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41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12" r:id="rId3"/>
    <p:sldId id="290" r:id="rId4"/>
    <p:sldId id="259" r:id="rId5"/>
    <p:sldId id="257" r:id="rId6"/>
    <p:sldId id="292" r:id="rId7"/>
    <p:sldId id="293" r:id="rId8"/>
    <p:sldId id="313" r:id="rId9"/>
    <p:sldId id="296" r:id="rId10"/>
    <p:sldId id="295" r:id="rId11"/>
    <p:sldId id="314" r:id="rId12"/>
    <p:sldId id="298" r:id="rId13"/>
    <p:sldId id="315" r:id="rId14"/>
    <p:sldId id="317" r:id="rId15"/>
    <p:sldId id="316" r:id="rId16"/>
    <p:sldId id="300" r:id="rId17"/>
    <p:sldId id="301" r:id="rId18"/>
    <p:sldId id="319" r:id="rId19"/>
    <p:sldId id="325" r:id="rId20"/>
    <p:sldId id="320" r:id="rId21"/>
    <p:sldId id="322" r:id="rId22"/>
    <p:sldId id="327" r:id="rId23"/>
    <p:sldId id="326" r:id="rId24"/>
    <p:sldId id="328" r:id="rId25"/>
    <p:sldId id="303" r:id="rId26"/>
    <p:sldId id="304" r:id="rId27"/>
    <p:sldId id="329" r:id="rId28"/>
    <p:sldId id="330" r:id="rId29"/>
    <p:sldId id="305" r:id="rId30"/>
    <p:sldId id="332" r:id="rId31"/>
    <p:sldId id="333" r:id="rId32"/>
    <p:sldId id="334" r:id="rId33"/>
    <p:sldId id="335" r:id="rId34"/>
    <p:sldId id="336" r:id="rId35"/>
    <p:sldId id="337" r:id="rId36"/>
    <p:sldId id="338" r:id="rId3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FF00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56" autoAdjust="0"/>
  </p:normalViewPr>
  <p:slideViewPr>
    <p:cSldViewPr>
      <p:cViewPr>
        <p:scale>
          <a:sx n="125" d="100"/>
          <a:sy n="125" d="100"/>
        </p:scale>
        <p:origin x="276" y="-124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3246"/>
    </p:cViewPr>
  </p:sorterViewPr>
  <p:notesViewPr>
    <p:cSldViewPr>
      <p:cViewPr varScale="1">
        <p:scale>
          <a:sx n="104" d="100"/>
          <a:sy n="104" d="100"/>
        </p:scale>
        <p:origin x="72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400" dirty="0"/>
              <a:t>Mo99/Tc99m generators market </a:t>
            </a:r>
            <a:r>
              <a:rPr lang="en-US" sz="1400" dirty="0" smtClean="0"/>
              <a:t>price </a:t>
            </a:r>
            <a:r>
              <a:rPr lang="en-US" sz="1400" dirty="0" err="1" smtClean="0"/>
              <a:t>hystory</a:t>
            </a:r>
            <a:r>
              <a:rPr lang="en-US" sz="1400" dirty="0" smtClean="0"/>
              <a:t> </a:t>
            </a:r>
            <a:r>
              <a:rPr lang="en-US" sz="1400" dirty="0"/>
              <a:t>(Italy)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Sheet1!$A$2:$B$2</c:f>
              <c:strCache>
                <c:ptCount val="2"/>
                <c:pt idx="0">
                  <c:v>MCD23Y-12.5GBQ</c:v>
                </c:pt>
                <c:pt idx="1">
                  <c:v>12,5 GBq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Sheet1!$C$1:$N$1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xVal>
          <c:yVal>
            <c:numRef>
              <c:f>Sheet1!$C$2:$N$2</c:f>
              <c:numCache>
                <c:formatCode>_-[$€-410]\ * #,##0.00_-;\-[$€-410]\ * #,##0.00_-;_-[$€-410]\ * "-"??_-;_-@_-</c:formatCode>
                <c:ptCount val="12"/>
                <c:pt idx="0">
                  <c:v>956.48</c:v>
                </c:pt>
                <c:pt idx="1">
                  <c:v>956.48</c:v>
                </c:pt>
                <c:pt idx="2">
                  <c:v>956.48</c:v>
                </c:pt>
                <c:pt idx="3">
                  <c:v>1243.42</c:v>
                </c:pt>
                <c:pt idx="4">
                  <c:v>2060</c:v>
                </c:pt>
                <c:pt idx="5">
                  <c:v>2060</c:v>
                </c:pt>
                <c:pt idx="6">
                  <c:v>2060</c:v>
                </c:pt>
                <c:pt idx="7">
                  <c:v>2060</c:v>
                </c:pt>
                <c:pt idx="8">
                  <c:v>2060</c:v>
                </c:pt>
                <c:pt idx="9">
                  <c:v>2060</c:v>
                </c:pt>
                <c:pt idx="10">
                  <c:v>2060</c:v>
                </c:pt>
                <c:pt idx="11">
                  <c:v>2060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689-442D-B829-1ACBCA0D8F59}"/>
            </c:ext>
          </c:extLst>
        </c:ser>
        <c:ser>
          <c:idx val="1"/>
          <c:order val="1"/>
          <c:tx>
            <c:strRef>
              <c:f>Sheet1!$A$3:$B$3</c:f>
              <c:strCache>
                <c:ptCount val="2"/>
                <c:pt idx="0">
                  <c:v>MCD23Y-25GBQ</c:v>
                </c:pt>
                <c:pt idx="1">
                  <c:v>25 GBq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Sheet1!$C$1:$N$1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xVal>
          <c:yVal>
            <c:numRef>
              <c:f>Sheet1!$C$3:$N$3</c:f>
              <c:numCache>
                <c:formatCode>_-[$€-410]\ * #,##0.00_-;\-[$€-410]\ * #,##0.00_-;_-[$€-410]\ * "-"??_-;_-@_-</c:formatCode>
                <c:ptCount val="12"/>
                <c:pt idx="0">
                  <c:v>1523.55</c:v>
                </c:pt>
                <c:pt idx="1">
                  <c:v>1523.55</c:v>
                </c:pt>
                <c:pt idx="2">
                  <c:v>1523.55</c:v>
                </c:pt>
                <c:pt idx="3">
                  <c:v>1980.62</c:v>
                </c:pt>
                <c:pt idx="4">
                  <c:v>2884</c:v>
                </c:pt>
                <c:pt idx="5">
                  <c:v>2884</c:v>
                </c:pt>
                <c:pt idx="6">
                  <c:v>2884</c:v>
                </c:pt>
                <c:pt idx="7">
                  <c:v>2884</c:v>
                </c:pt>
                <c:pt idx="8">
                  <c:v>2884</c:v>
                </c:pt>
                <c:pt idx="9">
                  <c:v>2884</c:v>
                </c:pt>
                <c:pt idx="10">
                  <c:v>2884</c:v>
                </c:pt>
                <c:pt idx="11">
                  <c:v>2884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689-442D-B829-1ACBCA0D8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7597800"/>
        <c:axId val="547598456"/>
      </c:scatterChart>
      <c:valAx>
        <c:axId val="547597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598456"/>
        <c:crosses val="autoZero"/>
        <c:crossBetween val="midCat"/>
      </c:valAx>
      <c:valAx>
        <c:axId val="547598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-[$€-410]\ * #,##0.00_-;\-[$€-410]\ * #,##0.00_-;_-[$€-410]\ 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5978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57B774-0C63-430A-BB94-B5007653F523}" type="doc">
      <dgm:prSet loTypeId="urn:microsoft.com/office/officeart/2005/8/layout/radial1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22BEE07-E3DF-416F-B835-7169A0158CAA}">
      <dgm:prSet phldrT="[Testo]" custT="1"/>
      <dgm:spPr/>
      <dgm:t>
        <a:bodyPr/>
        <a:lstStyle/>
        <a:p>
          <a:r>
            <a:rPr lang="it-IT" sz="1400" b="1" dirty="0" smtClean="0"/>
            <a:t>LNL-INFN</a:t>
          </a:r>
          <a:endParaRPr lang="it-IT" sz="1400" b="1" dirty="0"/>
        </a:p>
      </dgm:t>
    </dgm:pt>
    <dgm:pt modelId="{651AF469-A890-4777-BCCE-8CD5BC84D3CC}" type="parTrans" cxnId="{653D7833-75F1-4170-89C6-56303E88F537}">
      <dgm:prSet/>
      <dgm:spPr/>
      <dgm:t>
        <a:bodyPr/>
        <a:lstStyle/>
        <a:p>
          <a:endParaRPr lang="it-IT" sz="1400" b="1"/>
        </a:p>
      </dgm:t>
    </dgm:pt>
    <dgm:pt modelId="{BD5A9F87-3A3B-4C59-9988-85919855F3B1}" type="sibTrans" cxnId="{653D7833-75F1-4170-89C6-56303E88F537}">
      <dgm:prSet/>
      <dgm:spPr/>
      <dgm:t>
        <a:bodyPr/>
        <a:lstStyle/>
        <a:p>
          <a:endParaRPr lang="it-IT" sz="1400" b="1"/>
        </a:p>
      </dgm:t>
    </dgm:pt>
    <dgm:pt modelId="{E0BCD5C7-B7A5-48C7-A4BB-18B65EACF092}">
      <dgm:prSet phldrT="[Testo]" custT="1"/>
      <dgm:spPr/>
      <dgm:t>
        <a:bodyPr/>
        <a:lstStyle/>
        <a:p>
          <a:r>
            <a:rPr lang="it-IT" sz="1400" b="1" dirty="0" smtClean="0">
              <a:latin typeface="Corbel" panose="020B0503020204020204" pitchFamily="34" charset="0"/>
              <a:cs typeface="Arial Rounded MT Bold"/>
            </a:rPr>
            <a:t>S.C. Don Calabria </a:t>
          </a:r>
          <a:r>
            <a:rPr lang="en-US" sz="1400" b="1" dirty="0" smtClean="0">
              <a:latin typeface="Corbel" panose="020B0503020204020204" pitchFamily="34" charset="0"/>
              <a:cs typeface="Arial Rounded MT Bold"/>
            </a:rPr>
            <a:t>Hospital</a:t>
          </a:r>
        </a:p>
        <a:p>
          <a:r>
            <a:rPr lang="it-IT" sz="1400" b="1" dirty="0" smtClean="0">
              <a:latin typeface="Corbel" panose="020B0503020204020204" pitchFamily="34" charset="0"/>
            </a:rPr>
            <a:t>(Negrar)</a:t>
          </a:r>
          <a:endParaRPr lang="it-IT" sz="1400" b="1" dirty="0"/>
        </a:p>
      </dgm:t>
    </dgm:pt>
    <dgm:pt modelId="{AC8D8330-62E4-4E98-B84B-CB2CBBE214C6}" type="parTrans" cxnId="{C840C5B3-7CF7-42C2-9E10-F92E2DC114D0}">
      <dgm:prSet custT="1"/>
      <dgm:spPr/>
      <dgm:t>
        <a:bodyPr/>
        <a:lstStyle/>
        <a:p>
          <a:endParaRPr lang="it-IT" sz="1400" b="1"/>
        </a:p>
      </dgm:t>
    </dgm:pt>
    <dgm:pt modelId="{5949BD55-CE6F-43A7-8D21-F0DF00CAA2AE}" type="sibTrans" cxnId="{C840C5B3-7CF7-42C2-9E10-F92E2DC114D0}">
      <dgm:prSet/>
      <dgm:spPr/>
      <dgm:t>
        <a:bodyPr/>
        <a:lstStyle/>
        <a:p>
          <a:endParaRPr lang="it-IT" sz="1400" b="1"/>
        </a:p>
      </dgm:t>
    </dgm:pt>
    <dgm:pt modelId="{1FA0B7C6-6C08-4EFB-A108-AF0222C73C16}">
      <dgm:prSet phldrT="[Testo]" custT="1"/>
      <dgm:spPr/>
      <dgm:t>
        <a:bodyPr/>
        <a:lstStyle/>
        <a:p>
          <a:r>
            <a:rPr lang="en-US" sz="1400" b="1" dirty="0" smtClean="0">
              <a:latin typeface="Corbel" panose="020B0503020204020204" pitchFamily="34" charset="0"/>
              <a:cs typeface="Arial Rounded MT Bold"/>
            </a:rPr>
            <a:t>St. </a:t>
          </a:r>
          <a:r>
            <a:rPr lang="en-US" sz="1400" b="1" dirty="0" err="1" smtClean="0">
              <a:latin typeface="Corbel" panose="020B0503020204020204" pitchFamily="34" charset="0"/>
              <a:cs typeface="Arial Rounded MT Bold"/>
            </a:rPr>
            <a:t>Orsola</a:t>
          </a:r>
          <a:r>
            <a:rPr lang="en-US" sz="1400" b="1" dirty="0" smtClean="0">
              <a:latin typeface="Corbel" panose="020B0503020204020204" pitchFamily="34" charset="0"/>
              <a:cs typeface="Arial Rounded MT Bold"/>
            </a:rPr>
            <a:t> Hospital </a:t>
          </a:r>
          <a:endParaRPr lang="en-US" sz="1400" b="1" dirty="0" smtClean="0">
            <a:latin typeface="Corbel" panose="020B0503020204020204" pitchFamily="34" charset="0"/>
            <a:cs typeface="Arial Rounded MT Bold"/>
          </a:endParaRPr>
        </a:p>
        <a:p>
          <a:r>
            <a:rPr lang="it-IT" sz="1400" b="1" dirty="0" smtClean="0">
              <a:latin typeface="Corbel" panose="020B0503020204020204" pitchFamily="34" charset="0"/>
            </a:rPr>
            <a:t>(Bologna)</a:t>
          </a:r>
          <a:endParaRPr lang="it-IT" sz="1400" b="1" dirty="0"/>
        </a:p>
      </dgm:t>
    </dgm:pt>
    <dgm:pt modelId="{C0158DD4-67AB-4885-ADC1-CCFA2C378D84}" type="parTrans" cxnId="{BBD83019-158C-4CAE-9E64-3E73560550B6}">
      <dgm:prSet custT="1"/>
      <dgm:spPr/>
      <dgm:t>
        <a:bodyPr/>
        <a:lstStyle/>
        <a:p>
          <a:endParaRPr lang="it-IT" sz="1400" b="1"/>
        </a:p>
      </dgm:t>
    </dgm:pt>
    <dgm:pt modelId="{BAF9407D-9663-4C3A-9E9E-3F5CF9485BA8}" type="sibTrans" cxnId="{BBD83019-158C-4CAE-9E64-3E73560550B6}">
      <dgm:prSet/>
      <dgm:spPr/>
      <dgm:t>
        <a:bodyPr/>
        <a:lstStyle/>
        <a:p>
          <a:endParaRPr lang="it-IT" sz="1400" b="1"/>
        </a:p>
      </dgm:t>
    </dgm:pt>
    <dgm:pt modelId="{AAF6E103-E4C8-4D18-9D14-7ADD14156ABA}">
      <dgm:prSet phldrT="[Testo]" custT="1"/>
      <dgm:spPr/>
      <dgm:t>
        <a:bodyPr/>
        <a:lstStyle/>
        <a:p>
          <a:r>
            <a:rPr lang="en-US" sz="1400" b="1" dirty="0" smtClean="0">
              <a:latin typeface="Corbel" panose="020B0503020204020204" pitchFamily="34" charset="0"/>
              <a:cs typeface="Arial Rounded MT Bold"/>
            </a:rPr>
            <a:t>CNR</a:t>
          </a:r>
        </a:p>
        <a:p>
          <a:r>
            <a:rPr lang="it-IT" sz="1400" b="1" dirty="0" smtClean="0">
              <a:latin typeface="Corbel" panose="020B0503020204020204" pitchFamily="34" charset="0"/>
            </a:rPr>
            <a:t>Milan</a:t>
          </a:r>
          <a:endParaRPr lang="it-IT" sz="1400" b="1" dirty="0"/>
        </a:p>
      </dgm:t>
    </dgm:pt>
    <dgm:pt modelId="{375026F5-9060-46F5-B4BB-654F4830551C}" type="parTrans" cxnId="{996FAD6D-5342-4DD5-AC78-41E099DAC40A}">
      <dgm:prSet custT="1"/>
      <dgm:spPr/>
      <dgm:t>
        <a:bodyPr/>
        <a:lstStyle/>
        <a:p>
          <a:endParaRPr lang="it-IT" sz="1400" b="1"/>
        </a:p>
      </dgm:t>
    </dgm:pt>
    <dgm:pt modelId="{79B6C2BA-D9EA-4D78-B1C5-3932E327762E}" type="sibTrans" cxnId="{996FAD6D-5342-4DD5-AC78-41E099DAC40A}">
      <dgm:prSet/>
      <dgm:spPr/>
      <dgm:t>
        <a:bodyPr/>
        <a:lstStyle/>
        <a:p>
          <a:endParaRPr lang="it-IT" sz="1400" b="1"/>
        </a:p>
      </dgm:t>
    </dgm:pt>
    <dgm:pt modelId="{6525EDBA-CE06-4CEF-8285-A682A2A1AC31}">
      <dgm:prSet phldrT="[Testo]" custT="1"/>
      <dgm:spPr/>
      <dgm:t>
        <a:bodyPr/>
        <a:lstStyle/>
        <a:p>
          <a:r>
            <a:rPr lang="en-US" sz="1400" b="1" dirty="0" smtClean="0">
              <a:latin typeface="Corbel" panose="020B0503020204020204" pitchFamily="34" charset="0"/>
              <a:cs typeface="Arial Rounded MT Bold"/>
            </a:rPr>
            <a:t>ARRONAX</a:t>
          </a:r>
        </a:p>
        <a:p>
          <a:r>
            <a:rPr lang="it-IT" sz="1400" b="1" dirty="0" smtClean="0">
              <a:latin typeface="Corbel" panose="020B0503020204020204" pitchFamily="34" charset="0"/>
            </a:rPr>
            <a:t>(Nantes)</a:t>
          </a:r>
          <a:endParaRPr lang="it-IT" sz="1400" b="1" dirty="0"/>
        </a:p>
      </dgm:t>
    </dgm:pt>
    <dgm:pt modelId="{926B0FE9-DEE7-41BA-8436-A05323574C1B}" type="parTrans" cxnId="{C0658C7A-71B4-408F-A827-65D62660DAE3}">
      <dgm:prSet custT="1"/>
      <dgm:spPr/>
      <dgm:t>
        <a:bodyPr/>
        <a:lstStyle/>
        <a:p>
          <a:endParaRPr lang="it-IT" sz="1400" b="1"/>
        </a:p>
      </dgm:t>
    </dgm:pt>
    <dgm:pt modelId="{3939CEFB-3B27-493F-A5AE-E29C906A66CA}" type="sibTrans" cxnId="{C0658C7A-71B4-408F-A827-65D62660DAE3}">
      <dgm:prSet/>
      <dgm:spPr/>
      <dgm:t>
        <a:bodyPr/>
        <a:lstStyle/>
        <a:p>
          <a:endParaRPr lang="it-IT" sz="1400" b="1"/>
        </a:p>
      </dgm:t>
    </dgm:pt>
    <dgm:pt modelId="{C5AA6118-810E-4A64-86D4-DF7A137A8292}">
      <dgm:prSet phldrT="[Testo]" custT="1"/>
      <dgm:spPr/>
      <dgm:t>
        <a:bodyPr/>
        <a:lstStyle/>
        <a:p>
          <a:r>
            <a:rPr lang="en-US" sz="1400" b="1" dirty="0" smtClean="0">
              <a:latin typeface="Corbel" panose="020B0503020204020204" pitchFamily="34" charset="0"/>
              <a:cs typeface="Arial Rounded MT Bold"/>
            </a:rPr>
            <a:t>University of Ferrara </a:t>
          </a:r>
          <a:endParaRPr lang="it-IT" sz="1400" b="1" dirty="0"/>
        </a:p>
      </dgm:t>
    </dgm:pt>
    <dgm:pt modelId="{F7D095D1-4FD9-49B3-B9D1-4FD5A3C261B0}" type="parTrans" cxnId="{12A7E6F0-644D-4DD9-8AA2-72FEAD87E7F8}">
      <dgm:prSet custT="1"/>
      <dgm:spPr/>
      <dgm:t>
        <a:bodyPr/>
        <a:lstStyle/>
        <a:p>
          <a:endParaRPr lang="it-IT" sz="1400" b="1"/>
        </a:p>
      </dgm:t>
    </dgm:pt>
    <dgm:pt modelId="{CE2A1C91-3061-4CF3-ABCC-0F9EFC6E5CE5}" type="sibTrans" cxnId="{12A7E6F0-644D-4DD9-8AA2-72FEAD87E7F8}">
      <dgm:prSet/>
      <dgm:spPr/>
      <dgm:t>
        <a:bodyPr/>
        <a:lstStyle/>
        <a:p>
          <a:endParaRPr lang="it-IT" sz="1400" b="1"/>
        </a:p>
      </dgm:t>
    </dgm:pt>
    <dgm:pt modelId="{670458C1-1FD3-41F0-BBFB-9388C7DC6ECB}" type="pres">
      <dgm:prSet presAssocID="{6457B774-0C63-430A-BB94-B5007653F5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B91CBFA-53EC-48F0-8416-3847CF00458C}" type="pres">
      <dgm:prSet presAssocID="{B22BEE07-E3DF-416F-B835-7169A0158CAA}" presName="centerShape" presStyleLbl="node0" presStyleIdx="0" presStyleCnt="1"/>
      <dgm:spPr/>
      <dgm:t>
        <a:bodyPr/>
        <a:lstStyle/>
        <a:p>
          <a:endParaRPr lang="it-IT"/>
        </a:p>
      </dgm:t>
    </dgm:pt>
    <dgm:pt modelId="{08B42EA6-4BEC-48C4-9732-DBFD65F1DAB9}" type="pres">
      <dgm:prSet presAssocID="{AC8D8330-62E4-4E98-B84B-CB2CBBE214C6}" presName="Name9" presStyleLbl="parChTrans1D2" presStyleIdx="0" presStyleCnt="5"/>
      <dgm:spPr/>
      <dgm:t>
        <a:bodyPr/>
        <a:lstStyle/>
        <a:p>
          <a:endParaRPr lang="it-IT"/>
        </a:p>
      </dgm:t>
    </dgm:pt>
    <dgm:pt modelId="{EE709AD1-3695-4E31-A5D6-1E9CE1F39A06}" type="pres">
      <dgm:prSet presAssocID="{AC8D8330-62E4-4E98-B84B-CB2CBBE214C6}" presName="connTx" presStyleLbl="parChTrans1D2" presStyleIdx="0" presStyleCnt="5"/>
      <dgm:spPr/>
      <dgm:t>
        <a:bodyPr/>
        <a:lstStyle/>
        <a:p>
          <a:endParaRPr lang="it-IT"/>
        </a:p>
      </dgm:t>
    </dgm:pt>
    <dgm:pt modelId="{E7905668-F50B-40DC-8953-EA91E31F622E}" type="pres">
      <dgm:prSet presAssocID="{E0BCD5C7-B7A5-48C7-A4BB-18B65EACF09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D84615-327A-4A20-92A1-810989E8F316}" type="pres">
      <dgm:prSet presAssocID="{F7D095D1-4FD9-49B3-B9D1-4FD5A3C261B0}" presName="Name9" presStyleLbl="parChTrans1D2" presStyleIdx="1" presStyleCnt="5"/>
      <dgm:spPr/>
      <dgm:t>
        <a:bodyPr/>
        <a:lstStyle/>
        <a:p>
          <a:endParaRPr lang="it-IT"/>
        </a:p>
      </dgm:t>
    </dgm:pt>
    <dgm:pt modelId="{C16C13A6-F653-4053-A510-A8044BA79B14}" type="pres">
      <dgm:prSet presAssocID="{F7D095D1-4FD9-49B3-B9D1-4FD5A3C261B0}" presName="connTx" presStyleLbl="parChTrans1D2" presStyleIdx="1" presStyleCnt="5"/>
      <dgm:spPr/>
      <dgm:t>
        <a:bodyPr/>
        <a:lstStyle/>
        <a:p>
          <a:endParaRPr lang="it-IT"/>
        </a:p>
      </dgm:t>
    </dgm:pt>
    <dgm:pt modelId="{786BF87B-527A-4263-AC9A-3B414DFA982E}" type="pres">
      <dgm:prSet presAssocID="{C5AA6118-810E-4A64-86D4-DF7A137A829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28784A-7CF9-4434-BBF8-4DA0D1BAE316}" type="pres">
      <dgm:prSet presAssocID="{C0158DD4-67AB-4885-ADC1-CCFA2C378D84}" presName="Name9" presStyleLbl="parChTrans1D2" presStyleIdx="2" presStyleCnt="5"/>
      <dgm:spPr/>
      <dgm:t>
        <a:bodyPr/>
        <a:lstStyle/>
        <a:p>
          <a:endParaRPr lang="it-IT"/>
        </a:p>
      </dgm:t>
    </dgm:pt>
    <dgm:pt modelId="{B70865BA-5EED-44EA-98D4-C1B715C5ED16}" type="pres">
      <dgm:prSet presAssocID="{C0158DD4-67AB-4885-ADC1-CCFA2C378D84}" presName="connTx" presStyleLbl="parChTrans1D2" presStyleIdx="2" presStyleCnt="5"/>
      <dgm:spPr/>
      <dgm:t>
        <a:bodyPr/>
        <a:lstStyle/>
        <a:p>
          <a:endParaRPr lang="it-IT"/>
        </a:p>
      </dgm:t>
    </dgm:pt>
    <dgm:pt modelId="{9F3B49D8-6A33-47FF-84DC-356B3D967707}" type="pres">
      <dgm:prSet presAssocID="{1FA0B7C6-6C08-4EFB-A108-AF0222C73C1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BA12C3C-A128-425F-803E-F5CE48A579E1}" type="pres">
      <dgm:prSet presAssocID="{375026F5-9060-46F5-B4BB-654F4830551C}" presName="Name9" presStyleLbl="parChTrans1D2" presStyleIdx="3" presStyleCnt="5"/>
      <dgm:spPr/>
      <dgm:t>
        <a:bodyPr/>
        <a:lstStyle/>
        <a:p>
          <a:endParaRPr lang="it-IT"/>
        </a:p>
      </dgm:t>
    </dgm:pt>
    <dgm:pt modelId="{0D4994F1-E7C0-47B1-9956-82DF2B4B32D8}" type="pres">
      <dgm:prSet presAssocID="{375026F5-9060-46F5-B4BB-654F4830551C}" presName="connTx" presStyleLbl="parChTrans1D2" presStyleIdx="3" presStyleCnt="5"/>
      <dgm:spPr/>
      <dgm:t>
        <a:bodyPr/>
        <a:lstStyle/>
        <a:p>
          <a:endParaRPr lang="it-IT"/>
        </a:p>
      </dgm:t>
    </dgm:pt>
    <dgm:pt modelId="{9ADE93D2-4B82-4204-9EA5-858877335A78}" type="pres">
      <dgm:prSet presAssocID="{AAF6E103-E4C8-4D18-9D14-7ADD14156AB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B17A5F2-61A6-4CF3-8136-23A26F399897}" type="pres">
      <dgm:prSet presAssocID="{926B0FE9-DEE7-41BA-8436-A05323574C1B}" presName="Name9" presStyleLbl="parChTrans1D2" presStyleIdx="4" presStyleCnt="5"/>
      <dgm:spPr/>
      <dgm:t>
        <a:bodyPr/>
        <a:lstStyle/>
        <a:p>
          <a:endParaRPr lang="it-IT"/>
        </a:p>
      </dgm:t>
    </dgm:pt>
    <dgm:pt modelId="{5DF7A7B2-7C63-483A-BBA1-C10B8F298527}" type="pres">
      <dgm:prSet presAssocID="{926B0FE9-DEE7-41BA-8436-A05323574C1B}" presName="connTx" presStyleLbl="parChTrans1D2" presStyleIdx="4" presStyleCnt="5"/>
      <dgm:spPr/>
      <dgm:t>
        <a:bodyPr/>
        <a:lstStyle/>
        <a:p>
          <a:endParaRPr lang="it-IT"/>
        </a:p>
      </dgm:t>
    </dgm:pt>
    <dgm:pt modelId="{0CC6F889-C3FA-4E85-8F84-8C85CC1EE46C}" type="pres">
      <dgm:prSet presAssocID="{6525EDBA-CE06-4CEF-8285-A682A2A1AC3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7F07159-DECD-4500-90D2-5AF88D5D3926}" type="presOf" srcId="{375026F5-9060-46F5-B4BB-654F4830551C}" destId="{5BA12C3C-A128-425F-803E-F5CE48A579E1}" srcOrd="0" destOrd="0" presId="urn:microsoft.com/office/officeart/2005/8/layout/radial1"/>
    <dgm:cxn modelId="{12A7E6F0-644D-4DD9-8AA2-72FEAD87E7F8}" srcId="{B22BEE07-E3DF-416F-B835-7169A0158CAA}" destId="{C5AA6118-810E-4A64-86D4-DF7A137A8292}" srcOrd="1" destOrd="0" parTransId="{F7D095D1-4FD9-49B3-B9D1-4FD5A3C261B0}" sibTransId="{CE2A1C91-3061-4CF3-ABCC-0F9EFC6E5CE5}"/>
    <dgm:cxn modelId="{EC752526-5170-4218-BE43-1D6D4CA37FBE}" type="presOf" srcId="{C0158DD4-67AB-4885-ADC1-CCFA2C378D84}" destId="{1E28784A-7CF9-4434-BBF8-4DA0D1BAE316}" srcOrd="0" destOrd="0" presId="urn:microsoft.com/office/officeart/2005/8/layout/radial1"/>
    <dgm:cxn modelId="{7D8B742C-7CF8-4F13-B3E9-1263EA4D36FE}" type="presOf" srcId="{B22BEE07-E3DF-416F-B835-7169A0158CAA}" destId="{1B91CBFA-53EC-48F0-8416-3847CF00458C}" srcOrd="0" destOrd="0" presId="urn:microsoft.com/office/officeart/2005/8/layout/radial1"/>
    <dgm:cxn modelId="{9222B07E-B2A9-4821-A4D4-7BACAE437817}" type="presOf" srcId="{6525EDBA-CE06-4CEF-8285-A682A2A1AC31}" destId="{0CC6F889-C3FA-4E85-8F84-8C85CC1EE46C}" srcOrd="0" destOrd="0" presId="urn:microsoft.com/office/officeart/2005/8/layout/radial1"/>
    <dgm:cxn modelId="{0382F445-8B77-4069-A7F2-B55F35FD3769}" type="presOf" srcId="{F7D095D1-4FD9-49B3-B9D1-4FD5A3C261B0}" destId="{CBD84615-327A-4A20-92A1-810989E8F316}" srcOrd="0" destOrd="0" presId="urn:microsoft.com/office/officeart/2005/8/layout/radial1"/>
    <dgm:cxn modelId="{BBD83019-158C-4CAE-9E64-3E73560550B6}" srcId="{B22BEE07-E3DF-416F-B835-7169A0158CAA}" destId="{1FA0B7C6-6C08-4EFB-A108-AF0222C73C16}" srcOrd="2" destOrd="0" parTransId="{C0158DD4-67AB-4885-ADC1-CCFA2C378D84}" sibTransId="{BAF9407D-9663-4C3A-9E9E-3F5CF9485BA8}"/>
    <dgm:cxn modelId="{4C733E51-DA8F-4475-A8EE-62287277BD5C}" type="presOf" srcId="{6457B774-0C63-430A-BB94-B5007653F523}" destId="{670458C1-1FD3-41F0-BBFB-9388C7DC6ECB}" srcOrd="0" destOrd="0" presId="urn:microsoft.com/office/officeart/2005/8/layout/radial1"/>
    <dgm:cxn modelId="{8531889E-2327-42C1-A8D4-E7C5F8BAC739}" type="presOf" srcId="{F7D095D1-4FD9-49B3-B9D1-4FD5A3C261B0}" destId="{C16C13A6-F653-4053-A510-A8044BA79B14}" srcOrd="1" destOrd="0" presId="urn:microsoft.com/office/officeart/2005/8/layout/radial1"/>
    <dgm:cxn modelId="{D35CC978-4DA4-434B-8D62-05745C91FE78}" type="presOf" srcId="{AC8D8330-62E4-4E98-B84B-CB2CBBE214C6}" destId="{08B42EA6-4BEC-48C4-9732-DBFD65F1DAB9}" srcOrd="0" destOrd="0" presId="urn:microsoft.com/office/officeart/2005/8/layout/radial1"/>
    <dgm:cxn modelId="{653D7833-75F1-4170-89C6-56303E88F537}" srcId="{6457B774-0C63-430A-BB94-B5007653F523}" destId="{B22BEE07-E3DF-416F-B835-7169A0158CAA}" srcOrd="0" destOrd="0" parTransId="{651AF469-A890-4777-BCCE-8CD5BC84D3CC}" sibTransId="{BD5A9F87-3A3B-4C59-9988-85919855F3B1}"/>
    <dgm:cxn modelId="{705EE7F9-7BC7-48EB-9328-0DF970A0E0BB}" type="presOf" srcId="{E0BCD5C7-B7A5-48C7-A4BB-18B65EACF092}" destId="{E7905668-F50B-40DC-8953-EA91E31F622E}" srcOrd="0" destOrd="0" presId="urn:microsoft.com/office/officeart/2005/8/layout/radial1"/>
    <dgm:cxn modelId="{7582FD0B-D470-4916-8160-EA7228BC6E18}" type="presOf" srcId="{C0158DD4-67AB-4885-ADC1-CCFA2C378D84}" destId="{B70865BA-5EED-44EA-98D4-C1B715C5ED16}" srcOrd="1" destOrd="0" presId="urn:microsoft.com/office/officeart/2005/8/layout/radial1"/>
    <dgm:cxn modelId="{72562448-BD2B-4701-B4DA-CFF4835C64B5}" type="presOf" srcId="{C5AA6118-810E-4A64-86D4-DF7A137A8292}" destId="{786BF87B-527A-4263-AC9A-3B414DFA982E}" srcOrd="0" destOrd="0" presId="urn:microsoft.com/office/officeart/2005/8/layout/radial1"/>
    <dgm:cxn modelId="{0447B0A1-4A14-426C-9D81-7F935BD30513}" type="presOf" srcId="{926B0FE9-DEE7-41BA-8436-A05323574C1B}" destId="{5DF7A7B2-7C63-483A-BBA1-C10B8F298527}" srcOrd="1" destOrd="0" presId="urn:microsoft.com/office/officeart/2005/8/layout/radial1"/>
    <dgm:cxn modelId="{58C5CF3F-4003-47E0-BDB7-169B5D5876B4}" type="presOf" srcId="{375026F5-9060-46F5-B4BB-654F4830551C}" destId="{0D4994F1-E7C0-47B1-9956-82DF2B4B32D8}" srcOrd="1" destOrd="0" presId="urn:microsoft.com/office/officeart/2005/8/layout/radial1"/>
    <dgm:cxn modelId="{088D7010-E239-4FC6-BE96-384D64C658BD}" type="presOf" srcId="{926B0FE9-DEE7-41BA-8436-A05323574C1B}" destId="{0B17A5F2-61A6-4CF3-8136-23A26F399897}" srcOrd="0" destOrd="0" presId="urn:microsoft.com/office/officeart/2005/8/layout/radial1"/>
    <dgm:cxn modelId="{0AE71E15-1211-4CC0-B516-015DE950E6A8}" type="presOf" srcId="{AC8D8330-62E4-4E98-B84B-CB2CBBE214C6}" destId="{EE709AD1-3695-4E31-A5D6-1E9CE1F39A06}" srcOrd="1" destOrd="0" presId="urn:microsoft.com/office/officeart/2005/8/layout/radial1"/>
    <dgm:cxn modelId="{C840C5B3-7CF7-42C2-9E10-F92E2DC114D0}" srcId="{B22BEE07-E3DF-416F-B835-7169A0158CAA}" destId="{E0BCD5C7-B7A5-48C7-A4BB-18B65EACF092}" srcOrd="0" destOrd="0" parTransId="{AC8D8330-62E4-4E98-B84B-CB2CBBE214C6}" sibTransId="{5949BD55-CE6F-43A7-8D21-F0DF00CAA2AE}"/>
    <dgm:cxn modelId="{996FAD6D-5342-4DD5-AC78-41E099DAC40A}" srcId="{B22BEE07-E3DF-416F-B835-7169A0158CAA}" destId="{AAF6E103-E4C8-4D18-9D14-7ADD14156ABA}" srcOrd="3" destOrd="0" parTransId="{375026F5-9060-46F5-B4BB-654F4830551C}" sibTransId="{79B6C2BA-D9EA-4D78-B1C5-3932E327762E}"/>
    <dgm:cxn modelId="{8AD127DF-28B9-4227-A6B3-D208D7E50501}" type="presOf" srcId="{AAF6E103-E4C8-4D18-9D14-7ADD14156ABA}" destId="{9ADE93D2-4B82-4204-9EA5-858877335A78}" srcOrd="0" destOrd="0" presId="urn:microsoft.com/office/officeart/2005/8/layout/radial1"/>
    <dgm:cxn modelId="{236D6B2F-1114-4542-BD13-77E2B95624DC}" type="presOf" srcId="{1FA0B7C6-6C08-4EFB-A108-AF0222C73C16}" destId="{9F3B49D8-6A33-47FF-84DC-356B3D967707}" srcOrd="0" destOrd="0" presId="urn:microsoft.com/office/officeart/2005/8/layout/radial1"/>
    <dgm:cxn modelId="{C0658C7A-71B4-408F-A827-65D62660DAE3}" srcId="{B22BEE07-E3DF-416F-B835-7169A0158CAA}" destId="{6525EDBA-CE06-4CEF-8285-A682A2A1AC31}" srcOrd="4" destOrd="0" parTransId="{926B0FE9-DEE7-41BA-8436-A05323574C1B}" sibTransId="{3939CEFB-3B27-493F-A5AE-E29C906A66CA}"/>
    <dgm:cxn modelId="{99EDCB54-D905-4823-BDD6-6A858F940A24}" type="presParOf" srcId="{670458C1-1FD3-41F0-BBFB-9388C7DC6ECB}" destId="{1B91CBFA-53EC-48F0-8416-3847CF00458C}" srcOrd="0" destOrd="0" presId="urn:microsoft.com/office/officeart/2005/8/layout/radial1"/>
    <dgm:cxn modelId="{C43DFB42-8C2A-4E99-B6D1-FB9F7474C7B8}" type="presParOf" srcId="{670458C1-1FD3-41F0-BBFB-9388C7DC6ECB}" destId="{08B42EA6-4BEC-48C4-9732-DBFD65F1DAB9}" srcOrd="1" destOrd="0" presId="urn:microsoft.com/office/officeart/2005/8/layout/radial1"/>
    <dgm:cxn modelId="{853A927A-EE8D-4054-81AF-0C4C2D36CEDD}" type="presParOf" srcId="{08B42EA6-4BEC-48C4-9732-DBFD65F1DAB9}" destId="{EE709AD1-3695-4E31-A5D6-1E9CE1F39A06}" srcOrd="0" destOrd="0" presId="urn:microsoft.com/office/officeart/2005/8/layout/radial1"/>
    <dgm:cxn modelId="{648353C9-CC0F-4BB8-A194-34EAA71BF158}" type="presParOf" srcId="{670458C1-1FD3-41F0-BBFB-9388C7DC6ECB}" destId="{E7905668-F50B-40DC-8953-EA91E31F622E}" srcOrd="2" destOrd="0" presId="urn:microsoft.com/office/officeart/2005/8/layout/radial1"/>
    <dgm:cxn modelId="{4E2EA28C-A50D-4DD4-B0FF-955B8020D76C}" type="presParOf" srcId="{670458C1-1FD3-41F0-BBFB-9388C7DC6ECB}" destId="{CBD84615-327A-4A20-92A1-810989E8F316}" srcOrd="3" destOrd="0" presId="urn:microsoft.com/office/officeart/2005/8/layout/radial1"/>
    <dgm:cxn modelId="{0093F7D5-5EE8-46AD-B6DD-FCB97B0D7C95}" type="presParOf" srcId="{CBD84615-327A-4A20-92A1-810989E8F316}" destId="{C16C13A6-F653-4053-A510-A8044BA79B14}" srcOrd="0" destOrd="0" presId="urn:microsoft.com/office/officeart/2005/8/layout/radial1"/>
    <dgm:cxn modelId="{2E79F853-A07B-4965-8B42-2FF38A8A8DA7}" type="presParOf" srcId="{670458C1-1FD3-41F0-BBFB-9388C7DC6ECB}" destId="{786BF87B-527A-4263-AC9A-3B414DFA982E}" srcOrd="4" destOrd="0" presId="urn:microsoft.com/office/officeart/2005/8/layout/radial1"/>
    <dgm:cxn modelId="{962320FF-4595-4CBE-9E27-8B5580E48473}" type="presParOf" srcId="{670458C1-1FD3-41F0-BBFB-9388C7DC6ECB}" destId="{1E28784A-7CF9-4434-BBF8-4DA0D1BAE316}" srcOrd="5" destOrd="0" presId="urn:microsoft.com/office/officeart/2005/8/layout/radial1"/>
    <dgm:cxn modelId="{5EB674F1-9300-4692-B239-FED32D79A5C2}" type="presParOf" srcId="{1E28784A-7CF9-4434-BBF8-4DA0D1BAE316}" destId="{B70865BA-5EED-44EA-98D4-C1B715C5ED16}" srcOrd="0" destOrd="0" presId="urn:microsoft.com/office/officeart/2005/8/layout/radial1"/>
    <dgm:cxn modelId="{CDF79F04-A94D-4EDA-9FA1-F78C49706770}" type="presParOf" srcId="{670458C1-1FD3-41F0-BBFB-9388C7DC6ECB}" destId="{9F3B49D8-6A33-47FF-84DC-356B3D967707}" srcOrd="6" destOrd="0" presId="urn:microsoft.com/office/officeart/2005/8/layout/radial1"/>
    <dgm:cxn modelId="{475A59A2-9E9C-4A84-B4DE-F9C33A48C45C}" type="presParOf" srcId="{670458C1-1FD3-41F0-BBFB-9388C7DC6ECB}" destId="{5BA12C3C-A128-425F-803E-F5CE48A579E1}" srcOrd="7" destOrd="0" presId="urn:microsoft.com/office/officeart/2005/8/layout/radial1"/>
    <dgm:cxn modelId="{1D1ADF34-5A37-4B6D-82C9-BEA5EBA6C1D2}" type="presParOf" srcId="{5BA12C3C-A128-425F-803E-F5CE48A579E1}" destId="{0D4994F1-E7C0-47B1-9956-82DF2B4B32D8}" srcOrd="0" destOrd="0" presId="urn:microsoft.com/office/officeart/2005/8/layout/radial1"/>
    <dgm:cxn modelId="{168D0F85-15BE-4550-9630-2617519AD671}" type="presParOf" srcId="{670458C1-1FD3-41F0-BBFB-9388C7DC6ECB}" destId="{9ADE93D2-4B82-4204-9EA5-858877335A78}" srcOrd="8" destOrd="0" presId="urn:microsoft.com/office/officeart/2005/8/layout/radial1"/>
    <dgm:cxn modelId="{30EB5614-4579-4A77-947A-6E55020F7612}" type="presParOf" srcId="{670458C1-1FD3-41F0-BBFB-9388C7DC6ECB}" destId="{0B17A5F2-61A6-4CF3-8136-23A26F399897}" srcOrd="9" destOrd="0" presId="urn:microsoft.com/office/officeart/2005/8/layout/radial1"/>
    <dgm:cxn modelId="{7409F486-F056-4EE5-B796-D5E693D4182B}" type="presParOf" srcId="{0B17A5F2-61A6-4CF3-8136-23A26F399897}" destId="{5DF7A7B2-7C63-483A-BBA1-C10B8F298527}" srcOrd="0" destOrd="0" presId="urn:microsoft.com/office/officeart/2005/8/layout/radial1"/>
    <dgm:cxn modelId="{9A659002-1CBC-42C3-84E0-16134AEFB151}" type="presParOf" srcId="{670458C1-1FD3-41F0-BBFB-9388C7DC6ECB}" destId="{0CC6F889-C3FA-4E85-8F84-8C85CC1EE46C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4E72BE-CF95-4876-A6A2-5A212E004960}" type="doc">
      <dgm:prSet loTypeId="urn:microsoft.com/office/officeart/2005/8/layout/cycle3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D1A3924E-B9EF-422A-A71E-1D583FB0A94F}">
      <dgm:prSet phldrT="[Testo]" custT="1"/>
      <dgm:spPr/>
      <dgm:t>
        <a:bodyPr/>
        <a:lstStyle/>
        <a:p>
          <a:pPr>
            <a:spcAft>
              <a:spcPts val="0"/>
            </a:spcAft>
          </a:pPr>
          <a:r>
            <a:rPr lang="it-IT" sz="2000" dirty="0" smtClean="0">
              <a:latin typeface="Corbel" panose="020B0503020204020204" pitchFamily="34" charset="0"/>
              <a:cs typeface="Arial" pitchFamily="34" charset="0"/>
            </a:rPr>
            <a:t>Target</a:t>
          </a:r>
        </a:p>
        <a:p>
          <a:pPr>
            <a:spcAft>
              <a:spcPts val="0"/>
            </a:spcAft>
          </a:pPr>
          <a:r>
            <a:rPr lang="it-IT" sz="2000" dirty="0" smtClean="0">
              <a:latin typeface="Corbel" panose="020B0503020204020204" pitchFamily="34" charset="0"/>
              <a:cs typeface="Arial" pitchFamily="34" charset="0"/>
            </a:rPr>
            <a:t>production</a:t>
          </a:r>
          <a:endParaRPr lang="it-IT" sz="2000" dirty="0">
            <a:latin typeface="Corbel" panose="020B0503020204020204" pitchFamily="34" charset="0"/>
            <a:cs typeface="Arial" pitchFamily="34" charset="0"/>
          </a:endParaRPr>
        </a:p>
      </dgm:t>
    </dgm:pt>
    <dgm:pt modelId="{096071B7-B714-446E-8605-EE37035B475B}" type="parTrans" cxnId="{423F089B-65E1-4EED-8EB4-3A37DF968863}">
      <dgm:prSet/>
      <dgm:spPr/>
      <dgm:t>
        <a:bodyPr/>
        <a:lstStyle/>
        <a:p>
          <a:endParaRPr lang="it-IT" sz="2000">
            <a:latin typeface="Corbel" panose="020B0503020204020204" pitchFamily="34" charset="0"/>
            <a:cs typeface="Times New Roman" panose="02020603050405020304" pitchFamily="18" charset="0"/>
          </a:endParaRPr>
        </a:p>
      </dgm:t>
    </dgm:pt>
    <dgm:pt modelId="{90FC2720-6529-4EA9-BDBD-FB28B7E9D02D}" type="sibTrans" cxnId="{423F089B-65E1-4EED-8EB4-3A37DF968863}">
      <dgm:prSet/>
      <dgm:spPr/>
      <dgm:t>
        <a:bodyPr/>
        <a:lstStyle/>
        <a:p>
          <a:endParaRPr lang="it-IT" sz="2000">
            <a:latin typeface="Corbel" panose="020B0503020204020204" pitchFamily="34" charset="0"/>
            <a:cs typeface="Times New Roman" panose="02020603050405020304" pitchFamily="18" charset="0"/>
          </a:endParaRPr>
        </a:p>
      </dgm:t>
    </dgm:pt>
    <dgm:pt modelId="{B57F27F3-48D6-462F-B950-30EB44ADE357}">
      <dgm:prSet phldrT="[Testo]" custT="1"/>
      <dgm:spPr/>
      <dgm:t>
        <a:bodyPr/>
        <a:lstStyle/>
        <a:p>
          <a:pPr>
            <a:spcAft>
              <a:spcPts val="0"/>
            </a:spcAft>
          </a:pPr>
          <a:r>
            <a:rPr lang="en-US" sz="2000" noProof="0" dirty="0" smtClean="0">
              <a:latin typeface="Corbel" panose="020B0503020204020204" pitchFamily="34" charset="0"/>
              <a:cs typeface="Arial" pitchFamily="34" charset="0"/>
            </a:rPr>
            <a:t>Cyclotron</a:t>
          </a:r>
        </a:p>
        <a:p>
          <a:pPr>
            <a:spcAft>
              <a:spcPts val="0"/>
            </a:spcAft>
          </a:pPr>
          <a:r>
            <a:rPr lang="en-US" sz="2000" noProof="0" dirty="0" smtClean="0">
              <a:latin typeface="Corbel" panose="020B0503020204020204" pitchFamily="34" charset="0"/>
              <a:cs typeface="Arial" pitchFamily="34" charset="0"/>
            </a:rPr>
            <a:t>irradiation</a:t>
          </a:r>
          <a:endParaRPr lang="en-US" sz="2000" noProof="0" dirty="0">
            <a:latin typeface="Corbel" panose="020B0503020204020204" pitchFamily="34" charset="0"/>
            <a:cs typeface="Arial" pitchFamily="34" charset="0"/>
          </a:endParaRPr>
        </a:p>
      </dgm:t>
    </dgm:pt>
    <dgm:pt modelId="{0AF0FBB3-DFB7-48F6-AD3B-3A0AEFB69B70}" type="parTrans" cxnId="{5A4C3C19-CBA6-4B3B-8B14-BD11A592661B}">
      <dgm:prSet/>
      <dgm:spPr/>
      <dgm:t>
        <a:bodyPr/>
        <a:lstStyle/>
        <a:p>
          <a:endParaRPr lang="it-IT" sz="2000">
            <a:latin typeface="Corbel" panose="020B0503020204020204" pitchFamily="34" charset="0"/>
            <a:cs typeface="Times New Roman" panose="02020603050405020304" pitchFamily="18" charset="0"/>
          </a:endParaRPr>
        </a:p>
      </dgm:t>
    </dgm:pt>
    <dgm:pt modelId="{EC6D3B38-422C-4F17-8A7B-35BC7AA0BCF4}" type="sibTrans" cxnId="{5A4C3C19-CBA6-4B3B-8B14-BD11A592661B}">
      <dgm:prSet/>
      <dgm:spPr/>
      <dgm:t>
        <a:bodyPr/>
        <a:lstStyle/>
        <a:p>
          <a:endParaRPr lang="it-IT" sz="2000">
            <a:latin typeface="Corbel" panose="020B0503020204020204" pitchFamily="34" charset="0"/>
            <a:cs typeface="Times New Roman" panose="02020603050405020304" pitchFamily="18" charset="0"/>
          </a:endParaRPr>
        </a:p>
      </dgm:t>
    </dgm:pt>
    <dgm:pt modelId="{942D4FC2-4059-41C5-ADD7-5D080A43B736}">
      <dgm:prSet phldrT="[Testo]" custT="1"/>
      <dgm:spPr/>
      <dgm:t>
        <a:bodyPr/>
        <a:lstStyle/>
        <a:p>
          <a:pPr>
            <a:spcAft>
              <a:spcPts val="0"/>
            </a:spcAft>
          </a:pPr>
          <a:r>
            <a:rPr lang="en-US" sz="2000" noProof="0" dirty="0" smtClean="0">
              <a:latin typeface="Corbel" panose="020B0503020204020204" pitchFamily="34" charset="0"/>
              <a:cs typeface="Arial" pitchFamily="34" charset="0"/>
            </a:rPr>
            <a:t>Extraction separation purification</a:t>
          </a:r>
          <a:endParaRPr lang="en-US" sz="2000" noProof="0" dirty="0">
            <a:latin typeface="Corbel" panose="020B0503020204020204" pitchFamily="34" charset="0"/>
            <a:cs typeface="Arial" pitchFamily="34" charset="0"/>
          </a:endParaRPr>
        </a:p>
      </dgm:t>
    </dgm:pt>
    <dgm:pt modelId="{768C5F8B-34BE-4089-9855-1E24C41F950F}" type="parTrans" cxnId="{53966496-85A4-4B75-80D0-17C5F7F6BA50}">
      <dgm:prSet/>
      <dgm:spPr/>
      <dgm:t>
        <a:bodyPr/>
        <a:lstStyle/>
        <a:p>
          <a:endParaRPr lang="it-IT" sz="2000">
            <a:latin typeface="Corbel" panose="020B0503020204020204" pitchFamily="34" charset="0"/>
            <a:cs typeface="Times New Roman" panose="02020603050405020304" pitchFamily="18" charset="0"/>
          </a:endParaRPr>
        </a:p>
      </dgm:t>
    </dgm:pt>
    <dgm:pt modelId="{503638DB-5CC2-488E-A7FF-FD79087CDF11}" type="sibTrans" cxnId="{53966496-85A4-4B75-80D0-17C5F7F6BA50}">
      <dgm:prSet/>
      <dgm:spPr/>
      <dgm:t>
        <a:bodyPr/>
        <a:lstStyle/>
        <a:p>
          <a:endParaRPr lang="it-IT" sz="2000">
            <a:latin typeface="Corbel" panose="020B0503020204020204" pitchFamily="34" charset="0"/>
            <a:cs typeface="Times New Roman" panose="02020603050405020304" pitchFamily="18" charset="0"/>
          </a:endParaRPr>
        </a:p>
      </dgm:t>
    </dgm:pt>
    <dgm:pt modelId="{C8113D07-93B7-4001-B1E6-7EDD503DEDBF}">
      <dgm:prSet phldrT="[Testo]" custT="1"/>
      <dgm:spPr/>
      <dgm:t>
        <a:bodyPr/>
        <a:lstStyle/>
        <a:p>
          <a:pPr>
            <a:spcAft>
              <a:spcPts val="0"/>
            </a:spcAft>
          </a:pPr>
          <a:r>
            <a:rPr lang="en-US" sz="2000" noProof="0" dirty="0" smtClean="0">
              <a:latin typeface="Corbel" panose="020B0503020204020204" pitchFamily="34" charset="0"/>
              <a:cs typeface="Arial" pitchFamily="34" charset="0"/>
            </a:rPr>
            <a:t>Radio-pharmaceuticals, </a:t>
          </a:r>
        </a:p>
        <a:p>
          <a:pPr>
            <a:spcAft>
              <a:spcPts val="0"/>
            </a:spcAft>
          </a:pPr>
          <a:r>
            <a:rPr lang="en-US" sz="2000" noProof="0" dirty="0" smtClean="0">
              <a:latin typeface="Corbel" panose="020B0503020204020204" pitchFamily="34" charset="0"/>
              <a:cs typeface="Arial" pitchFamily="34" charset="0"/>
            </a:rPr>
            <a:t>QC, imaging</a:t>
          </a:r>
          <a:endParaRPr lang="en-US" sz="2000" noProof="0" dirty="0">
            <a:latin typeface="Corbel" panose="020B0503020204020204" pitchFamily="34" charset="0"/>
            <a:cs typeface="Arial" pitchFamily="34" charset="0"/>
          </a:endParaRPr>
        </a:p>
      </dgm:t>
    </dgm:pt>
    <dgm:pt modelId="{438F8009-E426-40B3-A99B-039B0083EE18}" type="parTrans" cxnId="{9953775B-7B93-4178-A975-D221F9BBCA33}">
      <dgm:prSet/>
      <dgm:spPr/>
      <dgm:t>
        <a:bodyPr/>
        <a:lstStyle/>
        <a:p>
          <a:endParaRPr lang="it-IT" sz="2000">
            <a:latin typeface="Corbel" panose="020B0503020204020204" pitchFamily="34" charset="0"/>
            <a:cs typeface="Times New Roman" panose="02020603050405020304" pitchFamily="18" charset="0"/>
          </a:endParaRPr>
        </a:p>
      </dgm:t>
    </dgm:pt>
    <dgm:pt modelId="{ABF4330D-87B9-4152-955C-07C51B2FC82F}" type="sibTrans" cxnId="{9953775B-7B93-4178-A975-D221F9BBCA33}">
      <dgm:prSet/>
      <dgm:spPr/>
      <dgm:t>
        <a:bodyPr/>
        <a:lstStyle/>
        <a:p>
          <a:endParaRPr lang="it-IT" sz="2000">
            <a:latin typeface="Corbel" panose="020B0503020204020204" pitchFamily="34" charset="0"/>
            <a:cs typeface="Times New Roman" panose="02020603050405020304" pitchFamily="18" charset="0"/>
          </a:endParaRPr>
        </a:p>
      </dgm:t>
    </dgm:pt>
    <dgm:pt modelId="{EB76F163-EFA3-4A1A-BB59-3D9C52636404}">
      <dgm:prSet phldrT="[Testo]" custT="1"/>
      <dgm:spPr/>
      <dgm:t>
        <a:bodyPr/>
        <a:lstStyle/>
        <a:p>
          <a:pPr>
            <a:spcAft>
              <a:spcPts val="0"/>
            </a:spcAft>
          </a:pPr>
          <a:r>
            <a:rPr lang="en-US" sz="2000" baseline="30000" dirty="0" smtClean="0">
              <a:latin typeface="Corbel" panose="020B0503020204020204" pitchFamily="34" charset="0"/>
              <a:cs typeface="Arial" pitchFamily="34" charset="0"/>
            </a:rPr>
            <a:t>100</a:t>
          </a:r>
          <a:r>
            <a:rPr lang="en-US" sz="2000" dirty="0" smtClean="0">
              <a:latin typeface="Corbel" panose="020B0503020204020204" pitchFamily="34" charset="0"/>
              <a:cs typeface="Arial" pitchFamily="34" charset="0"/>
            </a:rPr>
            <a:t>Mo recovery techniques</a:t>
          </a:r>
          <a:endParaRPr lang="it-IT" sz="2000" dirty="0">
            <a:latin typeface="Corbel" panose="020B0503020204020204" pitchFamily="34" charset="0"/>
            <a:cs typeface="Arial" pitchFamily="34" charset="0"/>
          </a:endParaRPr>
        </a:p>
      </dgm:t>
    </dgm:pt>
    <dgm:pt modelId="{77F0857E-C12D-4059-93E7-443B3CB31319}" type="parTrans" cxnId="{8E7DF01F-4735-41C9-9BAF-E8913F35D455}">
      <dgm:prSet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8BFD97A1-EDEE-442D-B6F3-248CAD6F0523}" type="sibTrans" cxnId="{8E7DF01F-4735-41C9-9BAF-E8913F35D455}">
      <dgm:prSet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501E51E6-787C-46DB-A0D9-30C23390152C}" type="pres">
      <dgm:prSet presAssocID="{3F4E72BE-CF95-4876-A6A2-5A212E0049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6260D9E-34F1-4444-8A50-C40D15CCF341}" type="pres">
      <dgm:prSet presAssocID="{3F4E72BE-CF95-4876-A6A2-5A212E004960}" presName="cycle" presStyleCnt="0"/>
      <dgm:spPr/>
      <dgm:t>
        <a:bodyPr/>
        <a:lstStyle/>
        <a:p>
          <a:endParaRPr lang="it-IT"/>
        </a:p>
      </dgm:t>
    </dgm:pt>
    <dgm:pt modelId="{2FA88213-7420-401A-A544-EAA77636DDBD}" type="pres">
      <dgm:prSet presAssocID="{D1A3924E-B9EF-422A-A71E-1D583FB0A94F}" presName="nodeFirstNode" presStyleLbl="node1" presStyleIdx="0" presStyleCnt="5" custScaleX="67858" custScaleY="65171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it-IT"/>
        </a:p>
      </dgm:t>
    </dgm:pt>
    <dgm:pt modelId="{A64194FD-A97A-426C-A57C-14706CA53323}" type="pres">
      <dgm:prSet presAssocID="{90FC2720-6529-4EA9-BDBD-FB28B7E9D02D}" presName="sibTransFirstNode" presStyleLbl="bgShp" presStyleIdx="0" presStyleCnt="1" custScaleX="105558"/>
      <dgm:spPr/>
      <dgm:t>
        <a:bodyPr/>
        <a:lstStyle/>
        <a:p>
          <a:endParaRPr lang="it-IT"/>
        </a:p>
      </dgm:t>
    </dgm:pt>
    <dgm:pt modelId="{F050C2E8-C891-4DCD-B949-57B4583D21A6}" type="pres">
      <dgm:prSet presAssocID="{B57F27F3-48D6-462F-B950-30EB44ADE357}" presName="nodeFollowingNodes" presStyleLbl="node1" presStyleIdx="1" presStyleCnt="5" custScaleX="72667" custScaleY="54959" custRadScaleRad="114604" custRadScaleInc="-11626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it-IT"/>
        </a:p>
      </dgm:t>
    </dgm:pt>
    <dgm:pt modelId="{F40EFE4E-587E-4020-9625-C2D3EEE09F5F}" type="pres">
      <dgm:prSet presAssocID="{942D4FC2-4059-41C5-ADD7-5D080A43B736}" presName="nodeFollowingNodes" presStyleLbl="node1" presStyleIdx="2" presStyleCnt="5" custScaleX="71579" custScaleY="95739" custRadScaleRad="105177" custRadScaleInc="-35525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it-IT"/>
        </a:p>
      </dgm:t>
    </dgm:pt>
    <dgm:pt modelId="{14493670-437F-4BCB-918F-516361EF26BB}" type="pres">
      <dgm:prSet presAssocID="{C8113D07-93B7-4001-B1E6-7EDD503DEDBF}" presName="nodeFollowingNodes" presStyleLbl="node1" presStyleIdx="3" presStyleCnt="5" custScaleX="100352" custScaleY="96146" custRadScaleRad="97792" custRadScaleInc="24168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it-IT"/>
        </a:p>
      </dgm:t>
    </dgm:pt>
    <dgm:pt modelId="{7514A988-B63A-436F-98B7-100ACD478206}" type="pres">
      <dgm:prSet presAssocID="{EB76F163-EFA3-4A1A-BB59-3D9C52636404}" presName="nodeFollowingNodes" presStyleLbl="node1" presStyleIdx="4" presStyleCnt="5" custScaleX="89022" custScaleY="60320" custRadScaleRad="112840" custRadScaleInc="-2733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it-IT"/>
        </a:p>
      </dgm:t>
    </dgm:pt>
  </dgm:ptLst>
  <dgm:cxnLst>
    <dgm:cxn modelId="{5A4C3C19-CBA6-4B3B-8B14-BD11A592661B}" srcId="{3F4E72BE-CF95-4876-A6A2-5A212E004960}" destId="{B57F27F3-48D6-462F-B950-30EB44ADE357}" srcOrd="1" destOrd="0" parTransId="{0AF0FBB3-DFB7-48F6-AD3B-3A0AEFB69B70}" sibTransId="{EC6D3B38-422C-4F17-8A7B-35BC7AA0BCF4}"/>
    <dgm:cxn modelId="{DA0F4FFA-2318-409E-BE8C-CBF895DD8B65}" type="presOf" srcId="{D1A3924E-B9EF-422A-A71E-1D583FB0A94F}" destId="{2FA88213-7420-401A-A544-EAA77636DDBD}" srcOrd="0" destOrd="0" presId="urn:microsoft.com/office/officeart/2005/8/layout/cycle3"/>
    <dgm:cxn modelId="{EE36D787-23F0-46E5-99D3-4160F8667BA3}" type="presOf" srcId="{C8113D07-93B7-4001-B1E6-7EDD503DEDBF}" destId="{14493670-437F-4BCB-918F-516361EF26BB}" srcOrd="0" destOrd="0" presId="urn:microsoft.com/office/officeart/2005/8/layout/cycle3"/>
    <dgm:cxn modelId="{83EDFF69-BF4E-4ACA-BAE1-38F81C69E834}" type="presOf" srcId="{B57F27F3-48D6-462F-B950-30EB44ADE357}" destId="{F050C2E8-C891-4DCD-B949-57B4583D21A6}" srcOrd="0" destOrd="0" presId="urn:microsoft.com/office/officeart/2005/8/layout/cycle3"/>
    <dgm:cxn modelId="{8E7DF01F-4735-41C9-9BAF-E8913F35D455}" srcId="{3F4E72BE-CF95-4876-A6A2-5A212E004960}" destId="{EB76F163-EFA3-4A1A-BB59-3D9C52636404}" srcOrd="4" destOrd="0" parTransId="{77F0857E-C12D-4059-93E7-443B3CB31319}" sibTransId="{8BFD97A1-EDEE-442D-B6F3-248CAD6F0523}"/>
    <dgm:cxn modelId="{F3BDCDB7-4E69-47F5-A359-096FCCABC488}" type="presOf" srcId="{EB76F163-EFA3-4A1A-BB59-3D9C52636404}" destId="{7514A988-B63A-436F-98B7-100ACD478206}" srcOrd="0" destOrd="0" presId="urn:microsoft.com/office/officeart/2005/8/layout/cycle3"/>
    <dgm:cxn modelId="{53966496-85A4-4B75-80D0-17C5F7F6BA50}" srcId="{3F4E72BE-CF95-4876-A6A2-5A212E004960}" destId="{942D4FC2-4059-41C5-ADD7-5D080A43B736}" srcOrd="2" destOrd="0" parTransId="{768C5F8B-34BE-4089-9855-1E24C41F950F}" sibTransId="{503638DB-5CC2-488E-A7FF-FD79087CDF11}"/>
    <dgm:cxn modelId="{AFB67181-663B-4F89-B5D1-B3D773920FB5}" type="presOf" srcId="{3F4E72BE-CF95-4876-A6A2-5A212E004960}" destId="{501E51E6-787C-46DB-A0D9-30C23390152C}" srcOrd="0" destOrd="0" presId="urn:microsoft.com/office/officeart/2005/8/layout/cycle3"/>
    <dgm:cxn modelId="{EEE13806-46D8-4B57-84CA-AEDC03D5D3B6}" type="presOf" srcId="{90FC2720-6529-4EA9-BDBD-FB28B7E9D02D}" destId="{A64194FD-A97A-426C-A57C-14706CA53323}" srcOrd="0" destOrd="0" presId="urn:microsoft.com/office/officeart/2005/8/layout/cycle3"/>
    <dgm:cxn modelId="{9953775B-7B93-4178-A975-D221F9BBCA33}" srcId="{3F4E72BE-CF95-4876-A6A2-5A212E004960}" destId="{C8113D07-93B7-4001-B1E6-7EDD503DEDBF}" srcOrd="3" destOrd="0" parTransId="{438F8009-E426-40B3-A99B-039B0083EE18}" sibTransId="{ABF4330D-87B9-4152-955C-07C51B2FC82F}"/>
    <dgm:cxn modelId="{4DD891F5-ECE5-47A3-9FAA-F792C0B01421}" type="presOf" srcId="{942D4FC2-4059-41C5-ADD7-5D080A43B736}" destId="{F40EFE4E-587E-4020-9625-C2D3EEE09F5F}" srcOrd="0" destOrd="0" presId="urn:microsoft.com/office/officeart/2005/8/layout/cycle3"/>
    <dgm:cxn modelId="{423F089B-65E1-4EED-8EB4-3A37DF968863}" srcId="{3F4E72BE-CF95-4876-A6A2-5A212E004960}" destId="{D1A3924E-B9EF-422A-A71E-1D583FB0A94F}" srcOrd="0" destOrd="0" parTransId="{096071B7-B714-446E-8605-EE37035B475B}" sibTransId="{90FC2720-6529-4EA9-BDBD-FB28B7E9D02D}"/>
    <dgm:cxn modelId="{49F463CB-D6CC-42A2-9508-903F1F22DE4F}" type="presParOf" srcId="{501E51E6-787C-46DB-A0D9-30C23390152C}" destId="{96260D9E-34F1-4444-8A50-C40D15CCF341}" srcOrd="0" destOrd="0" presId="urn:microsoft.com/office/officeart/2005/8/layout/cycle3"/>
    <dgm:cxn modelId="{975D94A8-BD56-457B-AA67-AE1B4E1C5617}" type="presParOf" srcId="{96260D9E-34F1-4444-8A50-C40D15CCF341}" destId="{2FA88213-7420-401A-A544-EAA77636DDBD}" srcOrd="0" destOrd="0" presId="urn:microsoft.com/office/officeart/2005/8/layout/cycle3"/>
    <dgm:cxn modelId="{68539458-244B-49B0-8921-5FB35D455F9C}" type="presParOf" srcId="{96260D9E-34F1-4444-8A50-C40D15CCF341}" destId="{A64194FD-A97A-426C-A57C-14706CA53323}" srcOrd="1" destOrd="0" presId="urn:microsoft.com/office/officeart/2005/8/layout/cycle3"/>
    <dgm:cxn modelId="{E0933C9F-C4F2-490F-82D2-5C7BAF48E1B9}" type="presParOf" srcId="{96260D9E-34F1-4444-8A50-C40D15CCF341}" destId="{F050C2E8-C891-4DCD-B949-57B4583D21A6}" srcOrd="2" destOrd="0" presId="urn:microsoft.com/office/officeart/2005/8/layout/cycle3"/>
    <dgm:cxn modelId="{0505E814-431F-4579-8960-5B9893AE8309}" type="presParOf" srcId="{96260D9E-34F1-4444-8A50-C40D15CCF341}" destId="{F40EFE4E-587E-4020-9625-C2D3EEE09F5F}" srcOrd="3" destOrd="0" presId="urn:microsoft.com/office/officeart/2005/8/layout/cycle3"/>
    <dgm:cxn modelId="{2F1B14BC-8873-409C-9BA0-6309757BEF9D}" type="presParOf" srcId="{96260D9E-34F1-4444-8A50-C40D15CCF341}" destId="{14493670-437F-4BCB-918F-516361EF26BB}" srcOrd="4" destOrd="0" presId="urn:microsoft.com/office/officeart/2005/8/layout/cycle3"/>
    <dgm:cxn modelId="{41385750-B8ED-4949-91B7-A3C160DD4E29}" type="presParOf" srcId="{96260D9E-34F1-4444-8A50-C40D15CCF341}" destId="{7514A988-B63A-436F-98B7-100ACD478206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1CBFA-53EC-48F0-8416-3847CF00458C}">
      <dsp:nvSpPr>
        <dsp:cNvPr id="0" name=""/>
        <dsp:cNvSpPr/>
      </dsp:nvSpPr>
      <dsp:spPr>
        <a:xfrm>
          <a:off x="1746518" y="1610925"/>
          <a:ext cx="1225205" cy="12252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LNL-INFN</a:t>
          </a:r>
          <a:endParaRPr lang="it-IT" sz="1400" b="1" kern="1200" dirty="0"/>
        </a:p>
      </dsp:txBody>
      <dsp:txXfrm>
        <a:off x="1925945" y="1790352"/>
        <a:ext cx="866351" cy="866351"/>
      </dsp:txXfrm>
    </dsp:sp>
    <dsp:sp modelId="{08B42EA6-4BEC-48C4-9732-DBFD65F1DAB9}">
      <dsp:nvSpPr>
        <dsp:cNvPr id="0" name=""/>
        <dsp:cNvSpPr/>
      </dsp:nvSpPr>
      <dsp:spPr>
        <a:xfrm rot="16200000">
          <a:off x="2174146" y="1402579"/>
          <a:ext cx="369949" cy="46741"/>
        </a:xfrm>
        <a:custGeom>
          <a:avLst/>
          <a:gdLst/>
          <a:ahLst/>
          <a:cxnLst/>
          <a:rect l="0" t="0" r="0" b="0"/>
          <a:pathLst>
            <a:path>
              <a:moveTo>
                <a:pt x="0" y="23370"/>
              </a:moveTo>
              <a:lnTo>
                <a:pt x="369949" y="23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b="1" kern="1200"/>
        </a:p>
      </dsp:txBody>
      <dsp:txXfrm>
        <a:off x="2349872" y="1416701"/>
        <a:ext cx="18497" cy="18497"/>
      </dsp:txXfrm>
    </dsp:sp>
    <dsp:sp modelId="{E7905668-F50B-40DC-8953-EA91E31F622E}">
      <dsp:nvSpPr>
        <dsp:cNvPr id="0" name=""/>
        <dsp:cNvSpPr/>
      </dsp:nvSpPr>
      <dsp:spPr>
        <a:xfrm>
          <a:off x="1746518" y="15770"/>
          <a:ext cx="1225205" cy="12252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latin typeface="Corbel" panose="020B0503020204020204" pitchFamily="34" charset="0"/>
              <a:cs typeface="Arial Rounded MT Bold"/>
            </a:rPr>
            <a:t>S.C. Don Calabria </a:t>
          </a:r>
          <a:r>
            <a:rPr lang="en-US" sz="1400" b="1" kern="1200" dirty="0" smtClean="0">
              <a:latin typeface="Corbel" panose="020B0503020204020204" pitchFamily="34" charset="0"/>
              <a:cs typeface="Arial Rounded MT Bold"/>
            </a:rPr>
            <a:t>Hospital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latin typeface="Corbel" panose="020B0503020204020204" pitchFamily="34" charset="0"/>
            </a:rPr>
            <a:t>(Negrar)</a:t>
          </a:r>
          <a:endParaRPr lang="it-IT" sz="1400" b="1" kern="1200" dirty="0"/>
        </a:p>
      </dsp:txBody>
      <dsp:txXfrm>
        <a:off x="1925945" y="195197"/>
        <a:ext cx="866351" cy="866351"/>
      </dsp:txXfrm>
    </dsp:sp>
    <dsp:sp modelId="{CBD84615-327A-4A20-92A1-810989E8F316}">
      <dsp:nvSpPr>
        <dsp:cNvPr id="0" name=""/>
        <dsp:cNvSpPr/>
      </dsp:nvSpPr>
      <dsp:spPr>
        <a:xfrm rot="20520000">
          <a:off x="2932687" y="1953692"/>
          <a:ext cx="369949" cy="46741"/>
        </a:xfrm>
        <a:custGeom>
          <a:avLst/>
          <a:gdLst/>
          <a:ahLst/>
          <a:cxnLst/>
          <a:rect l="0" t="0" r="0" b="0"/>
          <a:pathLst>
            <a:path>
              <a:moveTo>
                <a:pt x="0" y="23370"/>
              </a:moveTo>
              <a:lnTo>
                <a:pt x="369949" y="23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b="1" kern="1200"/>
        </a:p>
      </dsp:txBody>
      <dsp:txXfrm>
        <a:off x="3108413" y="1967814"/>
        <a:ext cx="18497" cy="18497"/>
      </dsp:txXfrm>
    </dsp:sp>
    <dsp:sp modelId="{786BF87B-527A-4263-AC9A-3B414DFA982E}">
      <dsp:nvSpPr>
        <dsp:cNvPr id="0" name=""/>
        <dsp:cNvSpPr/>
      </dsp:nvSpPr>
      <dsp:spPr>
        <a:xfrm>
          <a:off x="3263600" y="1117995"/>
          <a:ext cx="1225205" cy="12252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orbel" panose="020B0503020204020204" pitchFamily="34" charset="0"/>
              <a:cs typeface="Arial Rounded MT Bold"/>
            </a:rPr>
            <a:t>University of Ferrara </a:t>
          </a:r>
          <a:endParaRPr lang="it-IT" sz="1400" b="1" kern="1200" dirty="0"/>
        </a:p>
      </dsp:txBody>
      <dsp:txXfrm>
        <a:off x="3443027" y="1297422"/>
        <a:ext cx="866351" cy="866351"/>
      </dsp:txXfrm>
    </dsp:sp>
    <dsp:sp modelId="{1E28784A-7CF9-4434-BBF8-4DA0D1BAE316}">
      <dsp:nvSpPr>
        <dsp:cNvPr id="0" name=""/>
        <dsp:cNvSpPr/>
      </dsp:nvSpPr>
      <dsp:spPr>
        <a:xfrm rot="3240000">
          <a:off x="2642950" y="2845410"/>
          <a:ext cx="369949" cy="46741"/>
        </a:xfrm>
        <a:custGeom>
          <a:avLst/>
          <a:gdLst/>
          <a:ahLst/>
          <a:cxnLst/>
          <a:rect l="0" t="0" r="0" b="0"/>
          <a:pathLst>
            <a:path>
              <a:moveTo>
                <a:pt x="0" y="23370"/>
              </a:moveTo>
              <a:lnTo>
                <a:pt x="369949" y="23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b="1" kern="1200"/>
        </a:p>
      </dsp:txBody>
      <dsp:txXfrm>
        <a:off x="2818676" y="2859532"/>
        <a:ext cx="18497" cy="18497"/>
      </dsp:txXfrm>
    </dsp:sp>
    <dsp:sp modelId="{9F3B49D8-6A33-47FF-84DC-356B3D967707}">
      <dsp:nvSpPr>
        <dsp:cNvPr id="0" name=""/>
        <dsp:cNvSpPr/>
      </dsp:nvSpPr>
      <dsp:spPr>
        <a:xfrm>
          <a:off x="2684126" y="2901432"/>
          <a:ext cx="1225205" cy="12252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orbel" panose="020B0503020204020204" pitchFamily="34" charset="0"/>
              <a:cs typeface="Arial Rounded MT Bold"/>
            </a:rPr>
            <a:t>St. </a:t>
          </a:r>
          <a:r>
            <a:rPr lang="en-US" sz="1400" b="1" kern="1200" dirty="0" err="1" smtClean="0">
              <a:latin typeface="Corbel" panose="020B0503020204020204" pitchFamily="34" charset="0"/>
              <a:cs typeface="Arial Rounded MT Bold"/>
            </a:rPr>
            <a:t>Orsola</a:t>
          </a:r>
          <a:r>
            <a:rPr lang="en-US" sz="1400" b="1" kern="1200" dirty="0" smtClean="0">
              <a:latin typeface="Corbel" panose="020B0503020204020204" pitchFamily="34" charset="0"/>
              <a:cs typeface="Arial Rounded MT Bold"/>
            </a:rPr>
            <a:t> Hospital </a:t>
          </a:r>
          <a:endParaRPr lang="en-US" sz="1400" b="1" kern="1200" dirty="0" smtClean="0">
            <a:latin typeface="Corbel" panose="020B0503020204020204" pitchFamily="34" charset="0"/>
            <a:cs typeface="Arial Rounded MT Bold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latin typeface="Corbel" panose="020B0503020204020204" pitchFamily="34" charset="0"/>
            </a:rPr>
            <a:t>(Bologna)</a:t>
          </a:r>
          <a:endParaRPr lang="it-IT" sz="1400" b="1" kern="1200" dirty="0"/>
        </a:p>
      </dsp:txBody>
      <dsp:txXfrm>
        <a:off x="2863553" y="3080859"/>
        <a:ext cx="866351" cy="866351"/>
      </dsp:txXfrm>
    </dsp:sp>
    <dsp:sp modelId="{5BA12C3C-A128-425F-803E-F5CE48A579E1}">
      <dsp:nvSpPr>
        <dsp:cNvPr id="0" name=""/>
        <dsp:cNvSpPr/>
      </dsp:nvSpPr>
      <dsp:spPr>
        <a:xfrm rot="7560000">
          <a:off x="1705342" y="2845410"/>
          <a:ext cx="369949" cy="46741"/>
        </a:xfrm>
        <a:custGeom>
          <a:avLst/>
          <a:gdLst/>
          <a:ahLst/>
          <a:cxnLst/>
          <a:rect l="0" t="0" r="0" b="0"/>
          <a:pathLst>
            <a:path>
              <a:moveTo>
                <a:pt x="0" y="23370"/>
              </a:moveTo>
              <a:lnTo>
                <a:pt x="369949" y="23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b="1" kern="1200"/>
        </a:p>
      </dsp:txBody>
      <dsp:txXfrm rot="10800000">
        <a:off x="1881068" y="2859532"/>
        <a:ext cx="18497" cy="18497"/>
      </dsp:txXfrm>
    </dsp:sp>
    <dsp:sp modelId="{9ADE93D2-4B82-4204-9EA5-858877335A78}">
      <dsp:nvSpPr>
        <dsp:cNvPr id="0" name=""/>
        <dsp:cNvSpPr/>
      </dsp:nvSpPr>
      <dsp:spPr>
        <a:xfrm>
          <a:off x="808910" y="2901432"/>
          <a:ext cx="1225205" cy="12252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orbel" panose="020B0503020204020204" pitchFamily="34" charset="0"/>
              <a:cs typeface="Arial Rounded MT Bold"/>
            </a:rPr>
            <a:t>CNR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latin typeface="Corbel" panose="020B0503020204020204" pitchFamily="34" charset="0"/>
            </a:rPr>
            <a:t>Milan</a:t>
          </a:r>
          <a:endParaRPr lang="it-IT" sz="1400" b="1" kern="1200" dirty="0"/>
        </a:p>
      </dsp:txBody>
      <dsp:txXfrm>
        <a:off x="988337" y="3080859"/>
        <a:ext cx="866351" cy="866351"/>
      </dsp:txXfrm>
    </dsp:sp>
    <dsp:sp modelId="{0B17A5F2-61A6-4CF3-8136-23A26F399897}">
      <dsp:nvSpPr>
        <dsp:cNvPr id="0" name=""/>
        <dsp:cNvSpPr/>
      </dsp:nvSpPr>
      <dsp:spPr>
        <a:xfrm rot="11880000">
          <a:off x="1415605" y="1953692"/>
          <a:ext cx="369949" cy="46741"/>
        </a:xfrm>
        <a:custGeom>
          <a:avLst/>
          <a:gdLst/>
          <a:ahLst/>
          <a:cxnLst/>
          <a:rect l="0" t="0" r="0" b="0"/>
          <a:pathLst>
            <a:path>
              <a:moveTo>
                <a:pt x="0" y="23370"/>
              </a:moveTo>
              <a:lnTo>
                <a:pt x="369949" y="23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b="1" kern="1200"/>
        </a:p>
      </dsp:txBody>
      <dsp:txXfrm rot="10800000">
        <a:off x="1591331" y="1967814"/>
        <a:ext cx="18497" cy="18497"/>
      </dsp:txXfrm>
    </dsp:sp>
    <dsp:sp modelId="{0CC6F889-C3FA-4E85-8F84-8C85CC1EE46C}">
      <dsp:nvSpPr>
        <dsp:cNvPr id="0" name=""/>
        <dsp:cNvSpPr/>
      </dsp:nvSpPr>
      <dsp:spPr>
        <a:xfrm>
          <a:off x="229436" y="1117995"/>
          <a:ext cx="1225205" cy="12252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orbel" panose="020B0503020204020204" pitchFamily="34" charset="0"/>
              <a:cs typeface="Arial Rounded MT Bold"/>
            </a:rPr>
            <a:t>ARRONAX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latin typeface="Corbel" panose="020B0503020204020204" pitchFamily="34" charset="0"/>
            </a:rPr>
            <a:t>(Nantes)</a:t>
          </a:r>
          <a:endParaRPr lang="it-IT" sz="1400" b="1" kern="1200" dirty="0"/>
        </a:p>
      </dsp:txBody>
      <dsp:txXfrm>
        <a:off x="408863" y="1297422"/>
        <a:ext cx="866351" cy="8663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194FD-A97A-426C-A57C-14706CA53323}">
      <dsp:nvSpPr>
        <dsp:cNvPr id="0" name=""/>
        <dsp:cNvSpPr/>
      </dsp:nvSpPr>
      <dsp:spPr>
        <a:xfrm>
          <a:off x="1329669" y="70707"/>
          <a:ext cx="5675197" cy="5376378"/>
        </a:xfrm>
        <a:prstGeom prst="circularArrow">
          <a:avLst>
            <a:gd name="adj1" fmla="val 5544"/>
            <a:gd name="adj2" fmla="val 330680"/>
            <a:gd name="adj3" fmla="val 14482866"/>
            <a:gd name="adj4" fmla="val 16969075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88213-7420-401A-A544-EAA77636DDBD}">
      <dsp:nvSpPr>
        <dsp:cNvPr id="0" name=""/>
        <dsp:cNvSpPr/>
      </dsp:nvSpPr>
      <dsp:spPr>
        <a:xfrm>
          <a:off x="3310844" y="122346"/>
          <a:ext cx="1712846" cy="822511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kern="1200" dirty="0" smtClean="0">
              <a:latin typeface="Corbel" panose="020B0503020204020204" pitchFamily="34" charset="0"/>
              <a:cs typeface="Arial" pitchFamily="34" charset="0"/>
            </a:rPr>
            <a:t>Target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kern="1200" dirty="0" smtClean="0">
              <a:latin typeface="Corbel" panose="020B0503020204020204" pitchFamily="34" charset="0"/>
              <a:cs typeface="Arial" pitchFamily="34" charset="0"/>
            </a:rPr>
            <a:t>production</a:t>
          </a:r>
          <a:endParaRPr lang="it-IT" sz="2000" kern="1200" dirty="0">
            <a:latin typeface="Corbel" panose="020B0503020204020204" pitchFamily="34" charset="0"/>
            <a:cs typeface="Arial" pitchFamily="34" charset="0"/>
          </a:endParaRPr>
        </a:p>
      </dsp:txBody>
      <dsp:txXfrm>
        <a:off x="3310844" y="122346"/>
        <a:ext cx="1672694" cy="822511"/>
      </dsp:txXfrm>
    </dsp:sp>
    <dsp:sp modelId="{F050C2E8-C891-4DCD-B949-57B4583D21A6}">
      <dsp:nvSpPr>
        <dsp:cNvPr id="0" name=""/>
        <dsp:cNvSpPr/>
      </dsp:nvSpPr>
      <dsp:spPr>
        <a:xfrm>
          <a:off x="5631969" y="1370061"/>
          <a:ext cx="1834233" cy="693627"/>
        </a:xfrm>
        <a:prstGeom prst="round1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noProof="0" dirty="0" smtClean="0">
              <a:latin typeface="Corbel" panose="020B0503020204020204" pitchFamily="34" charset="0"/>
              <a:cs typeface="Arial" pitchFamily="34" charset="0"/>
            </a:rPr>
            <a:t>Cyclotron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noProof="0" dirty="0" smtClean="0">
              <a:latin typeface="Corbel" panose="020B0503020204020204" pitchFamily="34" charset="0"/>
              <a:cs typeface="Arial" pitchFamily="34" charset="0"/>
            </a:rPr>
            <a:t>irradiation</a:t>
          </a:r>
          <a:endParaRPr lang="en-US" sz="2000" kern="1200" noProof="0" dirty="0">
            <a:latin typeface="Corbel" panose="020B0503020204020204" pitchFamily="34" charset="0"/>
            <a:cs typeface="Arial" pitchFamily="34" charset="0"/>
          </a:endParaRPr>
        </a:p>
      </dsp:txBody>
      <dsp:txXfrm>
        <a:off x="5631969" y="1370061"/>
        <a:ext cx="1800373" cy="693627"/>
      </dsp:txXfrm>
    </dsp:sp>
    <dsp:sp modelId="{F40EFE4E-587E-4020-9625-C2D3EEE09F5F}">
      <dsp:nvSpPr>
        <dsp:cNvPr id="0" name=""/>
        <dsp:cNvSpPr/>
      </dsp:nvSpPr>
      <dsp:spPr>
        <a:xfrm>
          <a:off x="5293435" y="3524348"/>
          <a:ext cx="1806770" cy="1208304"/>
        </a:xfrm>
        <a:prstGeom prst="round1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noProof="0" dirty="0" smtClean="0">
              <a:latin typeface="Corbel" panose="020B0503020204020204" pitchFamily="34" charset="0"/>
              <a:cs typeface="Arial" pitchFamily="34" charset="0"/>
            </a:rPr>
            <a:t>Extraction separation purification</a:t>
          </a:r>
          <a:endParaRPr lang="en-US" sz="2000" kern="1200" noProof="0" dirty="0">
            <a:latin typeface="Corbel" panose="020B0503020204020204" pitchFamily="34" charset="0"/>
            <a:cs typeface="Arial" pitchFamily="34" charset="0"/>
          </a:endParaRPr>
        </a:p>
      </dsp:txBody>
      <dsp:txXfrm>
        <a:off x="5293435" y="3524348"/>
        <a:ext cx="1747785" cy="1208304"/>
      </dsp:txXfrm>
    </dsp:sp>
    <dsp:sp modelId="{14493670-437F-4BCB-918F-516361EF26BB}">
      <dsp:nvSpPr>
        <dsp:cNvPr id="0" name=""/>
        <dsp:cNvSpPr/>
      </dsp:nvSpPr>
      <dsp:spPr>
        <a:xfrm>
          <a:off x="1170683" y="3645691"/>
          <a:ext cx="2533048" cy="1213440"/>
        </a:xfrm>
        <a:prstGeom prst="round1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noProof="0" dirty="0" smtClean="0">
              <a:latin typeface="Corbel" panose="020B0503020204020204" pitchFamily="34" charset="0"/>
              <a:cs typeface="Arial" pitchFamily="34" charset="0"/>
            </a:rPr>
            <a:t>Radio-pharmaceuticals,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noProof="0" dirty="0" smtClean="0">
              <a:latin typeface="Corbel" panose="020B0503020204020204" pitchFamily="34" charset="0"/>
              <a:cs typeface="Arial" pitchFamily="34" charset="0"/>
            </a:rPr>
            <a:t>QC, imaging</a:t>
          </a:r>
          <a:endParaRPr lang="en-US" sz="2000" kern="1200" noProof="0" dirty="0">
            <a:latin typeface="Corbel" panose="020B0503020204020204" pitchFamily="34" charset="0"/>
            <a:cs typeface="Arial" pitchFamily="34" charset="0"/>
          </a:endParaRPr>
        </a:p>
      </dsp:txBody>
      <dsp:txXfrm>
        <a:off x="1170683" y="3645691"/>
        <a:ext cx="2473813" cy="1213440"/>
      </dsp:txXfrm>
    </dsp:sp>
    <dsp:sp modelId="{7514A988-B63A-436F-98B7-100ACD478206}">
      <dsp:nvSpPr>
        <dsp:cNvPr id="0" name=""/>
        <dsp:cNvSpPr/>
      </dsp:nvSpPr>
      <dsp:spPr>
        <a:xfrm>
          <a:off x="561407" y="1716940"/>
          <a:ext cx="2247060" cy="761287"/>
        </a:xfrm>
        <a:prstGeom prst="round1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baseline="30000" dirty="0" smtClean="0">
              <a:latin typeface="Corbel" panose="020B0503020204020204" pitchFamily="34" charset="0"/>
              <a:cs typeface="Arial" pitchFamily="34" charset="0"/>
            </a:rPr>
            <a:t>100</a:t>
          </a:r>
          <a:r>
            <a:rPr lang="en-US" sz="2000" kern="1200" dirty="0" smtClean="0">
              <a:latin typeface="Corbel" panose="020B0503020204020204" pitchFamily="34" charset="0"/>
              <a:cs typeface="Arial" pitchFamily="34" charset="0"/>
            </a:rPr>
            <a:t>Mo recovery techniques</a:t>
          </a:r>
          <a:endParaRPr lang="it-IT" sz="2000" kern="1200" dirty="0">
            <a:latin typeface="Corbel" panose="020B0503020204020204" pitchFamily="34" charset="0"/>
            <a:cs typeface="Arial" pitchFamily="34" charset="0"/>
          </a:endParaRPr>
        </a:p>
      </dsp:txBody>
      <dsp:txXfrm>
        <a:off x="561407" y="1716940"/>
        <a:ext cx="2209897" cy="761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0446F-4769-4645-AC81-51E3ED17E6CF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20FDA-B3C5-4D32-8C64-05EF31773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07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206E9-4548-46FA-8E02-521440CA658E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34920-5D26-471D-986F-6D205D40B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113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34920-5D26-471D-986F-6D205D40BD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25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1. Cyclotron production of 99mTc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8672BB-C131-4208-A635-10813FF09DA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9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Na</a:t>
            </a:r>
            <a:r>
              <a:rPr lang="en-US" sz="2000" i="1" baseline="-250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000" i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MoO</a:t>
            </a:r>
            <a:r>
              <a:rPr lang="en-US" sz="2000" i="1" baseline="-250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4</a:t>
            </a:r>
            <a:r>
              <a:rPr lang="en-US" sz="2000" i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+ HNO</a:t>
            </a:r>
            <a:r>
              <a:rPr lang="en-US" sz="2000" i="1" baseline="-250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3(excess)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(80⁰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C,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reflux)</a:t>
            </a:r>
            <a:r>
              <a:rPr lang="en-US" sz="2000" i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=  NaNO</a:t>
            </a:r>
            <a:r>
              <a:rPr lang="en-US" sz="2000" i="1" baseline="-250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US" sz="2000" i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 + H</a:t>
            </a:r>
            <a:r>
              <a:rPr lang="en-US" sz="2000" i="1" baseline="-250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000" i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MoO</a:t>
            </a:r>
            <a:r>
              <a:rPr lang="en-US" sz="2000" i="1" baseline="-250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4 </a:t>
            </a:r>
            <a:r>
              <a:rPr lang="en-US" sz="2000" i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i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MoO</a:t>
            </a:r>
            <a:r>
              <a:rPr lang="en-US" sz="2000" i="1" baseline="-250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US" sz="2000" i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 + H</a:t>
            </a:r>
            <a:r>
              <a:rPr lang="en-US" sz="2000" i="1" baseline="-250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000" i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O</a:t>
            </a:r>
            <a:r>
              <a:rPr lang="en-US" sz="2000" i="1" baseline="-250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000" i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Washing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with EtOH+H</a:t>
            </a:r>
            <a:r>
              <a:rPr lang="it-IT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centrifugation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drying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/>
              <a:t>Riduzione</a:t>
            </a:r>
            <a:r>
              <a:rPr lang="en-US" sz="2000" b="1" dirty="0" smtClean="0"/>
              <a:t> in 780 </a:t>
            </a:r>
            <a:r>
              <a:rPr lang="en-US" sz="2000" b="1" dirty="0" err="1" smtClean="0"/>
              <a:t>minuti</a:t>
            </a:r>
            <a:endParaRPr lang="en-US" sz="20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1. Cyclotron production of 99mTc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8672BB-C131-4208-A635-10813FF09DA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43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E9191-1210-4447-B1CF-4269609F6EBF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023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72BB-C131-4208-A635-10813FF09DA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358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b="1" dirty="0" smtClean="0"/>
              <a:t>Intro sui rami :</a:t>
            </a:r>
          </a:p>
          <a:p>
            <a:pPr algn="l"/>
            <a:endParaRPr lang="it-IT" b="1" dirty="0" smtClean="0"/>
          </a:p>
          <a:p>
            <a:pPr algn="l"/>
            <a:r>
              <a:rPr lang="it-IT" b="1" dirty="0" smtClean="0"/>
              <a:t>2 - spiegazione TERANOSTICA sia come isotopi singoli sia come miscela dei due</a:t>
            </a:r>
          </a:p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C32D-DFEA-4F60-8D3E-A4580DEDF112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914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72BB-C131-4208-A635-10813FF09DA2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39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72BB-C131-4208-A635-10813FF09DA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005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 err="1" smtClean="0"/>
              <a:t>Technique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is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very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interesting</a:t>
            </a:r>
            <a:r>
              <a:rPr lang="it-IT" sz="1200" b="1" dirty="0" smtClean="0"/>
              <a:t>, </a:t>
            </a:r>
            <a:r>
              <a:rPr lang="it-IT" sz="1200" b="1" dirty="0" err="1" smtClean="0"/>
              <a:t>but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has</a:t>
            </a:r>
            <a:r>
              <a:rPr lang="it-IT" sz="1200" b="1" dirty="0" smtClean="0"/>
              <a:t> a </a:t>
            </a:r>
            <a:r>
              <a:rPr lang="it-IT" sz="1200" b="1" dirty="0" err="1" smtClean="0"/>
              <a:t>lot</a:t>
            </a:r>
            <a:r>
              <a:rPr lang="it-IT" sz="1200" b="1" dirty="0" smtClean="0"/>
              <a:t> of </a:t>
            </a:r>
            <a:r>
              <a:rPr lang="it-IT" sz="1200" b="1" dirty="0" err="1" smtClean="0"/>
              <a:t>not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clear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aspects</a:t>
            </a:r>
            <a:endParaRPr lang="en-US" sz="1200" b="1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E9191-1210-4447-B1CF-4269609F6EBF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160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72BB-C131-4208-A635-10813FF09DA2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929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34920-5D26-471D-986F-6D205D40BD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34920-5D26-471D-986F-6D205D40BD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81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ADB1A-F590-1A41-A6F6-3095D2E35E6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076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34920-5D26-471D-986F-6D205D40BD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2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ADB1A-F590-1A41-A6F6-3095D2E35E6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813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72BB-C131-4208-A635-10813FF09DA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64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548225-467B-4143-9B09-0DD21D32E6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94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C32D-DFEA-4F60-8D3E-A4580DEDF112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916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1. Cyclotron production of 99mTc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8672BB-C131-4208-A635-10813FF09DA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8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01152" y="264703"/>
            <a:ext cx="8989695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53888"/>
          </a:xfrm>
        </p:spPr>
        <p:txBody>
          <a:bodyPr lIns="0" tIns="0" rIns="0" bIns="0"/>
          <a:lstStyle>
            <a:lvl1pPr marL="171450" marR="0" indent="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9ICI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2017,  Doha (Qatar), 12-16  Nov.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2017</a:t>
            </a:r>
            <a:endParaRPr kumimoji="0" lang="it-IT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11/9/2017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25400">
              <a:lnSpc>
                <a:spcPts val="104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11/9/2017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153888"/>
          </a:xfrm>
        </p:spPr>
        <p:txBody>
          <a:bodyPr/>
          <a:lstStyle>
            <a:lvl1pPr marL="171450" marR="0" indent="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9ICI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2017,  Doha (Qatar), 12-16  Nov.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2017</a:t>
            </a:r>
            <a:endParaRPr kumimoji="0" lang="it-IT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04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901344" y="1749447"/>
            <a:ext cx="3577590" cy="403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038600" y="6377940"/>
            <a:ext cx="4008120" cy="43088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71450" algn="l">
              <a:spcBef>
                <a:spcPts val="520"/>
              </a:spcBef>
            </a:pPr>
            <a:r>
              <a:rPr lang="it-IT" sz="1000" spc="-5" dirty="0" smtClean="0">
                <a:solidFill>
                  <a:srgbClr val="FFFFFF"/>
                </a:solidFill>
                <a:latin typeface="Corbel"/>
                <a:cs typeface="Corbel"/>
              </a:rPr>
              <a:t>J. Esposito</a:t>
            </a:r>
            <a:r>
              <a:rPr lang="it-IT" sz="1000" spc="-10" dirty="0" smtClean="0">
                <a:solidFill>
                  <a:srgbClr val="FFFFFF"/>
                </a:solidFill>
                <a:latin typeface="Corbel"/>
                <a:cs typeface="Corbel"/>
              </a:rPr>
              <a:t>, 9ICI </a:t>
            </a:r>
            <a:r>
              <a:rPr lang="it-IT" sz="1000" spc="-5" dirty="0" smtClean="0">
                <a:solidFill>
                  <a:srgbClr val="FFFFFF"/>
                </a:solidFill>
                <a:latin typeface="Corbel"/>
                <a:cs typeface="Corbel"/>
              </a:rPr>
              <a:t>2017,  Doha (Qatar), 12-16  Nov.</a:t>
            </a:r>
            <a:r>
              <a:rPr lang="it-IT" sz="1000" spc="14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sz="1000" spc="-5" dirty="0" smtClean="0">
                <a:solidFill>
                  <a:srgbClr val="FFFFFF"/>
                </a:solidFill>
                <a:latin typeface="Corbel"/>
                <a:cs typeface="Corbel"/>
              </a:rPr>
              <a:t>2017</a:t>
            </a:r>
            <a:endParaRPr lang="it-IT" sz="1000" dirty="0" smtClean="0">
              <a:solidFill>
                <a:prstClr val="black"/>
              </a:solidFill>
              <a:latin typeface="Corbel"/>
              <a:cs typeface="Corbel"/>
            </a:endParaRPr>
          </a:p>
          <a:p>
            <a:endParaRPr lang="it-IT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11/9/2017</a:t>
            </a:r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25400">
              <a:lnSpc>
                <a:spcPts val="104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43088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9ICI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2017,  Doha (Qatar), 12-16  Nov.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2017</a:t>
            </a:r>
            <a:endParaRPr kumimoji="0" lang="it-IT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endParaRPr lang="it-IT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11/9/2017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25400">
              <a:lnSpc>
                <a:spcPts val="104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43088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9ICI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2017,  Doha (Qatar), 12-16  Nov.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2017</a:t>
            </a:r>
            <a:endParaRPr kumimoji="0" lang="it-IT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endParaRPr lang="it-IT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11/9/2017</a:t>
            </a:r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25400">
              <a:lnSpc>
                <a:spcPts val="104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87488" y="13240"/>
            <a:ext cx="10561173" cy="4924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of the slide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325" y="-880"/>
            <a:ext cx="12192000" cy="6926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7205" y="6517168"/>
            <a:ext cx="685867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6AACFFC-7F54-4B4C-B288-14C871E4345B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316593" y="6526302"/>
            <a:ext cx="3158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prstClr val="black"/>
                </a:solidFill>
              </a:rPr>
              <a:t>J. Esposito, 9ICI, Doha (Qatar), Nov.</a:t>
            </a:r>
            <a:r>
              <a:rPr lang="it-IT" sz="1200" baseline="0" dirty="0" smtClean="0">
                <a:solidFill>
                  <a:prstClr val="black"/>
                </a:solidFill>
              </a:rPr>
              <a:t> 12-16, 2017</a:t>
            </a:r>
            <a:endParaRPr lang="it-IT" sz="12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09" y="6237313"/>
            <a:ext cx="1287411" cy="632807"/>
          </a:xfrm>
          <a:prstGeom prst="rect">
            <a:avLst/>
          </a:prstGeom>
        </p:spPr>
      </p:pic>
      <p:pic>
        <p:nvPicPr>
          <p:cNvPr id="12" name="Immagin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80" y="6237312"/>
            <a:ext cx="827584" cy="6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8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B264C-70C8-4BF4-9115-A2F60D61D28C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3701-54DF-4232-8E73-18FF3213DB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18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B264C-70C8-4BF4-9115-A2F60D61D28C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3701-54DF-4232-8E73-18FF3213DB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90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B264C-70C8-4BF4-9115-A2F60D61D28C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3701-54DF-4232-8E73-18FF3213DB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78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975" y="3968"/>
            <a:ext cx="12184977" cy="68540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1152" y="401855"/>
            <a:ext cx="8989695" cy="953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7731" y="2019519"/>
            <a:ext cx="11416537" cy="3317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9ICI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2017,  Doha (Qatar), 12-16  Nov.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2017</a:t>
            </a:r>
            <a:endParaRPr kumimoji="0" lang="it-IT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endParaRPr lang="it-IT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11/9/2017</a:t>
            </a: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424603" y="6474819"/>
            <a:ext cx="173990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25400">
              <a:lnSpc>
                <a:spcPts val="104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1.jpg"/><Relationship Id="rId12" Type="http://schemas.openxmlformats.org/officeDocument/2006/relationships/image" Target="../media/image4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hdphoto" Target="../media/hdphoto3.wdp"/><Relationship Id="rId5" Type="http://schemas.openxmlformats.org/officeDocument/2006/relationships/diagramColors" Target="../diagrams/colors2.xml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2.xml"/><Relationship Id="rId9" Type="http://schemas.microsoft.com/office/2007/relationships/hdphoto" Target="../media/hdphoto2.wdp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11" Type="http://schemas.openxmlformats.org/officeDocument/2006/relationships/image" Target="../media/image3.png"/><Relationship Id="rId5" Type="http://schemas.openxmlformats.org/officeDocument/2006/relationships/image" Target="../media/image55.png"/><Relationship Id="rId10" Type="http://schemas.openxmlformats.org/officeDocument/2006/relationships/image" Target="../media/image9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2.emf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emf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0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tif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png"/><Relationship Id="rId18" Type="http://schemas.microsoft.com/office/2007/relationships/hdphoto" Target="../media/hdphoto5.wdp"/><Relationship Id="rId26" Type="http://schemas.openxmlformats.org/officeDocument/2006/relationships/image" Target="../media/image3.png"/><Relationship Id="rId3" Type="http://schemas.openxmlformats.org/officeDocument/2006/relationships/image" Target="../media/image87.jpeg"/><Relationship Id="rId21" Type="http://schemas.openxmlformats.org/officeDocument/2006/relationships/image" Target="../media/image104.jpeg"/><Relationship Id="rId7" Type="http://schemas.openxmlformats.org/officeDocument/2006/relationships/image" Target="../media/image91.gif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5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0.jpeg"/><Relationship Id="rId20" Type="http://schemas.openxmlformats.org/officeDocument/2006/relationships/image" Target="../media/image103.jpeg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24" Type="http://schemas.openxmlformats.org/officeDocument/2006/relationships/image" Target="../media/image107.jpeg"/><Relationship Id="rId5" Type="http://schemas.openxmlformats.org/officeDocument/2006/relationships/image" Target="../media/image89.emf"/><Relationship Id="rId15" Type="http://schemas.openxmlformats.org/officeDocument/2006/relationships/image" Target="../media/image99.gif"/><Relationship Id="rId23" Type="http://schemas.openxmlformats.org/officeDocument/2006/relationships/image" Target="../media/image106.png"/><Relationship Id="rId28" Type="http://schemas.openxmlformats.org/officeDocument/2006/relationships/image" Target="../media/image109.jpeg"/><Relationship Id="rId10" Type="http://schemas.openxmlformats.org/officeDocument/2006/relationships/image" Target="../media/image94.png"/><Relationship Id="rId19" Type="http://schemas.openxmlformats.org/officeDocument/2006/relationships/image" Target="../media/image102.pn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Relationship Id="rId22" Type="http://schemas.openxmlformats.org/officeDocument/2006/relationships/image" Target="../media/image105.jpeg"/><Relationship Id="rId27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jpg"/><Relationship Id="rId3" Type="http://schemas.openxmlformats.org/officeDocument/2006/relationships/image" Target="../media/image11.jpg"/><Relationship Id="rId7" Type="http://schemas.openxmlformats.org/officeDocument/2006/relationships/image" Target="../media/image9.png"/><Relationship Id="rId12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microsoft.com/office/2007/relationships/hdphoto" Target="../media/hdphoto1.wdp"/><Relationship Id="rId5" Type="http://schemas.openxmlformats.org/officeDocument/2006/relationships/image" Target="../media/image13.jpg"/><Relationship Id="rId15" Type="http://schemas.openxmlformats.org/officeDocument/2006/relationships/image" Target="../media/image20.jpg"/><Relationship Id="rId10" Type="http://schemas.openxmlformats.org/officeDocument/2006/relationships/image" Target="../media/image16.png"/><Relationship Id="rId4" Type="http://schemas.openxmlformats.org/officeDocument/2006/relationships/image" Target="../media/image12.jpg"/><Relationship Id="rId9" Type="http://schemas.openxmlformats.org/officeDocument/2006/relationships/image" Target="../media/image15.png"/><Relationship Id="rId1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75" y="3968"/>
            <a:ext cx="12184977" cy="6854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14400" y="1863229"/>
            <a:ext cx="10591800" cy="1106072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3840"/>
              </a:lnSpc>
              <a:spcBef>
                <a:spcPts val="1025"/>
              </a:spcBef>
            </a:pPr>
            <a:r>
              <a:rPr lang="en-US" sz="3600" spc="80" dirty="0" smtClean="0">
                <a:solidFill>
                  <a:srgbClr val="FFFFFF"/>
                </a:solidFill>
                <a:latin typeface="Corbel"/>
                <a:cs typeface="Corbel"/>
              </a:rPr>
              <a:t>The LARAMED project at LNL: a </a:t>
            </a:r>
            <a:r>
              <a:rPr lang="en-US" sz="3600" spc="8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lang="en-US" sz="3600" spc="80" dirty="0" smtClean="0">
                <a:solidFill>
                  <a:srgbClr val="FFFFFF"/>
                </a:solidFill>
                <a:latin typeface="Corbel"/>
                <a:cs typeface="Corbel"/>
              </a:rPr>
              <a:t>ew facility </a:t>
            </a:r>
            <a:r>
              <a:rPr lang="en-US" sz="3600" spc="80" dirty="0" smtClean="0">
                <a:solidFill>
                  <a:srgbClr val="FFFFFF"/>
                </a:solidFill>
                <a:latin typeface="Corbel"/>
                <a:cs typeface="Corbel"/>
              </a:rPr>
              <a:t>for the Production of </a:t>
            </a:r>
            <a:r>
              <a:rPr lang="en-US" sz="3600" spc="80" dirty="0" smtClean="0">
                <a:solidFill>
                  <a:srgbClr val="FFFFFF"/>
                </a:solidFill>
                <a:latin typeface="Corbel"/>
                <a:cs typeface="Corbel"/>
              </a:rPr>
              <a:t>Radionuclides </a:t>
            </a:r>
            <a:r>
              <a:rPr lang="en-US" sz="3600" spc="80" dirty="0" smtClean="0">
                <a:solidFill>
                  <a:srgbClr val="FFFFFF"/>
                </a:solidFill>
                <a:latin typeface="Corbel"/>
                <a:cs typeface="Corbel"/>
              </a:rPr>
              <a:t>for Medicine</a:t>
            </a:r>
            <a:endParaRPr sz="3600" dirty="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0354" y="3082999"/>
            <a:ext cx="6585846" cy="5495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spc="155" dirty="0" smtClean="0">
                <a:solidFill>
                  <a:srgbClr val="56C5FF"/>
                </a:solidFill>
                <a:latin typeface="Corbel"/>
                <a:cs typeface="Corbel"/>
              </a:rPr>
              <a:t>J. ESPOSITO</a:t>
            </a:r>
            <a:r>
              <a:rPr lang="en-US" sz="1400" spc="155" dirty="0" smtClean="0">
                <a:solidFill>
                  <a:srgbClr val="56C5FF"/>
                </a:solidFill>
                <a:latin typeface="Corbel"/>
                <a:cs typeface="Corbel"/>
              </a:rPr>
              <a:t>, </a:t>
            </a:r>
            <a:r>
              <a:rPr lang="en-US" sz="1200" spc="155" dirty="0" smtClean="0">
                <a:solidFill>
                  <a:srgbClr val="56C5FF"/>
                </a:solidFill>
                <a:latin typeface="Corbel"/>
                <a:cs typeface="Corbel"/>
              </a:rPr>
              <a:t>ON BEHALF OF LARAMED </a:t>
            </a:r>
            <a:r>
              <a:rPr lang="en-US" sz="1200" spc="155" dirty="0" smtClean="0">
                <a:solidFill>
                  <a:srgbClr val="56C5FF"/>
                </a:solidFill>
                <a:latin typeface="Corbel"/>
                <a:cs typeface="Corbel"/>
              </a:rPr>
              <a:t>COLLABORATION </a:t>
            </a:r>
            <a:r>
              <a:rPr lang="en-US" sz="1200" spc="155" dirty="0" err="1" smtClean="0">
                <a:solidFill>
                  <a:srgbClr val="56C5FF"/>
                </a:solidFill>
                <a:latin typeface="Corbel"/>
                <a:cs typeface="Corbel"/>
              </a:rPr>
              <a:t>gropu</a:t>
            </a:r>
            <a:endParaRPr lang="en-US" sz="1200" spc="155" dirty="0" smtClean="0">
              <a:solidFill>
                <a:srgbClr val="56C5FF"/>
              </a:solidFill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spc="155" dirty="0" smtClean="0">
                <a:solidFill>
                  <a:srgbClr val="56C5FF"/>
                </a:solidFill>
                <a:latin typeface="Corbel"/>
                <a:cs typeface="Corbel"/>
              </a:rPr>
              <a:t>juan.esposito@lnl.infn.it</a:t>
            </a:r>
          </a:p>
        </p:txBody>
      </p:sp>
      <p:sp>
        <p:nvSpPr>
          <p:cNvPr id="5" name="object 5"/>
          <p:cNvSpPr/>
          <p:nvPr/>
        </p:nvSpPr>
        <p:spPr>
          <a:xfrm>
            <a:off x="2082" y="3807093"/>
            <a:ext cx="12186869" cy="30509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54919" y="3968"/>
            <a:ext cx="2178066" cy="1489391"/>
            <a:chOff x="54919" y="3968"/>
            <a:chExt cx="2178066" cy="1489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1D1D1B"/>
                </a:clrFrom>
                <a:clrTo>
                  <a:srgbClr val="1D1D1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9" y="3968"/>
              <a:ext cx="2178066" cy="13081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2400" y="1247138"/>
              <a:ext cx="19159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chemeClr val="bg1"/>
                  </a:solidFill>
                  <a:latin typeface="Franklin Gothic Medium Cond" panose="020B0606030402020204" pitchFamily="34" charset="0"/>
                  <a:ea typeface="MS Gothic" panose="020B0609070205080204" pitchFamily="49" charset="-128"/>
                </a:rPr>
                <a:t>Laboratori Nazionali di Legnaro (LNL)</a:t>
              </a:r>
              <a:endParaRPr lang="en-US" sz="1000" dirty="0">
                <a:solidFill>
                  <a:schemeClr val="bg1"/>
                </a:solidFill>
                <a:latin typeface="Franklin Gothic Medium Cond" panose="020B0606030402020204" pitchFamily="34" charset="0"/>
                <a:ea typeface="MS Gothic" panose="020B0609070205080204" pitchFamily="49" charset="-128"/>
              </a:endParaRPr>
            </a:p>
          </p:txBody>
        </p:sp>
      </p:grpSp>
      <p:pic>
        <p:nvPicPr>
          <p:cNvPr id="12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40081"/>
            <a:ext cx="1426894" cy="11860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61041" t="42308" r="10625" b="30000"/>
          <a:stretch/>
        </p:blipFill>
        <p:spPr>
          <a:xfrm>
            <a:off x="4118105" y="213865"/>
            <a:ext cx="3803390" cy="1045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81400" y="884953"/>
            <a:ext cx="8808868" cy="3176151"/>
          </a:xfrm>
          <a:prstGeom prst="rect">
            <a:avLst/>
          </a:prstGeom>
        </p:spPr>
        <p:txBody>
          <a:bodyPr wrap="square">
            <a:normAutofit fontScale="47500" lnSpcReduction="20000"/>
          </a:bodyPr>
          <a:lstStyle/>
          <a:p>
            <a:pPr lvl="0">
              <a:lnSpc>
                <a:spcPct val="130000"/>
              </a:lnSpc>
              <a:buClr>
                <a:srgbClr val="DC0202"/>
              </a:buClr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 Rounded MT Bold"/>
            </a:endParaRPr>
          </a:p>
          <a:p>
            <a:pPr marL="571500" lvl="0" indent="-571500">
              <a:lnSpc>
                <a:spcPct val="130000"/>
              </a:lnSpc>
              <a:buClr>
                <a:srgbClr val="DC0202"/>
              </a:buClr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ARRONAX facility (Nantes, France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),  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70 </a:t>
            </a: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MeV multi-particle cyclotron</a:t>
            </a:r>
          </a:p>
          <a:p>
            <a:pPr marL="457200" lvl="0" indent="-457200">
              <a:lnSpc>
                <a:spcPct val="130000"/>
              </a:lnSpc>
              <a:buClr>
                <a:srgbClr val="DC0202"/>
              </a:buClr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 Rounded MT Bold"/>
            </a:endParaRPr>
          </a:p>
          <a:p>
            <a:pPr marL="457200" lvl="0" indent="-457200">
              <a:lnSpc>
                <a:spcPct val="130000"/>
              </a:lnSpc>
              <a:buClr>
                <a:srgbClr val="DC0202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 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St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.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Orsola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 Hospital (Bologna, Italy).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16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MeV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cyclotron</a:t>
            </a:r>
          </a:p>
          <a:p>
            <a:pPr marL="571500" lvl="0" indent="-571500">
              <a:lnSpc>
                <a:spcPct val="170000"/>
              </a:lnSpc>
              <a:buClr>
                <a:srgbClr val="DC0202"/>
              </a:buClr>
              <a:buFont typeface="Arial" panose="020B0604020202020204" pitchFamily="34" charset="0"/>
              <a:buChar char="•"/>
            </a:pPr>
            <a:r>
              <a:rPr lang="es-ES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Sacro </a:t>
            </a:r>
            <a:r>
              <a:rPr lang="es-ES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Cuore</a:t>
            </a:r>
            <a:r>
              <a:rPr lang="es-ES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 Don Calabria </a:t>
            </a:r>
            <a:r>
              <a:rPr lang="es-ES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Hospital (</a:t>
            </a:r>
            <a:r>
              <a:rPr lang="es-ES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Negrar</a:t>
            </a:r>
            <a:r>
              <a:rPr lang="es-ES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, VR, </a:t>
            </a:r>
            <a:r>
              <a:rPr lang="es-ES" sz="4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Italy</a:t>
            </a:r>
            <a:r>
              <a:rPr lang="es-ES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). </a:t>
            </a:r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19 </a:t>
            </a:r>
            <a:r>
              <a:rPr lang="es-E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MeV</a:t>
            </a:r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cyclotron</a:t>
            </a:r>
            <a:endParaRPr lang="es-E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 Rounded MT Bold"/>
            </a:endParaRPr>
          </a:p>
          <a:p>
            <a:pPr marL="457200" lvl="0" indent="-457200">
              <a:lnSpc>
                <a:spcPct val="130000"/>
              </a:lnSpc>
              <a:buClr>
                <a:srgbClr val="DC0202"/>
              </a:buClr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 Rounded MT Bold"/>
            </a:endParaRPr>
          </a:p>
          <a:p>
            <a:pPr marL="571500" lvl="0" indent="-571500">
              <a:lnSpc>
                <a:spcPct val="130000"/>
              </a:lnSpc>
              <a:buClr>
                <a:srgbClr val="DC0202"/>
              </a:buClr>
              <a:buFont typeface="Arial" panose="020B0604020202020204" pitchFamily="34" charset="0"/>
              <a:buChar char="•"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Ferrara University (Italy), 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YAP-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(S)PET-CT small-animal imaging system</a:t>
            </a:r>
          </a:p>
          <a:p>
            <a:pPr marL="457200" lvl="0" indent="-457200">
              <a:lnSpc>
                <a:spcPct val="130000"/>
              </a:lnSpc>
              <a:buClr>
                <a:srgbClr val="DC0202"/>
              </a:buClr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 Rounded MT Bold"/>
            </a:endParaRPr>
          </a:p>
          <a:p>
            <a:pPr marL="571500" lvl="0" indent="-571500">
              <a:lnSpc>
                <a:spcPct val="130000"/>
              </a:lnSpc>
              <a:buClr>
                <a:srgbClr val="DC0202"/>
              </a:buClr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National Research Council (CNR) in Milan (Italy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),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Facility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for cellular and pre-clinical studies  </a:t>
            </a:r>
          </a:p>
          <a:p>
            <a:pPr lvl="0">
              <a:lnSpc>
                <a:spcPct val="130000"/>
              </a:lnSpc>
              <a:buClr>
                <a:srgbClr val="DC0202"/>
              </a:buClr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 Rounded MT 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75" y="118352"/>
            <a:ext cx="8989695" cy="953135"/>
          </a:xfrm>
        </p:spPr>
        <p:txBody>
          <a:bodyPr>
            <a:noAutofit/>
          </a:bodyPr>
          <a:lstStyle/>
          <a:p>
            <a:r>
              <a:rPr lang="en-US" sz="3600" dirty="0"/>
              <a:t>LARAMED External Collaboration Network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19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graphicFrame>
        <p:nvGraphicFramePr>
          <p:cNvPr id="20" name="Diagramma 42"/>
          <p:cNvGraphicFramePr/>
          <p:nvPr>
            <p:extLst>
              <p:ext uri="{D42A27DB-BD31-4B8C-83A1-F6EECF244321}">
                <p14:modId xmlns:p14="http://schemas.microsoft.com/office/powerpoint/2010/main" val="3444272010"/>
              </p:ext>
            </p:extLst>
          </p:nvPr>
        </p:nvGraphicFramePr>
        <p:xfrm>
          <a:off x="-222442" y="2362200"/>
          <a:ext cx="4718242" cy="414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ectangle 6"/>
          <p:cNvSpPr/>
          <p:nvPr/>
        </p:nvSpPr>
        <p:spPr>
          <a:xfrm>
            <a:off x="87920" y="661194"/>
            <a:ext cx="10173525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buClr>
                <a:srgbClr val="DC0202"/>
              </a:buClr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Waiting for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dedicated beam-lines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and available laboratories, we are collaborating with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 Rounded MT Bold"/>
              </a:rPr>
              <a:t>: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 Rounded MT Bold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62476" y="3701023"/>
            <a:ext cx="5550436" cy="2999612"/>
            <a:chOff x="6641564" y="3807725"/>
            <a:chExt cx="5550436" cy="2999612"/>
          </a:xfrm>
        </p:grpSpPr>
        <p:pic>
          <p:nvPicPr>
            <p:cNvPr id="22" name="Immagine 31"/>
            <p:cNvPicPr>
              <a:picLocks noChangeAspect="1"/>
            </p:cNvPicPr>
            <p:nvPr/>
          </p:nvPicPr>
          <p:blipFill rotWithShape="1">
            <a:blip r:embed="rId10"/>
            <a:srcRect t="16674" r="7902" b="13316"/>
            <a:stretch/>
          </p:blipFill>
          <p:spPr>
            <a:xfrm>
              <a:off x="6641564" y="3807725"/>
              <a:ext cx="5550436" cy="2999612"/>
            </a:xfrm>
            <a:prstGeom prst="rect">
              <a:avLst/>
            </a:prstGeom>
          </p:spPr>
        </p:pic>
        <p:grpSp>
          <p:nvGrpSpPr>
            <p:cNvPr id="23" name="Gruppo 11"/>
            <p:cNvGrpSpPr/>
            <p:nvPr/>
          </p:nvGrpSpPr>
          <p:grpSpPr>
            <a:xfrm>
              <a:off x="11323869" y="5394767"/>
              <a:ext cx="191729" cy="235975"/>
              <a:chOff x="6290187" y="2462981"/>
              <a:chExt cx="191729" cy="235975"/>
            </a:xfrm>
            <a:solidFill>
              <a:schemeClr val="accent2"/>
            </a:solidFill>
          </p:grpSpPr>
          <p:sp>
            <p:nvSpPr>
              <p:cNvPr id="24" name="Onda 1"/>
              <p:cNvSpPr/>
              <p:nvPr/>
            </p:nvSpPr>
            <p:spPr>
              <a:xfrm>
                <a:off x="6290187" y="2462981"/>
                <a:ext cx="191729" cy="154858"/>
              </a:xfrm>
              <a:prstGeom prst="wav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5" name="Connettore diritto 10"/>
              <p:cNvCxnSpPr/>
              <p:nvPr/>
            </p:nvCxnSpPr>
            <p:spPr>
              <a:xfrm>
                <a:off x="6290187" y="2488792"/>
                <a:ext cx="0" cy="210164"/>
              </a:xfrm>
              <a:prstGeom prst="line">
                <a:avLst/>
              </a:prstGeom>
              <a:grpFill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o 12"/>
            <p:cNvGrpSpPr/>
            <p:nvPr/>
          </p:nvGrpSpPr>
          <p:grpSpPr>
            <a:xfrm>
              <a:off x="11625110" y="5425518"/>
              <a:ext cx="191729" cy="235975"/>
              <a:chOff x="6290187" y="2462981"/>
              <a:chExt cx="191729" cy="235975"/>
            </a:xfrm>
            <a:solidFill>
              <a:schemeClr val="accent2"/>
            </a:solidFill>
          </p:grpSpPr>
          <p:sp>
            <p:nvSpPr>
              <p:cNvPr id="27" name="Onda 13"/>
              <p:cNvSpPr/>
              <p:nvPr/>
            </p:nvSpPr>
            <p:spPr>
              <a:xfrm>
                <a:off x="6290187" y="2462981"/>
                <a:ext cx="191729" cy="154858"/>
              </a:xfrm>
              <a:prstGeom prst="wav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8" name="Connettore diritto 14"/>
              <p:cNvCxnSpPr/>
              <p:nvPr/>
            </p:nvCxnSpPr>
            <p:spPr>
              <a:xfrm>
                <a:off x="6290187" y="2488792"/>
                <a:ext cx="0" cy="210164"/>
              </a:xfrm>
              <a:prstGeom prst="line">
                <a:avLst/>
              </a:prstGeom>
              <a:grpFill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o 15"/>
            <p:cNvGrpSpPr/>
            <p:nvPr/>
          </p:nvGrpSpPr>
          <p:grpSpPr>
            <a:xfrm>
              <a:off x="7143527" y="4543906"/>
              <a:ext cx="191729" cy="235975"/>
              <a:chOff x="6290187" y="2462981"/>
              <a:chExt cx="191729" cy="235975"/>
            </a:xfrm>
            <a:solidFill>
              <a:schemeClr val="accent2"/>
            </a:solidFill>
          </p:grpSpPr>
          <p:sp>
            <p:nvSpPr>
              <p:cNvPr id="30" name="Onda 16"/>
              <p:cNvSpPr/>
              <p:nvPr/>
            </p:nvSpPr>
            <p:spPr>
              <a:xfrm>
                <a:off x="6290187" y="2462981"/>
                <a:ext cx="191729" cy="154858"/>
              </a:xfrm>
              <a:prstGeom prst="wav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1" name="Connettore diritto 17"/>
              <p:cNvCxnSpPr/>
              <p:nvPr/>
            </p:nvCxnSpPr>
            <p:spPr>
              <a:xfrm>
                <a:off x="6290187" y="2488792"/>
                <a:ext cx="0" cy="210164"/>
              </a:xfrm>
              <a:prstGeom prst="line">
                <a:avLst/>
              </a:prstGeom>
              <a:grpFill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o 18"/>
            <p:cNvGrpSpPr/>
            <p:nvPr/>
          </p:nvGrpSpPr>
          <p:grpSpPr>
            <a:xfrm>
              <a:off x="11529246" y="5697110"/>
              <a:ext cx="191729" cy="235975"/>
              <a:chOff x="6290187" y="2462981"/>
              <a:chExt cx="191729" cy="235975"/>
            </a:xfrm>
            <a:solidFill>
              <a:schemeClr val="accent2"/>
            </a:solidFill>
          </p:grpSpPr>
          <p:sp>
            <p:nvSpPr>
              <p:cNvPr id="33" name="Onda 19"/>
              <p:cNvSpPr/>
              <p:nvPr/>
            </p:nvSpPr>
            <p:spPr>
              <a:xfrm>
                <a:off x="6290187" y="2462981"/>
                <a:ext cx="191729" cy="154858"/>
              </a:xfrm>
              <a:prstGeom prst="wav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4" name="Connettore diritto 20"/>
              <p:cNvCxnSpPr/>
              <p:nvPr/>
            </p:nvCxnSpPr>
            <p:spPr>
              <a:xfrm>
                <a:off x="6290187" y="2488792"/>
                <a:ext cx="0" cy="210164"/>
              </a:xfrm>
              <a:prstGeom prst="line">
                <a:avLst/>
              </a:prstGeom>
              <a:grpFill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o 21"/>
            <p:cNvGrpSpPr/>
            <p:nvPr/>
          </p:nvGrpSpPr>
          <p:grpSpPr>
            <a:xfrm>
              <a:off x="10709018" y="5307531"/>
              <a:ext cx="191729" cy="235975"/>
              <a:chOff x="6290187" y="2462981"/>
              <a:chExt cx="191729" cy="235975"/>
            </a:xfrm>
            <a:solidFill>
              <a:schemeClr val="accent2"/>
            </a:solidFill>
          </p:grpSpPr>
          <p:sp>
            <p:nvSpPr>
              <p:cNvPr id="36" name="Onda 22"/>
              <p:cNvSpPr/>
              <p:nvPr/>
            </p:nvSpPr>
            <p:spPr>
              <a:xfrm>
                <a:off x="6290187" y="2462981"/>
                <a:ext cx="191729" cy="154858"/>
              </a:xfrm>
              <a:prstGeom prst="wav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7" name="Connettore diritto 23"/>
              <p:cNvCxnSpPr/>
              <p:nvPr/>
            </p:nvCxnSpPr>
            <p:spPr>
              <a:xfrm>
                <a:off x="6290187" y="2488792"/>
                <a:ext cx="0" cy="210164"/>
              </a:xfrm>
              <a:prstGeom prst="line">
                <a:avLst/>
              </a:prstGeom>
              <a:grpFill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o 24"/>
            <p:cNvGrpSpPr/>
            <p:nvPr/>
          </p:nvGrpSpPr>
          <p:grpSpPr>
            <a:xfrm>
              <a:off x="11433382" y="5855656"/>
              <a:ext cx="191729" cy="235975"/>
              <a:chOff x="6290187" y="2462981"/>
              <a:chExt cx="191729" cy="235975"/>
            </a:xfrm>
            <a:solidFill>
              <a:schemeClr val="accent2"/>
            </a:solidFill>
          </p:grpSpPr>
          <p:sp>
            <p:nvSpPr>
              <p:cNvPr id="39" name="Onda 25"/>
              <p:cNvSpPr/>
              <p:nvPr/>
            </p:nvSpPr>
            <p:spPr>
              <a:xfrm>
                <a:off x="6290187" y="2462981"/>
                <a:ext cx="191729" cy="154858"/>
              </a:xfrm>
              <a:prstGeom prst="wav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0" name="Connettore diritto 26"/>
              <p:cNvCxnSpPr/>
              <p:nvPr/>
            </p:nvCxnSpPr>
            <p:spPr>
              <a:xfrm>
                <a:off x="6290187" y="2488792"/>
                <a:ext cx="0" cy="210164"/>
              </a:xfrm>
              <a:prstGeom prst="line">
                <a:avLst/>
              </a:prstGeom>
              <a:grpFill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11729" y="6704112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582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/>
          <p:cNvSpPr>
            <a:spLocks noGrp="1"/>
          </p:cNvSpPr>
          <p:nvPr>
            <p:ph type="subTitle" idx="4294967295"/>
          </p:nvPr>
        </p:nvSpPr>
        <p:spPr>
          <a:xfrm>
            <a:off x="914400" y="2133600"/>
            <a:ext cx="10744200" cy="306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t-IT" sz="6600" b="1" dirty="0">
                <a:solidFill>
                  <a:schemeClr val="accent5"/>
                </a:solidFill>
                <a:latin typeface="Corbel" panose="020B0503020204020204" pitchFamily="34" charset="0"/>
              </a:rPr>
              <a:t>APOTEMA </a:t>
            </a:r>
            <a:r>
              <a:rPr lang="en-US" sz="5400" b="1" dirty="0">
                <a:solidFill>
                  <a:schemeClr val="accent5"/>
                </a:solidFill>
                <a:latin typeface="Corbel" panose="020B0503020204020204" pitchFamily="34" charset="0"/>
              </a:rPr>
              <a:t>- CSN5 - 2012/2014</a:t>
            </a:r>
          </a:p>
          <a:p>
            <a:pPr>
              <a:lnSpc>
                <a:spcPct val="110000"/>
              </a:lnSpc>
            </a:pPr>
            <a:r>
              <a:rPr lang="en-US" sz="6600" b="1" dirty="0">
                <a:solidFill>
                  <a:schemeClr val="accent5"/>
                </a:solidFill>
                <a:latin typeface="Corbel" panose="020B0503020204020204" pitchFamily="34" charset="0"/>
              </a:rPr>
              <a:t>TECHN_OSP</a:t>
            </a:r>
            <a:r>
              <a:rPr lang="en-US" sz="11500" b="1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en-US" sz="5400" b="1" dirty="0">
                <a:solidFill>
                  <a:schemeClr val="accent5"/>
                </a:solidFill>
                <a:latin typeface="Corbel" panose="020B0503020204020204" pitchFamily="34" charset="0"/>
              </a:rPr>
              <a:t>- CSN5 - 2015/2017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4919" y="3968"/>
            <a:ext cx="2178066" cy="1489391"/>
            <a:chOff x="54919" y="3968"/>
            <a:chExt cx="2178066" cy="14893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1D1D1B"/>
                </a:clrFrom>
                <a:clrTo>
                  <a:srgbClr val="1D1D1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9" y="3968"/>
              <a:ext cx="2178066" cy="130814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0" y="1247138"/>
              <a:ext cx="19159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chemeClr val="bg1"/>
                  </a:solidFill>
                  <a:latin typeface="Franklin Gothic Medium Cond" panose="020B0606030402020204" pitchFamily="34" charset="0"/>
                  <a:ea typeface="MS Gothic" panose="020B0609070205080204" pitchFamily="49" charset="-128"/>
                </a:rPr>
                <a:t>Laboratori Nazionali di Legnaro (LNL)</a:t>
              </a:r>
              <a:endParaRPr lang="en-US" sz="1000" dirty="0">
                <a:solidFill>
                  <a:schemeClr val="bg1"/>
                </a:solidFill>
                <a:latin typeface="Franklin Gothic Medium Cond" panose="020B0606030402020204" pitchFamily="34" charset="0"/>
                <a:ea typeface="MS Gothic" panose="020B0609070205080204" pitchFamily="49" charset="-128"/>
              </a:endParaRPr>
            </a:p>
          </p:txBody>
        </p:sp>
      </p:grpSp>
      <p:pic>
        <p:nvPicPr>
          <p:cNvPr id="9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40081"/>
            <a:ext cx="1426894" cy="11860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80840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45501"/>
            <a:ext cx="10286999" cy="953135"/>
          </a:xfrm>
        </p:spPr>
        <p:txBody>
          <a:bodyPr>
            <a:noAutofit/>
          </a:bodyPr>
          <a:lstStyle/>
          <a:p>
            <a:r>
              <a:rPr lang="en-US" dirty="0"/>
              <a:t>Tc99m supply World crisis: seeking for alternative routes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defRPr/>
            </a:pPr>
            <a:fld id="{787E191B-23DB-4B3D-B0B9-2C7E183A4E0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792" t="12222" r="16667" b="11482"/>
          <a:stretch/>
        </p:blipFill>
        <p:spPr>
          <a:xfrm>
            <a:off x="652407" y="1314426"/>
            <a:ext cx="4912856" cy="3327912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35454" y="762001"/>
            <a:ext cx="4739466" cy="57880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latin typeface="Arial" panose="020B0604020202020204" pitchFamily="34" charset="0"/>
              </a:rPr>
              <a:t>Published online </a:t>
            </a:r>
            <a:r>
              <a:rPr lang="en-US" altLang="en-US" sz="1500" b="1" dirty="0">
                <a:latin typeface="Arial" panose="020B0604020202020204" pitchFamily="34" charset="0"/>
              </a:rPr>
              <a:t>15 July 2009</a:t>
            </a:r>
            <a:r>
              <a:rPr lang="en-US" altLang="en-US" sz="1500" dirty="0">
                <a:latin typeface="Arial" panose="020B0604020202020204" pitchFamily="34" charset="0"/>
              </a:rPr>
              <a:t> | </a:t>
            </a:r>
            <a:r>
              <a:rPr lang="en-US" altLang="en-US" sz="1500" b="1" dirty="0">
                <a:latin typeface="Arial" panose="020B0604020202020204" pitchFamily="34" charset="0"/>
              </a:rPr>
              <a:t>Nature 460, 312-313 (2009)</a:t>
            </a:r>
            <a:r>
              <a:rPr lang="en-US" altLang="en-US" sz="1500" dirty="0">
                <a:latin typeface="Arial" panose="020B0604020202020204" pitchFamily="34" charset="0"/>
              </a:rPr>
              <a:t> | doi:10.1038/460312a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5000" t="14445" r="16875" b="6296"/>
          <a:stretch/>
        </p:blipFill>
        <p:spPr>
          <a:xfrm>
            <a:off x="6019801" y="1314426"/>
            <a:ext cx="5105399" cy="3657600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156280" y="786912"/>
            <a:ext cx="4359319" cy="50260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l" eaLnBrk="0" hangingPunct="0">
              <a:spcBef>
                <a:spcPct val="0"/>
              </a:spcBef>
            </a:pPr>
            <a:r>
              <a:rPr lang="en-US" altLang="en-US" sz="1500" dirty="0">
                <a:latin typeface="Arial" panose="020B0604020202020204" pitchFamily="34" charset="0"/>
              </a:rPr>
              <a:t>Published online </a:t>
            </a:r>
            <a:r>
              <a:rPr lang="en-US" altLang="en-US" sz="1500" b="1" dirty="0">
                <a:latin typeface="Arial" panose="020B0604020202020204" pitchFamily="34" charset="0"/>
              </a:rPr>
              <a:t>23 October 2008 </a:t>
            </a:r>
            <a:r>
              <a:rPr lang="en-US" altLang="en-US" sz="1500" dirty="0">
                <a:latin typeface="Arial" panose="020B0604020202020204" pitchFamily="34" charset="0"/>
              </a:rPr>
              <a:t>| Nature |  doi:10.1038/news.2008.1186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5000" t="13704" r="16667" b="6296"/>
          <a:stretch/>
        </p:blipFill>
        <p:spPr>
          <a:xfrm>
            <a:off x="426094" y="3434854"/>
            <a:ext cx="4984106" cy="3393780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4029" y="5515038"/>
            <a:ext cx="3506640" cy="58096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l" eaLnBrk="0" hangingPunct="0">
              <a:spcBef>
                <a:spcPct val="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Published online </a:t>
            </a:r>
            <a:r>
              <a:rPr lang="en-US" altLang="en-US" sz="1600" b="1" dirty="0">
                <a:latin typeface="Arial" panose="020B0604020202020204" pitchFamily="34" charset="0"/>
              </a:rPr>
              <a:t>12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February 2010 </a:t>
            </a:r>
            <a:r>
              <a:rPr lang="en-US" altLang="en-US" sz="1600" dirty="0">
                <a:latin typeface="Arial" panose="020B0604020202020204" pitchFamily="34" charset="0"/>
              </a:rPr>
              <a:t>| Nature |  </a:t>
            </a:r>
            <a:r>
              <a:rPr lang="en-US" sz="1600" dirty="0"/>
              <a:t>doi:10.1038/news.2010.70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4524" t="21370" r="24286" b="12391"/>
          <a:stretch/>
        </p:blipFill>
        <p:spPr>
          <a:xfrm>
            <a:off x="6273189" y="3094383"/>
            <a:ext cx="5337026" cy="3040614"/>
          </a:xfrm>
          <a:prstGeom prst="rect">
            <a:avLst/>
          </a:prstGeom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8113830" y="4324209"/>
            <a:ext cx="3754338" cy="58096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Published online </a:t>
            </a:r>
            <a:r>
              <a:rPr lang="en-US" altLang="en-US" sz="1600" b="1" dirty="0">
                <a:latin typeface="Arial" panose="020B0604020202020204" pitchFamily="34" charset="0"/>
              </a:rPr>
              <a:t>12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December 2013 </a:t>
            </a:r>
            <a:r>
              <a:rPr lang="en-US" altLang="en-US" sz="1600" dirty="0">
                <a:latin typeface="Arial" panose="020B0604020202020204" pitchFamily="34" charset="0"/>
              </a:rPr>
              <a:t>| Nature  doi:10.1038/504202a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3435" t="25391" r="25096" b="34068"/>
          <a:stretch/>
        </p:blipFill>
        <p:spPr>
          <a:xfrm>
            <a:off x="3970805" y="4880251"/>
            <a:ext cx="4677866" cy="1913358"/>
          </a:xfrm>
          <a:prstGeom prst="rect">
            <a:avLst/>
          </a:prstGeom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409218" y="6173994"/>
            <a:ext cx="3816424" cy="58096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Published online </a:t>
            </a:r>
            <a:r>
              <a:rPr lang="en-US" altLang="en-US" sz="1600" b="1" dirty="0">
                <a:latin typeface="Arial" panose="020B0604020202020204" pitchFamily="34" charset="0"/>
              </a:rPr>
              <a:t>12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September 2016 </a:t>
            </a:r>
            <a:r>
              <a:rPr lang="en-US" altLang="en-US" sz="1600" dirty="0">
                <a:latin typeface="Arial" panose="020B0604020202020204" pitchFamily="34" charset="0"/>
              </a:rPr>
              <a:t>|  Nature ! doi:10.1038/nature.2016.20577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15" name="Immagin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3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8516"/>
            <a:ext cx="9982200" cy="984885"/>
          </a:xfrm>
        </p:spPr>
        <p:txBody>
          <a:bodyPr/>
          <a:lstStyle/>
          <a:p>
            <a:r>
              <a:rPr lang="en-US" dirty="0" smtClean="0"/>
              <a:t>The Canada's </a:t>
            </a:r>
            <a:r>
              <a:rPr lang="en-US" dirty="0"/>
              <a:t>NRU </a:t>
            </a:r>
            <a:r>
              <a:rPr lang="en-US" dirty="0" smtClean="0"/>
              <a:t>reactor: the largest HEU-based </a:t>
            </a:r>
            <a:r>
              <a:rPr lang="en-US" baseline="30000" dirty="0" smtClean="0"/>
              <a:t>99</a:t>
            </a:r>
            <a:r>
              <a:rPr lang="en-US" dirty="0" smtClean="0"/>
              <a:t>Mo </a:t>
            </a:r>
            <a:r>
              <a:rPr lang="en-US" dirty="0" smtClean="0"/>
              <a:t>world-supplier (</a:t>
            </a:r>
            <a:r>
              <a:rPr lang="en-US" dirty="0" smtClean="0">
                <a:latin typeface="Corbel" panose="020B0503020204020204" pitchFamily="34" charset="0"/>
              </a:rPr>
              <a:t>2/3 demand)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>
          <a:xfrm>
            <a:off x="3657600" y="6474819"/>
            <a:ext cx="438912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lang="it-IT" sz="1000" spc="-5" dirty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J. Esposito</a:t>
            </a:r>
            <a:r>
              <a:rPr lang="it-IT" sz="1000" spc="-10" dirty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, Consuntivo TECHNOSP</a:t>
            </a:r>
            <a:r>
              <a:rPr lang="it-IT" sz="1000" dirty="0">
                <a:solidFill>
                  <a:schemeClr val="bg1"/>
                </a:solidFill>
              </a:rPr>
              <a:t> </a:t>
            </a:r>
            <a:r>
              <a:rPr lang="it-IT" sz="1000" spc="-5" dirty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, INFN –Presidenza, Roma, 09th  April, </a:t>
            </a:r>
            <a:r>
              <a:rPr lang="it-IT" sz="1000" spc="140" dirty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 </a:t>
            </a:r>
            <a:r>
              <a:rPr lang="it-IT" sz="1000" spc="-5" dirty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2018</a:t>
            </a:r>
            <a:endParaRPr lang="it-IT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950"/>
          <a:stretch/>
        </p:blipFill>
        <p:spPr>
          <a:xfrm>
            <a:off x="180737" y="1978935"/>
            <a:ext cx="5334000" cy="45528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737" y="1173577"/>
            <a:ext cx="11932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March 31, </a:t>
            </a:r>
            <a:r>
              <a:rPr lang="en-US" sz="2400" dirty="0" smtClean="0">
                <a:solidFill>
                  <a:srgbClr val="FFFF00"/>
                </a:solidFill>
              </a:rPr>
              <a:t>2018: the </a:t>
            </a:r>
            <a:r>
              <a:rPr lang="en-US" sz="2400" dirty="0">
                <a:solidFill>
                  <a:srgbClr val="FFFF00"/>
                </a:solidFill>
              </a:rPr>
              <a:t>world's oldest operating nuclear </a:t>
            </a:r>
            <a:r>
              <a:rPr lang="en-US" sz="2400" dirty="0" smtClean="0">
                <a:solidFill>
                  <a:srgbClr val="FFFF00"/>
                </a:solidFill>
              </a:rPr>
              <a:t>reactor in the world (first criticality, Nov. 1957) has been permanently shut down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58" y="3596744"/>
            <a:ext cx="3680888" cy="2553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91200" y="173429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 of July 2017, almost all </a:t>
            </a:r>
            <a:r>
              <a:rPr lang="en-US" dirty="0" smtClean="0">
                <a:solidFill>
                  <a:schemeClr val="bg1"/>
                </a:solidFill>
              </a:rPr>
              <a:t>Mo-99 </a:t>
            </a:r>
            <a:r>
              <a:rPr lang="en-US" dirty="0">
                <a:solidFill>
                  <a:schemeClr val="bg1"/>
                </a:solidFill>
              </a:rPr>
              <a:t>for medical use was being produced by irradiating solid uranium targets in the six research reactors listed below (available production capacity of the reactors is shown in </a:t>
            </a:r>
            <a:r>
              <a:rPr lang="en-US" dirty="0" smtClean="0">
                <a:solidFill>
                  <a:schemeClr val="bg1"/>
                </a:solidFill>
              </a:rPr>
              <a:t>parentheses)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BR-2, Belgium (7,800 six-day Ci/week</a:t>
            </a:r>
            <a:r>
              <a:rPr lang="en-US" dirty="0" smtClean="0">
                <a:solidFill>
                  <a:schemeClr val="bg1"/>
                </a:solidFill>
              </a:rPr>
              <a:t>)  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HFR, Netherlands (6,200 six-day Ci/week)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en-US" dirty="0">
                <a:solidFill>
                  <a:schemeClr val="bg1"/>
                </a:solidFill>
              </a:rPr>
              <a:t>LVR-15, Czech Republic (3,000 six-day Ci/week)</a:t>
            </a:r>
          </a:p>
          <a:p>
            <a:r>
              <a:rPr lang="en-US" dirty="0">
                <a:solidFill>
                  <a:schemeClr val="bg1"/>
                </a:solidFill>
              </a:rPr>
              <a:t>    Maria, Poland (2,700 six-day Ci/week)</a:t>
            </a:r>
          </a:p>
          <a:p>
            <a:r>
              <a:rPr lang="en-US" dirty="0">
                <a:solidFill>
                  <a:schemeClr val="bg1"/>
                </a:solidFill>
              </a:rPr>
              <a:t>    OPAL, Australia (2,150 six-day Ci/week)</a:t>
            </a:r>
          </a:p>
          <a:p>
            <a:r>
              <a:rPr lang="en-US" dirty="0">
                <a:solidFill>
                  <a:schemeClr val="bg1"/>
                </a:solidFill>
              </a:rPr>
              <a:t>    SAFARI-I, South Africa (3,000 six-day Ci/week)</a:t>
            </a:r>
          </a:p>
        </p:txBody>
      </p:sp>
      <p:sp>
        <p:nvSpPr>
          <p:cNvPr id="8" name="Rectangle 7"/>
          <p:cNvSpPr/>
          <p:nvPr/>
        </p:nvSpPr>
        <p:spPr>
          <a:xfrm>
            <a:off x="10522803" y="2871833"/>
            <a:ext cx="175516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End of operation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2026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2024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2028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2030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2057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2030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0600" y="5092502"/>
            <a:ext cx="6083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What will happen in the mid term: another shortage ?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11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855"/>
            <a:ext cx="10935600" cy="553998"/>
          </a:xfrm>
        </p:spPr>
        <p:txBody>
          <a:bodyPr/>
          <a:lstStyle/>
          <a:p>
            <a:r>
              <a:rPr lang="en-US" sz="3600" dirty="0" smtClean="0">
                <a:latin typeface="Corbel" panose="020B0503020204020204" pitchFamily="34" charset="0"/>
              </a:rPr>
              <a:t>The most promising alternative route  for </a:t>
            </a:r>
            <a:r>
              <a:rPr lang="en-US" sz="3600" baseline="30000" dirty="0" smtClean="0">
                <a:latin typeface="Corbel" panose="020B0503020204020204" pitchFamily="34" charset="0"/>
              </a:rPr>
              <a:t>99m</a:t>
            </a:r>
            <a:r>
              <a:rPr lang="en-US" sz="3600" dirty="0" smtClean="0">
                <a:latin typeface="Corbel" panose="020B0503020204020204" pitchFamily="34" charset="0"/>
              </a:rPr>
              <a:t>Tc supply</a:t>
            </a:r>
            <a:endParaRPr lang="en-US" sz="3600" dirty="0">
              <a:latin typeface="Corbel" panose="020B05030202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524000"/>
            <a:ext cx="48888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APOTEMA (2010-2014) </a:t>
            </a:r>
          </a:p>
          <a:p>
            <a:pPr algn="just"/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Feasibility studies aimed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at investigating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, possible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alternative Tc99m production  routes, from the nuclear physics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(both theoretical and experimental) point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of view. </a:t>
            </a:r>
            <a:endParaRPr lang="en-US" sz="200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just"/>
            <a:endParaRPr lang="en-US" sz="2400" dirty="0" smtClean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just"/>
            <a:r>
              <a:rPr lang="en-US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TECHNOSP (2015-2017)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R&amp;D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of a technology aimed at having an, as easy as possible, and cheap accelerator-Tc99m in-house production. </a:t>
            </a:r>
            <a:endParaRPr lang="en-US" sz="200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Basically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make available, to an already existing 16-20 MeV class medical cyclotrons network in a country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(e.g. Italian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situation) the possibility of a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routine accelerator-Tc99m local supply.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7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799" y="919352"/>
            <a:ext cx="11658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INFN studies started in 2010. Two CSN5- funded </a:t>
            </a:r>
            <a:r>
              <a:rPr lang="en-US" sz="2400" dirty="0">
                <a:solidFill>
                  <a:srgbClr val="FFFF00"/>
                </a:solidFill>
                <a:latin typeface="Corbel" panose="020B0503020204020204" pitchFamily="34" charset="0"/>
              </a:rPr>
              <a:t>research projects  approved in last 6 years: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832" y="1462823"/>
            <a:ext cx="6881004" cy="52376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Footer Placeholder 2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4617720" cy="182690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lang="it-IT" sz="1000" spc="-5" dirty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J. Esposito</a:t>
            </a:r>
            <a:r>
              <a:rPr lang="it-IT" sz="1000" spc="-10" dirty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, Consuntivo TECHNOSP</a:t>
            </a:r>
            <a:r>
              <a:rPr lang="it-IT" sz="1000" dirty="0">
                <a:solidFill>
                  <a:schemeClr val="bg1"/>
                </a:solidFill>
              </a:rPr>
              <a:t> </a:t>
            </a:r>
            <a:r>
              <a:rPr lang="it-IT" sz="1000" spc="-5" dirty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, INFN –Presidenza, Roma, 09th  April, </a:t>
            </a:r>
            <a:r>
              <a:rPr lang="it-IT" sz="1000" spc="140" dirty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 </a:t>
            </a:r>
            <a:r>
              <a:rPr lang="it-IT" sz="1000" spc="-5" dirty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2018</a:t>
            </a:r>
            <a:endParaRPr lang="it-IT" sz="1000" dirty="0"/>
          </a:p>
          <a:p>
            <a:endParaRPr lang="it-IT" dirty="0">
              <a:latin typeface="Corbel" panose="020B05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8009" y="5202570"/>
            <a:ext cx="4645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Main conclusion: 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Direct production of 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99m</a:t>
            </a:r>
            <a:r>
              <a:rPr lang="en-US" sz="2400" b="1" dirty="0" smtClean="0">
                <a:solidFill>
                  <a:srgbClr val="002060"/>
                </a:solidFill>
              </a:rPr>
              <a:t>Tc is by far the best route 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7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egnaposto contenut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97990"/>
              </p:ext>
            </p:extLst>
          </p:nvPr>
        </p:nvGraphicFramePr>
        <p:xfrm>
          <a:off x="1542256" y="1447800"/>
          <a:ext cx="8128123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4440108" y="3942312"/>
            <a:ext cx="284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 smtClean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100</a:t>
            </a:r>
            <a:r>
              <a:rPr lang="en-US" sz="2800" b="1" dirty="0" smtClean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Mo(p,2n)</a:t>
            </a:r>
            <a:r>
              <a:rPr lang="en-US" sz="2800" b="1" baseline="30000" dirty="0" smtClean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99m</a:t>
            </a:r>
            <a:r>
              <a:rPr lang="en-US" sz="2800" b="1" dirty="0" smtClean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Tc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24000" y="-10368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Direct </a:t>
            </a:r>
            <a:r>
              <a:rPr lang="en-US" sz="440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99m</a:t>
            </a:r>
            <a:r>
              <a:rPr lang="en-US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Tc Cyclotron Production</a:t>
            </a:r>
            <a:endParaRPr kumimoji="0" lang="en-US" sz="4400" b="0" i="0" u="none" strike="noStrike" kern="1200" cap="small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10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4825" r="79954" b="70685"/>
          <a:stretch/>
        </p:blipFill>
        <p:spPr>
          <a:xfrm>
            <a:off x="6655165" y="1198667"/>
            <a:ext cx="1426751" cy="145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9" b="33493" l="32350" r="67334">
                        <a14:foregroundMark x1="50263" y1="26156" x2="64067" y2="25997"/>
                        <a14:foregroundMark x1="64805" y1="23126" x2="64805" y2="23126"/>
                        <a14:foregroundMark x1="60590" y1="18820" x2="65648" y2="20096"/>
                        <a14:foregroundMark x1="60906" y1="19617" x2="65121" y2="22010"/>
                        <a14:foregroundMark x1="61117" y1="17863" x2="65648" y2="19777"/>
                        <a14:foregroundMark x1="64805" y1="25997" x2="65332" y2="23126"/>
                        <a14:foregroundMark x1="65016" y1="28868" x2="65753" y2="23285"/>
                        <a14:foregroundMark x1="33825" y1="31579" x2="58377" y2="3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48" r="32494" b="70423"/>
          <a:stretch/>
        </p:blipFill>
        <p:spPr>
          <a:xfrm>
            <a:off x="9122463" y="2196873"/>
            <a:ext cx="3028374" cy="1636673"/>
          </a:xfrm>
          <a:prstGeom prst="rect">
            <a:avLst/>
          </a:prstGeom>
        </p:spPr>
      </p:pic>
      <p:pic>
        <p:nvPicPr>
          <p:cNvPr id="13" name="Picture 10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43450" r="2747" b="22536"/>
          <a:stretch/>
        </p:blipFill>
        <p:spPr>
          <a:xfrm>
            <a:off x="8816152" y="4193169"/>
            <a:ext cx="2385248" cy="236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44" l="0" r="98990">
                        <a14:foregroundMark x1="72727" y1="40462" x2="88889" y2="88439"/>
                        <a14:foregroundMark x1="51515" y1="63006" x2="62121" y2="63006"/>
                        <a14:foregroundMark x1="13131" y1="9249" x2="19697" y2="16185"/>
                        <a14:foregroundMark x1="2020" y1="23121" x2="25253" y2="24277"/>
                        <a14:foregroundMark x1="32323" y1="6936" x2="31818" y2="29480"/>
                        <a14:foregroundMark x1="2020" y1="25434" x2="25253" y2="26012"/>
                        <a14:foregroundMark x1="1515" y1="23121" x2="26263" y2="2369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23989" y="5354966"/>
            <a:ext cx="1566617" cy="136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Gaia\Desktop\G\LARAMED\APOTEMA\2014\Esperimento 26.06.2014\Foto\WP_20140626_00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7" t="14562" r="26355" b="8948"/>
          <a:stretch/>
        </p:blipFill>
        <p:spPr bwMode="auto">
          <a:xfrm>
            <a:off x="1143000" y="5247455"/>
            <a:ext cx="1681814" cy="1582917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8" t="50178" r="35458" b="14980"/>
          <a:stretch/>
        </p:blipFill>
        <p:spPr>
          <a:xfrm>
            <a:off x="117538" y="1684105"/>
            <a:ext cx="2005791" cy="1823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0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8" r="71167" b="15123"/>
          <a:stretch/>
        </p:blipFill>
        <p:spPr>
          <a:xfrm>
            <a:off x="155199" y="3575932"/>
            <a:ext cx="1968130" cy="156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18" name="Immagin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19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11729" y="6704112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  <p:sp>
        <p:nvSpPr>
          <p:cNvPr id="21" name="Rectangle 20"/>
          <p:cNvSpPr/>
          <p:nvPr/>
        </p:nvSpPr>
        <p:spPr>
          <a:xfrm>
            <a:off x="224288" y="737002"/>
            <a:ext cx="1021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Closed-loop technology developed at LNL: recovery of costly target material  </a:t>
            </a:r>
          </a:p>
        </p:txBody>
      </p:sp>
    </p:spTree>
    <p:extLst>
      <p:ext uri="{BB962C8B-B14F-4D97-AF65-F5344CB8AC3E}">
        <p14:creationId xmlns:p14="http://schemas.microsoft.com/office/powerpoint/2010/main" val="21067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06200" y="6516688"/>
            <a:ext cx="685800" cy="277812"/>
          </a:xfrm>
        </p:spPr>
        <p:txBody>
          <a:bodyPr/>
          <a:lstStyle/>
          <a:p>
            <a:pPr>
              <a:defRPr/>
            </a:pPr>
            <a:fld id="{73680120-901D-444F-9F98-131F51E11F7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554" y="818925"/>
            <a:ext cx="3710155" cy="47301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" y="4544586"/>
            <a:ext cx="2811696" cy="151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12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116" y="4544586"/>
            <a:ext cx="2244572" cy="1499037"/>
          </a:xfrm>
          <a:prstGeom prst="rect">
            <a:avLst/>
          </a:prstGeom>
        </p:spPr>
      </p:pic>
      <p:sp>
        <p:nvSpPr>
          <p:cNvPr id="13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11729" y="6704112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888" y="2203601"/>
            <a:ext cx="6901212" cy="39049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3425" y="6077911"/>
            <a:ext cx="11198337" cy="12161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First successful test 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to deposit multiple layers (0.5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  <a:sym typeface="Symbol"/>
              </a:rPr>
              <a:t> m each)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 up to 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  <a:sym typeface="Symbol"/>
              </a:rPr>
              <a:t>3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00 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  <a:sym typeface="Symbol"/>
              </a:rPr>
              <a:t>m on a copper backing 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  <a:sym typeface="Symbol"/>
              </a:rPr>
              <a:t>using the </a:t>
            </a:r>
            <a:r>
              <a:rPr lang="en-US" b="1" dirty="0">
                <a:solidFill>
                  <a:srgbClr val="FFFF00"/>
                </a:solidFill>
                <a:latin typeface="Corbel" panose="020B0503020204020204" pitchFamily="34" charset="0"/>
              </a:rPr>
              <a:t>Physical Vapor Deposition (PVD) technique under </a:t>
            </a:r>
            <a:r>
              <a:rPr lang="en-US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UHV at LNL</a:t>
            </a:r>
            <a:r>
              <a:rPr lang="en-US" dirty="0" smtClean="0">
                <a:solidFill>
                  <a:srgbClr val="FFFF00"/>
                </a:solidFill>
                <a:latin typeface="Corbel" panose="020B0503020204020204" pitchFamily="34" charset="0"/>
              </a:rPr>
              <a:t>. </a:t>
            </a:r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No 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stress at micro-structure level has been observed. </a:t>
            </a:r>
            <a:endParaRPr lang="it-IT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465485"/>
            <a:ext cx="7065846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it-IT" sz="3300" dirty="0" smtClean="0">
                <a:solidFill>
                  <a:schemeClr val="bg1"/>
                </a:solidFill>
                <a:latin typeface="Corbel" panose="020B0503020204020204" pitchFamily="34" charset="0"/>
              </a:rPr>
              <a:t>Direct </a:t>
            </a:r>
            <a:r>
              <a:rPr lang="it-IT" sz="330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99m</a:t>
            </a:r>
            <a:r>
              <a:rPr lang="it-IT" sz="3300" dirty="0" smtClean="0">
                <a:solidFill>
                  <a:schemeClr val="bg1"/>
                </a:solidFill>
                <a:latin typeface="Corbel" panose="020B0503020204020204" pitchFamily="34" charset="0"/>
              </a:rPr>
              <a:t>Tc </a:t>
            </a:r>
            <a:r>
              <a:rPr lang="it-IT" sz="33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Cyclotron</a:t>
            </a:r>
            <a:r>
              <a:rPr lang="it-IT" sz="33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it-IT" sz="3300" dirty="0" smtClean="0">
                <a:solidFill>
                  <a:schemeClr val="bg1"/>
                </a:solidFill>
                <a:latin typeface="Corbel" panose="020B0503020204020204" pitchFamily="34" charset="0"/>
              </a:rPr>
              <a:t>Production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33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New solid target technology R&amp;D</a:t>
            </a:r>
            <a:r>
              <a:rPr lang="it-IT" sz="3300" dirty="0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 </a:t>
            </a:r>
            <a:endParaRPr lang="it-IT" sz="3300" dirty="0">
              <a:solidFill>
                <a:schemeClr val="bg1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endParaRPr kumimoji="0" lang="en-US" sz="3600" b="0" i="0" u="none" strike="noStrike" kern="1200" cap="sm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0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664305"/>
              </p:ext>
            </p:extLst>
          </p:nvPr>
        </p:nvGraphicFramePr>
        <p:xfrm>
          <a:off x="4967839" y="1143000"/>
          <a:ext cx="6881259" cy="104241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83037">
                  <a:extLst>
                    <a:ext uri="{9D8B030D-6E8A-4147-A177-3AD203B41FA5}">
                      <a16:colId xmlns:a16="http://schemas.microsoft.com/office/drawing/2014/main" val="2058281681"/>
                    </a:ext>
                  </a:extLst>
                </a:gridCol>
                <a:gridCol w="983037">
                  <a:extLst>
                    <a:ext uri="{9D8B030D-6E8A-4147-A177-3AD203B41FA5}">
                      <a16:colId xmlns:a16="http://schemas.microsoft.com/office/drawing/2014/main" val="351703594"/>
                    </a:ext>
                  </a:extLst>
                </a:gridCol>
                <a:gridCol w="983037">
                  <a:extLst>
                    <a:ext uri="{9D8B030D-6E8A-4147-A177-3AD203B41FA5}">
                      <a16:colId xmlns:a16="http://schemas.microsoft.com/office/drawing/2014/main" val="763716092"/>
                    </a:ext>
                  </a:extLst>
                </a:gridCol>
                <a:gridCol w="983037">
                  <a:extLst>
                    <a:ext uri="{9D8B030D-6E8A-4147-A177-3AD203B41FA5}">
                      <a16:colId xmlns:a16="http://schemas.microsoft.com/office/drawing/2014/main" val="1572210853"/>
                    </a:ext>
                  </a:extLst>
                </a:gridCol>
                <a:gridCol w="983037">
                  <a:extLst>
                    <a:ext uri="{9D8B030D-6E8A-4147-A177-3AD203B41FA5}">
                      <a16:colId xmlns:a16="http://schemas.microsoft.com/office/drawing/2014/main" val="1229484100"/>
                    </a:ext>
                  </a:extLst>
                </a:gridCol>
                <a:gridCol w="983037">
                  <a:extLst>
                    <a:ext uri="{9D8B030D-6E8A-4147-A177-3AD203B41FA5}">
                      <a16:colId xmlns:a16="http://schemas.microsoft.com/office/drawing/2014/main" val="411583498"/>
                    </a:ext>
                  </a:extLst>
                </a:gridCol>
                <a:gridCol w="983037">
                  <a:extLst>
                    <a:ext uri="{9D8B030D-6E8A-4147-A177-3AD203B41FA5}">
                      <a16:colId xmlns:a16="http://schemas.microsoft.com/office/drawing/2014/main" val="3878280011"/>
                    </a:ext>
                  </a:extLst>
                </a:gridCol>
              </a:tblGrid>
              <a:tr h="329123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 smtClean="0"/>
                        <a:t>Isotopic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composition</a:t>
                      </a:r>
                      <a:r>
                        <a:rPr lang="it-IT" sz="1600" dirty="0" smtClean="0"/>
                        <a:t> (%)</a:t>
                      </a:r>
                      <a:endParaRPr lang="it-IT" sz="16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620997"/>
                  </a:ext>
                </a:extLst>
              </a:tr>
              <a:tr h="3291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Mo-100</a:t>
                      </a:r>
                      <a:endParaRPr lang="it-IT" sz="160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Mo-98</a:t>
                      </a:r>
                      <a:endParaRPr lang="it-IT" sz="160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Mo-97</a:t>
                      </a:r>
                      <a:endParaRPr lang="it-IT" sz="160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Mo-96</a:t>
                      </a:r>
                      <a:endParaRPr lang="it-IT" sz="160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Mo-95</a:t>
                      </a:r>
                      <a:endParaRPr lang="it-IT" sz="160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Mo-94</a:t>
                      </a:r>
                      <a:endParaRPr lang="it-IT" sz="160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Mo-92</a:t>
                      </a:r>
                      <a:endParaRPr lang="it-IT" sz="160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4908159"/>
                  </a:ext>
                </a:extLst>
              </a:tr>
              <a:tr h="3291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99,05</a:t>
                      </a:r>
                      <a:endParaRPr lang="it-IT" sz="160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0,54</a:t>
                      </a:r>
                      <a:endParaRPr lang="it-IT" sz="160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0,07</a:t>
                      </a:r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0,11</a:t>
                      </a:r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0,10</a:t>
                      </a:r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0,05</a:t>
                      </a:r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0,08</a:t>
                      </a:r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874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46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891884" y="692697"/>
            <a:ext cx="6766715" cy="3540853"/>
            <a:chOff x="3230724" y="692696"/>
            <a:chExt cx="5273891" cy="35408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324" b="-1"/>
            <a:stretch/>
          </p:blipFill>
          <p:spPr>
            <a:xfrm>
              <a:off x="5840319" y="692696"/>
              <a:ext cx="2664296" cy="35408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3230724" y="1957497"/>
              <a:ext cx="2540127" cy="224862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4929069" y="2543647"/>
              <a:ext cx="2255638" cy="2805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14" y="69133"/>
            <a:ext cx="10187086" cy="55837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Target </a:t>
            </a:r>
            <a:r>
              <a:rPr lang="en-US" sz="4000" dirty="0"/>
              <a:t>Irradiation</a:t>
            </a:r>
            <a:r>
              <a:rPr lang="en-US" sz="3600" dirty="0"/>
              <a:t> tests at S. </a:t>
            </a:r>
            <a:r>
              <a:rPr lang="en-US" sz="3600" dirty="0" err="1"/>
              <a:t>Orsola</a:t>
            </a:r>
            <a:r>
              <a:rPr lang="en-US" sz="3600" dirty="0"/>
              <a:t> </a:t>
            </a:r>
            <a:r>
              <a:rPr lang="en-US" sz="3600" dirty="0" smtClean="0"/>
              <a:t>Hospital (Bologna) 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506200" y="6516688"/>
            <a:ext cx="685800" cy="153888"/>
          </a:xfrm>
        </p:spPr>
        <p:txBody>
          <a:bodyPr/>
          <a:lstStyle/>
          <a:p>
            <a:fld id="{86AACFFC-7F54-4B4C-B288-14C871E4345B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92697"/>
            <a:ext cx="9860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110 </a:t>
            </a:r>
            <a:r>
              <a:rPr lang="en-US" sz="20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μm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 Mo-</a:t>
            </a:r>
            <a:r>
              <a:rPr lang="en-US" sz="20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nat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 directly sputtered onto 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Cu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backing (first time ever)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70µA, 15.6 MeV (1hr irradiation) -&gt; ~1.1 kW/cm</a:t>
            </a:r>
            <a:r>
              <a:rPr lang="en-US" sz="200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2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achieved!! 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Contact between sputtered 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Mo film, and Cu-backing remains excellent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6hrs </a:t>
            </a:r>
            <a:r>
              <a:rPr lang="en-US" sz="20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irr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/day -&gt; ~2.0 Ci daily needs S. </a:t>
            </a:r>
            <a:r>
              <a:rPr lang="en-US" sz="20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Orsola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Hospital could be fulfilled </a:t>
            </a:r>
            <a:endParaRPr lang="en-US" sz="20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845" y="4298744"/>
            <a:ext cx="5699518" cy="254545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46293" y="2023934"/>
            <a:ext cx="1078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Before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9899" y="6320979"/>
            <a:ext cx="1003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After </a:t>
            </a:r>
          </a:p>
        </p:txBody>
      </p:sp>
      <p:pic>
        <p:nvPicPr>
          <p:cNvPr id="16" name="Picture 15" descr="C:\Users\infnlnl\Desktop\PhD thesis UNIFE\Writing in work\GEPettrace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5" r="14562"/>
          <a:stretch/>
        </p:blipFill>
        <p:spPr bwMode="auto">
          <a:xfrm>
            <a:off x="580575" y="2006304"/>
            <a:ext cx="4191000" cy="3889344"/>
          </a:xfrm>
          <a:prstGeom prst="rect">
            <a:avLst/>
          </a:prstGeom>
          <a:noFill/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angle 25"/>
          <p:cNvSpPr/>
          <p:nvPr/>
        </p:nvSpPr>
        <p:spPr>
          <a:xfrm rot="21113336">
            <a:off x="2346881" y="3433059"/>
            <a:ext cx="656929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Additional ~1.5 kW/cm</a:t>
            </a:r>
            <a:r>
              <a:rPr lang="en-US" sz="2800" b="1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 no-direct cooling </a:t>
            </a:r>
            <a:b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target concept under study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21" name="Immagin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5265" y="5648335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latin typeface="Corbel" panose="020B0503020204020204" pitchFamily="34" charset="0"/>
              </a:rPr>
              <a:t>GE </a:t>
            </a:r>
            <a:r>
              <a:rPr lang="en-US" sz="1600" dirty="0" err="1">
                <a:solidFill>
                  <a:schemeClr val="bg1"/>
                </a:solidFill>
                <a:latin typeface="Corbel" panose="020B0503020204020204" pitchFamily="34" charset="0"/>
              </a:rPr>
              <a:t>PetTRACE</a:t>
            </a:r>
            <a:r>
              <a:rPr lang="en-US" sz="1600" dirty="0">
                <a:solidFill>
                  <a:schemeClr val="bg1"/>
                </a:solidFill>
                <a:latin typeface="Corbel" panose="020B0503020204020204" pitchFamily="34" charset="0"/>
              </a:rPr>
              <a:t> -16  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latin typeface="Corbel" panose="020B0503020204020204" pitchFamily="34" charset="0"/>
              </a:rPr>
              <a:t>Protons: 16 MeV, up to 75 </a:t>
            </a:r>
            <a:r>
              <a:rPr lang="en-US" sz="1600" dirty="0">
                <a:solidFill>
                  <a:schemeClr val="bg1"/>
                </a:solidFill>
                <a:latin typeface="Corbel" panose="020B0503020204020204" pitchFamily="34" charset="0"/>
                <a:sym typeface="Symbol"/>
              </a:rPr>
              <a:t>A (1.2 kW)</a:t>
            </a:r>
            <a:endParaRPr lang="en-US" sz="16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0"/>
            <a:r>
              <a:rPr lang="en-US" sz="1600" dirty="0">
                <a:solidFill>
                  <a:schemeClr val="bg1"/>
                </a:solidFill>
                <a:latin typeface="Corbel" panose="020B0503020204020204" pitchFamily="34" charset="0"/>
                <a:sym typeface="Symbol"/>
              </a:rPr>
              <a:t>Deuterons:8.4 MeV, 50 A deuterons</a:t>
            </a:r>
            <a:endParaRPr lang="en-US" sz="16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64363" y="5598662"/>
            <a:ext cx="15616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MaX</a:t>
            </a:r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 available 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PetTRACE</a:t>
            </a:r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b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beam current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154600" y="6621205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16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G_07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0559" y="2231617"/>
            <a:ext cx="3142647" cy="2718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4" descr="20140506_102629.jpg"/>
          <p:cNvPicPr>
            <a:picLocks noChangeAspect="1"/>
          </p:cNvPicPr>
          <p:nvPr/>
        </p:nvPicPr>
        <p:blipFill>
          <a:blip r:embed="rId4" cstate="print"/>
          <a:srcRect t="8109" b="8098"/>
          <a:stretch>
            <a:fillRect/>
          </a:stretch>
        </p:blipFill>
        <p:spPr>
          <a:xfrm>
            <a:off x="442821" y="2229160"/>
            <a:ext cx="2404094" cy="2718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asellaDiTesto 14"/>
          <p:cNvSpPr txBox="1">
            <a:spLocks noChangeArrowheads="1"/>
          </p:cNvSpPr>
          <p:nvPr/>
        </p:nvSpPr>
        <p:spPr bwMode="auto">
          <a:xfrm>
            <a:off x="634896" y="1505167"/>
            <a:ext cx="30332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dirty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First </a:t>
            </a:r>
            <a:r>
              <a:rPr lang="it-IT" altLang="it-IT" sz="2000" dirty="0" err="1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automatic</a:t>
            </a:r>
            <a:r>
              <a:rPr lang="it-IT" altLang="it-IT" sz="2000" dirty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Prototype</a:t>
            </a:r>
            <a:endParaRPr lang="it-IT" altLang="it-IT" sz="2000" dirty="0">
              <a:solidFill>
                <a:schemeClr val="bg1"/>
              </a:solidFill>
              <a:latin typeface="Corbel" panose="020B0503020204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it-IT" altLang="it-IT" sz="2000" dirty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(</a:t>
            </a:r>
            <a:r>
              <a:rPr lang="it-IT" altLang="it-IT" sz="2000" dirty="0" err="1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Unife</a:t>
            </a:r>
            <a:r>
              <a:rPr lang="it-IT" altLang="it-IT" sz="2000" dirty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/S. Orsola </a:t>
            </a:r>
            <a:r>
              <a:rPr lang="it-IT" altLang="it-IT" sz="2000" dirty="0" err="1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OspBO</a:t>
            </a:r>
            <a:r>
              <a:rPr lang="it-IT" altLang="it-IT" sz="2000" dirty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) 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/>
          <a:srcRect l="21774" t="31048" r="31184" b="31048"/>
          <a:stretch/>
        </p:blipFill>
        <p:spPr>
          <a:xfrm>
            <a:off x="743551" y="4998626"/>
            <a:ext cx="4114805" cy="1742742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652348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it-IT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Direct </a:t>
            </a:r>
            <a:r>
              <a:rPr lang="it-IT" sz="440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99m</a:t>
            </a:r>
            <a:r>
              <a:rPr lang="it-IT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Tc </a:t>
            </a:r>
            <a:r>
              <a:rPr lang="it-IT" sz="44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Cyclotron</a:t>
            </a:r>
            <a:r>
              <a:rPr lang="it-IT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 Production</a:t>
            </a:r>
          </a:p>
          <a:p>
            <a:pPr lvl="0" algn="ctr">
              <a:spcAft>
                <a:spcPts val="0"/>
              </a:spcAft>
            </a:pPr>
            <a:r>
              <a:rPr lang="it-IT" sz="3200" dirty="0" err="1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Extraction</a:t>
            </a:r>
            <a:r>
              <a:rPr lang="it-IT" sz="3200" dirty="0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Separation</a:t>
            </a:r>
            <a:r>
              <a:rPr lang="it-IT" sz="3200" dirty="0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Purification</a:t>
            </a:r>
            <a:endParaRPr lang="it-IT" sz="3200" dirty="0">
              <a:solidFill>
                <a:schemeClr val="bg1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Times New Roman" pitchFamily="18" charset="0"/>
            </a:endParaRPr>
          </a:p>
        </p:txBody>
      </p:sp>
      <p:grpSp>
        <p:nvGrpSpPr>
          <p:cNvPr id="11" name="Gruppo 10"/>
          <p:cNvGrpSpPr>
            <a:grpSpLocks noChangeAspect="1"/>
          </p:cNvGrpSpPr>
          <p:nvPr/>
        </p:nvGrpSpPr>
        <p:grpSpPr>
          <a:xfrm>
            <a:off x="6996619" y="2297082"/>
            <a:ext cx="4576565" cy="3354865"/>
            <a:chOff x="0" y="0"/>
            <a:chExt cx="2451733" cy="1797050"/>
          </a:xfrm>
        </p:grpSpPr>
        <p:grpSp>
          <p:nvGrpSpPr>
            <p:cNvPr id="12" name="Gruppo 11"/>
            <p:cNvGrpSpPr/>
            <p:nvPr/>
          </p:nvGrpSpPr>
          <p:grpSpPr>
            <a:xfrm>
              <a:off x="0" y="0"/>
              <a:ext cx="2451733" cy="1797050"/>
              <a:chOff x="0" y="0"/>
              <a:chExt cx="2451733" cy="1797050"/>
            </a:xfrm>
          </p:grpSpPr>
          <p:pic>
            <p:nvPicPr>
              <p:cNvPr id="22" name="Immagine 21" descr="20150205_152823"/>
              <p:cNvPicPr>
                <a:picLocks noChangeAspect="1"/>
              </p:cNvPicPr>
              <p:nvPr/>
            </p:nvPicPr>
            <p:blipFill>
              <a:blip r:embed="rId6" cstate="print"/>
              <a:srcRect r="10236"/>
              <a:stretch>
                <a:fillRect/>
              </a:stretch>
            </p:blipFill>
            <p:spPr bwMode="auto">
              <a:xfrm>
                <a:off x="0" y="0"/>
                <a:ext cx="1211580" cy="179705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3" name="Immagine 22" descr="20150213_161059"/>
              <p:cNvPicPr>
                <a:picLocks noChangeAspect="1"/>
              </p:cNvPicPr>
              <p:nvPr/>
            </p:nvPicPr>
            <p:blipFill>
              <a:blip r:embed="rId7" cstate="print"/>
              <a:srcRect r="5615"/>
              <a:stretch>
                <a:fillRect/>
              </a:stretch>
            </p:blipFill>
            <p:spPr bwMode="auto">
              <a:xfrm>
                <a:off x="1177923" y="0"/>
                <a:ext cx="1273810" cy="179705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cxnSp>
          <p:nvCxnSpPr>
            <p:cNvPr id="20" name="Connettore 2 19"/>
            <p:cNvCxnSpPr/>
            <p:nvPr/>
          </p:nvCxnSpPr>
          <p:spPr>
            <a:xfrm flipH="1">
              <a:off x="1575227" y="245889"/>
              <a:ext cx="461042" cy="27662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>
              <a:off x="1006608" y="1129553"/>
              <a:ext cx="507147" cy="253573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14"/>
          <p:cNvSpPr txBox="1">
            <a:spLocks noChangeArrowheads="1"/>
          </p:cNvSpPr>
          <p:nvPr/>
        </p:nvSpPr>
        <p:spPr bwMode="auto">
          <a:xfrm>
            <a:off x="8125712" y="1500158"/>
            <a:ext cx="35304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dirty="0" smtClean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Second </a:t>
            </a:r>
            <a:r>
              <a:rPr lang="it-IT" altLang="it-IT" sz="2000" dirty="0" err="1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automatic</a:t>
            </a:r>
            <a:r>
              <a:rPr lang="it-IT" altLang="it-IT" sz="2000" dirty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Prototype</a:t>
            </a:r>
            <a:endParaRPr lang="it-IT" altLang="it-IT" sz="2000" dirty="0">
              <a:solidFill>
                <a:schemeClr val="bg1"/>
              </a:solidFill>
              <a:latin typeface="Corbel" panose="020B0503020204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it-IT" altLang="it-IT" sz="2000" dirty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(</a:t>
            </a:r>
            <a:r>
              <a:rPr lang="it-IT" altLang="it-IT" sz="2000" dirty="0" err="1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Unife</a:t>
            </a:r>
            <a:r>
              <a:rPr lang="it-IT" altLang="it-IT" sz="2000" dirty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/S. Orsola </a:t>
            </a:r>
            <a:r>
              <a:rPr lang="it-IT" altLang="it-IT" sz="2000" dirty="0" err="1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OspBO</a:t>
            </a:r>
            <a:r>
              <a:rPr lang="it-IT" altLang="it-IT" sz="2000" dirty="0">
                <a:solidFill>
                  <a:schemeClr val="bg1"/>
                </a:solidFill>
                <a:latin typeface="Corbel" panose="020B0503020204020204" pitchFamily="34" charset="0"/>
                <a:cs typeface="Times New Roman" pitchFamily="18" charset="0"/>
              </a:rPr>
              <a:t>) 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1" b="29519"/>
          <a:stretch/>
        </p:blipFill>
        <p:spPr>
          <a:xfrm>
            <a:off x="3735977" y="1555990"/>
            <a:ext cx="1540364" cy="67316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7450" y="1555991"/>
            <a:ext cx="745535" cy="675152"/>
          </a:xfrm>
          <a:prstGeom prst="rect">
            <a:avLst/>
          </a:prstGeom>
        </p:spPr>
      </p:pic>
      <p:cxnSp>
        <p:nvCxnSpPr>
          <p:cNvPr id="3" name="Connettore 2 2"/>
          <p:cNvCxnSpPr>
            <a:stCxn id="25" idx="3"/>
            <a:endCxn id="26" idx="1"/>
          </p:cNvCxnSpPr>
          <p:nvPr/>
        </p:nvCxnSpPr>
        <p:spPr>
          <a:xfrm>
            <a:off x="5276341" y="1892575"/>
            <a:ext cx="2091109" cy="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824990"/>
              </p:ext>
            </p:extLst>
          </p:nvPr>
        </p:nvGraphicFramePr>
        <p:xfrm>
          <a:off x="7068580" y="5745480"/>
          <a:ext cx="4569554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4777">
                  <a:extLst>
                    <a:ext uri="{9D8B030D-6E8A-4147-A177-3AD203B41FA5}">
                      <a16:colId xmlns:a16="http://schemas.microsoft.com/office/drawing/2014/main" val="853494381"/>
                    </a:ext>
                  </a:extLst>
                </a:gridCol>
                <a:gridCol w="2284777">
                  <a:extLst>
                    <a:ext uri="{9D8B030D-6E8A-4147-A177-3AD203B41FA5}">
                      <a16:colId xmlns:a16="http://schemas.microsoft.com/office/drawing/2014/main" val="30524111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chemeClr val="bg1"/>
                          </a:solidFill>
                        </a:rPr>
                        <a:t>Recovery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dirty="0" err="1" smtClean="0">
                          <a:solidFill>
                            <a:schemeClr val="bg1"/>
                          </a:solidFill>
                        </a:rPr>
                        <a:t>Yield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&gt;93%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466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Time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it-IT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baseline="0" dirty="0" err="1" smtClean="0">
                          <a:solidFill>
                            <a:schemeClr val="bg1"/>
                          </a:solidFill>
                        </a:rPr>
                        <a:t>min</a:t>
                      </a:r>
                      <a:r>
                        <a:rPr lang="it-IT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878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Target mass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Up</a:t>
                      </a:r>
                      <a:r>
                        <a:rPr lang="it-IT" baseline="0" dirty="0" smtClean="0">
                          <a:solidFill>
                            <a:schemeClr val="bg1"/>
                          </a:solidFill>
                        </a:rPr>
                        <a:t> to 500 mg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992402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27" name="Immagin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19610"/>
            <a:ext cx="11810999" cy="643881"/>
          </a:xfrm>
        </p:spPr>
        <p:txBody>
          <a:bodyPr/>
          <a:lstStyle/>
          <a:p>
            <a:r>
              <a:rPr lang="en-US" dirty="0" smtClean="0"/>
              <a:t>Target dissolution/Purification of </a:t>
            </a:r>
            <a:r>
              <a:rPr lang="en-US" baseline="30000" dirty="0" smtClean="0"/>
              <a:t>99m</a:t>
            </a:r>
            <a:r>
              <a:rPr lang="en-US" dirty="0" smtClean="0"/>
              <a:t>Tc</a:t>
            </a:r>
            <a:endParaRPr lang="en-US" dirty="0"/>
          </a:p>
        </p:txBody>
      </p:sp>
      <p:pic>
        <p:nvPicPr>
          <p:cNvPr id="5" name="Immagine 11" descr="IMG_0744.JPG"/>
          <p:cNvPicPr>
            <a:picLocks noChangeAspect="1"/>
          </p:cNvPicPr>
          <p:nvPr/>
        </p:nvPicPr>
        <p:blipFill rotWithShape="1">
          <a:blip r:embed="rId2" cstate="print"/>
          <a:srcRect t="9401" r="4981" b="16516"/>
          <a:stretch/>
        </p:blipFill>
        <p:spPr>
          <a:xfrm>
            <a:off x="44786" y="3812091"/>
            <a:ext cx="4817483" cy="2919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13"/>
          <p:cNvSpPr/>
          <p:nvPr/>
        </p:nvSpPr>
        <p:spPr>
          <a:xfrm>
            <a:off x="374807" y="1621921"/>
            <a:ext cx="9150193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MEK-based (Methyl-Ethyl-Ketone) 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Solvent Extraction method: </a:t>
            </a:r>
            <a:endParaRPr lang="en-US" sz="200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Process time: 				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60-70 min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99m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Tc Recovery Yield (efficiency)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:  	&gt; 93%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Radiochemical Purity: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		&gt; 99%  </a:t>
            </a:r>
            <a:r>
              <a:rPr lang="en-US" sz="200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99m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TcO</a:t>
            </a:r>
            <a:r>
              <a:rPr lang="en-US" sz="2000" baseline="-25000" dirty="0" smtClean="0">
                <a:solidFill>
                  <a:schemeClr val="bg1"/>
                </a:solidFill>
                <a:latin typeface="Corbel" panose="020B0503020204020204" pitchFamily="34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    (ref. </a:t>
            </a:r>
            <a:r>
              <a:rPr lang="en-US" sz="20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Eu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-Pharm  &gt;95%)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Trace analysis: 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&lt; 5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ppm Al3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+        (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ref. </a:t>
            </a:r>
            <a:r>
              <a:rPr lang="en-US" sz="2000" dirty="0" err="1">
                <a:solidFill>
                  <a:schemeClr val="bg1"/>
                </a:solidFill>
                <a:latin typeface="Corbel" panose="020B0503020204020204" pitchFamily="34" charset="0"/>
              </a:rPr>
              <a:t>Eu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-Pharm 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&lt;5 ppm)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non-Tc </a:t>
            </a:r>
            <a:r>
              <a:rPr lang="en-US" sz="2000" b="1" dirty="0" smtClean="0">
                <a:solidFill>
                  <a:schemeClr val="bg1"/>
                </a:solidFill>
              </a:rPr>
              <a:t>impurities			</a:t>
            </a:r>
            <a:r>
              <a:rPr lang="en-US" sz="2000" dirty="0" smtClean="0">
                <a:solidFill>
                  <a:schemeClr val="bg1"/>
                </a:solidFill>
              </a:rPr>
              <a:t>&lt; MDA </a:t>
            </a:r>
          </a:p>
        </p:txBody>
      </p:sp>
      <p:pic>
        <p:nvPicPr>
          <p:cNvPr id="7" name="Picture 7" descr="D:\Cell03012015\Tc-modulo automatico\20140506_102621.jpg"/>
          <p:cNvPicPr>
            <a:picLocks noChangeAspect="1" noChangeArrowheads="1"/>
          </p:cNvPicPr>
          <p:nvPr/>
        </p:nvPicPr>
        <p:blipFill>
          <a:blip r:embed="rId3" cstate="print"/>
          <a:srcRect t="6615" r="9049" b="781"/>
          <a:stretch>
            <a:fillRect/>
          </a:stretch>
        </p:blipFill>
        <p:spPr bwMode="auto">
          <a:xfrm rot="5400000">
            <a:off x="4620278" y="4157875"/>
            <a:ext cx="2876380" cy="223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380846" y="3601442"/>
            <a:ext cx="3590855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>
                <a:latin typeface="Corbel" panose="020B0503020204020204" pitchFamily="34" charset="0"/>
              </a:rPr>
              <a:t>P</a:t>
            </a:r>
            <a:r>
              <a:rPr lang="it-IT" sz="1600" dirty="0">
                <a:latin typeface="Corbel" panose="020B0503020204020204" pitchFamily="34" charset="0"/>
              </a:rPr>
              <a:t>. Martini, et al. ARI,  118, (2016) </a:t>
            </a:r>
            <a:r>
              <a:rPr lang="it-IT" sz="1600" dirty="0" smtClean="0">
                <a:latin typeface="Corbel" panose="020B0503020204020204" pitchFamily="34" charset="0"/>
              </a:rPr>
              <a:t>302-307</a:t>
            </a:r>
            <a:endParaRPr lang="it-IT" sz="1600" dirty="0">
              <a:latin typeface="Corbel" panose="020B05030202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42153" y="3885113"/>
            <a:ext cx="43315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M.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Gumiela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Separation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methods of</a:t>
            </a:r>
          </a:p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cyclotron-produced 99mTc, Nuclear Medicine and Biology (2017), 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doi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10.1016/j.nucmedbio.2017.11.001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184" y="1708601"/>
            <a:ext cx="1911947" cy="24851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023860" y="5418378"/>
            <a:ext cx="4168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“…It is worth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to emphasize that this solvent-extraction fully automated module results among the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discussed methods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in the highest recovery yield of </a:t>
            </a:r>
            <a:r>
              <a:rPr lang="en-US" baseline="30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99m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Tc…”.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843" y="692744"/>
            <a:ext cx="11843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orbel" panose="020B0503020204020204" pitchFamily="34" charset="0"/>
              </a:rPr>
              <a:t>The </a:t>
            </a:r>
            <a:r>
              <a:rPr lang="en-US" sz="2300" dirty="0" smtClean="0">
                <a:solidFill>
                  <a:schemeClr val="bg1"/>
                </a:solidFill>
                <a:latin typeface="Corbel" panose="020B0503020204020204" pitchFamily="34" charset="0"/>
              </a:rPr>
              <a:t>fully-automated, PLC-operated, remote-controlled chemical separation  </a:t>
            </a:r>
            <a:r>
              <a:rPr lang="en-US" sz="2300" dirty="0">
                <a:solidFill>
                  <a:schemeClr val="bg1"/>
                </a:solidFill>
                <a:latin typeface="Corbel" panose="020B0503020204020204" pitchFamily="34" charset="0"/>
              </a:rPr>
              <a:t>module  </a:t>
            </a:r>
            <a:r>
              <a:rPr lang="en-US" sz="2300" dirty="0" smtClean="0">
                <a:solidFill>
                  <a:schemeClr val="bg1"/>
                </a:solidFill>
                <a:latin typeface="Corbel" panose="020B0503020204020204" pitchFamily="34" charset="0"/>
              </a:rPr>
              <a:t>prototype  </a:t>
            </a:r>
            <a:r>
              <a:rPr lang="it-IT" sz="23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Developed</a:t>
            </a:r>
            <a:r>
              <a:rPr lang="it-IT" sz="2300" dirty="0" smtClean="0">
                <a:solidFill>
                  <a:schemeClr val="bg1"/>
                </a:solidFill>
                <a:latin typeface="Corbel" panose="020B0503020204020204" pitchFamily="34" charset="0"/>
              </a:rPr>
              <a:t>: </a:t>
            </a:r>
            <a:r>
              <a:rPr lang="en-US" sz="2300" dirty="0" smtClean="0">
                <a:solidFill>
                  <a:schemeClr val="bg1"/>
                </a:solidFill>
                <a:latin typeface="Corbel" panose="020B0503020204020204" pitchFamily="34" charset="0"/>
              </a:rPr>
              <a:t> Ferrara </a:t>
            </a:r>
            <a:r>
              <a:rPr lang="en-US" sz="2300" dirty="0" smtClean="0">
                <a:solidFill>
                  <a:schemeClr val="bg1"/>
                </a:solidFill>
                <a:latin typeface="Corbel" panose="020B0503020204020204" pitchFamily="34" charset="0"/>
              </a:rPr>
              <a:t>Univ</a:t>
            </a:r>
            <a:r>
              <a:rPr lang="en-US" sz="2300" dirty="0" smtClean="0">
                <a:solidFill>
                  <a:schemeClr val="bg1"/>
                </a:solidFill>
                <a:latin typeface="Corbel" panose="020B0503020204020204" pitchFamily="34" charset="0"/>
              </a:rPr>
              <a:t>. </a:t>
            </a:r>
            <a:r>
              <a:rPr lang="en-US" sz="2300" dirty="0">
                <a:solidFill>
                  <a:schemeClr val="bg1"/>
                </a:solidFill>
                <a:latin typeface="Corbel" panose="020B0503020204020204" pitchFamily="34" charset="0"/>
              </a:rPr>
              <a:t>and S. </a:t>
            </a:r>
            <a:r>
              <a:rPr lang="en-US" sz="2300" dirty="0" err="1">
                <a:solidFill>
                  <a:schemeClr val="bg1"/>
                </a:solidFill>
                <a:latin typeface="Corbel" panose="020B0503020204020204" pitchFamily="34" charset="0"/>
              </a:rPr>
              <a:t>Orsola</a:t>
            </a:r>
            <a:r>
              <a:rPr lang="en-US" sz="2300" dirty="0">
                <a:solidFill>
                  <a:schemeClr val="bg1"/>
                </a:solidFill>
                <a:latin typeface="Corbel" panose="020B0503020204020204" pitchFamily="34" charset="0"/>
              </a:rPr>
              <a:t> Hospital (Bologna) working groups.</a:t>
            </a:r>
          </a:p>
        </p:txBody>
      </p:sp>
      <p:pic>
        <p:nvPicPr>
          <p:cNvPr id="18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19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11729" y="6704112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89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83241"/>
            <a:ext cx="10134600" cy="615553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LARAMED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mission: 4 basic items….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7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362332" y="2013691"/>
            <a:ext cx="11655234" cy="4562766"/>
          </a:xfrm>
          <a:prstGeom prst="rect">
            <a:avLst/>
          </a:prstGeom>
        </p:spPr>
        <p:txBody>
          <a:bodyPr wrap="square" lIns="0" tIns="0" rIns="0" bIns="0">
            <a:normAutofit fontScale="77500" lnSpcReduction="200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Tx/>
              <a:buChar char="―"/>
            </a:pPr>
            <a:endParaRPr lang="en-US" sz="2000" b="1" kern="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566928" indent="-457200">
              <a:lnSpc>
                <a:spcPct val="110000"/>
              </a:lnSpc>
              <a:buClrTx/>
              <a:buFont typeface="+mj-lt"/>
              <a:buAutoNum type="alphaLcParenR"/>
            </a:pP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To setup a </a:t>
            </a:r>
            <a:r>
              <a:rPr lang="en-US" sz="2800" b="1" u="sng" dirty="0">
                <a:solidFill>
                  <a:srgbClr val="FFFF00"/>
                </a:solidFill>
                <a:latin typeface="Corbel" panose="020B0503020204020204" pitchFamily="34" charset="0"/>
              </a:rPr>
              <a:t>new </a:t>
            </a:r>
            <a:r>
              <a:rPr lang="en-US" sz="2800" b="1" u="sng" dirty="0" smtClean="0">
                <a:solidFill>
                  <a:srgbClr val="FFFF00"/>
                </a:solidFill>
                <a:latin typeface="Corbel" panose="020B0503020204020204" pitchFamily="34" charset="0"/>
              </a:rPr>
              <a:t>nuclear science &amp; technology research center </a:t>
            </a:r>
            <a:r>
              <a:rPr lang="en-US" sz="2800" b="1" u="sng" dirty="0">
                <a:solidFill>
                  <a:srgbClr val="FFFF00"/>
                </a:solidFill>
                <a:latin typeface="Corbel" panose="020B0503020204020204" pitchFamily="34" charset="0"/>
              </a:rPr>
              <a:t>at </a:t>
            </a:r>
            <a:r>
              <a:rPr lang="en-US" sz="2800" b="1" u="sng" dirty="0" smtClean="0">
                <a:solidFill>
                  <a:srgbClr val="FFFF00"/>
                </a:solidFill>
                <a:latin typeface="Corbel" panose="020B0503020204020204" pitchFamily="34" charset="0"/>
              </a:rPr>
              <a:t>LNL;</a:t>
            </a:r>
            <a:endParaRPr lang="en-US" sz="2800" b="1" u="sng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marL="109728" indent="0">
              <a:lnSpc>
                <a:spcPct val="110000"/>
              </a:lnSpc>
              <a:buClrTx/>
              <a:buFont typeface="Georgia"/>
              <a:buNone/>
            </a:pP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          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(dedicated </a:t>
            </a: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to both nuclear medicine and 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applied nuclear physics </a:t>
            </a: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R&amp;D activities)</a:t>
            </a:r>
          </a:p>
          <a:p>
            <a:pPr marL="452628" indent="-342900">
              <a:lnSpc>
                <a:spcPct val="80000"/>
              </a:lnSpc>
              <a:buClrTx/>
              <a:buFont typeface="+mj-lt"/>
              <a:buAutoNum type="alphaLcParenR"/>
            </a:pPr>
            <a:endParaRPr lang="en-US" sz="20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566928" indent="-457200">
              <a:lnSpc>
                <a:spcPct val="110000"/>
              </a:lnSpc>
              <a:buClrTx/>
              <a:buFont typeface="+mj-lt"/>
              <a:buAutoNum type="alphaLcParenR" startAt="2"/>
            </a:pP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To stimulate </a:t>
            </a:r>
            <a:r>
              <a:rPr lang="en-US" sz="2800" b="1" u="sng" dirty="0">
                <a:solidFill>
                  <a:srgbClr val="FFFF00"/>
                </a:solidFill>
                <a:latin typeface="Corbel" panose="020B0503020204020204" pitchFamily="34" charset="0"/>
              </a:rPr>
              <a:t>technology transfer of relevant scientific </a:t>
            </a:r>
            <a:r>
              <a:rPr lang="en-US" sz="2800" b="1" u="sng" dirty="0" smtClean="0">
                <a:solidFill>
                  <a:srgbClr val="FFFF00"/>
                </a:solidFill>
                <a:latin typeface="Corbel" panose="020B0503020204020204" pitchFamily="34" charset="0"/>
              </a:rPr>
              <a:t>results;</a:t>
            </a:r>
            <a:r>
              <a:rPr lang="en-US" sz="2800" b="1" u="sng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( N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ovel/unprecedented  </a:t>
            </a: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radionuclides 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to </a:t>
            </a: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the healthcare system, thus favoring the development of useful radiopharmaceutical products)</a:t>
            </a:r>
          </a:p>
          <a:p>
            <a:pPr marL="452628" indent="-342900">
              <a:lnSpc>
                <a:spcPct val="90000"/>
              </a:lnSpc>
              <a:buClrTx/>
              <a:buFont typeface="+mj-lt"/>
              <a:buAutoNum type="alphaLcParenR" startAt="2"/>
            </a:pPr>
            <a:endParaRPr lang="en-US" sz="20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566928" indent="-457200">
              <a:lnSpc>
                <a:spcPct val="110000"/>
              </a:lnSpc>
              <a:buClrTx/>
              <a:buFont typeface="+mj-lt"/>
              <a:buAutoNum type="alphaLcParenR" startAt="2"/>
            </a:pP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To provide </a:t>
            </a:r>
            <a:r>
              <a:rPr lang="en-US" sz="2800" b="1" u="sng" dirty="0" smtClean="0">
                <a:solidFill>
                  <a:srgbClr val="FFFF00"/>
                </a:solidFill>
                <a:latin typeface="Corbel" panose="020B0503020204020204" pitchFamily="34" charset="0"/>
              </a:rPr>
              <a:t>additional funding routes for </a:t>
            </a:r>
            <a:r>
              <a:rPr lang="en-US" sz="2800" b="1" u="sng" dirty="0">
                <a:solidFill>
                  <a:srgbClr val="FFFF00"/>
                </a:solidFill>
                <a:latin typeface="Corbel" panose="020B0503020204020204" pitchFamily="34" charset="0"/>
              </a:rPr>
              <a:t>INFN (and LNL</a:t>
            </a:r>
            <a:r>
              <a:rPr lang="en-US" sz="2800" b="1" u="sng" dirty="0" smtClean="0">
                <a:solidFill>
                  <a:srgbClr val="FFFF00"/>
                </a:solidFill>
                <a:latin typeface="Corbel" panose="020B0503020204020204" pitchFamily="34" charset="0"/>
              </a:rPr>
              <a:t>);</a:t>
            </a:r>
            <a:endParaRPr lang="en-US" sz="2800" b="1" u="sng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marL="109728" indent="0">
              <a:lnSpc>
                <a:spcPct val="110000"/>
              </a:lnSpc>
              <a:buClrTx/>
              <a:buFont typeface="Georgia"/>
              <a:buNone/>
            </a:pP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          (External funds from radioisotopes research/production are a must to guarantee  the future running of LARAMED 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facility)</a:t>
            </a:r>
          </a:p>
          <a:p>
            <a:pPr marL="452628" indent="-342900">
              <a:lnSpc>
                <a:spcPct val="110000"/>
              </a:lnSpc>
              <a:buClrTx/>
              <a:buFont typeface="+mj-lt"/>
              <a:buAutoNum type="alphaLcParenR" startAt="2"/>
            </a:pPr>
            <a:endParaRPr lang="en-US" sz="20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624078" indent="-514350">
              <a:lnSpc>
                <a:spcPct val="110000"/>
              </a:lnSpc>
              <a:buClrTx/>
              <a:buFont typeface="+mj-lt"/>
              <a:buAutoNum type="alphaLcParenR" startAt="4"/>
            </a:pPr>
            <a:r>
              <a:rPr lang="en-US" sz="2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To grow up a </a:t>
            </a:r>
            <a:r>
              <a:rPr lang="en-US" sz="2800" b="1" u="sng" dirty="0" smtClean="0">
                <a:solidFill>
                  <a:srgbClr val="FFFF00"/>
                </a:solidFill>
                <a:latin typeface="Corbel" panose="020B0503020204020204" pitchFamily="34" charset="0"/>
              </a:rPr>
              <a:t>research community interested in radioisotopes (both for </a:t>
            </a:r>
            <a:r>
              <a:rPr lang="en-US" sz="2800" b="1" u="sng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Medicne&amp;Physics</a:t>
            </a:r>
            <a:r>
              <a:rPr lang="en-US" sz="2800" b="1" u="sng" dirty="0" smtClean="0">
                <a:solidFill>
                  <a:srgbClr val="FFFF00"/>
                </a:solidFill>
                <a:latin typeface="Corbel" panose="020B0503020204020204" pitchFamily="34" charset="0"/>
              </a:rPr>
              <a:t>);</a:t>
            </a:r>
            <a:r>
              <a:rPr lang="en-US" sz="28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/>
            </a:r>
            <a:br>
              <a:rPr lang="en-US" sz="2800" b="1" dirty="0" smtClean="0">
                <a:solidFill>
                  <a:srgbClr val="FFFF00"/>
                </a:solidFill>
                <a:latin typeface="Corbel" panose="020B050302020402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(Proposal of research project to INFN National Scientific Committees to be funded )</a:t>
            </a:r>
          </a:p>
          <a:p>
            <a:pPr marL="566928" indent="-457200">
              <a:lnSpc>
                <a:spcPct val="110000"/>
              </a:lnSpc>
              <a:buClrTx/>
              <a:buFont typeface="+mj-lt"/>
              <a:buAutoNum type="alphaLcParenR" startAt="4"/>
            </a:pPr>
            <a:endParaRPr lang="en-US" sz="20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109728">
              <a:lnSpc>
                <a:spcPct val="110000"/>
              </a:lnSpc>
              <a:buClrTx/>
            </a:pP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The big Challenge: 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INFN ready for partnership with private </a:t>
            </a:r>
            <a:r>
              <a:rPr lang="en-US" sz="2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enterprises in the field?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566928" indent="-457200">
              <a:lnSpc>
                <a:spcPct val="110000"/>
              </a:lnSpc>
              <a:buClrTx/>
              <a:buFont typeface="+mj-lt"/>
              <a:buAutoNum type="alphaLcParenR" startAt="2"/>
            </a:pPr>
            <a:endParaRPr lang="en-US" sz="20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57200" indent="-457200" algn="just">
              <a:buFontTx/>
              <a:buChar char="―"/>
            </a:pPr>
            <a:endParaRPr lang="it-IT" sz="2000" b="1" kern="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just"/>
            <a:r>
              <a:rPr lang="en-US" sz="28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Waiting for the new </a:t>
            </a:r>
            <a:r>
              <a:rPr lang="en-US" sz="2800" b="1" kern="0" dirty="0" smtClean="0">
                <a:solidFill>
                  <a:srgbClr val="FF0000"/>
                </a:solidFill>
                <a:latin typeface="Corbel" panose="020B0503020204020204" pitchFamily="34" charset="0"/>
              </a:rPr>
              <a:t>research infrastructure </a:t>
            </a:r>
            <a:r>
              <a:rPr lang="en-US" sz="28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(now under construction),  </a:t>
            </a:r>
            <a:r>
              <a:rPr lang="en-US" sz="2800" b="1" u="sng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LARAMED may </a:t>
            </a:r>
            <a:r>
              <a:rPr lang="en-US" sz="2800" b="1" u="sng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currently </a:t>
            </a:r>
            <a:r>
              <a:rPr lang="en-US" sz="2800" b="1" u="sng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be seen as a research environment for some running experimental projects </a:t>
            </a:r>
          </a:p>
          <a:p>
            <a:pPr algn="just"/>
            <a:endParaRPr lang="en-US" kern="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2332" y="1196012"/>
            <a:ext cx="11804268" cy="690025"/>
          </a:xfrm>
          <a:prstGeom prst="rect">
            <a:avLst/>
          </a:prstGeom>
        </p:spPr>
        <p:txBody>
          <a:bodyPr wrap="square">
            <a:normAutofit fontScale="85000" lnSpcReduction="20000"/>
          </a:bodyPr>
          <a:lstStyle/>
          <a:p>
            <a:pPr lvl="0"/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Black"/>
              </a:rPr>
              <a:t>To</a:t>
            </a:r>
            <a:r>
              <a:rPr kumimoji="0" lang="en-US" sz="28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Black"/>
              </a:rPr>
              <a:t> establish a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Black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 Black"/>
              </a:rPr>
              <a:t>LA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Black"/>
              </a:rPr>
              <a:t>boratory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Black"/>
              </a:rPr>
              <a:t> of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 Black"/>
              </a:rPr>
              <a:t>RA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Black"/>
              </a:rPr>
              <a:t>dionuclides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Black"/>
              </a:rPr>
              <a:t> for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 Black"/>
              </a:rPr>
              <a:t>MED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Black"/>
              </a:rPr>
              <a:t>icine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Black"/>
              </a:rPr>
              <a:t> </a:t>
            </a:r>
            <a:r>
              <a:rPr lang="en-US" sz="2800" kern="0" dirty="0" smtClean="0">
                <a:solidFill>
                  <a:schemeClr val="bg1"/>
                </a:solidFill>
              </a:rPr>
              <a:t>granted as “competitive project” at national level:</a:t>
            </a: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07437" y="6704111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43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75434"/>
              </p:ext>
            </p:extLst>
          </p:nvPr>
        </p:nvGraphicFramePr>
        <p:xfrm>
          <a:off x="5562601" y="1348451"/>
          <a:ext cx="6400799" cy="550955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398626">
                  <a:extLst>
                    <a:ext uri="{9D8B030D-6E8A-4147-A177-3AD203B41FA5}">
                      <a16:colId xmlns:a16="http://schemas.microsoft.com/office/drawing/2014/main" val="778664090"/>
                    </a:ext>
                  </a:extLst>
                </a:gridCol>
                <a:gridCol w="2576418">
                  <a:extLst>
                    <a:ext uri="{9D8B030D-6E8A-4147-A177-3AD203B41FA5}">
                      <a16:colId xmlns:a16="http://schemas.microsoft.com/office/drawing/2014/main" val="1995617684"/>
                    </a:ext>
                  </a:extLst>
                </a:gridCol>
                <a:gridCol w="2425755">
                  <a:extLst>
                    <a:ext uri="{9D8B030D-6E8A-4147-A177-3AD203B41FA5}">
                      <a16:colId xmlns:a16="http://schemas.microsoft.com/office/drawing/2014/main" val="1993607803"/>
                    </a:ext>
                  </a:extLst>
                </a:gridCol>
              </a:tblGrid>
              <a:tr h="367650"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Generator-</a:t>
                      </a:r>
                      <a:r>
                        <a:rPr lang="en-US" sz="1800" baseline="30000" dirty="0" smtClean="0"/>
                        <a:t>99m</a:t>
                      </a:r>
                      <a:r>
                        <a:rPr lang="en-US" sz="1800" dirty="0" smtClean="0"/>
                        <a:t>Tc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Cyclotron-</a:t>
                      </a:r>
                      <a:r>
                        <a:rPr lang="en-US" sz="1800" baseline="30000" dirty="0" smtClean="0"/>
                        <a:t>99m</a:t>
                      </a:r>
                      <a:r>
                        <a:rPr lang="en-US" sz="1800" dirty="0" smtClean="0"/>
                        <a:t>Tc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570516"/>
                  </a:ext>
                </a:extLst>
              </a:tr>
              <a:tr h="2236245">
                <a:tc>
                  <a:txBody>
                    <a:bodyPr/>
                    <a:lstStyle/>
                    <a:p>
                      <a:pPr algn="ctr"/>
                      <a:r>
                        <a:rPr lang="it-IT" baseline="30000" dirty="0" smtClean="0"/>
                        <a:t>99m</a:t>
                      </a:r>
                      <a:r>
                        <a:rPr lang="it-IT" dirty="0" smtClean="0"/>
                        <a:t>Tc-Myoview</a:t>
                      </a:r>
                    </a:p>
                    <a:p>
                      <a:pPr algn="ctr"/>
                      <a:r>
                        <a:rPr lang="it-IT" dirty="0" smtClean="0"/>
                        <a:t> SPECT-CT </a:t>
                      </a:r>
                      <a:r>
                        <a:rPr lang="it-IT" dirty="0" err="1" smtClean="0"/>
                        <a:t>Immages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087981"/>
                  </a:ext>
                </a:extLst>
              </a:tr>
              <a:tr h="195112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Tomographic images of the </a:t>
                      </a:r>
                      <a:r>
                        <a:rPr lang="en-US" dirty="0" err="1" smtClean="0"/>
                        <a:t>Jaszczak</a:t>
                      </a:r>
                      <a:r>
                        <a:rPr lang="en-US" dirty="0" smtClean="0"/>
                        <a:t> phantom</a:t>
                      </a:r>
                    </a:p>
                    <a:p>
                      <a:pPr algn="ctr"/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endParaRPr lang="it-IT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190654"/>
                  </a:ext>
                </a:extLst>
              </a:tr>
              <a:tr h="95453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Planar image of the grid phantom </a:t>
                      </a:r>
                    </a:p>
                    <a:p>
                      <a:pPr algn="ctr"/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681496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1524000" y="542254"/>
            <a:ext cx="9144000" cy="820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it-IT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Direct </a:t>
            </a:r>
            <a:r>
              <a:rPr lang="it-IT" sz="440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99m</a:t>
            </a:r>
            <a:r>
              <a:rPr lang="it-IT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Tc </a:t>
            </a:r>
            <a:r>
              <a:rPr lang="it-IT" sz="44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Cyclotron</a:t>
            </a:r>
            <a:r>
              <a:rPr lang="it-IT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it-IT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Production</a:t>
            </a:r>
          </a:p>
          <a:p>
            <a:pPr lvl="0" algn="ctr">
              <a:spcAft>
                <a:spcPts val="0"/>
              </a:spcAft>
            </a:pPr>
            <a:r>
              <a:rPr lang="it-IT" sz="3200" dirty="0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Radio-</a:t>
            </a:r>
            <a:r>
              <a:rPr lang="it-IT" sz="3200" dirty="0" err="1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pharmaceuticals</a:t>
            </a:r>
            <a:r>
              <a:rPr lang="it-IT" sz="3200" dirty="0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, QC, </a:t>
            </a:r>
            <a:r>
              <a:rPr lang="it-IT" sz="3200" dirty="0" err="1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imaging</a:t>
            </a:r>
            <a:endParaRPr lang="it-IT" sz="3200" dirty="0" smtClean="0">
              <a:solidFill>
                <a:schemeClr val="bg1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2" name="Tabell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173003"/>
              </p:ext>
            </p:extLst>
          </p:nvPr>
        </p:nvGraphicFramePr>
        <p:xfrm>
          <a:off x="223768" y="4582628"/>
          <a:ext cx="3287524" cy="11163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3966">
                  <a:extLst>
                    <a:ext uri="{9D8B030D-6E8A-4147-A177-3AD203B41FA5}">
                      <a16:colId xmlns:a16="http://schemas.microsoft.com/office/drawing/2014/main" val="834400883"/>
                    </a:ext>
                  </a:extLst>
                </a:gridCol>
                <a:gridCol w="1137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6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126">
                <a:tc rowSpan="4"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CHEMICAL</a:t>
                      </a:r>
                      <a:r>
                        <a:rPr lang="it-IT" sz="1200" baseline="0" dirty="0" smtClean="0"/>
                        <a:t> PURITY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vert="vert27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pH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4.5-5</a:t>
                      </a:r>
                      <a:endParaRPr lang="it-IT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126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Mo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&lt;5ppm</a:t>
                      </a:r>
                      <a:endParaRPr lang="it-IT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126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Al3+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&lt;5ppm</a:t>
                      </a:r>
                      <a:endParaRPr lang="it-IT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381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MEK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&lt;0.0004% (v/</a:t>
                      </a:r>
                      <a:r>
                        <a:rPr lang="it-IT" sz="1200" dirty="0" err="1" smtClean="0"/>
                        <a:t>v</a:t>
                      </a:r>
                      <a:r>
                        <a:rPr lang="it-IT" sz="1200" dirty="0" smtClean="0"/>
                        <a:t>)</a:t>
                      </a:r>
                      <a:endParaRPr lang="it-IT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9" name="Tabella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64691"/>
              </p:ext>
            </p:extLst>
          </p:nvPr>
        </p:nvGraphicFramePr>
        <p:xfrm>
          <a:off x="261868" y="1325972"/>
          <a:ext cx="4884965" cy="1572702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603444">
                  <a:extLst>
                    <a:ext uri="{9D8B030D-6E8A-4147-A177-3AD203B41FA5}">
                      <a16:colId xmlns:a16="http://schemas.microsoft.com/office/drawing/2014/main" val="4000070216"/>
                    </a:ext>
                  </a:extLst>
                </a:gridCol>
                <a:gridCol w="1132741">
                  <a:extLst>
                    <a:ext uri="{9D8B030D-6E8A-4147-A177-3AD203B41FA5}">
                      <a16:colId xmlns:a16="http://schemas.microsoft.com/office/drawing/2014/main" val="488151991"/>
                    </a:ext>
                  </a:extLst>
                </a:gridCol>
                <a:gridCol w="1194794">
                  <a:extLst>
                    <a:ext uri="{9D8B030D-6E8A-4147-A177-3AD203B41FA5}">
                      <a16:colId xmlns:a16="http://schemas.microsoft.com/office/drawing/2014/main" val="2065132826"/>
                    </a:ext>
                  </a:extLst>
                </a:gridCol>
                <a:gridCol w="976993">
                  <a:extLst>
                    <a:ext uri="{9D8B030D-6E8A-4147-A177-3AD203B41FA5}">
                      <a16:colId xmlns:a16="http://schemas.microsoft.com/office/drawing/2014/main" val="2876582513"/>
                    </a:ext>
                  </a:extLst>
                </a:gridCol>
                <a:gridCol w="976993">
                  <a:extLst>
                    <a:ext uri="{9D8B030D-6E8A-4147-A177-3AD203B41FA5}">
                      <a16:colId xmlns:a16="http://schemas.microsoft.com/office/drawing/2014/main" val="3510918229"/>
                    </a:ext>
                  </a:extLst>
                </a:gridCol>
              </a:tblGrid>
              <a:tr h="173281">
                <a:tc rowSpan="7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SEPARATION YIELD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%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 dirty="0">
                          <a:effectLst/>
                        </a:rPr>
                        <a:t>9x</a:t>
                      </a:r>
                      <a:r>
                        <a:rPr lang="it-IT" sz="1200" dirty="0">
                          <a:effectLst/>
                        </a:rPr>
                        <a:t>Tc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 dirty="0">
                          <a:effectLst/>
                        </a:rPr>
                        <a:t>99</a:t>
                      </a:r>
                      <a:r>
                        <a:rPr lang="it-IT" sz="1200" dirty="0">
                          <a:effectLst/>
                        </a:rPr>
                        <a:t>Mo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 dirty="0">
                          <a:effectLst/>
                        </a:rPr>
                        <a:t>9x</a:t>
                      </a:r>
                      <a:r>
                        <a:rPr lang="it-IT" sz="1200" dirty="0">
                          <a:effectLst/>
                        </a:rPr>
                        <a:t>Nb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9073106"/>
                  </a:ext>
                </a:extLst>
              </a:tr>
              <a:tr h="173281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err="1">
                          <a:effectLst/>
                        </a:rPr>
                        <a:t>Final</a:t>
                      </a:r>
                      <a:r>
                        <a:rPr lang="it-IT" sz="1200" b="1" dirty="0">
                          <a:effectLst/>
                        </a:rPr>
                        <a:t> </a:t>
                      </a:r>
                      <a:r>
                        <a:rPr lang="it-IT" sz="1200" b="1" dirty="0" err="1">
                          <a:effectLst/>
                        </a:rPr>
                        <a:t>solution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93 </a:t>
                      </a:r>
                      <a:r>
                        <a:rPr lang="it-IT" sz="1200" dirty="0">
                          <a:effectLst/>
                        </a:rPr>
                        <a:t>± </a:t>
                      </a:r>
                      <a:r>
                        <a:rPr lang="it-IT" sz="1200" dirty="0" smtClean="0">
                          <a:effectLst/>
                        </a:rPr>
                        <a:t>3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ND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ND</a:t>
                      </a:r>
                      <a:endParaRPr lang="it-IT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582513"/>
                  </a:ext>
                </a:extLst>
              </a:tr>
              <a:tr h="278351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err="1" smtClean="0">
                          <a:effectLst/>
                        </a:rPr>
                        <a:t>Aqu</a:t>
                      </a:r>
                      <a:r>
                        <a:rPr lang="it-IT" sz="1200" b="1" dirty="0" smtClean="0">
                          <a:effectLst/>
                        </a:rPr>
                        <a:t>. </a:t>
                      </a:r>
                      <a:r>
                        <a:rPr lang="it-IT" sz="1200" b="1" dirty="0" err="1">
                          <a:effectLst/>
                        </a:rPr>
                        <a:t>phase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5 </a:t>
                      </a:r>
                      <a:r>
                        <a:rPr lang="it-IT" sz="1200" dirty="0">
                          <a:effectLst/>
                        </a:rPr>
                        <a:t>± </a:t>
                      </a:r>
                      <a:r>
                        <a:rPr lang="it-IT" sz="1200" dirty="0" smtClean="0">
                          <a:effectLst/>
                        </a:rPr>
                        <a:t>1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96 </a:t>
                      </a:r>
                      <a:r>
                        <a:rPr lang="it-IT" sz="1200" dirty="0">
                          <a:effectLst/>
                        </a:rPr>
                        <a:t>± </a:t>
                      </a:r>
                      <a:r>
                        <a:rPr lang="it-IT" sz="1200" dirty="0" smtClean="0">
                          <a:effectLst/>
                        </a:rPr>
                        <a:t>2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97 </a:t>
                      </a:r>
                      <a:r>
                        <a:rPr lang="it-IT" sz="1200" dirty="0">
                          <a:effectLst/>
                        </a:rPr>
                        <a:t>± </a:t>
                      </a:r>
                      <a:r>
                        <a:rPr lang="it-IT" sz="1200" dirty="0" smtClean="0">
                          <a:effectLst/>
                        </a:rPr>
                        <a:t>2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4065574"/>
                  </a:ext>
                </a:extLst>
              </a:tr>
              <a:tr h="173281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Waste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0.03 ± </a:t>
                      </a:r>
                      <a:r>
                        <a:rPr lang="it-IT" sz="1200" dirty="0" smtClean="0">
                          <a:effectLst/>
                        </a:rPr>
                        <a:t>0.02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ND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ND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8423024"/>
                  </a:ext>
                </a:extLst>
              </a:tr>
              <a:tr h="190173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err="1" smtClean="0">
                          <a:effectLst/>
                        </a:rPr>
                        <a:t>Washing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0.5 </a:t>
                      </a:r>
                      <a:r>
                        <a:rPr lang="it-IT" sz="1200" dirty="0">
                          <a:effectLst/>
                        </a:rPr>
                        <a:t>± 0</a:t>
                      </a:r>
                      <a:r>
                        <a:rPr lang="it-IT" sz="1200" dirty="0" smtClean="0">
                          <a:effectLst/>
                        </a:rPr>
                        <a:t>. 1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3 </a:t>
                      </a:r>
                      <a:r>
                        <a:rPr lang="it-IT" sz="1200" dirty="0">
                          <a:effectLst/>
                        </a:rPr>
                        <a:t>± </a:t>
                      </a:r>
                      <a:r>
                        <a:rPr lang="it-IT" sz="1200" dirty="0" smtClean="0">
                          <a:effectLst/>
                        </a:rPr>
                        <a:t>1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2 </a:t>
                      </a:r>
                      <a:r>
                        <a:rPr lang="it-IT" sz="1200" dirty="0">
                          <a:effectLst/>
                        </a:rPr>
                        <a:t>± </a:t>
                      </a:r>
                      <a:r>
                        <a:rPr lang="it-IT" sz="1200" dirty="0" smtClean="0">
                          <a:effectLst/>
                        </a:rPr>
                        <a:t>1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0638725"/>
                  </a:ext>
                </a:extLst>
              </a:tr>
              <a:tr h="173281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err="1">
                          <a:effectLst/>
                        </a:rPr>
                        <a:t>Silica</a:t>
                      </a:r>
                      <a:r>
                        <a:rPr lang="it-IT" sz="1200" b="1" dirty="0">
                          <a:effectLst/>
                        </a:rPr>
                        <a:t> </a:t>
                      </a:r>
                      <a:r>
                        <a:rPr lang="it-IT" sz="1200" b="1" dirty="0" err="1">
                          <a:effectLst/>
                        </a:rPr>
                        <a:t>column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0.2 </a:t>
                      </a:r>
                      <a:r>
                        <a:rPr lang="it-IT" sz="1200" dirty="0">
                          <a:effectLst/>
                        </a:rPr>
                        <a:t>± </a:t>
                      </a:r>
                      <a:r>
                        <a:rPr lang="it-IT" sz="1200" dirty="0" smtClean="0">
                          <a:effectLst/>
                        </a:rPr>
                        <a:t>0.1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ND</a:t>
                      </a:r>
                      <a:endParaRPr lang="it-IT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ND</a:t>
                      </a:r>
                      <a:endParaRPr lang="it-IT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8898253"/>
                  </a:ext>
                </a:extLst>
              </a:tr>
              <a:tr h="278351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err="1">
                          <a:effectLst/>
                        </a:rPr>
                        <a:t>Alumina</a:t>
                      </a:r>
                      <a:r>
                        <a:rPr lang="it-IT" sz="1200" b="1" dirty="0">
                          <a:effectLst/>
                        </a:rPr>
                        <a:t> </a:t>
                      </a:r>
                      <a:r>
                        <a:rPr lang="it-IT" sz="1200" b="1" dirty="0" smtClean="0">
                          <a:effectLst/>
                        </a:rPr>
                        <a:t>col.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0.2 </a:t>
                      </a:r>
                      <a:r>
                        <a:rPr lang="it-IT" sz="1200" dirty="0">
                          <a:effectLst/>
                        </a:rPr>
                        <a:t>± </a:t>
                      </a:r>
                      <a:r>
                        <a:rPr lang="it-IT" sz="1200" dirty="0" smtClean="0">
                          <a:effectLst/>
                        </a:rPr>
                        <a:t>0.1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ND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ND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6557723"/>
                  </a:ext>
                </a:extLst>
              </a:tr>
            </a:tbl>
          </a:graphicData>
        </a:graphic>
      </p:graphicFrame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r="49572" b="9062"/>
          <a:stretch/>
        </p:blipFill>
        <p:spPr>
          <a:xfrm>
            <a:off x="7323884" y="1823964"/>
            <a:ext cx="2046091" cy="212033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/>
          <a:srcRect l="56623" t="-446" r="-1794" b="7649"/>
          <a:stretch/>
        </p:blipFill>
        <p:spPr>
          <a:xfrm>
            <a:off x="9758390" y="1796667"/>
            <a:ext cx="1819220" cy="214762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086" y="5936116"/>
            <a:ext cx="944597" cy="907271"/>
          </a:xfrm>
          <a:prstGeom prst="rect">
            <a:avLst/>
          </a:prstGeom>
        </p:spPr>
      </p:pic>
      <p:pic>
        <p:nvPicPr>
          <p:cNvPr id="20" name="Immagine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09"/>
          <a:stretch/>
        </p:blipFill>
        <p:spPr bwMode="auto">
          <a:xfrm>
            <a:off x="9758390" y="4140504"/>
            <a:ext cx="2051365" cy="1756394"/>
          </a:xfrm>
          <a:prstGeom prst="rect">
            <a:avLst/>
          </a:prstGeom>
          <a:noFill/>
        </p:spPr>
      </p:pic>
      <p:pic>
        <p:nvPicPr>
          <p:cNvPr id="23" name="Immagine 2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8"/>
          <a:stretch/>
        </p:blipFill>
        <p:spPr bwMode="auto">
          <a:xfrm>
            <a:off x="7427285" y="4126856"/>
            <a:ext cx="2017593" cy="1756394"/>
          </a:xfrm>
          <a:prstGeom prst="rect">
            <a:avLst/>
          </a:prstGeom>
          <a:noFill/>
        </p:spPr>
      </p:pic>
      <p:graphicFrame>
        <p:nvGraphicFramePr>
          <p:cNvPr id="13" name="Tabella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55416"/>
              </p:ext>
            </p:extLst>
          </p:nvPr>
        </p:nvGraphicFramePr>
        <p:xfrm>
          <a:off x="252121" y="2954300"/>
          <a:ext cx="3907972" cy="1572702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603444">
                  <a:extLst>
                    <a:ext uri="{9D8B030D-6E8A-4147-A177-3AD203B41FA5}">
                      <a16:colId xmlns:a16="http://schemas.microsoft.com/office/drawing/2014/main" val="4000070216"/>
                    </a:ext>
                  </a:extLst>
                </a:gridCol>
                <a:gridCol w="1132741">
                  <a:extLst>
                    <a:ext uri="{9D8B030D-6E8A-4147-A177-3AD203B41FA5}">
                      <a16:colId xmlns:a16="http://schemas.microsoft.com/office/drawing/2014/main" val="488151991"/>
                    </a:ext>
                  </a:extLst>
                </a:gridCol>
                <a:gridCol w="1194794">
                  <a:extLst>
                    <a:ext uri="{9D8B030D-6E8A-4147-A177-3AD203B41FA5}">
                      <a16:colId xmlns:a16="http://schemas.microsoft.com/office/drawing/2014/main" val="2065132826"/>
                    </a:ext>
                  </a:extLst>
                </a:gridCol>
                <a:gridCol w="976993">
                  <a:extLst>
                    <a:ext uri="{9D8B030D-6E8A-4147-A177-3AD203B41FA5}">
                      <a16:colId xmlns:a16="http://schemas.microsoft.com/office/drawing/2014/main" val="2876582513"/>
                    </a:ext>
                  </a:extLst>
                </a:gridCol>
              </a:tblGrid>
              <a:tr h="173281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RN/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ISOTOPIC PURITY</a:t>
                      </a:r>
                      <a:endParaRPr lang="en-US" sz="1200" b="1" dirty="0" smtClean="0">
                        <a:solidFill>
                          <a:schemeClr val="bg1"/>
                        </a:solidFill>
                        <a:cs typeface="Arial" pitchFamily="34" charset="0"/>
                      </a:endParaRPr>
                    </a:p>
                  </a:txBody>
                  <a:tcPr marL="68580" marR="68580" marT="0" marB="0" vert="vert27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Radionuclide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T</a:t>
                      </a:r>
                      <a:r>
                        <a:rPr lang="it-IT" sz="1200" baseline="-25000" dirty="0">
                          <a:effectLst/>
                        </a:rPr>
                        <a:t>1/2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% Activity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073106"/>
                  </a:ext>
                </a:extLst>
              </a:tr>
              <a:tr h="173281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smtClean="0">
                          <a:effectLst/>
                        </a:rPr>
                        <a:t>Tc-93g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2.8 h</a:t>
                      </a:r>
                      <a:endParaRPr lang="it-IT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</a:rPr>
                        <a:t>0.012%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6582513"/>
                  </a:ext>
                </a:extLst>
              </a:tr>
              <a:tr h="278351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smtClean="0">
                          <a:effectLst/>
                        </a:rPr>
                        <a:t>Tc-94g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4.9 h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</a:rPr>
                        <a:t>0.094%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14065574"/>
                  </a:ext>
                </a:extLst>
              </a:tr>
              <a:tr h="173281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smtClean="0">
                          <a:effectLst/>
                        </a:rPr>
                        <a:t>Tc-95g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20 h</a:t>
                      </a:r>
                      <a:endParaRPr lang="it-IT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</a:rPr>
                        <a:t>0.110%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58423024"/>
                  </a:ext>
                </a:extLst>
              </a:tr>
              <a:tr h="190173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smtClean="0">
                          <a:effectLst/>
                        </a:rPr>
                        <a:t>Tc-95m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61 d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0.001%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40638725"/>
                  </a:ext>
                </a:extLst>
              </a:tr>
              <a:tr h="173281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smtClean="0">
                          <a:effectLst/>
                        </a:rPr>
                        <a:t>Tc-96g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4.3 d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0.031%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38898253"/>
                  </a:ext>
                </a:extLst>
              </a:tr>
              <a:tr h="278351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it-IT" sz="20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</a:rPr>
                        <a:t>Tc-99m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6.01 h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it-IT" sz="1200" b="1" cap="none" spc="0" dirty="0">
                          <a:ln/>
                          <a:effectLst/>
                        </a:rPr>
                        <a:t>99.758%</a:t>
                      </a:r>
                      <a:endParaRPr lang="it-IT" sz="1200" b="1" cap="none" spc="0" dirty="0">
                        <a:ln/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66557723"/>
                  </a:ext>
                </a:extLst>
              </a:tr>
            </a:tbl>
          </a:graphicData>
        </a:graphic>
      </p:graphicFrame>
      <p:graphicFrame>
        <p:nvGraphicFramePr>
          <p:cNvPr id="18" name="Tabell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494080"/>
              </p:ext>
            </p:extLst>
          </p:nvPr>
        </p:nvGraphicFramePr>
        <p:xfrm>
          <a:off x="233019" y="5754595"/>
          <a:ext cx="3747430" cy="951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1048">
                  <a:extLst>
                    <a:ext uri="{9D8B030D-6E8A-4147-A177-3AD203B41FA5}">
                      <a16:colId xmlns:a16="http://schemas.microsoft.com/office/drawing/2014/main" val="834400883"/>
                    </a:ext>
                  </a:extLst>
                </a:gridCol>
                <a:gridCol w="1296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9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205">
                <a:tc rowSpan="3"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RADIOCHEM.</a:t>
                      </a:r>
                      <a:r>
                        <a:rPr lang="it-IT" sz="1200" baseline="0" dirty="0" smtClean="0"/>
                        <a:t> PURITY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99m</a:t>
                      </a:r>
                      <a:r>
                        <a:rPr lang="it-IT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Tc-NaTcO</a:t>
                      </a:r>
                      <a:r>
                        <a:rPr lang="it-IT" sz="120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200" b="1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&gt;99%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20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/>
                        <a:t>99m</a:t>
                      </a:r>
                      <a:r>
                        <a:rPr lang="it-IT" sz="1200" b="1" dirty="0" smtClean="0"/>
                        <a:t>Tc-HMPAO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83%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205">
                <a:tc vMerge="1"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/>
                        <a:t>99m</a:t>
                      </a:r>
                      <a:r>
                        <a:rPr lang="it-IT" sz="1200" b="1" dirty="0" smtClean="0"/>
                        <a:t>Tc-Myoview</a:t>
                      </a:r>
                      <a:endParaRPr lang="it-IT" sz="12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&gt;99%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80449" y="6097177"/>
            <a:ext cx="1909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(ref. </a:t>
            </a:r>
            <a:r>
              <a:rPr lang="en-US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Eu</a:t>
            </a:r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-Pharm  &gt;95%)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35218" y="4823865"/>
            <a:ext cx="2129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(ref. </a:t>
            </a:r>
            <a:r>
              <a:rPr lang="en-US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Eu</a:t>
            </a:r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-Pharm  </a:t>
            </a:r>
          </a:p>
          <a:p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&lt;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5 ppm</a:t>
            </a:r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)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28298" y="4178306"/>
            <a:ext cx="1079500" cy="404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48798" y="1460764"/>
            <a:ext cx="1079500" cy="335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397" t="11501" r="70868" b="3800"/>
          <a:stretch/>
        </p:blipFill>
        <p:spPr>
          <a:xfrm>
            <a:off x="7107305" y="1363069"/>
            <a:ext cx="3808902" cy="54220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7" name="TextBox 26"/>
          <p:cNvSpPr txBox="1"/>
          <p:nvPr/>
        </p:nvSpPr>
        <p:spPr>
          <a:xfrm>
            <a:off x="7182891" y="4689119"/>
            <a:ext cx="377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Eu-</a:t>
            </a:r>
            <a:r>
              <a:rPr lang="it-IT" b="1" dirty="0" err="1" smtClean="0">
                <a:solidFill>
                  <a:srgbClr val="FF0000"/>
                </a:solidFill>
              </a:rPr>
              <a:t>Parmacopoeia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approved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Oct</a:t>
            </a:r>
            <a:r>
              <a:rPr lang="it-IT" b="1" dirty="0" smtClean="0">
                <a:solidFill>
                  <a:srgbClr val="FF0000"/>
                </a:solidFill>
              </a:rPr>
              <a:t> 2016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29" name="Immagin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1524000" y="215148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Direct </a:t>
            </a:r>
            <a:r>
              <a:rPr lang="en-US" sz="440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99m</a:t>
            </a:r>
            <a:r>
              <a:rPr lang="en-US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Tc Cyclotron Production</a:t>
            </a:r>
          </a:p>
          <a:p>
            <a:pPr lvl="0" algn="ctr">
              <a:spcAft>
                <a:spcPts val="0"/>
              </a:spcAft>
            </a:pPr>
            <a:r>
              <a:rPr lang="en-US" sz="3200" baseline="30000" dirty="0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100</a:t>
            </a:r>
            <a:r>
              <a:rPr lang="en-US" sz="3200" dirty="0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Mo Recovery Techniques</a:t>
            </a: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17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08" y="3499332"/>
            <a:ext cx="4192991" cy="3144743"/>
          </a:xfrm>
          <a:prstGeom prst="rect">
            <a:avLst/>
          </a:prstGeom>
        </p:spPr>
      </p:pic>
      <p:sp>
        <p:nvSpPr>
          <p:cNvPr id="23" name="TextBox 30"/>
          <p:cNvSpPr txBox="1"/>
          <p:nvPr/>
        </p:nvSpPr>
        <p:spPr>
          <a:xfrm>
            <a:off x="8213234" y="2999524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Yield &gt;95% Mo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64754" y="1939796"/>
            <a:ext cx="5749088" cy="1264376"/>
            <a:chOff x="5595169" y="1830661"/>
            <a:chExt cx="5749088" cy="1264376"/>
          </a:xfrm>
        </p:grpSpPr>
        <p:sp>
          <p:nvSpPr>
            <p:cNvPr id="21" name="TextBox 27"/>
            <p:cNvSpPr txBox="1"/>
            <p:nvPr/>
          </p:nvSpPr>
          <p:spPr>
            <a:xfrm>
              <a:off x="9941501" y="1901089"/>
              <a:ext cx="13979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450°C-750°C</a:t>
              </a:r>
            </a:p>
            <a:p>
              <a:endParaRPr lang="en-US" b="1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8"/>
            <p:cNvSpPr txBox="1"/>
            <p:nvPr/>
          </p:nvSpPr>
          <p:spPr>
            <a:xfrm>
              <a:off x="9941501" y="2448706"/>
              <a:ext cx="14027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750°C-950°C</a:t>
              </a:r>
            </a:p>
            <a:p>
              <a:endParaRPr lang="en-US" b="1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"/>
            <p:cNvSpPr/>
            <p:nvPr/>
          </p:nvSpPr>
          <p:spPr>
            <a:xfrm>
              <a:off x="5595169" y="1830661"/>
              <a:ext cx="4572000" cy="10002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540385" algn="just">
                <a:lnSpc>
                  <a:spcPct val="150000"/>
                </a:lnSpc>
                <a:spcBef>
                  <a:spcPts val="600"/>
                </a:spcBef>
                <a:tabLst>
                  <a:tab pos="540385" algn="l"/>
                </a:tabLst>
              </a:pP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MoO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3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(s)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+H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2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(g)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  <a:sym typeface="Symbol" panose="05050102010706020507" pitchFamily="18" charset="2"/>
                </a:rPr>
                <a:t>= 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MoO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2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(s)+H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2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O(g) </a:t>
              </a:r>
            </a:p>
            <a:p>
              <a:pPr marL="540385" algn="just">
                <a:lnSpc>
                  <a:spcPct val="150000"/>
                </a:lnSpc>
                <a:spcBef>
                  <a:spcPts val="600"/>
                </a:spcBef>
                <a:tabLst>
                  <a:tab pos="540385" algn="l"/>
                </a:tabLst>
              </a:pP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MoO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2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(s)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+2H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2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(g)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  <a:sym typeface="Symbol" panose="05050102010706020507" pitchFamily="18" charset="2"/>
                </a:rPr>
                <a:t>=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b="1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Mo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(s)+2H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2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O(g)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151" y="1281912"/>
            <a:ext cx="5956203" cy="2280911"/>
            <a:chOff x="-904775" y="1495958"/>
            <a:chExt cx="8255940" cy="2280911"/>
          </a:xfrm>
        </p:grpSpPr>
        <p:sp>
          <p:nvSpPr>
            <p:cNvPr id="3" name="Rettangolo 2"/>
            <p:cNvSpPr/>
            <p:nvPr/>
          </p:nvSpPr>
          <p:spPr>
            <a:xfrm>
              <a:off x="418727" y="3038205"/>
              <a:ext cx="4734056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40385">
                <a:lnSpc>
                  <a:spcPct val="150000"/>
                </a:lnSpc>
                <a:spcBef>
                  <a:spcPts val="600"/>
                </a:spcBef>
                <a:tabLst>
                  <a:tab pos="540385" algn="l"/>
                </a:tabLst>
              </a:pPr>
              <a:r>
                <a:rPr lang="en-US" sz="2800" b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Yield </a:t>
              </a:r>
              <a:r>
                <a:rPr lang="en-US" sz="2800" b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  <a:sym typeface="Symbol" panose="05050102010706020507" pitchFamily="18" charset="2"/>
                </a:rPr>
                <a:t>&gt;</a:t>
              </a:r>
              <a:r>
                <a:rPr lang="en-US" sz="2800" b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90</a:t>
              </a:r>
              <a:r>
                <a:rPr lang="en-US" sz="2800" b="1" dirty="0" smtClean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% MoO</a:t>
              </a:r>
              <a:r>
                <a:rPr lang="en-US" sz="2800" b="1" baseline="-25000" dirty="0" smtClean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3</a:t>
              </a:r>
              <a:endParaRPr lang="en-US" sz="2800" b="1" baseline="-25000" dirty="0">
                <a:solidFill>
                  <a:schemeClr val="bg1"/>
                </a:solidFill>
                <a:latin typeface="Corbel" panose="020B0503020204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629822" y="2723510"/>
              <a:ext cx="2760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Na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2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MoO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4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  <a:sym typeface="Symbol" panose="05050102010706020507" pitchFamily="18" charset="2"/>
                </a:rPr>
                <a:t>MoO</a:t>
              </a:r>
              <a:r>
                <a:rPr lang="en-US" i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  <a:sym typeface="Symbol" panose="05050102010706020507" pitchFamily="18" charset="2"/>
                </a:rPr>
                <a:t>3 </a:t>
              </a:r>
              <a:r>
                <a:rPr lang="en-US" i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-904775" y="1926241"/>
              <a:ext cx="6337937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40385" algn="ctr">
                <a:spcBef>
                  <a:spcPts val="600"/>
                </a:spcBef>
                <a:tabLst>
                  <a:tab pos="540385" algn="l"/>
                </a:tabLst>
              </a:pPr>
              <a:r>
                <a:rPr lang="en-US" baseline="30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100</a:t>
              </a:r>
              <a:r>
                <a:rPr lang="en-US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Mo/</a:t>
              </a:r>
              <a:r>
                <a:rPr lang="en-US" baseline="30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99m</a:t>
              </a:r>
              <a:r>
                <a:rPr lang="en-US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Tc separation module “waste”: </a:t>
              </a:r>
              <a:endParaRPr lang="en-US" dirty="0" smtClean="0">
                <a:solidFill>
                  <a:schemeClr val="bg1"/>
                </a:solidFill>
                <a:latin typeface="Corbel" panose="020B0503020204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  <a:p>
              <a:pPr marL="540385" algn="ctr">
                <a:spcBef>
                  <a:spcPts val="600"/>
                </a:spcBef>
                <a:tabLst>
                  <a:tab pos="540385" algn="l"/>
                </a:tabLst>
              </a:pPr>
              <a:r>
                <a:rPr lang="en-US" b="1" dirty="0" smtClean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Na</a:t>
              </a:r>
              <a:r>
                <a:rPr lang="en-US" b="1" baseline="-25000" dirty="0" smtClean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2</a:t>
              </a:r>
              <a:r>
                <a:rPr lang="en-US" b="1" dirty="0" smtClean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MoO</a:t>
              </a:r>
              <a:r>
                <a:rPr lang="en-US" b="1" baseline="-25000" dirty="0" smtClean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4 </a:t>
              </a:r>
              <a:r>
                <a:rPr lang="en-US" b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(H</a:t>
              </a:r>
              <a:r>
                <a:rPr lang="en-US" b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2</a:t>
              </a:r>
              <a:r>
                <a:rPr lang="en-US" b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O)</a:t>
              </a:r>
              <a:r>
                <a:rPr lang="en-US" b="1" baseline="-25000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x</a:t>
              </a:r>
              <a:r>
                <a:rPr lang="en-US" b="1" dirty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+ </a:t>
              </a:r>
              <a:r>
                <a:rPr lang="en-US" b="1" dirty="0" smtClean="0">
                  <a:solidFill>
                    <a:schemeClr val="bg1"/>
                  </a:solidFill>
                  <a:latin typeface="Corbel" panose="020B0503020204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NaOH</a:t>
              </a:r>
              <a:endParaRPr lang="en-US" b="1" dirty="0">
                <a:solidFill>
                  <a:schemeClr val="bg1"/>
                </a:solidFill>
                <a:latin typeface="Corbel" panose="020B0503020204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-708771" y="1495958"/>
              <a:ext cx="80599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Corbel" panose="020B0503020204020204" pitchFamily="34" charset="0"/>
                </a:rPr>
                <a:t>Stage 1 :    Na2MoO4(H2O)x  </a:t>
              </a:r>
              <a:r>
                <a:rPr lang="en-US" sz="2800" dirty="0" smtClean="0">
                  <a:solidFill>
                    <a:srgbClr val="FFFF00"/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solidFill>
                    <a:srgbClr val="FFFF00"/>
                  </a:solidFill>
                  <a:latin typeface="Corbel" panose="020B0503020204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FF00"/>
                  </a:solidFill>
                  <a:latin typeface="Corbel" panose="020B0503020204020204" pitchFamily="34" charset="0"/>
                </a:rPr>
                <a:t>MoOx</a:t>
              </a:r>
              <a:endParaRPr lang="en-US" sz="2800" dirty="0">
                <a:solidFill>
                  <a:srgbClr val="FFFF00"/>
                </a:solidFill>
                <a:latin typeface="Corbel" panose="020B0503020204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29856" b="13834"/>
          <a:stretch/>
        </p:blipFill>
        <p:spPr>
          <a:xfrm>
            <a:off x="576536" y="3518343"/>
            <a:ext cx="2555420" cy="31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534" y="3533393"/>
            <a:ext cx="1781530" cy="31006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423803" y="1281912"/>
            <a:ext cx="3578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Corbel" panose="020B0503020204020204" pitchFamily="34" charset="0"/>
              </a:rPr>
              <a:t>Stage 2 :   </a:t>
            </a:r>
            <a:r>
              <a:rPr lang="en-US" sz="28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MoOx</a:t>
            </a:r>
            <a:r>
              <a:rPr lang="en-US" sz="28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Mo</a:t>
            </a:r>
            <a:endParaRPr lang="en-US" sz="28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19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25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11729" y="6704112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en-US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J. Esposito</a:t>
            </a:r>
            <a:r>
              <a:rPr kumimoji="0" lang="en-US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, La </a:t>
            </a:r>
            <a:r>
              <a:rPr kumimoji="0" lang="en-US" sz="10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fisica</a:t>
            </a:r>
            <a:r>
              <a:rPr kumimoji="0" lang="en-US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 </a:t>
            </a:r>
            <a:r>
              <a:rPr kumimoji="0" lang="en-US" sz="10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nucleare</a:t>
            </a:r>
            <a:r>
              <a:rPr kumimoji="0" lang="en-US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 </a:t>
            </a:r>
            <a:r>
              <a:rPr kumimoji="0" lang="en-US" sz="10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incontra</a:t>
            </a:r>
            <a:r>
              <a:rPr kumimoji="0" lang="en-US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 la </a:t>
            </a:r>
            <a:r>
              <a:rPr lang="en-US" sz="1000" spc="-10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en-US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adiofarmacia</a:t>
            </a:r>
            <a:r>
              <a:rPr kumimoji="0" lang="en-US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,  LNL, 13 Apr.</a:t>
            </a:r>
            <a:r>
              <a:rPr kumimoji="0" lang="en-US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 </a:t>
            </a:r>
            <a:r>
              <a:rPr kumimoji="0" lang="en-US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71450" algn="l">
              <a:spcBef>
                <a:spcPts val="520"/>
              </a:spcBef>
            </a:pPr>
            <a:r>
              <a:rPr lang="it-IT" sz="1000" spc="-5" smtClean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J. Esposito</a:t>
            </a:r>
            <a:r>
              <a:rPr lang="it-IT" sz="1000" spc="-10" smtClean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, Consuntivo TECHNOSP</a:t>
            </a:r>
            <a:r>
              <a:rPr lang="it-IT" sz="1000" smtClean="0">
                <a:solidFill>
                  <a:schemeClr val="bg1"/>
                </a:solidFill>
              </a:rPr>
              <a:t> </a:t>
            </a:r>
            <a:r>
              <a:rPr lang="it-IT" sz="1000" spc="-5" smtClean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, INFN –Presidenza, Roma, 09th  April, </a:t>
            </a:r>
            <a:r>
              <a:rPr lang="it-IT" sz="1000" spc="140" smtClean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 </a:t>
            </a:r>
            <a:r>
              <a:rPr lang="it-IT" sz="1000" spc="-5" smtClean="0">
                <a:solidFill>
                  <a:srgbClr val="FFFFFF"/>
                </a:solidFill>
                <a:latin typeface="Corbel" panose="020B0503020204020204" pitchFamily="34" charset="0"/>
                <a:cs typeface="Corbel"/>
              </a:rPr>
              <a:t>2018</a:t>
            </a:r>
            <a:endParaRPr lang="it-IT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5900" y="1448654"/>
            <a:ext cx="11671300" cy="5242143"/>
          </a:xfrm>
          <a:prstGeom prst="rect">
            <a:avLst/>
          </a:prstGeom>
        </p:spPr>
        <p:txBody>
          <a:bodyPr wrap="square" lIns="0" tIns="0" rIns="0" bIns="0">
            <a:normAutofit fontScale="85000" lnSpcReduction="200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Based on meetings had with the medical physics head of the </a:t>
            </a:r>
            <a:r>
              <a:rPr lang="en-US" sz="24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St. </a:t>
            </a:r>
            <a:r>
              <a:rPr lang="en-US" sz="2400" b="1" kern="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Orsola</a:t>
            </a:r>
            <a:r>
              <a:rPr lang="en-US" sz="24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 Hospital (Bologna)-Nuclear Medicine Dept</a:t>
            </a: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., and with people involved </a:t>
            </a:r>
            <a:r>
              <a:rPr lang="en-US" sz="24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in </a:t>
            </a:r>
            <a:r>
              <a:rPr lang="en-US" sz="2400" b="1" kern="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Ferarra</a:t>
            </a:r>
            <a:r>
              <a:rPr lang="en-US" sz="24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 hospital </a:t>
            </a: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we have been aware that:</a:t>
            </a:r>
          </a:p>
          <a:p>
            <a:pPr>
              <a:lnSpc>
                <a:spcPct val="120000"/>
              </a:lnSpc>
            </a:pPr>
            <a:endParaRPr lang="en-US" sz="2400" kern="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kern="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99m</a:t>
            </a: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Tc needs for </a:t>
            </a:r>
            <a:r>
              <a:rPr lang="en-US" sz="2400" u="sng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S. </a:t>
            </a:r>
            <a:r>
              <a:rPr lang="en-US" sz="2400" u="sng" kern="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Orsola</a:t>
            </a:r>
            <a:r>
              <a:rPr lang="en-US" sz="2400" u="sng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 Hospital only </a:t>
            </a: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for routine diagnostic procedures :  </a:t>
            </a:r>
            <a:r>
              <a:rPr lang="en-US" sz="2400" b="1" kern="0" dirty="0" smtClean="0">
                <a:solidFill>
                  <a:srgbClr val="FFFF00"/>
                </a:solidFill>
                <a:latin typeface="Corbel" panose="020B0503020204020204" pitchFamily="34" charset="0"/>
              </a:rPr>
              <a:t>1</a:t>
            </a:r>
            <a:r>
              <a:rPr lang="en-US" sz="2400" b="1" kern="0" dirty="0" smtClean="0">
                <a:solidFill>
                  <a:srgbClr val="FFFF00"/>
                </a:solidFill>
                <a:latin typeface="Corbel" panose="020B0503020204020204" pitchFamily="34" charset="0"/>
                <a:sym typeface="Symbol"/>
              </a:rPr>
              <a:t>2 </a:t>
            </a:r>
            <a:r>
              <a:rPr lang="en-US" sz="2400" b="1" kern="0" dirty="0" smtClean="0">
                <a:solidFill>
                  <a:srgbClr val="FFFF00"/>
                </a:solidFill>
                <a:latin typeface="Corbel" panose="020B0503020204020204" pitchFamily="34" charset="0"/>
              </a:rPr>
              <a:t>Ci/day</a:t>
            </a:r>
          </a:p>
          <a:p>
            <a:pPr>
              <a:lnSpc>
                <a:spcPct val="120000"/>
              </a:lnSpc>
            </a:pPr>
            <a:endParaRPr lang="en-US" sz="2400" kern="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kern="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99m</a:t>
            </a: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Tc </a:t>
            </a:r>
            <a:r>
              <a:rPr lang="en-US" sz="2400" u="sng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daily need</a:t>
            </a: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 for the whole country be about S. </a:t>
            </a:r>
            <a:r>
              <a:rPr lang="en-US" sz="2400" kern="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Orsola</a:t>
            </a: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 Hospital x 150</a:t>
            </a:r>
            <a:r>
              <a:rPr lang="en-US" sz="24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    </a:t>
            </a:r>
            <a:r>
              <a:rPr lang="en-US" sz="2400" b="1" kern="0" dirty="0" smtClean="0">
                <a:solidFill>
                  <a:srgbClr val="FFFF00"/>
                </a:solidFill>
                <a:latin typeface="Corbel" panose="020B0503020204020204" pitchFamily="34" charset="0"/>
                <a:sym typeface="Symbol"/>
              </a:rPr>
              <a:t> 150-300 Ci</a:t>
            </a:r>
          </a:p>
          <a:p>
            <a:endParaRPr lang="it-IT" sz="2400" kern="0" dirty="0" smtClean="0">
              <a:solidFill>
                <a:srgbClr val="FF0000"/>
              </a:solidFill>
              <a:latin typeface="Corbel" panose="020B0503020204020204" pitchFamily="34" charset="0"/>
              <a:sym typeface="Symbol"/>
            </a:endParaRPr>
          </a:p>
          <a:p>
            <a:r>
              <a:rPr lang="en-US" sz="3800" kern="0" dirty="0">
                <a:solidFill>
                  <a:schemeClr val="bg1"/>
                </a:solidFill>
                <a:latin typeface="Corbel" panose="020B0503020204020204" pitchFamily="34" charset="0"/>
                <a:sym typeface="Symbol"/>
              </a:rPr>
              <a:t>Is this range likely?</a:t>
            </a:r>
          </a:p>
          <a:p>
            <a:endParaRPr lang="en-US" sz="2400" kern="0" dirty="0" smtClean="0">
              <a:solidFill>
                <a:srgbClr val="FF0000"/>
              </a:solidFill>
              <a:latin typeface="Corbel" panose="020B0503020204020204" pitchFamily="34" charset="0"/>
              <a:sym typeface="Symbol"/>
            </a:endParaRPr>
          </a:p>
          <a:p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-------------------------------------------------------------------</a:t>
            </a:r>
          </a:p>
          <a:p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Former information we had for </a:t>
            </a:r>
            <a:r>
              <a:rPr lang="en-US" sz="24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Veneto region </a:t>
            </a: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in past years: </a:t>
            </a:r>
            <a:r>
              <a:rPr lang="en-US" sz="2400" kern="0" dirty="0" smtClean="0">
                <a:solidFill>
                  <a:srgbClr val="FFFF00"/>
                </a:solidFill>
                <a:latin typeface="Corbel" panose="020B0503020204020204" pitchFamily="34" charset="0"/>
              </a:rPr>
              <a:t>~7 Ci/day </a:t>
            </a:r>
          </a:p>
          <a:p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  </a:t>
            </a:r>
            <a:r>
              <a:rPr lang="en-US" sz="2400" kern="0" dirty="0" smtClean="0">
                <a:solidFill>
                  <a:srgbClr val="FFFF00"/>
                </a:solidFill>
                <a:latin typeface="Corbel" panose="020B0503020204020204" pitchFamily="34" charset="0"/>
              </a:rPr>
              <a:t>Rough extrapolation: 7x 20 Italian regions  =140 Ci</a:t>
            </a:r>
          </a:p>
          <a:p>
            <a:endParaRPr lang="en-US" sz="2400" kern="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Former information we had for </a:t>
            </a:r>
            <a:r>
              <a:rPr lang="en-US" sz="24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Ferrara Hospital </a:t>
            </a: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in past years: </a:t>
            </a:r>
            <a:r>
              <a:rPr lang="en-US" sz="2400" kern="0" dirty="0" smtClean="0">
                <a:solidFill>
                  <a:srgbClr val="FFFF00"/>
                </a:solidFill>
                <a:latin typeface="Corbel" panose="020B0503020204020204" pitchFamily="34" charset="0"/>
              </a:rPr>
              <a:t>~1 Ci/day </a:t>
            </a:r>
          </a:p>
          <a:p>
            <a:r>
              <a:rPr lang="en-US" sz="2400" kern="0" dirty="0" smtClean="0">
                <a:solidFill>
                  <a:srgbClr val="FFFF00"/>
                </a:solidFill>
                <a:latin typeface="Corbel" panose="020B0503020204020204" pitchFamily="34" charset="0"/>
              </a:rPr>
              <a:t>   Emilia Romagna region estimated ~ 10 times Ferrara needs  = 10 Ci/day x 20 = 200 Ci/day </a:t>
            </a:r>
          </a:p>
          <a:p>
            <a:endParaRPr lang="en-US" sz="2400" kern="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sz="3000" b="1" u="sng" kern="0" dirty="0" smtClean="0">
                <a:solidFill>
                  <a:srgbClr val="FF0000"/>
                </a:solidFill>
                <a:latin typeface="Corbel" panose="020B0503020204020204" pitchFamily="34" charset="0"/>
              </a:rPr>
              <a:t>Average </a:t>
            </a:r>
            <a:r>
              <a:rPr lang="en-US" sz="3000" b="1" u="sng" kern="0" baseline="30000" dirty="0" smtClean="0">
                <a:solidFill>
                  <a:srgbClr val="FF0000"/>
                </a:solidFill>
                <a:latin typeface="Corbel" panose="020B0503020204020204" pitchFamily="34" charset="0"/>
              </a:rPr>
              <a:t>99m</a:t>
            </a:r>
            <a:r>
              <a:rPr lang="en-US" sz="3000" b="1" u="sng" kern="0" dirty="0" smtClean="0">
                <a:solidFill>
                  <a:srgbClr val="FF0000"/>
                </a:solidFill>
                <a:latin typeface="Corbel" panose="020B0503020204020204" pitchFamily="34" charset="0"/>
              </a:rPr>
              <a:t>Tc daily need may thus be supposed ~150-200 Ci in the whole country</a:t>
            </a:r>
          </a:p>
          <a:p>
            <a:endParaRPr lang="en-US" sz="2400" kern="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en-US" sz="2400" kern="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en-US" sz="2400" kern="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2209800"/>
            <a:ext cx="2895600" cy="293455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5900" y="152400"/>
            <a:ext cx="10071100" cy="1107996"/>
          </a:xfrm>
        </p:spPr>
        <p:txBody>
          <a:bodyPr/>
          <a:lstStyle/>
          <a:p>
            <a:r>
              <a:rPr lang="en-US" sz="3600" dirty="0"/>
              <a:t>The daily need of </a:t>
            </a:r>
            <a:r>
              <a:rPr lang="en-US" sz="3600" baseline="30000" dirty="0"/>
              <a:t>99m</a:t>
            </a:r>
            <a:r>
              <a:rPr lang="en-US" sz="3600" dirty="0"/>
              <a:t>Tc in </a:t>
            </a:r>
            <a:r>
              <a:rPr lang="en-US" sz="3600" dirty="0" smtClean="0"/>
              <a:t>Italy: </a:t>
            </a:r>
            <a:r>
              <a:rPr lang="en-US" sz="3600" dirty="0"/>
              <a:t>Some facts and starting numbers....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8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3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504433"/>
            <a:ext cx="120396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By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using high-performance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cyclotrons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(i.e.  300-500 µA current intensity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and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energies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up to 20 MeV) the </a:t>
            </a:r>
            <a:r>
              <a:rPr lang="en-US" sz="2000" b="1" dirty="0">
                <a:solidFill>
                  <a:srgbClr val="FFFF00"/>
                </a:solidFill>
                <a:latin typeface="Corbel" panose="020B0503020204020204" pitchFamily="34" charset="0"/>
                <a:cs typeface="Calibri" pitchFamily="34" charset="0"/>
              </a:rPr>
              <a:t>daily needs of the entire Veneto region (273 </a:t>
            </a:r>
            <a:r>
              <a:rPr lang="en-US" sz="2000" b="1" dirty="0" err="1">
                <a:solidFill>
                  <a:srgbClr val="FFFF00"/>
                </a:solidFill>
                <a:latin typeface="Corbel" panose="020B0503020204020204" pitchFamily="34" charset="0"/>
                <a:cs typeface="Calibri" pitchFamily="34" charset="0"/>
              </a:rPr>
              <a:t>GBq</a:t>
            </a:r>
            <a:r>
              <a:rPr lang="en-US" sz="2000" b="1" dirty="0">
                <a:solidFill>
                  <a:srgbClr val="FFFF00"/>
                </a:solidFill>
                <a:latin typeface="Corbel" panose="020B0503020204020204" pitchFamily="34" charset="0"/>
                <a:cs typeface="Calibri" pitchFamily="34" charset="0"/>
              </a:rPr>
              <a:t>/day = ~ 7 Ci/day)</a:t>
            </a:r>
            <a:r>
              <a:rPr lang="en-US" sz="2000" dirty="0">
                <a:solidFill>
                  <a:srgbClr val="FFFF00"/>
                </a:solidFill>
                <a:latin typeface="Corbel" panose="020B0503020204020204" pitchFamily="34" charset="0"/>
                <a:cs typeface="Calibri" pitchFamily="34" charset="0"/>
              </a:rPr>
              <a:t> may be </a:t>
            </a:r>
            <a:r>
              <a:rPr lang="en-US" sz="2000" dirty="0" smtClean="0">
                <a:solidFill>
                  <a:srgbClr val="FFFF00"/>
                </a:solidFill>
                <a:latin typeface="Corbel" panose="020B0503020204020204" pitchFamily="34" charset="0"/>
                <a:cs typeface="Calibri" pitchFamily="34" charset="0"/>
              </a:rPr>
              <a:t>supplied.</a:t>
            </a:r>
          </a:p>
          <a:p>
            <a:pPr marL="457200" indent="-457200" algn="just">
              <a:buFontTx/>
              <a:buChar char="-"/>
            </a:pPr>
            <a:endParaRPr lang="en-US" sz="2000" dirty="0" smtClean="0">
              <a:solidFill>
                <a:schemeClr val="bg1"/>
              </a:solidFill>
              <a:latin typeface="Corbel" panose="020B0503020204020204" pitchFamily="34" charset="0"/>
              <a:cs typeface="Calibri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By using </a:t>
            </a:r>
            <a:r>
              <a:rPr lang="en-US" sz="2000" dirty="0" smtClean="0">
                <a:solidFill>
                  <a:srgbClr val="FFFF00"/>
                </a:solidFill>
                <a:latin typeface="Corbel" panose="020B0503020204020204" pitchFamily="34" charset="0"/>
                <a:cs typeface="Calibri" pitchFamily="34" charset="0"/>
              </a:rPr>
              <a:t>medical cyclotron commonly installed in Nuclear Medicine Dep. (16-19MeV), </a:t>
            </a:r>
            <a:r>
              <a:rPr lang="en-US" sz="2000" baseline="30000" dirty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100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Mo-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enriched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targets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up to 99.86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%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  <a:cs typeface="Calibri" pitchFamily="34" charset="0"/>
              </a:rPr>
              <a:t> (thickness 260 and mass 450 mg) </a:t>
            </a:r>
            <a:r>
              <a:rPr lang="en-US" altLang="it-IT" sz="2000" dirty="0" smtClean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irradiated at </a:t>
            </a:r>
            <a:r>
              <a:rPr lang="en-US" altLang="it-IT" sz="2000" dirty="0" smtClean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</a:t>
            </a:r>
            <a:r>
              <a:rPr lang="en-US" altLang="it-IT" sz="2000" dirty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µA, </a:t>
            </a:r>
            <a:r>
              <a:rPr lang="en-US" altLang="it-IT" sz="2000" dirty="0" smtClean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15.0 </a:t>
            </a:r>
            <a:r>
              <a:rPr lang="en-US" altLang="it-IT" sz="2000" dirty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MeV</a:t>
            </a:r>
            <a:r>
              <a:rPr lang="en-US" altLang="it-IT" sz="2000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over a period of </a:t>
            </a:r>
            <a:r>
              <a:rPr lang="en-US" altLang="it-IT" sz="2000" dirty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 min</a:t>
            </a:r>
            <a:r>
              <a:rPr lang="en-US" altLang="it-IT" sz="2000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Under these </a:t>
            </a:r>
            <a:r>
              <a:rPr lang="en-US" altLang="it-IT" sz="2000" dirty="0" smtClean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conditions, </a:t>
            </a:r>
            <a:r>
              <a:rPr lang="en-US" altLang="it-IT" sz="2000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it-IT" sz="2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expected yield of Tc-99m </a:t>
            </a:r>
            <a:r>
              <a:rPr lang="en-US" altLang="it-IT" sz="2000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approximately </a:t>
            </a:r>
            <a:r>
              <a:rPr lang="en-US" altLang="it-IT" sz="2000" b="1" dirty="0" smtClean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30-36 </a:t>
            </a:r>
            <a:r>
              <a:rPr lang="en-US" altLang="it-IT" sz="2000" b="1" dirty="0" err="1" smtClean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GBq</a:t>
            </a:r>
            <a:r>
              <a:rPr lang="en-US" altLang="it-IT" sz="2000" b="1" dirty="0" smtClean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~ 0.7-1 Ci/day</a:t>
            </a:r>
            <a:r>
              <a:rPr lang="en-US" altLang="it-IT" sz="2000" dirty="0" smtClean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endParaRPr lang="en-US" altLang="it-IT" sz="2200" dirty="0" smtClean="0">
              <a:solidFill>
                <a:schemeClr val="bg1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0" y="293758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it-IT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Direct </a:t>
            </a:r>
            <a:r>
              <a:rPr lang="it-IT" sz="440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99m</a:t>
            </a:r>
            <a:r>
              <a:rPr lang="it-IT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Tc </a:t>
            </a:r>
            <a:r>
              <a:rPr lang="it-IT" sz="44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Cyclotron</a:t>
            </a:r>
            <a:r>
              <a:rPr lang="it-IT" sz="4400" dirty="0" smtClean="0">
                <a:solidFill>
                  <a:schemeClr val="bg1"/>
                </a:solidFill>
                <a:latin typeface="Corbel" panose="020B0503020204020204" pitchFamily="34" charset="0"/>
              </a:rPr>
              <a:t> Production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it-IT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How </a:t>
            </a:r>
            <a:r>
              <a:rPr lang="it-IT" sz="32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much</a:t>
            </a:r>
            <a:r>
              <a:rPr lang="it-IT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it-IT" sz="3200" baseline="30000" dirty="0">
                <a:solidFill>
                  <a:schemeClr val="bg1"/>
                </a:solidFill>
                <a:latin typeface="Corbel" panose="020B0503020204020204" pitchFamily="34" charset="0"/>
              </a:rPr>
              <a:t>99m</a:t>
            </a:r>
            <a:r>
              <a:rPr lang="it-IT" sz="3200" dirty="0">
                <a:solidFill>
                  <a:schemeClr val="bg1"/>
                </a:solidFill>
                <a:latin typeface="Corbel" panose="020B0503020204020204" pitchFamily="34" charset="0"/>
              </a:rPr>
              <a:t>Tc </a:t>
            </a:r>
            <a:r>
              <a:rPr lang="it-IT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may</a:t>
            </a:r>
            <a:r>
              <a:rPr lang="it-IT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we</a:t>
            </a:r>
            <a:r>
              <a:rPr lang="it-IT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produce?</a:t>
            </a:r>
            <a:endParaRPr lang="it-IT" sz="320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5820" y="6046857"/>
            <a:ext cx="6716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The </a:t>
            </a:r>
            <a:r>
              <a:rPr lang="en-US" sz="2000" b="1" dirty="0">
                <a:solidFill>
                  <a:srgbClr val="FFFF00"/>
                </a:solidFill>
                <a:latin typeface="Corbel" panose="020B0503020204020204" pitchFamily="34" charset="0"/>
              </a:rPr>
              <a:t>generator-produced Tc-99m price </a:t>
            </a:r>
            <a:r>
              <a:rPr lang="en-US" sz="20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is expected to further increase with NRU reactor permanent shutdown in 2018. </a:t>
            </a:r>
            <a:endParaRPr lang="en-US" sz="2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802795"/>
              </p:ext>
            </p:extLst>
          </p:nvPr>
        </p:nvGraphicFramePr>
        <p:xfrm>
          <a:off x="254000" y="3505200"/>
          <a:ext cx="50038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55900" y="5584976"/>
            <a:ext cx="2100832" cy="3385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Source: GE-Healthcare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94966" y="4542040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0.63€/</a:t>
            </a:r>
            <a:r>
              <a:rPr lang="en-US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mCi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36080" y="5265110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0.36€/</a:t>
            </a:r>
            <a:r>
              <a:rPr lang="en-US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mCi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445335"/>
              </p:ext>
            </p:extLst>
          </p:nvPr>
        </p:nvGraphicFramePr>
        <p:xfrm>
          <a:off x="5628920" y="3805768"/>
          <a:ext cx="6172200" cy="2061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3507636459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454755741"/>
                    </a:ext>
                  </a:extLst>
                </a:gridCol>
              </a:tblGrid>
              <a:tr h="487293">
                <a:tc gridSpan="2">
                  <a:txBody>
                    <a:bodyPr/>
                    <a:lstStyle/>
                    <a:p>
                      <a:r>
                        <a:rPr lang="it-IT" sz="2000" dirty="0" smtClean="0"/>
                        <a:t>Tc99m </a:t>
                      </a:r>
                      <a:r>
                        <a:rPr lang="it-IT" sz="2000" dirty="0" err="1" smtClean="0"/>
                        <a:t>cyclotron</a:t>
                      </a:r>
                      <a:r>
                        <a:rPr lang="it-IT" sz="2000" dirty="0" smtClean="0"/>
                        <a:t> production</a:t>
                      </a:r>
                      <a:r>
                        <a:rPr lang="it-IT" sz="2000" baseline="0" dirty="0" smtClean="0"/>
                        <a:t> (</a:t>
                      </a:r>
                      <a:r>
                        <a:rPr lang="it-IT" sz="2000" dirty="0" smtClean="0"/>
                        <a:t>15 </a:t>
                      </a:r>
                      <a:r>
                        <a:rPr lang="it-IT" sz="2000" dirty="0" err="1" smtClean="0"/>
                        <a:t>MeV</a:t>
                      </a:r>
                      <a:r>
                        <a:rPr lang="it-IT" sz="2000" dirty="0" smtClean="0"/>
                        <a:t>,</a:t>
                      </a:r>
                      <a:r>
                        <a:rPr lang="it-IT" sz="2000" baseline="0" dirty="0" smtClean="0"/>
                        <a:t> 100 </a:t>
                      </a:r>
                      <a:r>
                        <a:rPr lang="it-IT" sz="2000" baseline="0" dirty="0" smtClean="0">
                          <a:sym typeface="Symbol" panose="05050102010706020507" pitchFamily="18" charset="2"/>
                        </a:rPr>
                        <a:t>A )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36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2 </a:t>
                      </a:r>
                      <a:r>
                        <a:rPr lang="it-IT" sz="2000" dirty="0" err="1" smtClean="0"/>
                        <a:t>hrs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irr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6 </a:t>
                      </a:r>
                      <a:r>
                        <a:rPr lang="it-IT" sz="2000" dirty="0" err="1" smtClean="0"/>
                        <a:t>hrs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irr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053454"/>
                  </a:ext>
                </a:extLst>
              </a:tr>
              <a:tr h="47674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smtClean="0">
                          <a:solidFill>
                            <a:srgbClr val="FF0000"/>
                          </a:solidFill>
                        </a:rPr>
                        <a:t>~80</a:t>
                      </a:r>
                      <a:r>
                        <a:rPr lang="it-IT" sz="2000" baseline="0" dirty="0" smtClean="0">
                          <a:solidFill>
                            <a:srgbClr val="FF0000"/>
                          </a:solidFill>
                        </a:rPr>
                        <a:t> €/</a:t>
                      </a:r>
                      <a:r>
                        <a:rPr lang="it-IT" sz="2000" baseline="0" dirty="0" smtClean="0">
                          <a:solidFill>
                            <a:srgbClr val="FF0000"/>
                          </a:solidFill>
                        </a:rPr>
                        <a:t>dose (2.02€/</a:t>
                      </a:r>
                      <a:r>
                        <a:rPr lang="it-IT" sz="2000" baseline="0" dirty="0" err="1" smtClean="0">
                          <a:solidFill>
                            <a:srgbClr val="FF0000"/>
                          </a:solidFill>
                        </a:rPr>
                        <a:t>mCi</a:t>
                      </a:r>
                      <a:r>
                        <a:rPr lang="it-IT" sz="2000" baseline="0" dirty="0" smtClean="0">
                          <a:solidFill>
                            <a:srgbClr val="FF0000"/>
                          </a:solidFill>
                        </a:rPr>
                        <a:t>)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smtClean="0">
                          <a:solidFill>
                            <a:srgbClr val="FF0000"/>
                          </a:solidFill>
                        </a:rPr>
                        <a:t>~60</a:t>
                      </a:r>
                      <a:r>
                        <a:rPr lang="it-IT" sz="2000" baseline="0" dirty="0" smtClean="0">
                          <a:solidFill>
                            <a:srgbClr val="FF0000"/>
                          </a:solidFill>
                        </a:rPr>
                        <a:t> €/</a:t>
                      </a:r>
                      <a:r>
                        <a:rPr lang="it-IT" sz="2000" baseline="0" dirty="0" smtClean="0">
                          <a:solidFill>
                            <a:srgbClr val="FF0000"/>
                          </a:solidFill>
                        </a:rPr>
                        <a:t>dose (1.51€/</a:t>
                      </a:r>
                      <a:r>
                        <a:rPr lang="it-IT" sz="2000" baseline="0" dirty="0" err="1" smtClean="0">
                          <a:solidFill>
                            <a:srgbClr val="FF0000"/>
                          </a:solidFill>
                        </a:rPr>
                        <a:t>mCi</a:t>
                      </a:r>
                      <a:r>
                        <a:rPr lang="it-IT" sz="2000" baseline="0" dirty="0" smtClean="0">
                          <a:solidFill>
                            <a:srgbClr val="FF0000"/>
                          </a:solidFill>
                        </a:rPr>
                        <a:t>)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54146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it-IT" sz="2000" dirty="0" smtClean="0"/>
                        <a:t>Generator 99mTc </a:t>
                      </a:r>
                      <a:r>
                        <a:rPr lang="it-IT" sz="2000" dirty="0" err="1" smtClean="0"/>
                        <a:t>cost</a:t>
                      </a:r>
                      <a:endParaRPr lang="it-IT" sz="2000" dirty="0" smtClean="0"/>
                    </a:p>
                    <a:p>
                      <a:r>
                        <a:rPr lang="it-IT" sz="2000" dirty="0" smtClean="0">
                          <a:solidFill>
                            <a:srgbClr val="FF0000"/>
                          </a:solidFill>
                        </a:rPr>
                        <a:t> ~25 </a:t>
                      </a:r>
                      <a:r>
                        <a:rPr lang="it-IT" sz="2000" baseline="0" dirty="0" smtClean="0">
                          <a:solidFill>
                            <a:srgbClr val="FF0000"/>
                          </a:solidFill>
                        </a:rPr>
                        <a:t>€/</a:t>
                      </a:r>
                      <a:r>
                        <a:rPr lang="it-IT" sz="2000" baseline="0" dirty="0" smtClean="0">
                          <a:solidFill>
                            <a:srgbClr val="FF0000"/>
                          </a:solidFill>
                        </a:rPr>
                        <a:t>dose  (0.63€/</a:t>
                      </a:r>
                      <a:r>
                        <a:rPr lang="it-IT" sz="2000" baseline="0" dirty="0" err="1" smtClean="0">
                          <a:solidFill>
                            <a:srgbClr val="FF0000"/>
                          </a:solidFill>
                        </a:rPr>
                        <a:t>mCi</a:t>
                      </a:r>
                      <a:r>
                        <a:rPr lang="it-IT" sz="2000" baseline="0" dirty="0" smtClean="0">
                          <a:solidFill>
                            <a:srgbClr val="FF0000"/>
                          </a:solidFill>
                        </a:rPr>
                        <a:t>)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446541"/>
                  </a:ext>
                </a:extLst>
              </a:tr>
            </a:tbl>
          </a:graphicData>
        </a:graphic>
      </p:graphicFrame>
      <p:sp>
        <p:nvSpPr>
          <p:cNvPr id="15" name="Oval 14"/>
          <p:cNvSpPr/>
          <p:nvPr/>
        </p:nvSpPr>
        <p:spPr>
          <a:xfrm>
            <a:off x="1905000" y="4100790"/>
            <a:ext cx="1038580" cy="176629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90771" y="3412648"/>
            <a:ext cx="5109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Injected </a:t>
            </a:r>
            <a:r>
              <a:rPr lang="en-US" dirty="0" smtClean="0">
                <a:solidFill>
                  <a:schemeClr val="bg1"/>
                </a:solidFill>
              </a:rPr>
              <a:t>dose: </a:t>
            </a:r>
            <a:r>
              <a:rPr lang="en-US" dirty="0">
                <a:solidFill>
                  <a:schemeClr val="bg1"/>
                </a:solidFill>
              </a:rPr>
              <a:t>20 </a:t>
            </a:r>
            <a:r>
              <a:rPr lang="en-US" dirty="0" err="1">
                <a:solidFill>
                  <a:schemeClr val="bg1"/>
                </a:solidFill>
              </a:rPr>
              <a:t>mCi</a:t>
            </a:r>
            <a:r>
              <a:rPr lang="en-US" dirty="0">
                <a:solidFill>
                  <a:schemeClr val="bg1"/>
                </a:solidFill>
              </a:rPr>
              <a:t>;  (preparation dose is 40 </a:t>
            </a:r>
            <a:r>
              <a:rPr lang="en-US" dirty="0" err="1">
                <a:solidFill>
                  <a:schemeClr val="bg1"/>
                </a:solidFill>
              </a:rPr>
              <a:t>mCi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5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/>
          <p:cNvSpPr>
            <a:spLocks noGrp="1"/>
          </p:cNvSpPr>
          <p:nvPr>
            <p:ph type="subTitle" idx="4294967295"/>
          </p:nvPr>
        </p:nvSpPr>
        <p:spPr>
          <a:xfrm>
            <a:off x="1371600" y="1905000"/>
            <a:ext cx="9074150" cy="3351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6600" b="1" dirty="0">
                <a:solidFill>
                  <a:schemeClr val="accent5"/>
                </a:solidFill>
              </a:rPr>
              <a:t>COME</a:t>
            </a:r>
            <a:r>
              <a:rPr lang="en-US" sz="6000" b="1" dirty="0">
                <a:solidFill>
                  <a:srgbClr val="3F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>
                <a:solidFill>
                  <a:schemeClr val="accent5"/>
                </a:solidFill>
              </a:rPr>
              <a:t>- </a:t>
            </a:r>
            <a:r>
              <a:rPr lang="en-US" sz="6600" b="1" dirty="0" err="1">
                <a:solidFill>
                  <a:schemeClr val="accent5"/>
                </a:solidFill>
              </a:rPr>
              <a:t>COpper</a:t>
            </a:r>
            <a:r>
              <a:rPr lang="en-US" sz="6600" b="1" dirty="0">
                <a:solidFill>
                  <a:schemeClr val="accent5"/>
                </a:solidFill>
              </a:rPr>
              <a:t> </a:t>
            </a:r>
            <a:r>
              <a:rPr lang="en-US" sz="6600" b="1" dirty="0" smtClean="0">
                <a:solidFill>
                  <a:schemeClr val="accent5"/>
                </a:solidFill>
              </a:rPr>
              <a:t>Measurements</a:t>
            </a:r>
            <a:endParaRPr lang="en-US" sz="6600" b="1" dirty="0" smtClean="0">
              <a:solidFill>
                <a:schemeClr val="accent5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6600" b="1" dirty="0" smtClean="0">
                <a:solidFill>
                  <a:schemeClr val="accent5"/>
                </a:solidFill>
              </a:rPr>
              <a:t>2016</a:t>
            </a:r>
            <a:endParaRPr lang="en-US" sz="6600" b="1" dirty="0">
              <a:solidFill>
                <a:schemeClr val="accent5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919" y="3968"/>
            <a:ext cx="2178066" cy="1489391"/>
            <a:chOff x="54919" y="3968"/>
            <a:chExt cx="2178066" cy="1489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1D1D1B"/>
                </a:clrFrom>
                <a:clrTo>
                  <a:srgbClr val="1D1D1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9" y="3968"/>
              <a:ext cx="2178066" cy="130814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2400" y="1247138"/>
              <a:ext cx="19159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chemeClr val="bg1"/>
                  </a:solidFill>
                  <a:latin typeface="Franklin Gothic Medium Cond" panose="020B0606030402020204" pitchFamily="34" charset="0"/>
                  <a:ea typeface="MS Gothic" panose="020B0609070205080204" pitchFamily="49" charset="-128"/>
                </a:rPr>
                <a:t>Laboratori Nazionali di Legnaro (LNL)</a:t>
              </a:r>
              <a:endParaRPr lang="en-US" sz="1000" dirty="0">
                <a:solidFill>
                  <a:schemeClr val="bg1"/>
                </a:solidFill>
                <a:latin typeface="Franklin Gothic Medium Cond" panose="020B0606030402020204" pitchFamily="34" charset="0"/>
                <a:ea typeface="MS Gothic" panose="020B0609070205080204" pitchFamily="49" charset="-128"/>
              </a:endParaRPr>
            </a:p>
          </p:txBody>
        </p:sp>
      </p:grpSp>
      <p:pic>
        <p:nvPicPr>
          <p:cNvPr id="10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40081"/>
            <a:ext cx="1426894" cy="11860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97792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9628" y="70450"/>
            <a:ext cx="8989695" cy="953135"/>
          </a:xfrm>
        </p:spPr>
        <p:txBody>
          <a:bodyPr>
            <a:normAutofit fontScale="90000"/>
          </a:bodyPr>
          <a:lstStyle/>
          <a:p>
            <a:r>
              <a:rPr lang="en-US" sz="3600" baseline="30000" dirty="0"/>
              <a:t>67</a:t>
            </a:r>
            <a:r>
              <a:rPr lang="en-US" sz="3600" dirty="0"/>
              <a:t>Cu </a:t>
            </a:r>
            <a:r>
              <a:rPr lang="en-US" sz="3600" dirty="0" smtClean="0"/>
              <a:t>and </a:t>
            </a:r>
            <a:r>
              <a:rPr lang="en-US" sz="3600" baseline="30000" dirty="0"/>
              <a:t>64</a:t>
            </a:r>
            <a:r>
              <a:rPr lang="en-US" sz="3600" dirty="0"/>
              <a:t>Cu: new emerging </a:t>
            </a:r>
            <a:r>
              <a:rPr lang="en-US" sz="3600" dirty="0" smtClean="0"/>
              <a:t>radionuclides couples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67900" y="6290330"/>
            <a:ext cx="173990" cy="1524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8079" y="4231141"/>
            <a:ext cx="5094086" cy="2573098"/>
            <a:chOff x="286110" y="3572842"/>
            <a:chExt cx="4631047" cy="2573098"/>
          </a:xfrm>
        </p:grpSpPr>
        <p:sp>
          <p:nvSpPr>
            <p:cNvPr id="7" name="Rectangle 6"/>
            <p:cNvSpPr/>
            <p:nvPr/>
          </p:nvSpPr>
          <p:spPr>
            <a:xfrm>
              <a:off x="286110" y="3572842"/>
              <a:ext cx="4590690" cy="25629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50457" y="3657600"/>
              <a:ext cx="4566700" cy="2488340"/>
              <a:chOff x="296525" y="1520205"/>
              <a:chExt cx="4566700" cy="2558583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96525" y="2160950"/>
                <a:ext cx="4566700" cy="1350150"/>
                <a:chOff x="206515" y="2528900"/>
                <a:chExt cx="4566700" cy="1350150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251520" y="2528900"/>
                  <a:ext cx="4521695" cy="639362"/>
                  <a:chOff x="251520" y="2528900"/>
                  <a:chExt cx="4521695" cy="639362"/>
                </a:xfrm>
              </p:grpSpPr>
              <p:sp>
                <p:nvSpPr>
                  <p:cNvPr id="4" name="Rectangle 3"/>
                  <p:cNvSpPr/>
                  <p:nvPr/>
                </p:nvSpPr>
                <p:spPr>
                  <a:xfrm>
                    <a:off x="251520" y="2663915"/>
                    <a:ext cx="720080" cy="360040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9" name="Straight Arrow Connector 8"/>
                  <p:cNvCxnSpPr/>
                  <p:nvPr/>
                </p:nvCxnSpPr>
                <p:spPr>
                  <a:xfrm>
                    <a:off x="1061610" y="2694406"/>
                    <a:ext cx="675075" cy="0"/>
                  </a:xfrm>
                  <a:prstGeom prst="straightConnector1">
                    <a:avLst/>
                  </a:prstGeom>
                  <a:ln w="1270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Rectangle 11"/>
                  <p:cNvSpPr/>
                  <p:nvPr/>
                </p:nvSpPr>
                <p:spPr>
                  <a:xfrm>
                    <a:off x="1781690" y="2528900"/>
                    <a:ext cx="249780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b="1" kern="0" dirty="0"/>
                      <a:t>Mean </a:t>
                    </a:r>
                    <a:r>
                      <a:rPr lang="el-GR" b="1" kern="0" dirty="0"/>
                      <a:t>β</a:t>
                    </a:r>
                    <a:r>
                      <a:rPr lang="it-IT" b="1" kern="0" dirty="0"/>
                      <a:t> energy: </a:t>
                    </a:r>
                    <a:r>
                      <a:rPr lang="it-IT" kern="0" dirty="0"/>
                      <a:t>141 keV</a:t>
                    </a:r>
                    <a:endParaRPr lang="en-US" dirty="0"/>
                  </a:p>
                </p:txBody>
              </p:sp>
              <p:cxnSp>
                <p:nvCxnSpPr>
                  <p:cNvPr id="14" name="Straight Arrow Connector 13"/>
                  <p:cNvCxnSpPr/>
                  <p:nvPr/>
                </p:nvCxnSpPr>
                <p:spPr>
                  <a:xfrm>
                    <a:off x="1106615" y="2978950"/>
                    <a:ext cx="630070" cy="0"/>
                  </a:xfrm>
                  <a:prstGeom prst="straightConnector1">
                    <a:avLst/>
                  </a:prstGeom>
                  <a:ln w="1270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Rectangle 14"/>
                  <p:cNvSpPr/>
                  <p:nvPr/>
                </p:nvSpPr>
                <p:spPr>
                  <a:xfrm>
                    <a:off x="1781690" y="2798930"/>
                    <a:ext cx="299152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b="1" kern="0" dirty="0"/>
                      <a:t>Mean Auger e energy: </a:t>
                    </a:r>
                    <a:r>
                      <a:rPr lang="it-IT" kern="0" dirty="0"/>
                      <a:t>28 keV</a:t>
                    </a:r>
                    <a:endParaRPr lang="en-US" dirty="0"/>
                  </a:p>
                </p:txBody>
              </p:sp>
            </p:grpSp>
            <p:grpSp>
              <p:nvGrpSpPr>
                <p:cNvPr id="17" name="Group 16"/>
                <p:cNvGrpSpPr/>
                <p:nvPr/>
              </p:nvGrpSpPr>
              <p:grpSpPr>
                <a:xfrm>
                  <a:off x="251520" y="3239688"/>
                  <a:ext cx="4404675" cy="639362"/>
                  <a:chOff x="251520" y="2528900"/>
                  <a:chExt cx="4404675" cy="639362"/>
                </a:xfrm>
              </p:grpSpPr>
              <p:sp>
                <p:nvSpPr>
                  <p:cNvPr id="18" name="Rectangle 17"/>
                  <p:cNvSpPr/>
                  <p:nvPr/>
                </p:nvSpPr>
                <p:spPr>
                  <a:xfrm>
                    <a:off x="251520" y="2663915"/>
                    <a:ext cx="720080" cy="360040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9" name="Straight Arrow Connector 18"/>
                  <p:cNvCxnSpPr/>
                  <p:nvPr/>
                </p:nvCxnSpPr>
                <p:spPr>
                  <a:xfrm>
                    <a:off x="1061610" y="2694406"/>
                    <a:ext cx="675075" cy="0"/>
                  </a:xfrm>
                  <a:prstGeom prst="straightConnector1">
                    <a:avLst/>
                  </a:prstGeom>
                  <a:ln w="1270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Rectangle 19"/>
                  <p:cNvSpPr/>
                  <p:nvPr/>
                </p:nvSpPr>
                <p:spPr>
                  <a:xfrm>
                    <a:off x="1781690" y="2528900"/>
                    <a:ext cx="249780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b="1" kern="0" dirty="0"/>
                      <a:t>Mean </a:t>
                    </a:r>
                    <a:r>
                      <a:rPr lang="el-GR" b="1" kern="0" dirty="0"/>
                      <a:t>β</a:t>
                    </a:r>
                    <a:r>
                      <a:rPr lang="it-IT" b="1" kern="0" dirty="0"/>
                      <a:t> energy: </a:t>
                    </a:r>
                    <a:r>
                      <a:rPr lang="it-IT" kern="0" dirty="0"/>
                      <a:t>190 keV</a:t>
                    </a:r>
                    <a:endParaRPr lang="en-US" dirty="0"/>
                  </a:p>
                </p:txBody>
              </p:sp>
              <p:cxnSp>
                <p:nvCxnSpPr>
                  <p:cNvPr id="21" name="Straight Arrow Connector 20"/>
                  <p:cNvCxnSpPr/>
                  <p:nvPr/>
                </p:nvCxnSpPr>
                <p:spPr>
                  <a:xfrm>
                    <a:off x="1106615" y="2978950"/>
                    <a:ext cx="630070" cy="0"/>
                  </a:xfrm>
                  <a:prstGeom prst="straightConnector1">
                    <a:avLst/>
                  </a:prstGeom>
                  <a:ln w="1270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Rectangle 21"/>
                  <p:cNvSpPr/>
                  <p:nvPr/>
                </p:nvSpPr>
                <p:spPr>
                  <a:xfrm>
                    <a:off x="1781690" y="2798930"/>
                    <a:ext cx="287450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b="1" kern="0" dirty="0"/>
                      <a:t>Mean Auger e energy: </a:t>
                    </a:r>
                    <a:r>
                      <a:rPr lang="it-IT" kern="0" dirty="0"/>
                      <a:t>2 keV</a:t>
                    </a:r>
                    <a:endParaRPr lang="en-US" dirty="0"/>
                  </a:p>
                </p:txBody>
              </p:sp>
            </p:grpSp>
            <p:sp>
              <p:nvSpPr>
                <p:cNvPr id="23" name="Rectangle 22"/>
                <p:cNvSpPr/>
                <p:nvPr/>
              </p:nvSpPr>
              <p:spPr>
                <a:xfrm>
                  <a:off x="206515" y="3388930"/>
                  <a:ext cx="6319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:r>
                    <a:rPr lang="it-IT" sz="2000" b="1" kern="0" baseline="30000" dirty="0"/>
                    <a:t>64</a:t>
                  </a:r>
                  <a:r>
                    <a:rPr lang="it-IT" sz="2000" b="1" kern="0" dirty="0"/>
                    <a:t>Cu</a:t>
                  </a:r>
                  <a:endParaRPr lang="it-IT" sz="2400" kern="0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206515" y="2668850"/>
                  <a:ext cx="6319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:r>
                    <a:rPr lang="it-IT" sz="2000" b="1" kern="0" baseline="30000" dirty="0"/>
                    <a:t>67</a:t>
                  </a:r>
                  <a:r>
                    <a:rPr lang="it-IT" sz="2000" b="1" kern="0" dirty="0"/>
                    <a:t>Cu</a:t>
                  </a:r>
                  <a:endParaRPr lang="it-IT" sz="2400" kern="0" dirty="0"/>
                </a:p>
              </p:txBody>
            </p:sp>
          </p:grpSp>
          <p:cxnSp>
            <p:nvCxnSpPr>
              <p:cNvPr id="31" name="Straight Arrow Connector 30"/>
              <p:cNvCxnSpPr/>
              <p:nvPr/>
            </p:nvCxnSpPr>
            <p:spPr>
              <a:xfrm>
                <a:off x="701570" y="3338990"/>
                <a:ext cx="0" cy="39695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701570" y="1898830"/>
                <a:ext cx="0" cy="3600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364377" y="1520205"/>
                <a:ext cx="764953" cy="379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b="1" kern="0" dirty="0">
                    <a:solidFill>
                      <a:srgbClr val="0070C0"/>
                    </a:solidFill>
                  </a:rPr>
                  <a:t>SPECT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43570" y="3699030"/>
                <a:ext cx="534121" cy="379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b="1" kern="0" dirty="0">
                    <a:solidFill>
                      <a:srgbClr val="FF0066"/>
                    </a:solidFill>
                  </a:rPr>
                  <a:t>PET</a:t>
                </a:r>
                <a:endParaRPr lang="en-US" dirty="0">
                  <a:solidFill>
                    <a:srgbClr val="FF0066"/>
                  </a:solidFill>
                </a:endParaRPr>
              </a:p>
            </p:txBody>
          </p:sp>
        </p:grpSp>
      </p:grpSp>
      <p:sp>
        <p:nvSpPr>
          <p:cNvPr id="64" name="Rectangle 63"/>
          <p:cNvSpPr/>
          <p:nvPr/>
        </p:nvSpPr>
        <p:spPr>
          <a:xfrm>
            <a:off x="5088019" y="750744"/>
            <a:ext cx="7035894" cy="2360490"/>
          </a:xfrm>
          <a:prstGeom prst="rect">
            <a:avLst/>
          </a:prstGeom>
        </p:spPr>
        <p:txBody>
          <a:bodyPr wrap="square">
            <a:normAutofit fontScale="92500" lnSpcReduction="20000"/>
          </a:bodyPr>
          <a:lstStyle/>
          <a:p>
            <a:pPr algn="just">
              <a:defRPr/>
            </a:pP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Cu-67 very attractive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because of physical-chemical properties (T</a:t>
            </a:r>
            <a:r>
              <a:rPr lang="en-US" sz="2000" baseline="-25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1/2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 2.58 d). Suitable for </a:t>
            </a:r>
            <a:r>
              <a:rPr lang="en-US" sz="2000" kern="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000" b="1" kern="0" dirty="0" err="1">
                <a:solidFill>
                  <a:srgbClr val="FFFF00"/>
                </a:solidFill>
                <a:latin typeface="Corbel" panose="020B0503020204020204" pitchFamily="34" charset="0"/>
              </a:rPr>
              <a:t>Thera</a:t>
            </a:r>
            <a:r>
              <a:rPr lang="en-US" sz="2000" b="1" kern="0" dirty="0" err="1">
                <a:solidFill>
                  <a:srgbClr val="66FF33"/>
                </a:solidFill>
                <a:latin typeface="Corbel" panose="020B0503020204020204" pitchFamily="34" charset="0"/>
              </a:rPr>
              <a:t>nostic</a:t>
            </a:r>
            <a:r>
              <a:rPr lang="en-US" sz="2000" b="1" kern="0" dirty="0">
                <a:solidFill>
                  <a:schemeClr val="bg1"/>
                </a:solidFill>
                <a:latin typeface="Corbel" panose="020B0503020204020204" pitchFamily="34" charset="0"/>
              </a:rPr>
              <a:t> (</a:t>
            </a:r>
            <a:r>
              <a:rPr lang="en-US" sz="2000" b="1" kern="0" dirty="0">
                <a:solidFill>
                  <a:srgbClr val="FFFF00"/>
                </a:solidFill>
                <a:latin typeface="Corbel" panose="020B0503020204020204" pitchFamily="34" charset="0"/>
              </a:rPr>
              <a:t>Therapy</a:t>
            </a:r>
            <a:r>
              <a:rPr lang="en-US" sz="2000" b="1" kern="0" dirty="0">
                <a:solidFill>
                  <a:schemeClr val="bg1"/>
                </a:solidFill>
                <a:latin typeface="Corbel" panose="020B0503020204020204" pitchFamily="34" charset="0"/>
              </a:rPr>
              <a:t> + </a:t>
            </a:r>
            <a:r>
              <a:rPr lang="en-US" sz="2000" b="1" kern="0" dirty="0">
                <a:solidFill>
                  <a:srgbClr val="66FF33"/>
                </a:solidFill>
                <a:latin typeface="Corbel" panose="020B0503020204020204" pitchFamily="34" charset="0"/>
              </a:rPr>
              <a:t>Diagnostic</a:t>
            </a:r>
            <a:r>
              <a:rPr lang="en-US" sz="2000" b="1" kern="0" dirty="0">
                <a:solidFill>
                  <a:schemeClr val="bg1"/>
                </a:solidFill>
                <a:latin typeface="Corbel" panose="020B0503020204020204" pitchFamily="34" charset="0"/>
              </a:rPr>
              <a:t> )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itchFamily="34" charset="0"/>
              </a:rPr>
              <a:t>applications,</a:t>
            </a: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as single isotope, or in pair with </a:t>
            </a:r>
            <a:b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</a:br>
            <a:r>
              <a:rPr lang="en-US" sz="2000" baseline="30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64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Cu (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β-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emitter, half-life 12.7 h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).</a:t>
            </a:r>
          </a:p>
          <a:p>
            <a:pPr algn="just">
              <a:defRPr/>
            </a:pPr>
            <a:endParaRPr lang="en-US" sz="2000" dirty="0">
              <a:solidFill>
                <a:schemeClr val="bg1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000" baseline="30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64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Cu is ALREADY used in nuclear medicine for PET (diagnostic proc.)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000" baseline="30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64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Cu seems to provide excellent results also in THERAPY (under simple </a:t>
            </a:r>
            <a:r>
              <a:rPr lang="en-US" sz="2000" baseline="30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64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CuCl</a:t>
            </a:r>
            <a:r>
              <a:rPr lang="en-US" sz="2000" baseline="-25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) </a:t>
            </a:r>
          </a:p>
          <a:p>
            <a:pPr algn="just">
              <a:defRPr/>
            </a:pPr>
            <a:endParaRPr lang="en-US" sz="2000" dirty="0" smtClean="0">
              <a:solidFill>
                <a:schemeClr val="bg1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lvl="0" algn="just">
              <a:defRPr/>
            </a:pPr>
            <a:endParaRPr lang="en-GB" sz="2000" kern="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9040" y="740019"/>
            <a:ext cx="5016360" cy="3442494"/>
            <a:chOff x="6812951" y="1219200"/>
            <a:chExt cx="5379049" cy="4186482"/>
          </a:xfrm>
        </p:grpSpPr>
        <p:sp>
          <p:nvSpPr>
            <p:cNvPr id="11" name="Rectangle 10"/>
            <p:cNvSpPr/>
            <p:nvPr/>
          </p:nvSpPr>
          <p:spPr>
            <a:xfrm>
              <a:off x="6812951" y="1219200"/>
              <a:ext cx="5379049" cy="41864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5426" y="1231365"/>
              <a:ext cx="5357935" cy="416990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7299376" y="2844813"/>
            <a:ext cx="4824536" cy="2094240"/>
            <a:chOff x="1115616" y="2376121"/>
            <a:chExt cx="4924287" cy="2400309"/>
          </a:xfrm>
        </p:grpSpPr>
        <p:pic>
          <p:nvPicPr>
            <p:cNvPr id="36" name="Immagine 2" descr="Senza titol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15616" y="2376121"/>
              <a:ext cx="4924287" cy="240030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37" name="Sottotitolo 2"/>
            <p:cNvSpPr txBox="1">
              <a:spLocks/>
            </p:cNvSpPr>
            <p:nvPr/>
          </p:nvSpPr>
          <p:spPr>
            <a:xfrm>
              <a:off x="4718341" y="2619925"/>
              <a:ext cx="1028691" cy="458042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2400" b="1" dirty="0" err="1" smtClean="0">
                  <a:solidFill>
                    <a:srgbClr val="FAC090"/>
                  </a:solidFill>
                  <a:latin typeface="Corbel" panose="020B0503020204020204" pitchFamily="34" charset="0"/>
                </a:rPr>
                <a:t>After</a:t>
              </a:r>
              <a:endParaRPr lang="it-IT" sz="2400" b="1" dirty="0">
                <a:solidFill>
                  <a:srgbClr val="FAC09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0" name="Sottotitolo 2"/>
            <p:cNvSpPr txBox="1">
              <a:spLocks/>
            </p:cNvSpPr>
            <p:nvPr/>
          </p:nvSpPr>
          <p:spPr>
            <a:xfrm>
              <a:off x="1157805" y="2568101"/>
              <a:ext cx="1331259" cy="458042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2400" b="1" dirty="0" err="1" smtClean="0">
                  <a:solidFill>
                    <a:srgbClr val="FAC090"/>
                  </a:solidFill>
                  <a:latin typeface="Corbel" panose="020B0503020204020204" pitchFamily="34" charset="0"/>
                </a:rPr>
                <a:t>Before</a:t>
              </a:r>
              <a:endParaRPr lang="it-IT" sz="2400" b="1" dirty="0">
                <a:solidFill>
                  <a:srgbClr val="FAC090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088018" y="3629425"/>
            <a:ext cx="2642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chemeClr val="bg1"/>
                </a:solidFill>
                <a:latin typeface="Corbel" panose="020B0503020204020204" pitchFamily="34" charset="0"/>
              </a:rPr>
              <a:t>Malignant melanoma images (left leg) before and </a:t>
            </a:r>
            <a:r>
              <a:rPr lang="it-IT" sz="16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after</a:t>
            </a:r>
            <a:r>
              <a:rPr lang="it-IT" sz="16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it-IT" sz="1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100 </a:t>
            </a:r>
            <a:r>
              <a:rPr lang="it-IT" sz="16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mCi</a:t>
            </a:r>
            <a:r>
              <a:rPr lang="it-IT" sz="1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fr-FR" sz="1600" b="1" kern="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64</a:t>
            </a:r>
            <a:r>
              <a:rPr lang="fr-FR" sz="16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Cu</a:t>
            </a:r>
            <a:r>
              <a:rPr lang="fr-FR" sz="16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Cl</a:t>
            </a:r>
            <a:r>
              <a:rPr lang="fr-FR" sz="1600" kern="0" baseline="-25000" dirty="0" smtClean="0">
                <a:solidFill>
                  <a:schemeClr val="bg1"/>
                </a:solidFill>
                <a:latin typeface="Corbel" panose="020B0503020204020204" pitchFamily="34" charset="0"/>
              </a:rPr>
              <a:t>2  </a:t>
            </a:r>
            <a:r>
              <a:rPr lang="it-IT" sz="16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injection</a:t>
            </a:r>
            <a:endParaRPr lang="en-US" sz="16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37773" y="6491391"/>
            <a:ext cx="72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  <a:latin typeface="Corbel" panose="020B0503020204020204" pitchFamily="34" charset="0"/>
              </a:rPr>
              <a:t>*Peng F et al., </a:t>
            </a:r>
            <a:r>
              <a:rPr lang="en-US" sz="1400" i="1" dirty="0">
                <a:solidFill>
                  <a:schemeClr val="bg1"/>
                </a:solidFill>
                <a:latin typeface="Corbel" panose="020B0503020204020204" pitchFamily="34" charset="0"/>
              </a:rPr>
              <a:t>J </a:t>
            </a:r>
            <a:r>
              <a:rPr lang="en-US" sz="1400" i="1" dirty="0" err="1">
                <a:solidFill>
                  <a:schemeClr val="bg1"/>
                </a:solidFill>
                <a:latin typeface="Corbel" panose="020B0503020204020204" pitchFamily="34" charset="0"/>
              </a:rPr>
              <a:t>Nucl</a:t>
            </a:r>
            <a:r>
              <a:rPr lang="en-US" sz="1400" i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Corbel" panose="020B0503020204020204" pitchFamily="34" charset="0"/>
              </a:rPr>
              <a:t>Med (</a:t>
            </a:r>
            <a:r>
              <a:rPr lang="en-US" sz="1400" dirty="0" smtClean="0">
                <a:solidFill>
                  <a:schemeClr val="bg1"/>
                </a:solidFill>
                <a:latin typeface="Corbel" panose="020B0503020204020204" pitchFamily="34" charset="0"/>
              </a:rPr>
              <a:t>2006)47:1649-1652  ;      </a:t>
            </a:r>
            <a:r>
              <a:rPr lang="it-IT" sz="1400" dirty="0" smtClean="0">
                <a:solidFill>
                  <a:schemeClr val="bg1"/>
                </a:solidFill>
                <a:latin typeface="Corbel" panose="020B0503020204020204" pitchFamily="34" charset="0"/>
              </a:rPr>
              <a:t>**H Cai et al. , </a:t>
            </a:r>
            <a:r>
              <a:rPr lang="it-IT" sz="1400" i="1" dirty="0">
                <a:solidFill>
                  <a:schemeClr val="bg1"/>
                </a:solidFill>
                <a:latin typeface="Corbel" panose="020B0503020204020204" pitchFamily="34" charset="0"/>
              </a:rPr>
              <a:t>J Nucl </a:t>
            </a:r>
            <a:r>
              <a:rPr lang="it-IT" sz="1400" i="1" dirty="0" smtClean="0">
                <a:solidFill>
                  <a:schemeClr val="bg1"/>
                </a:solidFill>
                <a:latin typeface="Corbel" panose="020B0503020204020204" pitchFamily="34" charset="0"/>
              </a:rPr>
              <a:t>Med </a:t>
            </a:r>
            <a:r>
              <a:rPr lang="it-IT" sz="1400" dirty="0" smtClean="0">
                <a:solidFill>
                  <a:schemeClr val="bg1"/>
                </a:solidFill>
                <a:latin typeface="Corbel" panose="020B0503020204020204" pitchFamily="34" charset="0"/>
              </a:rPr>
              <a:t>(2014) 55:622-628</a:t>
            </a:r>
            <a:r>
              <a:rPr lang="it-IT" sz="1400" dirty="0">
                <a:solidFill>
                  <a:schemeClr val="bg1"/>
                </a:solidFill>
                <a:latin typeface="Corbel" panose="020B0503020204020204" pitchFamily="34" charset="0"/>
              </a:rPr>
              <a:t>. 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43" name="Rectangle 1"/>
          <p:cNvSpPr/>
          <p:nvPr/>
        </p:nvSpPr>
        <p:spPr>
          <a:xfrm>
            <a:off x="5270759" y="5045383"/>
            <a:ext cx="4076978" cy="40011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What will it happen by using </a:t>
            </a:r>
            <a:r>
              <a:rPr lang="en-US" sz="2000" b="1" kern="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67</a:t>
            </a:r>
            <a:r>
              <a:rPr lang="en-US" sz="20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Cu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 ?</a:t>
            </a:r>
            <a:endParaRPr lang="en-US" sz="20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10877" y="5429833"/>
            <a:ext cx="7213035" cy="1176927"/>
          </a:xfrm>
          <a:prstGeom prst="rect">
            <a:avLst/>
          </a:prstGeom>
        </p:spPr>
        <p:txBody>
          <a:bodyPr wrap="square">
            <a:normAutofit fontScale="92500"/>
          </a:bodyPr>
          <a:lstStyle/>
          <a:p>
            <a:pPr marL="533400" lvl="1" indent="-260747">
              <a:spcBef>
                <a:spcPct val="0"/>
              </a:spcBef>
              <a:buClrTx/>
              <a:buFont typeface="Courier New" panose="02070309020205020404" pitchFamily="49" charset="0"/>
              <a:buChar char="o"/>
            </a:pPr>
            <a:r>
              <a:rPr lang="en-US" sz="1600" b="1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67</a:t>
            </a:r>
            <a:r>
              <a:rPr lang="en-US" sz="1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Cu</a:t>
            </a:r>
            <a:r>
              <a:rPr lang="en-US" sz="1600" dirty="0" smtClean="0">
                <a:solidFill>
                  <a:schemeClr val="bg1"/>
                </a:solidFill>
                <a:latin typeface="Corbel" panose="020B0503020204020204" pitchFamily="34" charset="0"/>
              </a:rPr>
              <a:t> is a promising nuclide in </a:t>
            </a:r>
            <a:r>
              <a:rPr lang="en-US" sz="16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RAdio</a:t>
            </a:r>
            <a:r>
              <a:rPr lang="en-US" sz="16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Immuno</a:t>
            </a:r>
            <a:r>
              <a:rPr lang="en-US" sz="1600" dirty="0" smtClean="0">
                <a:solidFill>
                  <a:schemeClr val="bg1"/>
                </a:solidFill>
                <a:latin typeface="Corbel" panose="020B0503020204020204" pitchFamily="34" charset="0"/>
              </a:rPr>
              <a:t> Therapy (RAIT)</a:t>
            </a:r>
            <a:endParaRPr lang="en-US" sz="1600" b="1" dirty="0" smtClean="0">
              <a:solidFill>
                <a:schemeClr val="bg1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533400" lvl="1" indent="-260747">
              <a:spcBef>
                <a:spcPct val="0"/>
              </a:spcBef>
              <a:buClrTx/>
              <a:buFont typeface="Courier New" panose="02070309020205020404" pitchFamily="49" charset="0"/>
              <a:buChar char="o"/>
            </a:pPr>
            <a:r>
              <a:rPr lang="en-US" sz="1600" b="1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67</a:t>
            </a:r>
            <a:r>
              <a:rPr lang="en-US" sz="1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Cu</a:t>
            </a:r>
            <a:r>
              <a:rPr lang="en-US" sz="1600" dirty="0" smtClean="0">
                <a:solidFill>
                  <a:schemeClr val="bg1"/>
                </a:solidFill>
                <a:latin typeface="Corbel" panose="020B0503020204020204" pitchFamily="34" charset="0"/>
              </a:rPr>
              <a:t>‘s limiting factor: LOW availability </a:t>
            </a:r>
          </a:p>
          <a:p>
            <a:pPr marL="271463" lvl="1" indent="265510">
              <a:spcBef>
                <a:spcPct val="0"/>
              </a:spcBef>
              <a:buClrTx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Worldwide Production per month : only (100 </a:t>
            </a:r>
            <a:r>
              <a:rPr lang="en-US" sz="16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mCi</a:t>
            </a:r>
            <a:r>
              <a:rPr lang="en-US" sz="1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≈ 3.7 </a:t>
            </a:r>
            <a:r>
              <a:rPr lang="en-US" sz="16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GBq</a:t>
            </a:r>
            <a:r>
              <a:rPr lang="en-US" sz="1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); </a:t>
            </a:r>
            <a:r>
              <a:rPr lang="en-US" sz="1600" b="1" dirty="0">
                <a:solidFill>
                  <a:schemeClr val="bg1"/>
                </a:solidFill>
                <a:latin typeface="Corbel" panose="020B0503020204020204" pitchFamily="34" charset="0"/>
              </a:rPr>
              <a:t>1 patient dose </a:t>
            </a:r>
            <a:endParaRPr lang="en-US" sz="16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271463" lvl="1" indent="265510">
              <a:spcBef>
                <a:spcPct val="0"/>
              </a:spcBef>
              <a:buClrTx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baseline="30000" dirty="0" smtClean="0">
                <a:solidFill>
                  <a:schemeClr val="bg1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67</a:t>
            </a:r>
            <a:r>
              <a:rPr lang="en-US" sz="1600" b="1" dirty="0" smtClean="0">
                <a:solidFill>
                  <a:schemeClr val="bg1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Cu production: Goal for both LARAMED and ARRONAX !</a:t>
            </a:r>
            <a:endParaRPr lang="en-US" sz="1600" b="1" dirty="0">
              <a:solidFill>
                <a:schemeClr val="bg1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</p:txBody>
      </p:sp>
      <p:sp>
        <p:nvSpPr>
          <p:cNvPr id="46" name="Footer Placeholder 52"/>
          <p:cNvSpPr>
            <a:spLocks noGrp="1"/>
          </p:cNvSpPr>
          <p:nvPr>
            <p:ph type="ftr" sz="quarter" idx="4294967295"/>
          </p:nvPr>
        </p:nvSpPr>
        <p:spPr>
          <a:xfrm>
            <a:off x="344205" y="6546747"/>
            <a:ext cx="3901440" cy="153888"/>
          </a:xfrm>
          <a:prstGeom prst="rect">
            <a:avLst/>
          </a:prstGeo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en-US" sz="1000" b="0" i="0" u="none" strike="noStrike" kern="1200" cap="none" spc="-5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J. Esposito</a:t>
            </a:r>
            <a:r>
              <a:rPr kumimoji="0" lang="en-US" sz="1000" b="0" i="0" u="none" strike="noStrike" kern="1200" cap="none" spc="-1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, 9ICI </a:t>
            </a:r>
            <a:r>
              <a:rPr kumimoji="0" lang="en-US" sz="1000" b="0" i="0" u="none" strike="noStrike" kern="1200" cap="none" spc="-5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2017,  Doha (Qatar), 12-16  Nov.</a:t>
            </a:r>
            <a:r>
              <a:rPr kumimoji="0" lang="en-US" sz="1000" b="0" i="0" u="none" strike="noStrike" kern="1200" cap="none" spc="14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 </a:t>
            </a:r>
            <a:r>
              <a:rPr kumimoji="0" lang="en-US" sz="1000" b="0" i="0" u="none" strike="noStrike" kern="1200" cap="none" spc="-5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2017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48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152986"/>
            <a:ext cx="8989695" cy="553998"/>
          </a:xfrm>
        </p:spPr>
        <p:txBody>
          <a:bodyPr/>
          <a:lstStyle/>
          <a:p>
            <a:r>
              <a:rPr lang="it-IT" sz="3600" baseline="30000" dirty="0" smtClean="0"/>
              <a:t>67</a:t>
            </a:r>
            <a:r>
              <a:rPr lang="it-IT" sz="3600" dirty="0" smtClean="0"/>
              <a:t>Cu </a:t>
            </a:r>
            <a:r>
              <a:rPr lang="it-IT" sz="3600" dirty="0" err="1" smtClean="0"/>
              <a:t>current</a:t>
            </a:r>
            <a:r>
              <a:rPr lang="it-IT" sz="3600" dirty="0" smtClean="0"/>
              <a:t> production </a:t>
            </a:r>
            <a:r>
              <a:rPr lang="it-IT" sz="3600" dirty="0" err="1" smtClean="0"/>
              <a:t>route</a:t>
            </a:r>
            <a:endParaRPr lang="en-US" sz="3600" dirty="0"/>
          </a:p>
        </p:txBody>
      </p:sp>
      <p:pic>
        <p:nvPicPr>
          <p:cNvPr id="5" name="Segnaposto contenuto 8"/>
          <p:cNvPicPr>
            <a:picLocks noChangeAspect="1"/>
          </p:cNvPicPr>
          <p:nvPr/>
        </p:nvPicPr>
        <p:blipFill rotWithShape="1">
          <a:blip r:embed="rId2"/>
          <a:srcRect l="1203" t="1600" r="933" b="1886"/>
          <a:stretch/>
        </p:blipFill>
        <p:spPr>
          <a:xfrm>
            <a:off x="100490" y="1505165"/>
            <a:ext cx="4427538" cy="2538412"/>
          </a:xfrm>
          <a:prstGeom prst="rect">
            <a:avLst/>
          </a:prstGeom>
        </p:spPr>
      </p:pic>
      <p:sp>
        <p:nvSpPr>
          <p:cNvPr id="6" name="Rettangolo 22"/>
          <p:cNvSpPr/>
          <p:nvPr/>
        </p:nvSpPr>
        <p:spPr>
          <a:xfrm>
            <a:off x="3877923" y="4455044"/>
            <a:ext cx="5158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ea typeface="+mj-ea"/>
                <a:cs typeface="+mj-cs"/>
              </a:rPr>
              <a:t>In order to have a </a:t>
            </a:r>
            <a:r>
              <a:rPr lang="en-US" sz="2400" i="1" dirty="0" smtClean="0">
                <a:solidFill>
                  <a:prstClr val="black"/>
                </a:solidFill>
                <a:ea typeface="+mj-ea"/>
                <a:cs typeface="+mj-cs"/>
              </a:rPr>
              <a:t>pure</a:t>
            </a:r>
            <a:r>
              <a:rPr lang="en-US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2400" baseline="30000" dirty="0" smtClean="0">
                <a:solidFill>
                  <a:prstClr val="black"/>
                </a:solidFill>
                <a:ea typeface="+mj-ea"/>
                <a:cs typeface="+mj-cs"/>
              </a:rPr>
              <a:t>67</a:t>
            </a:r>
            <a:r>
              <a:rPr lang="en-US" sz="2400" dirty="0" smtClean="0">
                <a:solidFill>
                  <a:prstClr val="black"/>
                </a:solidFill>
                <a:ea typeface="+mj-ea"/>
                <a:cs typeface="+mj-cs"/>
              </a:rPr>
              <a:t>Cu (RNP&gt;99%) it is necessary to wait that </a:t>
            </a:r>
            <a:r>
              <a:rPr lang="en-US" sz="2400" baseline="30000" dirty="0" smtClean="0">
                <a:solidFill>
                  <a:prstClr val="black"/>
                </a:solidFill>
                <a:ea typeface="+mj-ea"/>
                <a:cs typeface="+mj-cs"/>
              </a:rPr>
              <a:t>64</a:t>
            </a:r>
            <a:r>
              <a:rPr lang="en-US" sz="2400" dirty="0" smtClean="0">
                <a:solidFill>
                  <a:prstClr val="black"/>
                </a:solidFill>
                <a:ea typeface="+mj-ea"/>
                <a:cs typeface="+mj-cs"/>
              </a:rPr>
              <a:t>Cu decays </a:t>
            </a:r>
            <a:r>
              <a:rPr lang="en-US" sz="2400" dirty="0" smtClean="0">
                <a:solidFill>
                  <a:prstClr val="black"/>
                </a:solidFill>
                <a:ea typeface="+mj-ea"/>
                <a:cs typeface="+mj-cs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prstClr val="black"/>
                </a:solidFill>
                <a:ea typeface="+mj-ea"/>
                <a:cs typeface="+mj-cs"/>
              </a:rPr>
              <a:t> lose ≈ 80% of </a:t>
            </a:r>
            <a:r>
              <a:rPr lang="en-US" sz="2400" baseline="30000" dirty="0" smtClean="0">
                <a:solidFill>
                  <a:prstClr val="black"/>
                </a:solidFill>
                <a:ea typeface="+mj-ea"/>
                <a:cs typeface="+mj-cs"/>
              </a:rPr>
              <a:t>67</a:t>
            </a:r>
            <a:r>
              <a:rPr lang="en-US" sz="2400" dirty="0" smtClean="0">
                <a:solidFill>
                  <a:prstClr val="black"/>
                </a:solidFill>
                <a:ea typeface="+mj-ea"/>
                <a:cs typeface="+mj-cs"/>
              </a:rPr>
              <a:t>Cu activity 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0490" y="4166362"/>
            <a:ext cx="4398077" cy="2500741"/>
            <a:chOff x="4638419" y="1696243"/>
            <a:chExt cx="4398077" cy="2500741"/>
          </a:xfrm>
        </p:grpSpPr>
        <p:sp>
          <p:nvSpPr>
            <p:cNvPr id="11" name="Rectangle 10"/>
            <p:cNvSpPr/>
            <p:nvPr/>
          </p:nvSpPr>
          <p:spPr>
            <a:xfrm>
              <a:off x="4647247" y="1696243"/>
              <a:ext cx="4389249" cy="24739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Immagin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8419" y="1696243"/>
              <a:ext cx="4398077" cy="250074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-12289" y="783300"/>
            <a:ext cx="5193890" cy="46166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baseline="30000" dirty="0">
                <a:solidFill>
                  <a:srgbClr val="FFFF00"/>
                </a:solidFill>
              </a:rPr>
              <a:t>68</a:t>
            </a:r>
            <a:r>
              <a:rPr lang="en-US" b="1" dirty="0">
                <a:solidFill>
                  <a:srgbClr val="FFFF00"/>
                </a:solidFill>
              </a:rPr>
              <a:t>Zn(p,2p) </a:t>
            </a:r>
            <a:r>
              <a:rPr lang="en-US" b="1" dirty="0" smtClean="0">
                <a:solidFill>
                  <a:srgbClr val="FFFF00"/>
                </a:solidFill>
              </a:rPr>
              <a:t>reaction, already used but…not efficient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457200" y="1200165"/>
            <a:ext cx="3940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kern="0" dirty="0" smtClean="0">
                <a:solidFill>
                  <a:schemeClr val="bg1"/>
                </a:solidFill>
              </a:rPr>
              <a:t>IAEA </a:t>
            </a:r>
            <a:r>
              <a:rPr lang="en-US" sz="1400" i="1" kern="0" dirty="0" smtClean="0">
                <a:solidFill>
                  <a:schemeClr val="bg1"/>
                </a:solidFill>
              </a:rPr>
              <a:t>Technical Report Series No. 473 </a:t>
            </a:r>
            <a:r>
              <a:rPr lang="en-US" sz="1400" kern="0" dirty="0" smtClean="0">
                <a:solidFill>
                  <a:schemeClr val="bg1"/>
                </a:solidFill>
              </a:rPr>
              <a:t>(2011)  </a:t>
            </a:r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10" name="CasellaDiTesto 19"/>
          <p:cNvSpPr txBox="1"/>
          <p:nvPr/>
        </p:nvSpPr>
        <p:spPr>
          <a:xfrm>
            <a:off x="4566129" y="1920221"/>
            <a:ext cx="2099130" cy="1549915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67</a:t>
            </a:r>
            <a: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</a:rPr>
              <a:t>Cu monthly production: </a:t>
            </a:r>
            <a:r>
              <a:rPr lang="en-US" sz="24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100 </a:t>
            </a:r>
            <a:r>
              <a:rPr lang="en-US" sz="24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mCi</a:t>
            </a:r>
            <a:r>
              <a:rPr lang="en-US" sz="24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(@ BNL) </a:t>
            </a:r>
          </a:p>
          <a:p>
            <a:pPr marL="257175" indent="-257175">
              <a:buFont typeface="Wingdings" panose="05000000000000000000" pitchFamily="2" charset="2"/>
              <a:buChar char="à"/>
            </a:pPr>
            <a: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Only ONE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therapeutic dose !</a:t>
            </a:r>
            <a:endParaRPr lang="en-US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ttangolo 22"/>
          <p:cNvSpPr/>
          <p:nvPr/>
        </p:nvSpPr>
        <p:spPr>
          <a:xfrm>
            <a:off x="4607599" y="3714106"/>
            <a:ext cx="2051658" cy="2682203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rPr>
              <a:t>In order to have a </a:t>
            </a:r>
            <a:r>
              <a:rPr lang="en-US" sz="2400" i="1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rPr>
              <a:t>pure</a:t>
            </a:r>
            <a: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rPr>
              <a:t>67</a:t>
            </a:r>
            <a: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rPr>
              <a:t>Cu (RNP&gt;99%) it is necessary to wait that </a:t>
            </a:r>
            <a:r>
              <a:rPr lang="en-US" sz="2400" baseline="300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rPr>
              <a:t>64</a:t>
            </a:r>
            <a: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rPr>
              <a:t>Cu decays </a:t>
            </a:r>
            <a:b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rPr>
            </a:br>
            <a: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rPr>
              <a:t> lose ≈ 80% of </a:t>
            </a:r>
            <a:r>
              <a:rPr lang="en-US" sz="2400" baseline="300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rPr>
              <a:t>67</a:t>
            </a:r>
            <a: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rPr>
              <a:t>Cu activity </a:t>
            </a:r>
            <a:endParaRPr lang="en-US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32" name="Immagine 2"/>
          <p:cNvPicPr>
            <a:picLocks noChangeAspect="1"/>
          </p:cNvPicPr>
          <p:nvPr/>
        </p:nvPicPr>
        <p:blipFill rotWithShape="1">
          <a:blip r:embed="rId4"/>
          <a:srcRect l="767" t="2289" r="1612" b="3539"/>
          <a:stretch/>
        </p:blipFill>
        <p:spPr>
          <a:xfrm>
            <a:off x="6852931" y="1507709"/>
            <a:ext cx="4660392" cy="2533324"/>
          </a:xfrm>
          <a:prstGeom prst="rect">
            <a:avLst/>
          </a:prstGeom>
        </p:spPr>
      </p:pic>
      <p:sp>
        <p:nvSpPr>
          <p:cNvPr id="33" name="Rectangle 10"/>
          <p:cNvSpPr/>
          <p:nvPr/>
        </p:nvSpPr>
        <p:spPr>
          <a:xfrm>
            <a:off x="7224454" y="1239157"/>
            <a:ext cx="3940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kern="0" smtClean="0">
                <a:solidFill>
                  <a:schemeClr val="bg1"/>
                </a:solidFill>
              </a:rPr>
              <a:t>IAEA </a:t>
            </a:r>
            <a:r>
              <a:rPr lang="en-US" sz="1400" i="1" kern="0" smtClean="0">
                <a:solidFill>
                  <a:schemeClr val="bg1"/>
                </a:solidFill>
              </a:rPr>
              <a:t>Technical Report Series No. 473 </a:t>
            </a:r>
            <a:r>
              <a:rPr lang="en-US" sz="1400" kern="0" smtClean="0">
                <a:solidFill>
                  <a:schemeClr val="bg1"/>
                </a:solidFill>
              </a:rPr>
              <a:t>(2011)  </a:t>
            </a:r>
            <a:endParaRPr lang="en-US" sz="1400" kern="0" dirty="0">
              <a:solidFill>
                <a:schemeClr val="bg1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863421" y="4081999"/>
            <a:ext cx="4649902" cy="2558282"/>
            <a:chOff x="6605834" y="6846220"/>
            <a:chExt cx="4649902" cy="2822638"/>
          </a:xfrm>
        </p:grpSpPr>
        <p:sp>
          <p:nvSpPr>
            <p:cNvPr id="35" name="Rectangle 34"/>
            <p:cNvSpPr/>
            <p:nvPr/>
          </p:nvSpPr>
          <p:spPr>
            <a:xfrm>
              <a:off x="6605834" y="6846220"/>
              <a:ext cx="4623899" cy="281442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Immagin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8534" y="6858000"/>
              <a:ext cx="4637202" cy="2810858"/>
            </a:xfrm>
            <a:prstGeom prst="rect">
              <a:avLst/>
            </a:prstGeom>
          </p:spPr>
        </p:pic>
      </p:grpSp>
      <p:sp>
        <p:nvSpPr>
          <p:cNvPr id="37" name="Rettangolo 1"/>
          <p:cNvSpPr/>
          <p:nvPr/>
        </p:nvSpPr>
        <p:spPr>
          <a:xfrm>
            <a:off x="6262882" y="936524"/>
            <a:ext cx="5473767" cy="427557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New reaction route under exam.: </a:t>
            </a:r>
            <a:r>
              <a:rPr lang="en-US" sz="2000" b="1" baseline="30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70</a:t>
            </a:r>
            <a:r>
              <a:rPr lang="en-US" sz="20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Zn(p,</a:t>
            </a:r>
            <a:r>
              <a:rPr lang="el-GR" sz="20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α</a:t>
            </a:r>
            <a:r>
              <a:rPr lang="en-US" sz="20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)</a:t>
            </a:r>
            <a:r>
              <a:rPr lang="en-US" sz="2000" b="1" baseline="30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67</a:t>
            </a:r>
            <a:r>
              <a:rPr lang="en-US" sz="20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Cu</a:t>
            </a:r>
            <a:endParaRPr lang="en-US" sz="2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38" name="Rettangolo 31"/>
          <p:cNvSpPr/>
          <p:nvPr/>
        </p:nvSpPr>
        <p:spPr>
          <a:xfrm>
            <a:off x="9595683" y="1557611"/>
            <a:ext cx="243840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No experimental data available for E</a:t>
            </a:r>
            <a:r>
              <a:rPr lang="en-US" sz="1600" b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P</a:t>
            </a:r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 &gt; 35 MeV 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955048" y="5655373"/>
            <a:ext cx="1221043" cy="1050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Curved Down Arrow 40"/>
          <p:cNvSpPr/>
          <p:nvPr/>
        </p:nvSpPr>
        <p:spPr>
          <a:xfrm rot="16901169">
            <a:off x="6410310" y="4186488"/>
            <a:ext cx="2300546" cy="5429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8372" y="703828"/>
            <a:ext cx="5985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Calibri" pitchFamily="34" charset="0"/>
              </a:rPr>
              <a:t>COME (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Calibri" pitchFamily="34" charset="0"/>
              </a:rPr>
              <a:t>COpper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Calibri" pitchFamily="34" charset="0"/>
              </a:rPr>
              <a:t>xs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Calibri" pitchFamily="34" charset="0"/>
              </a:rPr>
              <a:t>MEasurement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Calibri" pitchFamily="34" charset="0"/>
              </a:rPr>
              <a:t>) exp.: INFN funded (2016)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3" name="Rettangolo 33"/>
          <p:cNvSpPr/>
          <p:nvPr/>
        </p:nvSpPr>
        <p:spPr>
          <a:xfrm>
            <a:off x="8235209" y="2978258"/>
            <a:ext cx="1880321" cy="81968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normAutofit fontScale="62500" lnSpcReduction="20000"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CoMe</a:t>
            </a:r>
            <a:r>
              <a:rPr lang="en-US" sz="3200" b="1" dirty="0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 project:</a:t>
            </a:r>
          </a:p>
          <a:p>
            <a:pPr algn="ctr"/>
            <a:r>
              <a:rPr lang="en-US" sz="3200" b="1" baseline="30000" dirty="0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70</a:t>
            </a:r>
            <a:r>
              <a:rPr lang="en-US" sz="3200" b="1" dirty="0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Zn(</a:t>
            </a:r>
            <a:r>
              <a:rPr lang="en-US" sz="3200" b="1" dirty="0" err="1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p,x</a:t>
            </a:r>
            <a:r>
              <a:rPr lang="en-US" sz="3200" b="1" dirty="0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)</a:t>
            </a:r>
            <a:r>
              <a:rPr lang="en-US" sz="3200" b="1" baseline="30000" dirty="0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67,64</a:t>
            </a:r>
            <a:r>
              <a:rPr lang="en-US" sz="3200" b="1" dirty="0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Cu 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xs</a:t>
            </a:r>
            <a:r>
              <a:rPr lang="en-US" sz="3200" b="1" dirty="0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 measurements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4" name="Footer Placeholder 52"/>
          <p:cNvSpPr>
            <a:spLocks noGrp="1"/>
          </p:cNvSpPr>
          <p:nvPr>
            <p:ph type="ftr" sz="quarter" idx="4294967295"/>
          </p:nvPr>
        </p:nvSpPr>
        <p:spPr>
          <a:xfrm>
            <a:off x="344205" y="6546747"/>
            <a:ext cx="3901440" cy="153888"/>
          </a:xfrm>
          <a:prstGeom prst="rect">
            <a:avLst/>
          </a:prstGeo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en-US" sz="1000" b="0" i="0" u="none" strike="noStrike" kern="1200" cap="none" spc="-5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J. Esposito</a:t>
            </a:r>
            <a:r>
              <a:rPr kumimoji="0" lang="en-US" sz="1000" b="0" i="0" u="none" strike="noStrike" kern="1200" cap="none" spc="-1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, 9ICI </a:t>
            </a:r>
            <a:r>
              <a:rPr kumimoji="0" lang="en-US" sz="1000" b="0" i="0" u="none" strike="noStrike" kern="1200" cap="none" spc="-5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2017,  Doha (Qatar), 12-16  Nov.</a:t>
            </a:r>
            <a:r>
              <a:rPr kumimoji="0" lang="en-US" sz="1000" b="0" i="0" u="none" strike="noStrike" kern="1200" cap="none" spc="14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 </a:t>
            </a:r>
            <a:r>
              <a:rPr kumimoji="0" lang="en-US" sz="1000" b="0" i="0" u="none" strike="noStrike" kern="1200" cap="none" spc="-5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cs typeface="Corbel"/>
              </a:rPr>
              <a:t>2017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46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 txBox="1">
            <a:spLocks/>
          </p:cNvSpPr>
          <p:nvPr/>
        </p:nvSpPr>
        <p:spPr>
          <a:xfrm>
            <a:off x="1559496" y="2265605"/>
            <a:ext cx="9073008" cy="232679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6600" b="1" dirty="0" smtClean="0">
                <a:solidFill>
                  <a:schemeClr val="accent5"/>
                </a:solidFill>
              </a:rPr>
              <a:t>Ongoing and just started projects</a:t>
            </a:r>
            <a:endParaRPr lang="en-US" sz="6600" b="1" dirty="0">
              <a:solidFill>
                <a:schemeClr val="accent5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919" y="3968"/>
            <a:ext cx="2178066" cy="1489391"/>
            <a:chOff x="54919" y="3968"/>
            <a:chExt cx="2178066" cy="14893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1D1D1B"/>
                </a:clrFrom>
                <a:clrTo>
                  <a:srgbClr val="1D1D1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9" y="3968"/>
              <a:ext cx="2178066" cy="130814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2400" y="1247138"/>
              <a:ext cx="19159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chemeClr val="bg1"/>
                  </a:solidFill>
                  <a:latin typeface="Franklin Gothic Medium Cond" panose="020B0606030402020204" pitchFamily="34" charset="0"/>
                  <a:ea typeface="MS Gothic" panose="020B0609070205080204" pitchFamily="49" charset="-128"/>
                </a:rPr>
                <a:t>Laboratori Nazionali di Legnaro (LNL)</a:t>
              </a:r>
              <a:endParaRPr lang="en-US" sz="1000" dirty="0">
                <a:solidFill>
                  <a:schemeClr val="bg1"/>
                </a:solidFill>
                <a:latin typeface="Franklin Gothic Medium Cond" panose="020B0606030402020204" pitchFamily="34" charset="0"/>
                <a:ea typeface="MS Gothic" panose="020B0609070205080204" pitchFamily="49" charset="-128"/>
              </a:endParaRPr>
            </a:p>
          </p:txBody>
        </p:sp>
      </p:grpSp>
      <p:pic>
        <p:nvPicPr>
          <p:cNvPr id="6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40081"/>
            <a:ext cx="1426894" cy="11860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75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/>
          <p:cNvSpPr>
            <a:spLocks noGrp="1"/>
          </p:cNvSpPr>
          <p:nvPr>
            <p:ph type="subTitle" idx="4294967295"/>
          </p:nvPr>
        </p:nvSpPr>
        <p:spPr>
          <a:xfrm>
            <a:off x="1185579" y="1300770"/>
            <a:ext cx="9072563" cy="446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6600" b="1" dirty="0">
                <a:solidFill>
                  <a:schemeClr val="accent5"/>
                </a:solidFill>
              </a:rPr>
              <a:t>PASTA </a:t>
            </a:r>
            <a:r>
              <a:rPr lang="en-US" sz="6600" b="1" dirty="0" smtClean="0">
                <a:solidFill>
                  <a:schemeClr val="accent5"/>
                </a:solidFill>
              </a:rPr>
              <a:t>–Production </a:t>
            </a:r>
            <a:r>
              <a:rPr lang="en-US" sz="6600" b="1" dirty="0">
                <a:solidFill>
                  <a:schemeClr val="accent5"/>
                </a:solidFill>
              </a:rPr>
              <a:t>with Accelerator of Sc-47 for </a:t>
            </a:r>
            <a:r>
              <a:rPr lang="en-US" sz="6600" b="1" dirty="0" err="1">
                <a:solidFill>
                  <a:schemeClr val="accent5"/>
                </a:solidFill>
              </a:rPr>
              <a:t>Theranostic</a:t>
            </a:r>
            <a:r>
              <a:rPr lang="en-US" sz="6600" b="1" dirty="0">
                <a:solidFill>
                  <a:schemeClr val="accent5"/>
                </a:solidFill>
              </a:rPr>
              <a:t> </a:t>
            </a:r>
            <a:r>
              <a:rPr lang="en-US" sz="6600" b="1" dirty="0" smtClean="0">
                <a:solidFill>
                  <a:schemeClr val="accent5"/>
                </a:solidFill>
              </a:rPr>
              <a:t>Applications</a:t>
            </a:r>
          </a:p>
          <a:p>
            <a:pPr>
              <a:lnSpc>
                <a:spcPct val="110000"/>
              </a:lnSpc>
            </a:pPr>
            <a:r>
              <a:rPr lang="en-US" sz="6600" b="1" dirty="0" smtClean="0">
                <a:solidFill>
                  <a:schemeClr val="accent5"/>
                </a:solidFill>
              </a:rPr>
              <a:t>2017/2018</a:t>
            </a:r>
            <a:endParaRPr lang="en-US" sz="6600" b="1" dirty="0">
              <a:solidFill>
                <a:schemeClr val="accent5"/>
              </a:solidFill>
            </a:endParaRPr>
          </a:p>
        </p:txBody>
      </p:sp>
      <p:pic>
        <p:nvPicPr>
          <p:cNvPr id="6" name="Picture 2" descr="Risultati immagini per alberto sordi spaghett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/>
          <a:stretch/>
        </p:blipFill>
        <p:spPr bwMode="auto">
          <a:xfrm>
            <a:off x="8324285" y="4609363"/>
            <a:ext cx="3867715" cy="219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88508" y="5965243"/>
            <a:ext cx="8903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CONCORSO PER </a:t>
            </a:r>
            <a:r>
              <a:rPr lang="it-IT" dirty="0" smtClean="0">
                <a:solidFill>
                  <a:schemeClr val="bg1"/>
                </a:solidFill>
              </a:rPr>
              <a:t>GIOVANI RICERCATORI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 smtClean="0">
                <a:solidFill>
                  <a:schemeClr val="bg1"/>
                </a:solidFill>
              </a:rPr>
              <a:t>PI: </a:t>
            </a:r>
            <a:r>
              <a:rPr lang="it-IT" dirty="0">
                <a:solidFill>
                  <a:schemeClr val="bg1"/>
                </a:solidFill>
              </a:rPr>
              <a:t>Gaia Pupillo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919" y="3968"/>
            <a:ext cx="2178066" cy="1489391"/>
            <a:chOff x="54919" y="3968"/>
            <a:chExt cx="2178066" cy="14893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1D1D1B"/>
                </a:clrFrom>
                <a:clrTo>
                  <a:srgbClr val="1D1D1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9" y="3968"/>
              <a:ext cx="2178066" cy="130814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2400" y="1247138"/>
              <a:ext cx="19159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chemeClr val="bg1"/>
                  </a:solidFill>
                  <a:latin typeface="Franklin Gothic Medium Cond" panose="020B0606030402020204" pitchFamily="34" charset="0"/>
                  <a:ea typeface="MS Gothic" panose="020B0609070205080204" pitchFamily="49" charset="-128"/>
                </a:rPr>
                <a:t>Laboratori Nazionali di Legnaro (LNL)</a:t>
              </a:r>
              <a:endParaRPr lang="en-US" sz="1000" dirty="0">
                <a:solidFill>
                  <a:schemeClr val="bg1"/>
                </a:solidFill>
                <a:latin typeface="Franklin Gothic Medium Cond" panose="020B0606030402020204" pitchFamily="34" charset="0"/>
                <a:ea typeface="MS Gothic" panose="020B0609070205080204" pitchFamily="49" charset="-128"/>
              </a:endParaRPr>
            </a:p>
          </p:txBody>
        </p:sp>
      </p:grpSp>
      <p:pic>
        <p:nvPicPr>
          <p:cNvPr id="12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40081"/>
            <a:ext cx="1426894" cy="11860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935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152" y="401855"/>
            <a:ext cx="8989695" cy="492443"/>
          </a:xfrm>
        </p:spPr>
        <p:txBody>
          <a:bodyPr/>
          <a:lstStyle/>
          <a:p>
            <a:r>
              <a:rPr lang="it-IT" dirty="0"/>
              <a:t>PASTA </a:t>
            </a:r>
            <a:r>
              <a:rPr lang="it-IT" dirty="0" err="1"/>
              <a:t>project</a:t>
            </a:r>
            <a:r>
              <a:rPr lang="it-IT" dirty="0"/>
              <a:t> </a:t>
            </a:r>
            <a:r>
              <a:rPr lang="it-IT" dirty="0" smtClean="0"/>
              <a:t>: </a:t>
            </a:r>
            <a:r>
              <a:rPr lang="it-IT" baseline="30000" dirty="0" smtClean="0"/>
              <a:t>47</a:t>
            </a:r>
            <a:r>
              <a:rPr lang="it-IT" dirty="0" smtClean="0"/>
              <a:t>Sc </a:t>
            </a:r>
            <a:r>
              <a:rPr lang="it-IT" dirty="0" err="1" smtClean="0"/>
              <a:t>cyclotron</a:t>
            </a:r>
            <a:r>
              <a:rPr lang="it-IT" dirty="0" smtClean="0"/>
              <a:t> </a:t>
            </a:r>
            <a:r>
              <a:rPr lang="it-IT" dirty="0" err="1" smtClean="0"/>
              <a:t>production@LNL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447801"/>
            <a:ext cx="5496797" cy="480060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 smtClean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rgbClr val="FFFF00"/>
                </a:solidFill>
              </a:rPr>
              <a:t>Scientific Motivation: Why </a:t>
            </a:r>
            <a:r>
              <a:rPr lang="en-US" sz="2200" baseline="30000" dirty="0">
                <a:solidFill>
                  <a:srgbClr val="FFFF00"/>
                </a:solidFill>
              </a:rPr>
              <a:t>47</a:t>
            </a:r>
            <a:r>
              <a:rPr lang="en-US" sz="2200" dirty="0">
                <a:solidFill>
                  <a:srgbClr val="FFFF00"/>
                </a:solidFill>
              </a:rPr>
              <a:t>Sc?</a:t>
            </a:r>
          </a:p>
          <a:p>
            <a:endParaRPr lang="en-US" baseline="30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 smtClean="0">
                <a:solidFill>
                  <a:schemeClr val="bg1"/>
                </a:solidFill>
              </a:rPr>
              <a:t>47</a:t>
            </a:r>
            <a:r>
              <a:rPr lang="en-US" dirty="0" smtClean="0">
                <a:solidFill>
                  <a:schemeClr val="bg1"/>
                </a:solidFill>
              </a:rPr>
              <a:t>Sc </a:t>
            </a:r>
            <a:r>
              <a:rPr lang="en-US" dirty="0">
                <a:solidFill>
                  <a:schemeClr val="bg1"/>
                </a:solidFill>
              </a:rPr>
              <a:t>(3.35 d, γ SPECT, β- </a:t>
            </a:r>
            <a:r>
              <a:rPr lang="en-US" dirty="0" err="1">
                <a:solidFill>
                  <a:schemeClr val="bg1"/>
                </a:solidFill>
              </a:rPr>
              <a:t>terapy</a:t>
            </a:r>
            <a:r>
              <a:rPr lang="en-US" dirty="0">
                <a:solidFill>
                  <a:schemeClr val="bg1"/>
                </a:solidFill>
              </a:rPr>
              <a:t>) is a promising radionuclide in </a:t>
            </a:r>
            <a:r>
              <a:rPr lang="en-US" dirty="0" smtClean="0">
                <a:solidFill>
                  <a:schemeClr val="bg1"/>
                </a:solidFill>
              </a:rPr>
              <a:t> Radio </a:t>
            </a:r>
            <a:r>
              <a:rPr lang="en-US" dirty="0" err="1">
                <a:solidFill>
                  <a:schemeClr val="bg1"/>
                </a:solidFill>
              </a:rPr>
              <a:t>Immuno</a:t>
            </a:r>
            <a:r>
              <a:rPr lang="en-US" dirty="0">
                <a:solidFill>
                  <a:schemeClr val="bg1"/>
                </a:solidFill>
              </a:rPr>
              <a:t> Therapy (</a:t>
            </a:r>
            <a:r>
              <a:rPr lang="en-US" dirty="0" smtClean="0">
                <a:solidFill>
                  <a:schemeClr val="bg1"/>
                </a:solidFill>
              </a:rPr>
              <a:t>RIT).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Suitable half-life to follow the slow </a:t>
            </a:r>
            <a:r>
              <a:rPr lang="en-US" dirty="0" smtClean="0">
                <a:solidFill>
                  <a:schemeClr val="bg1"/>
                </a:solidFill>
              </a:rPr>
              <a:t>bio distribution </a:t>
            </a:r>
            <a:r>
              <a:rPr lang="en-US" dirty="0">
                <a:solidFill>
                  <a:schemeClr val="bg1"/>
                </a:solidFill>
              </a:rPr>
              <a:t>of monoclonal antibodies (</a:t>
            </a:r>
            <a:r>
              <a:rPr lang="en-US" dirty="0" err="1">
                <a:solidFill>
                  <a:schemeClr val="bg1"/>
                </a:solidFill>
              </a:rPr>
              <a:t>mAbs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Low energy β-emitter suitable to treat small-sized tumors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chemeClr val="bg1"/>
                </a:solidFill>
              </a:rPr>
              <a:t>47</a:t>
            </a:r>
            <a:r>
              <a:rPr lang="en-US" dirty="0">
                <a:solidFill>
                  <a:schemeClr val="bg1"/>
                </a:solidFill>
              </a:rPr>
              <a:t>Sc  current production methods through neutron induced nuclear reactions at reactor sites: </a:t>
            </a:r>
            <a:r>
              <a:rPr lang="en-US" baseline="30000" dirty="0">
                <a:solidFill>
                  <a:schemeClr val="bg1"/>
                </a:solidFill>
              </a:rPr>
              <a:t>47</a:t>
            </a:r>
            <a:r>
              <a:rPr lang="en-US" dirty="0">
                <a:solidFill>
                  <a:schemeClr val="bg1"/>
                </a:solidFill>
              </a:rPr>
              <a:t>TiO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n,p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47</a:t>
            </a:r>
            <a:r>
              <a:rPr lang="en-US" dirty="0">
                <a:solidFill>
                  <a:schemeClr val="bg1"/>
                </a:solidFill>
              </a:rPr>
              <a:t>Sc  or  </a:t>
            </a:r>
            <a:r>
              <a:rPr lang="en-US" baseline="30000" dirty="0">
                <a:solidFill>
                  <a:schemeClr val="bg1"/>
                </a:solidFill>
              </a:rPr>
              <a:t>46</a:t>
            </a:r>
            <a:r>
              <a:rPr lang="en-US" dirty="0">
                <a:solidFill>
                  <a:schemeClr val="bg1"/>
                </a:solidFill>
              </a:rPr>
              <a:t>Ca(</a:t>
            </a:r>
            <a:r>
              <a:rPr lang="en-US" dirty="0" err="1">
                <a:solidFill>
                  <a:schemeClr val="bg1"/>
                </a:solidFill>
              </a:rPr>
              <a:t>n,γ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47</a:t>
            </a:r>
            <a:r>
              <a:rPr lang="en-US" dirty="0">
                <a:solidFill>
                  <a:schemeClr val="bg1"/>
                </a:solidFill>
              </a:rPr>
              <a:t>Ca -&gt;</a:t>
            </a:r>
            <a:r>
              <a:rPr lang="en-US" baseline="30000" dirty="0">
                <a:solidFill>
                  <a:schemeClr val="bg1"/>
                </a:solidFill>
              </a:rPr>
              <a:t>47</a:t>
            </a:r>
            <a:r>
              <a:rPr lang="en-US" dirty="0">
                <a:solidFill>
                  <a:schemeClr val="bg1"/>
                </a:solidFill>
              </a:rPr>
              <a:t>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Contaminants co-production: </a:t>
            </a:r>
            <a:r>
              <a:rPr lang="en-US" baseline="30000" dirty="0">
                <a:solidFill>
                  <a:schemeClr val="bg1"/>
                </a:solidFill>
              </a:rPr>
              <a:t>44m</a:t>
            </a:r>
            <a:r>
              <a:rPr lang="en-US" dirty="0">
                <a:solidFill>
                  <a:schemeClr val="bg1"/>
                </a:solidFill>
              </a:rPr>
              <a:t>Sc (58.61 h, β+),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aseline="30000" dirty="0" smtClean="0">
                <a:solidFill>
                  <a:schemeClr val="bg1"/>
                </a:solidFill>
              </a:rPr>
              <a:t>44</a:t>
            </a:r>
            <a:r>
              <a:rPr lang="en-US" dirty="0" smtClean="0">
                <a:solidFill>
                  <a:schemeClr val="bg1"/>
                </a:solidFill>
              </a:rPr>
              <a:t>Sc </a:t>
            </a:r>
            <a:r>
              <a:rPr lang="en-US" dirty="0">
                <a:solidFill>
                  <a:schemeClr val="bg1"/>
                </a:solidFill>
              </a:rPr>
              <a:t>(3.97 h, β+),  </a:t>
            </a:r>
            <a:r>
              <a:rPr lang="en-US" baseline="30000" dirty="0">
                <a:solidFill>
                  <a:schemeClr val="bg1"/>
                </a:solidFill>
              </a:rPr>
              <a:t>46</a:t>
            </a:r>
            <a:r>
              <a:rPr lang="en-US" dirty="0">
                <a:solidFill>
                  <a:schemeClr val="bg1"/>
                </a:solidFill>
              </a:rPr>
              <a:t>Sc (83.79 d, β- 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Main goal: find-out 47Sc alternative cyclotron-driven production routes, with as low as </a:t>
            </a:r>
            <a:r>
              <a:rPr lang="en-US" dirty="0" smtClean="0">
                <a:solidFill>
                  <a:schemeClr val="bg1"/>
                </a:solidFill>
              </a:rPr>
              <a:t>possible </a:t>
            </a:r>
            <a:r>
              <a:rPr lang="en-US" dirty="0">
                <a:solidFill>
                  <a:schemeClr val="bg1"/>
                </a:solidFill>
              </a:rPr>
              <a:t>contaminant nuclides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730" y="894298"/>
            <a:ext cx="1073746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i="1" dirty="0">
                <a:solidFill>
                  <a:srgbClr val="FFFF00"/>
                </a:solidFill>
              </a:rPr>
              <a:t>PASTA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>
                <a:solidFill>
                  <a:srgbClr val="FFFF00"/>
                </a:solidFill>
              </a:rPr>
              <a:t>P</a:t>
            </a:r>
            <a:r>
              <a:rPr lang="en-US" sz="2400" b="1" i="1" dirty="0">
                <a:solidFill>
                  <a:srgbClr val="FF0000"/>
                </a:solidFill>
              </a:rPr>
              <a:t>roduction with </a:t>
            </a:r>
            <a:r>
              <a:rPr lang="en-US" sz="2400" b="1" i="1" dirty="0">
                <a:solidFill>
                  <a:srgbClr val="FFFF00"/>
                </a:solidFill>
              </a:rPr>
              <a:t>A</a:t>
            </a:r>
            <a:r>
              <a:rPr lang="en-US" sz="2400" b="1" i="1" dirty="0">
                <a:solidFill>
                  <a:srgbClr val="FF0000"/>
                </a:solidFill>
              </a:rPr>
              <a:t>ccelerator of </a:t>
            </a:r>
            <a:r>
              <a:rPr lang="en-US" sz="2400" b="1" i="1" dirty="0">
                <a:solidFill>
                  <a:srgbClr val="FFFF00"/>
                </a:solidFill>
              </a:rPr>
              <a:t>S</a:t>
            </a:r>
            <a:r>
              <a:rPr lang="en-US" sz="2400" b="1" i="1" dirty="0">
                <a:solidFill>
                  <a:srgbClr val="FF0000"/>
                </a:solidFill>
              </a:rPr>
              <a:t>c-47 for </a:t>
            </a:r>
            <a:r>
              <a:rPr lang="en-US" sz="2400" b="1" i="1" dirty="0" err="1">
                <a:solidFill>
                  <a:srgbClr val="FFFF00"/>
                </a:solidFill>
              </a:rPr>
              <a:t>T</a:t>
            </a:r>
            <a:r>
              <a:rPr lang="en-US" sz="2400" b="1" i="1" dirty="0" err="1">
                <a:solidFill>
                  <a:srgbClr val="FF0000"/>
                </a:solidFill>
              </a:rPr>
              <a:t>heranostic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FF00"/>
                </a:solidFill>
              </a:rPr>
              <a:t>A</a:t>
            </a:r>
            <a:r>
              <a:rPr lang="en-US" sz="2400" b="1" i="1" dirty="0">
                <a:solidFill>
                  <a:srgbClr val="FF0000"/>
                </a:solidFill>
              </a:rPr>
              <a:t>pplications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6248399" y="1296354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Overall proton-induced </a:t>
            </a:r>
            <a:r>
              <a:rPr lang="en-US" dirty="0">
                <a:solidFill>
                  <a:srgbClr val="FFFF00"/>
                </a:solidFill>
              </a:rPr>
              <a:t>reactions </a:t>
            </a:r>
            <a:r>
              <a:rPr lang="en-US" dirty="0" smtClean="0">
                <a:solidFill>
                  <a:srgbClr val="FFFF00"/>
                </a:solidFill>
              </a:rPr>
              <a:t>for </a:t>
            </a:r>
            <a:r>
              <a:rPr lang="en-US" baseline="30000" dirty="0" smtClean="0">
                <a:solidFill>
                  <a:srgbClr val="FFFF00"/>
                </a:solidFill>
              </a:rPr>
              <a:t>47</a:t>
            </a:r>
            <a:r>
              <a:rPr lang="en-US" dirty="0" smtClean="0">
                <a:solidFill>
                  <a:srgbClr val="FFFF00"/>
                </a:solidFill>
              </a:rPr>
              <a:t>Sc </a:t>
            </a:r>
            <a:r>
              <a:rPr lang="en-US" dirty="0">
                <a:solidFill>
                  <a:srgbClr val="FFFF00"/>
                </a:solidFill>
              </a:rPr>
              <a:t>production (NNDC, 2016)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3473" t="39469" r="26204" b="38875"/>
          <a:stretch/>
        </p:blipFill>
        <p:spPr>
          <a:xfrm>
            <a:off x="6106047" y="1924279"/>
            <a:ext cx="5789241" cy="15841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r="8110"/>
          <a:stretch/>
        </p:blipFill>
        <p:spPr>
          <a:xfrm>
            <a:off x="5880134" y="3605013"/>
            <a:ext cx="3051065" cy="24143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5092" r="6051" b="5094"/>
          <a:stretch/>
        </p:blipFill>
        <p:spPr>
          <a:xfrm>
            <a:off x="9000667" y="3605013"/>
            <a:ext cx="3046041" cy="2414312"/>
          </a:xfrm>
          <a:prstGeom prst="rect">
            <a:avLst/>
          </a:prstGeom>
        </p:spPr>
      </p:pic>
      <p:sp>
        <p:nvSpPr>
          <p:cNvPr id="20" name="Footer Placeholder 52"/>
          <p:cNvSpPr txBox="1">
            <a:spLocks/>
          </p:cNvSpPr>
          <p:nvPr/>
        </p:nvSpPr>
        <p:spPr>
          <a:xfrm>
            <a:off x="344205" y="6546747"/>
            <a:ext cx="39014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algn="l">
              <a:spcBef>
                <a:spcPts val="520"/>
              </a:spcBef>
            </a:pPr>
            <a:r>
              <a:rPr lang="en-US" sz="1000" spc="-5" dirty="0" smtClean="0">
                <a:solidFill>
                  <a:srgbClr val="FFFFFF"/>
                </a:solidFill>
                <a:latin typeface="Corbel"/>
                <a:cs typeface="Corbel"/>
              </a:rPr>
              <a:t>J. Esposito</a:t>
            </a:r>
            <a:r>
              <a:rPr lang="en-US" sz="1000" spc="-10" dirty="0" smtClean="0">
                <a:solidFill>
                  <a:srgbClr val="FFFFFF"/>
                </a:solidFill>
                <a:latin typeface="Corbel"/>
                <a:cs typeface="Corbel"/>
              </a:rPr>
              <a:t>, 9ICI </a:t>
            </a:r>
            <a:r>
              <a:rPr lang="en-US" sz="1000" spc="-5" dirty="0" smtClean="0">
                <a:solidFill>
                  <a:srgbClr val="FFFFFF"/>
                </a:solidFill>
                <a:latin typeface="Corbel"/>
                <a:cs typeface="Corbel"/>
              </a:rPr>
              <a:t>2017,  Doha (Qatar), 12-16  Nov.</a:t>
            </a:r>
            <a:r>
              <a:rPr lang="en-US" sz="1000" spc="14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en-US" sz="1000" spc="-5" dirty="0" smtClean="0">
                <a:solidFill>
                  <a:srgbClr val="FFFFFF"/>
                </a:solidFill>
                <a:latin typeface="Corbel"/>
                <a:cs typeface="Corbel"/>
              </a:rPr>
              <a:t>2017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22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19800" y="6115882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The trend of </a:t>
            </a:r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these nuclear cross sections has to 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be confirmed..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550738" y="2749063"/>
            <a:ext cx="504056" cy="278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550738" y="3218251"/>
            <a:ext cx="504056" cy="278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83241"/>
            <a:ext cx="8989695" cy="553998"/>
          </a:xfrm>
        </p:spPr>
        <p:txBody>
          <a:bodyPr/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LARAMED infrastructure is setup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7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381000" y="1415628"/>
            <a:ext cx="11270868" cy="4832772"/>
          </a:xfrm>
          <a:prstGeom prst="rect">
            <a:avLst/>
          </a:prstGeom>
        </p:spPr>
        <p:txBody>
          <a:bodyPr wrap="square" lIns="0" tIns="0" rIns="0" bIns="0">
            <a:normAutofit fontScale="925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kern="0" dirty="0" err="1">
                <a:solidFill>
                  <a:srgbClr val="FFFF00"/>
                </a:solidFill>
                <a:latin typeface="Corbel" panose="020B0503020204020204" pitchFamily="34" charset="0"/>
              </a:rPr>
              <a:t>LA</a:t>
            </a:r>
            <a:r>
              <a:rPr lang="en-US" sz="2800" kern="0" dirty="0" err="1">
                <a:solidFill>
                  <a:schemeClr val="bg1"/>
                </a:solidFill>
                <a:latin typeface="Corbel" panose="020B0503020204020204" pitchFamily="34" charset="0"/>
              </a:rPr>
              <a:t>boratory</a:t>
            </a:r>
            <a:r>
              <a:rPr lang="en-US" sz="2800" kern="0" dirty="0">
                <a:solidFill>
                  <a:schemeClr val="bg1"/>
                </a:solidFill>
                <a:latin typeface="Corbel" panose="020B0503020204020204" pitchFamily="34" charset="0"/>
              </a:rPr>
              <a:t> of </a:t>
            </a:r>
            <a:r>
              <a:rPr lang="en-US" sz="2800" b="1" kern="0" dirty="0" err="1">
                <a:solidFill>
                  <a:srgbClr val="FFFF00"/>
                </a:solidFill>
                <a:latin typeface="Corbel" panose="020B0503020204020204" pitchFamily="34" charset="0"/>
              </a:rPr>
              <a:t>RA</a:t>
            </a:r>
            <a:r>
              <a:rPr lang="en-US" sz="2800" kern="0" dirty="0" err="1">
                <a:solidFill>
                  <a:schemeClr val="bg1"/>
                </a:solidFill>
                <a:latin typeface="Corbel" panose="020B0503020204020204" pitchFamily="34" charset="0"/>
              </a:rPr>
              <a:t>dionuclides</a:t>
            </a:r>
            <a:r>
              <a:rPr lang="en-US" sz="2800" kern="0" dirty="0">
                <a:solidFill>
                  <a:schemeClr val="bg1"/>
                </a:solidFill>
                <a:latin typeface="Corbel" panose="020B0503020204020204" pitchFamily="34" charset="0"/>
              </a:rPr>
              <a:t> for </a:t>
            </a:r>
            <a:r>
              <a:rPr lang="en-US" sz="2800" b="1" kern="0" dirty="0" err="1">
                <a:solidFill>
                  <a:srgbClr val="FFFF00"/>
                </a:solidFill>
                <a:latin typeface="Corbel" panose="020B0503020204020204" pitchFamily="34" charset="0"/>
              </a:rPr>
              <a:t>MED</a:t>
            </a:r>
            <a:r>
              <a:rPr lang="en-US" sz="2800" kern="0" dirty="0" err="1">
                <a:solidFill>
                  <a:schemeClr val="bg1"/>
                </a:solidFill>
                <a:latin typeface="Corbel" panose="020B0503020204020204" pitchFamily="34" charset="0"/>
              </a:rPr>
              <a:t>icine</a:t>
            </a:r>
            <a:r>
              <a:rPr lang="en-US" sz="2800" kern="0" dirty="0">
                <a:solidFill>
                  <a:schemeClr val="bg1"/>
                </a:solidFill>
                <a:latin typeface="Corbel" panose="020B0503020204020204" pitchFamily="34" charset="0"/>
              </a:rPr>
              <a:t>, </a:t>
            </a:r>
            <a:r>
              <a:rPr lang="en-US" sz="28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includes:</a:t>
            </a:r>
          </a:p>
          <a:p>
            <a:pPr algn="just"/>
            <a:endParaRPr lang="en-US" sz="2800" kern="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57200" indent="-457200" algn="just">
              <a:buFontTx/>
              <a:buChar char="―"/>
            </a:pPr>
            <a:r>
              <a:rPr lang="en-US" sz="2800" b="1" kern="0" dirty="0">
                <a:solidFill>
                  <a:srgbClr val="FFFF00"/>
                </a:solidFill>
                <a:latin typeface="Corbel" panose="020B0503020204020204" pitchFamily="34" charset="0"/>
              </a:rPr>
              <a:t>A research laboratory (RILAB</a:t>
            </a:r>
            <a:r>
              <a:rPr lang="en-US" sz="2800" b="1" kern="0" dirty="0" smtClean="0">
                <a:solidFill>
                  <a:srgbClr val="FFFF00"/>
                </a:solidFill>
                <a:latin typeface="Corbel" panose="020B0503020204020204" pitchFamily="34" charset="0"/>
              </a:rPr>
              <a:t>)</a:t>
            </a:r>
            <a:r>
              <a:rPr lang="en-US" sz="2800" b="1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 algn="just"/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      Jointly </a:t>
            </a:r>
            <a:r>
              <a:rPr lang="en-US" sz="2400" kern="0" dirty="0">
                <a:solidFill>
                  <a:schemeClr val="bg1"/>
                </a:solidFill>
                <a:latin typeface="Corbel" panose="020B0503020204020204" pitchFamily="34" charset="0"/>
              </a:rPr>
              <a:t>owned </a:t>
            </a:r>
            <a:r>
              <a:rPr lang="en-US" sz="2400" kern="0" dirty="0">
                <a:solidFill>
                  <a:schemeClr val="bg1"/>
                </a:solidFill>
                <a:latin typeface="Corbel" panose="020B0503020204020204" pitchFamily="34" charset="0"/>
              </a:rPr>
              <a:t>by INFN and CNR for: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High-precision determination of nuclear </a:t>
            </a:r>
            <a:r>
              <a:rPr lang="en-US" sz="2200" kern="0" dirty="0">
                <a:solidFill>
                  <a:schemeClr val="bg1"/>
                </a:solidFill>
                <a:latin typeface="Corbel" panose="020B0503020204020204" pitchFamily="34" charset="0"/>
              </a:rPr>
              <a:t>excitation </a:t>
            </a:r>
            <a:r>
              <a:rPr lang="en-US" sz="22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functions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chemeClr val="bg1"/>
                </a:solidFill>
                <a:latin typeface="Corbel" panose="020B0503020204020204" pitchFamily="34" charset="0"/>
              </a:rPr>
              <a:t>Low-activity-production of Radio-isotopes/Radio-</a:t>
            </a:r>
            <a:r>
              <a:rPr lang="en-US" sz="2200" kern="0" dirty="0" err="1">
                <a:solidFill>
                  <a:schemeClr val="bg1"/>
                </a:solidFill>
                <a:latin typeface="Corbel" panose="020B0503020204020204" pitchFamily="34" charset="0"/>
              </a:rPr>
              <a:t>pharmeceutical</a:t>
            </a:r>
            <a:r>
              <a:rPr lang="en-US" sz="2200" kern="0" dirty="0">
                <a:solidFill>
                  <a:schemeClr val="bg1"/>
                </a:solidFill>
                <a:latin typeface="Corbel" panose="020B0503020204020204" pitchFamily="34" charset="0"/>
              </a:rPr>
              <a:t> for research </a:t>
            </a:r>
            <a:r>
              <a:rPr lang="en-US" sz="22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purposes</a:t>
            </a:r>
            <a:endParaRPr lang="en-US" sz="2200" kern="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chemeClr val="bg1"/>
                </a:solidFill>
                <a:latin typeface="Corbel" panose="020B0503020204020204" pitchFamily="34" charset="0"/>
              </a:rPr>
              <a:t>A proving ground for </a:t>
            </a:r>
            <a:r>
              <a:rPr lang="en-US" sz="22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new/advanced technologies developed to test high </a:t>
            </a:r>
            <a:r>
              <a:rPr lang="en-US" sz="2200" kern="0" dirty="0">
                <a:solidFill>
                  <a:schemeClr val="bg1"/>
                </a:solidFill>
                <a:latin typeface="Corbel" panose="020B0503020204020204" pitchFamily="34" charset="0"/>
              </a:rPr>
              <a:t>power </a:t>
            </a:r>
            <a:r>
              <a:rPr lang="en-US" sz="22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targets </a:t>
            </a:r>
            <a:br>
              <a:rPr lang="en-US" sz="22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endParaRPr lang="en-US" sz="2400" kern="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57200" indent="-457200" algn="just">
              <a:buFontTx/>
              <a:buChar char="―"/>
            </a:pPr>
            <a:r>
              <a:rPr lang="en-US" sz="2800" b="1" kern="0" dirty="0">
                <a:solidFill>
                  <a:srgbClr val="FFFF00"/>
                </a:solidFill>
                <a:latin typeface="Corbel" panose="020B0503020204020204" pitchFamily="34" charset="0"/>
              </a:rPr>
              <a:t>A production facility (RIFAC</a:t>
            </a:r>
            <a:r>
              <a:rPr lang="en-US" sz="2800" b="1" kern="0" dirty="0" smtClean="0">
                <a:solidFill>
                  <a:srgbClr val="FFFF00"/>
                </a:solidFill>
                <a:latin typeface="Corbel" panose="020B0503020204020204" pitchFamily="34" charset="0"/>
              </a:rPr>
              <a:t>) </a:t>
            </a:r>
          </a:p>
          <a:p>
            <a:pPr algn="just"/>
            <a:r>
              <a:rPr lang="en-US" sz="2400" b="1" kern="0" dirty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Corbel" panose="020B0503020204020204" pitchFamily="34" charset="0"/>
              </a:rPr>
              <a:t>      </a:t>
            </a: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operated </a:t>
            </a:r>
            <a:r>
              <a:rPr lang="en-US" sz="2400" kern="0" dirty="0">
                <a:solidFill>
                  <a:schemeClr val="bg1"/>
                </a:solidFill>
                <a:latin typeface="Corbel" panose="020B0503020204020204" pitchFamily="34" charset="0"/>
              </a:rPr>
              <a:t>by INFN and a private </a:t>
            </a:r>
            <a:r>
              <a:rPr lang="en-US" sz="24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partner: </a:t>
            </a:r>
          </a:p>
          <a:p>
            <a:pPr algn="just"/>
            <a:r>
              <a:rPr lang="en-US" sz="22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    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 Production of  </a:t>
            </a:r>
            <a:r>
              <a:rPr lang="en-US" sz="2200" kern="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82</a:t>
            </a:r>
            <a:r>
              <a:rPr lang="en-US" sz="22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Sr/</a:t>
            </a:r>
            <a:r>
              <a:rPr lang="en-US" sz="2200" kern="0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82</a:t>
            </a:r>
            <a:r>
              <a:rPr lang="en-US" sz="22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Rb </a:t>
            </a:r>
            <a:r>
              <a:rPr lang="en-US" sz="2200" kern="0" dirty="0">
                <a:solidFill>
                  <a:schemeClr val="bg1"/>
                </a:solidFill>
                <a:latin typeface="Corbel" panose="020B0503020204020204" pitchFamily="34" charset="0"/>
              </a:rPr>
              <a:t>and </a:t>
            </a:r>
            <a:r>
              <a:rPr lang="en-US" sz="2200" kern="0" baseline="30000" dirty="0">
                <a:solidFill>
                  <a:schemeClr val="bg1"/>
                </a:solidFill>
                <a:latin typeface="Corbel" panose="020B0503020204020204" pitchFamily="34" charset="0"/>
              </a:rPr>
              <a:t>68</a:t>
            </a:r>
            <a:r>
              <a:rPr lang="en-US" sz="2200" kern="0" dirty="0">
                <a:solidFill>
                  <a:schemeClr val="bg1"/>
                </a:solidFill>
                <a:latin typeface="Corbel" panose="020B0503020204020204" pitchFamily="34" charset="0"/>
              </a:rPr>
              <a:t>Ga/</a:t>
            </a:r>
            <a:r>
              <a:rPr lang="en-US" sz="2200" kern="0" baseline="30000" dirty="0">
                <a:solidFill>
                  <a:schemeClr val="bg1"/>
                </a:solidFill>
                <a:latin typeface="Corbel" panose="020B0503020204020204" pitchFamily="34" charset="0"/>
              </a:rPr>
              <a:t>68</a:t>
            </a:r>
            <a:r>
              <a:rPr lang="en-US" sz="2200" kern="0" dirty="0">
                <a:solidFill>
                  <a:schemeClr val="bg1"/>
                </a:solidFill>
                <a:latin typeface="Corbel" panose="020B0503020204020204" pitchFamily="34" charset="0"/>
              </a:rPr>
              <a:t>Ge </a:t>
            </a:r>
            <a:r>
              <a:rPr lang="en-US" sz="2200" kern="0" dirty="0">
                <a:solidFill>
                  <a:schemeClr val="bg1"/>
                </a:solidFill>
                <a:latin typeface="Corbel" panose="020B0503020204020204" pitchFamily="34" charset="0"/>
              </a:rPr>
              <a:t>radionuclides for generator systems to </a:t>
            </a:r>
            <a:r>
              <a:rPr lang="en-US" sz="2200" kern="0" dirty="0" smtClean="0">
                <a:solidFill>
                  <a:schemeClr val="bg1"/>
                </a:solidFill>
                <a:latin typeface="Corbel" panose="020B0503020204020204" pitchFamily="34" charset="0"/>
              </a:rPr>
              <a:t>meet market </a:t>
            </a:r>
            <a:r>
              <a:rPr lang="en-US" sz="2200" kern="0" dirty="0">
                <a:solidFill>
                  <a:schemeClr val="bg1"/>
                </a:solidFill>
                <a:latin typeface="Corbel" panose="020B0503020204020204" pitchFamily="34" charset="0"/>
              </a:rPr>
              <a:t>demands </a:t>
            </a:r>
            <a:endParaRPr lang="en-US" sz="2200" kern="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just"/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07437" y="6704111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39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/>
          <p:cNvSpPr>
            <a:spLocks noGrp="1"/>
          </p:cNvSpPr>
          <p:nvPr>
            <p:ph type="subTitle" idx="4294967295"/>
          </p:nvPr>
        </p:nvSpPr>
        <p:spPr>
          <a:xfrm>
            <a:off x="1371600" y="1600200"/>
            <a:ext cx="10280458" cy="3351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6600" b="1" dirty="0">
                <a:solidFill>
                  <a:schemeClr val="accent5"/>
                </a:solidFill>
              </a:rPr>
              <a:t>E-PLATE  </a:t>
            </a:r>
            <a:r>
              <a:rPr lang="en-US" sz="6600" b="1" dirty="0" smtClean="0">
                <a:solidFill>
                  <a:schemeClr val="accent5"/>
                </a:solidFill>
              </a:rPr>
              <a:t/>
            </a:r>
            <a:br>
              <a:rPr lang="en-US" sz="6600" b="1" dirty="0" smtClean="0">
                <a:solidFill>
                  <a:schemeClr val="accent5"/>
                </a:solidFill>
              </a:rPr>
            </a:br>
            <a:r>
              <a:rPr lang="en-US" sz="6600" b="1" dirty="0" smtClean="0">
                <a:solidFill>
                  <a:schemeClr val="accent5"/>
                </a:solidFill>
              </a:rPr>
              <a:t>Electrostatic </a:t>
            </a:r>
            <a:r>
              <a:rPr lang="en-US" sz="6600" b="1" dirty="0">
                <a:solidFill>
                  <a:schemeClr val="accent5"/>
                </a:solidFill>
              </a:rPr>
              <a:t>Powder </a:t>
            </a:r>
            <a:r>
              <a:rPr lang="en-US" sz="6600" b="1" dirty="0" err="1">
                <a:solidFill>
                  <a:schemeClr val="accent5"/>
                </a:solidFill>
              </a:rPr>
              <a:t>pLating</a:t>
            </a:r>
            <a:r>
              <a:rPr lang="en-US" sz="6600" b="1" dirty="0">
                <a:solidFill>
                  <a:schemeClr val="accent5"/>
                </a:solidFill>
              </a:rPr>
              <a:t> for Accelerator </a:t>
            </a:r>
            <a:r>
              <a:rPr lang="en-US" sz="6600" b="1" dirty="0" err="1">
                <a:solidFill>
                  <a:schemeClr val="accent5"/>
                </a:solidFill>
              </a:rPr>
              <a:t>TargEts</a:t>
            </a:r>
            <a:endParaRPr lang="en-US" sz="6600" b="1" dirty="0">
              <a:solidFill>
                <a:schemeClr val="accent5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1600200" y="5181600"/>
            <a:ext cx="8903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CONCORSO PER </a:t>
            </a:r>
            <a:r>
              <a:rPr lang="it-IT" dirty="0" smtClean="0">
                <a:solidFill>
                  <a:schemeClr val="bg1"/>
                </a:solidFill>
              </a:rPr>
              <a:t>GIOVANI RICERCATORI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 smtClean="0">
                <a:solidFill>
                  <a:schemeClr val="bg1"/>
                </a:solidFill>
              </a:rPr>
              <a:t>PI: </a:t>
            </a:r>
            <a:r>
              <a:rPr lang="it-IT" dirty="0">
                <a:solidFill>
                  <a:schemeClr val="bg1"/>
                </a:solidFill>
              </a:rPr>
              <a:t>Hanna </a:t>
            </a:r>
            <a:r>
              <a:rPr lang="it-IT" dirty="0" err="1" smtClean="0">
                <a:solidFill>
                  <a:schemeClr val="bg1"/>
                </a:solidFill>
              </a:rPr>
              <a:t>Skliarova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919" y="3968"/>
            <a:ext cx="2178066" cy="1489391"/>
            <a:chOff x="54919" y="3968"/>
            <a:chExt cx="2178066" cy="14893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1D1D1B"/>
                </a:clrFrom>
                <a:clrTo>
                  <a:srgbClr val="1D1D1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9" y="3968"/>
              <a:ext cx="2178066" cy="130814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2400" y="1247138"/>
              <a:ext cx="19159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chemeClr val="bg1"/>
                  </a:solidFill>
                  <a:latin typeface="Franklin Gothic Medium Cond" panose="020B0606030402020204" pitchFamily="34" charset="0"/>
                  <a:ea typeface="MS Gothic" panose="020B0609070205080204" pitchFamily="49" charset="-128"/>
                </a:rPr>
                <a:t>Laboratori Nazionali di Legnaro (LNL)</a:t>
              </a:r>
              <a:endParaRPr lang="en-US" sz="1000" dirty="0">
                <a:solidFill>
                  <a:schemeClr val="bg1"/>
                </a:solidFill>
                <a:latin typeface="Franklin Gothic Medium Cond" panose="020B0606030402020204" pitchFamily="34" charset="0"/>
                <a:ea typeface="MS Gothic" panose="020B0609070205080204" pitchFamily="49" charset="-128"/>
              </a:endParaRPr>
            </a:p>
          </p:txBody>
        </p:sp>
      </p:grpSp>
      <p:pic>
        <p:nvPicPr>
          <p:cNvPr id="12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40081"/>
            <a:ext cx="1426894" cy="11860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4598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17"/>
          <p:cNvSpPr/>
          <p:nvPr/>
        </p:nvSpPr>
        <p:spPr>
          <a:xfrm>
            <a:off x="1849601" y="1126671"/>
            <a:ext cx="95599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High intensity vibrational powder plating - </a:t>
            </a:r>
            <a:r>
              <a:rPr lang="en-US" sz="2000" dirty="0" err="1">
                <a:solidFill>
                  <a:schemeClr val="bg1"/>
                </a:solidFill>
                <a:latin typeface="Corbel" panose="020B0503020204020204" pitchFamily="34" charset="0"/>
              </a:rPr>
              <a:t>HiViPP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This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deposition technique exploits </a:t>
            </a:r>
            <a:r>
              <a:rPr lang="it-IT" sz="2000" dirty="0">
                <a:solidFill>
                  <a:schemeClr val="bg1"/>
                </a:solidFill>
                <a:latin typeface="Corbel" panose="020B0503020204020204" pitchFamily="34" charset="0"/>
              </a:rPr>
              <a:t>the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phenomenon</a:t>
            </a:r>
            <a:r>
              <a:rPr lang="it-IT" sz="2000" dirty="0">
                <a:solidFill>
                  <a:schemeClr val="bg1"/>
                </a:solidFill>
                <a:latin typeface="Corbel" panose="020B0503020204020204" pitchFamily="34" charset="0"/>
              </a:rPr>
              <a:t> of </a:t>
            </a: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vibrational</a:t>
            </a:r>
            <a:r>
              <a:rPr lang="it-IT" sz="20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motion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 of metallic </a:t>
            </a: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particles in a static electric field</a:t>
            </a:r>
            <a:r>
              <a:rPr lang="it-IT" sz="2000" dirty="0">
                <a:solidFill>
                  <a:schemeClr val="bg1"/>
                </a:solidFill>
                <a:latin typeface="Corbel" panose="020B0503020204020204" pitchFamily="34" charset="0"/>
              </a:rPr>
              <a:t> [1].</a:t>
            </a:r>
          </a:p>
        </p:txBody>
      </p:sp>
      <p:sp>
        <p:nvSpPr>
          <p:cNvPr id="10" name="Rettangolo 1"/>
          <p:cNvSpPr/>
          <p:nvPr/>
        </p:nvSpPr>
        <p:spPr>
          <a:xfrm>
            <a:off x="0" y="6577029"/>
            <a:ext cx="60526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Corbel" panose="020B0503020204020204" pitchFamily="34" charset="0"/>
              </a:rPr>
              <a:t>[1] An application of a new type deposition method </a:t>
            </a:r>
            <a:r>
              <a:rPr lang="it-IT" sz="1200" i="1" dirty="0">
                <a:solidFill>
                  <a:schemeClr val="bg1"/>
                </a:solidFill>
                <a:latin typeface="Corbel" panose="020B0503020204020204" pitchFamily="34" charset="0"/>
              </a:rPr>
              <a:t>to </a:t>
            </a:r>
            <a:r>
              <a:rPr lang="it-IT" sz="1200" i="1" dirty="0" err="1">
                <a:solidFill>
                  <a:schemeClr val="bg1"/>
                </a:solidFill>
                <a:latin typeface="Corbel" panose="020B0503020204020204" pitchFamily="34" charset="0"/>
              </a:rPr>
              <a:t>nuclear</a:t>
            </a:r>
            <a:r>
              <a:rPr lang="it-IT" sz="1200" i="1" dirty="0">
                <a:solidFill>
                  <a:schemeClr val="bg1"/>
                </a:solidFill>
                <a:latin typeface="Corbel" panose="020B0503020204020204" pitchFamily="34" charset="0"/>
              </a:rPr>
              <a:t> target </a:t>
            </a:r>
            <a:r>
              <a:rPr lang="it-IT" sz="1200" i="1" dirty="0" err="1">
                <a:solidFill>
                  <a:schemeClr val="bg1"/>
                </a:solidFill>
                <a:latin typeface="Corbel" panose="020B0503020204020204" pitchFamily="34" charset="0"/>
              </a:rPr>
              <a:t>preparation</a:t>
            </a:r>
            <a:r>
              <a:rPr lang="it-IT" sz="1200" i="1" dirty="0">
                <a:solidFill>
                  <a:schemeClr val="bg1"/>
                </a:solidFill>
                <a:latin typeface="Corbel" panose="020B0503020204020204" pitchFamily="34" charset="0"/>
              </a:rPr>
              <a:t>, </a:t>
            </a:r>
            <a:r>
              <a:rPr lang="it-IT" sz="1200" i="1" dirty="0" err="1">
                <a:solidFill>
                  <a:schemeClr val="bg1"/>
                </a:solidFill>
                <a:latin typeface="Corbel" panose="020B0503020204020204" pitchFamily="34" charset="0"/>
              </a:rPr>
              <a:t>Isao</a:t>
            </a:r>
            <a:r>
              <a:rPr lang="it-IT" sz="1200" i="1" dirty="0">
                <a:solidFill>
                  <a:schemeClr val="bg1"/>
                </a:solidFill>
                <a:latin typeface="Corbel" panose="020B0503020204020204" pitchFamily="34" charset="0"/>
              </a:rPr>
              <a:t> Sugai</a:t>
            </a:r>
          </a:p>
        </p:txBody>
      </p:sp>
      <p:sp>
        <p:nvSpPr>
          <p:cNvPr id="15" name="CasellaDiTesto 4"/>
          <p:cNvSpPr txBox="1"/>
          <p:nvPr/>
        </p:nvSpPr>
        <p:spPr>
          <a:xfrm>
            <a:off x="143892" y="1859423"/>
            <a:ext cx="6857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Experimental set up</a:t>
            </a:r>
          </a:p>
        </p:txBody>
      </p:sp>
      <p:sp>
        <p:nvSpPr>
          <p:cNvPr id="17" name="Titolo 3"/>
          <p:cNvSpPr txBox="1">
            <a:spLocks/>
          </p:cNvSpPr>
          <p:nvPr/>
        </p:nvSpPr>
        <p:spPr>
          <a:xfrm>
            <a:off x="1714826" y="323180"/>
            <a:ext cx="9829474" cy="67945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rPr>
              <a:t>E-PLATE</a:t>
            </a:r>
            <a:endParaRPr lang="en-US" sz="4400" dirty="0">
              <a:solidFill>
                <a:schemeClr val="bg1"/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860" y="4971551"/>
            <a:ext cx="1436061" cy="141914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3390" r="19303" b="19491"/>
          <a:stretch/>
        </p:blipFill>
        <p:spPr>
          <a:xfrm>
            <a:off x="4961017" y="2367254"/>
            <a:ext cx="3469708" cy="23339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710245" y="5984147"/>
            <a:ext cx="23101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aseline="30000" dirty="0" err="1">
                <a:solidFill>
                  <a:schemeClr val="bg1"/>
                </a:solidFill>
                <a:latin typeface="Corbel" panose="020B0503020204020204" pitchFamily="34" charset="0"/>
              </a:rPr>
              <a:t>nat</a:t>
            </a:r>
            <a:r>
              <a:rPr lang="it-IT" sz="2000" dirty="0" err="1">
                <a:solidFill>
                  <a:schemeClr val="bg1"/>
                </a:solidFill>
                <a:latin typeface="Corbel" panose="020B0503020204020204" pitchFamily="34" charset="0"/>
              </a:rPr>
              <a:t>Ti</a:t>
            </a:r>
            <a:r>
              <a:rPr lang="it-IT" sz="2000" dirty="0">
                <a:solidFill>
                  <a:schemeClr val="bg1"/>
                </a:solidFill>
                <a:latin typeface="Corbel" panose="020B0503020204020204" pitchFamily="34" charset="0"/>
              </a:rPr>
              <a:t> metal </a:t>
            </a:r>
            <a:r>
              <a:rPr lang="it-IT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 on Al </a:t>
            </a:r>
            <a:r>
              <a:rPr lang="it-IT" sz="20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foil</a:t>
            </a:r>
            <a:endParaRPr lang="it-IT" sz="200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Corbel" panose="020B0503020204020204" pitchFamily="34" charset="0"/>
              </a:rPr>
              <a:t>f</a:t>
            </a:r>
            <a:r>
              <a:rPr lang="it-IT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or PASTA </a:t>
            </a:r>
            <a:r>
              <a:rPr lang="it-IT" sz="20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project</a:t>
            </a:r>
            <a:endParaRPr lang="it-IT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854020" y="2367254"/>
            <a:ext cx="29151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Ti </a:t>
            </a:r>
            <a:r>
              <a:rPr lang="it-IT" dirty="0" smtClean="0">
                <a:solidFill>
                  <a:schemeClr val="bg1"/>
                </a:solidFill>
                <a:latin typeface="Corbel" panose="020B0503020204020204" pitchFamily="34" charset="0"/>
              </a:rPr>
              <a:t>per Pasta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Cr</a:t>
            </a:r>
            <a:r>
              <a:rPr lang="it-IT" dirty="0" smtClean="0">
                <a:solidFill>
                  <a:schemeClr val="bg1"/>
                </a:solidFill>
                <a:latin typeface="Corbel" panose="020B0503020204020204" pitchFamily="34" charset="0"/>
              </a:rPr>
              <a:t> per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Mo</a:t>
            </a:r>
            <a:r>
              <a:rPr lang="it-IT" dirty="0" smtClean="0">
                <a:solidFill>
                  <a:schemeClr val="bg1"/>
                </a:solidFill>
                <a:latin typeface="Corbel" panose="020B0503020204020204" pitchFamily="34" charset="0"/>
              </a:rPr>
              <a:t> per E-PLATE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Te</a:t>
            </a:r>
            <a:r>
              <a:rPr lang="it-IT" dirty="0" smtClean="0">
                <a:solidFill>
                  <a:schemeClr val="bg1"/>
                </a:solidFill>
                <a:latin typeface="Corbel" panose="020B0503020204020204" pitchFamily="34" charset="0"/>
              </a:rPr>
              <a:t> per I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Gd</a:t>
            </a:r>
            <a:r>
              <a:rPr lang="it-IT" dirty="0" smtClean="0">
                <a:solidFill>
                  <a:schemeClr val="bg1"/>
                </a:solidFill>
                <a:latin typeface="Corbel" panose="020B0503020204020204" pitchFamily="34" charset="0"/>
              </a:rPr>
              <a:t> per ARRONAX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Sn</a:t>
            </a:r>
            <a:r>
              <a:rPr lang="it-IT" dirty="0" smtClean="0">
                <a:solidFill>
                  <a:schemeClr val="bg1"/>
                </a:solidFill>
                <a:latin typeface="Corbel" panose="020B0503020204020204" pitchFamily="34" charset="0"/>
              </a:rPr>
              <a:t> su Carbon </a:t>
            </a:r>
            <a:r>
              <a:rPr lang="it-IT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foil</a:t>
            </a:r>
            <a:r>
              <a:rPr lang="it-IT" dirty="0" smtClean="0">
                <a:solidFill>
                  <a:schemeClr val="bg1"/>
                </a:solidFill>
                <a:latin typeface="Corbel" panose="020B0503020204020204" pitchFamily="34" charset="0"/>
              </a:rPr>
              <a:t> NUMEN</a:t>
            </a:r>
            <a:endParaRPr lang="it-IT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4273" y="2367254"/>
            <a:ext cx="3875388" cy="2358932"/>
          </a:xfrm>
          <a:prstGeom prst="rect">
            <a:avLst/>
          </a:prstGeom>
        </p:spPr>
      </p:pic>
      <p:sp>
        <p:nvSpPr>
          <p:cNvPr id="16" name="Rectangle 5"/>
          <p:cNvSpPr/>
          <p:nvPr/>
        </p:nvSpPr>
        <p:spPr>
          <a:xfrm>
            <a:off x="373606" y="4699176"/>
            <a:ext cx="41263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GB" sz="1600" dirty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backing </a:t>
            </a:r>
            <a:r>
              <a:rPr lang="en-GB" sz="1600" dirty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(upper electrode, anode</a:t>
            </a:r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GB" sz="1600" dirty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backing </a:t>
            </a:r>
            <a:r>
              <a:rPr lang="en-GB" sz="1600" dirty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(lower electrode, cathode</a:t>
            </a:r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600" dirty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quartz </a:t>
            </a:r>
            <a:r>
              <a:rPr lang="en-GB" sz="1600" dirty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glass </a:t>
            </a:r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cylinder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– pressing plate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GB" sz="1600" dirty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spring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</a:t>
            </a:r>
            <a:r>
              <a:rPr lang="en-GB" sz="1600" dirty="0">
                <a:solidFill>
                  <a:schemeClr val="bg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insulator holder</a:t>
            </a:r>
            <a:endParaRPr lang="en-US" sz="1600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26" y="364100"/>
            <a:ext cx="970838" cy="8902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6"/>
          <p:cNvSpPr txBox="1"/>
          <p:nvPr/>
        </p:nvSpPr>
        <p:spPr>
          <a:xfrm>
            <a:off x="370449" y="6194302"/>
            <a:ext cx="304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Process</a:t>
            </a:r>
            <a:r>
              <a:rPr lang="it-IT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is</a:t>
            </a:r>
            <a:r>
              <a:rPr lang="it-IT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realized</a:t>
            </a:r>
            <a:r>
              <a:rPr lang="it-IT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in </a:t>
            </a:r>
            <a:r>
              <a:rPr lang="it-IT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vacuum</a:t>
            </a:r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8891751" y="4205326"/>
            <a:ext cx="3957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Advantages</a:t>
            </a:r>
            <a:r>
              <a:rPr lang="it-IT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Two</a:t>
            </a:r>
            <a:r>
              <a:rPr lang="it-IT" dirty="0" smtClean="0">
                <a:solidFill>
                  <a:schemeClr val="bg1"/>
                </a:solidFill>
                <a:latin typeface="Corbel" panose="020B0503020204020204" pitchFamily="34" charset="0"/>
              </a:rPr>
              <a:t> targets are </a:t>
            </a:r>
            <a:r>
              <a:rPr lang="it-IT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deposited</a:t>
            </a:r>
            <a:r>
              <a:rPr lang="it-IT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simultaneously</a:t>
            </a:r>
            <a:endParaRPr lang="it-IT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latin typeface="Corbel" panose="020B0503020204020204" pitchFamily="34" charset="0"/>
              </a:rPr>
              <a:t>High </a:t>
            </a:r>
            <a:r>
              <a:rPr lang="it-IT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Efficiency</a:t>
            </a:r>
            <a:r>
              <a:rPr lang="it-IT" dirty="0">
                <a:solidFill>
                  <a:schemeClr val="bg1"/>
                </a:solidFill>
                <a:latin typeface="Corbel" panose="020B0503020204020204" pitchFamily="34" charset="0"/>
              </a:rPr>
              <a:t>: 95-98%!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Corbel" panose="020B0503020204020204" pitchFamily="34" charset="0"/>
              </a:rPr>
              <a:t>High </a:t>
            </a:r>
            <a:r>
              <a:rPr lang="it-IT" dirty="0" err="1">
                <a:solidFill>
                  <a:schemeClr val="bg1"/>
                </a:solidFill>
                <a:latin typeface="Corbel" panose="020B0503020204020204" pitchFamily="34" charset="0"/>
              </a:rPr>
              <a:t>uniformity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36" name="Immagin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1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/>
          <p:cNvSpPr>
            <a:spLocks noGrp="1"/>
          </p:cNvSpPr>
          <p:nvPr>
            <p:ph type="subTitle" idx="4294967295"/>
          </p:nvPr>
        </p:nvSpPr>
        <p:spPr>
          <a:xfrm>
            <a:off x="609600" y="2057400"/>
            <a:ext cx="11016354" cy="365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5400" b="1" dirty="0">
                <a:solidFill>
                  <a:schemeClr val="accent5"/>
                </a:solidFill>
              </a:rPr>
              <a:t>METRICS</a:t>
            </a:r>
            <a:br>
              <a:rPr lang="en-US" sz="5400" b="1" dirty="0">
                <a:solidFill>
                  <a:schemeClr val="accent5"/>
                </a:solidFill>
              </a:rPr>
            </a:br>
            <a:r>
              <a:rPr lang="en-US" sz="5400" b="1" dirty="0" smtClean="0">
                <a:solidFill>
                  <a:schemeClr val="accent5"/>
                </a:solidFill>
              </a:rPr>
              <a:t>Multimodal </a:t>
            </a:r>
            <a:r>
              <a:rPr lang="en-US" sz="5400" b="1" dirty="0" err="1">
                <a:solidFill>
                  <a:schemeClr val="accent5"/>
                </a:solidFill>
              </a:rPr>
              <a:t>pET</a:t>
            </a:r>
            <a:r>
              <a:rPr lang="en-US" sz="5400" b="1" dirty="0">
                <a:solidFill>
                  <a:schemeClr val="accent5"/>
                </a:solidFill>
              </a:rPr>
              <a:t>/</a:t>
            </a:r>
            <a:r>
              <a:rPr lang="en-US" sz="5400" b="1" dirty="0" err="1">
                <a:solidFill>
                  <a:schemeClr val="accent5"/>
                </a:solidFill>
              </a:rPr>
              <a:t>mRi</a:t>
            </a:r>
            <a:r>
              <a:rPr lang="en-US" sz="5400" b="1" dirty="0">
                <a:solidFill>
                  <a:schemeClr val="accent5"/>
                </a:solidFill>
              </a:rPr>
              <a:t> Imaging with Cyclotron-produced </a:t>
            </a:r>
            <a:r>
              <a:rPr lang="en-US" sz="5400" b="1" baseline="30000" dirty="0" smtClean="0">
                <a:solidFill>
                  <a:schemeClr val="accent5"/>
                </a:solidFill>
              </a:rPr>
              <a:t>52/51</a:t>
            </a:r>
            <a:r>
              <a:rPr lang="en-US" sz="5400" b="1" dirty="0" smtClean="0">
                <a:solidFill>
                  <a:schemeClr val="accent5"/>
                </a:solidFill>
              </a:rPr>
              <a:t>Mn </a:t>
            </a:r>
            <a:r>
              <a:rPr lang="en-US" sz="5400" b="1" dirty="0">
                <a:solidFill>
                  <a:schemeClr val="accent5"/>
                </a:solidFill>
              </a:rPr>
              <a:t>and stable paramagnetic </a:t>
            </a:r>
            <a:r>
              <a:rPr lang="en-US" sz="5400" b="1" dirty="0" err="1">
                <a:solidFill>
                  <a:schemeClr val="accent5"/>
                </a:solidFill>
              </a:rPr>
              <a:t>Mn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iSotopes</a:t>
            </a:r>
            <a:endParaRPr lang="en-US" sz="5400" b="1" dirty="0">
              <a:solidFill>
                <a:schemeClr val="accent5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919" y="3968"/>
            <a:ext cx="2178066" cy="1489391"/>
            <a:chOff x="54919" y="3968"/>
            <a:chExt cx="2178066" cy="14893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1D1D1B"/>
                </a:clrFrom>
                <a:clrTo>
                  <a:srgbClr val="1D1D1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9" y="3968"/>
              <a:ext cx="2178066" cy="130814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0" y="1247138"/>
              <a:ext cx="19159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chemeClr val="bg1"/>
                  </a:solidFill>
                  <a:latin typeface="Franklin Gothic Medium Cond" panose="020B0606030402020204" pitchFamily="34" charset="0"/>
                  <a:ea typeface="MS Gothic" panose="020B0609070205080204" pitchFamily="49" charset="-128"/>
                </a:rPr>
                <a:t>Laboratori Nazionali di Legnaro (LNL)</a:t>
              </a:r>
              <a:endParaRPr lang="en-US" sz="1000" dirty="0">
                <a:solidFill>
                  <a:schemeClr val="bg1"/>
                </a:solidFill>
                <a:latin typeface="Franklin Gothic Medium Cond" panose="020B0606030402020204" pitchFamily="34" charset="0"/>
                <a:ea typeface="MS Gothic" panose="020B0609070205080204" pitchFamily="49" charset="-128"/>
              </a:endParaRPr>
            </a:p>
          </p:txBody>
        </p:sp>
      </p:grpSp>
      <p:pic>
        <p:nvPicPr>
          <p:cNvPr id="9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40081"/>
            <a:ext cx="1426894" cy="11860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6083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54000" y="46198"/>
            <a:ext cx="8989695" cy="1231106"/>
          </a:xfrm>
        </p:spPr>
        <p:txBody>
          <a:bodyPr/>
          <a:lstStyle/>
          <a:p>
            <a:r>
              <a:rPr lang="en-US" sz="4800" dirty="0">
                <a:latin typeface="Corbel" panose="020B0503020204020204" pitchFamily="34" charset="0"/>
              </a:rPr>
              <a:t>METRICS- Mn-52</a:t>
            </a:r>
            <a:br>
              <a:rPr lang="en-US" sz="4800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79" y="3505200"/>
            <a:ext cx="5562600" cy="3104246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981382"/>
              </p:ext>
            </p:extLst>
          </p:nvPr>
        </p:nvGraphicFramePr>
        <p:xfrm>
          <a:off x="94345" y="1022034"/>
          <a:ext cx="55626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1555539669"/>
                    </a:ext>
                  </a:extLst>
                </a:gridCol>
                <a:gridCol w="2781300">
                  <a:extLst>
                    <a:ext uri="{9D8B030D-6E8A-4147-A177-3AD203B41FA5}">
                      <a16:colId xmlns:a16="http://schemas.microsoft.com/office/drawing/2014/main" val="216272301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</a:rPr>
                        <a:t>Multi Modality Imaging MMI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442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PET/SPECT</a:t>
                      </a:r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CT/MR</a:t>
                      </a:r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93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functional imaging</a:t>
                      </a:r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anatomical imaging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96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radiolabeled tracer</a:t>
                      </a:r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contrast agent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12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e.g. </a:t>
                      </a:r>
                      <a:r>
                        <a:rPr lang="en-US" sz="1800" b="1" baseline="30000" dirty="0" smtClean="0"/>
                        <a:t>18</a:t>
                      </a:r>
                      <a:r>
                        <a:rPr lang="en-US" sz="1800" b="1" dirty="0" smtClean="0"/>
                        <a:t>F-FDG for PET</a:t>
                      </a:r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e.g. Ba and I </a:t>
                      </a:r>
                      <a:r>
                        <a:rPr lang="en-US" sz="1800" b="1" baseline="-25000" dirty="0" smtClean="0"/>
                        <a:t> </a:t>
                      </a:r>
                      <a:r>
                        <a:rPr lang="en-US" sz="1800" b="1" dirty="0" smtClean="0"/>
                        <a:t>for CT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546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or </a:t>
                      </a:r>
                      <a:r>
                        <a:rPr lang="en-US" sz="1800" b="1" baseline="30000" dirty="0" smtClean="0"/>
                        <a:t>99m</a:t>
                      </a:r>
                      <a:r>
                        <a:rPr lang="en-US" sz="1800" b="1" dirty="0" smtClean="0"/>
                        <a:t>Tc-HMPAO for SPECT</a:t>
                      </a:r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or </a:t>
                      </a:r>
                      <a:r>
                        <a:rPr lang="en-US" sz="1800" b="1" dirty="0" err="1" smtClean="0"/>
                        <a:t>Gd</a:t>
                      </a:r>
                      <a:r>
                        <a:rPr lang="en-US" sz="1800" b="1" dirty="0" smtClean="0"/>
                        <a:t>-OMNISCAN for MRI</a:t>
                      </a:r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87154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693779" y="725094"/>
            <a:ext cx="63645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Diagnostic imaging mismatch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because of the chemical diversity between the contrast and radioactive agents.</a:t>
            </a:r>
          </a:p>
          <a:p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To achieve a </a:t>
            </a:r>
            <a:r>
              <a:rPr lang="en-US" b="1" dirty="0">
                <a:solidFill>
                  <a:srgbClr val="FFFF00"/>
                </a:solidFill>
                <a:latin typeface="Corbel" panose="020B0503020204020204" pitchFamily="34" charset="0"/>
              </a:rPr>
              <a:t>genuine fusion between PET and MRI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, the contrast and radioactive agents should be chemically identical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13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17" name="Rettangolo 13"/>
          <p:cNvSpPr/>
          <p:nvPr/>
        </p:nvSpPr>
        <p:spPr>
          <a:xfrm>
            <a:off x="5730613" y="2109338"/>
            <a:ext cx="621717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297" indent="0" algn="just">
              <a:lnSpc>
                <a:spcPts val="3000"/>
              </a:lnSpc>
              <a:buNone/>
            </a:pPr>
            <a:r>
              <a:rPr lang="en-US" b="1" dirty="0" err="1">
                <a:solidFill>
                  <a:srgbClr val="FFFF00"/>
                </a:solidFill>
                <a:latin typeface="Corbel" panose="020B0503020204020204" pitchFamily="34" charset="0"/>
              </a:rPr>
              <a:t>Mn</a:t>
            </a:r>
            <a:r>
              <a:rPr lang="en-US" dirty="0">
                <a:solidFill>
                  <a:srgbClr val="FFFF00"/>
                </a:solidFill>
                <a:latin typeface="Corbel" panose="020B0503020204020204" pitchFamily="34" charset="0"/>
              </a:rPr>
              <a:t> is the only element having </a:t>
            </a:r>
            <a:r>
              <a:rPr lang="en-US" dirty="0" smtClean="0">
                <a:solidFill>
                  <a:srgbClr val="FFFF00"/>
                </a:solidFill>
                <a:latin typeface="Corbel" panose="020B0503020204020204" pitchFamily="34" charset="0"/>
              </a:rPr>
              <a:t>both: </a:t>
            </a:r>
            <a:endParaRPr lang="en-US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marL="400047" indent="-285750" algn="just">
              <a:lnSpc>
                <a:spcPts val="3000"/>
              </a:lnSpc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isotopes with 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positron-emitting nuclear properties 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(i.e. </a:t>
            </a:r>
            <a:r>
              <a:rPr lang="en-US" b="1" baseline="30000" dirty="0">
                <a:solidFill>
                  <a:schemeClr val="bg1"/>
                </a:solidFill>
                <a:latin typeface="Corbel" panose="020B0503020204020204" pitchFamily="34" charset="0"/>
              </a:rPr>
              <a:t>52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Mn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average E</a:t>
            </a:r>
            <a:r>
              <a:rPr lang="el-GR" baseline="-25000" dirty="0">
                <a:solidFill>
                  <a:schemeClr val="bg1"/>
                </a:solidFill>
                <a:latin typeface="Corbel" panose="020B0503020204020204" pitchFamily="34" charset="0"/>
              </a:rPr>
              <a:t>β</a:t>
            </a:r>
            <a:r>
              <a:rPr lang="it-IT" baseline="-25000" dirty="0">
                <a:solidFill>
                  <a:schemeClr val="bg1"/>
                </a:solidFill>
                <a:latin typeface="Corbel" panose="020B0503020204020204" pitchFamily="34" charset="0"/>
              </a:rPr>
              <a:t>+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~ 250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keV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; </a:t>
            </a:r>
            <a:r>
              <a:rPr lang="en-US" b="1" baseline="30000" dirty="0">
                <a:solidFill>
                  <a:schemeClr val="bg1"/>
                </a:solidFill>
                <a:latin typeface="Corbel" panose="020B0503020204020204" pitchFamily="34" charset="0"/>
              </a:rPr>
              <a:t>51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Mn 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average E</a:t>
            </a:r>
            <a:r>
              <a:rPr lang="el-GR" baseline="-25000" dirty="0">
                <a:solidFill>
                  <a:schemeClr val="bg1"/>
                </a:solidFill>
                <a:latin typeface="Corbel" panose="020B0503020204020204" pitchFamily="34" charset="0"/>
              </a:rPr>
              <a:t>β</a:t>
            </a:r>
            <a:r>
              <a:rPr lang="it-IT" baseline="-25000" dirty="0">
                <a:solidFill>
                  <a:schemeClr val="bg1"/>
                </a:solidFill>
                <a:latin typeface="Corbel" panose="020B0503020204020204" pitchFamily="34" charset="0"/>
              </a:rPr>
              <a:t>+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~ 960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keV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) that could be conveniently employed as PET tracer</a:t>
            </a:r>
          </a:p>
          <a:p>
            <a:pPr marL="400047" indent="-285750" algn="just">
              <a:lnSpc>
                <a:spcPts val="3000"/>
              </a:lnSpc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and useful </a:t>
            </a:r>
            <a:r>
              <a:rPr lang="en-US" b="1" dirty="0">
                <a:solidFill>
                  <a:srgbClr val="FFFF00"/>
                </a:solidFill>
                <a:latin typeface="Corbel" panose="020B0503020204020204" pitchFamily="34" charset="0"/>
              </a:rPr>
              <a:t>paramagnetic properties 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to be used as MRI contrast agents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(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Mn</a:t>
            </a:r>
            <a:r>
              <a:rPr lang="en-US" b="1" baseline="30000" dirty="0">
                <a:solidFill>
                  <a:schemeClr val="bg1"/>
                </a:solidFill>
                <a:latin typeface="Corbel" panose="020B0503020204020204" pitchFamily="34" charset="0"/>
              </a:rPr>
              <a:t>2</a:t>
            </a:r>
            <a:r>
              <a:rPr lang="en-US" b="1" baseline="30000" dirty="0" smtClean="0">
                <a:solidFill>
                  <a:schemeClr val="bg1"/>
                </a:solidFill>
                <a:latin typeface="Corbel" panose="020B0503020204020204" pitchFamily="34" charset="0"/>
              </a:rPr>
              <a:t>+</a:t>
            </a:r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)</a:t>
            </a:r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114297" algn="just">
              <a:lnSpc>
                <a:spcPts val="3000"/>
              </a:lnSpc>
            </a:pP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Aiming at new 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dual-modality PET/MRI investigations using the same injected radionuclide/contrast agent</a:t>
            </a:r>
          </a:p>
          <a:p>
            <a:pPr marL="114297" algn="just">
              <a:lnSpc>
                <a:spcPts val="3000"/>
              </a:lnSpc>
            </a:pPr>
            <a:endParaRPr lang="en-US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45361" y="5334000"/>
            <a:ext cx="6096000" cy="14219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114297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</a:rPr>
              <a:t>Project Goals: </a:t>
            </a:r>
          </a:p>
          <a:p>
            <a:pPr marL="400047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Develop/optimize </a:t>
            </a: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1"/>
                </a:solidFill>
              </a:rPr>
              <a:t>proper separation and purification </a:t>
            </a:r>
            <a:r>
              <a:rPr lang="en-US" dirty="0">
                <a:solidFill>
                  <a:schemeClr val="bg1"/>
                </a:solidFill>
              </a:rPr>
              <a:t>method to minimize chemical reagents</a:t>
            </a:r>
          </a:p>
          <a:p>
            <a:pPr marL="400047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Establish stable </a:t>
            </a:r>
            <a:r>
              <a:rPr lang="en-US" dirty="0" err="1">
                <a:solidFill>
                  <a:schemeClr val="bg1"/>
                </a:solidFill>
              </a:rPr>
              <a:t>Mn</a:t>
            </a:r>
            <a:r>
              <a:rPr lang="en-US" dirty="0">
                <a:solidFill>
                  <a:schemeClr val="bg1"/>
                </a:solidFill>
              </a:rPr>
              <a:t>(II)-complexes  </a:t>
            </a:r>
          </a:p>
        </p:txBody>
      </p:sp>
    </p:spTree>
    <p:extLst>
      <p:ext uri="{BB962C8B-B14F-4D97-AF65-F5344CB8AC3E}">
        <p14:creationId xmlns:p14="http://schemas.microsoft.com/office/powerpoint/2010/main" val="225391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isultati immagini per look the fu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69342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15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 txBox="1">
            <a:spLocks/>
          </p:cNvSpPr>
          <p:nvPr/>
        </p:nvSpPr>
        <p:spPr>
          <a:xfrm>
            <a:off x="1189795" y="1644069"/>
            <a:ext cx="9812410" cy="415794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4000" dirty="0" smtClean="0">
                <a:solidFill>
                  <a:schemeClr val="bg1"/>
                </a:solidFill>
              </a:rPr>
              <a:t>The </a:t>
            </a:r>
            <a:r>
              <a:rPr lang="it-IT" sz="4000" dirty="0" err="1" smtClean="0">
                <a:solidFill>
                  <a:schemeClr val="bg1"/>
                </a:solidFill>
              </a:rPr>
              <a:t>research</a:t>
            </a:r>
            <a:r>
              <a:rPr lang="it-IT" sz="4000" dirty="0" smtClean="0">
                <a:solidFill>
                  <a:schemeClr val="bg1"/>
                </a:solidFill>
              </a:rPr>
              <a:t> on COPPER </a:t>
            </a:r>
            <a:r>
              <a:rPr lang="it-IT" sz="4000" dirty="0" err="1" smtClean="0">
                <a:solidFill>
                  <a:schemeClr val="bg1"/>
                </a:solidFill>
              </a:rPr>
              <a:t>does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not</a:t>
            </a:r>
            <a:r>
              <a:rPr lang="it-IT" sz="4000" dirty="0" smtClean="0">
                <a:solidFill>
                  <a:schemeClr val="bg1"/>
                </a:solidFill>
              </a:rPr>
              <a:t> end with </a:t>
            </a:r>
            <a:r>
              <a:rPr lang="it-IT" sz="4000" dirty="0" err="1" smtClean="0">
                <a:solidFill>
                  <a:schemeClr val="bg1"/>
                </a:solidFill>
              </a:rPr>
              <a:t>CoMe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project</a:t>
            </a:r>
            <a:endParaRPr lang="it-IT" sz="40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4000" dirty="0" err="1" smtClean="0">
                <a:solidFill>
                  <a:schemeClr val="bg1"/>
                </a:solidFill>
              </a:rPr>
              <a:t>This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is</a:t>
            </a:r>
            <a:r>
              <a:rPr lang="it-IT" sz="4000" dirty="0" smtClean="0">
                <a:solidFill>
                  <a:schemeClr val="bg1"/>
                </a:solidFill>
              </a:rPr>
              <a:t> just the </a:t>
            </a:r>
            <a:r>
              <a:rPr lang="it-IT" sz="4000" dirty="0" err="1" smtClean="0">
                <a:solidFill>
                  <a:schemeClr val="bg1"/>
                </a:solidFill>
              </a:rPr>
              <a:t>beginning</a:t>
            </a:r>
            <a:endParaRPr lang="it-IT" sz="40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4000" dirty="0" smtClean="0">
                <a:solidFill>
                  <a:schemeClr val="bg1"/>
                </a:solidFill>
              </a:rPr>
              <a:t>On the </a:t>
            </a:r>
            <a:r>
              <a:rPr lang="it-IT" sz="4000" dirty="0" err="1" smtClean="0">
                <a:solidFill>
                  <a:schemeClr val="bg1"/>
                </a:solidFill>
              </a:rPr>
              <a:t>basis</a:t>
            </a:r>
            <a:r>
              <a:rPr lang="it-IT" sz="4000" dirty="0" smtClean="0">
                <a:solidFill>
                  <a:schemeClr val="bg1"/>
                </a:solidFill>
              </a:rPr>
              <a:t> of </a:t>
            </a:r>
            <a:r>
              <a:rPr lang="it-IT" sz="4000" dirty="0" err="1" smtClean="0">
                <a:solidFill>
                  <a:schemeClr val="bg1"/>
                </a:solidFill>
              </a:rPr>
              <a:t>CoMe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results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we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have</a:t>
            </a:r>
            <a:r>
              <a:rPr lang="it-IT" sz="4000" dirty="0" smtClean="0">
                <a:solidFill>
                  <a:schemeClr val="bg1"/>
                </a:solidFill>
              </a:rPr>
              <a:t> big </a:t>
            </a:r>
            <a:r>
              <a:rPr lang="it-IT" sz="4000" dirty="0" err="1" smtClean="0">
                <a:solidFill>
                  <a:schemeClr val="bg1"/>
                </a:solidFill>
              </a:rPr>
              <a:t>project</a:t>
            </a:r>
            <a:r>
              <a:rPr lang="it-IT" sz="4000" dirty="0" smtClean="0">
                <a:solidFill>
                  <a:schemeClr val="bg1"/>
                </a:solidFill>
              </a:rPr>
              <a:t> in </a:t>
            </a:r>
            <a:r>
              <a:rPr lang="it-IT" sz="4000" dirty="0" err="1" smtClean="0">
                <a:solidFill>
                  <a:schemeClr val="bg1"/>
                </a:solidFill>
              </a:rPr>
              <a:t>mind</a:t>
            </a:r>
            <a:r>
              <a:rPr lang="it-IT" sz="4000" dirty="0" smtClean="0">
                <a:solidFill>
                  <a:schemeClr val="bg1"/>
                </a:solidFill>
              </a:rPr>
              <a:t>  for Cu-64/67</a:t>
            </a:r>
          </a:p>
        </p:txBody>
      </p:sp>
      <p:sp>
        <p:nvSpPr>
          <p:cNvPr id="9" name="Titolo 2"/>
          <p:cNvSpPr txBox="1">
            <a:spLocks/>
          </p:cNvSpPr>
          <p:nvPr/>
        </p:nvSpPr>
        <p:spPr>
          <a:xfrm>
            <a:off x="563793" y="228600"/>
            <a:ext cx="10160000" cy="817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More 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Copper-64/67 @ LNL </a:t>
            </a:r>
            <a:endParaRPr lang="en-US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3375" y="814415"/>
            <a:ext cx="3723040" cy="20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4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Risultati immagini per arronax"/>
          <p:cNvSpPr>
            <a:spLocks noChangeAspect="1" noChangeArrowheads="1"/>
          </p:cNvSpPr>
          <p:nvPr/>
        </p:nvSpPr>
        <p:spPr bwMode="auto">
          <a:xfrm>
            <a:off x="91275" y="120563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1350">
              <a:solidFill>
                <a:schemeClr val="bg1"/>
              </a:solidFill>
            </a:endParaRPr>
          </a:p>
        </p:txBody>
      </p:sp>
      <p:grpSp>
        <p:nvGrpSpPr>
          <p:cNvPr id="68" name="Gruppo 67"/>
          <p:cNvGrpSpPr/>
          <p:nvPr/>
        </p:nvGrpSpPr>
        <p:grpSpPr>
          <a:xfrm>
            <a:off x="10182622" y="859938"/>
            <a:ext cx="1791035" cy="2818208"/>
            <a:chOff x="9884123" y="29912"/>
            <a:chExt cx="2388046" cy="3757610"/>
          </a:xfrm>
        </p:grpSpPr>
        <p:pic>
          <p:nvPicPr>
            <p:cNvPr id="69" name="Picture 2" descr="Risultati immagini per sergio todd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23" r="50238" b="4051"/>
            <a:stretch/>
          </p:blipFill>
          <p:spPr bwMode="auto">
            <a:xfrm>
              <a:off x="10186652" y="29912"/>
              <a:ext cx="1922430" cy="2460711"/>
            </a:xfrm>
            <a:prstGeom prst="rect">
              <a:avLst/>
            </a:prstGeom>
            <a:noFill/>
            <a:effectLst>
              <a:softEdge rad="190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6" descr="Risultati immagini per cnr milan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7134" y="2462015"/>
              <a:ext cx="2081948" cy="1325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CasellaDiTesto 70"/>
            <p:cNvSpPr txBox="1"/>
            <p:nvPr/>
          </p:nvSpPr>
          <p:spPr>
            <a:xfrm>
              <a:off x="9884123" y="2216668"/>
              <a:ext cx="2388046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  <a:latin typeface="Bell MT" panose="02020503060305020303" pitchFamily="18" charset="0"/>
                </a:rPr>
                <a:t>S. </a:t>
              </a:r>
              <a:r>
                <a:rPr lang="it-IT" sz="1600" dirty="0" err="1">
                  <a:solidFill>
                    <a:schemeClr val="bg1"/>
                  </a:solidFill>
                  <a:latin typeface="Bell MT" panose="02020503060305020303" pitchFamily="18" charset="0"/>
                </a:rPr>
                <a:t>Todde</a:t>
              </a:r>
              <a:r>
                <a:rPr lang="it-IT" sz="1600" dirty="0">
                  <a:solidFill>
                    <a:schemeClr val="bg1"/>
                  </a:solidFill>
                  <a:latin typeface="Bell MT" panose="02020503060305020303" pitchFamily="18" charset="0"/>
                </a:rPr>
                <a:t> (MI)</a:t>
              </a:r>
            </a:p>
          </p:txBody>
        </p:sp>
      </p:grpSp>
      <p:grpSp>
        <p:nvGrpSpPr>
          <p:cNvPr id="72" name="Gruppo 71"/>
          <p:cNvGrpSpPr/>
          <p:nvPr/>
        </p:nvGrpSpPr>
        <p:grpSpPr>
          <a:xfrm>
            <a:off x="2687510" y="411417"/>
            <a:ext cx="1980113" cy="2165337"/>
            <a:chOff x="3489802" y="4212927"/>
            <a:chExt cx="2388046" cy="2477601"/>
          </a:xfrm>
        </p:grpSpPr>
        <p:pic>
          <p:nvPicPr>
            <p:cNvPr id="73" name="Immagine 72"/>
            <p:cNvPicPr>
              <a:picLocks noChangeAspect="1"/>
            </p:cNvPicPr>
            <p:nvPr/>
          </p:nvPicPr>
          <p:blipFill rotWithShape="1">
            <a:blip r:embed="rId5"/>
            <a:srcRect l="1" t="15519" r="64006" b="34320"/>
            <a:stretch/>
          </p:blipFill>
          <p:spPr>
            <a:xfrm>
              <a:off x="3667704" y="4212927"/>
              <a:ext cx="2018566" cy="2289473"/>
            </a:xfrm>
            <a:prstGeom prst="rect">
              <a:avLst/>
            </a:prstGeom>
            <a:effectLst>
              <a:softEdge rad="139700"/>
            </a:effectLst>
          </p:spPr>
        </p:pic>
        <p:sp>
          <p:nvSpPr>
            <p:cNvPr id="74" name="CasellaDiTesto 73"/>
            <p:cNvSpPr txBox="1"/>
            <p:nvPr/>
          </p:nvSpPr>
          <p:spPr>
            <a:xfrm>
              <a:off x="3489802" y="6303151"/>
              <a:ext cx="2388046" cy="387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  <a:latin typeface="Bell MT" panose="02020503060305020303" pitchFamily="18" charset="0"/>
                </a:rPr>
                <a:t>A. </a:t>
              </a:r>
              <a:r>
                <a:rPr lang="it-IT" sz="1600" dirty="0" err="1">
                  <a:solidFill>
                    <a:schemeClr val="bg1"/>
                  </a:solidFill>
                  <a:latin typeface="Bell MT" panose="02020503060305020303" pitchFamily="18" charset="0"/>
                </a:rPr>
                <a:t>Duatti</a:t>
              </a:r>
              <a:r>
                <a:rPr lang="it-IT" sz="1600" dirty="0">
                  <a:solidFill>
                    <a:schemeClr val="bg1"/>
                  </a:solidFill>
                  <a:latin typeface="Bell MT" panose="02020503060305020303" pitchFamily="18" charset="0"/>
                </a:rPr>
                <a:t> </a:t>
              </a:r>
              <a:r>
                <a:rPr lang="it-IT" sz="1600" dirty="0" smtClean="0">
                  <a:solidFill>
                    <a:schemeClr val="bg1"/>
                  </a:solidFill>
                  <a:latin typeface="Bell MT" panose="02020503060305020303" pitchFamily="18" charset="0"/>
                </a:rPr>
                <a:t>(UNIFE</a:t>
              </a:r>
              <a:r>
                <a:rPr lang="it-IT" sz="1600" dirty="0">
                  <a:solidFill>
                    <a:schemeClr val="bg1"/>
                  </a:solidFill>
                  <a:latin typeface="Bell MT" panose="02020503060305020303" pitchFamily="18" charset="0"/>
                </a:rPr>
                <a:t>)</a:t>
              </a:r>
            </a:p>
          </p:txBody>
        </p:sp>
        <p:pic>
          <p:nvPicPr>
            <p:cNvPr id="75" name="Picture 18" descr="Risultati immagini per iae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4717" y="5761288"/>
              <a:ext cx="757489" cy="552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64671" b="40909"/>
            <a:stretch/>
          </p:blipFill>
          <p:spPr>
            <a:xfrm>
              <a:off x="3876291" y="4408611"/>
              <a:ext cx="445009" cy="418482"/>
            </a:xfrm>
            <a:prstGeom prst="rect">
              <a:avLst/>
            </a:prstGeom>
          </p:spPr>
        </p:pic>
        <p:pic>
          <p:nvPicPr>
            <p:cNvPr id="77" name="Picture 8" descr=" Solidarietà con il Centro Italia. L'impegno di Unife 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144"/>
            <a:stretch/>
          </p:blipFill>
          <p:spPr bwMode="auto">
            <a:xfrm>
              <a:off x="3884717" y="4998026"/>
              <a:ext cx="476414" cy="534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uppo 77"/>
          <p:cNvGrpSpPr/>
          <p:nvPr/>
        </p:nvGrpSpPr>
        <p:grpSpPr>
          <a:xfrm>
            <a:off x="7706436" y="547961"/>
            <a:ext cx="2795727" cy="2681516"/>
            <a:chOff x="6164297" y="-228538"/>
            <a:chExt cx="3727635" cy="3575354"/>
          </a:xfrm>
        </p:grpSpPr>
        <p:pic>
          <p:nvPicPr>
            <p:cNvPr id="79" name="Picture 4" descr="Risultati immagini per gianfranco cicor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6173" y="-228538"/>
              <a:ext cx="1705357" cy="2333646"/>
            </a:xfrm>
            <a:prstGeom prst="rect">
              <a:avLst/>
            </a:prstGeom>
            <a:noFill/>
            <a:effectLst>
              <a:softEdge rad="177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Immagine 7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07"/>
            <a:stretch/>
          </p:blipFill>
          <p:spPr>
            <a:xfrm>
              <a:off x="6919681" y="1805768"/>
              <a:ext cx="2334970" cy="1541048"/>
            </a:xfrm>
            <a:prstGeom prst="rect">
              <a:avLst/>
            </a:prstGeom>
          </p:spPr>
        </p:pic>
        <p:sp>
          <p:nvSpPr>
            <p:cNvPr id="81" name="CasellaDiTesto 80"/>
            <p:cNvSpPr txBox="1"/>
            <p:nvPr/>
          </p:nvSpPr>
          <p:spPr>
            <a:xfrm>
              <a:off x="6164297" y="1701796"/>
              <a:ext cx="3727635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solidFill>
                    <a:schemeClr val="bg1"/>
                  </a:solidFill>
                  <a:latin typeface="Bell MT" panose="02020503060305020303" pitchFamily="18" charset="0"/>
                </a:rPr>
                <a:t>M. Marengo e G</a:t>
              </a:r>
              <a:r>
                <a:rPr lang="it-IT" sz="1600" dirty="0">
                  <a:solidFill>
                    <a:schemeClr val="bg1"/>
                  </a:solidFill>
                  <a:latin typeface="Bell MT" panose="02020503060305020303" pitchFamily="18" charset="0"/>
                </a:rPr>
                <a:t>. Cicoria (BO)</a:t>
              </a:r>
            </a:p>
          </p:txBody>
        </p:sp>
      </p:grpSp>
      <p:grpSp>
        <p:nvGrpSpPr>
          <p:cNvPr id="82" name="Gruppo 81"/>
          <p:cNvGrpSpPr/>
          <p:nvPr/>
        </p:nvGrpSpPr>
        <p:grpSpPr>
          <a:xfrm>
            <a:off x="3882940" y="2742988"/>
            <a:ext cx="1791035" cy="2116762"/>
            <a:chOff x="3231871" y="4163843"/>
            <a:chExt cx="2388046" cy="2822349"/>
          </a:xfrm>
        </p:grpSpPr>
        <p:pic>
          <p:nvPicPr>
            <p:cNvPr id="83" name="Picture 20" descr="Risultati immagini per carlos rossi alvarez infn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r="11628"/>
            <a:stretch/>
          </p:blipFill>
          <p:spPr bwMode="auto">
            <a:xfrm>
              <a:off x="3432612" y="4163843"/>
              <a:ext cx="1873402" cy="2207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CasellaDiTesto 83"/>
            <p:cNvSpPr txBox="1"/>
            <p:nvPr/>
          </p:nvSpPr>
          <p:spPr>
            <a:xfrm>
              <a:off x="3231871" y="6206492"/>
              <a:ext cx="2388046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solidFill>
                    <a:schemeClr val="bg1"/>
                  </a:solidFill>
                  <a:latin typeface="Bell MT" panose="02020503060305020303" pitchFamily="18" charset="0"/>
                </a:rPr>
                <a:t>C. Rossi Alvarez (INFN-LNL</a:t>
              </a:r>
              <a:r>
                <a:rPr lang="it-IT" sz="1600" dirty="0">
                  <a:solidFill>
                    <a:schemeClr val="bg1"/>
                  </a:solidFill>
                  <a:latin typeface="Bell MT" panose="02020503060305020303" pitchFamily="18" charset="0"/>
                </a:rPr>
                <a:t>)</a:t>
              </a:r>
            </a:p>
          </p:txBody>
        </p:sp>
        <p:pic>
          <p:nvPicPr>
            <p:cNvPr id="85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64671" b="40909"/>
            <a:stretch/>
          </p:blipFill>
          <p:spPr>
            <a:xfrm>
              <a:off x="3605449" y="5806787"/>
              <a:ext cx="445009" cy="4184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6" name="CasellaDiTesto 85"/>
          <p:cNvSpPr txBox="1"/>
          <p:nvPr/>
        </p:nvSpPr>
        <p:spPr>
          <a:xfrm>
            <a:off x="5322412" y="1975154"/>
            <a:ext cx="1894164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Bell MT" panose="02020503060305020303" pitchFamily="18" charset="0"/>
              </a:rPr>
              <a:t>THANK YOU</a:t>
            </a:r>
          </a:p>
        </p:txBody>
      </p:sp>
      <p:grpSp>
        <p:nvGrpSpPr>
          <p:cNvPr id="87" name="Gruppo 86"/>
          <p:cNvGrpSpPr/>
          <p:nvPr/>
        </p:nvGrpSpPr>
        <p:grpSpPr>
          <a:xfrm>
            <a:off x="5257906" y="2705937"/>
            <a:ext cx="1449126" cy="2070748"/>
            <a:chOff x="6085882" y="185854"/>
            <a:chExt cx="1932168" cy="2760996"/>
          </a:xfrm>
        </p:grpSpPr>
        <p:pic>
          <p:nvPicPr>
            <p:cNvPr id="88" name="Picture 22" descr="Risultati immagini per juan esposito infn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0" r="12566"/>
            <a:stretch/>
          </p:blipFill>
          <p:spPr bwMode="auto">
            <a:xfrm>
              <a:off x="6234006" y="185854"/>
              <a:ext cx="1682325" cy="2160050"/>
            </a:xfrm>
            <a:prstGeom prst="rect">
              <a:avLst/>
            </a:prstGeom>
            <a:noFill/>
            <a:effectLst>
              <a:softEdge rad="1143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64671" b="40909"/>
            <a:stretch/>
          </p:blipFill>
          <p:spPr>
            <a:xfrm>
              <a:off x="6283224" y="1767528"/>
              <a:ext cx="445009" cy="418483"/>
            </a:xfrm>
            <a:prstGeom prst="rect">
              <a:avLst/>
            </a:prstGeom>
          </p:spPr>
        </p:pic>
        <p:sp>
          <p:nvSpPr>
            <p:cNvPr id="90" name="CasellaDiTesto 89"/>
            <p:cNvSpPr txBox="1"/>
            <p:nvPr/>
          </p:nvSpPr>
          <p:spPr>
            <a:xfrm>
              <a:off x="6085882" y="2139792"/>
              <a:ext cx="1932168" cy="807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it-IT" sz="1600" dirty="0">
                  <a:solidFill>
                    <a:schemeClr val="bg1"/>
                  </a:solidFill>
                  <a:latin typeface="Bell MT" panose="02020503060305020303" pitchFamily="18" charset="0"/>
                </a:rPr>
                <a:t>J. Esposito</a:t>
              </a:r>
            </a:p>
            <a:p>
              <a:pPr algn="ctr">
                <a:lnSpc>
                  <a:spcPts val="2000"/>
                </a:lnSpc>
              </a:pPr>
              <a:r>
                <a:rPr lang="it-IT" sz="1600" dirty="0">
                  <a:solidFill>
                    <a:schemeClr val="bg1"/>
                  </a:solidFill>
                  <a:latin typeface="Bell MT" panose="02020503060305020303" pitchFamily="18" charset="0"/>
                </a:rPr>
                <a:t>(INFN-LNL)</a:t>
              </a:r>
            </a:p>
          </p:txBody>
        </p:sp>
      </p:grpSp>
      <p:sp>
        <p:nvSpPr>
          <p:cNvPr id="91" name="Rectangle 5"/>
          <p:cNvSpPr/>
          <p:nvPr/>
        </p:nvSpPr>
        <p:spPr>
          <a:xfrm>
            <a:off x="10961115" y="4380146"/>
            <a:ext cx="1302314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F. </a:t>
            </a:r>
            <a:r>
              <a:rPr lang="it-IT" sz="1600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Haddad</a:t>
            </a:r>
            <a:endParaRPr lang="it-IT" sz="1600" dirty="0">
              <a:solidFill>
                <a:schemeClr val="bg1"/>
              </a:solidFill>
              <a:latin typeface="Bell MT" panose="02020503060305020303" pitchFamily="18" charset="0"/>
            </a:endParaRPr>
          </a:p>
          <a:p>
            <a:pPr algn="ctr">
              <a:lnSpc>
                <a:spcPts val="1900"/>
              </a:lnSpc>
            </a:pPr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(</a:t>
            </a:r>
            <a:r>
              <a:rPr lang="it-IT" sz="1600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Director</a:t>
            </a:r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)</a:t>
            </a:r>
            <a:endParaRPr lang="it-IT" sz="16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95" name="Rectangle 30"/>
          <p:cNvSpPr/>
          <p:nvPr/>
        </p:nvSpPr>
        <p:spPr>
          <a:xfrm>
            <a:off x="2228132" y="5463232"/>
            <a:ext cx="1215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Bell MT" panose="02020503060305020303" pitchFamily="18" charset="0"/>
              </a:rPr>
              <a:t>H</a:t>
            </a:r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. </a:t>
            </a:r>
            <a:r>
              <a:rPr lang="it-IT" sz="1600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Skliarova</a:t>
            </a:r>
            <a:endParaRPr lang="it-IT" sz="1600" dirty="0" smtClean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97" name="Rectangle 42"/>
          <p:cNvSpPr/>
          <p:nvPr/>
        </p:nvSpPr>
        <p:spPr>
          <a:xfrm>
            <a:off x="1647104" y="2863188"/>
            <a:ext cx="139724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700" dirty="0" smtClean="0">
                <a:solidFill>
                  <a:schemeClr val="bg1"/>
                </a:solidFill>
                <a:latin typeface="Bell MT" panose="02020503060305020303" pitchFamily="18" charset="0"/>
              </a:rPr>
              <a:t>S. Cisternino </a:t>
            </a:r>
            <a:endParaRPr lang="it-IT" sz="17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98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64671" b="40909"/>
          <a:stretch/>
        </p:blipFill>
        <p:spPr>
          <a:xfrm>
            <a:off x="2905297" y="3633569"/>
            <a:ext cx="333757" cy="313862"/>
          </a:xfrm>
          <a:prstGeom prst="rect">
            <a:avLst/>
          </a:prstGeom>
        </p:spPr>
      </p:pic>
      <p:sp>
        <p:nvSpPr>
          <p:cNvPr id="100" name="Rectangle 46"/>
          <p:cNvSpPr/>
          <p:nvPr/>
        </p:nvSpPr>
        <p:spPr>
          <a:xfrm>
            <a:off x="6726009" y="4158963"/>
            <a:ext cx="1300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G. </a:t>
            </a:r>
            <a:r>
              <a:rPr lang="it-IT" sz="1600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Keppel</a:t>
            </a:r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 </a:t>
            </a:r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/>
            </a:r>
            <a:b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</a:br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(INFN-LNL</a:t>
            </a:r>
            <a:r>
              <a:rPr lang="it-IT" sz="1600" dirty="0">
                <a:solidFill>
                  <a:schemeClr val="bg1"/>
                </a:solidFill>
                <a:latin typeface="Bell MT" panose="02020503060305020303" pitchFamily="18" charset="0"/>
              </a:rPr>
              <a:t>)</a:t>
            </a:r>
          </a:p>
        </p:txBody>
      </p:sp>
      <p:pic>
        <p:nvPicPr>
          <p:cNvPr id="101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64671" b="40909"/>
          <a:stretch/>
        </p:blipFill>
        <p:spPr>
          <a:xfrm>
            <a:off x="7713695" y="3641032"/>
            <a:ext cx="333757" cy="313862"/>
          </a:xfrm>
          <a:prstGeom prst="rect">
            <a:avLst/>
          </a:prstGeom>
        </p:spPr>
      </p:pic>
      <p:sp>
        <p:nvSpPr>
          <p:cNvPr id="102" name="CasellaDiTesto 12"/>
          <p:cNvSpPr txBox="1"/>
          <p:nvPr/>
        </p:nvSpPr>
        <p:spPr>
          <a:xfrm>
            <a:off x="9102476" y="6176341"/>
            <a:ext cx="1166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L. Uccelli</a:t>
            </a:r>
            <a:endParaRPr lang="it-IT" sz="16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03" name="CasellaDiTesto 12"/>
          <p:cNvSpPr txBox="1"/>
          <p:nvPr/>
        </p:nvSpPr>
        <p:spPr>
          <a:xfrm>
            <a:off x="1165839" y="5609995"/>
            <a:ext cx="1336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P. Martini </a:t>
            </a:r>
            <a:endParaRPr lang="it-IT" sz="16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04" name="CasellaDiTesto 12"/>
          <p:cNvSpPr txBox="1"/>
          <p:nvPr/>
        </p:nvSpPr>
        <p:spPr>
          <a:xfrm>
            <a:off x="9109986" y="5844282"/>
            <a:ext cx="1127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Bell MT" panose="02020503060305020303" pitchFamily="18" charset="0"/>
              </a:rPr>
              <a:t>A</a:t>
            </a:r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. Boschi</a:t>
            </a:r>
            <a:endParaRPr lang="it-IT" sz="16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05" name="CasellaDiTesto 12"/>
          <p:cNvSpPr txBox="1"/>
          <p:nvPr/>
        </p:nvSpPr>
        <p:spPr>
          <a:xfrm>
            <a:off x="-241487" y="5673667"/>
            <a:ext cx="1579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M. Pasquali</a:t>
            </a:r>
            <a:endParaRPr lang="it-IT" sz="16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06" name="CasellaDiTesto 12"/>
          <p:cNvSpPr txBox="1"/>
          <p:nvPr/>
        </p:nvSpPr>
        <p:spPr>
          <a:xfrm>
            <a:off x="548461" y="5439001"/>
            <a:ext cx="94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Bell MT" panose="02020503060305020303" pitchFamily="18" charset="0"/>
              </a:rPr>
              <a:t>L</a:t>
            </a:r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. Mou </a:t>
            </a:r>
          </a:p>
        </p:txBody>
      </p:sp>
      <p:sp>
        <p:nvSpPr>
          <p:cNvPr id="108" name="CasellaDiTesto 12"/>
          <p:cNvSpPr txBox="1"/>
          <p:nvPr/>
        </p:nvSpPr>
        <p:spPr>
          <a:xfrm>
            <a:off x="2906118" y="2870883"/>
            <a:ext cx="1179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G. Pupillo</a:t>
            </a:r>
          </a:p>
        </p:txBody>
      </p:sp>
      <p:pic>
        <p:nvPicPr>
          <p:cNvPr id="112" name="Immagine 1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5083" y="3094191"/>
            <a:ext cx="924460" cy="1630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3" name="CasellaDiTesto 112"/>
          <p:cNvSpPr txBox="1"/>
          <p:nvPr/>
        </p:nvSpPr>
        <p:spPr>
          <a:xfrm>
            <a:off x="7977552" y="4652142"/>
            <a:ext cx="2877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G. Gorgoni e </a:t>
            </a:r>
          </a:p>
          <a:p>
            <a:pPr algn="ctr"/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E. Cazzola (VR)</a:t>
            </a:r>
            <a:endParaRPr lang="it-IT" sz="16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7178" name="Picture 10" descr="Risultati immagini per giancarlo gorgon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979" y="3248005"/>
            <a:ext cx="1289213" cy="1289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isultati immagini per ospedale sacro cuore don calabria negra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0" y="4297035"/>
            <a:ext cx="1800651" cy="40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isultati immagini per mario maren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114" y="806032"/>
            <a:ext cx="1046712" cy="1360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Risultati immagini per ferid haddad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75" l="0" r="100000">
                        <a14:foregroundMark x1="5000" y1="86875" x2="99000" y2="8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468" y="3892194"/>
            <a:ext cx="2083824" cy="166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CasellaDiTesto 113"/>
          <p:cNvSpPr txBox="1"/>
          <p:nvPr/>
        </p:nvSpPr>
        <p:spPr>
          <a:xfrm>
            <a:off x="8697925" y="169656"/>
            <a:ext cx="143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Collaborators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9"/>
          <a:srcRect t="13543" b="6316"/>
          <a:stretch/>
        </p:blipFill>
        <p:spPr>
          <a:xfrm>
            <a:off x="582856" y="3125589"/>
            <a:ext cx="3097887" cy="2482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27" y="4996670"/>
            <a:ext cx="1261093" cy="1494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CasellaDiTesto 12"/>
          <p:cNvSpPr txBox="1"/>
          <p:nvPr/>
        </p:nvSpPr>
        <p:spPr>
          <a:xfrm>
            <a:off x="3526493" y="6492324"/>
            <a:ext cx="1662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G. </a:t>
            </a:r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Sciacca (LNL)</a:t>
            </a:r>
            <a:endParaRPr lang="it-IT" sz="1600" dirty="0" smtClean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97397" y="2838212"/>
            <a:ext cx="1116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Bell MT" panose="02020503060305020303" pitchFamily="18" charset="0"/>
              </a:rPr>
              <a:t>A. </a:t>
            </a:r>
            <a:r>
              <a:rPr lang="it-IT" dirty="0" err="1">
                <a:solidFill>
                  <a:schemeClr val="bg1"/>
                </a:solidFill>
                <a:latin typeface="Bell MT" panose="02020503060305020303" pitchFamily="18" charset="0"/>
              </a:rPr>
              <a:t>Duatti</a:t>
            </a:r>
            <a:r>
              <a:rPr lang="it-IT" dirty="0">
                <a:solidFill>
                  <a:schemeClr val="bg1"/>
                </a:solidFill>
                <a:latin typeface="Bell MT" panose="02020503060305020303" pitchFamily="18" charset="0"/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7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64671" b="40909"/>
          <a:stretch/>
        </p:blipFill>
        <p:spPr>
          <a:xfrm>
            <a:off x="1866353" y="3130778"/>
            <a:ext cx="333757" cy="313862"/>
          </a:xfrm>
          <a:prstGeom prst="rect">
            <a:avLst/>
          </a:prstGeom>
        </p:spPr>
      </p:pic>
      <p:pic>
        <p:nvPicPr>
          <p:cNvPr id="58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64671" b="40909"/>
          <a:stretch/>
        </p:blipFill>
        <p:spPr>
          <a:xfrm>
            <a:off x="4141433" y="3965588"/>
            <a:ext cx="333757" cy="313862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5919587" y="4690514"/>
            <a:ext cx="2822209" cy="2367707"/>
            <a:chOff x="3225894" y="4585063"/>
            <a:chExt cx="2822209" cy="2367707"/>
          </a:xfrm>
        </p:grpSpPr>
        <p:pic>
          <p:nvPicPr>
            <p:cNvPr id="59" name="Picture 1" descr="D:\FotoCell27-10-14Dropbox\2014-06-26 19.26.00.jpg"/>
            <p:cNvPicPr>
              <a:picLocks noChangeAspect="1" noChangeArrowheads="1"/>
            </p:cNvPicPr>
            <p:nvPr/>
          </p:nvPicPr>
          <p:blipFill rotWithShape="1">
            <a:blip r:embed="rId21" cstate="print"/>
            <a:srcRect l="16712" t="41856" r="31309"/>
            <a:stretch/>
          </p:blipFill>
          <p:spPr bwMode="auto">
            <a:xfrm>
              <a:off x="3225894" y="4585063"/>
              <a:ext cx="2822209" cy="23677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0" name="Picture 8" descr=" Solidarietà con il Centro Italia. L'impegno di Unife 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1943" y="6254426"/>
              <a:ext cx="1299027" cy="565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0640" y="5800761"/>
            <a:ext cx="1165430" cy="1165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" name="CasellaDiTesto 12"/>
          <p:cNvSpPr txBox="1"/>
          <p:nvPr/>
        </p:nvSpPr>
        <p:spPr>
          <a:xfrm>
            <a:off x="9046008" y="6536186"/>
            <a:ext cx="1771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G. Di Domenico</a:t>
            </a:r>
            <a:endParaRPr lang="it-IT" sz="16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t="8769" r="56355" b="10058"/>
          <a:stretch/>
        </p:blipFill>
        <p:spPr>
          <a:xfrm>
            <a:off x="296916" y="3201138"/>
            <a:ext cx="430333" cy="22990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65" name="Immagin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66" name="Rettangolo 1"/>
          <p:cNvSpPr/>
          <p:nvPr/>
        </p:nvSpPr>
        <p:spPr>
          <a:xfrm>
            <a:off x="4670110" y="188998"/>
            <a:ext cx="321754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chemeClr val="accent6"/>
                </a:solidFill>
                <a:latin typeface="+mj-lt"/>
              </a:rPr>
              <a:t>LA</a:t>
            </a:r>
            <a:r>
              <a:rPr lang="en-US" sz="6000" b="1" dirty="0" smtClean="0">
                <a:solidFill>
                  <a:srgbClr val="FF0000"/>
                </a:solidFill>
                <a:latin typeface="+mj-lt"/>
              </a:rPr>
              <a:t>RA</a:t>
            </a:r>
            <a:r>
              <a:rPr lang="en-US" sz="6000" b="1" dirty="0" smtClean="0">
                <a:solidFill>
                  <a:srgbClr val="0070C0"/>
                </a:solidFill>
                <a:latin typeface="+mj-lt"/>
              </a:rPr>
              <a:t>MED</a:t>
            </a:r>
          </a:p>
          <a:p>
            <a:pPr algn="ctr"/>
            <a:r>
              <a:rPr lang="en-US" sz="6000" b="1" dirty="0" smtClean="0">
                <a:solidFill>
                  <a:schemeClr val="accent6"/>
                </a:solidFill>
                <a:latin typeface="+mj-lt"/>
              </a:rPr>
              <a:t>Fa</a:t>
            </a:r>
            <a:r>
              <a:rPr lang="en-US" sz="6000" b="1" dirty="0" smtClean="0">
                <a:solidFill>
                  <a:srgbClr val="FF0000"/>
                </a:solidFill>
                <a:latin typeface="+mj-lt"/>
              </a:rPr>
              <a:t>mi</a:t>
            </a:r>
            <a:r>
              <a:rPr lang="en-US" sz="6000" b="1" dirty="0" smtClean="0">
                <a:solidFill>
                  <a:srgbClr val="0070C0"/>
                </a:solidFill>
                <a:latin typeface="+mj-lt"/>
              </a:rPr>
              <a:t>ly</a:t>
            </a:r>
            <a:endParaRPr lang="it-IT" sz="6000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8845" y="569057"/>
            <a:ext cx="2167884" cy="2222605"/>
            <a:chOff x="734688" y="490490"/>
            <a:chExt cx="2167884" cy="22226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7"/>
            <a:srcRect l="30209" t="34445" r="62225" b="41820"/>
            <a:stretch/>
          </p:blipFill>
          <p:spPr>
            <a:xfrm>
              <a:off x="981449" y="490490"/>
              <a:ext cx="1654650" cy="1684379"/>
            </a:xfrm>
            <a:prstGeom prst="rect">
              <a:avLst/>
            </a:prstGeom>
          </p:spPr>
        </p:pic>
        <p:pic>
          <p:nvPicPr>
            <p:cNvPr id="67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64671" b="40909"/>
            <a:stretch/>
          </p:blipFill>
          <p:spPr>
            <a:xfrm>
              <a:off x="2257056" y="1824132"/>
              <a:ext cx="333757" cy="313862"/>
            </a:xfrm>
            <a:prstGeom prst="rect">
              <a:avLst/>
            </a:prstGeom>
          </p:spPr>
        </p:pic>
        <p:pic>
          <p:nvPicPr>
            <p:cNvPr id="92" name="Picture 8" descr=" Solidarietà con il Centro Italia. L'impegno di Unife 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287" y="494353"/>
              <a:ext cx="840285" cy="365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CasellaDiTesto 73"/>
            <p:cNvSpPr txBox="1"/>
            <p:nvPr/>
          </p:nvSpPr>
          <p:spPr>
            <a:xfrm>
              <a:off x="734688" y="2128320"/>
              <a:ext cx="19801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solidFill>
                    <a:schemeClr val="bg1"/>
                  </a:solidFill>
                  <a:latin typeface="Bell MT" panose="02020503060305020303" pitchFamily="18" charset="0"/>
                </a:rPr>
                <a:t>G. Fiorentini (INFN/UNIFE</a:t>
              </a:r>
              <a:r>
                <a:rPr lang="it-IT" sz="1600" dirty="0">
                  <a:solidFill>
                    <a:schemeClr val="bg1"/>
                  </a:solidFill>
                  <a:latin typeface="Bell MT" panose="02020503060305020303" pitchFamily="18" charset="0"/>
                </a:rPr>
                <a:t>)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652434" y="2748788"/>
            <a:ext cx="1534335" cy="153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64671" b="40909"/>
          <a:stretch/>
        </p:blipFill>
        <p:spPr>
          <a:xfrm>
            <a:off x="4425513" y="6107134"/>
            <a:ext cx="333757" cy="313862"/>
          </a:xfrm>
          <a:prstGeom prst="rect">
            <a:avLst/>
          </a:prstGeom>
        </p:spPr>
      </p:pic>
      <p:sp>
        <p:nvSpPr>
          <p:cNvPr id="96" name="CasellaDiTesto 12"/>
          <p:cNvSpPr txBox="1"/>
          <p:nvPr/>
        </p:nvSpPr>
        <p:spPr>
          <a:xfrm>
            <a:off x="4911915" y="5423695"/>
            <a:ext cx="1336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  <a:latin typeface="Bell MT" panose="02020503060305020303" pitchFamily="18" charset="0"/>
              </a:rPr>
              <a:t>L. Uccelli </a:t>
            </a:r>
            <a:endParaRPr lang="it-IT" sz="16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7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8467" y="401855"/>
            <a:ext cx="1095773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60" dirty="0"/>
              <a:t>The </a:t>
            </a:r>
            <a:r>
              <a:rPr sz="3600" spc="50" dirty="0"/>
              <a:t>New </a:t>
            </a:r>
            <a:r>
              <a:rPr sz="3600" spc="60" dirty="0" smtClean="0"/>
              <a:t>SPES</a:t>
            </a:r>
            <a:r>
              <a:rPr lang="it-IT" sz="3600" spc="60" dirty="0" smtClean="0"/>
              <a:t>/LARAMED </a:t>
            </a:r>
            <a:r>
              <a:rPr lang="en-US" sz="3600" spc="75" dirty="0" smtClean="0"/>
              <a:t>Building/infrastructure </a:t>
            </a:r>
            <a:endParaRPr sz="3600" dirty="0"/>
          </a:p>
        </p:txBody>
      </p:sp>
      <p:sp>
        <p:nvSpPr>
          <p:cNvPr id="4" name="object 4"/>
          <p:cNvSpPr/>
          <p:nvPr/>
        </p:nvSpPr>
        <p:spPr>
          <a:xfrm>
            <a:off x="13578" y="1056069"/>
            <a:ext cx="5190670" cy="44106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224658" y="1122219"/>
            <a:ext cx="3926179" cy="2157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03143" y="3279728"/>
            <a:ext cx="3647694" cy="2186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29867" y="3279728"/>
            <a:ext cx="3173276" cy="22026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29867" y="1129600"/>
            <a:ext cx="3356933" cy="2140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73778" y="1297670"/>
            <a:ext cx="573233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r>
              <a:rPr lang="en-US" sz="3200" b="1" spc="-35" dirty="0" smtClean="0">
                <a:solidFill>
                  <a:srgbClr val="FFFFFF"/>
                </a:solidFill>
                <a:latin typeface="Corbel"/>
                <a:cs typeface="Corbel"/>
              </a:rPr>
              <a:t>2015 </a:t>
            </a:r>
            <a:r>
              <a:rPr lang="en-US" sz="3200" b="1" baseline="-16975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lang="en-US" sz="3200" b="1" spc="-35" dirty="0" smtClean="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lang="en-US" sz="3200" b="1" spc="-5" dirty="0" smtClean="0">
                <a:solidFill>
                  <a:srgbClr val="FFFFFF"/>
                </a:solidFill>
                <a:latin typeface="Corbel"/>
                <a:cs typeface="Corbel"/>
              </a:rPr>
              <a:t>014</a:t>
            </a:r>
            <a:endParaRPr lang="en-US" sz="3200" dirty="0"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it-IT" sz="3200" b="1" spc="-22" baseline="-16975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it-IT" sz="3200" b="1" spc="-22" baseline="-16975" dirty="0">
              <a:solidFill>
                <a:srgbClr val="FFFFFF"/>
              </a:solidFill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it-IT" sz="3200" b="1" spc="-22" baseline="-16975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it-IT" sz="3200" b="1" spc="-22" baseline="-16975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it-IT" sz="3200" b="1" spc="-22" baseline="-16975" dirty="0">
              <a:solidFill>
                <a:srgbClr val="FFFFFF"/>
              </a:solidFill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it-IT" sz="3200" b="1" spc="-22" baseline="-16975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en-US" sz="3200" b="1" spc="-35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en-US" sz="3200" b="1" spc="-35" dirty="0">
              <a:solidFill>
                <a:srgbClr val="FFFFFF"/>
              </a:solidFill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en-US" sz="3200" b="1" spc="-35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en-US" sz="3200" b="1" spc="-35" dirty="0">
              <a:solidFill>
                <a:srgbClr val="FFFFFF"/>
              </a:solidFill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r>
              <a:rPr lang="en-US" sz="3200" b="1" spc="-35" dirty="0" smtClean="0">
                <a:solidFill>
                  <a:srgbClr val="FFFFFF"/>
                </a:solidFill>
                <a:latin typeface="Corbel"/>
                <a:cs typeface="Corbel"/>
              </a:rPr>
              <a:t>2012 </a:t>
            </a:r>
            <a:r>
              <a:rPr sz="3200" b="1" spc="-22" baseline="-16975" dirty="0" smtClean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3200" b="1" spc="-35" dirty="0" smtClean="0">
                <a:solidFill>
                  <a:srgbClr val="FFFFFF"/>
                </a:solidFill>
                <a:latin typeface="Corbel"/>
                <a:cs typeface="Corbel"/>
              </a:rPr>
              <a:t>2013</a:t>
            </a:r>
            <a:endParaRPr lang="it-IT" sz="3200" b="1" spc="-35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it-IT" sz="3600" b="1" spc="-35" dirty="0">
              <a:solidFill>
                <a:srgbClr val="FFFFFF"/>
              </a:solidFill>
              <a:latin typeface="Corbel"/>
              <a:cs typeface="Times New Roman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it-IT" sz="3600" b="1" spc="-35" dirty="0" smtClean="0">
              <a:solidFill>
                <a:srgbClr val="FFFFFF"/>
              </a:solidFill>
              <a:latin typeface="Corbel"/>
              <a:cs typeface="Times New Roman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lang="it-IT" sz="3600" b="1" spc="-35" dirty="0">
              <a:solidFill>
                <a:srgbClr val="FFFFFF"/>
              </a:solidFill>
              <a:latin typeface="Corbel"/>
              <a:cs typeface="Times New Roman"/>
            </a:endParaRPr>
          </a:p>
          <a:p>
            <a:pPr marL="635" algn="ctr">
              <a:lnSpc>
                <a:spcPts val="1700"/>
              </a:lnSpc>
              <a:tabLst>
                <a:tab pos="2809240" algn="l"/>
              </a:tabLst>
            </a:pP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85120" y="5507579"/>
            <a:ext cx="5475605" cy="79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ts val="205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4 </a:t>
            </a:r>
            <a:r>
              <a:rPr sz="1800" spc="-5" dirty="0">
                <a:solidFill>
                  <a:srgbClr val="FFFFFF"/>
                </a:solidFill>
                <a:latin typeface="Corbel"/>
                <a:cs typeface="Corbel"/>
              </a:rPr>
              <a:t>years to complete the</a:t>
            </a:r>
            <a:r>
              <a:rPr sz="18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rbel"/>
                <a:cs typeface="Corbel"/>
              </a:rPr>
              <a:t>work</a:t>
            </a:r>
            <a:endParaRPr sz="1800" dirty="0">
              <a:latin typeface="Corbel"/>
              <a:cs typeface="Corbel"/>
            </a:endParaRPr>
          </a:p>
          <a:p>
            <a:pPr marL="299085" indent="-286385">
              <a:lnSpc>
                <a:spcPts val="1945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orbel"/>
                <a:cs typeface="Corbel"/>
              </a:rPr>
              <a:t>No additional costs respect to the initial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-5" dirty="0" smtClean="0">
                <a:solidFill>
                  <a:srgbClr val="FFFFFF"/>
                </a:solidFill>
                <a:latin typeface="Corbel"/>
                <a:cs typeface="Corbel"/>
              </a:rPr>
              <a:t>budget</a:t>
            </a:r>
          </a:p>
          <a:p>
            <a:pPr marL="299085" indent="-286385">
              <a:lnSpc>
                <a:spcPts val="205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 smtClean="0">
                <a:solidFill>
                  <a:srgbClr val="FFFFFF"/>
                </a:solidFill>
                <a:latin typeface="Corbel"/>
                <a:cs typeface="Corbel"/>
              </a:rPr>
              <a:t>It </a:t>
            </a:r>
            <a:r>
              <a:rPr sz="1800" spc="-5" dirty="0" smtClean="0">
                <a:solidFill>
                  <a:srgbClr val="FFFFFF"/>
                </a:solidFill>
                <a:latin typeface="Corbel"/>
                <a:cs typeface="Corbel"/>
              </a:rPr>
              <a:t>was </a:t>
            </a:r>
            <a:r>
              <a:rPr sz="1800" dirty="0" smtClean="0">
                <a:solidFill>
                  <a:srgbClr val="FFFFFF"/>
                </a:solidFill>
                <a:latin typeface="Corbel"/>
                <a:cs typeface="Corbel"/>
              </a:rPr>
              <a:t>a </a:t>
            </a:r>
            <a:r>
              <a:rPr sz="1800" spc="-5" dirty="0" smtClean="0">
                <a:solidFill>
                  <a:srgbClr val="FFFFFF"/>
                </a:solidFill>
                <a:latin typeface="Corbel"/>
                <a:cs typeface="Corbel"/>
              </a:rPr>
              <a:t>success </a:t>
            </a:r>
            <a:r>
              <a:rPr sz="1800" dirty="0" smtClean="0">
                <a:solidFill>
                  <a:srgbClr val="FFFFFF"/>
                </a:solidFill>
                <a:latin typeface="Corbel"/>
                <a:cs typeface="Corbel"/>
              </a:rPr>
              <a:t>of </a:t>
            </a:r>
            <a:r>
              <a:rPr sz="1800" spc="-5" dirty="0" smtClean="0">
                <a:solidFill>
                  <a:srgbClr val="FFFFFF"/>
                </a:solidFill>
                <a:latin typeface="Corbel"/>
                <a:cs typeface="Corbel"/>
              </a:rPr>
              <a:t>public tender management</a:t>
            </a:r>
            <a:endParaRPr sz="1800" dirty="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40351" y="6474819"/>
            <a:ext cx="1466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0"/>
              </a:lnSpc>
            </a:pP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12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16" name="Immagin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1087953" y="4690692"/>
            <a:ext cx="2736850" cy="1754505"/>
            <a:chOff x="1087953" y="4690692"/>
            <a:chExt cx="2736850" cy="1754505"/>
          </a:xfrm>
        </p:grpSpPr>
        <p:sp>
          <p:nvSpPr>
            <p:cNvPr id="21" name="object 27"/>
            <p:cNvSpPr/>
            <p:nvPr/>
          </p:nvSpPr>
          <p:spPr>
            <a:xfrm>
              <a:off x="1087953" y="4690692"/>
              <a:ext cx="2736850" cy="1754505"/>
            </a:xfrm>
            <a:custGeom>
              <a:avLst/>
              <a:gdLst/>
              <a:ahLst/>
              <a:cxnLst/>
              <a:rect l="l" t="t" r="r" b="b"/>
              <a:pathLst>
                <a:path w="2736850" h="1754504">
                  <a:moveTo>
                    <a:pt x="0" y="0"/>
                  </a:moveTo>
                  <a:lnTo>
                    <a:pt x="2736507" y="0"/>
                  </a:lnTo>
                  <a:lnTo>
                    <a:pt x="2736507" y="1754327"/>
                  </a:lnTo>
                  <a:lnTo>
                    <a:pt x="0" y="1754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8"/>
            <p:cNvSpPr txBox="1"/>
            <p:nvPr/>
          </p:nvSpPr>
          <p:spPr>
            <a:xfrm>
              <a:off x="1166697" y="4708475"/>
              <a:ext cx="2581322" cy="167481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17475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Calibri"/>
                  <a:cs typeface="Calibri"/>
                </a:rPr>
                <a:t>50 x 60</a:t>
              </a:r>
              <a:r>
                <a:rPr sz="1800" spc="-90" dirty="0">
                  <a:latin typeface="Calibri"/>
                  <a:cs typeface="Calibri"/>
                </a:rPr>
                <a:t> </a:t>
              </a:r>
              <a:r>
                <a:rPr sz="1800" spc="-5" dirty="0">
                  <a:latin typeface="Calibri"/>
                  <a:cs typeface="Calibri"/>
                </a:rPr>
                <a:t>m</a:t>
              </a:r>
              <a:r>
                <a:rPr sz="1800" spc="-7" baseline="25462" dirty="0">
                  <a:latin typeface="Calibri"/>
                  <a:cs typeface="Calibri"/>
                </a:rPr>
                <a:t>2</a:t>
              </a:r>
              <a:endParaRPr sz="1800" baseline="25462" dirty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</a:pPr>
              <a:r>
                <a:rPr sz="1800" dirty="0" smtClean="0">
                  <a:latin typeface="Calibri"/>
                  <a:cs typeface="Calibri"/>
                </a:rPr>
                <a:t>-</a:t>
              </a:r>
              <a:r>
                <a:rPr lang="it-IT" dirty="0">
                  <a:latin typeface="Calibri"/>
                  <a:cs typeface="Calibri"/>
                </a:rPr>
                <a:t>7</a:t>
              </a:r>
              <a:r>
                <a:rPr sz="1800" dirty="0" smtClean="0">
                  <a:latin typeface="Calibri"/>
                  <a:cs typeface="Calibri"/>
                </a:rPr>
                <a:t> </a:t>
              </a:r>
              <a:r>
                <a:rPr sz="1800" spc="-10" dirty="0">
                  <a:latin typeface="Calibri"/>
                  <a:cs typeface="Calibri"/>
                </a:rPr>
                <a:t>to </a:t>
              </a:r>
              <a:r>
                <a:rPr sz="1800" dirty="0">
                  <a:latin typeface="Calibri"/>
                  <a:cs typeface="Calibri"/>
                </a:rPr>
                <a:t>+11 m</a:t>
              </a:r>
              <a:r>
                <a:rPr sz="1800" spc="-75" dirty="0">
                  <a:latin typeface="Calibri"/>
                  <a:cs typeface="Calibri"/>
                </a:rPr>
                <a:t> </a:t>
              </a:r>
              <a:r>
                <a:rPr sz="1800" spc="-5" dirty="0">
                  <a:latin typeface="Calibri"/>
                  <a:cs typeface="Calibri"/>
                </a:rPr>
                <a:t>height</a:t>
              </a:r>
              <a:endParaRPr sz="1800" dirty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</a:pPr>
              <a:r>
                <a:rPr sz="1800" dirty="0">
                  <a:latin typeface="Calibri"/>
                  <a:cs typeface="Calibri"/>
                </a:rPr>
                <a:t>24.000 </a:t>
              </a:r>
              <a:r>
                <a:rPr sz="1800" spc="-5" dirty="0">
                  <a:latin typeface="Calibri"/>
                  <a:cs typeface="Calibri"/>
                </a:rPr>
                <a:t>m</a:t>
              </a:r>
              <a:r>
                <a:rPr sz="1800" spc="-7" baseline="25462" dirty="0">
                  <a:latin typeface="Calibri"/>
                  <a:cs typeface="Calibri"/>
                </a:rPr>
                <a:t>3 </a:t>
              </a:r>
              <a:r>
                <a:rPr sz="1800" spc="-5" dirty="0">
                  <a:latin typeface="Calibri"/>
                  <a:cs typeface="Calibri"/>
                </a:rPr>
                <a:t>of</a:t>
              </a:r>
              <a:r>
                <a:rPr sz="1800" spc="-50" dirty="0">
                  <a:latin typeface="Calibri"/>
                  <a:cs typeface="Calibri"/>
                </a:rPr>
                <a:t> </a:t>
              </a:r>
              <a:r>
                <a:rPr sz="1800" spc="-20" dirty="0">
                  <a:latin typeface="Calibri"/>
                  <a:cs typeface="Calibri"/>
                </a:rPr>
                <a:t>concrete</a:t>
              </a:r>
              <a:endParaRPr sz="1800" dirty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</a:pPr>
              <a:r>
                <a:rPr sz="1800" dirty="0">
                  <a:latin typeface="Calibri"/>
                  <a:cs typeface="Calibri"/>
                </a:rPr>
                <a:t>1.150 </a:t>
              </a:r>
              <a:r>
                <a:rPr sz="1800" spc="-5" dirty="0">
                  <a:latin typeface="Calibri"/>
                  <a:cs typeface="Calibri"/>
                </a:rPr>
                <a:t>tons</a:t>
              </a:r>
              <a:r>
                <a:rPr sz="1800" spc="-90" dirty="0">
                  <a:latin typeface="Calibri"/>
                  <a:cs typeface="Calibri"/>
                </a:rPr>
                <a:t> </a:t>
              </a:r>
              <a:r>
                <a:rPr sz="1800" spc="-15" dirty="0" smtClean="0">
                  <a:latin typeface="Calibri"/>
                  <a:cs typeface="Calibri"/>
                </a:rPr>
                <a:t>iron</a:t>
              </a:r>
              <a:endParaRPr lang="it-IT" sz="1800" spc="-15" dirty="0" smtClean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</a:pPr>
              <a:endParaRPr lang="it-IT" sz="1800" spc="-15" dirty="0" smtClean="0">
                <a:latin typeface="Calibri"/>
                <a:cs typeface="Calibri"/>
              </a:endParaRPr>
            </a:p>
            <a:p>
              <a:pPr marL="12700"/>
              <a:r>
                <a:rPr lang="en-US" spc="-5" dirty="0">
                  <a:cs typeface="Calibri"/>
                </a:rPr>
                <a:t>3-4 </a:t>
              </a:r>
              <a:r>
                <a:rPr lang="en-US" dirty="0">
                  <a:cs typeface="Calibri"/>
                </a:rPr>
                <a:t>m </a:t>
              </a:r>
              <a:r>
                <a:rPr lang="en-US" spc="-5" dirty="0">
                  <a:cs typeface="Calibri"/>
                </a:rPr>
                <a:t>thick shielding</a:t>
              </a:r>
              <a:r>
                <a:rPr lang="en-US" spc="-30" dirty="0">
                  <a:cs typeface="Calibri"/>
                </a:rPr>
                <a:t> </a:t>
              </a:r>
              <a:r>
                <a:rPr lang="en-US" spc="-10" dirty="0" smtClean="0">
                  <a:cs typeface="Calibri"/>
                </a:rPr>
                <a:t>walls</a:t>
              </a:r>
              <a:endParaRPr sz="1800" dirty="0">
                <a:latin typeface="Calibri"/>
                <a:cs typeface="Calibri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79" y="1049617"/>
            <a:ext cx="5177046" cy="44456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059" y="4322315"/>
            <a:ext cx="1412310" cy="985057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29000" y="1297669"/>
            <a:ext cx="960120" cy="814501"/>
          </a:xfrm>
          <a:prstGeom prst="rect">
            <a:avLst/>
          </a:prstGeom>
          <a:noFill/>
          <a:ln w="381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4389120" y="1115071"/>
            <a:ext cx="4314259" cy="2171804"/>
            <a:chOff x="4389120" y="1115071"/>
            <a:chExt cx="4314259" cy="217180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4389120" y="1144130"/>
              <a:ext cx="940747" cy="160696"/>
            </a:xfrm>
            <a:prstGeom prst="line">
              <a:avLst/>
            </a:prstGeom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329867" y="1136747"/>
              <a:ext cx="3356933" cy="7382"/>
            </a:xfrm>
            <a:prstGeom prst="line">
              <a:avLst/>
            </a:prstGeom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329867" y="1151276"/>
              <a:ext cx="13623" cy="2135599"/>
            </a:xfrm>
            <a:prstGeom prst="line">
              <a:avLst/>
            </a:prstGeom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5313288" y="3268040"/>
              <a:ext cx="3373512" cy="350"/>
            </a:xfrm>
            <a:prstGeom prst="line">
              <a:avLst/>
            </a:prstGeom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8686800" y="1115071"/>
              <a:ext cx="16579" cy="2171804"/>
            </a:xfrm>
            <a:prstGeom prst="line">
              <a:avLst/>
            </a:prstGeom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389120" y="2112170"/>
              <a:ext cx="940747" cy="1154057"/>
            </a:xfrm>
            <a:prstGeom prst="line">
              <a:avLst/>
            </a:prstGeom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bject 10"/>
          <p:cNvSpPr/>
          <p:nvPr/>
        </p:nvSpPr>
        <p:spPr>
          <a:xfrm>
            <a:off x="2435720" y="1056069"/>
            <a:ext cx="7235302" cy="4456183"/>
          </a:xfrm>
          <a:prstGeom prst="rect">
            <a:avLst/>
          </a:prstGeom>
          <a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Group 37"/>
          <p:cNvGrpSpPr/>
          <p:nvPr/>
        </p:nvGrpSpPr>
        <p:grpSpPr>
          <a:xfrm>
            <a:off x="28511" y="1197340"/>
            <a:ext cx="2580402" cy="1882497"/>
            <a:chOff x="16163" y="1015962"/>
            <a:chExt cx="2380264" cy="1662230"/>
          </a:xfrm>
        </p:grpSpPr>
        <p:sp>
          <p:nvSpPr>
            <p:cNvPr id="28" name="object 5"/>
            <p:cNvSpPr/>
            <p:nvPr/>
          </p:nvSpPr>
          <p:spPr>
            <a:xfrm>
              <a:off x="16163" y="1015962"/>
              <a:ext cx="2380264" cy="16622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7"/>
            <p:cNvSpPr txBox="1"/>
            <p:nvPr/>
          </p:nvSpPr>
          <p:spPr>
            <a:xfrm>
              <a:off x="1092754" y="2193730"/>
              <a:ext cx="1112099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spc="-10" dirty="0">
                  <a:solidFill>
                    <a:srgbClr val="FFFFFF"/>
                  </a:solidFill>
                  <a:latin typeface="Calibri"/>
                  <a:cs typeface="Calibri"/>
                </a:rPr>
                <a:t>Plants</a:t>
              </a:r>
              <a:endParaRPr sz="2400" dirty="0">
                <a:latin typeface="Calibri"/>
                <a:cs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657399" y="1053553"/>
            <a:ext cx="2474388" cy="2050397"/>
            <a:chOff x="9941691" y="1056413"/>
            <a:chExt cx="2159166" cy="1697210"/>
          </a:xfrm>
        </p:grpSpPr>
        <p:sp>
          <p:nvSpPr>
            <p:cNvPr id="29" name="object 6"/>
            <p:cNvSpPr/>
            <p:nvPr/>
          </p:nvSpPr>
          <p:spPr>
            <a:xfrm>
              <a:off x="9941691" y="1056413"/>
              <a:ext cx="2159166" cy="169584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8"/>
            <p:cNvSpPr txBox="1"/>
            <p:nvPr/>
          </p:nvSpPr>
          <p:spPr>
            <a:xfrm>
              <a:off x="9988386" y="2371467"/>
              <a:ext cx="989925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spc="-10" dirty="0">
                  <a:solidFill>
                    <a:srgbClr val="FFFFFF"/>
                  </a:solidFill>
                  <a:latin typeface="Calibri"/>
                  <a:cs typeface="Calibri"/>
                </a:rPr>
                <a:t>Plants</a:t>
              </a:r>
              <a:endParaRPr sz="2400" dirty="0">
                <a:latin typeface="Calibri"/>
                <a:cs typeface="Calibri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2339" y="3427849"/>
            <a:ext cx="2605156" cy="2018227"/>
            <a:chOff x="22183" y="2678192"/>
            <a:chExt cx="2374244" cy="1724791"/>
          </a:xfrm>
        </p:grpSpPr>
        <p:sp>
          <p:nvSpPr>
            <p:cNvPr id="33" name="object 10"/>
            <p:cNvSpPr/>
            <p:nvPr/>
          </p:nvSpPr>
          <p:spPr>
            <a:xfrm>
              <a:off x="22183" y="2678192"/>
              <a:ext cx="2374244" cy="17247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"/>
            <p:cNvSpPr txBox="1"/>
            <p:nvPr/>
          </p:nvSpPr>
          <p:spPr>
            <a:xfrm>
              <a:off x="501677" y="3994759"/>
              <a:ext cx="1671205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spc="-10" dirty="0">
                  <a:solidFill>
                    <a:srgbClr val="FFFF00"/>
                  </a:solidFill>
                  <a:latin typeface="Calibri"/>
                  <a:cs typeface="Calibri"/>
                </a:rPr>
                <a:t>Control</a:t>
              </a:r>
              <a:r>
                <a:rPr sz="2400" spc="-80" dirty="0">
                  <a:solidFill>
                    <a:srgbClr val="FFFF00"/>
                  </a:solidFill>
                  <a:latin typeface="Calibri"/>
                  <a:cs typeface="Calibri"/>
                </a:rPr>
                <a:t> </a:t>
              </a:r>
              <a:r>
                <a:rPr sz="2400" spc="-10" dirty="0">
                  <a:solidFill>
                    <a:srgbClr val="FFFF00"/>
                  </a:solidFill>
                  <a:latin typeface="Calibri"/>
                  <a:cs typeface="Calibri"/>
                </a:rPr>
                <a:t>room</a:t>
              </a:r>
              <a:endParaRPr sz="2400" dirty="0">
                <a:latin typeface="Calibri"/>
                <a:cs typeface="Calibri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657399" y="3144812"/>
            <a:ext cx="2454387" cy="2321906"/>
            <a:chOff x="9957007" y="2982598"/>
            <a:chExt cx="2193830" cy="1922122"/>
          </a:xfrm>
        </p:grpSpPr>
        <p:sp>
          <p:nvSpPr>
            <p:cNvPr id="35" name="object 4"/>
            <p:cNvSpPr/>
            <p:nvPr/>
          </p:nvSpPr>
          <p:spPr>
            <a:xfrm>
              <a:off x="9957007" y="2982598"/>
              <a:ext cx="2186981" cy="189043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 txBox="1"/>
            <p:nvPr/>
          </p:nvSpPr>
          <p:spPr>
            <a:xfrm>
              <a:off x="10035870" y="4153232"/>
              <a:ext cx="2114967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spc="-10" dirty="0" smtClean="0">
                  <a:solidFill>
                    <a:srgbClr val="FFFFFF"/>
                  </a:solidFill>
                  <a:latin typeface="Calibri"/>
                  <a:cs typeface="Calibri"/>
                </a:rPr>
                <a:t>P</a:t>
              </a:r>
              <a:r>
                <a:rPr lang="it-IT" sz="2400" spc="-10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ower</a:t>
              </a:r>
              <a:r>
                <a:rPr lang="it-IT" sz="2400" spc="-10" dirty="0" smtClean="0">
                  <a:solidFill>
                    <a:srgbClr val="FFFFFF"/>
                  </a:solidFill>
                  <a:latin typeface="Calibri"/>
                  <a:cs typeface="Calibri"/>
                </a:rPr>
                <a:t> Supply room</a:t>
              </a:r>
              <a:endParaRPr sz="2400" dirty="0">
                <a:latin typeface="Calibri"/>
                <a:cs typeface="Calibri"/>
              </a:endParaRPr>
            </a:p>
          </p:txBody>
        </p:sp>
      </p:grpSp>
      <p:sp>
        <p:nvSpPr>
          <p:cNvPr id="58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07437" y="6704111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333" y="316076"/>
            <a:ext cx="1137304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60" dirty="0"/>
              <a:t>Final </a:t>
            </a:r>
            <a:r>
              <a:rPr sz="3600" spc="75" dirty="0"/>
              <a:t>Configuration </a:t>
            </a:r>
            <a:r>
              <a:rPr sz="3600" spc="40" dirty="0"/>
              <a:t>of </a:t>
            </a:r>
            <a:r>
              <a:rPr sz="3600" spc="60" dirty="0"/>
              <a:t>Cyclotron </a:t>
            </a:r>
            <a:r>
              <a:rPr sz="3600" spc="50" dirty="0"/>
              <a:t>and</a:t>
            </a:r>
            <a:r>
              <a:rPr sz="3600" spc="725" dirty="0"/>
              <a:t> </a:t>
            </a:r>
            <a:r>
              <a:rPr sz="3600" spc="75" dirty="0" smtClean="0"/>
              <a:t>Beamlines</a:t>
            </a:r>
            <a:r>
              <a:rPr lang="it-IT" sz="3600" spc="75" dirty="0" smtClean="0"/>
              <a:t> (-1 </a:t>
            </a:r>
            <a:r>
              <a:rPr lang="it-IT" sz="3600" spc="75" dirty="0" err="1" smtClean="0"/>
              <a:t>floor</a:t>
            </a:r>
            <a:r>
              <a:rPr lang="it-IT" sz="3600" spc="75" dirty="0" smtClean="0"/>
              <a:t>)</a:t>
            </a:r>
            <a:endParaRPr sz="3600" dirty="0"/>
          </a:p>
        </p:txBody>
      </p:sp>
      <p:sp>
        <p:nvSpPr>
          <p:cNvPr id="3" name="object 3"/>
          <p:cNvSpPr txBox="1">
            <a:spLocks noGrp="1"/>
          </p:cNvSpPr>
          <p:nvPr>
            <p:ph sz="half" idx="3"/>
          </p:nvPr>
        </p:nvSpPr>
        <p:spPr>
          <a:xfrm>
            <a:off x="8401275" y="1752600"/>
            <a:ext cx="3577590" cy="403987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36220" marR="210820" indent="-223520">
              <a:lnSpc>
                <a:spcPts val="2590"/>
              </a:lnSpc>
              <a:spcBef>
                <a:spcPts val="425"/>
              </a:spcBef>
              <a:buClr>
                <a:srgbClr val="56C5FF"/>
              </a:buClr>
              <a:buFont typeface="Arial"/>
              <a:buChar char="•"/>
              <a:tabLst>
                <a:tab pos="236854" algn="l"/>
              </a:tabLst>
            </a:pPr>
            <a:r>
              <a:rPr spc="-5" dirty="0"/>
              <a:t>Up to </a:t>
            </a:r>
            <a:r>
              <a:rPr dirty="0"/>
              <a:t>9 </a:t>
            </a:r>
            <a:r>
              <a:rPr spc="-5" dirty="0"/>
              <a:t>irradiation target  points</a:t>
            </a:r>
          </a:p>
          <a:p>
            <a:pPr marL="236220" marR="5080" indent="-223520">
              <a:lnSpc>
                <a:spcPts val="2590"/>
              </a:lnSpc>
              <a:spcBef>
                <a:spcPts val="1795"/>
              </a:spcBef>
              <a:buClr>
                <a:srgbClr val="56C5FF"/>
              </a:buClr>
              <a:buFont typeface="Arial"/>
              <a:buChar char="•"/>
              <a:tabLst>
                <a:tab pos="236854" algn="l"/>
              </a:tabLst>
            </a:pPr>
            <a:r>
              <a:rPr dirty="0"/>
              <a:t>2 </a:t>
            </a:r>
            <a:r>
              <a:rPr spc="-5" dirty="0"/>
              <a:t>ISOL target </a:t>
            </a:r>
            <a:r>
              <a:rPr spc="-10" dirty="0"/>
              <a:t>stations </a:t>
            </a:r>
            <a:r>
              <a:rPr spc="-5" dirty="0"/>
              <a:t>(A6,  A4)</a:t>
            </a:r>
          </a:p>
          <a:p>
            <a:pPr marL="236220" indent="-223520">
              <a:lnSpc>
                <a:spcPts val="2735"/>
              </a:lnSpc>
              <a:spcBef>
                <a:spcPts val="1470"/>
              </a:spcBef>
              <a:buClr>
                <a:srgbClr val="56C5FF"/>
              </a:buClr>
              <a:buFont typeface="Arial"/>
              <a:buChar char="•"/>
              <a:tabLst>
                <a:tab pos="236854" algn="l"/>
              </a:tabLst>
            </a:pPr>
            <a:r>
              <a:rPr dirty="0"/>
              <a:t>3 </a:t>
            </a:r>
            <a:r>
              <a:rPr spc="-5" dirty="0"/>
              <a:t>Shielded </a:t>
            </a:r>
            <a:r>
              <a:rPr spc="-10" dirty="0"/>
              <a:t>bunkers</a:t>
            </a:r>
            <a:r>
              <a:rPr spc="-110" dirty="0"/>
              <a:t> </a:t>
            </a:r>
            <a:r>
              <a:rPr spc="-5" dirty="0"/>
              <a:t>(RI</a:t>
            </a:r>
          </a:p>
          <a:p>
            <a:pPr marL="236220" marR="866140">
              <a:lnSpc>
                <a:spcPts val="2590"/>
              </a:lnSpc>
              <a:spcBef>
                <a:spcPts val="185"/>
              </a:spcBef>
            </a:pPr>
            <a:r>
              <a:rPr spc="-5" dirty="0"/>
              <a:t>#1,#2,#3) </a:t>
            </a:r>
            <a:r>
              <a:rPr dirty="0"/>
              <a:t>for </a:t>
            </a:r>
            <a:r>
              <a:rPr spc="-5" dirty="0"/>
              <a:t>High  Intensity</a:t>
            </a:r>
            <a:r>
              <a:rPr spc="-55" dirty="0"/>
              <a:t> </a:t>
            </a:r>
            <a:r>
              <a:rPr spc="-5" dirty="0"/>
              <a:t>irradiation</a:t>
            </a:r>
          </a:p>
          <a:p>
            <a:pPr marL="236220" marR="76200" indent="-223520">
              <a:lnSpc>
                <a:spcPts val="2590"/>
              </a:lnSpc>
              <a:spcBef>
                <a:spcPts val="1800"/>
              </a:spcBef>
              <a:buClr>
                <a:srgbClr val="56C5FF"/>
              </a:buClr>
              <a:buFont typeface="Arial"/>
              <a:buChar char="•"/>
              <a:tabLst>
                <a:tab pos="236854" algn="l"/>
              </a:tabLst>
            </a:pPr>
            <a:r>
              <a:rPr dirty="0"/>
              <a:t>4 </a:t>
            </a:r>
            <a:r>
              <a:rPr spc="-5" dirty="0"/>
              <a:t>medium and low  intensity target </a:t>
            </a:r>
            <a:r>
              <a:rPr dirty="0"/>
              <a:t>areas </a:t>
            </a:r>
            <a:r>
              <a:rPr spc="-5" dirty="0"/>
              <a:t>(A8,  A9,</a:t>
            </a:r>
            <a:r>
              <a:rPr spc="-185" dirty="0"/>
              <a:t> </a:t>
            </a:r>
            <a:r>
              <a:rPr spc="-5" dirty="0"/>
              <a:t>A15)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0495215" y="6474819"/>
            <a:ext cx="908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0"/>
              </a:lnSpc>
            </a:pPr>
            <a:r>
              <a:rPr sz="1000" spc="-5" dirty="0">
                <a:solidFill>
                  <a:srgbClr val="FFFFFF"/>
                </a:solidFill>
                <a:latin typeface="Corbel"/>
                <a:cs typeface="Corbel"/>
              </a:rPr>
              <a:t>8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2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12" y="1029033"/>
            <a:ext cx="7865081" cy="566991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238699" y="4419600"/>
            <a:ext cx="6192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SPES/LARAMED building -1 </a:t>
            </a:r>
            <a:r>
              <a:rPr lang="it-IT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level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6544" y="5087815"/>
            <a:ext cx="8305455" cy="137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5" y="1002947"/>
            <a:ext cx="8305456" cy="545646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09339"/>
            <a:ext cx="8989695" cy="553998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The new 70 MeV, 750µA proton driver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06200" y="6516688"/>
            <a:ext cx="685800" cy="277812"/>
          </a:xfrm>
        </p:spPr>
        <p:txBody>
          <a:bodyPr/>
          <a:lstStyle/>
          <a:p>
            <a:fld id="{86AACFFC-7F54-4B4C-B288-14C871E4345B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509755"/>
              </p:ext>
            </p:extLst>
          </p:nvPr>
        </p:nvGraphicFramePr>
        <p:xfrm>
          <a:off x="8496300" y="1012322"/>
          <a:ext cx="3581400" cy="54662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021">
                <a:tc gridSpan="2"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Main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Parameters</a:t>
                      </a:r>
                      <a:endParaRPr sz="1400" dirty="0">
                        <a:latin typeface="Corbel"/>
                        <a:cs typeface="Corbel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6C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308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400" spc="-10" dirty="0">
                          <a:latin typeface="Corbel"/>
                          <a:cs typeface="Corbel"/>
                        </a:rPr>
                        <a:t>Accelerator</a:t>
                      </a:r>
                      <a:r>
                        <a:rPr sz="1400" spc="-20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type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EAFF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34353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400" spc="-15" dirty="0">
                          <a:latin typeface="Corbel"/>
                          <a:cs typeface="Corbel"/>
                        </a:rPr>
                        <a:t>Cyclotron </a:t>
                      </a:r>
                      <a:r>
                        <a:rPr sz="1400" spc="-35" dirty="0">
                          <a:latin typeface="Corbel"/>
                          <a:cs typeface="Corbel"/>
                        </a:rPr>
                        <a:t>AVF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with 4 sectors,  </a:t>
                      </a:r>
                      <a:r>
                        <a:rPr sz="1400" spc="-10" dirty="0" smtClean="0">
                          <a:latin typeface="Corbel"/>
                          <a:cs typeface="Corbel"/>
                        </a:rPr>
                        <a:t>Resistive</a:t>
                      </a:r>
                      <a:r>
                        <a:rPr lang="it-IT" sz="1400" spc="-10" dirty="0" smtClean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10" dirty="0" smtClean="0">
                          <a:latin typeface="Corbel"/>
                          <a:cs typeface="Corbel"/>
                        </a:rPr>
                        <a:t>Magnet</a:t>
                      </a:r>
                      <a:endParaRPr sz="1400" dirty="0">
                        <a:latin typeface="Corbel"/>
                        <a:cs typeface="Corbel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68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Particle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5FF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Protons </a:t>
                      </a:r>
                      <a:r>
                        <a:rPr sz="1400" dirty="0">
                          <a:latin typeface="Corbel"/>
                          <a:cs typeface="Corbel"/>
                        </a:rPr>
                        <a:t>(H</a:t>
                      </a:r>
                      <a:r>
                        <a:rPr sz="1400" baseline="26455" dirty="0">
                          <a:latin typeface="Corbel"/>
                          <a:cs typeface="Corbel"/>
                        </a:rPr>
                        <a:t>-</a:t>
                      </a:r>
                      <a:r>
                        <a:rPr sz="1400" spc="-67" baseline="26455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10" dirty="0">
                          <a:latin typeface="Corbel"/>
                          <a:cs typeface="Corbel"/>
                        </a:rPr>
                        <a:t>accelerated)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68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Energy</a:t>
                      </a:r>
                      <a:r>
                        <a:rPr sz="1400" spc="-55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range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EAFF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35-70</a:t>
                      </a:r>
                      <a:r>
                        <a:rPr sz="1400" spc="-70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10" dirty="0">
                          <a:latin typeface="Corbel"/>
                          <a:cs typeface="Corbel"/>
                        </a:rPr>
                        <a:t>MeV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654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10" dirty="0">
                          <a:latin typeface="Corbel"/>
                          <a:cs typeface="Corbel"/>
                        </a:rPr>
                        <a:t>Max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Current</a:t>
                      </a:r>
                      <a:r>
                        <a:rPr sz="1400" spc="-105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Intensity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5FF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54165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700 µA </a:t>
                      </a:r>
                      <a:r>
                        <a:rPr sz="1400" spc="-10" dirty="0">
                          <a:latin typeface="Corbel"/>
                          <a:cs typeface="Corbel"/>
                        </a:rPr>
                        <a:t>(variable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within the  range</a:t>
                      </a:r>
                      <a:r>
                        <a:rPr sz="1400" spc="-65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 smtClean="0">
                          <a:latin typeface="Corbel"/>
                          <a:cs typeface="Corbel"/>
                        </a:rPr>
                        <a:t>1µA-7</a:t>
                      </a:r>
                      <a:r>
                        <a:rPr lang="it-IT" sz="1400" spc="-5" dirty="0" smtClean="0">
                          <a:latin typeface="Corbel"/>
                          <a:cs typeface="Corbel"/>
                        </a:rPr>
                        <a:t>0</a:t>
                      </a:r>
                      <a:r>
                        <a:rPr sz="1400" spc="-5" dirty="0" smtClean="0">
                          <a:latin typeface="Corbel"/>
                          <a:cs typeface="Corbel"/>
                        </a:rPr>
                        <a:t>0µA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)</a:t>
                      </a:r>
                      <a:endParaRPr sz="1400" dirty="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368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Extraction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EAFF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Dual stripping</a:t>
                      </a:r>
                      <a:r>
                        <a:rPr sz="1400" spc="-15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extraction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368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10" dirty="0">
                          <a:latin typeface="Corbel"/>
                          <a:cs typeface="Corbel"/>
                        </a:rPr>
                        <a:t>Max Magnetic</a:t>
                      </a:r>
                      <a:r>
                        <a:rPr sz="1400" spc="5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Field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5FF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1.6</a:t>
                      </a:r>
                      <a:r>
                        <a:rPr sz="1400" spc="-120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T</a:t>
                      </a:r>
                      <a:r>
                        <a:rPr sz="1400" spc="-20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(Bo</a:t>
                      </a:r>
                      <a:r>
                        <a:rPr sz="1400" spc="-30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=</a:t>
                      </a:r>
                      <a:r>
                        <a:rPr sz="1400" spc="-10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1</a:t>
                      </a:r>
                      <a:r>
                        <a:rPr sz="1400" spc="-130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T)</a:t>
                      </a:r>
                      <a:endParaRPr sz="1400" dirty="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123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RF</a:t>
                      </a:r>
                      <a:r>
                        <a:rPr sz="1400" spc="-120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System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EAFF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25463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spc="-30" dirty="0">
                          <a:latin typeface="Corbel"/>
                          <a:cs typeface="Corbel"/>
                        </a:rPr>
                        <a:t>nr.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2 delta cavities; harmonic  mode=4; f </a:t>
                      </a:r>
                      <a:r>
                        <a:rPr sz="1400" spc="0" baseline="-21164" dirty="0">
                          <a:latin typeface="Corbel"/>
                          <a:cs typeface="Corbel"/>
                        </a:rPr>
                        <a:t>RF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=56 MHz; 70 kV  peak voltage; </a:t>
                      </a:r>
                      <a:r>
                        <a:rPr sz="1400" spc="-20" dirty="0">
                          <a:latin typeface="Corbel"/>
                          <a:cs typeface="Corbel"/>
                        </a:rPr>
                        <a:t>50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kW RF power  (2 RF</a:t>
                      </a:r>
                      <a:r>
                        <a:rPr sz="1400" spc="-65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amplifiers)</a:t>
                      </a:r>
                      <a:endParaRPr sz="1400" dirty="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7417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Ion</a:t>
                      </a:r>
                      <a:r>
                        <a:rPr sz="1400" spc="-125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Source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5FF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Multi-cusp volume </a:t>
                      </a:r>
                      <a:r>
                        <a:rPr sz="1400" dirty="0">
                          <a:latin typeface="Corbel"/>
                          <a:cs typeface="Corbel"/>
                        </a:rPr>
                        <a:t>H</a:t>
                      </a:r>
                      <a:r>
                        <a:rPr sz="1400" baseline="26455" dirty="0">
                          <a:latin typeface="Corbel"/>
                          <a:cs typeface="Corbel"/>
                        </a:rPr>
                        <a:t>- </a:t>
                      </a:r>
                      <a:r>
                        <a:rPr lang="it-IT" sz="1400" baseline="26455" dirty="0" smtClean="0">
                          <a:latin typeface="Corbel"/>
                          <a:cs typeface="Corbel"/>
                        </a:rPr>
                        <a:t/>
                      </a:r>
                      <a:br>
                        <a:rPr lang="it-IT" sz="1400" baseline="26455" dirty="0" smtClean="0">
                          <a:latin typeface="Corbel"/>
                          <a:cs typeface="Corbel"/>
                        </a:rPr>
                      </a:br>
                      <a:r>
                        <a:rPr sz="1400" spc="-5" dirty="0" smtClean="0">
                          <a:latin typeface="Corbel"/>
                          <a:cs typeface="Corbel"/>
                        </a:rPr>
                        <a:t>source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;</a:t>
                      </a:r>
                      <a:r>
                        <a:rPr sz="1400" spc="15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dirty="0" err="1" smtClean="0">
                          <a:latin typeface="Corbel"/>
                          <a:cs typeface="Corbel"/>
                        </a:rPr>
                        <a:t>I</a:t>
                      </a:r>
                      <a:r>
                        <a:rPr sz="1400" baseline="-21164" dirty="0" err="1" smtClean="0">
                          <a:latin typeface="Corbel"/>
                          <a:cs typeface="Corbel"/>
                        </a:rPr>
                        <a:t>ext</a:t>
                      </a:r>
                      <a:r>
                        <a:rPr lang="it-IT" sz="1400" baseline="-21164" dirty="0" smtClean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10" dirty="0" smtClean="0">
                          <a:latin typeface="Corbel"/>
                          <a:cs typeface="Corbel"/>
                        </a:rPr>
                        <a:t>=8mA</a:t>
                      </a:r>
                      <a:r>
                        <a:rPr sz="1400" spc="-10" dirty="0">
                          <a:latin typeface="Corbel"/>
                          <a:cs typeface="Corbel"/>
                        </a:rPr>
                        <a:t>; </a:t>
                      </a:r>
                      <a:r>
                        <a:rPr lang="it-IT" sz="1400" spc="-10" dirty="0" smtClean="0">
                          <a:latin typeface="Corbel"/>
                          <a:cs typeface="Corbel"/>
                        </a:rPr>
                        <a:t/>
                      </a:r>
                      <a:br>
                        <a:rPr lang="it-IT" sz="1400" spc="-10" dirty="0" smtClean="0">
                          <a:latin typeface="Corbel"/>
                          <a:cs typeface="Corbel"/>
                        </a:rPr>
                      </a:br>
                      <a:r>
                        <a:rPr sz="1400" spc="-10" dirty="0" err="1" smtClean="0">
                          <a:latin typeface="Corbel"/>
                          <a:cs typeface="Corbel"/>
                        </a:rPr>
                        <a:t>V</a:t>
                      </a:r>
                      <a:r>
                        <a:rPr sz="1400" spc="-15" baseline="-21164" dirty="0" err="1" smtClean="0">
                          <a:latin typeface="Corbel"/>
                          <a:cs typeface="Corbel"/>
                        </a:rPr>
                        <a:t>ext</a:t>
                      </a:r>
                      <a:r>
                        <a:rPr sz="1400" spc="-10" dirty="0" smtClean="0">
                          <a:latin typeface="Corbel"/>
                          <a:cs typeface="Corbel"/>
                        </a:rPr>
                        <a:t>=40 </a:t>
                      </a:r>
                      <a:r>
                        <a:rPr sz="1400" spc="-25" dirty="0">
                          <a:latin typeface="Corbel"/>
                          <a:cs typeface="Corbel"/>
                        </a:rPr>
                        <a:t>kV;</a:t>
                      </a:r>
                      <a:r>
                        <a:rPr sz="1400" spc="-100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axial  injection</a:t>
                      </a:r>
                      <a:endParaRPr sz="1400" dirty="0">
                        <a:latin typeface="Corbel"/>
                        <a:cs typeface="Corbe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68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400" spc="-5" dirty="0">
                          <a:latin typeface="Corbel"/>
                          <a:cs typeface="Corbel"/>
                        </a:rPr>
                        <a:t>Dimensions</a:t>
                      </a:r>
                      <a:endParaRPr sz="1400">
                        <a:latin typeface="Corbel"/>
                        <a:cs typeface="Corbe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EAFF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400" spc="-10" dirty="0">
                          <a:latin typeface="Corbel"/>
                          <a:cs typeface="Corbel"/>
                        </a:rPr>
                        <a:t>Φ=4.5 </a:t>
                      </a:r>
                      <a:r>
                        <a:rPr sz="1400" spc="-5" dirty="0">
                          <a:latin typeface="Corbel"/>
                          <a:cs typeface="Corbel"/>
                        </a:rPr>
                        <a:t>m, h=2 m, W=190</a:t>
                      </a:r>
                      <a:r>
                        <a:rPr sz="1400" spc="-55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400" spc="-10" dirty="0">
                          <a:latin typeface="Corbel"/>
                          <a:cs typeface="Corbel"/>
                        </a:rPr>
                        <a:t>tons</a:t>
                      </a:r>
                      <a:endParaRPr sz="1400" dirty="0">
                        <a:latin typeface="Corbel"/>
                        <a:cs typeface="Corbe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" name="object 5"/>
          <p:cNvSpPr/>
          <p:nvPr/>
        </p:nvSpPr>
        <p:spPr>
          <a:xfrm>
            <a:off x="6172200" y="4489376"/>
            <a:ext cx="1872203" cy="391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17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1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07437" y="6704111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189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98" y="1158830"/>
            <a:ext cx="5078492" cy="4429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9445" t="12201" r="58267" b="23684"/>
          <a:stretch/>
        </p:blipFill>
        <p:spPr>
          <a:xfrm rot="16200000">
            <a:off x="-784161" y="2485857"/>
            <a:ext cx="5024067" cy="2850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444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1917509" y="4208634"/>
            <a:ext cx="991317" cy="328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Hot cells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0105" y="4957206"/>
            <a:ext cx="1435452" cy="567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Target process.</a:t>
            </a:r>
            <a:b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lab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7151" y="3274160"/>
            <a:ext cx="1456062" cy="806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Radionuclide </a:t>
            </a:r>
          </a:p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Purification lab</a:t>
            </a:r>
          </a:p>
          <a:p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4217" y="4684218"/>
            <a:ext cx="1345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Spectrometry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lab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3194" y="751787"/>
            <a:ext cx="20167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Target processing/</a:t>
            </a:r>
            <a:b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radiochemistry lab </a:t>
            </a:r>
          </a:p>
          <a:p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190500" y="172357"/>
            <a:ext cx="898969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orbel"/>
                <a:ea typeface="+mj-ea"/>
                <a:cs typeface="Corbel"/>
              </a:defRPr>
            </a:lvl1pPr>
          </a:lstStyle>
          <a:p>
            <a:pPr>
              <a:defRPr/>
            </a:pPr>
            <a:r>
              <a:rPr lang="en-US" sz="3600" dirty="0" smtClean="0"/>
              <a:t>LARAMED </a:t>
            </a:r>
            <a:r>
              <a:rPr lang="en-US" sz="3600" dirty="0" err="1" smtClean="0"/>
              <a:t>Infrastractures</a:t>
            </a:r>
            <a:r>
              <a:rPr lang="en-US" sz="3600" dirty="0" smtClean="0"/>
              <a:t>  (+ 2 floor) </a:t>
            </a:r>
            <a:endParaRPr lang="en-US" sz="3600" kern="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21189" t="30401" r="60762" b="28842"/>
          <a:stretch/>
        </p:blipFill>
        <p:spPr>
          <a:xfrm>
            <a:off x="4070841" y="4972415"/>
            <a:ext cx="3403685" cy="18453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9" name="Right Arrow 28"/>
          <p:cNvSpPr/>
          <p:nvPr/>
        </p:nvSpPr>
        <p:spPr>
          <a:xfrm rot="5850620">
            <a:off x="3514734" y="4098015"/>
            <a:ext cx="3474720" cy="157716"/>
          </a:xfrm>
          <a:prstGeom prst="rightArrow">
            <a:avLst>
              <a:gd name="adj1" fmla="val 64983"/>
              <a:gd name="adj2" fmla="val 50000"/>
            </a:avLst>
          </a:prstGeom>
          <a:solidFill>
            <a:srgbClr val="FF0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67251" y="697165"/>
            <a:ext cx="531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Start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of installation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schedule: 2017/2018 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 rot="425390">
            <a:off x="3264304" y="5989017"/>
            <a:ext cx="2834640" cy="140266"/>
          </a:xfrm>
          <a:prstGeom prst="rightArrow">
            <a:avLst>
              <a:gd name="adj1" fmla="val 6498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 rot="11630906">
            <a:off x="6980459" y="2173796"/>
            <a:ext cx="1982957" cy="277178"/>
          </a:xfrm>
          <a:prstGeom prst="rightArrow">
            <a:avLst>
              <a:gd name="adj1" fmla="val 64983"/>
              <a:gd name="adj2" fmla="val 50000"/>
            </a:avLst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9808278">
            <a:off x="2448277" y="4277598"/>
            <a:ext cx="1169569" cy="277178"/>
          </a:xfrm>
          <a:prstGeom prst="rightArrow">
            <a:avLst>
              <a:gd name="adj1" fmla="val 64983"/>
              <a:gd name="adj2" fmla="val 50000"/>
            </a:avLst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49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93594" t="89245"/>
          <a:stretch/>
        </p:blipFill>
        <p:spPr>
          <a:xfrm rot="5400000">
            <a:off x="761849" y="5459523"/>
            <a:ext cx="533562" cy="1243755"/>
          </a:xfrm>
          <a:prstGeom prst="rect">
            <a:avLst/>
          </a:prstGeom>
        </p:spPr>
      </p:pic>
      <p:sp>
        <p:nvSpPr>
          <p:cNvPr id="30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07437" y="6704111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  <p:sp>
        <p:nvSpPr>
          <p:cNvPr id="2" name="Oval 1"/>
          <p:cNvSpPr/>
          <p:nvPr/>
        </p:nvSpPr>
        <p:spPr>
          <a:xfrm>
            <a:off x="614217" y="1422187"/>
            <a:ext cx="2509609" cy="190147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36610" y="1957428"/>
            <a:ext cx="2157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Future GMP-compliant </a:t>
            </a:r>
          </a:p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p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roduction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07580" y="709688"/>
            <a:ext cx="193213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Target </a:t>
            </a:r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production </a:t>
            </a:r>
          </a:p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c</a:t>
            </a:r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old chemistry </a:t>
            </a:r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lab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</a:b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69349" y="1342925"/>
            <a:ext cx="2884451" cy="5136367"/>
            <a:chOff x="8469349" y="1342925"/>
            <a:chExt cx="2884451" cy="513636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t="6554"/>
            <a:stretch/>
          </p:blipFill>
          <p:spPr>
            <a:xfrm rot="5400000">
              <a:off x="7343391" y="2468883"/>
              <a:ext cx="5136367" cy="28844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44450" cmpd="sng">
              <a:solidFill>
                <a:srgbClr val="FFFF0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" name="Picture 2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7632831" y="2819620"/>
              <a:ext cx="4913543" cy="2243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8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27" y="143202"/>
            <a:ext cx="10114373" cy="553998"/>
          </a:xfrm>
        </p:spPr>
        <p:txBody>
          <a:bodyPr/>
          <a:lstStyle/>
          <a:p>
            <a:r>
              <a:rPr lang="en-US" sz="3600" dirty="0" smtClean="0"/>
              <a:t>LARAMED program overall funding (as of April 2018)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627" y="683113"/>
            <a:ext cx="11408600" cy="83099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The project is currently supported by public fundraising coming from: </a:t>
            </a:r>
            <a:b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a) MIUR-approved projects - INFN/CNR/SZN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</a:rPr>
              <a:t>collab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.   (infrastructure)</a:t>
            </a:r>
          </a:p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b) INFN CSN-funded experiments                                    (research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042" t="18889" r="68958" b="9259"/>
          <a:stretch/>
        </p:blipFill>
        <p:spPr>
          <a:xfrm>
            <a:off x="172627" y="1566396"/>
            <a:ext cx="2045110" cy="2403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209" t="18889" r="68541" b="7778"/>
          <a:stretch/>
        </p:blipFill>
        <p:spPr>
          <a:xfrm>
            <a:off x="172627" y="4223927"/>
            <a:ext cx="2060985" cy="2362200"/>
          </a:xfrm>
          <a:prstGeom prst="rect">
            <a:avLst/>
          </a:prstGeom>
        </p:spPr>
      </p:pic>
      <p:sp>
        <p:nvSpPr>
          <p:cNvPr id="7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11729" y="6704112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  <p:graphicFrame>
        <p:nvGraphicFramePr>
          <p:cNvPr id="8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446906"/>
              </p:ext>
            </p:extLst>
          </p:nvPr>
        </p:nvGraphicFramePr>
        <p:xfrm>
          <a:off x="2743200" y="2038282"/>
          <a:ext cx="8593124" cy="4576420"/>
        </p:xfrm>
        <a:graphic>
          <a:graphicData uri="http://schemas.openxmlformats.org/drawingml/2006/table">
            <a:tbl>
              <a:tblPr firstRow="1" bandRow="1"/>
              <a:tblGrid>
                <a:gridCol w="3840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20415947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739064967"/>
                    </a:ext>
                  </a:extLst>
                </a:gridCol>
              </a:tblGrid>
              <a:tr h="843757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Project </a:t>
                      </a:r>
                      <a:r>
                        <a:rPr lang="it-IT" sz="1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title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MIUR </a:t>
                      </a:r>
                      <a:r>
                        <a:rPr lang="it-IT" sz="1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Funds</a:t>
                      </a:r>
                    </a:p>
                    <a:p>
                      <a:pPr algn="ctr"/>
                      <a:r>
                        <a:rPr lang="it-IT" sz="18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  </a:t>
                      </a:r>
                    </a:p>
                    <a:p>
                      <a:pPr algn="ctr"/>
                      <a:r>
                        <a:rPr lang="it-IT" sz="1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it-IT" sz="1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k€)</a:t>
                      </a:r>
                      <a:endParaRPr lang="it-IT" sz="1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INFN funds </a:t>
                      </a:r>
                      <a:r>
                        <a:rPr lang="it-IT" sz="1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allocated</a:t>
                      </a: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/>
                      </a:r>
                      <a:b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</a:b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(k€)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LNL funds </a:t>
                      </a:r>
                      <a:r>
                        <a:rPr lang="it-IT" sz="1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used</a:t>
                      </a: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/</a:t>
                      </a:r>
                      <a:r>
                        <a:rPr lang="it-IT" sz="1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reserved</a:t>
                      </a: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/>
                      </a:r>
                      <a:b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</a:b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(k€)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20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LARAMED (Premiale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2012)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6 808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6 408</a:t>
                      </a: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 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~</a:t>
                      </a: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5 250</a:t>
                      </a: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 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20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TERABIO</a:t>
                      </a:r>
                      <a:r>
                        <a:rPr lang="it-IT" sz="1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 (Premiale </a:t>
                      </a:r>
                      <a:r>
                        <a:rPr lang="it-IT" sz="1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2014)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4 413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3 458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~1 400</a:t>
                      </a: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 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202"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TOTAL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11 221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9 866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~6 650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924644"/>
                  </a:ext>
                </a:extLst>
              </a:tr>
              <a:tr h="36620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APOTEMA 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   (CSN 5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it-IT" sz="1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2012-2014)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172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172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20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TECHN-OSP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  (CSN</a:t>
                      </a:r>
                      <a:r>
                        <a:rPr lang="it-IT" sz="1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5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– 2015-2017)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+mn-cs"/>
                        </a:rPr>
                        <a:t>271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271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20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COME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            (CSN</a:t>
                      </a:r>
                      <a:r>
                        <a:rPr lang="it-IT" sz="1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3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- 2016)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27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27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202"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PASTA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       (CSN 5</a:t>
                      </a:r>
                      <a:r>
                        <a:rPr lang="it-IT" sz="1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- </a:t>
                      </a:r>
                      <a:r>
                        <a:rPr lang="it-IT" sz="1800" b="1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grant</a:t>
                      </a:r>
                      <a:r>
                        <a:rPr lang="it-IT" sz="1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 – 2017-2018)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66.5 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56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90361"/>
                  </a:ext>
                </a:extLst>
              </a:tr>
              <a:tr h="36620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E-PLATE     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(CSN 5</a:t>
                      </a:r>
                      <a:r>
                        <a:rPr lang="it-IT" sz="1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- </a:t>
                      </a:r>
                      <a:r>
                        <a:rPr lang="it-IT" sz="1800" b="1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grant</a:t>
                      </a:r>
                      <a:r>
                        <a:rPr lang="it-IT" sz="1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 – 2018-2019)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32 (2018)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10.5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shade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790618"/>
                  </a:ext>
                </a:extLst>
              </a:tr>
              <a:tr h="36620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METRICS   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(CSN 5 -</a:t>
                      </a:r>
                      <a:r>
                        <a:rPr lang="it-IT" sz="1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2018-2020)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55 (2018)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2.5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896127"/>
                  </a:ext>
                </a:extLst>
              </a:tr>
              <a:tr h="366202"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TOTAL</a:t>
                      </a:r>
                      <a:endParaRPr lang="it-IT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623.5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 Hebrew"/>
                        </a:rPr>
                        <a:t>539</a:t>
                      </a:r>
                      <a:endParaRPr lang="it-IT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 Hebrew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45879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9876" y="3940801"/>
            <a:ext cx="22756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FFFF00"/>
                </a:solidFill>
              </a:rPr>
              <a:t>Atti</a:t>
            </a:r>
            <a:r>
              <a:rPr lang="en-US" sz="1200" b="1" dirty="0">
                <a:solidFill>
                  <a:srgbClr val="FFFF00"/>
                </a:solidFill>
              </a:rPr>
              <a:t> </a:t>
            </a:r>
            <a:r>
              <a:rPr lang="en-US" sz="1200" b="1" dirty="0" err="1">
                <a:solidFill>
                  <a:srgbClr val="FFFF00"/>
                </a:solidFill>
              </a:rPr>
              <a:t>parlamentari</a:t>
            </a:r>
            <a:r>
              <a:rPr lang="en-US" sz="1200" b="1" dirty="0">
                <a:solidFill>
                  <a:srgbClr val="FFFF00"/>
                </a:solidFill>
              </a:rPr>
              <a:t> FOE anno 2012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202" y="6563900"/>
            <a:ext cx="22756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FFFF00"/>
                </a:solidFill>
              </a:rPr>
              <a:t>Atti</a:t>
            </a:r>
            <a:r>
              <a:rPr lang="en-US" sz="1200" b="1" dirty="0">
                <a:solidFill>
                  <a:srgbClr val="FFFF00"/>
                </a:solidFill>
              </a:rPr>
              <a:t> </a:t>
            </a:r>
            <a:r>
              <a:rPr lang="en-US" sz="1200" b="1" dirty="0" err="1">
                <a:solidFill>
                  <a:srgbClr val="FFFF00"/>
                </a:solidFill>
              </a:rPr>
              <a:t>parlamentari</a:t>
            </a:r>
            <a:r>
              <a:rPr lang="en-US" sz="1200" b="1" dirty="0">
                <a:solidFill>
                  <a:srgbClr val="FFFF00"/>
                </a:solidFill>
              </a:rPr>
              <a:t> FOE anno </a:t>
            </a:r>
            <a:r>
              <a:rPr lang="en-US" sz="1200" b="1" dirty="0" smtClean="0">
                <a:solidFill>
                  <a:srgbClr val="FFFF00"/>
                </a:solidFill>
              </a:rPr>
              <a:t>2014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6229" y="1510435"/>
            <a:ext cx="8168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Full LARAMED facility cost - </a:t>
            </a:r>
            <a:r>
              <a:rPr lang="en-US" sz="2000" dirty="0" err="1" smtClean="0">
                <a:solidFill>
                  <a:srgbClr val="FFFF00"/>
                </a:solidFill>
              </a:rPr>
              <a:t>instrum</a:t>
            </a:r>
            <a:r>
              <a:rPr lang="en-US" sz="2000" dirty="0" smtClean="0">
                <a:solidFill>
                  <a:srgbClr val="FFFF00"/>
                </a:solidFill>
              </a:rPr>
              <a:t>. Included - (2015 estimation): ~ 13 M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€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912992" y="3089478"/>
            <a:ext cx="762000" cy="1524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8106883">
            <a:off x="1724374" y="4032968"/>
            <a:ext cx="1227644" cy="18165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16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248" y="51189"/>
            <a:ext cx="10056822" cy="953135"/>
          </a:xfrm>
        </p:spPr>
        <p:txBody>
          <a:bodyPr>
            <a:noAutofit/>
          </a:bodyPr>
          <a:lstStyle/>
          <a:p>
            <a:r>
              <a:rPr lang="en-US" sz="3600" dirty="0"/>
              <a:t>past/running R&amp;D activities within LARAMED framework</a:t>
            </a:r>
          </a:p>
        </p:txBody>
      </p:sp>
      <p:graphicFrame>
        <p:nvGraphicFramePr>
          <p:cNvPr id="7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456461"/>
              </p:ext>
            </p:extLst>
          </p:nvPr>
        </p:nvGraphicFramePr>
        <p:xfrm>
          <a:off x="260906" y="3914240"/>
          <a:ext cx="428628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 smtClean="0"/>
                        <a:t>Radioisotope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 smtClean="0"/>
                        <a:t>Half-life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Tc99m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6.01 h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Cu-64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12.7 h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Cu-67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2.58 d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Sc47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3.35 d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Mn-52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5.59 d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070" y="-40264"/>
            <a:ext cx="1249629" cy="871590"/>
          </a:xfrm>
          <a:prstGeom prst="rect">
            <a:avLst/>
          </a:prstGeom>
        </p:spPr>
      </p:pic>
      <p:pic>
        <p:nvPicPr>
          <p:cNvPr id="15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0" y="28055"/>
            <a:ext cx="758037" cy="7580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0906" y="3527702"/>
            <a:ext cx="4337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LARAMED  first radionuclides list of interest</a:t>
            </a:r>
            <a:endParaRPr lang="en-US" dirty="0"/>
          </a:p>
        </p:txBody>
      </p:sp>
      <p:graphicFrame>
        <p:nvGraphicFramePr>
          <p:cNvPr id="10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434525"/>
              </p:ext>
            </p:extLst>
          </p:nvPr>
        </p:nvGraphicFramePr>
        <p:xfrm>
          <a:off x="4726625" y="1294889"/>
          <a:ext cx="7331122" cy="5223956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651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9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12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noProof="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INFN already funded/running projects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Project</a:t>
                      </a:r>
                      <a:r>
                        <a:rPr lang="en-US" sz="1600" baseline="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name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264"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Accelerator-Tc-99m alternative (direct) </a:t>
                      </a:r>
                      <a:r>
                        <a:rPr lang="en-US" sz="1600" noProof="0" dirty="0" smtClean="0">
                          <a:latin typeface="+mn-lt"/>
                        </a:rPr>
                        <a:t>production route through hospital cyclotrons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APOTEMA </a:t>
                      </a:r>
                      <a:r>
                        <a:rPr lang="en-US" sz="1600" kern="120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(2012-2014)</a:t>
                      </a:r>
                    </a:p>
                    <a:p>
                      <a:pPr algn="l"/>
                      <a:r>
                        <a:rPr lang="en-US" sz="16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TECHNOSP </a:t>
                      </a:r>
                      <a:r>
                        <a:rPr lang="en-US" sz="1600" kern="120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(2015-2017)</a:t>
                      </a:r>
                      <a:endParaRPr lang="en-US" sz="160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264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</a:rPr>
                        <a:t>“Coordinated Research Project ' </a:t>
                      </a:r>
                      <a:r>
                        <a:rPr lang="en-US" sz="1600" baseline="0" dirty="0" smtClean="0">
                          <a:latin typeface="+mn-lt"/>
                        </a:rPr>
                        <a:t>(CRP) on</a:t>
                      </a:r>
                      <a:r>
                        <a:rPr lang="en-US" sz="1600" baseline="0" noProof="0" dirty="0" smtClean="0">
                          <a:latin typeface="+mn-lt"/>
                        </a:rPr>
                        <a:t>“</a:t>
                      </a:r>
                      <a:r>
                        <a:rPr lang="en-US" sz="1600" i="1" baseline="0" noProof="0" dirty="0" smtClean="0">
                          <a:latin typeface="+mn-lt"/>
                        </a:rPr>
                        <a:t>Alternative, </a:t>
                      </a:r>
                      <a:r>
                        <a:rPr lang="en-US" sz="1600" i="1" baseline="0" noProof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non HEU-based, Tc-99m /Mo99 supply</a:t>
                      </a:r>
                      <a:r>
                        <a:rPr lang="en-US" sz="1600" baseline="0" noProof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”</a:t>
                      </a:r>
                      <a:endParaRPr lang="en-US" sz="1600" noProof="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IAEA CRP (2011-2015)</a:t>
                      </a:r>
                      <a:endParaRPr lang="en-US" sz="160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264"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>
                          <a:latin typeface="+mn-lt"/>
                        </a:rPr>
                        <a:t>Alternative </a:t>
                      </a:r>
                      <a:r>
                        <a:rPr lang="en-US" sz="1600" noProof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Cu-64/</a:t>
                      </a:r>
                      <a:r>
                        <a:rPr lang="en-US" sz="1600" baseline="0" noProof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Cu-67 production </a:t>
                      </a:r>
                      <a:r>
                        <a:rPr lang="en-US" sz="1600" baseline="0" noProof="0" dirty="0" smtClean="0">
                          <a:latin typeface="+mn-lt"/>
                        </a:rPr>
                        <a:t>for </a:t>
                      </a:r>
                      <a:r>
                        <a:rPr lang="en-US" sz="1600" baseline="0" noProof="0" dirty="0" err="1" smtClean="0">
                          <a:latin typeface="+mn-lt"/>
                        </a:rPr>
                        <a:t>theranostic</a:t>
                      </a:r>
                      <a:r>
                        <a:rPr lang="en-US" sz="1600" baseline="0" noProof="0" dirty="0" smtClean="0">
                          <a:latin typeface="+mn-lt"/>
                        </a:rPr>
                        <a:t> application</a:t>
                      </a:r>
                      <a:endParaRPr lang="en-US" sz="1600" noProof="0" dirty="0"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COME </a:t>
                      </a:r>
                      <a:r>
                        <a:rPr lang="en-US" sz="1600" noProof="0" dirty="0" smtClean="0">
                          <a:solidFill>
                            <a:schemeClr val="bg1"/>
                          </a:solidFill>
                          <a:latin typeface="+mn-lt"/>
                          <a:cs typeface="Arial Hebrew"/>
                        </a:rPr>
                        <a:t>(2016)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264"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>
                          <a:latin typeface="+mn-lt"/>
                        </a:rPr>
                        <a:t>Alternative </a:t>
                      </a:r>
                      <a:r>
                        <a:rPr lang="en-US" sz="1600" noProof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Sc-47 </a:t>
                      </a:r>
                      <a:r>
                        <a:rPr lang="en-US" sz="1600" baseline="0" noProof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production </a:t>
                      </a:r>
                      <a:r>
                        <a:rPr lang="en-US" sz="1600" baseline="0" noProof="0" dirty="0" smtClean="0">
                          <a:latin typeface="+mn-lt"/>
                        </a:rPr>
                        <a:t>for </a:t>
                      </a:r>
                      <a:r>
                        <a:rPr lang="en-US" sz="1600" baseline="0" noProof="0" dirty="0" err="1" smtClean="0">
                          <a:latin typeface="+mn-lt"/>
                        </a:rPr>
                        <a:t>theranostic</a:t>
                      </a:r>
                      <a:r>
                        <a:rPr lang="en-US" sz="1600" baseline="0" noProof="0" dirty="0" smtClean="0">
                          <a:latin typeface="+mn-lt"/>
                        </a:rPr>
                        <a:t> application</a:t>
                      </a:r>
                      <a:endParaRPr lang="en-US" sz="1600" noProof="0" dirty="0"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PASTA (2017-2018)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9415703"/>
                  </a:ext>
                </a:extLst>
              </a:tr>
              <a:tr h="422264"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CRP on “</a:t>
                      </a:r>
                      <a:r>
                        <a:rPr lang="en-US" sz="1600" i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Radiopharmaceuticals Labelled with New Emerging Radionuclides”</a:t>
                      </a:r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i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Cu-67, Re-186,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i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Sc-47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  <a:latin typeface="+mn-lt"/>
                        </a:rPr>
                        <a:t>”</a:t>
                      </a:r>
                      <a:endParaRPr lang="en-US" sz="1600" dirty="0">
                        <a:solidFill>
                          <a:srgbClr val="FFFF00"/>
                        </a:solidFill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IAEA CRP (2016-2019)</a:t>
                      </a:r>
                      <a:endParaRPr lang="en-US" sz="160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26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High Power Target concepts R&amp;D (</a:t>
                      </a:r>
                      <a:r>
                        <a:rPr lang="en-US" sz="1600" baseline="30000" dirty="0" smtClean="0">
                          <a:solidFill>
                            <a:srgbClr val="FFFF00"/>
                          </a:solidFill>
                          <a:latin typeface="+mn-lt"/>
                        </a:rPr>
                        <a:t>64/67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  <a:latin typeface="+mn-lt"/>
                        </a:rPr>
                        <a:t>Cu</a:t>
                      </a:r>
                      <a:r>
                        <a:rPr lang="en-US" sz="1600" dirty="0" smtClean="0">
                          <a:latin typeface="+mn-lt"/>
                        </a:rPr>
                        <a:t>)</a:t>
                      </a:r>
                      <a:endParaRPr lang="en-US" sz="1600" dirty="0"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 TERABIO comp. project</a:t>
                      </a:r>
                    </a:p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 (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2016-2019)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26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Arial Hebrew"/>
                        </a:rPr>
                        <a:t>High intensity vibrational powder plating </a:t>
                      </a:r>
                      <a:endParaRPr lang="en-US" sz="1600" dirty="0"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cs typeface="Arial Hebrew"/>
                        </a:rPr>
                        <a:t>E_PLATE 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cs typeface="Arial Hebrew"/>
                        </a:rPr>
                        <a:t>(2018-2019)</a:t>
                      </a:r>
                      <a:endParaRPr lang="en-US" sz="1600" dirty="0" smtClean="0">
                        <a:solidFill>
                          <a:schemeClr val="bg1"/>
                        </a:solidFill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5857533"/>
                  </a:ext>
                </a:extLst>
              </a:tr>
              <a:tr h="42226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Arial Hebrew"/>
                        </a:rPr>
                        <a:t>Multimodal </a:t>
                      </a:r>
                      <a:r>
                        <a:rPr lang="en-US" sz="1600" dirty="0" err="1" smtClean="0">
                          <a:latin typeface="+mn-lt"/>
                          <a:cs typeface="Arial Hebrew"/>
                        </a:rPr>
                        <a:t>pET</a:t>
                      </a:r>
                      <a:r>
                        <a:rPr lang="en-US" sz="1600" dirty="0" smtClean="0">
                          <a:latin typeface="+mn-lt"/>
                          <a:cs typeface="Arial Hebrew"/>
                        </a:rPr>
                        <a:t>/</a:t>
                      </a:r>
                      <a:r>
                        <a:rPr lang="en-US" sz="1600" dirty="0" err="1" smtClean="0">
                          <a:latin typeface="+mn-lt"/>
                          <a:cs typeface="Arial Hebrew"/>
                        </a:rPr>
                        <a:t>mRi</a:t>
                      </a:r>
                      <a:r>
                        <a:rPr lang="en-US" sz="1600" dirty="0" smtClean="0">
                          <a:latin typeface="+mn-lt"/>
                          <a:cs typeface="Arial Hebrew"/>
                        </a:rPr>
                        <a:t> Imaging with 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  <a:latin typeface="+mn-lt"/>
                          <a:cs typeface="Arial Hebrew"/>
                        </a:rPr>
                        <a:t>Cyclotron-produced Mn-52/51</a:t>
                      </a:r>
                      <a:r>
                        <a:rPr lang="en-US" sz="1600" dirty="0" smtClean="0">
                          <a:latin typeface="+mn-lt"/>
                          <a:cs typeface="Arial Hebrew"/>
                        </a:rPr>
                        <a:t> and stable paramagnetic </a:t>
                      </a:r>
                      <a:r>
                        <a:rPr lang="en-US" sz="1600" dirty="0" err="1" smtClean="0">
                          <a:latin typeface="+mn-lt"/>
                          <a:cs typeface="Arial Hebrew"/>
                        </a:rPr>
                        <a:t>Mn</a:t>
                      </a:r>
                      <a:r>
                        <a:rPr lang="en-US" sz="1600" dirty="0" smtClean="0">
                          <a:latin typeface="+mn-lt"/>
                          <a:cs typeface="Arial Hebrew"/>
                        </a:rPr>
                        <a:t> </a:t>
                      </a:r>
                      <a:r>
                        <a:rPr lang="en-US" sz="1600" dirty="0" err="1" smtClean="0">
                          <a:latin typeface="+mn-lt"/>
                          <a:cs typeface="Arial Hebrew"/>
                        </a:rPr>
                        <a:t>iSotopes</a:t>
                      </a:r>
                      <a:endParaRPr lang="en-US" sz="1600" dirty="0">
                        <a:latin typeface="+mn-lt"/>
                        <a:cs typeface="Arial Hebre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cs typeface="Arial Hebrew"/>
                        </a:rPr>
                        <a:t>METRICS (2018-2020)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2169487"/>
                  </a:ext>
                </a:extLst>
              </a:tr>
            </a:tbl>
          </a:graphicData>
        </a:graphic>
      </p:graphicFrame>
      <p:sp>
        <p:nvSpPr>
          <p:cNvPr id="11" name="Nuvola 4"/>
          <p:cNvSpPr/>
          <p:nvPr/>
        </p:nvSpPr>
        <p:spPr>
          <a:xfrm>
            <a:off x="760926" y="1205989"/>
            <a:ext cx="3583857" cy="235220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sp>
        <p:nvSpPr>
          <p:cNvPr id="12" name="Rettangolo 8"/>
          <p:cNvSpPr/>
          <p:nvPr/>
        </p:nvSpPr>
        <p:spPr>
          <a:xfrm>
            <a:off x="1016564" y="1425020"/>
            <a:ext cx="30725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ea typeface="Calibri" panose="020F0502020204030204" pitchFamily="34" charset="0"/>
                <a:cs typeface="Arial" panose="020B0604020202020204" pitchFamily="34" charset="0"/>
              </a:rPr>
              <a:t>Il progetto LARAMED ha come scopo l’R&amp;D per la produzione da ciclotrone di radioisotopi metallici convenzionali, come il Tc-99m (progetto TECHN-OSP), ed emergenti, come il Cu-67 (progetto COME), per uso medicale</a:t>
            </a:r>
            <a:r>
              <a:rPr lang="it-IT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600" dirty="0"/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811729" y="6704112"/>
            <a:ext cx="4343400" cy="153888"/>
          </a:xfrm>
        </p:spPr>
        <p:txBody>
          <a:bodyPr/>
          <a:lstStyle/>
          <a:p>
            <a:pPr marL="171450" algn="l">
              <a:spcBef>
                <a:spcPts val="520"/>
              </a:spcBef>
            </a:pP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J. Esposito</a:t>
            </a:r>
            <a:r>
              <a:rPr kumimoji="0" lang="it-IT" sz="1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La fisica nucleare incontra</a:t>
            </a:r>
            <a:r>
              <a:rPr kumimoji="0" lang="it-IT" sz="1000" b="0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la </a:t>
            </a:r>
            <a:r>
              <a:rPr lang="it-IT" sz="10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kumimoji="0" lang="it-IT" sz="1000" b="0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adiofarmacia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 LNL, 13 Apr.</a:t>
            </a:r>
            <a:r>
              <a:rPr kumimoji="0" lang="it-IT" sz="1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228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3406</TotalTime>
  <Words>3500</Words>
  <Application>Microsoft Office PowerPoint</Application>
  <PresentationFormat>Widescreen</PresentationFormat>
  <Paragraphs>640</Paragraphs>
  <Slides>36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MS Gothic</vt:lpstr>
      <vt:lpstr>MS Mincho</vt:lpstr>
      <vt:lpstr>ＭＳ Ｐゴシック</vt:lpstr>
      <vt:lpstr>Arial</vt:lpstr>
      <vt:lpstr>Arial Black</vt:lpstr>
      <vt:lpstr>Arial Hebrew</vt:lpstr>
      <vt:lpstr>Arial Rounded MT Bold</vt:lpstr>
      <vt:lpstr>Bell MT</vt:lpstr>
      <vt:lpstr>Calibri</vt:lpstr>
      <vt:lpstr>Calibri Light</vt:lpstr>
      <vt:lpstr>Corbel</vt:lpstr>
      <vt:lpstr>Courier New</vt:lpstr>
      <vt:lpstr>Franklin Gothic Medium Cond</vt:lpstr>
      <vt:lpstr>Georgia</vt:lpstr>
      <vt:lpstr>Symbol</vt:lpstr>
      <vt:lpstr>Times New Roman</vt:lpstr>
      <vt:lpstr>Wingdings</vt:lpstr>
      <vt:lpstr>Office Theme</vt:lpstr>
      <vt:lpstr>PowerPoint Presentation</vt:lpstr>
      <vt:lpstr>The LARAMED project mission: 4 basic items….</vt:lpstr>
      <vt:lpstr>How LARAMED infrastructure is setup </vt:lpstr>
      <vt:lpstr>The New SPES/LARAMED Building/infrastructure </vt:lpstr>
      <vt:lpstr>Final Configuration of Cyclotron and Beamlines (-1 floor)</vt:lpstr>
      <vt:lpstr>The new 70 MeV, 750µA proton driver</vt:lpstr>
      <vt:lpstr>PowerPoint Presentation</vt:lpstr>
      <vt:lpstr>LARAMED program overall funding (as of April 2018)</vt:lpstr>
      <vt:lpstr>past/running R&amp;D activities within LARAMED framework</vt:lpstr>
      <vt:lpstr>LARAMED External Collaboration Network</vt:lpstr>
      <vt:lpstr>PowerPoint Presentation</vt:lpstr>
      <vt:lpstr>Tc99m supply World crisis: seeking for alternative routes</vt:lpstr>
      <vt:lpstr>The Canada's NRU reactor: the largest HEU-based 99Mo world-supplier (2/3 demand)</vt:lpstr>
      <vt:lpstr>The most promising alternative route  for 99mTc supply</vt:lpstr>
      <vt:lpstr>PowerPoint Presentation</vt:lpstr>
      <vt:lpstr>PowerPoint Presentation</vt:lpstr>
      <vt:lpstr>Target Irradiation tests at S. Orsola Hospital (Bologna) </vt:lpstr>
      <vt:lpstr>PowerPoint Presentation</vt:lpstr>
      <vt:lpstr>Target dissolution/Purification of 99mTc</vt:lpstr>
      <vt:lpstr>PowerPoint Presentation</vt:lpstr>
      <vt:lpstr>PowerPoint Presentation</vt:lpstr>
      <vt:lpstr>The daily need of 99mTc in Italy: Some facts and starting numbers.... </vt:lpstr>
      <vt:lpstr>PowerPoint Presentation</vt:lpstr>
      <vt:lpstr>PowerPoint Presentation</vt:lpstr>
      <vt:lpstr>67Cu and 64Cu: new emerging radionuclides couples</vt:lpstr>
      <vt:lpstr>67Cu current production route</vt:lpstr>
      <vt:lpstr>PowerPoint Presentation</vt:lpstr>
      <vt:lpstr>PowerPoint Presentation</vt:lpstr>
      <vt:lpstr>PASTA project : 47Sc cyclotron production@LNL</vt:lpstr>
      <vt:lpstr>PowerPoint Presentation</vt:lpstr>
      <vt:lpstr>PowerPoint Presentation</vt:lpstr>
      <vt:lpstr>PowerPoint Presentation</vt:lpstr>
      <vt:lpstr>METRICS- Mn-52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</dc:creator>
  <cp:lastModifiedBy>Juan Esposito</cp:lastModifiedBy>
  <cp:revision>166</cp:revision>
  <dcterms:created xsi:type="dcterms:W3CDTF">2017-11-09T12:13:43Z</dcterms:created>
  <dcterms:modified xsi:type="dcterms:W3CDTF">2018-04-12T19:28:20Z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2017-09-30T00:00:00Z</vt:filetime>
  </property>
  <property fmtid="{D5CDD505-2E9C-101B-9397-08002B2CF9AE}" pid="3" name="Creator">
    <vt:lpwstr>Acrobat PDFMaker 11 per PowerPoint</vt:lpwstr>
  </property>
  <property fmtid="{D5CDD505-2E9C-101B-9397-08002B2CF9AE}" pid="4" name="LastSaved">
    <vt:filetime>2017-11-09T00:00:00Z</vt:filetime>
  </property>
</Properties>
</file>