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6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7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FE23-FFFC-CA42-A2CD-FF1646DC421F}" type="datetimeFigureOut">
              <a:rPr lang="it-IT" smtClean="0"/>
              <a:t>24/03/18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15CB-2EE9-E842-B312-E251361C3ED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7" y="71442"/>
            <a:ext cx="7713133" cy="7582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D0004"/>
                </a:solidFill>
                <a:latin typeface="Lucida Grande"/>
                <a:cs typeface="Lucida Grande"/>
              </a:rPr>
              <a:t>Cosmological Lithium Problem</a:t>
            </a:r>
            <a:endParaRPr lang="en-US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 flipH="1" flipV="1">
            <a:off x="0" y="6610612"/>
            <a:ext cx="8686801" cy="15875"/>
          </a:xfrm>
          <a:prstGeom prst="line">
            <a:avLst/>
          </a:prstGeom>
          <a:ln w="34925" cmpd="sng">
            <a:gradFill flip="none" rotWithShape="1">
              <a:gsLst>
                <a:gs pos="80000">
                  <a:srgbClr val="1E2883"/>
                </a:gs>
                <a:gs pos="19000">
                  <a:srgbClr val="FFFFFF"/>
                </a:gs>
              </a:gsLst>
              <a:lin ang="240000" scaled="0"/>
              <a:tileRect/>
            </a:gradFill>
            <a:prstDash val="lgDash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693"/>
            <a:ext cx="103757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4" y="88375"/>
            <a:ext cx="973667" cy="6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" y="-1688"/>
            <a:ext cx="101603" cy="848374"/>
          </a:xfrm>
          <a:prstGeom prst="rect">
            <a:avLst/>
          </a:prstGeom>
          <a:solidFill>
            <a:srgbClr val="1D1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93201" y="6576746"/>
            <a:ext cx="50801" cy="326740"/>
          </a:xfrm>
          <a:prstGeom prst="rect">
            <a:avLst/>
          </a:prstGeom>
          <a:solidFill>
            <a:srgbClr val="CD00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829753"/>
            <a:ext cx="9093201" cy="16933"/>
          </a:xfrm>
          <a:prstGeom prst="line">
            <a:avLst/>
          </a:prstGeom>
          <a:ln w="3175" cap="flat" cmpd="sng">
            <a:solidFill>
              <a:srgbClr val="1D1E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7-06-12 at 17.4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00" y="1066800"/>
            <a:ext cx="4344082" cy="2166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2" y="1066800"/>
            <a:ext cx="4531590" cy="18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396">
            <a:off x="4182995" y="3389636"/>
            <a:ext cx="4792103" cy="2028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Screen Shot 2017-06-12 at 17.38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90" y="4340406"/>
            <a:ext cx="2972992" cy="2255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0" y="2945180"/>
            <a:ext cx="2578119" cy="3334609"/>
          </a:xfrm>
          <a:prstGeom prst="rect">
            <a:avLst/>
          </a:prstGeom>
          <a:ln w="57150" cmpd="sng">
            <a:solidFill>
              <a:srgbClr val="CD0004"/>
            </a:solidFill>
          </a:ln>
        </p:spPr>
      </p:pic>
      <p:sp>
        <p:nvSpPr>
          <p:cNvPr id="22" name="Explosion 1 21"/>
          <p:cNvSpPr/>
          <p:nvPr/>
        </p:nvSpPr>
        <p:spPr>
          <a:xfrm>
            <a:off x="2615005" y="4340406"/>
            <a:ext cx="3349519" cy="2163996"/>
          </a:xfrm>
          <a:prstGeom prst="irregularSeal1">
            <a:avLst/>
          </a:prstGeom>
          <a:solidFill>
            <a:srgbClr val="CD000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PRL Editor’s Suggestion 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07" y="883044"/>
            <a:ext cx="258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7</a:t>
            </a:r>
            <a:r>
              <a:rPr lang="en-US" dirty="0" smtClean="0"/>
              <a:t>Be(n,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33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7" y="71442"/>
            <a:ext cx="7713133" cy="758295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solidFill>
                  <a:srgbClr val="CD0004"/>
                </a:solidFill>
                <a:latin typeface="Lucida Grande"/>
                <a:cs typeface="Lucida Grande"/>
              </a:rPr>
              <a:t>Sorgente</a:t>
            </a:r>
            <a:r>
              <a:rPr lang="en-US" sz="2600" dirty="0" smtClean="0">
                <a:solidFill>
                  <a:srgbClr val="CD0004"/>
                </a:solidFill>
                <a:latin typeface="Lucida Grande"/>
                <a:cs typeface="Lucida Grande"/>
              </a:rPr>
              <a:t> di </a:t>
            </a:r>
            <a:r>
              <a:rPr lang="en-US" sz="2600" dirty="0" err="1" smtClean="0">
                <a:solidFill>
                  <a:srgbClr val="CD0004"/>
                </a:solidFill>
                <a:latin typeface="Lucida Grande"/>
                <a:cs typeface="Lucida Grande"/>
              </a:rPr>
              <a:t>neutroni</a:t>
            </a:r>
            <a:r>
              <a:rPr lang="en-US" sz="2600" dirty="0" smtClean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  <a:r>
              <a:rPr lang="en-US" sz="2600" baseline="30000" dirty="0" smtClean="0">
                <a:solidFill>
                  <a:srgbClr val="CD0004"/>
                </a:solidFill>
                <a:latin typeface="Lucida Grande"/>
                <a:cs typeface="Lucida Grande"/>
              </a:rPr>
              <a:t>22</a:t>
            </a:r>
            <a:r>
              <a:rPr lang="en-US" sz="2600" dirty="0" smtClean="0">
                <a:solidFill>
                  <a:srgbClr val="CD0004"/>
                </a:solidFill>
                <a:latin typeface="Lucida Grande"/>
                <a:cs typeface="Lucida Grande"/>
              </a:rPr>
              <a:t>Ne(</a:t>
            </a:r>
            <a:r>
              <a:rPr lang="en-US" sz="2600" dirty="0" err="1" smtClean="0">
                <a:solidFill>
                  <a:srgbClr val="CD0004"/>
                </a:solidFill>
                <a:latin typeface="Symbol" charset="2"/>
                <a:cs typeface="Symbol" charset="2"/>
              </a:rPr>
              <a:t>a</a:t>
            </a:r>
            <a:r>
              <a:rPr lang="en-US" sz="2600" dirty="0" err="1" smtClean="0">
                <a:solidFill>
                  <a:srgbClr val="CD0004"/>
                </a:solidFill>
                <a:latin typeface="Lucida Grande"/>
                <a:cs typeface="Lucida Grande"/>
              </a:rPr>
              <a:t>,n</a:t>
            </a:r>
            <a:r>
              <a:rPr lang="en-US" sz="2600" dirty="0" smtClean="0">
                <a:solidFill>
                  <a:srgbClr val="CD0004"/>
                </a:solidFill>
                <a:latin typeface="Lucida Grande"/>
                <a:cs typeface="Lucida Grande"/>
              </a:rPr>
              <a:t>) </a:t>
            </a:r>
            <a:r>
              <a:rPr lang="en-US" sz="2600" dirty="0" err="1" smtClean="0">
                <a:solidFill>
                  <a:srgbClr val="CD0004"/>
                </a:solidFill>
                <a:latin typeface="Lucida Grande"/>
                <a:cs typeface="Lucida Grande"/>
              </a:rPr>
              <a:t>nelle</a:t>
            </a:r>
            <a:r>
              <a:rPr lang="en-US" sz="2600" dirty="0" smtClean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  <a:r>
              <a:rPr lang="en-US" sz="2600" dirty="0" err="1" smtClean="0">
                <a:solidFill>
                  <a:srgbClr val="CD0004"/>
                </a:solidFill>
                <a:latin typeface="Lucida Grande"/>
                <a:cs typeface="Lucida Grande"/>
              </a:rPr>
              <a:t>stelle</a:t>
            </a:r>
            <a:r>
              <a:rPr lang="en-US" sz="2600" dirty="0" smtClean="0">
                <a:solidFill>
                  <a:srgbClr val="CD0004"/>
                </a:solidFill>
                <a:latin typeface="Lucida Grande"/>
                <a:cs typeface="Lucida Grande"/>
              </a:rPr>
              <a:t> AGB</a:t>
            </a:r>
            <a:endParaRPr lang="en-US" sz="2600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 flipH="1" flipV="1">
            <a:off x="0" y="6610612"/>
            <a:ext cx="8686801" cy="15875"/>
          </a:xfrm>
          <a:prstGeom prst="line">
            <a:avLst/>
          </a:prstGeom>
          <a:ln w="34925" cmpd="sng">
            <a:gradFill flip="none" rotWithShape="1">
              <a:gsLst>
                <a:gs pos="80000">
                  <a:srgbClr val="1E2883"/>
                </a:gs>
                <a:gs pos="19000">
                  <a:srgbClr val="FFFFFF"/>
                </a:gs>
              </a:gsLst>
              <a:lin ang="240000" scaled="0"/>
              <a:tileRect/>
            </a:gradFill>
            <a:prstDash val="lgDash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693"/>
            <a:ext cx="103757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4" y="88375"/>
            <a:ext cx="973667" cy="6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" y="-1688"/>
            <a:ext cx="101603" cy="848374"/>
          </a:xfrm>
          <a:prstGeom prst="rect">
            <a:avLst/>
          </a:prstGeom>
          <a:solidFill>
            <a:srgbClr val="1D1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93201" y="6576746"/>
            <a:ext cx="50801" cy="326740"/>
          </a:xfrm>
          <a:prstGeom prst="rect">
            <a:avLst/>
          </a:prstGeom>
          <a:solidFill>
            <a:srgbClr val="CD00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829753"/>
            <a:ext cx="9093201" cy="16933"/>
          </a:xfrm>
          <a:prstGeom prst="line">
            <a:avLst/>
          </a:prstGeom>
          <a:ln w="3175" cap="flat" cmpd="sng">
            <a:solidFill>
              <a:srgbClr val="1D1E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1093720"/>
            <a:ext cx="5110442" cy="2170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-s2.0-S0370269317301260-gr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8" y="3637074"/>
            <a:ext cx="3592050" cy="2970170"/>
          </a:xfrm>
          <a:prstGeom prst="rect">
            <a:avLst/>
          </a:prstGeom>
        </p:spPr>
      </p:pic>
      <p:pic>
        <p:nvPicPr>
          <p:cNvPr id="10" name="Picture 9" descr="1-s2.0-S0370269317301260-gr0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41" y="3901052"/>
            <a:ext cx="3050697" cy="24357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635" y="3480162"/>
            <a:ext cx="1159292" cy="646331"/>
          </a:xfrm>
          <a:prstGeom prst="rect">
            <a:avLst/>
          </a:prstGeom>
          <a:solidFill>
            <a:srgbClr val="FCF0A6"/>
          </a:solidFill>
          <a:ln>
            <a:solidFill>
              <a:srgbClr val="CC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b="1" u="none" baseline="30000" dirty="0">
                <a:solidFill>
                  <a:srgbClr val="C8140F"/>
                </a:solidFill>
              </a:rPr>
              <a:t>25</a:t>
            </a:r>
            <a:r>
              <a:rPr lang="en-US" sz="1800" b="1" u="none" dirty="0">
                <a:solidFill>
                  <a:srgbClr val="C8140F"/>
                </a:solidFill>
              </a:rPr>
              <a:t>Mg(n, </a:t>
            </a:r>
            <a:r>
              <a:rPr lang="en-US" sz="1800" b="1" u="none" dirty="0" smtClean="0">
                <a:solidFill>
                  <a:srgbClr val="C8140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1" u="none" dirty="0" smtClean="0">
                <a:solidFill>
                  <a:srgbClr val="C8140F"/>
                </a:solidFill>
              </a:rPr>
              <a:t>)</a:t>
            </a:r>
            <a:endParaRPr lang="en-US" sz="1800" b="1" u="none" dirty="0">
              <a:solidFill>
                <a:srgbClr val="C8140F"/>
              </a:solidFill>
            </a:endParaRPr>
          </a:p>
          <a:p>
            <a:pPr>
              <a:defRPr/>
            </a:pPr>
            <a:r>
              <a:rPr lang="en-US" sz="1800" b="1" u="none" dirty="0">
                <a:solidFill>
                  <a:srgbClr val="C8140F"/>
                </a:solidFill>
              </a:rPr>
              <a:t>@ </a:t>
            </a:r>
            <a:r>
              <a:rPr lang="en-US" b="1" dirty="0" err="1" smtClean="0">
                <a:solidFill>
                  <a:srgbClr val="C8140F"/>
                </a:solidFill>
              </a:rPr>
              <a:t>n_TOF</a:t>
            </a:r>
            <a:endParaRPr lang="en-US" sz="1800" b="1" u="none" dirty="0">
              <a:solidFill>
                <a:srgbClr val="C8140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32898" y="6079964"/>
            <a:ext cx="2476579" cy="369332"/>
          </a:xfrm>
          <a:prstGeom prst="rect">
            <a:avLst/>
          </a:prstGeom>
          <a:solidFill>
            <a:srgbClr val="FCF0A6"/>
          </a:solidFill>
          <a:ln>
            <a:solidFill>
              <a:srgbClr val="CC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u="none" baseline="30000" dirty="0">
                <a:solidFill>
                  <a:srgbClr val="C8140F"/>
                </a:solidFill>
              </a:rPr>
              <a:t>25</a:t>
            </a:r>
            <a:r>
              <a:rPr lang="en-US" sz="1800" b="1" u="none" dirty="0">
                <a:solidFill>
                  <a:srgbClr val="C8140F"/>
                </a:solidFill>
              </a:rPr>
              <a:t>Mg(n, tot</a:t>
            </a:r>
            <a:r>
              <a:rPr lang="en-US" sz="1800" b="1" u="none" dirty="0" smtClean="0">
                <a:solidFill>
                  <a:srgbClr val="C8140F"/>
                </a:solidFill>
              </a:rPr>
              <a:t>)@ </a:t>
            </a:r>
            <a:r>
              <a:rPr lang="en-US" sz="1800" b="1" u="none" dirty="0">
                <a:solidFill>
                  <a:srgbClr val="C8140F"/>
                </a:solidFill>
              </a:rPr>
              <a:t>GELINA</a:t>
            </a:r>
          </a:p>
        </p:txBody>
      </p:sp>
      <p:pic>
        <p:nvPicPr>
          <p:cNvPr id="22" name="Picture 4" descr="Screen shot 2016-06-13 at 10.49.0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00" y="1304262"/>
            <a:ext cx="3036758" cy="217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6232317" y="950407"/>
            <a:ext cx="2858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u="none" dirty="0"/>
              <a:t>M. </a:t>
            </a:r>
            <a:r>
              <a:rPr lang="en-US" sz="1600" u="none" dirty="0" smtClean="0"/>
              <a:t>Jaeger, PRL </a:t>
            </a:r>
            <a:r>
              <a:rPr lang="en-US" sz="1600" b="1" u="none" dirty="0"/>
              <a:t>87</a:t>
            </a:r>
            <a:r>
              <a:rPr lang="en-US" sz="1600" u="none" dirty="0"/>
              <a:t> (2001) 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7253" y="4500094"/>
            <a:ext cx="1961827" cy="1477328"/>
          </a:xfrm>
          <a:prstGeom prst="rect">
            <a:avLst/>
          </a:prstGeom>
          <a:solidFill>
            <a:srgbClr val="1E2883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Vincoli sul </a:t>
            </a:r>
            <a:r>
              <a:rPr lang="it-IT" dirty="0" err="1" smtClean="0">
                <a:solidFill>
                  <a:schemeClr val="bg1"/>
                </a:solidFill>
              </a:rPr>
              <a:t>reaction</a:t>
            </a:r>
            <a:r>
              <a:rPr lang="it-IT" dirty="0" smtClean="0">
                <a:solidFill>
                  <a:schemeClr val="bg1"/>
                </a:solidFill>
              </a:rPr>
              <a:t> rate di: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baseline="30000" dirty="0" smtClean="0">
                <a:solidFill>
                  <a:schemeClr val="bg1"/>
                </a:solidFill>
              </a:rPr>
              <a:t>22</a:t>
            </a:r>
            <a:r>
              <a:rPr lang="it-IT" dirty="0" smtClean="0">
                <a:solidFill>
                  <a:schemeClr val="bg1"/>
                </a:solidFill>
              </a:rPr>
              <a:t>Ne(</a:t>
            </a:r>
            <a:r>
              <a:rPr lang="it-IT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n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r>
              <a:rPr lang="it-IT" baseline="30000" dirty="0" smtClean="0">
                <a:solidFill>
                  <a:schemeClr val="bg1"/>
                </a:solidFill>
              </a:rPr>
              <a:t>25</a:t>
            </a:r>
            <a:r>
              <a:rPr lang="it-IT" dirty="0" smtClean="0">
                <a:solidFill>
                  <a:schemeClr val="bg1"/>
                </a:solidFill>
              </a:rPr>
              <a:t>Mg  </a:t>
            </a:r>
            <a:r>
              <a:rPr lang="it-IT" baseline="30000" dirty="0" smtClean="0">
                <a:solidFill>
                  <a:schemeClr val="bg1"/>
                </a:solidFill>
              </a:rPr>
              <a:t>22</a:t>
            </a:r>
            <a:r>
              <a:rPr lang="it-IT" dirty="0" smtClean="0">
                <a:solidFill>
                  <a:schemeClr val="bg1"/>
                </a:solidFill>
              </a:rPr>
              <a:t>Ne(</a:t>
            </a:r>
            <a:r>
              <a:rPr lang="it-IT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r>
              <a:rPr lang="it-IT" baseline="30000" dirty="0" smtClean="0">
                <a:solidFill>
                  <a:schemeClr val="bg1"/>
                </a:solidFill>
              </a:rPr>
              <a:t>26</a:t>
            </a:r>
            <a:r>
              <a:rPr lang="it-IT" dirty="0" smtClean="0">
                <a:solidFill>
                  <a:schemeClr val="bg1"/>
                </a:solidFill>
              </a:rPr>
              <a:t>Mg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+ MACS </a:t>
            </a:r>
            <a:r>
              <a:rPr lang="it-IT" baseline="30000" dirty="0" smtClean="0">
                <a:solidFill>
                  <a:schemeClr val="bg1"/>
                </a:solidFill>
              </a:rPr>
              <a:t>25</a:t>
            </a:r>
            <a:r>
              <a:rPr lang="it-IT" dirty="0" smtClean="0">
                <a:solidFill>
                  <a:schemeClr val="bg1"/>
                </a:solidFill>
              </a:rPr>
              <a:t>Mg(</a:t>
            </a:r>
            <a:r>
              <a:rPr lang="it-IT" dirty="0" err="1" smtClean="0">
                <a:solidFill>
                  <a:schemeClr val="bg1"/>
                </a:solidFill>
              </a:rPr>
              <a:t>n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6" descr="1-s2.0-S0370269317301260-gr0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14" y="2289227"/>
            <a:ext cx="2516623" cy="2071561"/>
          </a:xfrm>
          <a:prstGeom prst="rect">
            <a:avLst/>
          </a:prstGeom>
          <a:ln>
            <a:solidFill>
              <a:srgbClr val="1E2883"/>
            </a:solidFill>
          </a:ln>
        </p:spPr>
      </p:pic>
      <p:sp>
        <p:nvSpPr>
          <p:cNvPr id="27" name="Explosion 1 26"/>
          <p:cNvSpPr/>
          <p:nvPr/>
        </p:nvSpPr>
        <p:spPr>
          <a:xfrm>
            <a:off x="6289893" y="3338652"/>
            <a:ext cx="1906601" cy="887428"/>
          </a:xfrm>
          <a:prstGeom prst="irregularSeal1">
            <a:avLst/>
          </a:prstGeom>
          <a:solidFill>
            <a:srgbClr val="CD000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Reaction rate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1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7" y="71442"/>
            <a:ext cx="7713133" cy="758295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D0004"/>
                </a:solidFill>
                <a:latin typeface="Lucida Grande"/>
                <a:cs typeface="Lucida Grande"/>
              </a:rPr>
              <a:t>Branching points </a:t>
            </a:r>
            <a:r>
              <a:rPr lang="en-US" sz="2600" b="1" dirty="0" err="1" smtClean="0">
                <a:solidFill>
                  <a:srgbClr val="CD0004"/>
                </a:solidFill>
                <a:latin typeface="Lucida Grande"/>
                <a:cs typeface="Lucida Grande"/>
              </a:rPr>
              <a:t>processo</a:t>
            </a:r>
            <a:r>
              <a:rPr lang="en-US" sz="2600" b="1" dirty="0" smtClean="0">
                <a:solidFill>
                  <a:srgbClr val="CD0004"/>
                </a:solidFill>
                <a:latin typeface="Lucida Grande"/>
                <a:cs typeface="Lucida Grande"/>
              </a:rPr>
              <a:t> s</a:t>
            </a:r>
            <a:endParaRPr lang="en-US" sz="2600" b="1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 flipH="1" flipV="1">
            <a:off x="0" y="6610612"/>
            <a:ext cx="8686801" cy="15875"/>
          </a:xfrm>
          <a:prstGeom prst="line">
            <a:avLst/>
          </a:prstGeom>
          <a:ln w="34925" cmpd="sng">
            <a:gradFill flip="none" rotWithShape="1">
              <a:gsLst>
                <a:gs pos="80000">
                  <a:srgbClr val="1E2883"/>
                </a:gs>
                <a:gs pos="19000">
                  <a:srgbClr val="FFFFFF"/>
                </a:gs>
              </a:gsLst>
              <a:lin ang="240000" scaled="0"/>
              <a:tileRect/>
            </a:gradFill>
            <a:prstDash val="lgDash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693"/>
            <a:ext cx="103757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eblog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4" y="88375"/>
            <a:ext cx="973667" cy="6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" y="-1688"/>
            <a:ext cx="101603" cy="848374"/>
          </a:xfrm>
          <a:prstGeom prst="rect">
            <a:avLst/>
          </a:prstGeom>
          <a:solidFill>
            <a:srgbClr val="1D1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93201" y="6576746"/>
            <a:ext cx="50801" cy="326740"/>
          </a:xfrm>
          <a:prstGeom prst="rect">
            <a:avLst/>
          </a:prstGeom>
          <a:solidFill>
            <a:srgbClr val="CD00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829753"/>
            <a:ext cx="9093201" cy="16933"/>
          </a:xfrm>
          <a:prstGeom prst="line">
            <a:avLst/>
          </a:prstGeom>
          <a:ln w="3175" cap="flat" cmpd="sng">
            <a:solidFill>
              <a:srgbClr val="1D1E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" y="1013796"/>
            <a:ext cx="6076565" cy="115252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l="6400" t="6485" r="3200"/>
          <a:stretch>
            <a:fillRect/>
          </a:stretch>
        </p:blipFill>
        <p:spPr bwMode="auto">
          <a:xfrm>
            <a:off x="5591561" y="1274143"/>
            <a:ext cx="322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0160" y="5131809"/>
            <a:ext cx="542140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Per la prima volta sono state calcolate sperimentalmente 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le </a:t>
            </a:r>
            <a:r>
              <a:rPr lang="it-IT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Maxwellian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averaged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cross-</a:t>
            </a:r>
            <a:r>
              <a:rPr lang="it-IT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section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di due </a:t>
            </a:r>
            <a:r>
              <a:rPr lang="it-IT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brancbing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point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nel </a:t>
            </a:r>
            <a:r>
              <a:rPr lang="it-IT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range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di energie di interesse </a:t>
            </a: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astrofisico</a:t>
            </a:r>
            <a:endParaRPr lang="it-IT" sz="20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0" y="2827594"/>
            <a:ext cx="5071972" cy="21053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5286276" y="3403531"/>
            <a:ext cx="3887940" cy="31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112</Words>
  <Application>Microsoft Macintosh PowerPoint</Application>
  <PresentationFormat>Presentazione su schermo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Cosmological Lithium Problem</vt:lpstr>
      <vt:lpstr>Sorgente di neutroni 22Ne(a,n) nelle stelle AGB</vt:lpstr>
      <vt:lpstr>Branching points processo 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Lithium Problem</dc:title>
  <dc:creator>Giuseppe Tagliente</dc:creator>
  <cp:lastModifiedBy>Giuseppe Tagliente</cp:lastModifiedBy>
  <cp:revision>2</cp:revision>
  <dcterms:created xsi:type="dcterms:W3CDTF">2018-03-24T18:02:32Z</dcterms:created>
  <dcterms:modified xsi:type="dcterms:W3CDTF">2018-03-24T18:25:59Z</dcterms:modified>
</cp:coreProperties>
</file>