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2" r:id="rId5"/>
    <p:sldId id="261" r:id="rId6"/>
    <p:sldId id="263" r:id="rId7"/>
    <p:sldId id="297" r:id="rId8"/>
    <p:sldId id="285" r:id="rId9"/>
    <p:sldId id="286" r:id="rId10"/>
    <p:sldId id="287" r:id="rId11"/>
    <p:sldId id="294" r:id="rId12"/>
    <p:sldId id="295" r:id="rId13"/>
    <p:sldId id="296" r:id="rId14"/>
    <p:sldId id="264" r:id="rId15"/>
    <p:sldId id="299" r:id="rId16"/>
    <p:sldId id="282" r:id="rId17"/>
    <p:sldId id="274" r:id="rId18"/>
    <p:sldId id="276" r:id="rId19"/>
    <p:sldId id="277" r:id="rId20"/>
    <p:sldId id="288" r:id="rId21"/>
    <p:sldId id="278" r:id="rId22"/>
    <p:sldId id="280" r:id="rId23"/>
    <p:sldId id="281" r:id="rId24"/>
    <p:sldId id="300" r:id="rId25"/>
    <p:sldId id="301" r:id="rId26"/>
    <p:sldId id="292" r:id="rId27"/>
    <p:sldId id="289" r:id="rId28"/>
    <p:sldId id="290" r:id="rId29"/>
    <p:sldId id="302" r:id="rId30"/>
    <p:sldId id="29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52" autoAdjust="0"/>
  </p:normalViewPr>
  <p:slideViewPr>
    <p:cSldViewPr>
      <p:cViewPr>
        <p:scale>
          <a:sx n="40" d="100"/>
          <a:sy n="40" d="100"/>
        </p:scale>
        <p:origin x="-1954" y="-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51B9-DF19-48BA-B7D4-738D7D622442}" type="datetimeFigureOut">
              <a:rPr lang="en-GB" smtClean="0"/>
              <a:t>01/10/2018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02DCE-B580-498F-86D4-9EA502E4C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90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685817" indent="-263776" eaLnBrk="0" hangingPunct="0"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055103" indent="-211021" eaLnBrk="0" hangingPunct="0"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477145" indent="-211021" eaLnBrk="0" hangingPunct="0"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1899186" indent="-211021" eaLnBrk="0" hangingPunct="0"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4A2B3B16-4AEB-4DE1-B139-14EF5963EB26}" type="slidenum">
              <a:rPr lang="en-US" sz="1200" b="0">
                <a:latin typeface="Arial" pitchFamily="34" charset="0"/>
              </a:rPr>
              <a:pPr eaLnBrk="1" hangingPunct="1">
                <a:defRPr/>
              </a:pPr>
              <a:t>5</a:t>
            </a:fld>
            <a:endParaRPr lang="en-US" sz="1200" b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en-US" smtClean="0">
                <a:latin typeface="Arial" pitchFamily="34" charset="0"/>
                <a:cs typeface="Arial" pitchFamily="34" charset="0"/>
              </a:rPr>
              <a:t>Mettere referenza articolo Croci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685817" indent="-26377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055103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477145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1899186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8B641D-BB5E-451A-96F0-0D3AB05A34D9}" type="slidenum">
              <a:rPr lang="en-US" altLang="en-US" sz="1200"/>
              <a:pPr eaLnBrk="1" hangingPunct="1">
                <a:spcBef>
                  <a:spcPct val="0"/>
                </a:spcBef>
              </a:pPr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  <a:solidFill>
            <a:srgbClr val="00B0F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A16B-DA8A-4E41-B8E3-66DD537E291E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ICFDT5, Frascati, 3-5 October 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Risultati immagini per unimib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2306"/>
            <a:ext cx="895161" cy="9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3511"/>
            <a:ext cx="1115616" cy="93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9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9CE41-05CD-4B41-88AA-194CF75C0ED3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68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C5FE-90E9-4248-9E0F-AD236B166D5C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68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7128792" cy="940966"/>
          </a:xfrm>
          <a:solidFill>
            <a:srgbClr val="00B0F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940-A286-4E41-9429-08C73741F3DF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ICFDT5, Frascati, 3-5 October 2018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AutoShape 4" descr="Risultati immagini per cnr logo vettoriale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Risultati immagini per cnr logo vettoriale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64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C5024-D0DD-4CB7-8E59-8946E0BA2A99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83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5B43-3163-4AF5-93D2-20E3FAFA2A5E}" type="datetime1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7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5A51-FAB6-45E4-AE77-4C404271DB14}" type="datetime1">
              <a:rPr lang="en-GB" smtClean="0"/>
              <a:t>01/10/2018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6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06AD-1B4E-4A54-80AD-47EAE315805F}" type="datetime1">
              <a:rPr lang="en-GB" smtClean="0"/>
              <a:t>01/10/2018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53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E599-E597-4042-97D5-670E8A2C0ED6}" type="datetime1">
              <a:rPr lang="en-GB" smtClean="0"/>
              <a:t>01/10/2018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7A7-CA03-49B2-B946-EF046AE32691}" type="datetime1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6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5B6C-2AEE-42AE-8A88-DC138FB494A6}" type="datetime1">
              <a:rPr lang="en-GB" smtClean="0"/>
              <a:t>01/10/2018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69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E8C1-55D4-41BD-89BD-C05A02D1B56C}" type="datetime1">
              <a:rPr lang="en-GB" smtClean="0"/>
              <a:t>01/10/2018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B2B5-8BE1-4EEF-B643-AFB5AE2BC4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MPGD applications beyond HEP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Gabriele Croci</a:t>
            </a:r>
            <a:endParaRPr lang="en-GB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ICFDT5, Frascati, 3-5 October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1</a:t>
            </a:fld>
            <a:endParaRPr lang="en-GB"/>
          </a:p>
        </p:txBody>
      </p:sp>
      <p:pic>
        <p:nvPicPr>
          <p:cNvPr id="8" name="Picture 2" descr="Risultati immagini per logo inf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1738534" cy="9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61"/>
          <p:cNvSpPr txBox="1">
            <a:spLocks noChangeArrowheads="1"/>
          </p:cNvSpPr>
          <p:nvPr/>
        </p:nvSpPr>
        <p:spPr bwMode="auto">
          <a:xfrm>
            <a:off x="323528" y="3140968"/>
            <a:ext cx="8273008" cy="31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0" latinLnBrk="0" hangingPunct="0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1pPr>
            <a:lvl2pPr marL="742950" indent="-285750" algn="ctr" defTabSz="914400" rtl="0" eaLnBrk="0" latinLnBrk="0" hangingPunct="0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2pPr>
            <a:lvl3pPr marL="1143000" indent="-228600" algn="ctr" defTabSz="914400" rtl="0" eaLnBrk="0" latinLnBrk="0" hangingPunct="0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3pPr>
            <a:lvl4pPr marL="1600200" indent="-228600" algn="ctr" defTabSz="914400" rtl="0" eaLnBrk="0" latinLnBrk="0" hangingPunct="0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4pPr>
            <a:lvl5pPr marL="2057400" indent="-228600" algn="ctr" defTabSz="914400" rtl="0" eaLnBrk="0" latinLnBrk="0" hangingPunct="0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itchFamily="18" charset="0"/>
                <a:ea typeface="HG Mincho Light J"/>
                <a:cs typeface="HG Mincho Light J"/>
              </a:defRPr>
            </a:lvl9pPr>
          </a:lstStyle>
          <a:p>
            <a:pPr eaLnBrk="1" hangingPunct="1"/>
            <a:endParaRPr lang="en-GB" altLang="it-IT" sz="3200" i="1" dirty="0" smtClean="0">
              <a:solidFill>
                <a:srgbClr val="0070C0"/>
              </a:solidFill>
            </a:endParaRPr>
          </a:p>
          <a:p>
            <a:pPr eaLnBrk="1" hangingPunct="1"/>
            <a:endParaRPr lang="en-GB" altLang="it-IT" sz="3200" i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GB" altLang="it-IT" sz="2000" dirty="0" smtClean="0">
                <a:solidFill>
                  <a:srgbClr val="0070C0"/>
                </a:solidFill>
              </a:rPr>
              <a:t>G. Croci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1,2,3</a:t>
            </a:r>
            <a:r>
              <a:rPr lang="en-GB" altLang="it-IT" sz="2000" dirty="0" smtClean="0">
                <a:solidFill>
                  <a:srgbClr val="0070C0"/>
                </a:solidFill>
              </a:rPr>
              <a:t>, E. Perelli Cippo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1,3</a:t>
            </a:r>
            <a:r>
              <a:rPr lang="en-GB" altLang="it-IT" sz="2000" dirty="0" smtClean="0">
                <a:solidFill>
                  <a:srgbClr val="0070C0"/>
                </a:solidFill>
              </a:rPr>
              <a:t>, A. Muraro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</a:t>
            </a:r>
            <a:r>
              <a:rPr lang="en-GB" altLang="it-IT" sz="2000" dirty="0" smtClean="0">
                <a:solidFill>
                  <a:srgbClr val="0070C0"/>
                </a:solidFill>
              </a:rPr>
              <a:t>, M.Rebai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1,3</a:t>
            </a:r>
            <a:r>
              <a:rPr lang="en-GB" altLang="it-IT" sz="2000" dirty="0" smtClean="0">
                <a:solidFill>
                  <a:srgbClr val="0070C0"/>
                </a:solidFill>
              </a:rPr>
              <a:t>, G.Grosso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</a:t>
            </a:r>
            <a:r>
              <a:rPr lang="en-GB" altLang="it-IT" sz="2000" dirty="0" smtClean="0">
                <a:solidFill>
                  <a:srgbClr val="0070C0"/>
                </a:solidFill>
              </a:rPr>
              <a:t>, F. Murtas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5</a:t>
            </a:r>
            <a:r>
              <a:rPr lang="en-GB" altLang="it-IT" sz="2000" dirty="0" smtClean="0">
                <a:solidFill>
                  <a:srgbClr val="0070C0"/>
                </a:solidFill>
              </a:rPr>
              <a:t>, D. Pacella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6</a:t>
            </a:r>
            <a:r>
              <a:rPr lang="en-GB" altLang="it-IT" sz="2000" dirty="0" smtClean="0">
                <a:solidFill>
                  <a:srgbClr val="0070C0"/>
                </a:solidFill>
              </a:rPr>
              <a:t>, G. Claps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5</a:t>
            </a:r>
            <a:r>
              <a:rPr lang="en-GB" altLang="it-IT" sz="2000" dirty="0" smtClean="0">
                <a:solidFill>
                  <a:srgbClr val="0070C0"/>
                </a:solidFill>
              </a:rPr>
              <a:t>, F. Cordella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6</a:t>
            </a:r>
            <a:r>
              <a:rPr lang="en-GB" altLang="it-IT" sz="2000" dirty="0" smtClean="0">
                <a:solidFill>
                  <a:srgbClr val="0070C0"/>
                </a:solidFill>
              </a:rPr>
              <a:t>, R. Pasqualotto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4</a:t>
            </a:r>
            <a:r>
              <a:rPr lang="en-GB" altLang="it-IT" sz="2000" dirty="0" smtClean="0">
                <a:solidFill>
                  <a:srgbClr val="0070C0"/>
                </a:solidFill>
              </a:rPr>
              <a:t>, M.Tardocchi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1,3</a:t>
            </a:r>
            <a:r>
              <a:rPr lang="en-GB" altLang="it-IT" sz="2000" dirty="0">
                <a:solidFill>
                  <a:srgbClr val="0070C0"/>
                </a:solidFill>
              </a:rPr>
              <a:t> </a:t>
            </a:r>
            <a:r>
              <a:rPr lang="en-GB" altLang="it-IT" sz="2000" dirty="0" smtClean="0">
                <a:solidFill>
                  <a:srgbClr val="0070C0"/>
                </a:solidFill>
              </a:rPr>
              <a:t>and G. Gorini</a:t>
            </a:r>
            <a:r>
              <a:rPr lang="en-GB" altLang="it-IT" sz="2000" baseline="30000" dirty="0" smtClean="0">
                <a:solidFill>
                  <a:srgbClr val="0070C0"/>
                </a:solidFill>
              </a:rPr>
              <a:t>2,1</a:t>
            </a:r>
            <a:r>
              <a:rPr lang="en-GB" altLang="it-IT" sz="2000" dirty="0" smtClean="0">
                <a:solidFill>
                  <a:srgbClr val="0070C0"/>
                </a:solidFill>
              </a:rPr>
              <a:t> </a:t>
            </a:r>
          </a:p>
          <a:p>
            <a:pPr eaLnBrk="1" hangingPunct="1"/>
            <a:r>
              <a:rPr lang="en-GB" altLang="it-IT" sz="2000" i="1" baseline="30000" dirty="0" smtClean="0">
                <a:solidFill>
                  <a:srgbClr val="0070C0"/>
                </a:solidFill>
              </a:rPr>
              <a:t>1</a:t>
            </a:r>
            <a:r>
              <a:rPr lang="en-GB" altLang="it-IT" sz="2000" i="1" dirty="0" smtClean="0">
                <a:solidFill>
                  <a:srgbClr val="0070C0"/>
                </a:solidFill>
              </a:rPr>
              <a:t>IFP-CNR, Milano - </a:t>
            </a:r>
            <a:r>
              <a:rPr lang="en-GB" altLang="it-IT" sz="2000" i="1" baseline="30000" dirty="0" smtClean="0">
                <a:solidFill>
                  <a:srgbClr val="0070C0"/>
                </a:solidFill>
              </a:rPr>
              <a:t>2</a:t>
            </a:r>
            <a:r>
              <a:rPr lang="en-GB" altLang="it-IT" sz="2000" i="1" dirty="0" smtClean="0">
                <a:solidFill>
                  <a:srgbClr val="0070C0"/>
                </a:solidFill>
              </a:rPr>
              <a:t>Università di Milano-Bicocca - </a:t>
            </a:r>
            <a:r>
              <a:rPr lang="en-GB" altLang="it-IT" sz="2000" i="1" baseline="30000" dirty="0" smtClean="0">
                <a:solidFill>
                  <a:srgbClr val="0070C0"/>
                </a:solidFill>
              </a:rPr>
              <a:t>3</a:t>
            </a:r>
            <a:r>
              <a:rPr lang="en-GB" altLang="it-IT" sz="2000" i="1" dirty="0" smtClean="0">
                <a:solidFill>
                  <a:srgbClr val="0070C0"/>
                </a:solidFill>
              </a:rPr>
              <a:t>INFN–Milano-Bicocca - </a:t>
            </a:r>
            <a:r>
              <a:rPr lang="en-GB" altLang="it-IT" sz="2000" i="1" baseline="30000" dirty="0" smtClean="0">
                <a:solidFill>
                  <a:srgbClr val="0070C0"/>
                </a:solidFill>
              </a:rPr>
              <a:t>4</a:t>
            </a:r>
            <a:r>
              <a:rPr lang="it-IT" altLang="it-IT" sz="2000" i="1" dirty="0" smtClean="0">
                <a:solidFill>
                  <a:srgbClr val="0070C0"/>
                </a:solidFill>
              </a:rPr>
              <a:t>Consorzio RFX Euratom-ENEA Association, Padova - </a:t>
            </a:r>
            <a:r>
              <a:rPr lang="en-GB" altLang="it-IT" sz="2000" i="1" baseline="30000" dirty="0" smtClean="0">
                <a:solidFill>
                  <a:srgbClr val="0070C0"/>
                </a:solidFill>
              </a:rPr>
              <a:t>5</a:t>
            </a:r>
            <a:r>
              <a:rPr lang="en-GB" altLang="it-IT" sz="2000" i="1" dirty="0" smtClean="0">
                <a:solidFill>
                  <a:srgbClr val="0070C0"/>
                </a:solidFill>
              </a:rPr>
              <a:t>LNF-INFN, Frascati – </a:t>
            </a:r>
            <a:r>
              <a:rPr lang="en-GB" altLang="it-IT" sz="2000" i="1" baseline="30000" dirty="0" smtClean="0">
                <a:solidFill>
                  <a:srgbClr val="0070C0"/>
                </a:solidFill>
              </a:rPr>
              <a:t>6</a:t>
            </a:r>
            <a:r>
              <a:rPr lang="en-GB" altLang="it-IT" sz="2000" i="1" dirty="0" smtClean="0">
                <a:solidFill>
                  <a:srgbClr val="0070C0"/>
                </a:solidFill>
              </a:rPr>
              <a:t>ENEA, Frascati</a:t>
            </a:r>
            <a:endParaRPr lang="en-US" altLang="it-IT" sz="2000" i="1" dirty="0">
              <a:solidFill>
                <a:srgbClr val="0070C0"/>
              </a:solidFill>
            </a:endParaRPr>
          </a:p>
        </p:txBody>
      </p:sp>
      <p:sp>
        <p:nvSpPr>
          <p:cNvPr id="2" name="AutoShape 4" descr="Risultati immagini per ene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57" y="27878"/>
            <a:ext cx="1695847" cy="9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top_view_fra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/>
          <a:stretch>
            <a:fillRect/>
          </a:stretch>
        </p:blipFill>
        <p:spPr bwMode="auto">
          <a:xfrm>
            <a:off x="4477196" y="1244600"/>
            <a:ext cx="4260850" cy="2808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8"/>
          <p:cNvCxnSpPr/>
          <p:nvPr/>
        </p:nvCxnSpPr>
        <p:spPr bwMode="auto">
          <a:xfrm rot="5400000">
            <a:off x="5713065" y="2159794"/>
            <a:ext cx="8191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9"/>
          <p:cNvCxnSpPr/>
          <p:nvPr/>
        </p:nvCxnSpPr>
        <p:spPr bwMode="auto">
          <a:xfrm rot="5400000">
            <a:off x="6176615" y="2158206"/>
            <a:ext cx="8191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10"/>
          <p:cNvCxnSpPr/>
          <p:nvPr/>
        </p:nvCxnSpPr>
        <p:spPr bwMode="auto">
          <a:xfrm rot="5400000">
            <a:off x="5332065" y="1710531"/>
            <a:ext cx="5207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11"/>
          <p:cNvCxnSpPr/>
          <p:nvPr/>
        </p:nvCxnSpPr>
        <p:spPr bwMode="auto">
          <a:xfrm rot="5400000">
            <a:off x="6789390" y="1710531"/>
            <a:ext cx="5207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CasellaDiTesto 29"/>
          <p:cNvSpPr txBox="1">
            <a:spLocks noChangeArrowheads="1"/>
          </p:cNvSpPr>
          <p:nvPr/>
        </p:nvSpPr>
        <p:spPr bwMode="auto">
          <a:xfrm>
            <a:off x="5526534" y="1301750"/>
            <a:ext cx="13049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>
                <a:latin typeface="Lucida Sans Unicode" pitchFamily="34" charset="0"/>
              </a:rPr>
              <a:t>E</a:t>
            </a:r>
            <a:r>
              <a:rPr lang="it-IT" altLang="en-US" sz="1600" baseline="-25000">
                <a:latin typeface="Lucida Sans Unicode" pitchFamily="34" charset="0"/>
              </a:rPr>
              <a:t>d</a:t>
            </a:r>
            <a:r>
              <a:rPr lang="it-IT" altLang="en-US" sz="1600">
                <a:latin typeface="Lucida Sans Unicode" pitchFamily="34" charset="0"/>
              </a:rPr>
              <a:t>=100keV</a:t>
            </a:r>
            <a:endParaRPr lang="en-GB" altLang="en-US" sz="1600">
              <a:latin typeface="Lucida Sans Unicode" pitchFamily="34" charset="0"/>
            </a:endParaRPr>
          </a:p>
        </p:txBody>
      </p:sp>
      <p:sp>
        <p:nvSpPr>
          <p:cNvPr id="17417" name="CasellaDiTesto 31"/>
          <p:cNvSpPr txBox="1">
            <a:spLocks noChangeArrowheads="1"/>
          </p:cNvSpPr>
          <p:nvPr/>
        </p:nvSpPr>
        <p:spPr bwMode="auto">
          <a:xfrm>
            <a:off x="4427984" y="3738563"/>
            <a:ext cx="1392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b="0">
                <a:latin typeface="Lucida Sans Unicode" pitchFamily="34" charset="0"/>
              </a:rPr>
              <a:t>Beam Dump</a:t>
            </a:r>
            <a:endParaRPr lang="en-GB" altLang="en-US" sz="1600" b="0">
              <a:latin typeface="Lucida Sans Unicode" pitchFamily="34" charset="0"/>
            </a:endParaRPr>
          </a:p>
        </p:txBody>
      </p:sp>
      <p:sp>
        <p:nvSpPr>
          <p:cNvPr id="13" name="Ovale 14"/>
          <p:cNvSpPr/>
          <p:nvPr/>
        </p:nvSpPr>
        <p:spPr bwMode="auto">
          <a:xfrm rot="2069887">
            <a:off x="6488559" y="2762250"/>
            <a:ext cx="417512" cy="9699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" name="Connettore 2 15"/>
          <p:cNvCxnSpPr>
            <a:stCxn id="17417" idx="0"/>
          </p:cNvCxnSpPr>
          <p:nvPr/>
        </p:nvCxnSpPr>
        <p:spPr bwMode="auto">
          <a:xfrm flipV="1">
            <a:off x="5124896" y="1916113"/>
            <a:ext cx="120650" cy="1822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0" name="CasellaDiTesto 35"/>
          <p:cNvSpPr txBox="1">
            <a:spLocks noChangeArrowheads="1"/>
          </p:cNvSpPr>
          <p:nvPr/>
        </p:nvSpPr>
        <p:spPr bwMode="auto">
          <a:xfrm>
            <a:off x="6806059" y="3140968"/>
            <a:ext cx="19078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u="sng" dirty="0" smtClean="0">
                <a:latin typeface="Lucida Sans Unicode" pitchFamily="34" charset="0"/>
              </a:rPr>
              <a:t>nGEM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u="sng" dirty="0" smtClean="0">
                <a:latin typeface="Lucida Sans Unicode" pitchFamily="34" charset="0"/>
              </a:rPr>
              <a:t>Neutron </a:t>
            </a:r>
            <a:r>
              <a:rPr lang="it-IT" altLang="en-US" sz="1600" u="sng" dirty="0">
                <a:latin typeface="Lucida Sans Unicode" pitchFamily="34" charset="0"/>
              </a:rPr>
              <a:t>Detector</a:t>
            </a:r>
          </a:p>
        </p:txBody>
      </p:sp>
      <p:sp>
        <p:nvSpPr>
          <p:cNvPr id="17421" name="Rectangle 17"/>
          <p:cNvSpPr>
            <a:spLocks noChangeArrowheads="1"/>
          </p:cNvSpPr>
          <p:nvPr/>
        </p:nvSpPr>
        <p:spPr bwMode="auto">
          <a:xfrm>
            <a:off x="400248" y="836712"/>
            <a:ext cx="35956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are emitted via the reaction: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proposed detection system is called Close-contact Neutron Emission Surface Mapping (CNESM).</a:t>
            </a:r>
          </a:p>
        </p:txBody>
      </p:sp>
      <p:grpSp>
        <p:nvGrpSpPr>
          <p:cNvPr id="17422" name="Gruppo 26"/>
          <p:cNvGrpSpPr>
            <a:grpSpLocks/>
          </p:cNvGrpSpPr>
          <p:nvPr/>
        </p:nvGrpSpPr>
        <p:grpSpPr bwMode="auto">
          <a:xfrm>
            <a:off x="471686" y="1629098"/>
            <a:ext cx="3240087" cy="431800"/>
            <a:chOff x="1016000" y="4004742"/>
            <a:chExt cx="3106738" cy="433710"/>
          </a:xfrm>
        </p:grpSpPr>
        <p:graphicFrame>
          <p:nvGraphicFramePr>
            <p:cNvPr id="17427" name="Object 37"/>
            <p:cNvGraphicFramePr>
              <a:graphicFrameLocks noChangeAspect="1"/>
            </p:cNvGraphicFramePr>
            <p:nvPr/>
          </p:nvGraphicFramePr>
          <p:xfrm>
            <a:off x="1016000" y="4004742"/>
            <a:ext cx="3106738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Equazione" r:id="rId4" imgW="1752600" imgH="203200" progId="Equation.3">
                    <p:embed/>
                  </p:oleObj>
                </mc:Choice>
                <mc:Fallback>
                  <p:oleObj name="Equazione" r:id="rId4" imgW="17526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6000" y="4004742"/>
                          <a:ext cx="3106738" cy="360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Ovale 22"/>
            <p:cNvSpPr/>
            <p:nvPr/>
          </p:nvSpPr>
          <p:spPr>
            <a:xfrm>
              <a:off x="2603617" y="4004742"/>
              <a:ext cx="287690" cy="4337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7423" name="TextBox 21"/>
          <p:cNvSpPr txBox="1">
            <a:spLocks noChangeArrowheads="1"/>
          </p:cNvSpPr>
          <p:nvPr/>
        </p:nvSpPr>
        <p:spPr bwMode="auto">
          <a:xfrm>
            <a:off x="5245546" y="76517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000" b="0">
                <a:solidFill>
                  <a:srgbClr val="000066"/>
                </a:solidFill>
                <a:latin typeface="Comic Sans MS" pitchFamily="66" charset="0"/>
              </a:rPr>
              <a:t>Deuterium beam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668604" cy="7920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CNESM diagnostic @ SPIDER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4686"/>
          <a:stretch/>
        </p:blipFill>
        <p:spPr bwMode="auto">
          <a:xfrm>
            <a:off x="539552" y="3284984"/>
            <a:ext cx="3084826" cy="355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83968" y="4357220"/>
            <a:ext cx="3486663" cy="2456156"/>
            <a:chOff x="4350966" y="886449"/>
            <a:chExt cx="4660151" cy="4125566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4350966" y="886449"/>
              <a:ext cx="4660151" cy="4125566"/>
              <a:chOff x="805185" y="1939469"/>
              <a:chExt cx="3445260" cy="3050040"/>
            </a:xfrm>
          </p:grpSpPr>
          <p:grpSp>
            <p:nvGrpSpPr>
              <p:cNvPr id="27" name="Group 2"/>
              <p:cNvGrpSpPr>
                <a:grpSpLocks noChangeAspect="1"/>
              </p:cNvGrpSpPr>
              <p:nvPr/>
            </p:nvGrpSpPr>
            <p:grpSpPr bwMode="auto">
              <a:xfrm>
                <a:off x="805185" y="1939469"/>
                <a:ext cx="3445260" cy="3050040"/>
                <a:chOff x="1519" y="799"/>
                <a:chExt cx="3131" cy="2772"/>
              </a:xfrm>
            </p:grpSpPr>
            <p:pic>
              <p:nvPicPr>
                <p:cNvPr id="32" name="Picture 3" descr="iso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9" y="799"/>
                  <a:ext cx="3068" cy="27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" descr="SPIDER_iso_Beam_ma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" y="2454"/>
                  <a:ext cx="318" cy="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399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8" name="TextBox 47"/>
              <p:cNvSpPr txBox="1">
                <a:spLocks noChangeArrowheads="1"/>
              </p:cNvSpPr>
              <p:nvPr/>
            </p:nvSpPr>
            <p:spPr bwMode="auto">
              <a:xfrm>
                <a:off x="2150294" y="3450620"/>
                <a:ext cx="685722" cy="557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Aft>
                    <a:spcPct val="50000"/>
                  </a:spcAft>
                  <a:buSzPct val="80000"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 algn="l" eaLnBrk="0" hangingPunct="0">
                  <a:spcAft>
                    <a:spcPct val="50000"/>
                  </a:spcAft>
                  <a:buChar char="–"/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 algn="l" eaLnBrk="0" hangingPunct="0">
                  <a:spcAft>
                    <a:spcPct val="5000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 algn="l" eaLnBrk="0" hangingPunct="0">
                  <a:spcAft>
                    <a:spcPct val="50000"/>
                  </a:spcAft>
                  <a:buChar char="–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 algn="l" eaLnBrk="0" hangingPunct="0"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>
                    <a:solidFill>
                      <a:schemeClr val="bg1"/>
                    </a:solidFill>
                    <a:latin typeface="Arial" charset="0"/>
                  </a:rPr>
                  <a:t>RF </a:t>
                </a:r>
              </a:p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>
                    <a:solidFill>
                      <a:schemeClr val="bg1"/>
                    </a:solidFill>
                    <a:latin typeface="Arial" charset="0"/>
                  </a:rPr>
                  <a:t>source</a:t>
                </a:r>
              </a:p>
            </p:txBody>
          </p:sp>
          <p:sp>
            <p:nvSpPr>
              <p:cNvPr id="29" name="TextBox 48"/>
              <p:cNvSpPr txBox="1">
                <a:spLocks noChangeArrowheads="1"/>
              </p:cNvSpPr>
              <p:nvPr/>
            </p:nvSpPr>
            <p:spPr bwMode="auto">
              <a:xfrm>
                <a:off x="1141121" y="2609225"/>
                <a:ext cx="633168" cy="557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Aft>
                    <a:spcPct val="50000"/>
                  </a:spcAft>
                  <a:buSzPct val="80000"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 algn="l" eaLnBrk="0" hangingPunct="0">
                  <a:spcAft>
                    <a:spcPct val="50000"/>
                  </a:spcAft>
                  <a:buChar char="–"/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 algn="l" eaLnBrk="0" hangingPunct="0">
                  <a:spcAft>
                    <a:spcPct val="5000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 algn="l" eaLnBrk="0" hangingPunct="0">
                  <a:spcAft>
                    <a:spcPct val="50000"/>
                  </a:spcAft>
                  <a:buChar char="–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 algn="l" eaLnBrk="0" hangingPunct="0"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 err="1">
                    <a:solidFill>
                      <a:schemeClr val="bg1"/>
                    </a:solidFill>
                    <a:latin typeface="Arial" charset="0"/>
                  </a:rPr>
                  <a:t>beam</a:t>
                </a:r>
                <a:r>
                  <a:rPr lang="it-IT" altLang="it-IT" sz="800" b="1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</a:p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 err="1">
                    <a:solidFill>
                      <a:schemeClr val="bg1"/>
                    </a:solidFill>
                    <a:latin typeface="Arial" charset="0"/>
                  </a:rPr>
                  <a:t>dump</a:t>
                </a:r>
                <a:endParaRPr lang="it-IT" altLang="it-IT" sz="8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0" name="TextBox 50"/>
              <p:cNvSpPr txBox="1">
                <a:spLocks noChangeArrowheads="1"/>
              </p:cNvSpPr>
              <p:nvPr/>
            </p:nvSpPr>
            <p:spPr bwMode="auto">
              <a:xfrm>
                <a:off x="3200634" y="2763855"/>
                <a:ext cx="744582" cy="355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Aft>
                    <a:spcPct val="50000"/>
                  </a:spcAft>
                  <a:buSzPct val="80000"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 algn="l" eaLnBrk="0" hangingPunct="0">
                  <a:spcAft>
                    <a:spcPct val="50000"/>
                  </a:spcAft>
                  <a:buChar char="–"/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 algn="l" eaLnBrk="0" hangingPunct="0">
                  <a:spcAft>
                    <a:spcPct val="5000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 algn="l" eaLnBrk="0" hangingPunct="0">
                  <a:spcAft>
                    <a:spcPct val="50000"/>
                  </a:spcAft>
                  <a:buChar char="–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 algn="l" eaLnBrk="0" hangingPunct="0"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>
                    <a:solidFill>
                      <a:srgbClr val="FFFF00"/>
                    </a:solidFill>
                    <a:latin typeface="Arial" charset="0"/>
                  </a:rPr>
                  <a:t>SPIDER</a:t>
                </a:r>
              </a:p>
            </p:txBody>
          </p:sp>
          <p:sp>
            <p:nvSpPr>
              <p:cNvPr id="31" name="TextBox 47"/>
              <p:cNvSpPr txBox="1">
                <a:spLocks noChangeArrowheads="1"/>
              </p:cNvSpPr>
              <p:nvPr/>
            </p:nvSpPr>
            <p:spPr bwMode="auto">
              <a:xfrm>
                <a:off x="1590885" y="3202879"/>
                <a:ext cx="736173" cy="355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Aft>
                    <a:spcPct val="50000"/>
                  </a:spcAft>
                  <a:buSzPct val="80000"/>
                  <a:buBlip>
                    <a:blip r:embed="rId9"/>
                  </a:buBlip>
                  <a:defRPr sz="2000"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 algn="l" eaLnBrk="0" hangingPunct="0">
                  <a:spcAft>
                    <a:spcPct val="50000"/>
                  </a:spcAft>
                  <a:buChar char="–"/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 algn="l" eaLnBrk="0" hangingPunct="0">
                  <a:spcAft>
                    <a:spcPct val="5000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 algn="l" eaLnBrk="0" hangingPunct="0">
                  <a:spcAft>
                    <a:spcPct val="50000"/>
                  </a:spcAft>
                  <a:buChar char="–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 algn="l" eaLnBrk="0" hangingPunct="0"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har char="»"/>
                  <a:defRPr sz="14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SzTx/>
                  <a:buFontTx/>
                  <a:buNone/>
                </a:pPr>
                <a:r>
                  <a:rPr lang="it-IT" altLang="it-IT" sz="800" b="1" dirty="0" smtClean="0">
                    <a:solidFill>
                      <a:schemeClr val="bg1"/>
                    </a:solidFill>
                    <a:latin typeface="Arial" charset="0"/>
                  </a:rPr>
                  <a:t>STRIKE</a:t>
                </a:r>
                <a:endParaRPr lang="it-IT" altLang="it-IT" sz="8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912569" y="1066455"/>
              <a:ext cx="836536" cy="48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 smtClean="0">
                  <a:solidFill>
                    <a:srgbClr val="FF0000"/>
                  </a:solidFill>
                </a:rPr>
                <a:t>100 kV</a:t>
              </a:r>
              <a:endParaRPr lang="it-IT" sz="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5496" y="352966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Power density map (W/m</a:t>
            </a:r>
            <a:r>
              <a:rPr lang="it-IT" sz="1400" b="1" baseline="30000" dirty="0" smtClean="0"/>
              <a:t>2</a:t>
            </a:r>
            <a:r>
              <a:rPr lang="it-IT" sz="1400" b="1" dirty="0" smtClean="0"/>
              <a:t>)</a:t>
            </a:r>
            <a:endParaRPr lang="it-IT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185221" y="3699034"/>
            <a:ext cx="993775" cy="13220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:\Rotax2014\Second Prototype - Assembly\20140603_113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312368" cy="228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K:\Rotax2014\Second Prototype - Assembly\20140603_1139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-1" r="21808" b="3468"/>
          <a:stretch/>
        </p:blipFill>
        <p:spPr bwMode="auto">
          <a:xfrm>
            <a:off x="5051868" y="4001118"/>
            <a:ext cx="3339261" cy="22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3" t="2385" r="34575" b="43349"/>
          <a:stretch/>
        </p:blipFill>
        <p:spPr bwMode="auto">
          <a:xfrm>
            <a:off x="5796136" y="1029253"/>
            <a:ext cx="2509630" cy="2375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>
            <a:stCxn id="8" idx="2"/>
            <a:endCxn id="7" idx="0"/>
          </p:cNvCxnSpPr>
          <p:nvPr/>
        </p:nvCxnSpPr>
        <p:spPr>
          <a:xfrm flipH="1">
            <a:off x="6721499" y="3405173"/>
            <a:ext cx="329452" cy="595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3648" y="6385420"/>
            <a:ext cx="23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Active area: 25x35 cm</a:t>
            </a:r>
            <a:r>
              <a:rPr lang="it-IT" baseline="30000" dirty="0" smtClean="0"/>
              <a:t>2</a:t>
            </a:r>
            <a:endParaRPr lang="it-IT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4960615" y="6246921"/>
            <a:ext cx="37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2mm polypropylene(C</a:t>
            </a:r>
            <a:r>
              <a:rPr lang="it-IT" baseline="-25000" dirty="0"/>
              <a:t>3</a:t>
            </a:r>
            <a:r>
              <a:rPr lang="it-IT" dirty="0"/>
              <a:t>H</a:t>
            </a:r>
            <a:r>
              <a:rPr lang="it-IT" baseline="-25000" dirty="0"/>
              <a:t>6</a:t>
            </a:r>
            <a:r>
              <a:rPr lang="it-IT" dirty="0"/>
              <a:t>)</a:t>
            </a:r>
          </a:p>
          <a:p>
            <a:pPr algn="ctr"/>
            <a:r>
              <a:rPr lang="it-IT" dirty="0"/>
              <a:t>50 um Al</a:t>
            </a:r>
          </a:p>
        </p:txBody>
      </p:sp>
      <p:grpSp>
        <p:nvGrpSpPr>
          <p:cNvPr id="12" name="Gruppo 12"/>
          <p:cNvGrpSpPr>
            <a:grpSpLocks/>
          </p:cNvGrpSpPr>
          <p:nvPr/>
        </p:nvGrpSpPr>
        <p:grpSpPr bwMode="auto">
          <a:xfrm>
            <a:off x="0" y="768525"/>
            <a:ext cx="4706264" cy="2962920"/>
            <a:chOff x="395287" y="1169988"/>
            <a:chExt cx="5703387" cy="370390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7" y="1169988"/>
              <a:ext cx="5703387" cy="341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asellaDiTesto 11"/>
            <p:cNvSpPr txBox="1"/>
            <p:nvPr/>
          </p:nvSpPr>
          <p:spPr>
            <a:xfrm>
              <a:off x="935555" y="4566133"/>
              <a:ext cx="4772359" cy="3077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+mn-lt"/>
                </a:rPr>
                <a:t>Cross section schematics of the triple-GEM detector.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668604" cy="7920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nGEM constructon</a:t>
            </a:r>
          </a:p>
        </p:txBody>
      </p:sp>
    </p:spTree>
    <p:extLst>
      <p:ext uri="{BB962C8B-B14F-4D97-AF65-F5344CB8AC3E}">
        <p14:creationId xmlns:p14="http://schemas.microsoft.com/office/powerpoint/2010/main" val="3997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37333" r="27333" b="16741"/>
          <a:stretch/>
        </p:blipFill>
        <p:spPr bwMode="auto">
          <a:xfrm>
            <a:off x="119265" y="836712"/>
            <a:ext cx="3957736" cy="23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34296" r="27500" b="12667"/>
          <a:stretch/>
        </p:blipFill>
        <p:spPr bwMode="auto">
          <a:xfrm>
            <a:off x="200328" y="3573016"/>
            <a:ext cx="3939624" cy="2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23482" r="42667" b="31926"/>
          <a:stretch/>
        </p:blipFill>
        <p:spPr bwMode="auto">
          <a:xfrm>
            <a:off x="4932040" y="764704"/>
            <a:ext cx="34706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3212976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Integrated Counting rate map (absolute)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222855" y="6095037"/>
            <a:ext cx="398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Uniformity Map </a:t>
            </a:r>
          </a:p>
          <a:p>
            <a:r>
              <a:rPr lang="it-IT" dirty="0" smtClean="0"/>
              <a:t>(Integrated counting rate map – relative)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3430741"/>
            <a:ext cx="386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Uniformity distribution </a:t>
            </a:r>
          </a:p>
          <a:p>
            <a:pPr algn="ctr"/>
            <a:r>
              <a:rPr lang="it-IT" dirty="0" smtClean="0"/>
              <a:t>(relative integrated counts distribution)</a:t>
            </a:r>
            <a:endParaRPr lang="it-IT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82224"/>
            <a:ext cx="3226862" cy="191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4048" y="6093296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nGEM counting rate (bottom) compared to ISIS proton current</a:t>
            </a:r>
            <a:r>
              <a:rPr lang="en-US" sz="1600" b="1" dirty="0">
                <a:solidFill>
                  <a:srgbClr val="C00000"/>
                </a:solidFill>
              </a:rPr>
              <a:t>: the detector is able to follow current variation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HWHM=0.12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668604" cy="7920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on efficiency uniformity</a:t>
            </a:r>
          </a:p>
        </p:txBody>
      </p:sp>
    </p:spTree>
    <p:extLst>
      <p:ext uri="{BB962C8B-B14F-4D97-AF65-F5344CB8AC3E}">
        <p14:creationId xmlns:p14="http://schemas.microsoft.com/office/powerpoint/2010/main" val="13002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791068"/>
            <a:ext cx="4507904" cy="2849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43608" y="1115452"/>
            <a:ext cx="2593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Digital 2D </a:t>
            </a:r>
            <a:r>
              <a:rPr lang="it-IT" dirty="0" smtClean="0"/>
              <a:t>measurments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54722"/>
            <a:ext cx="2133600" cy="365125"/>
          </a:xfrm>
        </p:spPr>
        <p:txBody>
          <a:bodyPr/>
          <a:lstStyle/>
          <a:p>
            <a:fld id="{60E099A4-8DA6-459C-8C2D-AD45DEF94B1B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84162" y="3743397"/>
            <a:ext cx="4208318" cy="2674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827584" y="3861048"/>
            <a:ext cx="2854409" cy="2964904"/>
            <a:chOff x="755576" y="1700808"/>
            <a:chExt cx="2854409" cy="29649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0" b="8501"/>
            <a:stretch/>
          </p:blipFill>
          <p:spPr bwMode="auto">
            <a:xfrm>
              <a:off x="755576" y="1700808"/>
              <a:ext cx="2854409" cy="2964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Isosceles Triangle 1"/>
            <p:cNvSpPr/>
            <p:nvPr/>
          </p:nvSpPr>
          <p:spPr>
            <a:xfrm rot="5400000">
              <a:off x="706668" y="2636912"/>
              <a:ext cx="2448272" cy="864096"/>
            </a:xfrm>
            <a:prstGeom prst="triangle">
              <a:avLst>
                <a:gd name="adj" fmla="val 68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8946" y="4390256"/>
              <a:ext cx="914400" cy="275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8"/>
          <a:stretch/>
        </p:blipFill>
        <p:spPr bwMode="auto">
          <a:xfrm>
            <a:off x="1343138" y="1555758"/>
            <a:ext cx="1823300" cy="23052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668604" cy="792088"/>
          </a:xfrm>
          <a:solidFill>
            <a:srgbClr val="00B0F0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results on directionality selection @ FNG</a:t>
            </a:r>
          </a:p>
        </p:txBody>
      </p:sp>
    </p:spTree>
    <p:extLst>
      <p:ext uri="{BB962C8B-B14F-4D97-AF65-F5344CB8AC3E}">
        <p14:creationId xmlns:p14="http://schemas.microsoft.com/office/powerpoint/2010/main" val="4187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32050"/>
            <a:ext cx="7128792" cy="94096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EMs for thermal neutron detection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66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94" name="Group 78"/>
          <p:cNvGrpSpPr>
            <a:grpSpLocks/>
          </p:cNvGrpSpPr>
          <p:nvPr/>
        </p:nvGrpSpPr>
        <p:grpSpPr bwMode="auto">
          <a:xfrm>
            <a:off x="323528" y="3140968"/>
            <a:ext cx="3240360" cy="1507051"/>
            <a:chOff x="1519" y="572"/>
            <a:chExt cx="2721" cy="1273"/>
          </a:xfrm>
        </p:grpSpPr>
        <p:sp>
          <p:nvSpPr>
            <p:cNvPr id="34882" name="Rectangle 66"/>
            <p:cNvSpPr>
              <a:spLocks noChangeArrowheads="1"/>
            </p:cNvSpPr>
            <p:nvPr/>
          </p:nvSpPr>
          <p:spPr bwMode="auto">
            <a:xfrm>
              <a:off x="1519" y="928"/>
              <a:ext cx="2676" cy="4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883" name="Rectangle 67"/>
            <p:cNvSpPr>
              <a:spLocks noChangeArrowheads="1"/>
            </p:cNvSpPr>
            <p:nvPr/>
          </p:nvSpPr>
          <p:spPr bwMode="auto">
            <a:xfrm>
              <a:off x="1519" y="979"/>
              <a:ext cx="2676" cy="23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885" name="Line 69"/>
            <p:cNvSpPr>
              <a:spLocks noChangeShapeType="1"/>
            </p:cNvSpPr>
            <p:nvPr/>
          </p:nvSpPr>
          <p:spPr bwMode="auto">
            <a:xfrm>
              <a:off x="1519" y="1391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6" name="Line 70"/>
            <p:cNvSpPr>
              <a:spLocks noChangeShapeType="1"/>
            </p:cNvSpPr>
            <p:nvPr/>
          </p:nvSpPr>
          <p:spPr bwMode="auto">
            <a:xfrm>
              <a:off x="1519" y="1527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7" name="Line 71"/>
            <p:cNvSpPr>
              <a:spLocks noChangeShapeType="1"/>
            </p:cNvSpPr>
            <p:nvPr/>
          </p:nvSpPr>
          <p:spPr bwMode="auto">
            <a:xfrm>
              <a:off x="1519" y="1663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8" name="Line 72"/>
            <p:cNvSpPr>
              <a:spLocks noChangeShapeType="1"/>
            </p:cNvSpPr>
            <p:nvPr/>
          </p:nvSpPr>
          <p:spPr bwMode="auto">
            <a:xfrm>
              <a:off x="1519" y="1845"/>
              <a:ext cx="2721" cy="0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89" name="Line 73"/>
            <p:cNvSpPr>
              <a:spLocks noChangeShapeType="1"/>
            </p:cNvSpPr>
            <p:nvPr/>
          </p:nvSpPr>
          <p:spPr bwMode="auto">
            <a:xfrm>
              <a:off x="1927" y="572"/>
              <a:ext cx="0" cy="408"/>
            </a:xfrm>
            <a:prstGeom prst="line">
              <a:avLst/>
            </a:prstGeom>
            <a:noFill/>
            <a:ln w="9525" cap="rnd">
              <a:solidFill>
                <a:srgbClr val="FF66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0" name="Line 74"/>
            <p:cNvSpPr>
              <a:spLocks noChangeShapeType="1"/>
            </p:cNvSpPr>
            <p:nvPr/>
          </p:nvSpPr>
          <p:spPr bwMode="auto">
            <a:xfrm>
              <a:off x="1935" y="986"/>
              <a:ext cx="181" cy="18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891" name="Text Box 75"/>
            <p:cNvSpPr txBox="1">
              <a:spLocks noChangeArrowheads="1"/>
            </p:cNvSpPr>
            <p:nvPr/>
          </p:nvSpPr>
          <p:spPr bwMode="auto">
            <a:xfrm>
              <a:off x="1902" y="647"/>
              <a:ext cx="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n</a:t>
              </a:r>
            </a:p>
          </p:txBody>
        </p:sp>
        <p:sp>
          <p:nvSpPr>
            <p:cNvPr id="34892" name="Text Box 76"/>
            <p:cNvSpPr txBox="1">
              <a:spLocks noChangeArrowheads="1"/>
            </p:cNvSpPr>
            <p:nvPr/>
          </p:nvSpPr>
          <p:spPr bwMode="auto">
            <a:xfrm>
              <a:off x="2034" y="964"/>
              <a:ext cx="4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/>
                <a:t>α</a:t>
              </a:r>
            </a:p>
          </p:txBody>
        </p:sp>
      </p:grpSp>
      <p:sp>
        <p:nvSpPr>
          <p:cNvPr id="34893" name="Text Box 77"/>
          <p:cNvSpPr txBox="1">
            <a:spLocks noChangeArrowheads="1"/>
          </p:cNvSpPr>
          <p:nvPr/>
        </p:nvSpPr>
        <p:spPr bwMode="auto">
          <a:xfrm>
            <a:off x="467544" y="5981218"/>
            <a:ext cx="7751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Stage is a Low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detector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(few % maximum)                                                                             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33949" y="0"/>
            <a:ext cx="6768752" cy="7886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GEM  thermal neutron detector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995244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Triple GEM detector equipped with an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converter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1μm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C: first bGEM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Exploit the 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B(n,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 reaction in order to detect thermal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7958" r="26748" b="15896"/>
          <a:stretch/>
        </p:blipFill>
        <p:spPr>
          <a:xfrm>
            <a:off x="3851920" y="2635773"/>
            <a:ext cx="2237209" cy="21602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4279"/>
          <a:stretch/>
        </p:blipFill>
        <p:spPr>
          <a:xfrm>
            <a:off x="6249600" y="2655298"/>
            <a:ext cx="2642880" cy="2175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3634" y="4846286"/>
            <a:ext cx="2267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coated aluminium cathode mounted on its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65624" y="4830474"/>
            <a:ext cx="2498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 coated aluminium cathode assembled inside the bGEM chamber layout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504" y="4699959"/>
            <a:ext cx="3714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/>
              <a:t>Detector Schematics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0665-5A4E-4163-9062-654F4155FFC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0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6334" y="-8334"/>
            <a:ext cx="7070842" cy="864096"/>
          </a:xfrm>
        </p:spPr>
        <p:txBody>
          <a:bodyPr>
            <a:no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BAND-GEM detector system for SANS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13045" y="6788398"/>
            <a:ext cx="2133600" cy="365125"/>
          </a:xfrm>
        </p:spPr>
        <p:txBody>
          <a:bodyPr/>
          <a:lstStyle/>
          <a:p>
            <a:fld id="{21D411EF-34EF-41ED-A67D-B7523911FC5A}" type="slidenum">
              <a:rPr lang="en-GB" smtClean="0"/>
              <a:t>16</a:t>
            </a:fld>
            <a:endParaRPr lang="en-GB"/>
          </a:p>
        </p:txBody>
      </p:sp>
      <p:pic>
        <p:nvPicPr>
          <p:cNvPr id="6146" name="Picture 2" descr="C:\Users\Andrea\Documents\Tesi\Presentazione finale\Assy_Loki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26410" r="23254" b="6593"/>
          <a:stretch/>
        </p:blipFill>
        <p:spPr bwMode="auto">
          <a:xfrm>
            <a:off x="439357" y="2181225"/>
            <a:ext cx="3962401" cy="23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drea\Documents\Tesi\Presentazione finale\Assy_Loki_sotto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4" r="16575" b="11917"/>
          <a:stretch/>
        </p:blipFill>
        <p:spPr bwMode="auto">
          <a:xfrm>
            <a:off x="3785221" y="4859268"/>
            <a:ext cx="4536584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in giù 3"/>
          <p:cNvSpPr/>
          <p:nvPr/>
        </p:nvSpPr>
        <p:spPr>
          <a:xfrm rot="13658778">
            <a:off x="444668" y="4207930"/>
            <a:ext cx="432048" cy="713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 rot="18906977">
            <a:off x="439739" y="467460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239557" y="4941168"/>
            <a:ext cx="168828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Sample position</a:t>
            </a:r>
            <a:endParaRPr lang="en-US" dirty="0"/>
          </a:p>
        </p:txBody>
      </p:sp>
      <p:cxnSp>
        <p:nvCxnSpPr>
          <p:cNvPr id="7" name="Connettore 2 6"/>
          <p:cNvCxnSpPr>
            <a:stCxn id="8" idx="0"/>
          </p:cNvCxnSpPr>
          <p:nvPr/>
        </p:nvCxnSpPr>
        <p:spPr>
          <a:xfrm flipH="1" flipV="1">
            <a:off x="1087429" y="4149080"/>
            <a:ext cx="199627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8" idx="2"/>
          </p:cNvCxnSpPr>
          <p:nvPr/>
        </p:nvCxnSpPr>
        <p:spPr>
          <a:xfrm>
            <a:off x="3083699" y="5310500"/>
            <a:ext cx="1316098" cy="4947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4401758" y="4777740"/>
            <a:ext cx="352643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895508" y="438000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 m</a:t>
            </a:r>
            <a:endParaRPr lang="en-US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8254321" y="4964659"/>
            <a:ext cx="0" cy="17767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 rot="5400000">
            <a:off x="8148076" y="566834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r>
              <a:rPr lang="it-IT" dirty="0" smtClean="0"/>
              <a:t> m</a:t>
            </a:r>
            <a:endParaRPr lang="en-US" dirty="0"/>
          </a:p>
        </p:txBody>
      </p:sp>
      <p:cxnSp>
        <p:nvCxnSpPr>
          <p:cNvPr id="19" name="Connettore 2 18"/>
          <p:cNvCxnSpPr>
            <a:stCxn id="24" idx="1"/>
          </p:cNvCxnSpPr>
          <p:nvPr/>
        </p:nvCxnSpPr>
        <p:spPr>
          <a:xfrm flipH="1" flipV="1">
            <a:off x="4039757" y="3454452"/>
            <a:ext cx="975920" cy="443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015677" y="3574757"/>
            <a:ext cx="388843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Middle </a:t>
            </a:r>
            <a:r>
              <a:rPr lang="it-IT" dirty="0" err="1" smtClean="0"/>
              <a:t>bank</a:t>
            </a:r>
            <a:r>
              <a:rPr lang="it-IT" dirty="0" smtClean="0"/>
              <a:t>. </a:t>
            </a:r>
            <a:r>
              <a:rPr lang="it-IT" dirty="0" err="1" smtClean="0"/>
              <a:t>Composed</a:t>
            </a:r>
            <a:r>
              <a:rPr lang="it-IT" dirty="0" smtClean="0"/>
              <a:t> of 8 BAND-GEM full </a:t>
            </a:r>
            <a:r>
              <a:rPr lang="it-IT" dirty="0" err="1" smtClean="0"/>
              <a:t>module</a:t>
            </a:r>
            <a:endParaRPr lang="en-US" dirty="0"/>
          </a:p>
        </p:txBody>
      </p:sp>
      <p:cxnSp>
        <p:nvCxnSpPr>
          <p:cNvPr id="28" name="Connettore 2 27"/>
          <p:cNvCxnSpPr>
            <a:stCxn id="24" idx="2"/>
          </p:cNvCxnSpPr>
          <p:nvPr/>
        </p:nvCxnSpPr>
        <p:spPr>
          <a:xfrm>
            <a:off x="6959893" y="4221088"/>
            <a:ext cx="752272" cy="153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259845" y="6021288"/>
            <a:ext cx="3600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Front detector </a:t>
            </a:r>
            <a:r>
              <a:rPr lang="it-IT" dirty="0" err="1" smtClean="0"/>
              <a:t>bank</a:t>
            </a:r>
            <a:r>
              <a:rPr lang="it-IT" dirty="0" smtClean="0"/>
              <a:t>. </a:t>
            </a:r>
            <a:r>
              <a:rPr lang="it-IT" dirty="0" err="1" smtClean="0"/>
              <a:t>Composed</a:t>
            </a:r>
            <a:r>
              <a:rPr lang="it-IT" dirty="0" smtClean="0"/>
              <a:t> of BAND-GEM </a:t>
            </a:r>
            <a:r>
              <a:rPr lang="it-IT" dirty="0" err="1" smtClean="0"/>
              <a:t>sectors</a:t>
            </a:r>
            <a:endParaRPr lang="en-US" dirty="0"/>
          </a:p>
        </p:txBody>
      </p:sp>
      <p:cxnSp>
        <p:nvCxnSpPr>
          <p:cNvPr id="31" name="Connettore 2 30"/>
          <p:cNvCxnSpPr>
            <a:stCxn id="29" idx="0"/>
          </p:cNvCxnSpPr>
          <p:nvPr/>
        </p:nvCxnSpPr>
        <p:spPr>
          <a:xfrm flipV="1">
            <a:off x="2060045" y="4221088"/>
            <a:ext cx="179512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ttore 2 33"/>
          <p:cNvCxnSpPr>
            <a:stCxn id="29" idx="3"/>
          </p:cNvCxnSpPr>
          <p:nvPr/>
        </p:nvCxnSpPr>
        <p:spPr>
          <a:xfrm flipV="1">
            <a:off x="3860245" y="6309320"/>
            <a:ext cx="1331640" cy="35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268605"/>
              </p:ext>
            </p:extLst>
          </p:nvPr>
        </p:nvGraphicFramePr>
        <p:xfrm>
          <a:off x="5122808" y="1181864"/>
          <a:ext cx="348164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924"/>
                <a:gridCol w="2243716"/>
              </a:tblGrid>
              <a:tr h="149736">
                <a:tc gridSpan="2">
                  <a:txBody>
                    <a:bodyPr/>
                    <a:lstStyle/>
                    <a:p>
                      <a:r>
                        <a:rPr lang="it-IT" dirty="0" smtClean="0"/>
                        <a:t>Requirements</a:t>
                      </a:r>
                      <a:r>
                        <a:rPr lang="it-IT" baseline="0" dirty="0" smtClean="0"/>
                        <a:t> for SANS detectors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it-IT" dirty="0" smtClean="0"/>
                        <a:t>Rate Capability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&gt; 200 kHz/cm</a:t>
                      </a:r>
                      <a:r>
                        <a:rPr lang="it-IT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it-IT" dirty="0" smtClean="0"/>
                        <a:t>Time 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&lt; 1 ms</a:t>
                      </a:r>
                      <a:endParaRPr lang="en-GB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it-IT" dirty="0" smtClean="0"/>
                        <a:t>Spatial</a:t>
                      </a:r>
                      <a:r>
                        <a:rPr lang="it-IT" baseline="0" dirty="0" smtClean="0"/>
                        <a:t> 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About 6 mm</a:t>
                      </a:r>
                      <a:endParaRPr lang="en-GB" dirty="0"/>
                    </a:p>
                  </a:txBody>
                  <a:tcPr/>
                </a:tc>
              </a:tr>
              <a:tr h="121136">
                <a:tc>
                  <a:txBody>
                    <a:bodyPr/>
                    <a:lstStyle/>
                    <a:p>
                      <a:r>
                        <a:rPr lang="it-IT" dirty="0" smtClean="0"/>
                        <a:t>Efficiency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&gt;</a:t>
                      </a:r>
                      <a:r>
                        <a:rPr lang="it-IT" baseline="0" dirty="0" smtClean="0"/>
                        <a:t> 35</a:t>
                      </a:r>
                      <a:r>
                        <a:rPr lang="it-IT" dirty="0" smtClean="0"/>
                        <a:t>% @</a:t>
                      </a:r>
                      <a:r>
                        <a:rPr lang="it-IT" baseline="0" dirty="0" smtClean="0"/>
                        <a:t> 4 Å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124744"/>
            <a:ext cx="4348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Boron Array neutron detector coupled to a triple GEM 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28816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09757" y="6777423"/>
            <a:ext cx="2133600" cy="365125"/>
          </a:xfrm>
        </p:spPr>
        <p:txBody>
          <a:bodyPr/>
          <a:lstStyle/>
          <a:p>
            <a:fld id="{21D411EF-34EF-41ED-A67D-B7523911FC5A}" type="slidenum">
              <a:rPr lang="en-GB" smtClean="0"/>
              <a:t>17</a:t>
            </a:fld>
            <a:endParaRPr lang="en-GB"/>
          </a:p>
        </p:txBody>
      </p:sp>
      <p:grpSp>
        <p:nvGrpSpPr>
          <p:cNvPr id="19" name="Gruppo 18"/>
          <p:cNvGrpSpPr/>
          <p:nvPr/>
        </p:nvGrpSpPr>
        <p:grpSpPr>
          <a:xfrm>
            <a:off x="3764771" y="965936"/>
            <a:ext cx="3284066" cy="4180281"/>
            <a:chOff x="107504" y="1556792"/>
            <a:chExt cx="3528392" cy="4688859"/>
          </a:xfrm>
        </p:grpSpPr>
        <p:pic>
          <p:nvPicPr>
            <p:cNvPr id="4" name="Picture 2" descr="C:\Users\Andrea\Documents\Presentazione ISIS 18 Ottobre 2017\ISO_Front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27" t="10440" r="30641" b="5889"/>
            <a:stretch/>
          </p:blipFill>
          <p:spPr bwMode="auto">
            <a:xfrm>
              <a:off x="107504" y="1556792"/>
              <a:ext cx="3528392" cy="407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9"/>
            <p:cNvSpPr txBox="1"/>
            <p:nvPr/>
          </p:nvSpPr>
          <p:spPr>
            <a:xfrm>
              <a:off x="619597" y="5876319"/>
              <a:ext cx="1449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Detector BOX</a:t>
              </a:r>
              <a:endParaRPr lang="en-US" dirty="0"/>
            </a:p>
          </p:txBody>
        </p:sp>
        <p:cxnSp>
          <p:nvCxnSpPr>
            <p:cNvPr id="12" name="Connettore 2 11"/>
            <p:cNvCxnSpPr>
              <a:stCxn id="11" idx="0"/>
            </p:cNvCxnSpPr>
            <p:nvPr/>
          </p:nvCxnSpPr>
          <p:spPr>
            <a:xfrm flipV="1">
              <a:off x="1344123" y="5238492"/>
              <a:ext cx="527577" cy="6378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6"/>
            <p:cNvSpPr txBox="1"/>
            <p:nvPr/>
          </p:nvSpPr>
          <p:spPr>
            <a:xfrm>
              <a:off x="1475656" y="4581128"/>
              <a:ext cx="2150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Front of the detector</a:t>
              </a:r>
              <a:endParaRPr lang="en-US" dirty="0"/>
            </a:p>
          </p:txBody>
        </p:sp>
        <p:cxnSp>
          <p:nvCxnSpPr>
            <p:cNvPr id="14" name="Connettore 2 14"/>
            <p:cNvCxnSpPr>
              <a:stCxn id="13" idx="0"/>
            </p:cNvCxnSpPr>
            <p:nvPr/>
          </p:nvCxnSpPr>
          <p:spPr>
            <a:xfrm flipH="1" flipV="1">
              <a:off x="879794" y="3397642"/>
              <a:ext cx="1671349" cy="11834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magine 3" descr="C:\Users\Andrea\Documents\Tesi\Immagini\Cap 2\Full module\immgridpng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/>
          <a:stretch/>
        </p:blipFill>
        <p:spPr bwMode="auto">
          <a:xfrm>
            <a:off x="6444208" y="4090564"/>
            <a:ext cx="2520280" cy="26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26" descr="C:\Users\Andrea\Documents\Tesi\Immagini\Cap 2\3D\ImmagineWin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1"/>
          <a:stretch/>
        </p:blipFill>
        <p:spPr bwMode="auto">
          <a:xfrm>
            <a:off x="-36512" y="4511027"/>
            <a:ext cx="3604322" cy="178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63" descr="C:\Users\Andrea\Documents\Tesi\Immagini\Cap 2\Full module\isomisu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969754"/>
            <a:ext cx="356428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624950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/>
              <a:t>1472 anodic pads (channels)</a:t>
            </a:r>
          </a:p>
          <a:p>
            <a:r>
              <a:rPr lang="it-IT" sz="2000" b="1" i="1" dirty="0" smtClean="0"/>
              <a:t>GEMINI Chips Used (see later)</a:t>
            </a:r>
            <a:endParaRPr lang="en-GB" sz="2000" b="1" i="1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99592" y="-27384"/>
            <a:ext cx="7128792" cy="94096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Large area module for SANS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275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411EF-34EF-41ED-A67D-B7523911FC5A}" type="slidenum">
              <a:rPr lang="en-GB" smtClean="0"/>
              <a:t>18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4572000" y="934790"/>
            <a:ext cx="4014962" cy="3240360"/>
            <a:chOff x="4932040" y="3501008"/>
            <a:chExt cx="4014962" cy="3240360"/>
          </a:xfrm>
        </p:grpSpPr>
        <p:pic>
          <p:nvPicPr>
            <p:cNvPr id="4" name="Picture 3" descr="20180131_12423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861048"/>
              <a:ext cx="3744415" cy="28083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12160" y="3501008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The 3D-C assembled</a:t>
              </a:r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32040" y="3501008"/>
              <a:ext cx="4014962" cy="32403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988931"/>
            <a:ext cx="2304256" cy="2680704"/>
            <a:chOff x="251520" y="1268760"/>
            <a:chExt cx="2952328" cy="3672408"/>
          </a:xfrm>
        </p:grpSpPr>
        <p:pic>
          <p:nvPicPr>
            <p:cNvPr id="8" name="Picture 7" descr="C:\Users\Muraro\Pictures\Foto Assemblaggio FULL-MODULE\20171024_15231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0" r="12035"/>
            <a:stretch/>
          </p:blipFill>
          <p:spPr bwMode="auto">
            <a:xfrm rot="5400000">
              <a:off x="110340" y="2058012"/>
              <a:ext cx="3229993" cy="251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2"/>
            <p:cNvSpPr txBox="1"/>
            <p:nvPr/>
          </p:nvSpPr>
          <p:spPr>
            <a:xfrm>
              <a:off x="971600" y="1268760"/>
              <a:ext cx="1388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 smtClean="0"/>
                <a:t>The GEM foil</a:t>
              </a:r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520" y="1268760"/>
              <a:ext cx="2952328" cy="36724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09478" y="1076173"/>
            <a:ext cx="2088232" cy="2592288"/>
            <a:chOff x="6300192" y="548680"/>
            <a:chExt cx="2088232" cy="2592288"/>
          </a:xfrm>
        </p:grpSpPr>
        <p:pic>
          <p:nvPicPr>
            <p:cNvPr id="12" name="Picture 11" descr="C:\Users\Muraro\Pictures\Foto Assemblaggio FULL-MODULE\20180112_1138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6234495" y="974417"/>
              <a:ext cx="2250607" cy="197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1"/>
            <p:cNvSpPr txBox="1"/>
            <p:nvPr/>
          </p:nvSpPr>
          <p:spPr>
            <a:xfrm>
              <a:off x="6300192" y="548680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 smtClean="0"/>
                <a:t>The padded anode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0192" y="620687"/>
              <a:ext cx="2088232" cy="2520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pic>
        <p:nvPicPr>
          <p:cNvPr id="9218" name="Picture 2" descr="C:\Users\Muraro\Pictures\Presentazione Dottorato\IMG_1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562" y="3789040"/>
            <a:ext cx="421942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uraro\Pictures\Foto Assemblaggio FULL-MODULE\20180124_160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33967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907212" y="-4524"/>
            <a:ext cx="7128792" cy="94096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Large area module construction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388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293" y="44624"/>
            <a:ext cx="7127091" cy="864096"/>
          </a:xfrm>
        </p:spPr>
        <p:txBody>
          <a:bodyPr>
            <a:normAutofit/>
          </a:bodyPr>
          <a:lstStyle/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of the module @ TREFF (DE)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95536" y="1191933"/>
            <a:ext cx="5076056" cy="5738722"/>
            <a:chOff x="0" y="1340768"/>
            <a:chExt cx="4211960" cy="4761820"/>
          </a:xfrm>
        </p:grpSpPr>
        <p:pic>
          <p:nvPicPr>
            <p:cNvPr id="11266" name="Picture 2" descr="C:\Users\Muraro\Pictures\FULL-MODULE DA ENRICO\IMG_20180309_23012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9" t="32658" r="34190" b="19249"/>
            <a:stretch/>
          </p:blipFill>
          <p:spPr bwMode="auto">
            <a:xfrm>
              <a:off x="0" y="1340768"/>
              <a:ext cx="4211960" cy="4495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 rot="14243226">
              <a:off x="2228776" y="4684265"/>
              <a:ext cx="2420137" cy="2257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27784" y="5733256"/>
              <a:ext cx="155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Neutron beam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1439702"/>
              <a:ext cx="1043882" cy="306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BAND-GEM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015752" y="1624368"/>
              <a:ext cx="1756048" cy="9405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3" descr="C:\Users\Gabriele\Documents\Work2018\Physics\Monaco\dati-dump\IMG_43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/>
          <a:stretch/>
        </p:blipFill>
        <p:spPr bwMode="auto">
          <a:xfrm>
            <a:off x="5652120" y="2276872"/>
            <a:ext cx="3249400" cy="27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5397023"/>
            <a:ext cx="30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Monochromatic neutrons with wavelenght </a:t>
            </a:r>
            <a:r>
              <a:rPr lang="el-GR" sz="2400" i="1" dirty="0" smtClean="0"/>
              <a:t>λ</a:t>
            </a:r>
            <a:r>
              <a:rPr lang="it-IT" sz="2400" i="1" dirty="0" smtClean="0"/>
              <a:t>=4.78 Å</a:t>
            </a:r>
            <a:endParaRPr lang="en-GB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60132" y="1340768"/>
            <a:ext cx="303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BAND-GEM with GEMINI electronics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5704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MPGDs ?</a:t>
            </a:r>
            <a:b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Micropatten Gasueous Detectors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058426"/>
            <a:ext cx="7673706" cy="525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ICFDT5, Frascati, 3-5 October 2018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Box 4"/>
          <p:cNvSpPr txBox="1">
            <a:spLocks noChangeArrowheads="1"/>
          </p:cNvSpPr>
          <p:nvPr/>
        </p:nvSpPr>
        <p:spPr bwMode="auto">
          <a:xfrm>
            <a:off x="107504" y="1456323"/>
            <a:ext cx="331236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it-IT" sz="2000" b="1" i="1" dirty="0" smtClean="0"/>
              <a:t>Performed @ LLB-Saclay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endParaRPr lang="it-IT" sz="2000" b="1" i="1" dirty="0"/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it-IT" sz="2000" b="1" i="1" dirty="0" smtClean="0"/>
              <a:t>Linearity </a:t>
            </a:r>
            <a:r>
              <a:rPr lang="it-IT" sz="2000" b="1" i="1" dirty="0"/>
              <a:t>scan of BAND-GEM demonstrator relative to Fission Chamber, performed at reactor power 10.1 MW</a:t>
            </a:r>
            <a:r>
              <a:rPr lang="it-IT" sz="2000" b="1" i="1" dirty="0" smtClean="0"/>
              <a:t>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endParaRPr lang="it-IT" sz="2000" b="1" i="1" dirty="0"/>
          </a:p>
          <a:p>
            <a:pPr eaLnBrk="1" hangingPunct="1"/>
            <a:endParaRPr lang="it-IT" sz="2000" b="1" i="1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it-IT" sz="2000" b="1" i="1" dirty="0"/>
              <a:t>The BAND-GEM is linear (relative to the reference FC detector) up to about </a:t>
            </a:r>
            <a:r>
              <a:rPr lang="it-IT" sz="2000" b="1" i="1" dirty="0" smtClean="0"/>
              <a:t>1 </a:t>
            </a:r>
            <a:r>
              <a:rPr lang="it-IT" sz="2000" b="1" i="1" dirty="0"/>
              <a:t>MHz/cm</a:t>
            </a:r>
            <a:r>
              <a:rPr lang="it-IT" sz="2000" b="1" i="1" baseline="30000" dirty="0"/>
              <a:t>2</a:t>
            </a:r>
            <a:r>
              <a:rPr lang="it-IT" sz="2000" b="1" i="1" dirty="0"/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90690" y="913582"/>
            <a:ext cx="5359400" cy="5864225"/>
            <a:chOff x="3565525" y="660400"/>
            <a:chExt cx="5359400" cy="5864225"/>
          </a:xfrm>
        </p:grpSpPr>
        <p:pic>
          <p:nvPicPr>
            <p:cNvPr id="57346" name="Picture 3"/>
            <p:cNvPicPr>
              <a:picLocks noChangeAspect="1" noChangeArrowheads="1"/>
            </p:cNvPicPr>
            <p:nvPr/>
          </p:nvPicPr>
          <p:blipFill>
            <a:blip r:embed="rId2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525" y="660400"/>
              <a:ext cx="5359400" cy="5360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6355" name="TextBox 5"/>
            <p:cNvSpPr txBox="1">
              <a:spLocks noChangeArrowheads="1"/>
            </p:cNvSpPr>
            <p:nvPr/>
          </p:nvSpPr>
          <p:spPr bwMode="auto">
            <a:xfrm>
              <a:off x="4173538" y="5878513"/>
              <a:ext cx="42481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just" eaLnBrk="1" hangingPunct="1"/>
              <a:r>
                <a:rPr lang="it-IT" sz="1200"/>
                <a:t>Black dots: BANDGEM count rates per cm</a:t>
              </a:r>
              <a:r>
                <a:rPr lang="it-IT" sz="1200" baseline="30000"/>
                <a:t>2</a:t>
              </a:r>
              <a:r>
                <a:rPr lang="it-IT" sz="1200"/>
                <a:t>; red line: fit of the data with saturation law; purple line: linear component of the saturation law.</a:t>
              </a:r>
            </a:p>
          </p:txBody>
        </p:sp>
        <p:sp>
          <p:nvSpPr>
            <p:cNvPr id="356356" name="TextBox 6"/>
            <p:cNvSpPr txBox="1">
              <a:spLocks noChangeArrowheads="1"/>
            </p:cNvSpPr>
            <p:nvPr/>
          </p:nvSpPr>
          <p:spPr bwMode="auto">
            <a:xfrm>
              <a:off x="4719638" y="1720850"/>
              <a:ext cx="2520950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sz="1400" dirty="0" smtClean="0">
                  <a:cs typeface="Arial" pitchFamily="34" charset="0"/>
                </a:rPr>
                <a:t>V</a:t>
              </a:r>
              <a:r>
                <a:rPr lang="it-IT" sz="1400" baseline="-25000" dirty="0" smtClean="0">
                  <a:cs typeface="Arial" pitchFamily="34" charset="0"/>
                </a:rPr>
                <a:t>cathode</a:t>
              </a:r>
              <a:r>
                <a:rPr lang="it-IT" sz="1400" dirty="0" smtClean="0">
                  <a:cs typeface="Arial" pitchFamily="34" charset="0"/>
                </a:rPr>
                <a:t>-V</a:t>
              </a:r>
              <a:r>
                <a:rPr lang="it-IT" sz="1400" baseline="-25000" dirty="0" smtClean="0">
                  <a:cs typeface="Arial" pitchFamily="34" charset="0"/>
                </a:rPr>
                <a:t>TopGrid</a:t>
              </a:r>
              <a:r>
                <a:rPr lang="it-IT" sz="1400" dirty="0" smtClean="0">
                  <a:cs typeface="Arial" pitchFamily="34" charset="0"/>
                </a:rPr>
                <a:t> = -10 </a:t>
              </a:r>
              <a:r>
                <a:rPr lang="it-IT" sz="1400" dirty="0">
                  <a:cs typeface="Arial" pitchFamily="34" charset="0"/>
                </a:rPr>
                <a:t>kV</a:t>
              </a:r>
            </a:p>
            <a:p>
              <a:pPr eaLnBrk="1" hangingPunct="1"/>
              <a:r>
                <a:rPr lang="el-GR" sz="1400" dirty="0" smtClean="0">
                  <a:cs typeface="Arial" pitchFamily="34" charset="0"/>
                </a:rPr>
                <a:t>Σ</a:t>
              </a:r>
              <a:r>
                <a:rPr lang="it-IT" sz="1400" dirty="0" smtClean="0">
                  <a:cs typeface="Arial" pitchFamily="34" charset="0"/>
                </a:rPr>
                <a:t>V</a:t>
              </a:r>
              <a:r>
                <a:rPr lang="it-IT" sz="1400" baseline="-25000" dirty="0" smtClean="0">
                  <a:cs typeface="Arial" pitchFamily="34" charset="0"/>
                </a:rPr>
                <a:t>GEM</a:t>
              </a:r>
              <a:r>
                <a:rPr lang="it-IT" sz="1400" dirty="0" smtClean="0">
                  <a:cs typeface="Arial" pitchFamily="34" charset="0"/>
                </a:rPr>
                <a:t> </a:t>
              </a:r>
              <a:r>
                <a:rPr lang="it-IT" sz="1400" dirty="0">
                  <a:cs typeface="Arial" pitchFamily="34" charset="0"/>
                </a:rPr>
                <a:t>= 870 V</a:t>
              </a:r>
            </a:p>
            <a:p>
              <a:pPr eaLnBrk="1" hangingPunct="1"/>
              <a:r>
                <a:rPr lang="it-IT" sz="1400" dirty="0">
                  <a:cs typeface="Arial" pitchFamily="34" charset="0"/>
                </a:rPr>
                <a:t>Tilt angle = 5°</a:t>
              </a:r>
            </a:p>
            <a:p>
              <a:pPr eaLnBrk="1" hangingPunct="1"/>
              <a:endParaRPr lang="it-IT" sz="1400" dirty="0">
                <a:cs typeface="Arial" pitchFamily="34" charset="0"/>
              </a:endParaRPr>
            </a:p>
          </p:txBody>
        </p:sp>
        <p:sp>
          <p:nvSpPr>
            <p:cNvPr id="356357" name="TextBox 7"/>
            <p:cNvSpPr txBox="1">
              <a:spLocks noChangeArrowheads="1"/>
            </p:cNvSpPr>
            <p:nvPr/>
          </p:nvSpPr>
          <p:spPr bwMode="auto">
            <a:xfrm>
              <a:off x="7053263" y="2886075"/>
              <a:ext cx="8636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sz="1000"/>
                <a:t>Full beam</a:t>
              </a:r>
            </a:p>
          </p:txBody>
        </p:sp>
        <p:sp>
          <p:nvSpPr>
            <p:cNvPr id="356358" name="TextBox 9"/>
            <p:cNvSpPr txBox="1">
              <a:spLocks noChangeArrowheads="1"/>
            </p:cNvSpPr>
            <p:nvPr/>
          </p:nvSpPr>
          <p:spPr bwMode="auto">
            <a:xfrm>
              <a:off x="6173788" y="3956050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sz="1000"/>
                <a:t>1.8 mm attenuator</a:t>
              </a:r>
            </a:p>
          </p:txBody>
        </p:sp>
        <p:sp>
          <p:nvSpPr>
            <p:cNvPr id="356359" name="TextBox 10"/>
            <p:cNvSpPr txBox="1">
              <a:spLocks noChangeArrowheads="1"/>
            </p:cNvSpPr>
            <p:nvPr/>
          </p:nvSpPr>
          <p:spPr bwMode="auto">
            <a:xfrm>
              <a:off x="5308600" y="4597400"/>
              <a:ext cx="8651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sz="1000"/>
                <a:t>3.6 mm attenuator</a:t>
              </a:r>
            </a:p>
          </p:txBody>
        </p:sp>
      </p:grpSp>
      <p:sp>
        <p:nvSpPr>
          <p:cNvPr id="14" name="Title 4"/>
          <p:cNvSpPr txBox="1">
            <a:spLocks/>
          </p:cNvSpPr>
          <p:nvPr/>
        </p:nvSpPr>
        <p:spPr>
          <a:xfrm>
            <a:off x="899592" y="-27384"/>
            <a:ext cx="7128792" cy="94096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High rate performance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666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039884" cy="1143000"/>
          </a:xfrm>
        </p:spPr>
        <p:txBody>
          <a:bodyPr>
            <a:normAutofit fontScale="90000"/>
          </a:bodyPr>
          <a:lstStyle/>
          <a:p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wavelength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@EMMA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Muraro\Pictures\Per Presentazione PSND\TOF_Lun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r="7540"/>
          <a:stretch/>
        </p:blipFill>
        <p:spPr bwMode="auto">
          <a:xfrm>
            <a:off x="183071" y="1196752"/>
            <a:ext cx="4281522" cy="25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uraro\Pictures\Per Presentazione PSND\EFFVSLAMBD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6831" r="9682" b="3076"/>
          <a:stretch/>
        </p:blipFill>
        <p:spPr bwMode="auto">
          <a:xfrm>
            <a:off x="3203848" y="3702452"/>
            <a:ext cx="5704466" cy="31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57332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Tilting angle </a:t>
            </a:r>
            <a:r>
              <a:rPr lang="az-Cyrl-AZ" i="1" dirty="0" smtClean="0">
                <a:latin typeface="Calibri"/>
                <a:cs typeface="Calibri"/>
              </a:rPr>
              <a:t>Ѳ</a:t>
            </a:r>
            <a:r>
              <a:rPr lang="it-IT" i="1" dirty="0" smtClean="0">
                <a:latin typeface="Calibri"/>
                <a:cs typeface="Calibri"/>
              </a:rPr>
              <a:t> = </a:t>
            </a:r>
            <a:r>
              <a:rPr lang="it-IT" i="1" dirty="0">
                <a:latin typeface="Calibri"/>
                <a:cs typeface="Calibri"/>
              </a:rPr>
              <a:t>8</a:t>
            </a:r>
            <a:r>
              <a:rPr lang="it-IT" i="1" dirty="0" smtClean="0">
                <a:latin typeface="Calibri"/>
                <a:cs typeface="Calibri"/>
              </a:rPr>
              <a:t>°</a:t>
            </a:r>
            <a:endParaRPr lang="en-GB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195922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ToT neutron Spectrum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278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120" y="24522"/>
            <a:ext cx="7128792" cy="940966"/>
          </a:xfrm>
        </p:spPr>
        <p:txBody>
          <a:bodyPr>
            <a:normAutofit fontScale="90000"/>
          </a:bodyPr>
          <a:lstStyle/>
          <a:p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of the module @ LARMOR beam line </a:t>
            </a:r>
            <a:b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(SANS instrument).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1863419"/>
            <a:ext cx="49054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SANS measurement performd with a </a:t>
            </a:r>
            <a:r>
              <a:rPr lang="en-GB" sz="2000" dirty="0" smtClean="0"/>
              <a:t>concentrated </a:t>
            </a:r>
            <a:r>
              <a:rPr lang="en-GB" sz="2000" dirty="0" err="1" smtClean="0"/>
              <a:t>ludox</a:t>
            </a:r>
            <a:r>
              <a:rPr lang="en-GB" sz="2000" dirty="0" smtClean="0"/>
              <a:t> silica dispersion sample. </a:t>
            </a:r>
          </a:p>
          <a:p>
            <a:pPr algn="just"/>
            <a:r>
              <a:rPr lang="it-IT" sz="2000" dirty="0" smtClean="0"/>
              <a:t>With this sample, the expected 2d map on the detector position is a circular ring </a:t>
            </a:r>
            <a:r>
              <a:rPr lang="en-GB" sz="2000" dirty="0" smtClean="0"/>
              <a:t>moving to larger radius at longer wavelengths.</a:t>
            </a:r>
          </a:p>
        </p:txBody>
      </p:sp>
      <p:sp>
        <p:nvSpPr>
          <p:cNvPr id="9" name="Right Arrow 8"/>
          <p:cNvSpPr/>
          <p:nvPr/>
        </p:nvSpPr>
        <p:spPr>
          <a:xfrm rot="16200000">
            <a:off x="6026097" y="6079359"/>
            <a:ext cx="1080120" cy="243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444208" y="5373216"/>
            <a:ext cx="216024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660232" y="6165304"/>
            <a:ext cx="155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Neutron beam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30782" y="529081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Sample</a:t>
            </a:r>
            <a:endParaRPr lang="en-GB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555766" y="3645024"/>
            <a:ext cx="22067" cy="3096344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939337">
            <a:off x="5151833" y="4041642"/>
            <a:ext cx="136815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 rot="884052">
            <a:off x="5076785" y="4252261"/>
            <a:ext cx="12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BAND-GEM</a:t>
            </a:r>
            <a:endParaRPr lang="en-GB" dirty="0"/>
          </a:p>
        </p:txBody>
      </p:sp>
      <p:cxnSp>
        <p:nvCxnSpPr>
          <p:cNvPr id="18" name="Straight Arrow Connector 17"/>
          <p:cNvCxnSpPr>
            <a:stCxn id="12" idx="1"/>
          </p:cNvCxnSpPr>
          <p:nvPr/>
        </p:nvCxnSpPr>
        <p:spPr>
          <a:xfrm flipV="1">
            <a:off x="6730782" y="4293096"/>
            <a:ext cx="1458" cy="11823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6606090" y="46108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1,5 m</a:t>
            </a:r>
            <a:endParaRPr lang="en-GB" dirty="0"/>
          </a:p>
        </p:txBody>
      </p:sp>
      <p:pic>
        <p:nvPicPr>
          <p:cNvPr id="10242" name="Picture 2" descr="C:\Users\Muraro\Pictures\FULL-MODULE DA ENRICO\IMG_20180416_104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8012" r="17648"/>
          <a:stretch/>
        </p:blipFill>
        <p:spPr bwMode="auto">
          <a:xfrm>
            <a:off x="0" y="1700808"/>
            <a:ext cx="3672408" cy="42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3528" y="6237312"/>
            <a:ext cx="368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BAND-GEM full module with Cd mask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V="1">
            <a:off x="2168425" y="4653136"/>
            <a:ext cx="315343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0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0998" y="-925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34933" y="905910"/>
            <a:ext cx="9109066" cy="3960440"/>
            <a:chOff x="34933" y="905910"/>
            <a:chExt cx="9109066" cy="3960440"/>
          </a:xfrm>
        </p:grpSpPr>
        <p:pic>
          <p:nvPicPr>
            <p:cNvPr id="8194" name="Picture 2" descr="C:\Users\Muraro\Pictures\Per Presentazione PSND\Larmor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7" t="6422" r="4035" b="16470"/>
            <a:stretch/>
          </p:blipFill>
          <p:spPr bwMode="auto">
            <a:xfrm>
              <a:off x="34933" y="905910"/>
              <a:ext cx="4625035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Muraro\Pictures\Per Presentazione PSND\Larmor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" t="4878" r="5197" b="19604"/>
            <a:stretch/>
          </p:blipFill>
          <p:spPr bwMode="auto">
            <a:xfrm>
              <a:off x="4572000" y="1078391"/>
              <a:ext cx="4571999" cy="3760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203848" y="3798702"/>
              <a:ext cx="131779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C</a:t>
              </a:r>
              <a:r>
                <a:rPr lang="it-IT" dirty="0" smtClean="0"/>
                <a:t>ircular ring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stCxn id="5" idx="0"/>
            </p:cNvCxnSpPr>
            <p:nvPr/>
          </p:nvCxnSpPr>
          <p:spPr>
            <a:xfrm flipH="1" flipV="1">
              <a:off x="2699792" y="1494446"/>
              <a:ext cx="1162955" cy="230425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0"/>
            </p:cNvCxnSpPr>
            <p:nvPr/>
          </p:nvCxnSpPr>
          <p:spPr>
            <a:xfrm flipV="1">
              <a:off x="3862747" y="1926494"/>
              <a:ext cx="3013509" cy="187220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96" name="Picture 4" descr="C:\Users\Muraro\Pictures\Per Presentazione PSND\Larmor_TO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1969" r="22322" b="8761"/>
          <a:stretch/>
        </p:blipFill>
        <p:spPr bwMode="auto">
          <a:xfrm>
            <a:off x="683568" y="4221088"/>
            <a:ext cx="397934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15816" y="4725144"/>
            <a:ext cx="72008" cy="1800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 descr="C:\Users\Muraro\Pictures\Per Presentazione PSND\Larmor_TO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11969" r="22322" b="8761"/>
          <a:stretch/>
        </p:blipFill>
        <p:spPr bwMode="auto">
          <a:xfrm>
            <a:off x="5364088" y="4077072"/>
            <a:ext cx="377991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643828" y="4581128"/>
            <a:ext cx="72008" cy="1800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41120" y="-27384"/>
            <a:ext cx="7128792" cy="740182"/>
          </a:xfrm>
        </p:spPr>
        <p:txBody>
          <a:bodyPr>
            <a:normAutofit/>
          </a:bodyPr>
          <a:lstStyle/>
          <a:p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SANS results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9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5"/>
          <p:cNvSpPr txBox="1">
            <a:spLocks noChangeArrowheads="1"/>
          </p:cNvSpPr>
          <p:nvPr/>
        </p:nvSpPr>
        <p:spPr bwMode="auto">
          <a:xfrm>
            <a:off x="2915816" y="5006786"/>
            <a:ext cx="59055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200" b="1" i="1" dirty="0" smtClean="0">
                <a:latin typeface="+mn-lt"/>
                <a:ea typeface="MS PGothic" charset="0"/>
                <a:cs typeface="MS PGothic" charset="0"/>
              </a:rPr>
              <a:t>Interface with ISIS-DAE: Time of Flight measurement perfomed using standard ISIS TOF DAE </a:t>
            </a:r>
            <a:r>
              <a:rPr lang="it-IT" sz="2200" b="1" i="1" dirty="0" smtClean="0">
                <a:latin typeface="+mn-lt"/>
                <a:ea typeface="MS PGothic" charset="0"/>
                <a:cs typeface="MS PGothic" charset="0"/>
                <a:sym typeface="Wingdings" panose="05000000000000000000" pitchFamily="2" charset="2"/>
              </a:rPr>
              <a:t> First Time a GEM is inside standard ISIS DAQ System</a:t>
            </a:r>
            <a:endParaRPr lang="it-IT" sz="2200" i="1" dirty="0" smtClean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19459" name="TextBox 27"/>
          <p:cNvSpPr txBox="1">
            <a:spLocks noChangeArrowheads="1"/>
          </p:cNvSpPr>
          <p:nvPr/>
        </p:nvSpPr>
        <p:spPr bwMode="auto">
          <a:xfrm>
            <a:off x="623888" y="3917950"/>
            <a:ext cx="284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1800" b="1"/>
              <a:t>128 8x8 mm</a:t>
            </a:r>
            <a:r>
              <a:rPr lang="it-IT" altLang="it-IT" sz="1800" b="1" baseline="30000"/>
              <a:t>2</a:t>
            </a:r>
            <a:r>
              <a:rPr lang="it-IT" altLang="it-IT" sz="1800" b="1"/>
              <a:t> pads</a:t>
            </a: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4279"/>
          <a:stretch>
            <a:fillRect/>
          </a:stretch>
        </p:blipFill>
        <p:spPr bwMode="auto">
          <a:xfrm>
            <a:off x="646113" y="1938338"/>
            <a:ext cx="20002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29"/>
          <p:cNvSpPr txBox="1">
            <a:spLocks noChangeArrowheads="1"/>
          </p:cNvSpPr>
          <p:nvPr/>
        </p:nvSpPr>
        <p:spPr bwMode="auto">
          <a:xfrm>
            <a:off x="307975" y="1574800"/>
            <a:ext cx="3322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1800" b="1"/>
              <a:t>bGEM – borated cathode</a:t>
            </a:r>
          </a:p>
        </p:txBody>
      </p:sp>
      <p:grpSp>
        <p:nvGrpSpPr>
          <p:cNvPr id="19462" name="Group 10"/>
          <p:cNvGrpSpPr>
            <a:grpSpLocks/>
          </p:cNvGrpSpPr>
          <p:nvPr/>
        </p:nvGrpSpPr>
        <p:grpSpPr bwMode="auto">
          <a:xfrm>
            <a:off x="652463" y="4229100"/>
            <a:ext cx="2098675" cy="1817688"/>
            <a:chOff x="274638" y="4032251"/>
            <a:chExt cx="2099249" cy="1818498"/>
          </a:xfrm>
        </p:grpSpPr>
        <p:pic>
          <p:nvPicPr>
            <p:cNvPr id="19480" name="Picture 26" descr="Pads+Carioca+FPG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/>
            <a:stretch>
              <a:fillRect/>
            </a:stretch>
          </p:blipFill>
          <p:spPr bwMode="auto">
            <a:xfrm>
              <a:off x="274638" y="4032251"/>
              <a:ext cx="2099249" cy="181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8" name="Rectangle 22"/>
            <p:cNvSpPr>
              <a:spLocks noChangeArrowheads="1"/>
            </p:cNvSpPr>
            <p:nvPr/>
          </p:nvSpPr>
          <p:spPr bwMode="auto">
            <a:xfrm>
              <a:off x="280990" y="4089426"/>
              <a:ext cx="1049624" cy="176132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9463" name="Group 11"/>
          <p:cNvGrpSpPr>
            <a:grpSpLocks/>
          </p:cNvGrpSpPr>
          <p:nvPr/>
        </p:nvGrpSpPr>
        <p:grpSpPr bwMode="auto">
          <a:xfrm>
            <a:off x="3333750" y="1412875"/>
            <a:ext cx="5886450" cy="3251200"/>
            <a:chOff x="3333750" y="914400"/>
            <a:chExt cx="5886450" cy="3251513"/>
          </a:xfrm>
        </p:grpSpPr>
        <p:pic>
          <p:nvPicPr>
            <p:cNvPr id="194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1350963"/>
              <a:ext cx="358298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Connettore 2 11"/>
            <p:cNvCxnSpPr/>
            <p:nvPr/>
          </p:nvCxnSpPr>
          <p:spPr>
            <a:xfrm>
              <a:off x="4310063" y="2705272"/>
              <a:ext cx="1441450" cy="0"/>
            </a:xfrm>
            <a:prstGeom prst="straightConnector1">
              <a:avLst/>
            </a:prstGeom>
            <a:ln w="38100" cmpd="dbl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12"/>
            <p:cNvCxnSpPr/>
            <p:nvPr/>
          </p:nvCxnSpPr>
          <p:spPr>
            <a:xfrm>
              <a:off x="7478713" y="2633829"/>
              <a:ext cx="1223962" cy="0"/>
            </a:xfrm>
            <a:prstGeom prst="straightConnector1">
              <a:avLst/>
            </a:prstGeom>
            <a:ln w="38100" cmpd="dbl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22"/>
            <p:cNvCxnSpPr/>
            <p:nvPr/>
          </p:nvCxnSpPr>
          <p:spPr>
            <a:xfrm>
              <a:off x="6584950" y="1536760"/>
              <a:ext cx="30163" cy="10240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4" name="CasellaDiTesto 39"/>
            <p:cNvSpPr txBox="1">
              <a:spLocks noChangeArrowheads="1"/>
            </p:cNvSpPr>
            <p:nvPr/>
          </p:nvSpPr>
          <p:spPr bwMode="auto">
            <a:xfrm>
              <a:off x="3333750" y="2705100"/>
              <a:ext cx="2057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altLang="it-IT" sz="1600"/>
                <a:t>Incident neutron beam</a:t>
              </a:r>
            </a:p>
          </p:txBody>
        </p:sp>
        <p:sp>
          <p:nvSpPr>
            <p:cNvPr id="19475" name="CasellaDiTesto 40"/>
            <p:cNvSpPr txBox="1">
              <a:spLocks noChangeArrowheads="1"/>
            </p:cNvSpPr>
            <p:nvPr/>
          </p:nvSpPr>
          <p:spPr bwMode="auto">
            <a:xfrm>
              <a:off x="7843838" y="1676400"/>
              <a:ext cx="1376362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altLang="it-IT" sz="1600"/>
                <a:t>Transmitted neutron beam</a:t>
              </a:r>
            </a:p>
          </p:txBody>
        </p:sp>
        <p:sp>
          <p:nvSpPr>
            <p:cNvPr id="19476" name="TextBox 31"/>
            <p:cNvSpPr txBox="1">
              <a:spLocks noChangeArrowheads="1"/>
            </p:cNvSpPr>
            <p:nvPr/>
          </p:nvSpPr>
          <p:spPr bwMode="auto">
            <a:xfrm>
              <a:off x="5943600" y="914400"/>
              <a:ext cx="154781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 altLang="it-IT" sz="1600"/>
                <a:t>INES sample position</a:t>
              </a:r>
            </a:p>
          </p:txBody>
        </p:sp>
        <p:sp>
          <p:nvSpPr>
            <p:cNvPr id="24599" name="Rectangle 23"/>
            <p:cNvSpPr>
              <a:spLocks noChangeArrowheads="1"/>
            </p:cNvSpPr>
            <p:nvPr/>
          </p:nvSpPr>
          <p:spPr bwMode="auto">
            <a:xfrm>
              <a:off x="6324600" y="3657864"/>
              <a:ext cx="457200" cy="152415"/>
            </a:xfrm>
            <a:prstGeom prst="rect">
              <a:avLst/>
            </a:prstGeom>
            <a:solidFill>
              <a:srgbClr val="FF0066"/>
            </a:solidFill>
            <a:ln w="9525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6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>
              <a:off x="6562725" y="2686221"/>
              <a:ext cx="0" cy="94306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24602" name="Text Box 26"/>
            <p:cNvSpPr txBox="1">
              <a:spLocks noChangeArrowheads="1"/>
            </p:cNvSpPr>
            <p:nvPr/>
          </p:nvSpPr>
          <p:spPr bwMode="auto">
            <a:xfrm>
              <a:off x="5886450" y="3861084"/>
              <a:ext cx="1352550" cy="304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dirty="0">
                  <a:latin typeface="Arial" charset="0"/>
                  <a:ea typeface="ＭＳ Ｐゴシック" charset="0"/>
                </a:rPr>
                <a:t>GEM position</a:t>
              </a:r>
              <a:endParaRPr lang="en-GB" sz="1400" dirty="0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9465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1E2C158-D3B7-487B-8257-1EDEA53ACB9F}" type="slidenum">
              <a:rPr lang="it-IT" altLang="it-IT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24</a:t>
            </a:fld>
            <a:endParaRPr lang="it-IT" altLang="it-IT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3040063" y="3700463"/>
            <a:ext cx="222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it-IT" sz="2000">
                <a:solidFill>
                  <a:srgbClr val="FF6600"/>
                </a:solidFill>
              </a:rPr>
              <a:t>λ = [ 0.17 , 3.2 ] Å</a:t>
            </a:r>
          </a:p>
        </p:txBody>
      </p:sp>
      <p:sp>
        <p:nvSpPr>
          <p:cNvPr id="19468" name="TextBox 2"/>
          <p:cNvSpPr txBox="1">
            <a:spLocks noChangeArrowheads="1"/>
          </p:cNvSpPr>
          <p:nvPr/>
        </p:nvSpPr>
        <p:spPr bwMode="auto">
          <a:xfrm>
            <a:off x="3906838" y="1692275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it-IT" sz="1800" baseline="30000"/>
              <a:t>3</a:t>
            </a:r>
            <a:r>
              <a:rPr lang="en-US" altLang="it-IT" sz="1800"/>
              <a:t>He tubes</a:t>
            </a:r>
          </a:p>
        </p:txBody>
      </p:sp>
      <p:cxnSp>
        <p:nvCxnSpPr>
          <p:cNvPr id="28" name="Connettore 2 22"/>
          <p:cNvCxnSpPr/>
          <p:nvPr/>
        </p:nvCxnSpPr>
        <p:spPr bwMode="auto">
          <a:xfrm>
            <a:off x="4546600" y="2108200"/>
            <a:ext cx="773113" cy="3349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941120" y="-27384"/>
            <a:ext cx="7128792" cy="740182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diffraction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34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63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17002"/>
              </p:ext>
            </p:extLst>
          </p:nvPr>
        </p:nvGraphicFramePr>
        <p:xfrm>
          <a:off x="5332413" y="3252788"/>
          <a:ext cx="3571875" cy="2520952"/>
        </p:xfrm>
        <a:graphic>
          <a:graphicData uri="http://schemas.openxmlformats.org/drawingml/2006/table">
            <a:tbl>
              <a:tblPr/>
              <a:tblGrid>
                <a:gridCol w="1190625"/>
                <a:gridCol w="1190625"/>
                <a:gridCol w="1190625"/>
              </a:tblGrid>
              <a:tr h="630238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en-GB" altLang="it-IT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ＭＳ Ｐゴシック" pitchFamily="34" charset="-128"/>
                      </a:endParaRP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GEM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it-IT" altLang="it-I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He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Peak 1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1.6 ±0.2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2.3±0.1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Peak 2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2.3 ± 0.4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2.8±0.1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30238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Peak 3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4.9±1.5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ＭＳ Ｐゴシック" pitchFamily="34" charset="-128"/>
                        </a:rPr>
                        <a:t>5.3±0.4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964" name="Text Box 52"/>
          <p:cNvSpPr txBox="1">
            <a:spLocks noChangeArrowheads="1"/>
          </p:cNvSpPr>
          <p:nvPr/>
        </p:nvSpPr>
        <p:spPr bwMode="auto">
          <a:xfrm>
            <a:off x="5849938" y="2589213"/>
            <a:ext cx="27352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b="1" dirty="0" err="1">
                <a:latin typeface="Arial" charset="0"/>
                <a:ea typeface="ＭＳ Ｐゴシック" charset="0"/>
              </a:rPr>
              <a:t>S</a:t>
            </a:r>
            <a:r>
              <a:rPr lang="it-IT" b="1" dirty="0">
                <a:latin typeface="Arial" charset="0"/>
                <a:ea typeface="ＭＳ Ｐゴシック" charset="0"/>
              </a:rPr>
              <a:t>/B</a:t>
            </a:r>
            <a:r>
              <a:rPr lang="it-IT" dirty="0">
                <a:latin typeface="Arial" charset="0"/>
                <a:ea typeface="ＭＳ Ｐゴシック" charset="0"/>
              </a:rPr>
              <a:t> for </a:t>
            </a:r>
            <a:r>
              <a:rPr lang="it-IT" dirty="0" err="1">
                <a:latin typeface="Arial" charset="0"/>
                <a:ea typeface="ＭＳ Ｐゴシック" charset="0"/>
              </a:rPr>
              <a:t>selected</a:t>
            </a:r>
            <a:r>
              <a:rPr lang="it-IT" dirty="0">
                <a:latin typeface="Arial" charset="0"/>
                <a:ea typeface="ＭＳ Ｐゴシック" charset="0"/>
              </a:rPr>
              <a:t> </a:t>
            </a:r>
            <a:r>
              <a:rPr lang="it-IT" dirty="0" err="1">
                <a:latin typeface="Arial" charset="0"/>
                <a:ea typeface="ＭＳ Ｐゴシック" charset="0"/>
              </a:rPr>
              <a:t>peaks</a:t>
            </a:r>
            <a:endParaRPr lang="it-IT" dirty="0">
              <a:latin typeface="Arial" charset="0"/>
              <a:ea typeface="ＭＳ Ｐゴシック" charset="0"/>
            </a:endParaRPr>
          </a:p>
        </p:txBody>
      </p:sp>
      <p:sp>
        <p:nvSpPr>
          <p:cNvPr id="21530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CA5E21-A27A-4228-90AB-1A0CB54718C4}" type="slidenum">
              <a:rPr lang="it-IT" altLang="it-IT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25</a:t>
            </a:fld>
            <a:endParaRPr lang="it-IT" altLang="it-IT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grpSp>
        <p:nvGrpSpPr>
          <p:cNvPr id="21532" name="Group 1"/>
          <p:cNvGrpSpPr>
            <a:grpSpLocks/>
          </p:cNvGrpSpPr>
          <p:nvPr/>
        </p:nvGrpSpPr>
        <p:grpSpPr bwMode="auto">
          <a:xfrm>
            <a:off x="103188" y="1087438"/>
            <a:ext cx="5180012" cy="5262562"/>
            <a:chOff x="228600" y="1087438"/>
            <a:chExt cx="5562600" cy="5181600"/>
          </a:xfrm>
        </p:grpSpPr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4" t="14075" r="13571" b="19260"/>
            <a:stretch>
              <a:fillRect/>
            </a:stretch>
          </p:blipFill>
          <p:spPr bwMode="auto">
            <a:xfrm>
              <a:off x="228600" y="1087438"/>
              <a:ext cx="5562600" cy="518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4210897" y="2054982"/>
              <a:ext cx="1009212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latin typeface="Arial" charset="0"/>
                  <a:ea typeface="ＭＳ Ｐゴシック" charset="0"/>
                </a:rPr>
                <a:t>GEM</a:t>
              </a:r>
            </a:p>
          </p:txBody>
        </p:sp>
        <p:sp>
          <p:nvSpPr>
            <p:cNvPr id="38965" name="Text Box 53"/>
            <p:cNvSpPr txBox="1">
              <a:spLocks noChangeArrowheads="1"/>
            </p:cNvSpPr>
            <p:nvPr/>
          </p:nvSpPr>
          <p:spPr bwMode="auto">
            <a:xfrm>
              <a:off x="2899943" y="1571992"/>
              <a:ext cx="431302" cy="36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latin typeface="Arial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38966" name="Text Box 54"/>
            <p:cNvSpPr txBox="1">
              <a:spLocks noChangeArrowheads="1"/>
            </p:cNvSpPr>
            <p:nvPr/>
          </p:nvSpPr>
          <p:spPr bwMode="auto">
            <a:xfrm>
              <a:off x="3581843" y="2159709"/>
              <a:ext cx="502902" cy="36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latin typeface="Arial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38967" name="Text Box 55"/>
            <p:cNvSpPr txBox="1">
              <a:spLocks noChangeArrowheads="1"/>
            </p:cNvSpPr>
            <p:nvPr/>
          </p:nvSpPr>
          <p:spPr bwMode="auto">
            <a:xfrm>
              <a:off x="4475133" y="2745862"/>
              <a:ext cx="576206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latin typeface="Arial" charset="0"/>
                  <a:ea typeface="ＭＳ Ｐゴシック" charset="0"/>
                </a:rPr>
                <a:t>3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330229" y="3838454"/>
              <a:ext cx="704061" cy="376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baseline="30000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3</a:t>
              </a:r>
              <a:r>
                <a:rPr lang="it-IT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He </a:t>
              </a:r>
            </a:p>
          </p:txBody>
        </p:sp>
        <p:sp>
          <p:nvSpPr>
            <p:cNvPr id="15" name="Text Box 53"/>
            <p:cNvSpPr txBox="1">
              <a:spLocks noChangeArrowheads="1"/>
            </p:cNvSpPr>
            <p:nvPr/>
          </p:nvSpPr>
          <p:spPr bwMode="auto">
            <a:xfrm>
              <a:off x="2910172" y="3857211"/>
              <a:ext cx="433007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16" name="Text Box 53"/>
            <p:cNvSpPr txBox="1">
              <a:spLocks noChangeArrowheads="1"/>
            </p:cNvSpPr>
            <p:nvPr/>
          </p:nvSpPr>
          <p:spPr bwMode="auto">
            <a:xfrm>
              <a:off x="3549454" y="4588731"/>
              <a:ext cx="431301" cy="36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17" name="Text Box 53"/>
            <p:cNvSpPr txBox="1">
              <a:spLocks noChangeArrowheads="1"/>
            </p:cNvSpPr>
            <p:nvPr/>
          </p:nvSpPr>
          <p:spPr bwMode="auto">
            <a:xfrm>
              <a:off x="4720617" y="5040459"/>
              <a:ext cx="431302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3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941120" y="-27384"/>
            <a:ext cx="7128792" cy="740182"/>
          </a:xfrm>
          <a:prstGeom prst="rect">
            <a:avLst/>
          </a:prstGeom>
          <a:solidFill>
            <a:srgbClr val="00B0F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diffraction: comparison with </a:t>
            </a:r>
            <a:r>
              <a:rPr lang="it-IT" sz="31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48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32050"/>
            <a:ext cx="7128792" cy="940966"/>
          </a:xfrm>
        </p:spPr>
        <p:txBody>
          <a:bodyPr>
            <a:norm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GEMs for x-rays detection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435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977" y="0"/>
            <a:ext cx="7128792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Tokamak diagnostics at KSTAR (KOREA) and EAST (CHINA)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20323" r="35587" b="39839"/>
          <a:stretch>
            <a:fillRect/>
          </a:stretch>
        </p:blipFill>
        <p:spPr bwMode="auto">
          <a:xfrm>
            <a:off x="3189288" y="763588"/>
            <a:ext cx="50641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28207" r="36043" b="34282"/>
          <a:stretch>
            <a:fillRect/>
          </a:stretch>
        </p:blipFill>
        <p:spPr bwMode="auto">
          <a:xfrm>
            <a:off x="347141" y="3279140"/>
            <a:ext cx="516096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25438" r="56177" b="29381"/>
          <a:stretch>
            <a:fillRect/>
          </a:stretch>
        </p:blipFill>
        <p:spPr bwMode="auto">
          <a:xfrm>
            <a:off x="179388" y="765175"/>
            <a:ext cx="26035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203200" y="6217493"/>
            <a:ext cx="894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000066"/>
                </a:solidFill>
                <a:latin typeface="Comic Sans MS" pitchFamily="66" charset="0"/>
              </a:rPr>
              <a:t>D. Pacella et al. : </a:t>
            </a:r>
            <a:br>
              <a:rPr lang="en-US" altLang="en-US" sz="1400" b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en-US" altLang="en-US" sz="1400" b="0">
                <a:solidFill>
                  <a:srgbClr val="000066"/>
                </a:solidFill>
                <a:latin typeface="Comic Sans MS" pitchFamily="66" charset="0"/>
              </a:rPr>
              <a:t>GEM-based Energy Resolved X-ray Tangential Imaging System at KSTAR</a:t>
            </a:r>
            <a:endParaRPr lang="it-IT" altLang="en-US" sz="1400" b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179388" y="5653930"/>
            <a:ext cx="894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>
                <a:solidFill>
                  <a:srgbClr val="000066"/>
                </a:solidFill>
                <a:latin typeface="Comic Sans MS" pitchFamily="66" charset="0"/>
              </a:rPr>
              <a:t>The system firmware  is able to produce a movie of 65000 frames of 1 </a:t>
            </a:r>
            <a:r>
              <a:rPr lang="en-US" altLang="en-US" sz="1600" b="0" dirty="0" err="1">
                <a:solidFill>
                  <a:srgbClr val="000066"/>
                </a:solidFill>
                <a:latin typeface="Comic Sans MS" pitchFamily="66" charset="0"/>
              </a:rPr>
              <a:t>ms.</a:t>
            </a:r>
            <a:r>
              <a:rPr lang="en-US" altLang="en-US" sz="1600" b="0" dirty="0">
                <a:solidFill>
                  <a:srgbClr val="000066"/>
                </a:solidFill>
                <a:latin typeface="Comic Sans MS" pitchFamily="66" charset="0"/>
              </a:rPr>
              <a:t>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0" dirty="0">
                <a:solidFill>
                  <a:srgbClr val="000066"/>
                </a:solidFill>
                <a:latin typeface="Comic Sans MS" pitchFamily="66" charset="0"/>
              </a:rPr>
              <a:t>The </a:t>
            </a:r>
            <a:r>
              <a:rPr lang="en-US" altLang="en-US" sz="1600" b="0" dirty="0" smtClean="0">
                <a:solidFill>
                  <a:srgbClr val="000066"/>
                </a:solidFill>
                <a:latin typeface="Comic Sans MS" pitchFamily="66" charset="0"/>
              </a:rPr>
              <a:t>2018 </a:t>
            </a:r>
            <a:r>
              <a:rPr lang="en-US" altLang="en-US" sz="1600" b="0" dirty="0">
                <a:solidFill>
                  <a:srgbClr val="000066"/>
                </a:solidFill>
                <a:latin typeface="Comic Sans MS" pitchFamily="66" charset="0"/>
              </a:rPr>
              <a:t>KSTAR data taking will start in few weeks.  </a:t>
            </a:r>
            <a:endParaRPr lang="it-IT" altLang="en-US" sz="1600" b="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8680" name="TextBox 2"/>
          <p:cNvSpPr txBox="1">
            <a:spLocks noChangeArrowheads="1"/>
          </p:cNvSpPr>
          <p:nvPr/>
        </p:nvSpPr>
        <p:spPr bwMode="auto">
          <a:xfrm>
            <a:off x="234950" y="2664778"/>
            <a:ext cx="1370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b="0">
                <a:solidFill>
                  <a:schemeClr val="bg1"/>
                </a:solidFill>
                <a:latin typeface="Comic Sans MS" pitchFamily="66" charset="0"/>
              </a:rPr>
              <a:t>FPGA Board</a:t>
            </a:r>
          </a:p>
        </p:txBody>
      </p:sp>
      <p:cxnSp>
        <p:nvCxnSpPr>
          <p:cNvPr id="28681" name="Straight Arrow Connector 4"/>
          <p:cNvCxnSpPr>
            <a:cxnSpLocks noChangeShapeType="1"/>
            <a:stCxn id="28680" idx="0"/>
          </p:cNvCxnSpPr>
          <p:nvPr/>
        </p:nvCxnSpPr>
        <p:spPr bwMode="auto">
          <a:xfrm flipV="1">
            <a:off x="919163" y="2186940"/>
            <a:ext cx="561975" cy="4778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TextBox 6"/>
          <p:cNvSpPr txBox="1">
            <a:spLocks noChangeArrowheads="1"/>
          </p:cNvSpPr>
          <p:nvPr/>
        </p:nvSpPr>
        <p:spPr bwMode="auto">
          <a:xfrm>
            <a:off x="971550" y="3410903"/>
            <a:ext cx="1360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baseline="30000">
                <a:solidFill>
                  <a:schemeClr val="bg1"/>
                </a:solidFill>
                <a:latin typeface="Comic Sans MS" pitchFamily="66" charset="0"/>
              </a:rPr>
              <a:t>55</a:t>
            </a:r>
            <a:r>
              <a:rPr lang="it-IT" altLang="en-US" sz="1600">
                <a:solidFill>
                  <a:schemeClr val="bg1"/>
                </a:solidFill>
                <a:latin typeface="Comic Sans MS" pitchFamily="66" charset="0"/>
              </a:rPr>
              <a:t>Fe Source</a:t>
            </a:r>
          </a:p>
        </p:txBody>
      </p:sp>
      <p:cxnSp>
        <p:nvCxnSpPr>
          <p:cNvPr id="28683" name="Straight Connector 8"/>
          <p:cNvCxnSpPr>
            <a:cxnSpLocks noChangeShapeType="1"/>
          </p:cNvCxnSpPr>
          <p:nvPr/>
        </p:nvCxnSpPr>
        <p:spPr bwMode="auto">
          <a:xfrm>
            <a:off x="2555875" y="1341438"/>
            <a:ext cx="863600" cy="10795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4" name="Straight Connector 14"/>
          <p:cNvCxnSpPr>
            <a:cxnSpLocks noChangeShapeType="1"/>
          </p:cNvCxnSpPr>
          <p:nvPr/>
        </p:nvCxnSpPr>
        <p:spPr bwMode="auto">
          <a:xfrm flipV="1">
            <a:off x="2332038" y="2626678"/>
            <a:ext cx="1087437" cy="2079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5" name="TextBox 18"/>
          <p:cNvSpPr txBox="1">
            <a:spLocks noChangeArrowheads="1"/>
          </p:cNvSpPr>
          <p:nvPr/>
        </p:nvSpPr>
        <p:spPr bwMode="auto">
          <a:xfrm>
            <a:off x="7400925" y="2636838"/>
            <a:ext cx="1563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 b="0">
                <a:latin typeface="Comic Sans MS" pitchFamily="66" charset="0"/>
              </a:rPr>
              <a:t>KSTAR Toroid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412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Done with CARIOCA chips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1378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energy X-Ray Images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15208" r="13557" b="3958"/>
          <a:stretch>
            <a:fillRect/>
          </a:stretch>
        </p:blipFill>
        <p:spPr bwMode="auto">
          <a:xfrm>
            <a:off x="323850" y="908050"/>
            <a:ext cx="8377238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323850" y="4797425"/>
            <a:ext cx="4895850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000" b="0">
                <a:solidFill>
                  <a:srgbClr val="000066"/>
                </a:solidFill>
                <a:latin typeface="Comic Sans MS" pitchFamily="66" charset="0"/>
              </a:rPr>
              <a:t>These images was realized in real time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000" b="0">
                <a:solidFill>
                  <a:srgbClr val="000066"/>
                </a:solidFill>
                <a:latin typeface="Comic Sans MS" pitchFamily="66" charset="0"/>
              </a:rPr>
              <a:t>moving a triple gem with an array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000" b="0">
                <a:solidFill>
                  <a:srgbClr val="000066"/>
                </a:solidFill>
                <a:latin typeface="Comic Sans MS" pitchFamily="66" charset="0"/>
              </a:rPr>
              <a:t>of 128 pads 0.5x0.5 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2000" b="0">
                <a:solidFill>
                  <a:srgbClr val="000066"/>
                </a:solidFill>
                <a:latin typeface="Comic Sans MS" pitchFamily="66" charset="0"/>
              </a:rPr>
              <a:t>crossing the beam</a:t>
            </a:r>
          </a:p>
        </p:txBody>
      </p:sp>
    </p:spTree>
    <p:extLst>
      <p:ext uri="{BB962C8B-B14F-4D97-AF65-F5344CB8AC3E}">
        <p14:creationId xmlns:p14="http://schemas.microsoft.com/office/powerpoint/2010/main" val="33377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Preliminary results using GEMINI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ICFDT5, Frascati, 3-5 October 2018</a:t>
            </a:r>
            <a:endParaRPr lang="en-GB" smtClean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29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91175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5689" y="4149080"/>
            <a:ext cx="4490367" cy="2084824"/>
            <a:chOff x="672912" y="4152488"/>
            <a:chExt cx="4028794" cy="182705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912" y="4152488"/>
              <a:ext cx="4028794" cy="182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331640" y="4653136"/>
              <a:ext cx="648072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1160821"/>
            <a:ext cx="3868208" cy="298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8524" y="4221088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/>
              <a:t>Possibility to reconstruct imaging and charge spectrum (using ToT) simulateneously for each pad</a:t>
            </a:r>
          </a:p>
          <a:p>
            <a:pPr algn="ctr"/>
            <a:endParaRPr lang="it-IT" sz="2000" i="1" dirty="0"/>
          </a:p>
          <a:p>
            <a:pPr algn="ctr"/>
            <a:r>
              <a:rPr lang="it-IT" sz="2000" i="1" dirty="0" smtClean="0"/>
              <a:t>Crucial for impurities reconstruction in a tokamak plasma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7664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 MPGDs applications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2658"/>
            <a:ext cx="2895600" cy="365125"/>
          </a:xfrm>
        </p:spPr>
        <p:txBody>
          <a:bodyPr/>
          <a:lstStyle/>
          <a:p>
            <a:r>
              <a:rPr lang="it-IT" dirty="0"/>
              <a:t>ICFDT5, Frascati, 3-5 October 2018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2658"/>
            <a:ext cx="2133600" cy="365125"/>
          </a:xfrm>
        </p:spPr>
        <p:txBody>
          <a:bodyPr/>
          <a:lstStyle/>
          <a:p>
            <a:fld id="{077DB2B5-8BE1-4EEF-B643-AFB5AE2BC4E3}" type="slidenum">
              <a:rPr lang="en-GB" smtClean="0"/>
              <a:t>3</a:t>
            </a:fld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165449" y="2244161"/>
            <a:ext cx="2964381" cy="2743197"/>
            <a:chOff x="3518614" y="559298"/>
            <a:chExt cx="2964381" cy="2743197"/>
          </a:xfrm>
          <a:solidFill>
            <a:srgbClr val="FF0000"/>
          </a:solidFill>
        </p:grpSpPr>
        <p:sp>
          <p:nvSpPr>
            <p:cNvPr id="7" name=" 3"/>
            <p:cNvSpPr/>
            <p:nvPr/>
          </p:nvSpPr>
          <p:spPr>
            <a:xfrm>
              <a:off x="3518614" y="559298"/>
              <a:ext cx="2964381" cy="2743197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 4"/>
            <p:cNvSpPr/>
            <p:nvPr/>
          </p:nvSpPr>
          <p:spPr>
            <a:xfrm>
              <a:off x="4098054" y="1416046"/>
              <a:ext cx="1670561" cy="11958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dirty="0"/>
                <a:t>COMPASS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583087" y="1672158"/>
            <a:ext cx="2689225" cy="2500313"/>
            <a:chOff x="1282963" y="266493"/>
            <a:chExt cx="2245364" cy="2095706"/>
          </a:xfrm>
        </p:grpSpPr>
        <p:sp>
          <p:nvSpPr>
            <p:cNvPr id="10" name=" 5"/>
            <p:cNvSpPr/>
            <p:nvPr/>
          </p:nvSpPr>
          <p:spPr>
            <a:xfrm>
              <a:off x="1282963" y="266493"/>
              <a:ext cx="2245364" cy="2095706"/>
            </a:xfrm>
            <a:prstGeom prst="gear6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 6"/>
            <p:cNvSpPr/>
            <p:nvPr/>
          </p:nvSpPr>
          <p:spPr>
            <a:xfrm>
              <a:off x="1831712" y="797405"/>
              <a:ext cx="1147866" cy="1033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dirty="0"/>
                <a:t>TOTEM</a:t>
              </a: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20135047">
            <a:off x="5671511" y="972498"/>
            <a:ext cx="1885950" cy="1895475"/>
            <a:chOff x="3053235" y="-347388"/>
            <a:chExt cx="1887064" cy="1895668"/>
          </a:xfrm>
        </p:grpSpPr>
        <p:sp>
          <p:nvSpPr>
            <p:cNvPr id="13" name=" 7"/>
            <p:cNvSpPr/>
            <p:nvPr/>
          </p:nvSpPr>
          <p:spPr>
            <a:xfrm rot="20700000">
              <a:off x="3053235" y="-347388"/>
              <a:ext cx="1887064" cy="1895668"/>
            </a:xfrm>
            <a:prstGeom prst="gear6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 8"/>
            <p:cNvSpPr/>
            <p:nvPr/>
          </p:nvSpPr>
          <p:spPr>
            <a:xfrm rot="1464953">
              <a:off x="3466229" y="68579"/>
              <a:ext cx="1061076" cy="1063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</a:rPr>
                <a:t>LHCB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4629250" y="3651771"/>
            <a:ext cx="2071687" cy="1928812"/>
            <a:chOff x="3039624" y="-256093"/>
            <a:chExt cx="1887064" cy="1895668"/>
          </a:xfrm>
        </p:grpSpPr>
        <p:sp>
          <p:nvSpPr>
            <p:cNvPr id="16" name=" 7"/>
            <p:cNvSpPr/>
            <p:nvPr/>
          </p:nvSpPr>
          <p:spPr>
            <a:xfrm rot="20700000">
              <a:off x="3039624" y="-256093"/>
              <a:ext cx="1887064" cy="1895668"/>
            </a:xfrm>
            <a:prstGeom prst="gear6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 8"/>
            <p:cNvSpPr/>
            <p:nvPr/>
          </p:nvSpPr>
          <p:spPr>
            <a:xfrm>
              <a:off x="3466201" y="68433"/>
              <a:ext cx="1061383" cy="1064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dirty="0" smtClean="0"/>
                <a:t>ATLAS</a:t>
              </a:r>
              <a:endParaRPr lang="en-US" dirty="0"/>
            </a:p>
          </p:txBody>
        </p:sp>
      </p:grpSp>
      <p:sp>
        <p:nvSpPr>
          <p:cNvPr id="18" name="Slide Number Placeholder 18"/>
          <p:cNvSpPr txBox="1">
            <a:spLocks/>
          </p:cNvSpPr>
          <p:nvPr/>
        </p:nvSpPr>
        <p:spPr>
          <a:xfrm>
            <a:off x="6553200" y="6231533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/>
            <a:fld id="{7220CDA2-9943-4AF3-AF56-F58ACFA06468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6041281" y="4629869"/>
            <a:ext cx="1885950" cy="1895475"/>
            <a:chOff x="3053235" y="-347388"/>
            <a:chExt cx="1887064" cy="1895668"/>
          </a:xfrm>
        </p:grpSpPr>
        <p:sp>
          <p:nvSpPr>
            <p:cNvPr id="20" name=" 7"/>
            <p:cNvSpPr/>
            <p:nvPr/>
          </p:nvSpPr>
          <p:spPr>
            <a:xfrm rot="20700000">
              <a:off x="3053235" y="-347388"/>
              <a:ext cx="1887064" cy="1895668"/>
            </a:xfrm>
            <a:prstGeom prst="gear6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 8"/>
            <p:cNvSpPr/>
            <p:nvPr/>
          </p:nvSpPr>
          <p:spPr>
            <a:xfrm>
              <a:off x="3466229" y="68579"/>
              <a:ext cx="1061076" cy="1063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anchor="ctr"/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FF"/>
                  </a:solidFill>
                </a:rPr>
                <a:t>CMS</a:t>
              </a:r>
              <a:endParaRPr lang="en-US" dirty="0">
                <a:solidFill>
                  <a:srgbClr val="FFFFFF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3386" y="1196752"/>
            <a:ext cx="33264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Born in late ‘90s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Two main lines: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GEM (Gas Electron Multiplier and derivatives (e.g µWell)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Micromegas and derivatives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Large area and high rates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Largerly used in past and future high energy physics experiment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All major LHC experiment will use them during the next high luminosity phase (HL-LHC)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i="1" dirty="0" smtClean="0">
                <a:solidFill>
                  <a:srgbClr val="0070C0"/>
                </a:solidFill>
              </a:rPr>
              <a:t>Development co-ordinated by an international collaboration (RD51)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3347864" y="3835821"/>
            <a:ext cx="1603375" cy="1512168"/>
            <a:chOff x="3039624" y="-256093"/>
            <a:chExt cx="1887064" cy="1895668"/>
          </a:xfrm>
        </p:grpSpPr>
        <p:sp>
          <p:nvSpPr>
            <p:cNvPr id="25" name=" 7"/>
            <p:cNvSpPr/>
            <p:nvPr/>
          </p:nvSpPr>
          <p:spPr>
            <a:xfrm rot="20700000">
              <a:off x="3039624" y="-256093"/>
              <a:ext cx="1887064" cy="1895668"/>
            </a:xfrm>
            <a:prstGeom prst="gear6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 8"/>
            <p:cNvSpPr/>
            <p:nvPr/>
          </p:nvSpPr>
          <p:spPr>
            <a:xfrm>
              <a:off x="3466201" y="68433"/>
              <a:ext cx="1061383" cy="1064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dirty="0" smtClean="0"/>
                <a:t>BES-III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93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107363" cy="685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54276" name="Rettangolo 3"/>
          <p:cNvSpPr>
            <a:spLocks noChangeArrowheads="1"/>
          </p:cNvSpPr>
          <p:nvPr/>
        </p:nvSpPr>
        <p:spPr bwMode="auto">
          <a:xfrm>
            <a:off x="1392238" y="4548188"/>
            <a:ext cx="25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 </a:t>
            </a:r>
            <a:endParaRPr lang="it-IT" altLang="en-US" sz="160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107504" y="1220554"/>
            <a:ext cx="89646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results achieved by a collaboration between UNIMIB, INFN, CNR and ENEA started in 2011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it-IT" sz="2000" b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GEM tecnology is very relayable and usefull for </a:t>
            </a:r>
            <a:b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different applications in different science and technology fields</a:t>
            </a:r>
          </a:p>
          <a:p>
            <a:pPr eaLnBrk="0" hangingPunct="0">
              <a:defRPr/>
            </a:pPr>
            <a:endParaRPr lang="it-IT" sz="20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 very good results have been obtained for a real time fast </a:t>
            </a:r>
            <a:b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thermal neutron detectors with spatial and time high resolution</a:t>
            </a:r>
            <a:b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dinamic range in rate measurements with very low  background</a:t>
            </a:r>
            <a:b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few KeV  </a:t>
            </a: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it-IT" sz="2000" b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GEMINI electronics gives simultaneously images and PH spetrum    </a:t>
            </a:r>
          </a:p>
          <a:p>
            <a:pPr eaLnBrk="0" hangingPunct="0">
              <a:defRPr/>
            </a:pPr>
            <a:r>
              <a:rPr lang="it-IT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measurments</a:t>
            </a:r>
            <a:endParaRPr lang="it-IT" sz="2000" b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endParaRPr lang="it-IT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it-IT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progress </a:t>
            </a:r>
            <a:r>
              <a:rPr lang="it-IT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improment of TRL</a:t>
            </a:r>
            <a:endParaRPr lang="it-IT" sz="20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7128792" cy="64807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non-HEP applications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ICFDT5, Frascati, 3-5 October 2018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4</a:t>
            </a:fld>
            <a:endParaRPr lang="en-GB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107950" y="764704"/>
            <a:ext cx="4464050" cy="2087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it-IT" altLang="en-US" sz="1800" dirty="0">
                <a:solidFill>
                  <a:srgbClr val="FF0000"/>
                </a:solidFill>
              </a:rPr>
              <a:t>Fast </a:t>
            </a:r>
            <a:r>
              <a:rPr lang="it-IT" altLang="en-US" sz="1800" dirty="0" smtClean="0">
                <a:solidFill>
                  <a:srgbClr val="FF0000"/>
                </a:solidFill>
              </a:rPr>
              <a:t>Neutrons</a:t>
            </a:r>
            <a:endParaRPr lang="it-IT" altLang="en-US" dirty="0">
              <a:solidFill>
                <a:srgbClr val="FF0000"/>
              </a:solidFill>
            </a:endParaRPr>
          </a:p>
          <a:p>
            <a:pPr algn="ctr"/>
            <a:r>
              <a:rPr lang="it-IT" altLang="en-US" sz="1800" b="0" dirty="0" smtClean="0"/>
              <a:t>Fusion Nuclear </a:t>
            </a:r>
            <a:r>
              <a:rPr lang="it-IT" altLang="en-US" sz="1800" b="0" dirty="0"/>
              <a:t>Energy </a:t>
            </a:r>
            <a:r>
              <a:rPr lang="it-IT" altLang="en-US" sz="1800" b="0" dirty="0" smtClean="0"/>
              <a:t>Plant (NBI)</a:t>
            </a:r>
            <a:endParaRPr lang="it-IT" altLang="en-US" sz="1800" b="0" dirty="0"/>
          </a:p>
          <a:p>
            <a:pPr algn="ctr"/>
            <a:r>
              <a:rPr lang="it-IT" altLang="en-US" sz="1800" b="0" dirty="0"/>
              <a:t>Tokamak Diagnostics</a:t>
            </a:r>
          </a:p>
          <a:p>
            <a:pPr algn="ctr"/>
            <a:r>
              <a:rPr lang="it-IT" altLang="en-US" sz="1800" b="0" dirty="0"/>
              <a:t>Chip Irradiation</a:t>
            </a:r>
          </a:p>
          <a:p>
            <a:endParaRPr lang="it-IT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445125" y="4941912"/>
            <a:ext cx="3519488" cy="129540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it-IT" altLang="en-US" dirty="0">
                <a:solidFill>
                  <a:srgbClr val="FF0000"/>
                </a:solidFill>
              </a:rPr>
              <a:t>Xray Low energy</a:t>
            </a:r>
          </a:p>
          <a:p>
            <a:pPr algn="ctr"/>
            <a:r>
              <a:rPr lang="it-IT" altLang="en-US" sz="1800" b="0" dirty="0" smtClean="0"/>
              <a:t>Tokamak </a:t>
            </a:r>
            <a:r>
              <a:rPr lang="it-IT" altLang="en-US" sz="1800" b="0" dirty="0"/>
              <a:t>diagnostics</a:t>
            </a:r>
          </a:p>
          <a:p>
            <a:pPr algn="ctr"/>
            <a:r>
              <a:rPr lang="it-IT" altLang="en-US" sz="1800" b="0" dirty="0"/>
              <a:t>Radioactive waste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7950" y="4725070"/>
            <a:ext cx="4537075" cy="151288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it-IT" altLang="en-US">
                <a:solidFill>
                  <a:schemeClr val="bg1"/>
                </a:solidFill>
              </a:rPr>
              <a:t>High Intensity Beam Monitors</a:t>
            </a:r>
          </a:p>
          <a:p>
            <a:pPr algn="ctr"/>
            <a:endParaRPr lang="it-IT" altLang="en-US"/>
          </a:p>
          <a:p>
            <a:pPr algn="ctr"/>
            <a:r>
              <a:rPr lang="it-IT" altLang="en-US" sz="1800" b="0"/>
              <a:t>Hadrotherapy</a:t>
            </a:r>
          </a:p>
          <a:p>
            <a:pPr algn="ctr"/>
            <a:r>
              <a:rPr lang="it-IT" altLang="en-US" sz="1800" b="0"/>
              <a:t>Ions Beam Monitor</a:t>
            </a:r>
          </a:p>
          <a:p>
            <a:pPr algn="ctr"/>
            <a:endParaRPr lang="it-IT" alt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051050" y="2853035"/>
            <a:ext cx="6624638" cy="2016125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it-IT" altLang="en-US" sz="1800" dirty="0">
                <a:solidFill>
                  <a:schemeClr val="bg1"/>
                </a:solidFill>
              </a:rPr>
              <a:t>Pixelated GEM</a:t>
            </a:r>
          </a:p>
          <a:p>
            <a:pPr algn="ctr"/>
            <a:endParaRPr lang="it-IT" altLang="en-US" dirty="0">
              <a:solidFill>
                <a:srgbClr val="FF0000"/>
              </a:solidFill>
            </a:endParaRPr>
          </a:p>
          <a:p>
            <a:pPr algn="ctr"/>
            <a:r>
              <a:rPr lang="it-IT" altLang="en-US" sz="1800" b="0" dirty="0"/>
              <a:t>Microdosimetry</a:t>
            </a:r>
          </a:p>
          <a:p>
            <a:pPr algn="ctr"/>
            <a:r>
              <a:rPr lang="it-IT" altLang="en-US" sz="1800" b="0" dirty="0"/>
              <a:t>Tissue Equivalent chamber</a:t>
            </a:r>
          </a:p>
          <a:p>
            <a:pPr algn="ctr"/>
            <a:r>
              <a:rPr lang="it-IT" altLang="en-US" sz="1800" b="0" dirty="0"/>
              <a:t> Direct measurements with real tissue</a:t>
            </a:r>
          </a:p>
          <a:p>
            <a:pPr algn="ctr"/>
            <a:r>
              <a:rPr lang="it-IT" altLang="en-US" sz="1800" b="0" dirty="0"/>
              <a:t>Radon Monitor</a:t>
            </a:r>
          </a:p>
          <a:p>
            <a:pPr algn="ctr"/>
            <a:endParaRPr lang="it-IT" altLang="en-US" dirty="0"/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4788024" y="908720"/>
            <a:ext cx="4248472" cy="1943547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/>
            <a:r>
              <a:rPr lang="it-IT" altLang="en-US" sz="1800" dirty="0" smtClean="0">
                <a:solidFill>
                  <a:srgbClr val="FF0000"/>
                </a:solidFill>
              </a:rPr>
              <a:t>Thermal </a:t>
            </a:r>
            <a:r>
              <a:rPr lang="it-IT" altLang="en-US" sz="1800" dirty="0">
                <a:solidFill>
                  <a:srgbClr val="FF0000"/>
                </a:solidFill>
              </a:rPr>
              <a:t>Neutron</a:t>
            </a:r>
            <a:endParaRPr lang="it-IT" altLang="en-US" dirty="0">
              <a:solidFill>
                <a:srgbClr val="FF0000"/>
              </a:solidFill>
            </a:endParaRPr>
          </a:p>
          <a:p>
            <a:pPr algn="ctr"/>
            <a:r>
              <a:rPr lang="it-IT" altLang="en-US" dirty="0" smtClean="0"/>
              <a:t>3He alternatives</a:t>
            </a:r>
          </a:p>
          <a:p>
            <a:pPr algn="ctr"/>
            <a:r>
              <a:rPr lang="it-IT" altLang="en-US" dirty="0" smtClean="0"/>
              <a:t>Small angle neutron scattering</a:t>
            </a:r>
          </a:p>
          <a:p>
            <a:pPr algn="ctr"/>
            <a:r>
              <a:rPr lang="it-IT" altLang="en-US" dirty="0" smtClean="0"/>
              <a:t>Neutron diffraction </a:t>
            </a: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7005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triple GEM Chamber</a:t>
            </a:r>
          </a:p>
        </p:txBody>
      </p:sp>
      <p:pic>
        <p:nvPicPr>
          <p:cNvPr id="4099" name="Picture 3" descr="3GEM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141663"/>
            <a:ext cx="3116263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146425"/>
            <a:ext cx="30480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754063" y="3008313"/>
            <a:ext cx="1524000" cy="16002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1330325" y="3076575"/>
            <a:ext cx="1600200" cy="16764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538163" y="3054350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860425" y="3125788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1331640" y="4937794"/>
            <a:ext cx="18415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GEM foil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954088" y="2781300"/>
            <a:ext cx="82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n-US" sz="1800" b="0">
                <a:solidFill>
                  <a:srgbClr val="FF1814"/>
                </a:solidFill>
              </a:rPr>
              <a:t>70 µm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178050" y="2781300"/>
            <a:ext cx="93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n-US" sz="1800" b="0">
                <a:solidFill>
                  <a:srgbClr val="FF1814"/>
                </a:solidFill>
              </a:rPr>
              <a:t>140 µm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179388" y="1306513"/>
            <a:ext cx="45307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Gas Electron Multiplier (</a:t>
            </a:r>
            <a:r>
              <a:rPr lang="en-US" altLang="en-US" sz="1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F.Sauli</a:t>
            </a:r>
            <a:r>
              <a:rPr lang="en-US" alt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NIM A386 531</a:t>
            </a:r>
            <a: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made by 50 </a:t>
            </a:r>
            <a: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m thick </a:t>
            </a:r>
            <a:r>
              <a:rPr lang="en-US" altLang="en-US" sz="1800" b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kapton</a:t>
            </a:r>
            <a: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foil, copper clad on each side and perforated by an high surface-density of bi-conical channels;</a:t>
            </a:r>
            <a:endParaRPr lang="it-IT" altLang="en-US" sz="1800" b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643438" y="1341438"/>
            <a:ext cx="41830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triple GEM chambers have been built </a:t>
            </a:r>
            <a:r>
              <a:rPr lang="en-US" altLang="en-US" b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US" altLang="en-US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  <a:p>
            <a:pPr algn="ctr" eaLnBrk="1" hangingPunct="1"/>
            <a:r>
              <a:rPr lang="en-US" alt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Dafne</a:t>
            </a:r>
            <a:r>
              <a:rPr lang="en-US" alt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Upgrade, KLOE2, UA9, IMAGEM, GEMINI, </a:t>
            </a:r>
            <a:r>
              <a:rPr lang="en-US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AIDA/BTF, CMS, ATLAS, ALICE</a:t>
            </a:r>
            <a:r>
              <a:rPr lang="en-US" altLang="en-US" b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6443663" y="3068638"/>
            <a:ext cx="1584325" cy="7207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endParaRPr lang="it-IT" altLang="en-US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5651500" y="4868863"/>
            <a:ext cx="2665413" cy="5762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endParaRPr lang="it-IT" alt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110163" y="3500438"/>
            <a:ext cx="719137" cy="129698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endParaRPr lang="it-IT" altLang="en-US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9388" y="573563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defTabSz="679450" eaLnBrk="0" hangingPunct="0"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different levels of gain it is possible to obtain </a:t>
            </a:r>
            <a:br>
              <a:rPr lang="en-US" altLang="en-US" sz="18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 of particle discrimination</a:t>
            </a:r>
          </a:p>
        </p:txBody>
      </p:sp>
      <p:cxnSp>
        <p:nvCxnSpPr>
          <p:cNvPr id="20" name="Straight Arrow Connector 19"/>
          <p:cNvCxnSpPr>
            <a:cxnSpLocks noChangeShapeType="1"/>
            <a:stCxn id="17" idx="3"/>
          </p:cNvCxnSpPr>
          <p:nvPr/>
        </p:nvCxnSpPr>
        <p:spPr bwMode="auto">
          <a:xfrm flipH="1">
            <a:off x="3995738" y="4606925"/>
            <a:ext cx="1219200" cy="112553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dirty="0"/>
              <a:t>ICFDT5, Frascati, 3-5 October 2018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7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32050"/>
            <a:ext cx="7128792" cy="94096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GEMs for fast neutron detection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B2B5-8BE1-4EEF-B643-AFB5AE2BC4E3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ICFDT5, Frascati, 3-5 October 2018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2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689" y="1124745"/>
            <a:ext cx="8219256" cy="43204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00000"/>
                </a:solidFill>
              </a:rPr>
              <a:t>GEM is intrinsically a charged particle detector</a:t>
            </a:r>
          </a:p>
          <a:p>
            <a:pPr marL="0" indent="0" algn="ctr">
              <a:buNone/>
            </a:pPr>
            <a:endParaRPr lang="en-US" sz="1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14598" y="1417638"/>
            <a:ext cx="8183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QUESTION</a:t>
            </a:r>
            <a:r>
              <a:rPr lang="en-US" dirty="0" smtClean="0"/>
              <a:t>: How </a:t>
            </a:r>
            <a:r>
              <a:rPr lang="en-US" dirty="0"/>
              <a:t>to use GEM in order to detect neutrons???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897" y="170080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ANSWER</a:t>
            </a:r>
            <a:r>
              <a:rPr lang="en-US" dirty="0" smtClean="0"/>
              <a:t>: by detecting </a:t>
            </a:r>
            <a:r>
              <a:rPr lang="en-US" b="1" dirty="0" smtClean="0">
                <a:solidFill>
                  <a:srgbClr val="C00000"/>
                </a:solidFill>
              </a:rPr>
              <a:t>recoiling protons </a:t>
            </a:r>
            <a:r>
              <a:rPr lang="en-US" dirty="0" smtClean="0"/>
              <a:t>produced by neutrons in plastic </a:t>
            </a:r>
            <a:endParaRPr lang="en-US" dirty="0"/>
          </a:p>
          <a:p>
            <a:pPr algn="ctr"/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06317" y="2328317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3357" y="2734130"/>
                <a:ext cx="5705921" cy="694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Proton energy after the </a:t>
                </a:r>
                <a:r>
                  <a:rPr lang="en-US" dirty="0" smtClean="0"/>
                  <a:t>proton recoil: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𝐸</m:t>
                    </m:r>
                    <m:r>
                      <a:rPr lang="it-IT" i="1" baseline="-25000">
                        <a:latin typeface="Cambria Math"/>
                      </a:rPr>
                      <m:t>𝑝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𝐸𝑛</m:t>
                    </m:r>
                    <m:r>
                      <a:rPr lang="it-IT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𝑐𝑜𝑠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θ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𝑛</m:t>
                            </m:r>
                            <m:r>
                              <a:rPr lang="it-IT" i="1">
                                <a:latin typeface="Cambria Math"/>
                              </a:rPr>
                              <m:t>−</m:t>
                            </m:r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57" y="2734130"/>
                <a:ext cx="5705921" cy="694870"/>
              </a:xfrm>
              <a:prstGeom prst="rect">
                <a:avLst/>
              </a:prstGeom>
              <a:blipFill rotWithShape="1">
                <a:blip r:embed="rId2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88677" y="4619972"/>
            <a:ext cx="843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this cathode </a:t>
            </a:r>
            <a:r>
              <a:rPr lang="it-IT" dirty="0"/>
              <a:t>only a proton recoiled by a neutron incident with an energy </a:t>
            </a:r>
            <a:r>
              <a:rPr lang="it-IT" b="1" dirty="0">
                <a:solidFill>
                  <a:srgbClr val="C00000"/>
                </a:solidFill>
              </a:rPr>
              <a:t>and</a:t>
            </a:r>
            <a:r>
              <a:rPr lang="it-IT" dirty="0"/>
              <a:t> an incidence angle above than a certain threshold can be detected by the nGEM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06317" y="5266303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758" y="5877272"/>
            <a:ext cx="8389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dirty="0" smtClean="0"/>
              <a:t>This introduces a </a:t>
            </a:r>
            <a:r>
              <a:rPr lang="en-US" b="1" dirty="0" smtClean="0">
                <a:solidFill>
                  <a:srgbClr val="C00000"/>
                </a:solidFill>
              </a:rPr>
              <a:t>directionality selection effect </a:t>
            </a:r>
            <a:r>
              <a:rPr lang="en-US" dirty="0" smtClean="0"/>
              <a:t>to the detector, that is thus </a:t>
            </a:r>
            <a:r>
              <a:rPr lang="en-US" dirty="0"/>
              <a:t>able to provide the neutron emission map with a spatial resolution approaching the size of the footprint of the SPIDER </a:t>
            </a:r>
            <a:r>
              <a:rPr lang="en-US" dirty="0" err="1"/>
              <a:t>beamlets</a:t>
            </a:r>
            <a:r>
              <a:rPr lang="en-US" dirty="0"/>
              <a:t>.</a:t>
            </a:r>
            <a:endParaRPr lang="it-IT" dirty="0"/>
          </a:p>
          <a:p>
            <a:pPr algn="just"/>
            <a:endParaRPr lang="it-IT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3140968"/>
            <a:ext cx="2663190" cy="1543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31184" y="4149079"/>
            <a:ext cx="2212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/>
              <a:t>Not in scale.....</a:t>
            </a:r>
            <a:endParaRPr lang="it-IT" sz="1400" i="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668604" cy="7920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neutron detection principle</a:t>
            </a:r>
          </a:p>
        </p:txBody>
      </p:sp>
    </p:spTree>
    <p:extLst>
      <p:ext uri="{BB962C8B-B14F-4D97-AF65-F5344CB8AC3E}">
        <p14:creationId xmlns:p14="http://schemas.microsoft.com/office/powerpoint/2010/main" val="25390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44" y="-20156"/>
            <a:ext cx="7668604" cy="792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Neutron Beam Monitor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ISIS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107950" y="893763"/>
            <a:ext cx="38877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Monitor for a fast neutron beam with energies ranging from a few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800 MeV</a:t>
            </a:r>
            <a:b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Tested at neutron beam of the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Vesuvio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facility at RAL-ISIS. </a:t>
            </a:r>
            <a:endParaRPr lang="it-IT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7" descr="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25850"/>
            <a:ext cx="377983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23850" y="5805488"/>
            <a:ext cx="291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>
                <a:solidFill>
                  <a:srgbClr val="000066"/>
                </a:solidFill>
                <a:latin typeface="Comic Sans MS" pitchFamily="66" charset="0"/>
              </a:rPr>
              <a:t>Beam profiles and intensity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>
                <a:solidFill>
                  <a:srgbClr val="FF0000"/>
                </a:solidFill>
                <a:latin typeface="Comic Sans MS" pitchFamily="66" charset="0"/>
              </a:rPr>
              <a:t>in real time</a:t>
            </a: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3851275" y="5805488"/>
            <a:ext cx="5311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>
                <a:solidFill>
                  <a:srgbClr val="000066"/>
                </a:solidFill>
                <a:latin typeface="Comic Sans MS" pitchFamily="66" charset="0"/>
              </a:rPr>
              <a:t>Neutron beam monitorig during the shutter opening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7" t="53017" r="13243" b="18327"/>
          <a:stretch>
            <a:fillRect/>
          </a:stretch>
        </p:blipFill>
        <p:spPr bwMode="auto">
          <a:xfrm>
            <a:off x="4003675" y="3565525"/>
            <a:ext cx="5302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5" t="53494" r="13583" b="17513"/>
          <a:stretch>
            <a:fillRect/>
          </a:stretch>
        </p:blipFill>
        <p:spPr bwMode="auto">
          <a:xfrm>
            <a:off x="4022725" y="3540125"/>
            <a:ext cx="53022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8" t="53494" r="13583" b="17513"/>
          <a:stretch>
            <a:fillRect/>
          </a:stretch>
        </p:blipFill>
        <p:spPr bwMode="auto">
          <a:xfrm>
            <a:off x="3995738" y="3540125"/>
            <a:ext cx="53054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97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85"/>
          <p:cNvSpPr>
            <a:spLocks noChangeArrowheads="1"/>
          </p:cNvSpPr>
          <p:nvPr/>
        </p:nvSpPr>
        <p:spPr bwMode="auto">
          <a:xfrm>
            <a:off x="468313" y="5373688"/>
            <a:ext cx="824388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0">
                <a:latin typeface="Comic Sans MS" pitchFamily="66" charset="0"/>
              </a:rPr>
              <a:t>Rate measurement scan on time delay from beam T</a:t>
            </a:r>
            <a:r>
              <a:rPr lang="en-GB" altLang="en-US" sz="1800" baseline="-25000">
                <a:latin typeface="Comic Sans MS" pitchFamily="66" charset="0"/>
              </a:rPr>
              <a:t>0</a:t>
            </a:r>
            <a:r>
              <a:rPr lang="en-GB" altLang="en-US" sz="1800" b="0">
                <a:latin typeface="Comic Sans MS" pitchFamily="66" charset="0"/>
              </a:rPr>
              <a:t> using GEM detector with </a:t>
            </a:r>
            <a:r>
              <a:rPr lang="en-GB" altLang="en-US" sz="1800" b="0">
                <a:solidFill>
                  <a:srgbClr val="FF0000"/>
                </a:solidFill>
                <a:latin typeface="Comic Sans MS" pitchFamily="66" charset="0"/>
              </a:rPr>
              <a:t>100 ns gate. </a:t>
            </a:r>
            <a:endParaRPr lang="en-GB" altLang="en-US" sz="1800" b="0">
              <a:latin typeface="Comic Sans MS" pitchFamily="66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  <a:latin typeface="Comic Sans MS" pitchFamily="66" charset="0"/>
              </a:rPr>
              <a:t>Comparison with proton beam profile intensity</a:t>
            </a:r>
          </a:p>
        </p:txBody>
      </p:sp>
      <p:grpSp>
        <p:nvGrpSpPr>
          <p:cNvPr id="16388" name="Group 271"/>
          <p:cNvGrpSpPr>
            <a:grpSpLocks/>
          </p:cNvGrpSpPr>
          <p:nvPr/>
        </p:nvGrpSpPr>
        <p:grpSpPr bwMode="auto">
          <a:xfrm>
            <a:off x="395288" y="993775"/>
            <a:ext cx="7343775" cy="4379913"/>
            <a:chOff x="7711" y="22463"/>
            <a:chExt cx="3856" cy="2622"/>
          </a:xfrm>
        </p:grpSpPr>
        <p:pic>
          <p:nvPicPr>
            <p:cNvPr id="16389" name="Picture 201" descr="TimeDelay_Prot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6" t="4375" r="4379" b="4985"/>
            <a:stretch>
              <a:fillRect/>
            </a:stretch>
          </p:blipFill>
          <p:spPr bwMode="auto">
            <a:xfrm>
              <a:off x="7711" y="22463"/>
              <a:ext cx="3856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Line 262"/>
            <p:cNvSpPr>
              <a:spLocks noChangeShapeType="1"/>
            </p:cNvSpPr>
            <p:nvPr/>
          </p:nvSpPr>
          <p:spPr bwMode="auto">
            <a:xfrm flipV="1">
              <a:off x="10399" y="22620"/>
              <a:ext cx="0" cy="21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1" name="Text Box 263"/>
            <p:cNvSpPr txBox="1">
              <a:spLocks noChangeArrowheads="1"/>
            </p:cNvSpPr>
            <p:nvPr/>
          </p:nvSpPr>
          <p:spPr bwMode="auto">
            <a:xfrm>
              <a:off x="9525" y="22735"/>
              <a:ext cx="9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>
                  <a:latin typeface="Comic Sans MS" pitchFamily="66" charset="0"/>
                </a:rPr>
                <a:t>E</a:t>
              </a:r>
              <a:r>
                <a:rPr lang="en-GB" altLang="en-US" sz="2000" baseline="-25000">
                  <a:latin typeface="Comic Sans MS" pitchFamily="66" charset="0"/>
                </a:rPr>
                <a:t>n</a:t>
              </a:r>
              <a:r>
                <a:rPr lang="en-GB" altLang="en-US" sz="2000">
                  <a:latin typeface="Comic Sans MS" pitchFamily="66" charset="0"/>
                </a:rPr>
                <a:t>&gt;2MeV</a:t>
              </a:r>
            </a:p>
          </p:txBody>
        </p:sp>
        <p:sp>
          <p:nvSpPr>
            <p:cNvPr id="16392" name="Text Box 264"/>
            <p:cNvSpPr txBox="1">
              <a:spLocks noChangeArrowheads="1"/>
            </p:cNvSpPr>
            <p:nvPr/>
          </p:nvSpPr>
          <p:spPr bwMode="auto">
            <a:xfrm>
              <a:off x="10297" y="22735"/>
              <a:ext cx="9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>
                  <a:latin typeface="Comic Sans MS" pitchFamily="66" charset="0"/>
                </a:rPr>
                <a:t>E</a:t>
              </a:r>
              <a:r>
                <a:rPr lang="en-GB" altLang="en-US" sz="2000" baseline="-25000">
                  <a:latin typeface="Comic Sans MS" pitchFamily="66" charset="0"/>
                </a:rPr>
                <a:t>n</a:t>
              </a:r>
              <a:r>
                <a:rPr lang="en-GB" altLang="en-US" sz="2000">
                  <a:latin typeface="Comic Sans MS" pitchFamily="66" charset="0"/>
                </a:rPr>
                <a:t>&lt;2MeV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35844" y="-20156"/>
            <a:ext cx="7668604" cy="792088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Neutron arrival spectrum</a:t>
            </a:r>
          </a:p>
        </p:txBody>
      </p:sp>
    </p:spTree>
    <p:extLst>
      <p:ext uri="{BB962C8B-B14F-4D97-AF65-F5344CB8AC3E}">
        <p14:creationId xmlns:p14="http://schemas.microsoft.com/office/powerpoint/2010/main" val="25255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536</TotalTime>
  <Words>1288</Words>
  <Application>Microsoft Office PowerPoint</Application>
  <PresentationFormat>On-screen Show (4:3)</PresentationFormat>
  <Paragraphs>261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Equazione</vt:lpstr>
      <vt:lpstr>New MPGD applications beyond HEP</vt:lpstr>
      <vt:lpstr>What are MPGDs ? Micropatten Gasueous Detectors</vt:lpstr>
      <vt:lpstr>HEP MPGDs applications</vt:lpstr>
      <vt:lpstr>New non-HEP applications</vt:lpstr>
      <vt:lpstr>A triple GEM Chamber</vt:lpstr>
      <vt:lpstr>GEMs for fast neutron detection</vt:lpstr>
      <vt:lpstr>Fast neutron detection principle</vt:lpstr>
      <vt:lpstr>Fast Neutron Beam Monitor @ISIS</vt:lpstr>
      <vt:lpstr>Fast Neutron arrival spectrum</vt:lpstr>
      <vt:lpstr>CNESM diagnostic @ SPIDER</vt:lpstr>
      <vt:lpstr>nGEM constructon</vt:lpstr>
      <vt:lpstr>Results on efficiency uniformity</vt:lpstr>
      <vt:lpstr>Test results on directionality selection @ FNG</vt:lpstr>
      <vt:lpstr>GEMs for thermal neutron detection</vt:lpstr>
      <vt:lpstr>GEM  thermal neutron detector</vt:lpstr>
      <vt:lpstr>The BAND-GEM detector system for SANS</vt:lpstr>
      <vt:lpstr>PowerPoint Presentation</vt:lpstr>
      <vt:lpstr>PowerPoint Presentation</vt:lpstr>
      <vt:lpstr>Test of the module @ TREFF (DE)</vt:lpstr>
      <vt:lpstr>PowerPoint Presentation</vt:lpstr>
      <vt:lpstr>Efficiency vs neutron wavelength @EMMA</vt:lpstr>
      <vt:lpstr>Test of the module @ LARMOR beam line  (SANS instrument). </vt:lpstr>
      <vt:lpstr>Preliminary SANS results</vt:lpstr>
      <vt:lpstr>Neutron diffraction </vt:lpstr>
      <vt:lpstr>PowerPoint Presentation</vt:lpstr>
      <vt:lpstr>GEMs for x-rays detection</vt:lpstr>
      <vt:lpstr>Tokamak diagnostics at KSTAR (KOREA) and EAST (CHINA)</vt:lpstr>
      <vt:lpstr>Low energy X-Ray Images</vt:lpstr>
      <vt:lpstr>Preliminary results using GEMINI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Croci</dc:creator>
  <cp:lastModifiedBy>Gabriele Croci</cp:lastModifiedBy>
  <cp:revision>35</cp:revision>
  <dcterms:created xsi:type="dcterms:W3CDTF">2018-09-25T11:38:07Z</dcterms:created>
  <dcterms:modified xsi:type="dcterms:W3CDTF">2018-10-01T11:09:46Z</dcterms:modified>
</cp:coreProperties>
</file>