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5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6BC6F-D802-435D-BC74-8A2AEA090374}" type="datetimeFigureOut">
              <a:rPr lang="en-US" smtClean="0"/>
              <a:pPr/>
              <a:t>6/16/2009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FF36D-F4A8-4F16-9724-223E4BC59AD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L. Rossi – Bologna – ATLAS Italia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 smtClean="0"/>
              <a:t>L. Rossi – Bologna – ATLAS Italia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8001F-DD60-4013-994B-3A29E75DBA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Upgrade non IBL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Proposte</a:t>
            </a:r>
            <a:r>
              <a:rPr lang="en-GB" dirty="0" smtClean="0"/>
              <a:t> </a:t>
            </a:r>
            <a:r>
              <a:rPr lang="en-GB" dirty="0" err="1" smtClean="0"/>
              <a:t>ricevute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23872" y="1152508"/>
            <a:ext cx="8229600" cy="5134012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8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FTK (trigger </a:t>
            </a:r>
            <a:r>
              <a:rPr kumimoji="0" lang="en-GB" sz="8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GB" sz="8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8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traccia</a:t>
            </a:r>
            <a:r>
              <a:rPr kumimoji="0" lang="en-GB" sz="8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 </a:t>
            </a:r>
            <a:r>
              <a:rPr kumimoji="0" lang="en-GB" sz="8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memorie</a:t>
            </a:r>
            <a:r>
              <a:rPr kumimoji="0" lang="en-GB" sz="8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associative)</a:t>
            </a:r>
            <a:r>
              <a:rPr kumimoji="0" lang="en-GB" sz="8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it-IT" sz="6200" dirty="0" smtClean="0"/>
              <a:t>	Pisa  (2.9 FTE) Tot </a:t>
            </a:r>
            <a:r>
              <a:rPr lang="it-IT" sz="6200" dirty="0" smtClean="0"/>
              <a:t>40 keuro: </a:t>
            </a:r>
            <a:br>
              <a:rPr lang="it-IT" sz="6200" dirty="0" smtClean="0"/>
            </a:br>
            <a:r>
              <a:rPr lang="it-IT" sz="6200" dirty="0" smtClean="0"/>
              <a:t>------------------ </a:t>
            </a:r>
            <a:br>
              <a:rPr lang="it-IT" sz="6200" dirty="0" smtClean="0"/>
            </a:br>
            <a:r>
              <a:rPr lang="it-IT" sz="6200" dirty="0" smtClean="0"/>
              <a:t>10 keuro per lo sviluppo di un primo chip di R&amp;D di nuova memoria associativa  (3,5 mm</a:t>
            </a:r>
            <a:r>
              <a:rPr lang="it-IT" sz="6200" baseline="30000" dirty="0" smtClean="0"/>
              <a:t>2</a:t>
            </a:r>
            <a:r>
              <a:rPr lang="it-IT" sz="6200" dirty="0" smtClean="0"/>
              <a:t> a 90 nm) </a:t>
            </a:r>
            <a:br>
              <a:rPr lang="it-IT" sz="6200" dirty="0" smtClean="0"/>
            </a:br>
            <a:r>
              <a:rPr lang="it-IT" sz="6200" dirty="0" smtClean="0"/>
              <a:t>30 keuro sviluppo di una scheda AMBoard per fare un primo test di pipeline con backplane speciale. </a:t>
            </a:r>
            <a:br>
              <a:rPr lang="it-IT" sz="6200" dirty="0" smtClean="0"/>
            </a:br>
            <a:r>
              <a:rPr lang="it-IT" sz="6200" dirty="0" smtClean="0"/>
              <a:t/>
            </a:r>
            <a:br>
              <a:rPr lang="it-IT" sz="6200" dirty="0" smtClean="0"/>
            </a:br>
            <a:r>
              <a:rPr lang="it-IT" sz="6200" dirty="0" smtClean="0"/>
              <a:t>Frascati </a:t>
            </a:r>
            <a:r>
              <a:rPr lang="it-IT" sz="6200" dirty="0" smtClean="0"/>
              <a:t> (1.6 FTE) Tot </a:t>
            </a:r>
            <a:r>
              <a:rPr lang="it-IT" sz="6200" dirty="0" smtClean="0"/>
              <a:t>13 keuro: allestimento un test stand a Frascati per fare tests dell'algoritmo di clustering nei pixels. </a:t>
            </a:r>
            <a:br>
              <a:rPr lang="it-IT" sz="6200" dirty="0" smtClean="0"/>
            </a:br>
            <a:r>
              <a:rPr lang="it-IT" sz="6200" dirty="0" smtClean="0"/>
              <a:t>-------------------</a:t>
            </a:r>
            <a:r>
              <a:rPr lang="it-IT" sz="6200" dirty="0" smtClean="0"/>
              <a:t/>
            </a:r>
            <a:br>
              <a:rPr lang="it-IT" sz="6200" dirty="0" smtClean="0"/>
            </a:br>
            <a:r>
              <a:rPr lang="it-IT" sz="6200" dirty="0" smtClean="0"/>
              <a:t>1500 Euro  produzione 2 PCB e montaggio per 2 mezzanine con l'FPGA. </a:t>
            </a:r>
            <a:br>
              <a:rPr lang="it-IT" sz="6200" dirty="0" smtClean="0"/>
            </a:br>
            <a:r>
              <a:rPr lang="it-IT" sz="6200" dirty="0" smtClean="0"/>
              <a:t>5000 Euro 2 chip  (XC5VSX95T-1FFG1136C) </a:t>
            </a:r>
            <a:br>
              <a:rPr lang="it-IT" sz="6200" dirty="0" smtClean="0"/>
            </a:br>
            <a:r>
              <a:rPr lang="it-IT" sz="6200" dirty="0" smtClean="0"/>
              <a:t>6500 Euro CPU </a:t>
            </a:r>
            <a:r>
              <a:rPr lang="it-IT" sz="6200" dirty="0" smtClean="0"/>
              <a:t>MVME55006E-0161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it-IT" sz="6200" dirty="0" smtClean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it-IT" sz="6200" dirty="0" smtClean="0"/>
              <a:t>Finanziamento destinato a prove  necessarie in vista della stesura di un TDR (c’e’ un R&amp;D approvato in ATLAS volto alla stesura di un TDR) </a:t>
            </a:r>
            <a:r>
              <a:rPr lang="it-IT" sz="2400" dirty="0" smtClean="0"/>
              <a:t/>
            </a:r>
            <a:br>
              <a:rPr lang="it-IT" sz="2400" dirty="0" smtClean="0"/>
            </a:b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1472" y="500042"/>
            <a:ext cx="8229600" cy="2205054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8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Prove </a:t>
            </a:r>
            <a:r>
              <a:rPr kumimoji="0" lang="en-GB" sz="8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</a:t>
            </a:r>
            <a:r>
              <a:rPr kumimoji="0" lang="en-GB" sz="8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8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silici</a:t>
            </a:r>
            <a:r>
              <a:rPr kumimoji="0" lang="en-GB" sz="8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8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rad</a:t>
            </a:r>
            <a:r>
              <a:rPr kumimoji="0" lang="en-GB" sz="8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-hard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it-IT" sz="6200" dirty="0" smtClean="0"/>
              <a:t>	Pisa  (Calderini, FTE?) Tot ~10 (+ ME) </a:t>
            </a:r>
            <a:r>
              <a:rPr lang="it-IT" sz="6200" dirty="0" smtClean="0"/>
              <a:t>keuro: </a:t>
            </a:r>
            <a:br>
              <a:rPr lang="it-IT" sz="6200" dirty="0" smtClean="0"/>
            </a:br>
            <a:r>
              <a:rPr lang="it-IT" sz="6200" dirty="0" smtClean="0"/>
              <a:t>------------------ </a:t>
            </a:r>
            <a:br>
              <a:rPr lang="it-IT" sz="6200" dirty="0" smtClean="0"/>
            </a:br>
            <a:r>
              <a:rPr lang="it-IT" sz="6200" dirty="0" smtClean="0"/>
              <a:t>attivita’ su sensori IRST attualmente in produzione (profili di drogaggio, cfr con simulazioni, etc.) e studio del taglio ottimale (slim edge) con laser o plasma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14348" y="3143248"/>
            <a:ext cx="8229600" cy="3071834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8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Prove </a:t>
            </a:r>
            <a:r>
              <a:rPr kumimoji="0" lang="en-GB" sz="8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</a:t>
            </a:r>
            <a:r>
              <a:rPr kumimoji="0" lang="en-GB" sz="8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MSGC per </a:t>
            </a:r>
            <a:r>
              <a:rPr kumimoji="0" lang="en-GB" sz="8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muoni</a:t>
            </a:r>
            <a:r>
              <a:rPr kumimoji="0" lang="en-GB" sz="8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</a:t>
            </a:r>
            <a:r>
              <a:rPr kumimoji="0" lang="en-GB" sz="8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avanti</a:t>
            </a:r>
            <a:endParaRPr kumimoji="0" lang="en-GB" sz="8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it-IT" sz="6200" dirty="0" smtClean="0"/>
              <a:t>	</a:t>
            </a:r>
            <a:r>
              <a:rPr lang="it-IT" sz="6200" dirty="0" smtClean="0"/>
              <a:t>Napoli  (M.Alviggi,A.Aloisio,R.Giordano,G.Sekhniaidze, </a:t>
            </a:r>
            <a:r>
              <a:rPr lang="it-IT" sz="6200" dirty="0" smtClean="0"/>
              <a:t>FTE?) Tot ~10 (+ ME) </a:t>
            </a:r>
            <a:r>
              <a:rPr lang="it-IT" sz="6200" dirty="0" smtClean="0"/>
              <a:t>keuro: </a:t>
            </a:r>
            <a:br>
              <a:rPr lang="it-IT" sz="6200" dirty="0" smtClean="0"/>
            </a:br>
            <a:r>
              <a:rPr lang="it-IT" sz="4000" dirty="0" smtClean="0"/>
              <a:t>------------------ </a:t>
            </a:r>
            <a:br>
              <a:rPr lang="it-IT" sz="4000" dirty="0" smtClean="0"/>
            </a:br>
            <a:r>
              <a:rPr lang="it-IT" sz="4000" dirty="0" smtClean="0"/>
              <a:t>R&amp;D (pensato sia per la fase I, con il 'raddoppio' delle CSC, che per la fase II) sta procedendo usando fondi di dotazione di gruppo, di sezione e in piccola parte di Atlas (qualche missione estera per test beam</a:t>
            </a:r>
            <a:r>
              <a:rPr lang="it-IT" sz="4000" dirty="0" smtClean="0"/>
              <a:t>...)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it-IT" sz="4000" dirty="0" smtClean="0">
                <a:solidFill>
                  <a:srgbClr val="7030A0"/>
                </a:solidFill>
              </a:rPr>
              <a:t>	</a:t>
            </a:r>
            <a:r>
              <a:rPr lang="it-IT" sz="4000" dirty="0" smtClean="0">
                <a:solidFill>
                  <a:srgbClr val="7030A0"/>
                </a:solidFill>
              </a:rPr>
              <a:t>-----------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it-IT" sz="4000" dirty="0" smtClean="0"/>
              <a:t>CONS: prototipi rivelatori 2k€ gas stazione di test a Napoli 2k€ elettronica di lettura 4k€ </a:t>
            </a:r>
            <a:endParaRPr lang="it-IT" sz="4000" dirty="0" smtClean="0"/>
          </a:p>
          <a:p>
            <a:pPr marL="342900" indent="-342900">
              <a:spcBef>
                <a:spcPct val="20000"/>
              </a:spcBef>
              <a:defRPr/>
            </a:pPr>
            <a:r>
              <a:rPr lang="it-IT" sz="4000" dirty="0" smtClean="0"/>
              <a:t>INV</a:t>
            </a:r>
            <a:r>
              <a:rPr lang="it-IT" sz="4000" dirty="0" smtClean="0"/>
              <a:t>: alimentatore HV 2k€ </a:t>
            </a:r>
            <a:endParaRPr lang="it-IT" sz="4000" dirty="0" smtClean="0"/>
          </a:p>
          <a:p>
            <a:pPr marL="342900" indent="-342900">
              <a:spcBef>
                <a:spcPct val="20000"/>
              </a:spcBef>
              <a:defRPr/>
            </a:pPr>
            <a:r>
              <a:rPr lang="it-IT" sz="4000" dirty="0" smtClean="0"/>
              <a:t>ME</a:t>
            </a:r>
            <a:r>
              <a:rPr lang="it-IT" sz="4000" dirty="0" smtClean="0"/>
              <a:t>: test beam al cern 4k€</a:t>
            </a:r>
            <a:endParaRPr kumimoji="0" lang="en-GB" sz="4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1472" y="500042"/>
            <a:ext cx="8229600" cy="564360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8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Gas </a:t>
            </a:r>
            <a:r>
              <a:rPr kumimoji="0" lang="en-GB" sz="8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veloce</a:t>
            </a:r>
            <a:r>
              <a:rPr kumimoji="0" lang="en-GB" sz="8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 </a:t>
            </a:r>
            <a:r>
              <a:rPr kumimoji="0" lang="en-GB" sz="8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uso</a:t>
            </a:r>
            <a:r>
              <a:rPr kumimoji="0" lang="en-GB" sz="8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8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nello</a:t>
            </a:r>
            <a:r>
              <a:rPr kumimoji="0" lang="en-GB" sz="8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8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spettromero</a:t>
            </a:r>
            <a:r>
              <a:rPr kumimoji="0" lang="en-GB" sz="8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mu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it-IT" sz="6200" dirty="0" smtClean="0"/>
              <a:t>	RM3&amp;CS </a:t>
            </a:r>
            <a:r>
              <a:rPr lang="it-IT" sz="4500" dirty="0" smtClean="0"/>
              <a:t>G</a:t>
            </a:r>
            <a:r>
              <a:rPr lang="it-IT" sz="4500" dirty="0" smtClean="0"/>
              <a:t>. Morello (dottorando </a:t>
            </a:r>
            <a:r>
              <a:rPr lang="it-IT" sz="4500" dirty="0" smtClean="0"/>
              <a:t>cs) V</a:t>
            </a:r>
            <a:r>
              <a:rPr lang="it-IT" sz="4500" dirty="0" smtClean="0"/>
              <a:t>. Lazzaroli (laureando cs)</a:t>
            </a:r>
            <a:br>
              <a:rPr lang="it-IT" sz="4500" dirty="0" smtClean="0"/>
            </a:br>
            <a:r>
              <a:rPr lang="it-IT" sz="4500" dirty="0" smtClean="0"/>
              <a:t>P. Branchini (ricercatore </a:t>
            </a:r>
            <a:r>
              <a:rPr lang="it-IT" sz="4500" dirty="0" smtClean="0"/>
              <a:t>RM3),F</a:t>
            </a:r>
            <a:r>
              <a:rPr lang="it-IT" sz="4500" dirty="0" smtClean="0"/>
              <a:t>. Petrucci (ricercatore </a:t>
            </a:r>
            <a:r>
              <a:rPr lang="it-IT" sz="4500" dirty="0" smtClean="0"/>
              <a:t>UniRoma3),E</a:t>
            </a:r>
            <a:r>
              <a:rPr lang="it-IT" sz="4500" dirty="0" smtClean="0"/>
              <a:t>. Graziani (ricercatore </a:t>
            </a:r>
            <a:r>
              <a:rPr lang="it-IT" sz="4500" dirty="0" smtClean="0"/>
              <a:t>RM3), S</a:t>
            </a:r>
            <a:r>
              <a:rPr lang="it-IT" sz="4500" dirty="0" smtClean="0"/>
              <a:t>. Di Luise (assegnista </a:t>
            </a:r>
            <a:r>
              <a:rPr lang="it-IT" sz="4500" dirty="0" smtClean="0"/>
              <a:t>RM3),T</a:t>
            </a:r>
            <a:r>
              <a:rPr lang="it-IT" sz="4500" dirty="0" smtClean="0"/>
              <a:t>. Baroncelli (ricercatore </a:t>
            </a:r>
            <a:r>
              <a:rPr lang="it-IT" sz="4500" dirty="0" smtClean="0"/>
              <a:t>RM3)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it-IT" sz="4500" dirty="0" smtClean="0"/>
              <a:t>       Daniela </a:t>
            </a:r>
            <a:r>
              <a:rPr lang="it-IT" sz="4500" dirty="0" smtClean="0"/>
              <a:t>Sacco (ricercatrice ISS)</a:t>
            </a:r>
            <a:r>
              <a:rPr lang="it-IT" sz="4500" dirty="0" smtClean="0"/>
              <a:t> FTE?) Tot ~? </a:t>
            </a:r>
            <a:r>
              <a:rPr lang="it-IT" sz="4500" dirty="0" smtClean="0"/>
              <a:t>keuro: </a:t>
            </a:r>
            <a:r>
              <a:rPr lang="it-IT" sz="6200" dirty="0" smtClean="0"/>
              <a:t/>
            </a:r>
            <a:br>
              <a:rPr lang="it-IT" sz="6200" dirty="0" smtClean="0"/>
            </a:br>
            <a:r>
              <a:rPr lang="it-IT" sz="6200" dirty="0" smtClean="0"/>
              <a:t>------------------ </a:t>
            </a:r>
            <a:br>
              <a:rPr lang="it-IT" sz="6200" dirty="0" smtClean="0"/>
            </a:br>
            <a:r>
              <a:rPr lang="it-IT" sz="4400" dirty="0" smtClean="0"/>
              <a:t>R&amp;D per miscele gassose per le camere di precisione dello</a:t>
            </a:r>
            <a:br>
              <a:rPr lang="it-IT" sz="4400" dirty="0" smtClean="0"/>
            </a:br>
            <a:r>
              <a:rPr lang="it-IT" sz="4400" dirty="0" smtClean="0"/>
              <a:t>spettrometro per muoni di ATLAS. Lo scopo di questo lavoro è quello di</a:t>
            </a:r>
            <a:br>
              <a:rPr lang="it-IT" sz="4400" dirty="0" smtClean="0"/>
            </a:br>
            <a:r>
              <a:rPr lang="it-IT" sz="4400" dirty="0" smtClean="0"/>
              <a:t>trovare dei nuovi candidati di miscela gassosa con le stesse buone</a:t>
            </a:r>
            <a:br>
              <a:rPr lang="it-IT" sz="4400" dirty="0" smtClean="0"/>
            </a:br>
            <a:r>
              <a:rPr lang="it-IT" sz="4400" dirty="0" smtClean="0"/>
              <a:t>qualità della miscela standard (angolo di Lorentz, gain, radiation</a:t>
            </a:r>
            <a:br>
              <a:rPr lang="it-IT" sz="4400" dirty="0" smtClean="0"/>
            </a:br>
            <a:r>
              <a:rPr lang="it-IT" sz="4400" dirty="0" smtClean="0"/>
              <a:t>hardness, quenching, etc.) ma con un tempo di deriva massimo </a:t>
            </a:r>
            <a:r>
              <a:rPr lang="it-IT" sz="4400" dirty="0" smtClean="0"/>
              <a:t>inferiore a </a:t>
            </a:r>
            <a:r>
              <a:rPr lang="it-IT" sz="4400" dirty="0" smtClean="0"/>
              <a:t>200ns (1/3,5 volte inferiore a quella della miscela </a:t>
            </a:r>
            <a:r>
              <a:rPr lang="it-IT" sz="4400" dirty="0" smtClean="0"/>
              <a:t>standard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----------------------------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it-IT" sz="4400" dirty="0" smtClean="0">
                <a:solidFill>
                  <a:srgbClr val="7030A0"/>
                </a:solidFill>
              </a:rPr>
              <a:t>Ho avuto richieste budget solo da Cs.</a:t>
            </a:r>
            <a:endParaRPr kumimoji="0" lang="it-IT" sz="44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it-IT" sz="4400" dirty="0" smtClean="0">
                <a:solidFill>
                  <a:srgbClr val="7030A0"/>
                </a:solidFill>
              </a:rPr>
              <a:t>	richieste finanziarie (Cs) per il 2010 sono: 2 settimane per</a:t>
            </a:r>
            <a:br>
              <a:rPr lang="it-IT" sz="4400" dirty="0" smtClean="0">
                <a:solidFill>
                  <a:srgbClr val="7030A0"/>
                </a:solidFill>
              </a:rPr>
            </a:br>
            <a:r>
              <a:rPr lang="it-IT" sz="4400" dirty="0" smtClean="0">
                <a:solidFill>
                  <a:srgbClr val="7030A0"/>
                </a:solidFill>
              </a:rPr>
              <a:t>2 persone per test beam al CERN,  3 settimane per 2 persone per test</a:t>
            </a:r>
            <a:br>
              <a:rPr lang="it-IT" sz="4400" dirty="0" smtClean="0">
                <a:solidFill>
                  <a:srgbClr val="7030A0"/>
                </a:solidFill>
              </a:rPr>
            </a:br>
            <a:r>
              <a:rPr lang="it-IT" sz="4400" dirty="0" smtClean="0">
                <a:solidFill>
                  <a:srgbClr val="7030A0"/>
                </a:solidFill>
              </a:rPr>
              <a:t>di ageing a La Casaccia di Roma, 5keuro per gas, 3keuro per trasporti,</a:t>
            </a:r>
            <a:br>
              <a:rPr lang="it-IT" sz="4400" dirty="0" smtClean="0">
                <a:solidFill>
                  <a:srgbClr val="7030A0"/>
                </a:solidFill>
              </a:rPr>
            </a:br>
            <a:r>
              <a:rPr lang="it-IT" sz="4400" dirty="0" smtClean="0">
                <a:solidFill>
                  <a:srgbClr val="7030A0"/>
                </a:solidFill>
              </a:rPr>
              <a:t>6keuro per l'uso dell'area sperimentale per irraggiamento con gamma e</a:t>
            </a:r>
            <a:br>
              <a:rPr lang="it-IT" sz="4400" dirty="0" smtClean="0">
                <a:solidFill>
                  <a:srgbClr val="7030A0"/>
                </a:solidFill>
              </a:rPr>
            </a:br>
            <a:r>
              <a:rPr lang="it-IT" sz="4400" dirty="0" smtClean="0">
                <a:solidFill>
                  <a:srgbClr val="7030A0"/>
                </a:solidFill>
              </a:rPr>
              <a:t>neutroni.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1472" y="500042"/>
            <a:ext cx="8229600" cy="1928826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8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Amplificatori</a:t>
            </a:r>
            <a:r>
              <a:rPr kumimoji="0" lang="en-GB" sz="8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8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AsGa</a:t>
            </a:r>
            <a:endParaRPr kumimoji="0" lang="en-GB" sz="8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it-IT" sz="6200" dirty="0" smtClean="0"/>
              <a:t>	Milano  (Citterio, FTE?) Tot ? </a:t>
            </a:r>
            <a:r>
              <a:rPr lang="it-IT" sz="6200" dirty="0" smtClean="0"/>
              <a:t>keuro: </a:t>
            </a:r>
            <a:br>
              <a:rPr lang="it-IT" sz="6200" dirty="0" smtClean="0"/>
            </a:br>
            <a:r>
              <a:rPr lang="it-IT" sz="6200" dirty="0" smtClean="0"/>
              <a:t>------------------ </a:t>
            </a:r>
            <a:br>
              <a:rPr lang="it-IT" sz="6200" dirty="0" smtClean="0"/>
            </a:br>
            <a:r>
              <a:rPr lang="it-IT" sz="6200" dirty="0" smtClean="0"/>
              <a:t>attivita’ presentata gia’ alla riunione di Roma (3/09), non ho ancora ulteriori informazioni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42910" y="3214686"/>
            <a:ext cx="8229600" cy="1928826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8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RPC </a:t>
            </a:r>
            <a:r>
              <a:rPr kumimoji="0" lang="en-GB" sz="8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equipaggiate</a:t>
            </a:r>
            <a:r>
              <a:rPr kumimoji="0" lang="en-GB" sz="8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(around the feet)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it-IT" sz="6200" dirty="0" smtClean="0"/>
              <a:t>	Rm2, Rm3 (Santonico, FTE?) Tot ? </a:t>
            </a:r>
            <a:r>
              <a:rPr lang="it-IT" sz="6200" dirty="0" smtClean="0"/>
              <a:t>keuro: </a:t>
            </a:r>
            <a:br>
              <a:rPr lang="it-IT" sz="6200" dirty="0" smtClean="0"/>
            </a:br>
            <a:r>
              <a:rPr lang="it-IT" sz="6200" dirty="0" smtClean="0"/>
              <a:t>------------------ </a:t>
            </a:r>
            <a:br>
              <a:rPr lang="it-IT" sz="6200" dirty="0" smtClean="0"/>
            </a:br>
            <a:r>
              <a:rPr lang="it-IT" sz="6200" dirty="0" smtClean="0"/>
              <a:t>un po’ vago...aumenta l’accettanza. </a:t>
            </a:r>
            <a:r>
              <a:rPr lang="it-IT" sz="6200" smtClean="0"/>
              <a:t>Specificare il caso di fisica.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2704</TotalTime>
  <Words>92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Upgrade non IBL</vt:lpstr>
      <vt:lpstr>Proposte ricevute </vt:lpstr>
      <vt:lpstr>Slide 3</vt:lpstr>
      <vt:lpstr>Slide 4</vt:lpstr>
      <vt:lpstr>Slide 5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leonardo</dc:creator>
  <cp:lastModifiedBy>leonardo</cp:lastModifiedBy>
  <cp:revision>11</cp:revision>
  <dcterms:created xsi:type="dcterms:W3CDTF">2009-06-14T10:27:43Z</dcterms:created>
  <dcterms:modified xsi:type="dcterms:W3CDTF">2009-06-17T11:58:38Z</dcterms:modified>
</cp:coreProperties>
</file>