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5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96BC6F-D802-435D-BC74-8A2AEA090374}" type="datetimeFigureOut">
              <a:rPr lang="en-US" smtClean="0"/>
              <a:pPr/>
              <a:t>6/16/2009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FF36D-F4A8-4F16-9724-223E4BC59AD7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L. Rossi – Bologna – ATLAS Italia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 smtClean="0"/>
              <a:t>L. Rossi – Bologna – ATLAS Italia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8001F-DD60-4013-994B-3A29E75DBA6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Piano </a:t>
            </a:r>
            <a:r>
              <a:rPr lang="en-GB" dirty="0" err="1" smtClean="0"/>
              <a:t>finanziario</a:t>
            </a:r>
            <a:r>
              <a:rPr lang="en-GB" dirty="0" smtClean="0"/>
              <a:t> 2010 e </a:t>
            </a:r>
            <a:r>
              <a:rPr lang="en-GB" dirty="0" err="1" smtClean="0"/>
              <a:t>incontro</a:t>
            </a:r>
            <a:r>
              <a:rPr lang="en-GB" dirty="0" smtClean="0"/>
              <a:t> con </a:t>
            </a:r>
            <a:r>
              <a:rPr lang="en-GB" dirty="0" err="1" smtClean="0"/>
              <a:t>i</a:t>
            </a:r>
            <a:r>
              <a:rPr lang="en-GB" dirty="0" smtClean="0"/>
              <a:t> referee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2984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Richieste</a:t>
            </a:r>
            <a:r>
              <a:rPr lang="en-GB" dirty="0" smtClean="0"/>
              <a:t> </a:t>
            </a:r>
            <a:r>
              <a:rPr lang="en-GB" dirty="0" err="1" smtClean="0"/>
              <a:t>dei</a:t>
            </a:r>
            <a:r>
              <a:rPr lang="en-GB" dirty="0" smtClean="0"/>
              <a:t> referee a ATLAS e CMS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28596" y="714356"/>
            <a:ext cx="8524876" cy="56436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it-IT" sz="1400" dirty="0" smtClean="0"/>
              <a:t>  Cara Marcella e caro Leonardo, </a:t>
            </a:r>
            <a:br>
              <a:rPr lang="it-IT" sz="1400" dirty="0" smtClean="0"/>
            </a:br>
            <a:r>
              <a:rPr lang="it-IT" sz="1400" dirty="0" smtClean="0"/>
              <a:t>in </a:t>
            </a:r>
            <a:r>
              <a:rPr lang="it-IT" sz="1400" dirty="0" smtClean="0"/>
              <a:t>previsione della nostra riunione del 22 e 23 luglio vi comunichiamo gli argomenti che vorremmo affrontare. La lista e' piuttosto lunga e sara' forse necessario fare una cernita degli argomenti più rilevanti per la riunione di luglio, lasciando il resto ad un'adeguata documentazione di supporto e a scambi via mail o telefono sia prima che dopo la riunione.  Sulla base di queste indicazioni vi preghiamo di proporci un'agenda che possa essere contenuta in una giornata/esperimento  permettendo anche un buon margine per discussione e un'oretta per un'executive session tra i referees ed eventualmente i responsabili nazionali. Ecco una lista preliminare di argomenti, che ovviamente può essere modificata o integrata in base ai vostri suggerimenti: </a:t>
            </a:r>
            <a:br>
              <a:rPr lang="it-IT" sz="1400" dirty="0" smtClean="0"/>
            </a:b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0. Eventuali </a:t>
            </a:r>
            <a:r>
              <a:rPr lang="it-IT" sz="1400" b="1" dirty="0" smtClean="0"/>
              <a:t>richieste d'integrazioni e/o sblocchi sul bilancio 2009 </a:t>
            </a:r>
            <a:r>
              <a:rPr lang="it-IT" sz="1400" dirty="0" smtClean="0"/>
              <a:t>a Settembre </a:t>
            </a:r>
            <a:r>
              <a:rPr lang="it-IT" sz="1400" dirty="0" smtClean="0">
                <a:solidFill>
                  <a:srgbClr val="FF0000"/>
                </a:solidFill>
              </a:rPr>
              <a:t>(</a:t>
            </a:r>
            <a:r>
              <a:rPr lang="it-IT" sz="1400" dirty="0" smtClean="0">
                <a:solidFill>
                  <a:srgbClr val="FF0000"/>
                </a:solidFill>
                <a:sym typeface="Wingdings" pitchFamily="2" charset="2"/>
              </a:rPr>
              <a:t>IBL, FTK?, RPC? Altro?)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1. Breve stato dell'esperimento con particolare attenzione alle cose che ancora destano </a:t>
            </a:r>
            <a:r>
              <a:rPr lang="it-IT" sz="1400" dirty="0" smtClean="0"/>
              <a:t>preoccupazione</a:t>
            </a:r>
            <a:r>
              <a:rPr lang="it-IT" sz="1400" dirty="0" smtClean="0">
                <a:solidFill>
                  <a:srgbClr val="0070C0"/>
                </a:solidFill>
              </a:rPr>
              <a:t>.(</a:t>
            </a:r>
            <a:r>
              <a:rPr lang="it-IT" sz="1400" dirty="0" smtClean="0">
                <a:solidFill>
                  <a:srgbClr val="0070C0"/>
                </a:solidFill>
                <a:sym typeface="Wingdings" pitchFamily="2" charset="2"/>
              </a:rPr>
              <a:t>LR)</a:t>
            </a:r>
            <a:r>
              <a:rPr lang="it-IT" sz="1400" dirty="0" smtClean="0">
                <a:solidFill>
                  <a:srgbClr val="0070C0"/>
                </a:solidFill>
              </a:rPr>
              <a:t> 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2. Richieste di </a:t>
            </a:r>
            <a:r>
              <a:rPr lang="it-IT" sz="1400" b="1" dirty="0" smtClean="0"/>
              <a:t>MOF-A e B </a:t>
            </a:r>
            <a:r>
              <a:rPr lang="it-IT" sz="1400" dirty="0" smtClean="0">
                <a:solidFill>
                  <a:srgbClr val="0070C0"/>
                </a:solidFill>
              </a:rPr>
              <a:t>(</a:t>
            </a:r>
            <a:r>
              <a:rPr lang="it-IT" sz="1400" dirty="0" smtClean="0">
                <a:solidFill>
                  <a:srgbClr val="0070C0"/>
                </a:solidFill>
                <a:sym typeface="Wingdings" pitchFamily="2" charset="2"/>
              </a:rPr>
              <a:t>LR)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        - Vi confermiamo fin da ora che il tetto ai MOF-A imposto dalla giunta verrà' mantenuto anche nel 2010. </a:t>
            </a:r>
            <a:br>
              <a:rPr lang="it-IT" sz="1400" dirty="0" smtClean="0"/>
            </a:br>
            <a:r>
              <a:rPr lang="it-IT" sz="1400" dirty="0" smtClean="0"/>
              <a:t>        - Eventuali </a:t>
            </a:r>
            <a:r>
              <a:rPr lang="it-IT" sz="1400" b="1" dirty="0" smtClean="0"/>
              <a:t>contributi in-kind </a:t>
            </a:r>
            <a:r>
              <a:rPr lang="it-IT" sz="1400" dirty="0" smtClean="0">
                <a:solidFill>
                  <a:srgbClr val="FF0000"/>
                </a:solidFill>
              </a:rPr>
              <a:t>(MC, GPC, LR meet Nordberg, altri in-kind oltre al calcolo?)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3. </a:t>
            </a:r>
            <a:r>
              <a:rPr lang="it-IT" sz="1400" b="1" dirty="0" smtClean="0"/>
              <a:t>Modello di assistenza e manutenzione </a:t>
            </a:r>
            <a:r>
              <a:rPr lang="it-IT" sz="1400" dirty="0" smtClean="0"/>
              <a:t>del rivelatore durante il </a:t>
            </a:r>
            <a:r>
              <a:rPr lang="it-IT" sz="1400" dirty="0" smtClean="0"/>
              <a:t>running dell'esperimento </a:t>
            </a:r>
            <a:r>
              <a:rPr lang="it-IT" sz="1400" dirty="0" smtClean="0">
                <a:solidFill>
                  <a:srgbClr val="00B0F0"/>
                </a:solidFill>
              </a:rPr>
              <a:t>(</a:t>
            </a:r>
            <a:r>
              <a:rPr lang="it-IT" sz="1400" dirty="0" smtClean="0">
                <a:solidFill>
                  <a:srgbClr val="00B0F0"/>
                </a:solidFill>
                <a:sym typeface="Wingdings" pitchFamily="2" charset="2"/>
              </a:rPr>
              <a:t>Coord attivita’)</a:t>
            </a:r>
            <a:r>
              <a:rPr lang="it-IT" sz="1400" dirty="0" smtClean="0">
                <a:solidFill>
                  <a:srgbClr val="00B0F0"/>
                </a:solidFill>
              </a:rPr>
              <a:t> 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  - Organizzazione sia all'interno dell'esperimento che del gruppo italiano </a:t>
            </a:r>
            <a:br>
              <a:rPr lang="it-IT" sz="1400" dirty="0" smtClean="0"/>
            </a:br>
            <a:r>
              <a:rPr lang="it-IT" sz="1400" dirty="0" smtClean="0"/>
              <a:t>  - Responsabilità' del gruppo italiano e loro eventuali formalizzazioni (operation MOU's?) </a:t>
            </a:r>
            <a:br>
              <a:rPr lang="it-IT" sz="1400" dirty="0" smtClean="0"/>
            </a:br>
            <a:r>
              <a:rPr lang="it-IT" sz="1400" dirty="0" smtClean="0"/>
              <a:t>  - Previsione persone in shift e on-call </a:t>
            </a:r>
            <a:br>
              <a:rPr lang="it-IT" sz="1400" dirty="0" smtClean="0"/>
            </a:br>
            <a:r>
              <a:rPr lang="it-IT" sz="1400" dirty="0" smtClean="0"/>
              <a:t>  - Previsione consumi associati non coperti da MOF </a:t>
            </a:r>
            <a:br>
              <a:rPr lang="it-IT" sz="1400" dirty="0" smtClean="0"/>
            </a:br>
            <a:r>
              <a:rPr lang="it-IT" sz="1400" dirty="0" smtClean="0"/>
              <a:t>4. Eventuali </a:t>
            </a:r>
            <a:r>
              <a:rPr lang="it-IT" sz="1400" b="1" dirty="0" smtClean="0"/>
              <a:t> integrazioni o manutenzioni straordinarie </a:t>
            </a:r>
            <a:r>
              <a:rPr lang="it-IT" sz="1400" dirty="0" smtClean="0"/>
              <a:t>da realizzare durante il run 2010 o nel corso dello shutdown dopo il run del </a:t>
            </a:r>
            <a:r>
              <a:rPr lang="it-IT" sz="1400" dirty="0" smtClean="0"/>
              <a:t>2010</a:t>
            </a:r>
            <a:r>
              <a:rPr lang="it-IT" sz="1400" dirty="0" smtClean="0">
                <a:solidFill>
                  <a:srgbClr val="00B0F0"/>
                </a:solidFill>
              </a:rPr>
              <a:t> (</a:t>
            </a:r>
            <a:r>
              <a:rPr lang="it-IT" sz="1400" dirty="0" smtClean="0">
                <a:solidFill>
                  <a:srgbClr val="00B0F0"/>
                </a:solidFill>
                <a:sym typeface="Wingdings" pitchFamily="2" charset="2"/>
              </a:rPr>
              <a:t>Coord attivita’)</a:t>
            </a:r>
            <a:r>
              <a:rPr lang="it-IT" sz="1400" dirty="0" smtClean="0"/>
              <a:t> </a:t>
            </a:r>
            <a:r>
              <a:rPr lang="it-IT" sz="1400" dirty="0" smtClean="0"/>
              <a:t/>
            </a:r>
            <a:br>
              <a:rPr lang="it-IT" sz="1400" dirty="0" smtClean="0"/>
            </a:br>
            <a:r>
              <a:rPr lang="it-IT" sz="1400" dirty="0" smtClean="0"/>
              <a:t>(e.g. potenziamento di trigger e DAQ) </a:t>
            </a:r>
            <a:br>
              <a:rPr lang="it-IT" sz="1400" dirty="0" smtClean="0"/>
            </a:br>
            <a:r>
              <a:rPr lang="it-IT" sz="1400" dirty="0" smtClean="0"/>
              <a:t>  - Motivazioni degli interventi </a:t>
            </a:r>
            <a:br>
              <a:rPr lang="it-IT" sz="1400" dirty="0" smtClean="0"/>
            </a:br>
            <a:r>
              <a:rPr lang="it-IT" sz="1400" dirty="0" smtClean="0"/>
              <a:t>  - Previsione per costi e personale </a:t>
            </a:r>
            <a:r>
              <a:rPr lang="it-IT" sz="1200" dirty="0" smtClean="0"/>
              <a:t/>
            </a:r>
            <a:br>
              <a:rPr lang="it-IT" sz="1200" dirty="0" smtClean="0"/>
            </a:b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6/17/2009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L. Rossi – Bologna – ATLAS Italia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85728"/>
            <a:ext cx="8715436" cy="6000792"/>
          </a:xfrm>
        </p:spPr>
        <p:txBody>
          <a:bodyPr>
            <a:normAutofit fontScale="25000" lnSpcReduction="20000"/>
          </a:bodyPr>
          <a:lstStyle/>
          <a:p>
            <a:r>
              <a:rPr lang="it-IT" sz="4800" dirty="0" smtClean="0"/>
              <a:t>  </a:t>
            </a:r>
            <a:br>
              <a:rPr lang="it-IT" sz="4800" dirty="0" smtClean="0"/>
            </a:br>
            <a:r>
              <a:rPr lang="it-IT" sz="5600" dirty="0" smtClean="0"/>
              <a:t>5. </a:t>
            </a:r>
            <a:r>
              <a:rPr lang="it-IT" sz="5600" b="1" dirty="0" smtClean="0"/>
              <a:t>Modello di analisi dei dati </a:t>
            </a:r>
            <a:r>
              <a:rPr lang="it-IT" sz="5600" dirty="0" smtClean="0">
                <a:solidFill>
                  <a:srgbClr val="00B0F0"/>
                </a:solidFill>
              </a:rPr>
              <a:t>(</a:t>
            </a:r>
            <a:r>
              <a:rPr lang="it-IT" sz="5600" dirty="0" smtClean="0">
                <a:solidFill>
                  <a:srgbClr val="00B0F0"/>
                </a:solidFill>
                <a:sym typeface="Wingdings" pitchFamily="2" charset="2"/>
              </a:rPr>
              <a:t></a:t>
            </a:r>
            <a:r>
              <a:rPr lang="it-IT" sz="5600" dirty="0" smtClean="0">
                <a:solidFill>
                  <a:srgbClr val="00B0F0"/>
                </a:solidFill>
              </a:rPr>
              <a:t>Giacomo)</a:t>
            </a:r>
            <a:r>
              <a:rPr lang="it-IT" sz="5600" dirty="0" smtClean="0"/>
              <a:t/>
            </a:r>
            <a:br>
              <a:rPr lang="it-IT" sz="5600" dirty="0" smtClean="0"/>
            </a:br>
            <a:r>
              <a:rPr lang="it-IT" sz="5600" dirty="0" smtClean="0"/>
              <a:t>  - Organizzazione sia all'interno dell'esperimento che del gruppo italiano </a:t>
            </a:r>
            <a:br>
              <a:rPr lang="it-IT" sz="5600" dirty="0" smtClean="0"/>
            </a:br>
            <a:r>
              <a:rPr lang="it-IT" sz="5600" dirty="0" smtClean="0"/>
              <a:t>        - attività' dei gruppi italiani sullo sviluppo di codici di simulazione e ricostruzione e loro coordinamento sia tra di loro che con </a:t>
            </a:r>
            <a:r>
              <a:rPr lang="it-IT" sz="5600" dirty="0" smtClean="0"/>
              <a:t>il </a:t>
            </a:r>
            <a:r>
              <a:rPr lang="it-IT" sz="5600" dirty="0" smtClean="0"/>
              <a:t>resto dell'esperimento </a:t>
            </a:r>
            <a:br>
              <a:rPr lang="it-IT" sz="5600" dirty="0" smtClean="0"/>
            </a:br>
            <a:r>
              <a:rPr lang="it-IT" sz="5600" dirty="0" smtClean="0"/>
              <a:t>        - attività' dei gruppi italiani su particolari analisi di </a:t>
            </a:r>
            <a:r>
              <a:rPr lang="it-IT" sz="5600" dirty="0" smtClean="0"/>
              <a:t>fisica </a:t>
            </a:r>
            <a:r>
              <a:rPr lang="it-IT" sz="5600" dirty="0" smtClean="0"/>
              <a:t>e loro coordinamento sia tra di loro che con il resto dell'esperimento </a:t>
            </a:r>
            <a:br>
              <a:rPr lang="it-IT" sz="5600" dirty="0" smtClean="0"/>
            </a:br>
            <a:r>
              <a:rPr lang="it-IT" sz="5600" dirty="0" smtClean="0"/>
              <a:t>  - Responsabilità' del gruppo italiano e loro eventuali </a:t>
            </a:r>
            <a:r>
              <a:rPr lang="it-IT" sz="5600" dirty="0" smtClean="0"/>
              <a:t>formalizzazioni </a:t>
            </a:r>
            <a:r>
              <a:rPr lang="it-IT" sz="5600" dirty="0" smtClean="0"/>
              <a:t>(analysis MOU's?) </a:t>
            </a:r>
            <a:br>
              <a:rPr lang="it-IT" sz="5600" dirty="0" smtClean="0"/>
            </a:br>
            <a:r>
              <a:rPr lang="it-IT" sz="5600" dirty="0" smtClean="0"/>
              <a:t>  - Previsione persone in missione al CERN e per similfellows </a:t>
            </a:r>
            <a:br>
              <a:rPr lang="it-IT" sz="5600" dirty="0" smtClean="0"/>
            </a:br>
            <a:r>
              <a:rPr lang="it-IT" sz="5600" dirty="0" smtClean="0"/>
              <a:t>6. </a:t>
            </a:r>
            <a:r>
              <a:rPr lang="it-IT" sz="5600" b="1" dirty="0" smtClean="0"/>
              <a:t>Modello di calcolo e manutenzione delle infrastrutture associate </a:t>
            </a:r>
            <a:r>
              <a:rPr lang="it-IT" sz="5600" dirty="0" smtClean="0"/>
              <a:t/>
            </a:r>
            <a:br>
              <a:rPr lang="it-IT" sz="5600" dirty="0" smtClean="0"/>
            </a:br>
            <a:r>
              <a:rPr lang="it-IT" sz="5600" dirty="0" smtClean="0"/>
              <a:t>  - Previsione necessita' di calcolo per il 2010 (sia da MOF che da </a:t>
            </a:r>
            <a:r>
              <a:rPr lang="it-IT" sz="5600" dirty="0" smtClean="0"/>
              <a:t>finanziamenti </a:t>
            </a:r>
            <a:r>
              <a:rPr lang="it-IT" sz="5600" dirty="0" smtClean="0"/>
              <a:t>dedicati</a:t>
            </a:r>
            <a:r>
              <a:rPr lang="it-IT" sz="5600" dirty="0" smtClean="0"/>
              <a:t>)</a:t>
            </a:r>
            <a:r>
              <a:rPr lang="it-IT" sz="5600" dirty="0" smtClean="0">
                <a:solidFill>
                  <a:srgbClr val="00B0F0"/>
                </a:solidFill>
              </a:rPr>
              <a:t> (</a:t>
            </a:r>
            <a:r>
              <a:rPr lang="it-IT" sz="5600" dirty="0" smtClean="0">
                <a:solidFill>
                  <a:srgbClr val="00B0F0"/>
                </a:solidFill>
                <a:sym typeface="Wingdings" pitchFamily="2" charset="2"/>
              </a:rPr>
              <a:t></a:t>
            </a:r>
            <a:r>
              <a:rPr lang="it-IT" sz="5600" dirty="0" smtClean="0">
                <a:solidFill>
                  <a:srgbClr val="00B0F0"/>
                </a:solidFill>
              </a:rPr>
              <a:t>Gianpaolo)</a:t>
            </a:r>
            <a:r>
              <a:rPr lang="it-IT" sz="5600" dirty="0" smtClean="0"/>
              <a:t> </a:t>
            </a:r>
            <a:r>
              <a:rPr lang="it-IT" sz="5600" dirty="0" smtClean="0"/>
              <a:t/>
            </a:r>
            <a:br>
              <a:rPr lang="it-IT" sz="5600" dirty="0" smtClean="0"/>
            </a:br>
            <a:r>
              <a:rPr lang="it-IT" sz="5600" dirty="0" smtClean="0"/>
              <a:t>  - Responsabilità' del gruppo italiano e loro eventuali </a:t>
            </a:r>
            <a:r>
              <a:rPr lang="it-IT" sz="5600" dirty="0" smtClean="0"/>
              <a:t>formalizzazioni </a:t>
            </a:r>
            <a:r>
              <a:rPr lang="it-IT" sz="5600" dirty="0" smtClean="0"/>
              <a:t>(computing MOU's?) </a:t>
            </a:r>
            <a:br>
              <a:rPr lang="it-IT" sz="5600" dirty="0" smtClean="0"/>
            </a:br>
            <a:r>
              <a:rPr lang="it-IT" sz="5600" dirty="0" smtClean="0"/>
              <a:t>  - Previsione persone in shift e on-call </a:t>
            </a:r>
            <a:br>
              <a:rPr lang="it-IT" sz="5600" dirty="0" smtClean="0"/>
            </a:br>
            <a:r>
              <a:rPr lang="it-IT" sz="5600" dirty="0" smtClean="0"/>
              <a:t>7. </a:t>
            </a:r>
            <a:r>
              <a:rPr lang="it-IT" sz="5600" b="1" dirty="0" smtClean="0"/>
              <a:t>Sviluppi per SLHC </a:t>
            </a:r>
            <a:r>
              <a:rPr lang="it-IT" sz="5600" dirty="0" smtClean="0">
                <a:solidFill>
                  <a:srgbClr val="00B0F0"/>
                </a:solidFill>
              </a:rPr>
              <a:t>(</a:t>
            </a:r>
            <a:r>
              <a:rPr lang="it-IT" sz="5600" dirty="0" smtClean="0">
                <a:solidFill>
                  <a:srgbClr val="00B0F0"/>
                </a:solidFill>
                <a:sym typeface="Wingdings" pitchFamily="2" charset="2"/>
              </a:rPr>
              <a:t> possibilmente nuovo coordinatore, altrimenti GD per IBL e LR per il resto)</a:t>
            </a:r>
            <a:r>
              <a:rPr lang="it-IT" sz="5600" dirty="0" smtClean="0"/>
              <a:t/>
            </a:r>
            <a:br>
              <a:rPr lang="it-IT" sz="5600" dirty="0" smtClean="0"/>
            </a:br>
            <a:r>
              <a:rPr lang="it-IT" sz="5600" dirty="0" smtClean="0"/>
              <a:t>  - attività' finalizzate agli upgrades di </a:t>
            </a:r>
            <a:r>
              <a:rPr lang="it-IT" sz="5600" b="1" dirty="0" smtClean="0"/>
              <a:t>fase 1</a:t>
            </a:r>
            <a:r>
              <a:rPr lang="it-IT" sz="5600" dirty="0" smtClean="0"/>
              <a:t> </a:t>
            </a:r>
            <a:br>
              <a:rPr lang="it-IT" sz="5600" dirty="0" smtClean="0"/>
            </a:br>
            <a:r>
              <a:rPr lang="it-IT" sz="5600" dirty="0" smtClean="0"/>
              <a:t>        - Previsione attivita' del gruppo italiano nel 2010 e richieste finanziarie associate </a:t>
            </a:r>
            <a:r>
              <a:rPr lang="it-IT" sz="5600" dirty="0" smtClean="0"/>
              <a:t>(</a:t>
            </a:r>
            <a:r>
              <a:rPr lang="it-IT" sz="5600" dirty="0" smtClean="0">
                <a:sym typeface="Wingdings" pitchFamily="2" charset="2"/>
              </a:rPr>
              <a:t></a:t>
            </a:r>
            <a:r>
              <a:rPr lang="it-IT" sz="5600" dirty="0" smtClean="0"/>
              <a:t/>
            </a:r>
            <a:br>
              <a:rPr lang="it-IT" sz="5600" dirty="0" smtClean="0"/>
            </a:br>
            <a:r>
              <a:rPr lang="it-IT" sz="5600" dirty="0" smtClean="0"/>
              <a:t>        - Previsione dei costi coperti dal gruppo italiano fino al completamento del progetto </a:t>
            </a:r>
            <a:br>
              <a:rPr lang="it-IT" sz="5600" dirty="0" smtClean="0"/>
            </a:br>
            <a:r>
              <a:rPr lang="it-IT" sz="5600" dirty="0" smtClean="0"/>
              <a:t>        - Responsabilità' del gruppo italiano e loro eventuali formalizzazioni (upgrade MOU's?) </a:t>
            </a:r>
            <a:br>
              <a:rPr lang="it-IT" sz="5600" dirty="0" smtClean="0"/>
            </a:br>
            <a:r>
              <a:rPr lang="it-IT" sz="5600" dirty="0" smtClean="0"/>
              <a:t>        - Discussione del modello di finanziamento (MOF vs. finanziamento diretto) </a:t>
            </a:r>
            <a:br>
              <a:rPr lang="it-IT" sz="5600" dirty="0" smtClean="0"/>
            </a:br>
            <a:r>
              <a:rPr lang="it-IT" sz="5600" dirty="0" smtClean="0"/>
              <a:t>  - attività' finalizzate agli upgrades di </a:t>
            </a:r>
            <a:r>
              <a:rPr lang="it-IT" sz="5600" b="1" dirty="0" smtClean="0"/>
              <a:t>fase 2</a:t>
            </a:r>
            <a:r>
              <a:rPr lang="it-IT" sz="5600" dirty="0" smtClean="0"/>
              <a:t> </a:t>
            </a:r>
            <a:br>
              <a:rPr lang="it-IT" sz="5600" dirty="0" smtClean="0"/>
            </a:br>
            <a:r>
              <a:rPr lang="it-IT" sz="5600" dirty="0" smtClean="0"/>
              <a:t>        - Breve discussione delle principali aree di lavoro </a:t>
            </a:r>
            <a:br>
              <a:rPr lang="it-IT" sz="5600" dirty="0" smtClean="0"/>
            </a:br>
            <a:r>
              <a:rPr lang="it-IT" sz="5600" dirty="0" smtClean="0"/>
              <a:t>        - Indicazione delle associate necessita' finanziarie e di personale </a:t>
            </a:r>
            <a:br>
              <a:rPr lang="it-IT" sz="5600" dirty="0" smtClean="0"/>
            </a:br>
            <a:r>
              <a:rPr lang="it-IT" sz="5600" dirty="0" smtClean="0"/>
              <a:t>        - Riteniamo che questi R&amp;D siano naturalmente su una scala di priorità' molto bassa. Preghiamo quindi gli esperimenti di mantenere molto contenuta questa parte della riunione. </a:t>
            </a:r>
            <a:br>
              <a:rPr lang="it-IT" sz="5600" dirty="0" smtClean="0"/>
            </a:br>
            <a:r>
              <a:rPr lang="it-IT" sz="5600" dirty="0" smtClean="0"/>
              <a:t/>
            </a:r>
            <a:br>
              <a:rPr lang="it-IT" sz="5600" dirty="0" smtClean="0"/>
            </a:br>
            <a:r>
              <a:rPr lang="it-IT" sz="5600" dirty="0" smtClean="0"/>
              <a:t>        Cordiali saluti, </a:t>
            </a:r>
            <a:br>
              <a:rPr lang="it-IT" sz="5600" dirty="0" smtClean="0"/>
            </a:br>
            <a:r>
              <a:rPr lang="it-IT" sz="5600" dirty="0" smtClean="0"/>
              <a:t>        Franco (per i referees di ATLAS e CMS) </a:t>
            </a:r>
            <a:br>
              <a:rPr lang="it-IT" sz="5600" dirty="0" smtClean="0"/>
            </a:br>
            <a:r>
              <a:rPr lang="it-IT" sz="5600" dirty="0" smtClean="0"/>
              <a:t/>
            </a:r>
            <a:br>
              <a:rPr lang="it-IT" sz="5600" dirty="0" smtClean="0"/>
            </a:br>
            <a:r>
              <a:rPr lang="it-IT" sz="5600" dirty="0" smtClean="0"/>
              <a:t/>
            </a:r>
            <a:br>
              <a:rPr lang="it-IT" sz="5600" dirty="0" smtClean="0"/>
            </a:br>
            <a:r>
              <a:rPr lang="it-IT" sz="5600" dirty="0" smtClean="0"/>
              <a:t>PS. Il giorno 22 quando la gente arriva e' preferibile iniziare un po' piu' tardi (10:30) e magari finire piu' tardi la sera, </a:t>
            </a:r>
            <a:r>
              <a:rPr lang="it-IT" sz="5600" b="1" dirty="0" smtClean="0">
                <a:solidFill>
                  <a:srgbClr val="FF0000"/>
                </a:solidFill>
              </a:rPr>
              <a:t>mentre il giorno 23 si puo' tranquillamente iniziare alle 9:00 e magari finire un po' prima. </a:t>
            </a:r>
            <a:br>
              <a:rPr lang="it-IT" sz="5600" b="1" dirty="0" smtClean="0">
                <a:solidFill>
                  <a:srgbClr val="FF0000"/>
                </a:solidFill>
              </a:rPr>
            </a:br>
            <a:r>
              <a:rPr lang="it-IT" sz="5600" dirty="0" smtClean="0"/>
              <a:t/>
            </a:r>
            <a:br>
              <a:rPr lang="it-IT" sz="5600" dirty="0" smtClean="0"/>
            </a:br>
            <a:r>
              <a:rPr lang="it-IT" sz="5600" dirty="0" smtClean="0"/>
              <a:t/>
            </a:r>
            <a:br>
              <a:rPr lang="it-IT" sz="5600" dirty="0" smtClean="0"/>
            </a:br>
            <a:r>
              <a:rPr lang="it-IT" sz="5600" dirty="0" smtClean="0"/>
              <a:t/>
            </a:r>
            <a:br>
              <a:rPr lang="it-IT" sz="5600" dirty="0" smtClean="0"/>
            </a:br>
            <a:endParaRPr lang="en-GB" sz="5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en-GB" dirty="0" smtClean="0"/>
              <a:t>Schema </a:t>
            </a:r>
            <a:r>
              <a:rPr lang="en-GB" dirty="0" err="1" smtClean="0"/>
              <a:t>presentazioni</a:t>
            </a:r>
            <a:r>
              <a:rPr lang="en-GB" dirty="0" smtClean="0"/>
              <a:t> </a:t>
            </a:r>
            <a:r>
              <a:rPr lang="en-GB" smtClean="0"/>
              <a:t>(draft)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58204" cy="4840303"/>
          </a:xfrm>
        </p:spPr>
        <p:txBody>
          <a:bodyPr/>
          <a:lstStyle/>
          <a:p>
            <a:r>
              <a:rPr lang="en-GB" dirty="0" err="1" smtClean="0"/>
              <a:t>Stato</a:t>
            </a:r>
            <a:r>
              <a:rPr lang="en-GB" dirty="0" smtClean="0"/>
              <a:t> ATLAS e </a:t>
            </a:r>
            <a:r>
              <a:rPr lang="en-GB" dirty="0" err="1" smtClean="0"/>
              <a:t>criticita</a:t>
            </a:r>
            <a:r>
              <a:rPr lang="en-GB" dirty="0" smtClean="0"/>
              <a:t>’ (Leo) ~ 30’ </a:t>
            </a:r>
            <a:r>
              <a:rPr lang="en-GB" dirty="0" smtClean="0">
                <a:sym typeface="Wingdings" pitchFamily="2" charset="2"/>
              </a:rPr>
              <a:t> include </a:t>
            </a:r>
            <a:r>
              <a:rPr lang="en-GB" dirty="0" err="1" smtClean="0">
                <a:sym typeface="Wingdings" pitchFamily="2" charset="2"/>
              </a:rPr>
              <a:t>sommario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di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tutte</a:t>
            </a:r>
            <a:r>
              <a:rPr lang="en-GB" dirty="0" smtClean="0">
                <a:sym typeface="Wingdings" pitchFamily="2" charset="2"/>
              </a:rPr>
              <a:t> le </a:t>
            </a:r>
            <a:r>
              <a:rPr lang="en-GB" dirty="0" err="1" smtClean="0">
                <a:sym typeface="Wingdings" pitchFamily="2" charset="2"/>
              </a:rPr>
              <a:t>richieste</a:t>
            </a:r>
            <a:r>
              <a:rPr lang="en-GB" dirty="0" smtClean="0">
                <a:sym typeface="Wingdings" pitchFamily="2" charset="2"/>
              </a:rPr>
              <a:t> (</a:t>
            </a:r>
            <a:r>
              <a:rPr lang="en-GB" dirty="0" err="1" smtClean="0">
                <a:sym typeface="Wingdings" pitchFamily="2" charset="2"/>
              </a:rPr>
              <a:t>divise</a:t>
            </a:r>
            <a:r>
              <a:rPr lang="en-GB" dirty="0" smtClean="0">
                <a:sym typeface="Wingdings" pitchFamily="2" charset="2"/>
              </a:rPr>
              <a:t> per lab)</a:t>
            </a:r>
            <a:endParaRPr lang="en-GB" dirty="0" smtClean="0"/>
          </a:p>
          <a:p>
            <a:r>
              <a:rPr lang="en-GB" dirty="0" smtClean="0"/>
              <a:t>1 talk per sub-detector (</a:t>
            </a:r>
            <a:r>
              <a:rPr lang="en-GB" dirty="0" err="1" smtClean="0"/>
              <a:t>Coord</a:t>
            </a:r>
            <a:r>
              <a:rPr lang="en-GB" dirty="0" smtClean="0"/>
              <a:t>.) ~15’ x 7 </a:t>
            </a:r>
            <a:r>
              <a:rPr lang="en-GB" dirty="0" smtClean="0">
                <a:sym typeface="Wingdings" pitchFamily="2" charset="2"/>
              </a:rPr>
              <a:t>include </a:t>
            </a:r>
            <a:r>
              <a:rPr lang="en-GB" dirty="0" err="1" smtClean="0">
                <a:sym typeface="Wingdings" pitchFamily="2" charset="2"/>
              </a:rPr>
              <a:t>richieste</a:t>
            </a:r>
            <a:r>
              <a:rPr lang="en-GB" dirty="0" smtClean="0">
                <a:sym typeface="Wingdings" pitchFamily="2" charset="2"/>
              </a:rPr>
              <a:t>/</a:t>
            </a:r>
            <a:r>
              <a:rPr lang="en-GB" dirty="0" err="1" smtClean="0">
                <a:sym typeface="Wingdings" pitchFamily="2" charset="2"/>
              </a:rPr>
              <a:t>criticita</a:t>
            </a:r>
            <a:r>
              <a:rPr lang="en-GB" dirty="0" smtClean="0">
                <a:sym typeface="Wingdings" pitchFamily="2" charset="2"/>
              </a:rPr>
              <a:t>’ per sub-detector</a:t>
            </a:r>
            <a:r>
              <a:rPr lang="en-GB" dirty="0" smtClean="0"/>
              <a:t> </a:t>
            </a:r>
          </a:p>
          <a:p>
            <a:r>
              <a:rPr lang="en-GB" dirty="0" smtClean="0"/>
              <a:t>2</a:t>
            </a:r>
            <a:r>
              <a:rPr lang="en-GB" dirty="0" smtClean="0"/>
              <a:t> talk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smtClean="0"/>
              <a:t>30’ (</a:t>
            </a:r>
            <a:r>
              <a:rPr lang="en-GB" dirty="0" err="1" smtClean="0"/>
              <a:t>organizzazione</a:t>
            </a:r>
            <a:r>
              <a:rPr lang="en-GB" dirty="0" smtClean="0"/>
              <a:t> </a:t>
            </a:r>
            <a:r>
              <a:rPr lang="en-GB" dirty="0" err="1" smtClean="0"/>
              <a:t>analisi</a:t>
            </a:r>
            <a:r>
              <a:rPr lang="en-GB" dirty="0" smtClean="0"/>
              <a:t> (Giacomo), </a:t>
            </a:r>
            <a:r>
              <a:rPr lang="en-GB" dirty="0" err="1" smtClean="0"/>
              <a:t>calcolo</a:t>
            </a:r>
            <a:r>
              <a:rPr lang="en-GB" dirty="0" smtClean="0"/>
              <a:t> (</a:t>
            </a:r>
            <a:r>
              <a:rPr lang="en-GB" dirty="0" err="1" smtClean="0"/>
              <a:t>Gianpaolo</a:t>
            </a:r>
            <a:r>
              <a:rPr lang="en-GB" dirty="0" smtClean="0"/>
              <a:t>))</a:t>
            </a:r>
            <a:endParaRPr lang="en-GB" dirty="0" smtClean="0"/>
          </a:p>
          <a:p>
            <a:r>
              <a:rPr lang="en-GB" dirty="0" smtClean="0"/>
              <a:t>1 talk </a:t>
            </a:r>
            <a:r>
              <a:rPr lang="en-GB" dirty="0" err="1" smtClean="0"/>
              <a:t>su</a:t>
            </a:r>
            <a:r>
              <a:rPr lang="en-GB" dirty="0" smtClean="0"/>
              <a:t> IBL (30’) (Nanni) e 1 talk </a:t>
            </a:r>
            <a:r>
              <a:rPr lang="en-GB" dirty="0" err="1" smtClean="0"/>
              <a:t>di</a:t>
            </a:r>
            <a:r>
              <a:rPr lang="en-GB" dirty="0" smtClean="0"/>
              <a:t> 20’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resto</a:t>
            </a:r>
            <a:r>
              <a:rPr lang="en-GB" dirty="0" smtClean="0"/>
              <a:t> Upgrade (</a:t>
            </a:r>
            <a:r>
              <a:rPr lang="en-GB" dirty="0" err="1" smtClean="0"/>
              <a:t>Nuovo</a:t>
            </a:r>
            <a:r>
              <a:rPr lang="en-GB" dirty="0" smtClean="0"/>
              <a:t> </a:t>
            </a:r>
            <a:r>
              <a:rPr lang="en-GB" dirty="0" err="1" smtClean="0"/>
              <a:t>coord</a:t>
            </a:r>
            <a:r>
              <a:rPr lang="en-GB" dirty="0" smtClean="0"/>
              <a:t> o Leo)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071546"/>
          </a:xfrm>
        </p:spPr>
        <p:txBody>
          <a:bodyPr/>
          <a:lstStyle/>
          <a:p>
            <a:r>
              <a:rPr lang="en-GB" dirty="0" err="1" smtClean="0"/>
              <a:t>Criteri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857232"/>
            <a:ext cx="8572560" cy="5572164"/>
          </a:xfrm>
        </p:spPr>
        <p:txBody>
          <a:bodyPr>
            <a:normAutofit fontScale="92500" lnSpcReduction="10000"/>
          </a:bodyPr>
          <a:lstStyle/>
          <a:p>
            <a:r>
              <a:rPr lang="en-GB" dirty="0" err="1" smtClean="0"/>
              <a:t>Assumiamo</a:t>
            </a:r>
            <a:r>
              <a:rPr lang="en-GB" dirty="0" smtClean="0"/>
              <a:t> 10 </a:t>
            </a:r>
            <a:r>
              <a:rPr lang="en-GB" dirty="0" err="1" smtClean="0"/>
              <a:t>mesi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run e 2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manutenzione</a:t>
            </a:r>
            <a:r>
              <a:rPr lang="en-GB" dirty="0" smtClean="0"/>
              <a:t> </a:t>
            </a:r>
            <a:r>
              <a:rPr lang="en-GB" dirty="0" err="1" smtClean="0"/>
              <a:t>ed</a:t>
            </a:r>
            <a:r>
              <a:rPr lang="en-GB" dirty="0" smtClean="0"/>
              <a:t> </a:t>
            </a:r>
            <a:r>
              <a:rPr lang="en-GB" dirty="0" err="1" smtClean="0"/>
              <a:t>estrapoliamo</a:t>
            </a:r>
            <a:r>
              <a:rPr lang="en-GB" dirty="0" smtClean="0"/>
              <a:t> in base </a:t>
            </a:r>
            <a:r>
              <a:rPr lang="en-GB" dirty="0" err="1" smtClean="0"/>
              <a:t>alla</a:t>
            </a:r>
            <a:r>
              <a:rPr lang="en-GB" dirty="0" smtClean="0"/>
              <a:t> </a:t>
            </a:r>
            <a:r>
              <a:rPr lang="en-GB" dirty="0" err="1" smtClean="0"/>
              <a:t>poca</a:t>
            </a:r>
            <a:r>
              <a:rPr lang="en-GB" dirty="0" smtClean="0"/>
              <a:t> </a:t>
            </a:r>
            <a:r>
              <a:rPr lang="en-GB" dirty="0" err="1" smtClean="0"/>
              <a:t>esperienza</a:t>
            </a:r>
            <a:r>
              <a:rPr lang="en-GB" dirty="0" smtClean="0"/>
              <a:t>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operazione</a:t>
            </a:r>
            <a:r>
              <a:rPr lang="en-GB" dirty="0" smtClean="0"/>
              <a:t> </a:t>
            </a:r>
            <a:r>
              <a:rPr lang="en-GB" sz="2400" dirty="0" smtClean="0"/>
              <a:t>(Ago-Dec 2008 ~700fte/mo </a:t>
            </a:r>
            <a:r>
              <a:rPr lang="en-GB" sz="2400" dirty="0" err="1" smtClean="0"/>
              <a:t>richieste</a:t>
            </a:r>
            <a:r>
              <a:rPr lang="en-GB" sz="2400" dirty="0" smtClean="0"/>
              <a:t> e ~600 </a:t>
            </a:r>
            <a:r>
              <a:rPr lang="en-GB" sz="2400" dirty="0" err="1" smtClean="0"/>
              <a:t>ottenute</a:t>
            </a:r>
            <a:r>
              <a:rPr lang="en-GB" sz="2400" dirty="0" smtClean="0"/>
              <a:t>; ~1/3 era </a:t>
            </a:r>
            <a:r>
              <a:rPr lang="en-GB" sz="2400" dirty="0" err="1" smtClean="0"/>
              <a:t>negli</a:t>
            </a:r>
            <a:r>
              <a:rPr lang="en-GB" sz="2400" dirty="0" smtClean="0"/>
              <a:t> home lab (</a:t>
            </a:r>
            <a:r>
              <a:rPr lang="en-GB" sz="2400" dirty="0" err="1" smtClean="0"/>
              <a:t>calibrazioni</a:t>
            </a:r>
            <a:r>
              <a:rPr lang="en-GB" sz="2400" dirty="0" smtClean="0"/>
              <a:t>, monitoring, etc.))</a:t>
            </a:r>
            <a:r>
              <a:rPr lang="en-GB" sz="2400" dirty="0" smtClean="0">
                <a:sym typeface="Wingdings" pitchFamily="2" charset="2"/>
              </a:rPr>
              <a:t> </a:t>
            </a:r>
            <a:r>
              <a:rPr lang="en-GB" sz="2400" dirty="0" err="1" smtClean="0">
                <a:sym typeface="Wingdings" pitchFamily="2" charset="2"/>
              </a:rPr>
              <a:t>assumiamo</a:t>
            </a:r>
            <a:r>
              <a:rPr lang="en-GB" sz="2400" dirty="0" smtClean="0">
                <a:sym typeface="Wingdings" pitchFamily="2" charset="2"/>
              </a:rPr>
              <a:t> </a:t>
            </a:r>
            <a:r>
              <a:rPr lang="en-GB" sz="2400" dirty="0" err="1" smtClean="0">
                <a:sym typeface="Wingdings" pitchFamily="2" charset="2"/>
              </a:rPr>
              <a:t>inizialmente</a:t>
            </a:r>
            <a:r>
              <a:rPr lang="en-GB" sz="2400" dirty="0" smtClean="0">
                <a:sym typeface="Wingdings" pitchFamily="2" charset="2"/>
              </a:rPr>
              <a:t> al CERN 500 </a:t>
            </a:r>
            <a:r>
              <a:rPr lang="en-GB" sz="2400" dirty="0" err="1" smtClean="0">
                <a:sym typeface="Wingdings" pitchFamily="2" charset="2"/>
              </a:rPr>
              <a:t>fte</a:t>
            </a:r>
            <a:r>
              <a:rPr lang="en-GB" sz="2400" dirty="0" smtClean="0">
                <a:sym typeface="Wingdings" pitchFamily="2" charset="2"/>
              </a:rPr>
              <a:t>/mo </a:t>
            </a:r>
            <a:r>
              <a:rPr lang="en-GB" sz="2400" dirty="0" err="1" smtClean="0">
                <a:sym typeface="Wingdings" pitchFamily="2" charset="2"/>
              </a:rPr>
              <a:t>di</a:t>
            </a:r>
            <a:r>
              <a:rPr lang="en-GB" sz="2400" dirty="0" smtClean="0">
                <a:sym typeface="Wingdings" pitchFamily="2" charset="2"/>
              </a:rPr>
              <a:t> run e 300 </a:t>
            </a:r>
            <a:r>
              <a:rPr lang="en-GB" sz="2400" dirty="0" err="1" smtClean="0">
                <a:sym typeface="Wingdings" pitchFamily="2" charset="2"/>
              </a:rPr>
              <a:t>fte</a:t>
            </a:r>
            <a:r>
              <a:rPr lang="en-GB" sz="2400" dirty="0" smtClean="0">
                <a:sym typeface="Wingdings" pitchFamily="2" charset="2"/>
              </a:rPr>
              <a:t>/mo per </a:t>
            </a:r>
            <a:r>
              <a:rPr lang="en-GB" sz="2400" dirty="0" err="1" smtClean="0">
                <a:sym typeface="Wingdings" pitchFamily="2" charset="2"/>
              </a:rPr>
              <a:t>manutenzione</a:t>
            </a:r>
            <a:r>
              <a:rPr lang="en-GB" sz="2400" dirty="0" smtClean="0">
                <a:sym typeface="Wingdings" pitchFamily="2" charset="2"/>
              </a:rPr>
              <a:t>  Italia ~10% </a:t>
            </a:r>
            <a:r>
              <a:rPr lang="en-GB" sz="2400" dirty="0" err="1" smtClean="0">
                <a:sym typeface="Wingdings" pitchFamily="2" charset="2"/>
              </a:rPr>
              <a:t>quindi</a:t>
            </a:r>
            <a:r>
              <a:rPr lang="en-GB" sz="2400" dirty="0" smtClean="0">
                <a:sym typeface="Wingdings" pitchFamily="2" charset="2"/>
              </a:rPr>
              <a:t> 47 FTE </a:t>
            </a:r>
            <a:r>
              <a:rPr lang="en-GB" sz="2400" dirty="0" err="1" smtClean="0">
                <a:sym typeface="Wingdings" pitchFamily="2" charset="2"/>
              </a:rPr>
              <a:t>Italiani</a:t>
            </a:r>
            <a:r>
              <a:rPr lang="en-GB" sz="2400" dirty="0" smtClean="0">
                <a:sym typeface="Wingdings" pitchFamily="2" charset="2"/>
              </a:rPr>
              <a:t> </a:t>
            </a:r>
            <a:r>
              <a:rPr lang="en-GB" sz="2400" dirty="0" err="1" smtClean="0">
                <a:sym typeface="Wingdings" pitchFamily="2" charset="2"/>
              </a:rPr>
              <a:t>sempre</a:t>
            </a:r>
            <a:r>
              <a:rPr lang="en-GB" sz="2400" dirty="0" smtClean="0">
                <a:sym typeface="Wingdings" pitchFamily="2" charset="2"/>
              </a:rPr>
              <a:t> al CERN per </a:t>
            </a:r>
            <a:r>
              <a:rPr lang="en-GB" sz="2400" dirty="0" err="1" smtClean="0">
                <a:sym typeface="Wingdings" pitchFamily="2" charset="2"/>
              </a:rPr>
              <a:t>operare</a:t>
            </a:r>
            <a:r>
              <a:rPr lang="en-GB" sz="2400" dirty="0" smtClean="0">
                <a:sym typeface="Wingdings" pitchFamily="2" charset="2"/>
              </a:rPr>
              <a:t>/</a:t>
            </a:r>
            <a:r>
              <a:rPr lang="en-GB" sz="2400" dirty="0" err="1" smtClean="0">
                <a:sym typeface="Wingdings" pitchFamily="2" charset="2"/>
              </a:rPr>
              <a:t>manutenere</a:t>
            </a:r>
            <a:r>
              <a:rPr lang="en-GB" sz="2400" dirty="0" smtClean="0">
                <a:sym typeface="Wingdings" pitchFamily="2" charset="2"/>
              </a:rPr>
              <a:t> ATLAS a </a:t>
            </a:r>
            <a:r>
              <a:rPr lang="en-GB" sz="2400" dirty="0" err="1" smtClean="0">
                <a:sym typeface="Wingdings" pitchFamily="2" charset="2"/>
              </a:rPr>
              <a:t>questo</a:t>
            </a:r>
            <a:r>
              <a:rPr lang="en-GB" sz="2400" dirty="0" smtClean="0">
                <a:sym typeface="Wingdings" pitchFamily="2" charset="2"/>
              </a:rPr>
              <a:t> </a:t>
            </a:r>
            <a:r>
              <a:rPr lang="en-GB" sz="2400" dirty="0" err="1" smtClean="0">
                <a:sym typeface="Wingdings" pitchFamily="2" charset="2"/>
              </a:rPr>
              <a:t>si</a:t>
            </a:r>
            <a:r>
              <a:rPr lang="en-GB" sz="2400" dirty="0" smtClean="0">
                <a:sym typeface="Wingdings" pitchFamily="2" charset="2"/>
              </a:rPr>
              <a:t> </a:t>
            </a:r>
            <a:r>
              <a:rPr lang="en-GB" sz="2400" dirty="0" err="1" smtClean="0">
                <a:sym typeface="Wingdings" pitchFamily="2" charset="2"/>
              </a:rPr>
              <a:t>aggiungono</a:t>
            </a:r>
            <a:r>
              <a:rPr lang="en-GB" sz="2400" dirty="0" smtClean="0">
                <a:sym typeface="Wingdings" pitchFamily="2" charset="2"/>
              </a:rPr>
              <a:t> le </a:t>
            </a:r>
            <a:r>
              <a:rPr lang="en-GB" sz="2400" dirty="0" err="1" smtClean="0">
                <a:sym typeface="Wingdings" pitchFamily="2" charset="2"/>
              </a:rPr>
              <a:t>responsabilita</a:t>
            </a:r>
            <a:r>
              <a:rPr lang="en-GB" sz="2400" dirty="0" smtClean="0">
                <a:sym typeface="Wingdings" pitchFamily="2" charset="2"/>
              </a:rPr>
              <a:t>’ </a:t>
            </a:r>
            <a:r>
              <a:rPr lang="en-GB" sz="2400" dirty="0" err="1" smtClean="0">
                <a:sym typeface="Wingdings" pitchFamily="2" charset="2"/>
              </a:rPr>
              <a:t>gestionali</a:t>
            </a:r>
            <a:r>
              <a:rPr lang="en-GB" sz="2400" dirty="0" smtClean="0">
                <a:sym typeface="Wingdings" pitchFamily="2" charset="2"/>
              </a:rPr>
              <a:t> e le </a:t>
            </a:r>
            <a:r>
              <a:rPr lang="en-GB" sz="2400" dirty="0" err="1" smtClean="0">
                <a:sym typeface="Wingdings" pitchFamily="2" charset="2"/>
              </a:rPr>
              <a:t>riunioni</a:t>
            </a:r>
            <a:r>
              <a:rPr lang="en-GB" sz="2400" dirty="0" smtClean="0">
                <a:sym typeface="Wingdings" pitchFamily="2" charset="2"/>
              </a:rPr>
              <a:t> </a:t>
            </a:r>
            <a:r>
              <a:rPr lang="en-GB" sz="2400" dirty="0" err="1" smtClean="0">
                <a:sym typeface="Wingdings" pitchFamily="2" charset="2"/>
              </a:rPr>
              <a:t>di</a:t>
            </a:r>
            <a:r>
              <a:rPr lang="en-GB" sz="2400" dirty="0" smtClean="0">
                <a:sym typeface="Wingdings" pitchFamily="2" charset="2"/>
              </a:rPr>
              <a:t> </a:t>
            </a:r>
            <a:r>
              <a:rPr lang="en-GB" sz="2400" dirty="0" err="1" smtClean="0">
                <a:sym typeface="Wingdings" pitchFamily="2" charset="2"/>
              </a:rPr>
              <a:t>collaborazione</a:t>
            </a:r>
            <a:r>
              <a:rPr lang="en-GB" sz="2400" dirty="0" smtClean="0">
                <a:sym typeface="Wingdings" pitchFamily="2" charset="2"/>
              </a:rPr>
              <a:t> ~60 FTE al CERN (</a:t>
            </a:r>
            <a:r>
              <a:rPr lang="en-GB" sz="2400" dirty="0" err="1" smtClean="0">
                <a:sym typeface="Wingdings" pitchFamily="2" charset="2"/>
              </a:rPr>
              <a:t>abbiamo</a:t>
            </a:r>
            <a:r>
              <a:rPr lang="en-GB" sz="2400" dirty="0" smtClean="0">
                <a:sym typeface="Wingdings" pitchFamily="2" charset="2"/>
              </a:rPr>
              <a:t> </a:t>
            </a:r>
            <a:r>
              <a:rPr lang="en-GB" sz="2400" dirty="0" err="1" smtClean="0">
                <a:sym typeface="Wingdings" pitchFamily="2" charset="2"/>
              </a:rPr>
              <a:t>avuto</a:t>
            </a:r>
            <a:r>
              <a:rPr lang="en-GB" sz="2400" dirty="0" smtClean="0">
                <a:sym typeface="Wingdings" pitchFamily="2" charset="2"/>
              </a:rPr>
              <a:t> ~45 </a:t>
            </a:r>
            <a:r>
              <a:rPr lang="en-GB" sz="2400" dirty="0" err="1" smtClean="0">
                <a:sym typeface="Wingdings" pitchFamily="2" charset="2"/>
              </a:rPr>
              <a:t>nel</a:t>
            </a:r>
            <a:r>
              <a:rPr lang="en-GB" sz="2400" dirty="0" smtClean="0">
                <a:sym typeface="Wingdings" pitchFamily="2" charset="2"/>
              </a:rPr>
              <a:t> 2009 </a:t>
            </a:r>
            <a:r>
              <a:rPr lang="en-GB" sz="2400" dirty="0" err="1" smtClean="0">
                <a:sym typeface="Wingdings" pitchFamily="2" charset="2"/>
              </a:rPr>
              <a:t>avendone</a:t>
            </a:r>
            <a:r>
              <a:rPr lang="en-GB" sz="2400" dirty="0" smtClean="0">
                <a:sym typeface="Wingdings" pitchFamily="2" charset="2"/>
              </a:rPr>
              <a:t> </a:t>
            </a:r>
            <a:r>
              <a:rPr lang="en-GB" sz="2400" dirty="0" err="1" smtClean="0">
                <a:sym typeface="Wingdings" pitchFamily="2" charset="2"/>
              </a:rPr>
              <a:t>chiesti</a:t>
            </a:r>
            <a:r>
              <a:rPr lang="en-GB" sz="2400" dirty="0" smtClean="0">
                <a:sym typeface="Wingdings" pitchFamily="2" charset="2"/>
              </a:rPr>
              <a:t> ~80)</a:t>
            </a:r>
            <a:endParaRPr lang="en-GB" sz="2400" dirty="0" smtClean="0"/>
          </a:p>
          <a:p>
            <a:r>
              <a:rPr lang="en-GB" dirty="0" err="1" smtClean="0"/>
              <a:t>Notare</a:t>
            </a:r>
            <a:r>
              <a:rPr lang="en-GB" dirty="0" smtClean="0"/>
              <a:t> </a:t>
            </a:r>
            <a:r>
              <a:rPr lang="en-GB" dirty="0" err="1" smtClean="0"/>
              <a:t>che</a:t>
            </a:r>
            <a:r>
              <a:rPr lang="en-GB" dirty="0" smtClean="0"/>
              <a:t> ATLAS Italia ha ~180 FTE</a:t>
            </a:r>
            <a:r>
              <a:rPr lang="en-GB" dirty="0" smtClean="0">
                <a:sym typeface="Wingdings" pitchFamily="2" charset="2"/>
              </a:rPr>
              <a:t> </a:t>
            </a:r>
            <a:r>
              <a:rPr lang="en-GB" dirty="0" err="1" smtClean="0">
                <a:sym typeface="Wingdings" pitchFamily="2" charset="2"/>
              </a:rPr>
              <a:t>ciascuno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err="1" smtClean="0">
                <a:sym typeface="Wingdings" pitchFamily="2" charset="2"/>
              </a:rPr>
              <a:t>deve</a:t>
            </a:r>
            <a:r>
              <a:rPr lang="en-GB" dirty="0" smtClean="0">
                <a:sym typeface="Wingdings" pitchFamily="2" charset="2"/>
              </a:rPr>
              <a:t> stare ~1/3 del </a:t>
            </a:r>
            <a:r>
              <a:rPr lang="en-GB" dirty="0" err="1" smtClean="0">
                <a:sym typeface="Wingdings" pitchFamily="2" charset="2"/>
              </a:rPr>
              <a:t>suo</a:t>
            </a:r>
            <a:r>
              <a:rPr lang="en-GB" dirty="0" smtClean="0">
                <a:sym typeface="Wingdings" pitchFamily="2" charset="2"/>
              </a:rPr>
              <a:t> tempo al CERN (!) </a:t>
            </a:r>
            <a:r>
              <a:rPr lang="en-GB" dirty="0" smtClean="0"/>
              <a:t> ~4 mu/FTE </a:t>
            </a:r>
            <a:r>
              <a:rPr lang="en-GB" dirty="0" err="1" smtClean="0"/>
              <a:t>di</a:t>
            </a:r>
            <a:r>
              <a:rPr lang="en-GB" dirty="0" smtClean="0"/>
              <a:t> </a:t>
            </a:r>
            <a:r>
              <a:rPr lang="en-GB" dirty="0" err="1" smtClean="0"/>
              <a:t>Missioni</a:t>
            </a:r>
            <a:r>
              <a:rPr lang="en-GB" dirty="0" smtClean="0"/>
              <a:t> </a:t>
            </a:r>
            <a:r>
              <a:rPr lang="en-GB" dirty="0" err="1" smtClean="0"/>
              <a:t>Estere</a:t>
            </a:r>
            <a:r>
              <a:rPr lang="en-GB" dirty="0" smtClean="0"/>
              <a:t>.</a:t>
            </a:r>
          </a:p>
          <a:p>
            <a:r>
              <a:rPr lang="en-GB" dirty="0" smtClean="0"/>
              <a:t>Per </a:t>
            </a:r>
            <a:r>
              <a:rPr lang="en-GB" dirty="0" err="1" smtClean="0"/>
              <a:t>Missioni</a:t>
            </a:r>
            <a:r>
              <a:rPr lang="en-GB" dirty="0" smtClean="0"/>
              <a:t> Interne e </a:t>
            </a:r>
            <a:r>
              <a:rPr lang="en-GB" dirty="0" err="1" smtClean="0"/>
              <a:t>Metabolismo</a:t>
            </a:r>
            <a:r>
              <a:rPr lang="en-GB" dirty="0" smtClean="0"/>
              <a:t> </a:t>
            </a:r>
            <a:r>
              <a:rPr lang="en-GB" dirty="0" err="1" smtClean="0"/>
              <a:t>userei</a:t>
            </a:r>
            <a:r>
              <a:rPr lang="en-GB" dirty="0" smtClean="0"/>
              <a:t> </a:t>
            </a:r>
            <a:r>
              <a:rPr lang="en-GB" dirty="0" err="1" smtClean="0"/>
              <a:t>gli</a:t>
            </a:r>
            <a:r>
              <a:rPr lang="en-GB" dirty="0" smtClean="0"/>
              <a:t> </a:t>
            </a:r>
            <a:r>
              <a:rPr lang="en-GB" dirty="0" err="1" smtClean="0"/>
              <a:t>stessi</a:t>
            </a:r>
            <a:r>
              <a:rPr lang="en-GB" dirty="0" smtClean="0"/>
              <a:t> </a:t>
            </a:r>
            <a:r>
              <a:rPr lang="en-GB" dirty="0" err="1" smtClean="0"/>
              <a:t>criteri</a:t>
            </a:r>
            <a:r>
              <a:rPr lang="en-GB" dirty="0" smtClean="0"/>
              <a:t> del 2009 (auto al CERN </a:t>
            </a:r>
            <a:r>
              <a:rPr lang="en-GB" dirty="0" err="1" smtClean="0"/>
              <a:t>esplicite</a:t>
            </a:r>
            <a:r>
              <a:rPr lang="en-GB" dirty="0" smtClean="0"/>
              <a:t>?  </a:t>
            </a:r>
            <a:r>
              <a:rPr lang="en-GB" sz="1700" dirty="0" smtClean="0"/>
              <a:t>CMS=5kEu/</a:t>
            </a:r>
            <a:r>
              <a:rPr lang="en-GB" sz="1700" dirty="0" err="1" smtClean="0"/>
              <a:t>gruppo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6/17/2009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L. Rossi – Bologna – ATLAS Italia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8001F-DD60-4013-994B-3A29E75DBA65}" type="slidenum">
              <a:rPr lang="en-GB" smtClean="0"/>
              <a:pPr/>
              <a:t>5</a:t>
            </a:fld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2948</TotalTime>
  <Words>301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Piano finanziario 2010 e incontro con i referee</vt:lpstr>
      <vt:lpstr>Richieste dei referee a ATLAS e CMS </vt:lpstr>
      <vt:lpstr>Slide 3</vt:lpstr>
      <vt:lpstr>Schema presentazioni (draft)</vt:lpstr>
      <vt:lpstr>Criteri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leonardo</dc:creator>
  <cp:lastModifiedBy>leonardo</cp:lastModifiedBy>
  <cp:revision>11</cp:revision>
  <dcterms:created xsi:type="dcterms:W3CDTF">2009-06-14T10:27:43Z</dcterms:created>
  <dcterms:modified xsi:type="dcterms:W3CDTF">2009-06-17T11:44:40Z</dcterms:modified>
</cp:coreProperties>
</file>