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0" r:id="rId4"/>
    <p:sldId id="261" r:id="rId5"/>
    <p:sldId id="264" r:id="rId6"/>
    <p:sldId id="263" r:id="rId7"/>
    <p:sldId id="265" r:id="rId8"/>
    <p:sldId id="266" r:id="rId9"/>
    <p:sldId id="267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3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BEF31-1A19-43A4-808A-401B52BADBD4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ABDBB-F25B-4410-A0AE-AE96F1A6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262"/>
            <a:ext cx="10515600" cy="56377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600" dirty="0" err="1"/>
              <a:t>Shalva</a:t>
            </a:r>
            <a:r>
              <a:rPr lang="en-US" sz="6600" dirty="0"/>
              <a:t> </a:t>
            </a:r>
            <a:r>
              <a:rPr lang="en-US" sz="6600" dirty="0" err="1"/>
              <a:t>Bilanishvili</a:t>
            </a: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Domain Wall Model as Quantum </a:t>
            </a:r>
            <a:r>
              <a:rPr lang="en-US" sz="6600" dirty="0" err="1"/>
              <a:t>Chromodyinamical</a:t>
            </a:r>
            <a:r>
              <a:rPr lang="en-US" sz="6600" dirty="0"/>
              <a:t> Vacuum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400" dirty="0"/>
              <a:t>Frascati 2018</a:t>
            </a:r>
          </a:p>
          <a:p>
            <a:pPr marL="0" indent="0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151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5477"/>
            <a:ext cx="10515600" cy="57314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Domain wall network as QCD vacuum</a:t>
            </a:r>
          </a:p>
          <a:p>
            <a:pPr marL="0" indent="0">
              <a:buNone/>
            </a:pPr>
            <a:r>
              <a:rPr lang="en-US" dirty="0"/>
              <a:t>The three-dimensional spatial domain wall separates the four-dimensional regions filled with the self-dual (</a:t>
            </a:r>
            <a:r>
              <a:rPr lang="en-US" dirty="0">
                <a:solidFill>
                  <a:srgbClr val="002060"/>
                </a:solidFill>
              </a:rPr>
              <a:t>blue color</a:t>
            </a:r>
            <a:r>
              <a:rPr lang="en-US" dirty="0"/>
              <a:t>) and anti-self-dual (</a:t>
            </a:r>
            <a:r>
              <a:rPr lang="en-US" dirty="0">
                <a:solidFill>
                  <a:srgbClr val="FF0000"/>
                </a:solidFill>
              </a:rPr>
              <a:t>red color</a:t>
            </a:r>
            <a:r>
              <a:rPr lang="en-US" dirty="0"/>
              <a:t>) Abelian </a:t>
            </a:r>
            <a:r>
              <a:rPr lang="en-US" dirty="0" err="1"/>
              <a:t>covariantly</a:t>
            </a:r>
            <a:r>
              <a:rPr lang="en-US" dirty="0"/>
              <a:t> constant gluon fields.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Three-dimensional slices of the kink network —additive superposition of numerous four-dimensional lumps.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328983"/>
              </p:ext>
            </p:extLst>
          </p:nvPr>
        </p:nvGraphicFramePr>
        <p:xfrm>
          <a:off x="1918706" y="2424699"/>
          <a:ext cx="1868792" cy="200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3" imgW="3819155" imgH="4104982" progId="AcroExch.Document.DC">
                  <p:embed/>
                </p:oleObj>
              </mc:Choice>
              <mc:Fallback>
                <p:oleObj name="Acrobat Document" r:id="rId3" imgW="3819155" imgH="41049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8706" y="2424699"/>
                        <a:ext cx="1868792" cy="2008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273588"/>
              </p:ext>
            </p:extLst>
          </p:nvPr>
        </p:nvGraphicFramePr>
        <p:xfrm>
          <a:off x="4987600" y="2306919"/>
          <a:ext cx="1868862" cy="200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Acrobat Document" r:id="rId5" imgW="3819155" imgH="4104982" progId="AcroExch.Document.DC">
                  <p:embed/>
                </p:oleObj>
              </mc:Choice>
              <mc:Fallback>
                <p:oleObj name="Acrobat Document" r:id="rId5" imgW="3819155" imgH="41049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7600" y="2306919"/>
                        <a:ext cx="1868862" cy="2008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13692"/>
              </p:ext>
            </p:extLst>
          </p:nvPr>
        </p:nvGraphicFramePr>
        <p:xfrm>
          <a:off x="8056884" y="2306918"/>
          <a:ext cx="2042467" cy="219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crobat Document" r:id="rId7" imgW="3819155" imgH="4104982" progId="AcroExch.Document.DC">
                  <p:embed/>
                </p:oleObj>
              </mc:Choice>
              <mc:Fallback>
                <p:oleObj name="Acrobat Document" r:id="rId7" imgW="3819155" imgH="41049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56884" y="2306918"/>
                        <a:ext cx="2042467" cy="2195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2871" y="4596346"/>
            <a:ext cx="224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Eur. Phys. J. A (2015) </a:t>
            </a:r>
            <a:r>
              <a:rPr lang="en-US" sz="1200" b="1" dirty="0"/>
              <a:t>51</a:t>
            </a:r>
            <a:r>
              <a:rPr lang="en-US" sz="1200" dirty="0"/>
              <a:t>: 45</a:t>
            </a:r>
          </a:p>
          <a:p>
            <a:r>
              <a:rPr lang="en-US" sz="1200" dirty="0"/>
              <a:t>DOI 10.1140/</a:t>
            </a:r>
            <a:r>
              <a:rPr lang="en-US" sz="1200" dirty="0" err="1"/>
              <a:t>epja</a:t>
            </a:r>
            <a:r>
              <a:rPr lang="en-US" sz="1200" dirty="0"/>
              <a:t>/i2015-15045-8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193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66A8-C254-40BB-94CB-0D589943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4077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07" y="436807"/>
            <a:ext cx="9144000" cy="5237162"/>
          </a:xfrm>
        </p:spPr>
        <p:txBody>
          <a:bodyPr/>
          <a:lstStyle/>
          <a:p>
            <a:pPr algn="l"/>
            <a:r>
              <a:rPr lang="en-US" sz="3600" dirty="0"/>
              <a:t>Matter:</a:t>
            </a:r>
          </a:p>
          <a:p>
            <a:pPr algn="l"/>
            <a:r>
              <a:rPr lang="en-US" sz="2800" dirty="0"/>
              <a:t>Quarks, Leptons.</a:t>
            </a:r>
          </a:p>
          <a:p>
            <a:pPr algn="l"/>
            <a:r>
              <a:rPr lang="en-US" sz="3600" dirty="0"/>
              <a:t>Interaction:</a:t>
            </a:r>
          </a:p>
          <a:p>
            <a:pPr algn="l"/>
            <a:r>
              <a:rPr lang="en-US" sz="2800" dirty="0"/>
              <a:t>Photons, W and Z Bosons, Gluons.</a:t>
            </a:r>
          </a:p>
          <a:p>
            <a:pPr algn="l"/>
            <a:r>
              <a:rPr lang="en-US" sz="3600" dirty="0"/>
              <a:t>Higgs boson is responsible for spontaneous symmetry breaking and mass origin.</a:t>
            </a:r>
          </a:p>
        </p:txBody>
      </p:sp>
    </p:spTree>
    <p:extLst>
      <p:ext uri="{BB962C8B-B14F-4D97-AF65-F5344CB8AC3E}">
        <p14:creationId xmlns:p14="http://schemas.microsoft.com/office/powerpoint/2010/main" val="288312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2031"/>
                <a:ext cx="10515600" cy="57549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In Quantum Chromodynamics there is no fundamental scalar field , this is why we are </a:t>
                </a:r>
                <a:r>
                  <a:rPr lang="en-US" sz="3600" dirty="0" err="1"/>
                  <a:t>studing</a:t>
                </a:r>
                <a:r>
                  <a:rPr lang="en-US" sz="3600" dirty="0"/>
                  <a:t> effective potential dependence on scalar objects combined by quark and gluon fields. For example: quark condensate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a-GE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l-GR" sz="36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3600" dirty="0"/>
                  <a:t> and gluon condensate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ka-G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ka-GE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ka-G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2031"/>
                <a:ext cx="10515600" cy="5754932"/>
              </a:xfrm>
              <a:blipFill>
                <a:blip r:embed="rId2"/>
                <a:stretch>
                  <a:fillRect l="-1797" t="-2542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1CA985-60E0-440C-9FED-DC8FB3FF404C}"/>
              </a:ext>
            </a:extLst>
          </p:cNvPr>
          <p:cNvSpPr txBox="1">
            <a:spLocks/>
          </p:cNvSpPr>
          <p:nvPr/>
        </p:nvSpPr>
        <p:spPr>
          <a:xfrm>
            <a:off x="799546" y="3594684"/>
            <a:ext cx="10626260" cy="3263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QCD vacuum has nontrivial structure: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vacuum           systems ground state.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classical analogue           potential minimum.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Quantum Field Theory            effective potential.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F5D49D-8DDC-408E-905C-A5B721F70463}"/>
              </a:ext>
            </a:extLst>
          </p:cNvPr>
          <p:cNvCxnSpPr>
            <a:cxnSpLocks/>
          </p:cNvCxnSpPr>
          <p:nvPr/>
        </p:nvCxnSpPr>
        <p:spPr>
          <a:xfrm>
            <a:off x="2566537" y="4452203"/>
            <a:ext cx="6379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564E5E-0876-405B-9FA7-4D001F69AB4E}"/>
              </a:ext>
            </a:extLst>
          </p:cNvPr>
          <p:cNvCxnSpPr>
            <a:cxnSpLocks/>
          </p:cNvCxnSpPr>
          <p:nvPr/>
        </p:nvCxnSpPr>
        <p:spPr>
          <a:xfrm>
            <a:off x="4187979" y="5035130"/>
            <a:ext cx="6379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793085-8D44-4FE2-BD41-C4C4D0BD28B3}"/>
              </a:ext>
            </a:extLst>
          </p:cNvPr>
          <p:cNvCxnSpPr>
            <a:cxnSpLocks/>
          </p:cNvCxnSpPr>
          <p:nvPr/>
        </p:nvCxnSpPr>
        <p:spPr>
          <a:xfrm>
            <a:off x="5053722" y="5587169"/>
            <a:ext cx="6379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0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1692"/>
                <a:ext cx="10515600" cy="5825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Effective potential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S is Euclidean action</a:t>
                </a:r>
              </a:p>
              <a:p>
                <a:pPr marL="0" indent="0">
                  <a:buNone/>
                </a:pPr>
                <a:r>
                  <a:rPr lang="en-US" dirty="0"/>
                  <a:t> Effective potential is defined by Green’s function generating functional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1692"/>
                <a:ext cx="10515600" cy="5825271"/>
              </a:xfrm>
              <a:blipFill>
                <a:blip r:embed="rId2"/>
                <a:stretch>
                  <a:fillRect l="-1217" t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2199441" y="802946"/>
            <a:ext cx="150313" cy="8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8923"/>
                <a:ext cx="10515600" cy="570804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𝑐𝑜𝑡h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8923"/>
                <a:ext cx="10515600" cy="5708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48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8923"/>
            <a:ext cx="10515600" cy="5708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Effective potential and Gluon condensate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18617"/>
          <a:stretch/>
        </p:blipFill>
        <p:spPr>
          <a:xfrm>
            <a:off x="838201" y="2425148"/>
            <a:ext cx="5257800" cy="2724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98762" y="1690688"/>
                <a:ext cx="4055038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a-GE" sz="3200" dirty="0">
                  <a:solidFill>
                    <a:srgbClr val="002060"/>
                  </a:solidFill>
                </a:endParaRPr>
              </a:p>
              <a:p>
                <a:r>
                  <a:rPr lang="ka-GE" sz="320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/>
                      <m:t>0.00528</m:t>
                    </m:r>
                    <m:r>
                      <m:rPr>
                        <m:nor/>
                      </m:rPr>
                      <a:rPr lang="en-US" sz="3200" b="0" i="0" smtClean="0"/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/>
                      <m:t>0.</m:t>
                    </m:r>
                    <m:r>
                      <m:rPr>
                        <m:nor/>
                      </m:rPr>
                      <a:rPr lang="en-US" sz="3200" b="0" i="0" smtClean="0"/>
                      <m:t>433</m:t>
                    </m:r>
                    <m:r>
                      <m:rPr>
                        <m:nor/>
                      </m:rPr>
                      <a:rPr lang="en-US" sz="3200"/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62" y="1690688"/>
                <a:ext cx="4055038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199" y="5149661"/>
            <a:ext cx="1863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arxiv.org/abs/1010.2153v2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6907B1-F3DA-4894-BA5B-F20ABF3DAE81}"/>
                  </a:ext>
                </a:extLst>
              </p:cNvPr>
              <p:cNvSpPr txBox="1"/>
              <p:nvPr/>
            </p:nvSpPr>
            <p:spPr>
              <a:xfrm>
                <a:off x="1219200" y="1946031"/>
                <a:ext cx="2080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Sylfaen" panose="010A0502050306030303" pitchFamily="18" charset="0"/>
                  </a:rPr>
                  <a:t>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Sylfaen" panose="010A0502050306030303" pitchFamily="18" charset="0"/>
                  </a:rPr>
                  <a:t>/Ge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i="1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6907B1-F3DA-4894-BA5B-F20ABF3DA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46031"/>
                <a:ext cx="2080591" cy="523220"/>
              </a:xfrm>
              <a:prstGeom prst="rect">
                <a:avLst/>
              </a:prstGeom>
              <a:blipFill>
                <a:blip r:embed="rId4"/>
                <a:stretch>
                  <a:fillRect l="-586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8C06E-0A56-42B0-B34D-9EB05607FBF4}"/>
                  </a:ext>
                </a:extLst>
              </p:cNvPr>
              <p:cNvSpPr txBox="1"/>
              <p:nvPr/>
            </p:nvSpPr>
            <p:spPr>
              <a:xfrm>
                <a:off x="6095999" y="3985846"/>
                <a:ext cx="15770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ylfaen" panose="010A0502050306030303" pitchFamily="18" charset="0"/>
                  </a:rPr>
                  <a:t>/Ge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8C06E-0A56-42B0-B34D-9EB05607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985846"/>
                <a:ext cx="1577009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65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63061" y="129086"/>
                <a:ext cx="7039707" cy="1328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𝑐𝑜𝑡h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061" y="129086"/>
                <a:ext cx="7039707" cy="1328312"/>
              </a:xfrm>
              <a:prstGeom prst="rect">
                <a:avLst/>
              </a:prstGeom>
              <a:blipFill>
                <a:blip r:embed="rId3"/>
                <a:stretch>
                  <a:fillRect t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062" y="1363663"/>
                <a:ext cx="5632938" cy="312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𝑏𝐵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𝐼𝑅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2" y="1363663"/>
                <a:ext cx="5632938" cy="312073"/>
              </a:xfrm>
              <a:prstGeom prst="rect">
                <a:avLst/>
              </a:prstGeom>
              <a:blipFill>
                <a:blip r:embed="rId4"/>
                <a:stretch>
                  <a:fillRect l="-1623" t="-392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19621"/>
              </p:ext>
            </p:extLst>
          </p:nvPr>
        </p:nvGraphicFramePr>
        <p:xfrm>
          <a:off x="838200" y="2206148"/>
          <a:ext cx="4651992" cy="465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5" imgW="5286354" imgH="5286195" progId="AcroExch.Document.DC">
                  <p:embed/>
                </p:oleObj>
              </mc:Choice>
              <mc:Fallback>
                <p:oleObj name="Acrobat Document" r:id="rId5" imgW="5286354" imgH="528619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206148"/>
                        <a:ext cx="4651992" cy="4651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4385"/>
              </p:ext>
            </p:extLst>
          </p:nvPr>
        </p:nvGraphicFramePr>
        <p:xfrm>
          <a:off x="6648945" y="1782231"/>
          <a:ext cx="4704855" cy="470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7" imgW="5286354" imgH="5286195" progId="AcroExch.Document.DC">
                  <p:embed/>
                </p:oleObj>
              </mc:Choice>
              <mc:Fallback>
                <p:oleObj name="Acrobat Document" r:id="rId7" imgW="5286354" imgH="528619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8945" y="1782231"/>
                        <a:ext cx="4704855" cy="4704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07569" y="319370"/>
            <a:ext cx="4384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Green: Gluon potential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Red: Potentials sum</a:t>
            </a:r>
          </a:p>
          <a:p>
            <a:r>
              <a:rPr lang="en-US" sz="2400" dirty="0">
                <a:solidFill>
                  <a:srgbClr val="002060"/>
                </a:solidFill>
              </a:rPr>
              <a:t>Blue: Quark potential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63" y="325070"/>
            <a:ext cx="11076142" cy="101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66" y="1741559"/>
            <a:ext cx="4648060" cy="46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667" y="1627090"/>
            <a:ext cx="4830002" cy="48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5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5324" y="1820295"/>
                <a:ext cx="3176883" cy="2096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ka-GE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kumimoji="0" lang="ka-GE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ka-GE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0.5</m:t>
                      </m:r>
                      <m:sSup>
                        <m:sSupPr>
                          <m:ctrlPr>
                            <a:rPr kumimoji="0" lang="ka-GE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ka-G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𝐵𝑠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e>
                      </m:rad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1.76</m:t>
                      </m:r>
                    </m:oMath>
                  </m:oMathPara>
                </a14:m>
                <a:endParaRPr kumimoji="0" lang="ka-G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1.76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0.42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324" y="1820295"/>
                <a:ext cx="3176883" cy="2096600"/>
              </a:xfrm>
              <a:prstGeom prst="rect">
                <a:avLst/>
              </a:prstGeom>
              <a:blipFill>
                <a:blip r:embed="rId3"/>
                <a:stretch>
                  <a:fillRect b="-4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82878"/>
              </p:ext>
            </p:extLst>
          </p:nvPr>
        </p:nvGraphicFramePr>
        <p:xfrm>
          <a:off x="6564553" y="1331747"/>
          <a:ext cx="3958081" cy="338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4" imgW="3914443" imgH="3343046" progId="AcroExch.Document.DC">
                  <p:embed/>
                </p:oleObj>
              </mc:Choice>
              <mc:Fallback>
                <p:oleObj name="Acrobat Document" r:id="rId4" imgW="3914443" imgH="334304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4553" y="1331747"/>
                        <a:ext cx="3958081" cy="3381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0685" y="4713219"/>
            <a:ext cx="2141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Eur. Phys. J. A (2015)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51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45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 10.1140/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epja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/i2015-15045-8</a:t>
            </a:r>
          </a:p>
        </p:txBody>
      </p:sp>
    </p:spTree>
    <p:extLst>
      <p:ext uri="{BB962C8B-B14F-4D97-AF65-F5344CB8AC3E}">
        <p14:creationId xmlns:p14="http://schemas.microsoft.com/office/powerpoint/2010/main" val="19669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341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Sylfaen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33</cp:revision>
  <dcterms:created xsi:type="dcterms:W3CDTF">2017-09-06T17:19:28Z</dcterms:created>
  <dcterms:modified xsi:type="dcterms:W3CDTF">2018-02-20T10:51:46Z</dcterms:modified>
</cp:coreProperties>
</file>