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2" r:id="rId2"/>
  </p:sldMasterIdLst>
  <p:notesMasterIdLst>
    <p:notesMasterId r:id="rId38"/>
  </p:notesMasterIdLst>
  <p:handoutMasterIdLst>
    <p:handoutMasterId r:id="rId39"/>
  </p:handoutMasterIdLst>
  <p:sldIdLst>
    <p:sldId id="375" r:id="rId3"/>
    <p:sldId id="640" r:id="rId4"/>
    <p:sldId id="782" r:id="rId5"/>
    <p:sldId id="783" r:id="rId6"/>
    <p:sldId id="784" r:id="rId7"/>
    <p:sldId id="826" r:id="rId8"/>
    <p:sldId id="792" r:id="rId9"/>
    <p:sldId id="787" r:id="rId10"/>
    <p:sldId id="789" r:id="rId11"/>
    <p:sldId id="788" r:id="rId12"/>
    <p:sldId id="809" r:id="rId13"/>
    <p:sldId id="812" r:id="rId14"/>
    <p:sldId id="825" r:id="rId15"/>
    <p:sldId id="813" r:id="rId16"/>
    <p:sldId id="815" r:id="rId17"/>
    <p:sldId id="816" r:id="rId18"/>
    <p:sldId id="814" r:id="rId19"/>
    <p:sldId id="818" r:id="rId20"/>
    <p:sldId id="817" r:id="rId21"/>
    <p:sldId id="823" r:id="rId22"/>
    <p:sldId id="824" r:id="rId23"/>
    <p:sldId id="794" r:id="rId24"/>
    <p:sldId id="795" r:id="rId25"/>
    <p:sldId id="796" r:id="rId26"/>
    <p:sldId id="832" r:id="rId27"/>
    <p:sldId id="798" r:id="rId28"/>
    <p:sldId id="830" r:id="rId29"/>
    <p:sldId id="801" r:id="rId30"/>
    <p:sldId id="773" r:id="rId31"/>
    <p:sldId id="781" r:id="rId32"/>
    <p:sldId id="799" r:id="rId33"/>
    <p:sldId id="785" r:id="rId34"/>
    <p:sldId id="760" r:id="rId35"/>
    <p:sldId id="790" r:id="rId36"/>
    <p:sldId id="75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A397E"/>
    <a:srgbClr val="ECFFCD"/>
    <a:srgbClr val="C67897"/>
    <a:srgbClr val="F94848"/>
    <a:srgbClr val="660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1" autoAdjust="0"/>
    <p:restoredTop sz="97807" autoAdjust="0"/>
  </p:normalViewPr>
  <p:slideViewPr>
    <p:cSldViewPr snapToGrid="0" snapToObjects="1">
      <p:cViewPr>
        <p:scale>
          <a:sx n="75" d="100"/>
          <a:sy n="75" d="100"/>
        </p:scale>
        <p:origin x="-1736" y="-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B5BDB-61F4-F842-836E-371160E0A9B1}" type="datetimeFigureOut">
              <a:rPr lang="en-US" smtClean="0"/>
              <a:pPr/>
              <a:t>21/03/18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CEC6B-11D2-AE47-A895-534493F13E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122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CE651-C5BB-E543-8294-7D944FCBCB81}" type="datetimeFigureOut">
              <a:rPr lang="en-US" smtClean="0"/>
              <a:pPr/>
              <a:t>21/03/18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A254F-9F57-114D-86BE-FFC886BA4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56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8393" marR="48393" defTabSz="914400">
              <a:spcBef>
                <a:spcPts val="400"/>
              </a:spcBef>
              <a:buClr>
                <a:srgbClr val="000000"/>
              </a:buClr>
              <a:buFont typeface="Times New Roman"/>
              <a:defRPr sz="11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Radiation length Xo is distance for electron to lose 1/e of its energy by Brem.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Salto UP-</a:t>
            </a:r>
            <a:r>
              <a:rPr lang="en-GB" dirty="0" err="1" smtClean="0"/>
              <a:t>blu</a:t>
            </a:r>
            <a:r>
              <a:rPr lang="en-GB" dirty="0" smtClean="0"/>
              <a:t>:</a:t>
            </a:r>
            <a:r>
              <a:rPr lang="en-GB" baseline="0" dirty="0" smtClean="0"/>
              <a:t> </a:t>
            </a:r>
            <a:r>
              <a:rPr lang="en-GB" dirty="0" err="1" smtClean="0"/>
              <a:t>livelli</a:t>
            </a:r>
            <a:r>
              <a:rPr lang="en-GB" dirty="0" smtClean="0"/>
              <a:t> </a:t>
            </a:r>
            <a:r>
              <a:rPr lang="en-GB" dirty="0" err="1" smtClean="0"/>
              <a:t>orbitali</a:t>
            </a:r>
            <a:r>
              <a:rPr lang="en-GB" dirty="0" smtClean="0"/>
              <a:t>   Salto DOWN-</a:t>
            </a:r>
            <a:r>
              <a:rPr lang="en-GB" dirty="0" err="1" smtClean="0"/>
              <a:t>nero</a:t>
            </a:r>
            <a:r>
              <a:rPr lang="en-GB" dirty="0" smtClean="0"/>
              <a:t>: </a:t>
            </a:r>
            <a:r>
              <a:rPr lang="en-GB" dirty="0" err="1" smtClean="0"/>
              <a:t>livelli</a:t>
            </a:r>
            <a:r>
              <a:rPr lang="en-GB" dirty="0" smtClean="0"/>
              <a:t> </a:t>
            </a:r>
            <a:r>
              <a:rPr lang="en-GB" dirty="0" err="1" smtClean="0"/>
              <a:t>vibrazionali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C36BA-6F23-194C-9D6A-E38C3A5ED4E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100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C36BA-6F23-194C-9D6A-E38C3A5ED4E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29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C36BA-6F23-194C-9D6A-E38C3A5ED4E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29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790907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963510" y="6520259"/>
            <a:ext cx="205740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DB4234-70AD-234F-BFEA-F85FD3A8F5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08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6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0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40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68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6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92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83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1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44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40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2932" y="274638"/>
            <a:ext cx="6752835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2405"/>
            <a:ext cx="8229600" cy="5274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21/3/2018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1866" y="6485467"/>
            <a:ext cx="1794933" cy="236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83267" y="667305"/>
            <a:ext cx="6086475" cy="1588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_infn.pdf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30" t="22811" r="33406" b="23160"/>
          <a:stretch/>
        </p:blipFill>
        <p:spPr>
          <a:xfrm rot="5400000">
            <a:off x="248835" y="-284070"/>
            <a:ext cx="737996" cy="1235666"/>
          </a:xfrm>
          <a:prstGeom prst="rect">
            <a:avLst/>
          </a:prstGeom>
        </p:spPr>
      </p:pic>
      <p:pic>
        <p:nvPicPr>
          <p:cNvPr id="11" name="Picture" descr="C:\Users\catiaa\AppData\Local\Temp\logo-muse-1 white-3.jpg"/>
          <p:cNvPicPr/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57067" y="6472768"/>
            <a:ext cx="912676" cy="24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1580-440D-1D4D-8A6F-CF6C718E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5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png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png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07"/>
          <a:stretch/>
        </p:blipFill>
        <p:spPr>
          <a:xfrm>
            <a:off x="-63501" y="-51859"/>
            <a:ext cx="9410700" cy="6913033"/>
          </a:xfrm>
          <a:prstGeom prst="rect">
            <a:avLst/>
          </a:prstGeom>
        </p:spPr>
      </p:pic>
      <p:sp useBgFill="1">
        <p:nvSpPr>
          <p:cNvPr id="14" name="Rectangle 7"/>
          <p:cNvSpPr>
            <a:spLocks noChangeArrowheads="1"/>
          </p:cNvSpPr>
          <p:nvPr/>
        </p:nvSpPr>
        <p:spPr bwMode="auto">
          <a:xfrm>
            <a:off x="2387599" y="1362238"/>
            <a:ext cx="4381501" cy="1435100"/>
          </a:xfrm>
          <a:prstGeom prst="rect">
            <a:avLst/>
          </a:prstGeom>
          <a:ln>
            <a:noFill/>
          </a:ln>
          <a:effectLst>
            <a:outerShdw blurRad="50800" dist="38100" dir="2700000" sx="0" sy="0" algn="tl" rotWithShape="0">
              <a:srgbClr val="000000">
                <a:alpha val="39998"/>
              </a:srgb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8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Introduction to</a:t>
            </a:r>
          </a:p>
          <a:p>
            <a:pPr algn="ctr">
              <a:defRPr/>
            </a:pPr>
            <a:r>
              <a:rPr lang="en-US" sz="3600" dirty="0" err="1" smtClean="0">
                <a:solidFill>
                  <a:srgbClr val="8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Calorimetry</a:t>
            </a:r>
            <a:endParaRPr lang="en-US" sz="3600" dirty="0" smtClean="0">
              <a:solidFill>
                <a:srgbClr val="8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4000" y="2797338"/>
            <a:ext cx="3403600" cy="138499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S.Miscetti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LNF/INFN </a:t>
            </a:r>
            <a:r>
              <a:rPr lang="en-US" sz="2800" b="1" dirty="0" err="1" smtClean="0"/>
              <a:t>Frascati</a:t>
            </a:r>
            <a:r>
              <a:rPr lang="en-US" sz="2800" b="1" dirty="0" smtClean="0"/>
              <a:t>, Italy</a:t>
            </a:r>
          </a:p>
        </p:txBody>
      </p:sp>
      <p:pic>
        <p:nvPicPr>
          <p:cNvPr id="9" name="Picture" descr="C:\Users\catiaa\AppData\Local\Temp\logo-muse-1 white-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94454" y="6316133"/>
            <a:ext cx="1349546" cy="42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442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25" name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7933" y="1283797"/>
            <a:ext cx="2048933" cy="2948360"/>
          </a:xfrm>
          <a:prstGeom prst="rect">
            <a:avLst/>
          </a:prstGeom>
        </p:spPr>
      </p:pic>
      <p:sp>
        <p:nvSpPr>
          <p:cNvPr id="126" name="Shape 126"/>
          <p:cNvSpPr/>
          <p:nvPr/>
        </p:nvSpPr>
        <p:spPr>
          <a:xfrm rot="16200000">
            <a:off x="7436539" y="2477205"/>
            <a:ext cx="276640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FFFF"/>
                </a:solidFill>
              </a:rPr>
              <a:t>Pic: MIT cosmic ray </a:t>
            </a:r>
            <a:r>
              <a:rPr dirty="0">
                <a:solidFill>
                  <a:schemeClr val="bg1"/>
                </a:solidFill>
              </a:rPr>
              <a:t>group</a:t>
            </a:r>
          </a:p>
        </p:txBody>
      </p:sp>
      <p:sp>
        <p:nvSpPr>
          <p:cNvPr id="127" name="Shape 127"/>
          <p:cNvSpPr/>
          <p:nvPr/>
        </p:nvSpPr>
        <p:spPr>
          <a:xfrm>
            <a:off x="6960605" y="732615"/>
            <a:ext cx="2048933" cy="656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39" marR="40639" defTabSz="914400">
              <a:buClr>
                <a:srgbClr val="5E2D7E"/>
              </a:buClr>
              <a:buFont typeface="Arial"/>
              <a:defRPr sz="1400" b="1">
                <a:solidFill>
                  <a:srgbClr val="A11400"/>
                </a:solidFill>
                <a:uFill>
                  <a:solidFill>
                    <a:srgbClr val="A11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Cloud chamber photo of </a:t>
            </a:r>
            <a:r>
              <a:rPr lang="en-US" sz="1200" dirty="0" smtClean="0"/>
              <a:t>EM</a:t>
            </a:r>
            <a:r>
              <a:rPr sz="1200" dirty="0" smtClean="0"/>
              <a:t> </a:t>
            </a:r>
            <a:r>
              <a:rPr sz="1200" dirty="0"/>
              <a:t>cascade between spaced lead plates.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3441"/>
            <a:ext cx="6181905" cy="2325409"/>
          </a:xfrm>
          <a:prstGeom prst="rect">
            <a:avLst/>
          </a:prstGeom>
        </p:spPr>
      </p:pic>
      <p:sp>
        <p:nvSpPr>
          <p:cNvPr id="12" name="Shape 111"/>
          <p:cNvSpPr>
            <a:spLocks noGrp="1"/>
          </p:cNvSpPr>
          <p:nvPr>
            <p:ph type="title"/>
          </p:nvPr>
        </p:nvSpPr>
        <p:spPr>
          <a:xfrm>
            <a:off x="999066" y="223839"/>
            <a:ext cx="6752835" cy="3349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Primer of EM showers (3)</a:t>
            </a:r>
            <a:endParaRPr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54" t="24309" r="47686" b="38122"/>
          <a:stretch/>
        </p:blipFill>
        <p:spPr>
          <a:xfrm>
            <a:off x="6093271" y="4529667"/>
            <a:ext cx="2915150" cy="19177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0" y="5445167"/>
            <a:ext cx="3225800" cy="927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00" y="3238551"/>
            <a:ext cx="3416300" cy="2244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0" y="1025762"/>
            <a:ext cx="250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GEANT-4 SHOWER event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889001" y="4685262"/>
            <a:ext cx="2646878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 development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54300" y="3223323"/>
            <a:ext cx="107950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Shower</a:t>
            </a:r>
          </a:p>
          <a:p>
            <a:r>
              <a:rPr lang="en-US" dirty="0" smtClean="0"/>
              <a:t> Max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56420" y="4022327"/>
            <a:ext cx="977380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Shower</a:t>
            </a:r>
          </a:p>
          <a:p>
            <a:r>
              <a:rPr lang="en-US" sz="1600" dirty="0" smtClean="0"/>
              <a:t> Tail</a:t>
            </a:r>
            <a:endParaRPr lang="en-US" sz="1600" dirty="0"/>
          </a:p>
        </p:txBody>
      </p:sp>
      <p:grpSp>
        <p:nvGrpSpPr>
          <p:cNvPr id="18" name="Group 182"/>
          <p:cNvGrpSpPr/>
          <p:nvPr/>
        </p:nvGrpSpPr>
        <p:grpSpPr>
          <a:xfrm>
            <a:off x="4178300" y="3098850"/>
            <a:ext cx="2618614" cy="1405417"/>
            <a:chOff x="0" y="0"/>
            <a:chExt cx="3423139" cy="1701860"/>
          </a:xfrm>
        </p:grpSpPr>
        <p:pic>
          <p:nvPicPr>
            <p:cNvPr id="19" name="dropped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340100" cy="170186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20" name="Shape 181"/>
            <p:cNvSpPr/>
            <p:nvPr/>
          </p:nvSpPr>
          <p:spPr>
            <a:xfrm>
              <a:off x="2895600" y="495300"/>
              <a:ext cx="527540" cy="3235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39" marR="40639" defTabSz="91440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2R</a:t>
              </a:r>
              <a:r>
                <a:rPr baseline="-5999"/>
                <a:t>M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16400" y="5143500"/>
            <a:ext cx="1782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Comic Sans MS"/>
                <a:cs typeface="Comic Sans MS"/>
              </a:rPr>
              <a:t>Multiple scattering</a:t>
            </a:r>
          </a:p>
          <a:p>
            <a:pPr algn="ctr"/>
            <a:r>
              <a:rPr lang="en-US" sz="1400" dirty="0">
                <a:latin typeface="Comic Sans MS"/>
                <a:cs typeface="Comic Sans MS"/>
              </a:rPr>
              <a:t>d</a:t>
            </a:r>
            <a:r>
              <a:rPr lang="en-US" sz="1400" dirty="0" smtClean="0">
                <a:latin typeface="Comic Sans MS"/>
                <a:cs typeface="Comic Sans MS"/>
              </a:rPr>
              <a:t>ominates in  </a:t>
            </a:r>
          </a:p>
          <a:p>
            <a:pPr algn="ctr"/>
            <a:r>
              <a:rPr lang="en-US" sz="1400" dirty="0" smtClean="0">
                <a:latin typeface="Comic Sans MS"/>
                <a:cs typeface="Comic Sans MS"/>
              </a:rPr>
              <a:t>Transverse</a:t>
            </a:r>
          </a:p>
          <a:p>
            <a:pPr algn="ctr"/>
            <a:r>
              <a:rPr lang="en-US" sz="1400" dirty="0" smtClean="0">
                <a:latin typeface="Comic Sans MS"/>
                <a:cs typeface="Comic Sans MS"/>
              </a:rPr>
              <a:t>development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775631" y="5016845"/>
            <a:ext cx="2505814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Transverse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97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schemeClr val="bg2">
                    <a:lumMod val="25000"/>
                  </a:schemeClr>
                </a:solidFill>
              </a:rPr>
              <a:t>10</a:t>
            </a:fld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2932" y="223839"/>
            <a:ext cx="6752835" cy="334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Energy Resolution terms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Shape 442"/>
          <p:cNvSpPr txBox="1">
            <a:spLocks/>
          </p:cNvSpPr>
          <p:nvPr/>
        </p:nvSpPr>
        <p:spPr>
          <a:xfrm>
            <a:off x="0" y="823272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60000"/>
              <a:buFont typeface="Arial"/>
              <a:buBlip>
                <a:blip r:embed="rId2"/>
              </a:buBlip>
              <a:defRPr sz="2000"/>
            </a:pPr>
            <a:r>
              <a:rPr lang="en-US" sz="2000" dirty="0" smtClean="0">
                <a:latin typeface="Comic Sans MS"/>
                <a:cs typeface="Comic Sans MS"/>
              </a:rPr>
              <a:t>The </a:t>
            </a:r>
            <a:r>
              <a:rPr lang="en-US" sz="2000" b="1" dirty="0" smtClean="0">
                <a:solidFill>
                  <a:schemeClr val="accent2"/>
                </a:solidFill>
                <a:uFill>
                  <a:solidFill>
                    <a:srgbClr val="831100"/>
                  </a:solidFill>
                </a:uFill>
                <a:latin typeface="Comic Sans MS"/>
                <a:cs typeface="Comic Sans MS"/>
              </a:rPr>
              <a:t>energy resolution</a:t>
            </a:r>
            <a:r>
              <a:rPr lang="en-US" sz="2000" dirty="0" smtClean="0">
                <a:latin typeface="Comic Sans MS"/>
                <a:cs typeface="Comic Sans MS"/>
              </a:rPr>
              <a:t> is </a:t>
            </a:r>
            <a:r>
              <a:rPr lang="en-US" sz="2000" dirty="0" err="1" smtClean="0">
                <a:latin typeface="Comic Sans MS"/>
                <a:cs typeface="Comic Sans MS"/>
              </a:rPr>
              <a:t>parametrized</a:t>
            </a:r>
            <a:r>
              <a:rPr lang="en-US" sz="2000" dirty="0" smtClean="0">
                <a:latin typeface="Comic Sans MS"/>
                <a:cs typeface="Comic Sans MS"/>
              </a:rPr>
              <a:t> as: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9" name="Shape 444"/>
          <p:cNvSpPr/>
          <p:nvPr/>
        </p:nvSpPr>
        <p:spPr>
          <a:xfrm>
            <a:off x="139700" y="3255423"/>
            <a:ext cx="8178801" cy="323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285750" marR="40639" indent="-285750" defTabSz="914400">
              <a:lnSpc>
                <a:spcPct val="120000"/>
              </a:lnSpc>
              <a:spcBef>
                <a:spcPts val="400"/>
              </a:spcBef>
              <a:buSzPct val="60000"/>
              <a:buFont typeface="Wingdings" charset="2"/>
              <a:buChar char="q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1600" b="1" dirty="0">
                <a:latin typeface="Comic Sans MS"/>
                <a:cs typeface="Comic Sans MS"/>
              </a:rPr>
              <a:t>Stochastic term </a:t>
            </a:r>
            <a:r>
              <a:rPr sz="1600" b="1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</a:p>
          <a:p>
            <a:pPr marL="1153477" marR="40639" lvl="3" indent="-317500" defTabSz="914400">
              <a:lnSpc>
                <a:spcPct val="120000"/>
              </a:lnSpc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1600" dirty="0"/>
              <a:t>E </a:t>
            </a:r>
            <a:r>
              <a:rPr sz="1600" dirty="0">
                <a:latin typeface="Cambria"/>
                <a:ea typeface="Cambria"/>
                <a:cs typeface="Cambria"/>
                <a:sym typeface="Cambria"/>
              </a:rPr>
              <a:t>∝</a:t>
            </a:r>
            <a:r>
              <a:rPr sz="1600" dirty="0"/>
              <a:t> N ➔ σ </a:t>
            </a:r>
            <a:r>
              <a:rPr sz="1600" dirty="0">
                <a:latin typeface="Cambria"/>
                <a:ea typeface="Cambria"/>
                <a:cs typeface="Cambria"/>
                <a:sym typeface="Cambria"/>
              </a:rPr>
              <a:t>∝</a:t>
            </a:r>
            <a:r>
              <a:rPr sz="1600" dirty="0"/>
              <a:t> 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1600" dirty="0"/>
              <a:t>/√N : </a:t>
            </a:r>
            <a:r>
              <a:rPr sz="1600" dirty="0">
                <a:latin typeface="Comic Sans MS"/>
                <a:cs typeface="Comic Sans MS"/>
              </a:rPr>
              <a:t>all statistical effects contribute</a:t>
            </a:r>
            <a:br>
              <a:rPr sz="1600" dirty="0">
                <a:latin typeface="Comic Sans MS"/>
                <a:cs typeface="Comic Sans MS"/>
              </a:rPr>
            </a:br>
            <a:r>
              <a:rPr sz="1600" dirty="0">
                <a:latin typeface="Comic Sans MS"/>
                <a:cs typeface="Comic Sans MS"/>
              </a:rPr>
              <a:t>i.e. intrinsic and sampling fluctuations, photoelectron statistics 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1153477" marR="40639" lvl="3" indent="-317500" defTabSz="914400">
              <a:lnSpc>
                <a:spcPct val="120000"/>
              </a:lnSpc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600" dirty="0">
              <a:latin typeface="Comic Sans MS"/>
              <a:cs typeface="Comic Sans MS"/>
            </a:endParaRPr>
          </a:p>
          <a:p>
            <a:pPr marL="285750" marR="40639" lvl="2" indent="-285750" defTabSz="914400">
              <a:lnSpc>
                <a:spcPct val="120000"/>
              </a:lnSpc>
              <a:spcBef>
                <a:spcPts val="400"/>
              </a:spcBef>
              <a:buSzPct val="60000"/>
              <a:buFont typeface="Wingdings" charset="2"/>
              <a:buChar char="q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1600" b="1" dirty="0">
                <a:latin typeface="Comic Sans MS"/>
                <a:cs typeface="Comic Sans MS"/>
              </a:rPr>
              <a:t>Noise term </a:t>
            </a:r>
            <a:r>
              <a:rPr sz="1600" b="1" dirty="0">
                <a:solidFill>
                  <a:srgbClr val="FF0000"/>
                </a:solidFill>
                <a:latin typeface="Comic Sans MS"/>
                <a:cs typeface="Comic Sans MS"/>
              </a:rPr>
              <a:t>b</a:t>
            </a:r>
            <a:r>
              <a:rPr sz="1600" b="1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(energy independent </a:t>
            </a:r>
            <a:r>
              <a:rPr sz="1600" dirty="0" smtClean="0">
                <a:latin typeface="Comic Sans MS"/>
                <a:cs typeface="Comic Sans MS"/>
              </a:rPr>
              <a:t>ter</a:t>
            </a:r>
            <a:r>
              <a:rPr lang="en-US" sz="1600" dirty="0" smtClean="0">
                <a:latin typeface="Comic Sans MS"/>
                <a:cs typeface="Comic Sans MS"/>
              </a:rPr>
              <a:t>m)</a:t>
            </a:r>
            <a:r>
              <a:rPr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     </a:t>
            </a:r>
            <a:r>
              <a:rPr sz="1600" b="1" dirty="0">
                <a:solidFill>
                  <a:srgbClr val="FF0000"/>
                </a:solidFill>
                <a:uFill>
                  <a:solidFill>
                    <a:srgbClr val="669C35"/>
                  </a:solidFill>
                </a:uFill>
                <a:latin typeface="Comic Sans MS"/>
                <a:cs typeface="Comic Sans MS"/>
              </a:rPr>
              <a:t>relevant at low E</a:t>
            </a:r>
          </a:p>
          <a:p>
            <a:pPr marL="1109027" marR="40639" lvl="3" indent="-317499" defTabSz="914400">
              <a:lnSpc>
                <a:spcPct val="120000"/>
              </a:lnSpc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1600" dirty="0">
                <a:latin typeface="Comic Sans MS"/>
                <a:cs typeface="Comic Sans MS"/>
              </a:rPr>
              <a:t>Electronic noise, radioactivity 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791528" marR="40639" lvl="3" defTabSz="914400">
              <a:lnSpc>
                <a:spcPct val="120000"/>
              </a:lnSpc>
              <a:spcBef>
                <a:spcPts val="400"/>
              </a:spcBef>
              <a:buSzPct val="60000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600" dirty="0">
              <a:latin typeface="Comic Sans MS"/>
              <a:cs typeface="Comic Sans MS"/>
            </a:endParaRPr>
          </a:p>
          <a:p>
            <a:pPr marL="326390" marR="40639" lvl="1" indent="-285750" defTabSz="914400">
              <a:lnSpc>
                <a:spcPct val="120000"/>
              </a:lnSpc>
              <a:spcBef>
                <a:spcPts val="400"/>
              </a:spcBef>
              <a:buSzPct val="60000"/>
              <a:buFont typeface="Wingdings" charset="2"/>
              <a:buChar char="q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1600" b="1" dirty="0">
                <a:latin typeface="Comic Sans MS"/>
                <a:cs typeface="Comic Sans MS"/>
              </a:rPr>
              <a:t>Constant term </a:t>
            </a:r>
            <a:r>
              <a:rPr sz="1600" b="1" dirty="0">
                <a:solidFill>
                  <a:srgbClr val="FF0000"/>
                </a:solidFill>
                <a:latin typeface="Comic Sans MS"/>
                <a:cs typeface="Comic Sans MS"/>
              </a:rPr>
              <a:t>c</a:t>
            </a:r>
            <a:r>
              <a:rPr sz="1600" b="1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(linearly dependent of </a:t>
            </a:r>
            <a:r>
              <a:rPr sz="1600" dirty="0" smtClean="0">
                <a:latin typeface="Comic Sans MS"/>
                <a:cs typeface="Comic Sans MS"/>
              </a:rPr>
              <a:t>energy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sz="1600" b="1" dirty="0" smtClean="0">
                <a:solidFill>
                  <a:srgbClr val="FF0000"/>
                </a:solidFill>
                <a:uFill>
                  <a:solidFill>
                    <a:srgbClr val="669C35"/>
                  </a:solidFill>
                </a:uFill>
                <a:latin typeface="Comic Sans MS"/>
                <a:cs typeface="Comic Sans MS"/>
              </a:rPr>
              <a:t>dominates </a:t>
            </a:r>
            <a:r>
              <a:rPr sz="1600" b="1" dirty="0">
                <a:solidFill>
                  <a:srgbClr val="FF0000"/>
                </a:solidFill>
                <a:uFill>
                  <a:solidFill>
                    <a:srgbClr val="669C35"/>
                  </a:solidFill>
                </a:uFill>
                <a:latin typeface="Comic Sans MS"/>
                <a:cs typeface="Comic Sans MS"/>
              </a:rPr>
              <a:t>at high E</a:t>
            </a:r>
          </a:p>
          <a:p>
            <a:pPr marL="1153477" marR="40639" lvl="3" indent="-317500" defTabSz="914400">
              <a:lnSpc>
                <a:spcPct val="120000"/>
              </a:lnSpc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1600" dirty="0">
                <a:latin typeface="Comic Sans MS"/>
                <a:cs typeface="Comic Sans MS"/>
              </a:rPr>
              <a:t>inhomogeneities, calibration uncertainties, radiation damage, (leakage), </a:t>
            </a:r>
            <a:r>
              <a:rPr lang="mr-IN" sz="1600" dirty="0" smtClean="0">
                <a:latin typeface="Comic Sans MS"/>
                <a:cs typeface="Comic Sans MS"/>
              </a:rPr>
              <a:t>…</a:t>
            </a:r>
            <a:endParaRPr sz="1600" dirty="0">
              <a:latin typeface="Comic Sans MS"/>
              <a:cs typeface="Comic Sans MS"/>
            </a:endParaRPr>
          </a:p>
        </p:txBody>
      </p:sp>
      <p:grpSp>
        <p:nvGrpSpPr>
          <p:cNvPr id="10" name="Group 450"/>
          <p:cNvGrpSpPr/>
          <p:nvPr/>
        </p:nvGrpSpPr>
        <p:grpSpPr>
          <a:xfrm>
            <a:off x="5651498" y="901997"/>
            <a:ext cx="3619502" cy="2849288"/>
            <a:chOff x="0" y="49446"/>
            <a:chExt cx="3619501" cy="2849286"/>
          </a:xfrm>
        </p:grpSpPr>
        <p:pic>
          <p:nvPicPr>
            <p:cNvPr id="11" name="droppedImage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9446"/>
              <a:ext cx="3619502" cy="2788798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12" name="Shape 446"/>
            <p:cNvSpPr/>
            <p:nvPr/>
          </p:nvSpPr>
          <p:spPr>
            <a:xfrm>
              <a:off x="2076119" y="1363188"/>
              <a:ext cx="355243" cy="5631"/>
            </a:xfrm>
            <a:prstGeom prst="line">
              <a:avLst/>
            </a:prstGeom>
            <a:noFill/>
            <a:ln w="19050" cap="flat">
              <a:solidFill>
                <a:srgbClr val="B51A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Shape 447"/>
            <p:cNvSpPr/>
            <p:nvPr/>
          </p:nvSpPr>
          <p:spPr>
            <a:xfrm>
              <a:off x="2499179" y="1159493"/>
              <a:ext cx="485318" cy="391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defRPr sz="1600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2σ</a:t>
              </a:r>
            </a:p>
          </p:txBody>
        </p:sp>
        <p:sp>
          <p:nvSpPr>
            <p:cNvPr id="14" name="Shape 448"/>
            <p:cNvSpPr/>
            <p:nvPr/>
          </p:nvSpPr>
          <p:spPr>
            <a:xfrm flipH="1" flipV="1">
              <a:off x="2251476" y="239072"/>
              <a:ext cx="16955" cy="2188556"/>
            </a:xfrm>
            <a:prstGeom prst="line">
              <a:avLst/>
            </a:prstGeom>
            <a:noFill/>
            <a:ln w="19050" cap="flat">
              <a:solidFill>
                <a:srgbClr val="B51A00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5" name="Shape 449"/>
            <p:cNvSpPr/>
            <p:nvPr/>
          </p:nvSpPr>
          <p:spPr>
            <a:xfrm>
              <a:off x="2060451" y="2507012"/>
              <a:ext cx="358376" cy="391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defRPr sz="1600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</a:t>
              </a:r>
            </a:p>
          </p:txBody>
        </p:sp>
      </p:grpSp>
      <p:pic>
        <p:nvPicPr>
          <p:cNvPr id="16" name="Picture 1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2252" y="2562931"/>
            <a:ext cx="327780" cy="686416"/>
          </a:xfrm>
          <a:prstGeom prst="rect">
            <a:avLst/>
          </a:prstGeom>
        </p:spPr>
      </p:pic>
      <p:sp>
        <p:nvSpPr>
          <p:cNvPr id="17" name="Shape 453"/>
          <p:cNvSpPr/>
          <p:nvPr/>
        </p:nvSpPr>
        <p:spPr>
          <a:xfrm>
            <a:off x="6531853" y="2213271"/>
            <a:ext cx="888179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180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dirty="0"/>
              <a:t>Leakage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4590" y="2378528"/>
            <a:ext cx="2320341" cy="724406"/>
          </a:xfrm>
          <a:prstGeom prst="rect">
            <a:avLst/>
          </a:prstGeom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003" y="1458572"/>
            <a:ext cx="3188497" cy="652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25" y="2480635"/>
            <a:ext cx="2044471" cy="52019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458"/>
          <p:cNvSpPr/>
          <p:nvPr/>
        </p:nvSpPr>
        <p:spPr>
          <a:xfrm>
            <a:off x="1038307" y="2562931"/>
            <a:ext cx="25873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3607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199172" y="58368"/>
            <a:ext cx="695154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Calorimeter Types: homogeneous (1)</a:t>
            </a:r>
            <a:endParaRPr lang="en-US" sz="320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5" y="901700"/>
            <a:ext cx="8839200" cy="5054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928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54100"/>
            <a:ext cx="8369300" cy="474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62672" y="71068"/>
            <a:ext cx="683752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Calorimeter Types: homogeneous(2)</a:t>
            </a:r>
            <a:endParaRPr lang="en-US" sz="320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470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48408" y="798841"/>
            <a:ext cx="8147538" cy="3086100"/>
          </a:xfrm>
          <a:prstGeom prst="rect">
            <a:avLst/>
          </a:prstGeom>
        </p:spPr>
        <p:txBody>
          <a:bodyPr/>
          <a:lstStyle/>
          <a:p>
            <a:pPr marL="87312" lvl="1" indent="0">
              <a:buNone/>
              <a:defRPr sz="2000"/>
            </a:pPr>
            <a:r>
              <a:rPr dirty="0" smtClean="0"/>
              <a:t>A </a:t>
            </a:r>
            <a:r>
              <a:rPr dirty="0"/>
              <a:t>structure of passive and active </a:t>
            </a:r>
            <a:r>
              <a:rPr dirty="0" smtClean="0"/>
              <a:t>material</a:t>
            </a:r>
            <a:r>
              <a:rPr lang="en-US" dirty="0" smtClean="0"/>
              <a:t>. Cheaper. Only</a:t>
            </a:r>
            <a:r>
              <a:rPr dirty="0" smtClean="0"/>
              <a:t> </a:t>
            </a:r>
            <a:r>
              <a:rPr dirty="0"/>
              <a:t>a fraction (</a:t>
            </a:r>
            <a:r>
              <a:rPr b="1" dirty="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  <a:t>Sampling Fraction, </a:t>
            </a:r>
            <a:r>
              <a:rPr i="1" dirty="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  <a:t>f</a:t>
            </a:r>
            <a:r>
              <a:rPr i="1" baseline="-5999" dirty="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  <a:t>S</a:t>
            </a:r>
            <a:r>
              <a:rPr dirty="0"/>
              <a:t>) of the deposited energy is detected (1-5%)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431" name="pasted-im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7" y="2579092"/>
            <a:ext cx="4396853" cy="3962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145" y="1633028"/>
            <a:ext cx="4287664" cy="821561"/>
          </a:xfrm>
          <a:prstGeom prst="rect">
            <a:avLst/>
          </a:prstGeom>
          <a:solidFill>
            <a:srgbClr val="CCFFCC"/>
          </a:solidFill>
          <a:ln w="12700">
            <a:solidFill>
              <a:srgbClr val="4F81BD"/>
            </a:solidFill>
            <a:miter lim="400000"/>
          </a:ln>
        </p:spPr>
      </p:pic>
      <p:pic>
        <p:nvPicPr>
          <p:cNvPr id="433" name="pasted-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55" y="1606915"/>
            <a:ext cx="2234818" cy="847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pasted-ima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057" y="3321435"/>
            <a:ext cx="3567531" cy="1015279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hape 435"/>
          <p:cNvSpPr/>
          <p:nvPr/>
        </p:nvSpPr>
        <p:spPr>
          <a:xfrm>
            <a:off x="4807457" y="2492479"/>
            <a:ext cx="412215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2075" marR="1123314">
              <a:defRPr sz="2000">
                <a:latin typeface="+mn-lt"/>
                <a:ea typeface="+mn-ea"/>
                <a:cs typeface="+mn-cs"/>
                <a:sym typeface="Gill Sans"/>
              </a:defRPr>
            </a:pPr>
            <a:r>
              <a:rPr dirty="0" smtClean="0"/>
              <a:t>Resolution </a:t>
            </a:r>
            <a:r>
              <a:rPr dirty="0"/>
              <a:t>scales with </a:t>
            </a:r>
            <a:endParaRPr lang="en-US" dirty="0" smtClean="0"/>
          </a:p>
          <a:p>
            <a:pPr marL="92075" marR="1123314">
              <a:defRPr sz="2000">
                <a:latin typeface="+mn-lt"/>
                <a:ea typeface="+mn-ea"/>
                <a:cs typeface="+mn-cs"/>
                <a:sym typeface="Gill Sans"/>
              </a:defRPr>
            </a:pPr>
            <a:r>
              <a:rPr dirty="0" smtClean="0"/>
              <a:t>absorber thickness</a:t>
            </a:r>
            <a:r>
              <a:rPr lang="en-US" dirty="0" smtClean="0"/>
              <a:t> </a:t>
            </a:r>
            <a:r>
              <a:rPr dirty="0" smtClean="0"/>
              <a:t>t</a:t>
            </a:r>
            <a:r>
              <a:rPr sz="1300" baseline="-5999" dirty="0" smtClean="0"/>
              <a:t>abs</a:t>
            </a:r>
            <a:r>
              <a:rPr dirty="0"/>
              <a:t>=d/X</a:t>
            </a:r>
            <a:r>
              <a:rPr sz="1300" baseline="-5999" dirty="0"/>
              <a:t>0</a:t>
            </a:r>
          </a:p>
        </p:txBody>
      </p:sp>
      <p:sp>
        <p:nvSpPr>
          <p:cNvPr id="436" name="Shape 436"/>
          <p:cNvSpPr/>
          <p:nvPr/>
        </p:nvSpPr>
        <p:spPr>
          <a:xfrm>
            <a:off x="4613569" y="4616114"/>
            <a:ext cx="3702870" cy="1238801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0639" lvl="1" indent="0" defTabSz="914400">
              <a:lnSpc>
                <a:spcPct val="120000"/>
              </a:lnSpc>
              <a:spcBef>
                <a:spcPts val="300"/>
              </a:spcBef>
              <a:buClr>
                <a:srgbClr val="53585F"/>
              </a:buClr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b="1" dirty="0">
                <a:solidFill>
                  <a:srgbClr val="800000"/>
                </a:solidFill>
              </a:rPr>
              <a:t>σ(E)/E ~ 10</a:t>
            </a:r>
            <a:r>
              <a:rPr b="1" dirty="0" smtClean="0">
                <a:solidFill>
                  <a:srgbClr val="800000"/>
                </a:solidFill>
              </a:rPr>
              <a:t>-</a:t>
            </a:r>
            <a:r>
              <a:rPr lang="en-US" b="1" dirty="0" smtClean="0">
                <a:solidFill>
                  <a:srgbClr val="800000"/>
                </a:solidFill>
              </a:rPr>
              <a:t>3</a:t>
            </a:r>
            <a:r>
              <a:rPr b="1" dirty="0" smtClean="0">
                <a:solidFill>
                  <a:srgbClr val="800000"/>
                </a:solidFill>
              </a:rPr>
              <a:t>0</a:t>
            </a:r>
            <a:r>
              <a:rPr b="1" dirty="0">
                <a:solidFill>
                  <a:srgbClr val="800000"/>
                </a:solidFill>
              </a:rPr>
              <a:t>% /✓(E</a:t>
            </a:r>
            <a:r>
              <a:rPr b="1" dirty="0" smtClean="0">
                <a:solidFill>
                  <a:srgbClr val="800000"/>
                </a:solidFill>
              </a:rPr>
              <a:t>)</a:t>
            </a:r>
            <a:endParaRPr lang="en-US" b="1" dirty="0">
              <a:solidFill>
                <a:srgbClr val="800000"/>
              </a:solidFill>
            </a:endParaRPr>
          </a:p>
          <a:p>
            <a:pPr marR="40639" lvl="1" indent="0" defTabSz="914400">
              <a:lnSpc>
                <a:spcPct val="120000"/>
              </a:lnSpc>
              <a:spcBef>
                <a:spcPts val="300"/>
              </a:spcBef>
              <a:buClr>
                <a:srgbClr val="53585F"/>
              </a:buClr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lang="en-US" b="1" dirty="0" smtClean="0">
                <a:solidFill>
                  <a:srgbClr val="800000"/>
                </a:solidFill>
              </a:rPr>
              <a:t>Notable exception: KLOE-like calorimeter (tomorrow)</a:t>
            </a:r>
            <a:endParaRPr b="1" dirty="0">
              <a:solidFill>
                <a:srgbClr val="8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07172" y="20268"/>
            <a:ext cx="544572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Calorimeter Types: Sampling</a:t>
            </a:r>
            <a:endParaRPr lang="en-US" sz="320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335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idx="1"/>
          </p:nvPr>
        </p:nvSpPr>
        <p:spPr>
          <a:xfrm>
            <a:off x="93785" y="768351"/>
            <a:ext cx="9214338" cy="5270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indent="0" defTabSz="317500">
              <a:lnSpc>
                <a:spcPct val="120000"/>
              </a:lnSpc>
              <a:spcBef>
                <a:spcPts val="0"/>
              </a:spcBef>
              <a:buSzTx/>
              <a:buNone/>
              <a:defRPr sz="2000" b="1" i="1">
                <a:solidFill>
                  <a:srgbClr val="FF4C00"/>
                </a:solidFill>
                <a:uFillTx/>
              </a:defRPr>
            </a:pPr>
            <a:r>
              <a:rPr lang="en-US" sz="1800" dirty="0" smtClean="0">
                <a:solidFill>
                  <a:srgbClr val="000090"/>
                </a:solidFill>
              </a:rPr>
              <a:t>Hadron showers are more complicated than EM.</a:t>
            </a:r>
          </a:p>
          <a:p>
            <a:pPr marR="0" defTabSz="317500">
              <a:lnSpc>
                <a:spcPct val="120000"/>
              </a:lnSpc>
              <a:spcBef>
                <a:spcPts val="0"/>
              </a:spcBef>
              <a:buSzTx/>
              <a:buFont typeface="Wingdings" charset="0"/>
              <a:buChar char="à"/>
              <a:defRPr sz="2000" b="1" i="1">
                <a:solidFill>
                  <a:srgbClr val="FF4C00"/>
                </a:solidFill>
                <a:uFillTx/>
              </a:defRPr>
            </a:pPr>
            <a:r>
              <a:rPr lang="en-US" sz="1800" dirty="0" smtClean="0">
                <a:solidFill>
                  <a:srgbClr val="800000"/>
                </a:solidFill>
                <a:sym typeface="Wingdings"/>
              </a:rPr>
              <a:t>We need to consider t</a:t>
            </a:r>
            <a:r>
              <a:rPr sz="1800" dirty="0" smtClean="0">
                <a:solidFill>
                  <a:srgbClr val="800000"/>
                </a:solidFill>
              </a:rPr>
              <a:t>he </a:t>
            </a:r>
            <a:r>
              <a:rPr sz="1800" dirty="0">
                <a:solidFill>
                  <a:srgbClr val="800000"/>
                </a:solidFill>
              </a:rPr>
              <a:t>strong interaction </a:t>
            </a:r>
            <a:r>
              <a:rPr sz="1800" b="0" i="0" dirty="0">
                <a:solidFill>
                  <a:srgbClr val="000000"/>
                </a:solidFill>
              </a:rPr>
              <a:t>with detector material.</a:t>
            </a:r>
          </a:p>
          <a:p>
            <a:pPr marL="0" marR="0" indent="0" defTabSz="317500">
              <a:lnSpc>
                <a:spcPct val="120000"/>
              </a:lnSpc>
              <a:spcBef>
                <a:spcPts val="0"/>
              </a:spcBef>
              <a:buSzTx/>
              <a:buNone/>
              <a:defRPr sz="2000">
                <a:uFillTx/>
              </a:defRPr>
            </a:pPr>
            <a:r>
              <a:rPr lang="en-US" sz="1800" dirty="0" smtClean="0"/>
              <a:t>In </a:t>
            </a:r>
            <a:r>
              <a:rPr sz="1800" dirty="0" smtClean="0"/>
              <a:t>nuclear collisions</a:t>
            </a:r>
            <a:r>
              <a:rPr lang="en-US" sz="1800" dirty="0" smtClean="0"/>
              <a:t>, the following objects are produced:</a:t>
            </a:r>
            <a:endParaRPr lang="en-US" sz="1800" dirty="0"/>
          </a:p>
          <a:p>
            <a:pPr marR="0" defTabSz="317500">
              <a:lnSpc>
                <a:spcPct val="120000"/>
              </a:lnSpc>
              <a:spcBef>
                <a:spcPts val="0"/>
              </a:spcBef>
              <a:buSzTx/>
              <a:buFont typeface="Wingdings" charset="0"/>
              <a:buChar char="à"/>
              <a:defRPr sz="2000">
                <a:uFillTx/>
              </a:defRPr>
            </a:pPr>
            <a:r>
              <a:rPr lang="en-US" sz="1800" dirty="0" smtClean="0">
                <a:solidFill>
                  <a:srgbClr val="A11400"/>
                </a:solidFill>
                <a:uFill>
                  <a:solidFill>
                    <a:srgbClr val="A11400"/>
                  </a:solidFill>
                </a:uFill>
              </a:rPr>
              <a:t>  </a:t>
            </a:r>
            <a:r>
              <a:rPr sz="1800" dirty="0" smtClean="0">
                <a:solidFill>
                  <a:srgbClr val="A11400"/>
                </a:solidFill>
                <a:uFill>
                  <a:solidFill>
                    <a:srgbClr val="A11400"/>
                  </a:solidFill>
                </a:uFill>
              </a:rPr>
              <a:t>high </a:t>
            </a:r>
            <a:r>
              <a:rPr sz="1800" dirty="0">
                <a:solidFill>
                  <a:srgbClr val="A11400"/>
                </a:solidFill>
                <a:uFill>
                  <a:solidFill>
                    <a:srgbClr val="A11400"/>
                  </a:solidFill>
                </a:uFill>
              </a:rPr>
              <a:t>energetic secondary hadrons [O(GeV)</a:t>
            </a:r>
            <a:r>
              <a:rPr sz="1800" dirty="0" smtClean="0">
                <a:solidFill>
                  <a:srgbClr val="A11400"/>
                </a:solidFill>
                <a:uFill>
                  <a:solidFill>
                    <a:srgbClr val="A11400"/>
                  </a:solidFill>
                </a:uFill>
              </a:rPr>
              <a:t>]</a:t>
            </a:r>
            <a:endParaRPr lang="en-US" sz="1800" dirty="0" smtClean="0">
              <a:solidFill>
                <a:srgbClr val="A11400"/>
              </a:solidFill>
              <a:uFill>
                <a:solidFill>
                  <a:srgbClr val="A11400"/>
                </a:solidFill>
              </a:uFill>
            </a:endParaRPr>
          </a:p>
          <a:p>
            <a:pPr marR="0" defTabSz="317500">
              <a:lnSpc>
                <a:spcPct val="120000"/>
              </a:lnSpc>
              <a:spcBef>
                <a:spcPts val="0"/>
              </a:spcBef>
              <a:buSzTx/>
              <a:buFont typeface="Wingdings" charset="0"/>
              <a:buChar char="à"/>
              <a:defRPr sz="2000">
                <a:uFillTx/>
              </a:defRPr>
            </a:pPr>
            <a:r>
              <a:rPr sz="1800" dirty="0" smtClean="0"/>
              <a:t> </a:t>
            </a:r>
            <a:r>
              <a:rPr lang="en-US" sz="1800" dirty="0" smtClean="0"/>
              <a:t> </a:t>
            </a:r>
            <a:r>
              <a:rPr sz="1800" dirty="0" smtClean="0">
                <a:solidFill>
                  <a:srgbClr val="0042AA"/>
                </a:solidFill>
              </a:rPr>
              <a:t>electromagnetically </a:t>
            </a:r>
            <a:r>
              <a:rPr sz="1800" dirty="0">
                <a:solidFill>
                  <a:srgbClr val="0042AA"/>
                </a:solidFill>
              </a:rPr>
              <a:t>decaying particles </a:t>
            </a:r>
            <a:r>
              <a:rPr sz="1800" i="1" dirty="0">
                <a:solidFill>
                  <a:srgbClr val="0042AA"/>
                </a:solidFill>
              </a:rPr>
              <a:t>(</a:t>
            </a:r>
            <a:r>
              <a:rPr sz="1800" dirty="0">
                <a:solidFill>
                  <a:srgbClr val="0042AA"/>
                </a:solidFill>
              </a:rPr>
              <a:t>π0,η </a:t>
            </a:r>
            <a:r>
              <a:rPr sz="1800" i="1" dirty="0">
                <a:solidFill>
                  <a:srgbClr val="0042AA"/>
                </a:solidFill>
              </a:rPr>
              <a:t>) </a:t>
            </a:r>
            <a:r>
              <a:rPr sz="1800" dirty="0">
                <a:solidFill>
                  <a:srgbClr val="0042AA"/>
                </a:solidFill>
              </a:rPr>
              <a:t>initiate EM </a:t>
            </a:r>
            <a:r>
              <a:rPr sz="1800" dirty="0" smtClean="0">
                <a:solidFill>
                  <a:srgbClr val="0042AA"/>
                </a:solidFill>
              </a:rPr>
              <a:t>shower</a:t>
            </a:r>
            <a:r>
              <a:rPr lang="en-US" sz="1800" dirty="0" smtClean="0">
                <a:solidFill>
                  <a:srgbClr val="0042AA"/>
                </a:solidFill>
              </a:rPr>
              <a:t>s</a:t>
            </a:r>
          </a:p>
          <a:p>
            <a:pPr marR="0" defTabSz="317500">
              <a:lnSpc>
                <a:spcPct val="120000"/>
              </a:lnSpc>
              <a:spcBef>
                <a:spcPts val="0"/>
              </a:spcBef>
              <a:buSzTx/>
              <a:buFont typeface="Wingdings" charset="0"/>
              <a:buChar char="à"/>
              <a:defRPr sz="2000">
                <a:uFillTx/>
              </a:defRPr>
            </a:pPr>
            <a:r>
              <a:rPr sz="1800" dirty="0" smtClean="0">
                <a:solidFill>
                  <a:srgbClr val="0042AA"/>
                </a:solidFill>
              </a:rPr>
              <a:t> </a:t>
            </a:r>
            <a:r>
              <a:rPr lang="en-US" sz="1800" dirty="0" smtClean="0">
                <a:solidFill>
                  <a:srgbClr val="0042AA"/>
                </a:solidFill>
              </a:rPr>
              <a:t> </a:t>
            </a:r>
            <a:r>
              <a:rPr sz="1800" dirty="0" smtClean="0"/>
              <a:t>spallation </a:t>
            </a:r>
            <a:r>
              <a:rPr sz="1800" dirty="0"/>
              <a:t>p/n and nuclear excitation from soft nuclear </a:t>
            </a:r>
            <a:r>
              <a:rPr sz="1800" dirty="0" smtClean="0"/>
              <a:t>processes</a:t>
            </a:r>
            <a:r>
              <a:rPr lang="en-US" sz="1800" dirty="0"/>
              <a:t> </a:t>
            </a:r>
            <a:r>
              <a:rPr sz="1800" dirty="0" smtClean="0"/>
              <a:t>[</a:t>
            </a:r>
            <a:r>
              <a:rPr sz="1800" dirty="0"/>
              <a:t>O(</a:t>
            </a:r>
            <a:r>
              <a:rPr sz="1800" dirty="0" smtClean="0"/>
              <a:t>MeV</a:t>
            </a:r>
            <a:r>
              <a:rPr lang="en-US" sz="1800" dirty="0" smtClean="0"/>
              <a:t>)]</a:t>
            </a:r>
          </a:p>
          <a:p>
            <a:pPr marR="0" defTabSz="317500">
              <a:lnSpc>
                <a:spcPct val="120000"/>
              </a:lnSpc>
              <a:spcBef>
                <a:spcPts val="0"/>
              </a:spcBef>
              <a:buSzTx/>
              <a:buFont typeface="Wingdings" charset="0"/>
              <a:buChar char="à"/>
              <a:defRPr sz="2000">
                <a:uFillTx/>
              </a:defRPr>
            </a:pP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sz="1800" dirty="0" smtClean="0"/>
              <a:t>part </a:t>
            </a:r>
            <a:r>
              <a:rPr sz="1800" dirty="0"/>
              <a:t>of the energy is </a:t>
            </a:r>
            <a:r>
              <a:rPr sz="1800" dirty="0">
                <a:solidFill>
                  <a:srgbClr val="4F7A28"/>
                </a:solidFill>
              </a:rPr>
              <a:t>invisible</a:t>
            </a:r>
            <a:r>
              <a:rPr sz="1800" dirty="0"/>
              <a:t>: binding energy </a:t>
            </a:r>
            <a:r>
              <a:rPr sz="1800" dirty="0">
                <a:uFill>
                  <a:solidFill>
                    <a:srgbClr val="000000"/>
                  </a:solidFill>
                </a:uFill>
              </a:rPr>
              <a:t>of nuclei, ν, μ, soft </a:t>
            </a:r>
            <a:r>
              <a:rPr sz="1800" dirty="0" err="1" smtClean="0">
                <a:uFill>
                  <a:solidFill>
                    <a:srgbClr val="000000"/>
                  </a:solidFill>
                </a:uFill>
              </a:rPr>
              <a:t>γ’s</a:t>
            </a:r>
            <a:endParaRPr sz="1800" dirty="0">
              <a:uFill>
                <a:solidFill>
                  <a:srgbClr val="000000"/>
                </a:solidFill>
              </a:uFill>
            </a:endParaRPr>
          </a:p>
          <a:p>
            <a:pPr marL="0" marR="0" indent="0" defTabSz="317500">
              <a:lnSpc>
                <a:spcPct val="120000"/>
              </a:lnSpc>
              <a:spcBef>
                <a:spcPts val="0"/>
              </a:spcBef>
              <a:buSzTx/>
              <a:buNone/>
              <a:defRPr sz="2000">
                <a:uFillTx/>
              </a:defRPr>
            </a:pPr>
            <a:r>
              <a:rPr sz="1800" dirty="0"/>
              <a:t> </a:t>
            </a:r>
            <a:r>
              <a:rPr sz="1800" b="1" dirty="0">
                <a:solidFill>
                  <a:srgbClr val="800000"/>
                </a:solidFill>
              </a:rPr>
              <a:t>Different scale: hadronic interaction length</a:t>
            </a:r>
          </a:p>
        </p:txBody>
      </p:sp>
      <p:sp>
        <p:nvSpPr>
          <p:cNvPr id="527" name="Shape 527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8" name="Shape 528"/>
          <p:cNvSpPr>
            <a:spLocks noGrp="1"/>
          </p:cNvSpPr>
          <p:nvPr>
            <p:ph type="title"/>
          </p:nvPr>
        </p:nvSpPr>
        <p:spPr>
          <a:xfrm>
            <a:off x="433754" y="205636"/>
            <a:ext cx="6268804" cy="3670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Hadronic shower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29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8952" y="3357221"/>
            <a:ext cx="1344247" cy="546101"/>
          </a:xfrm>
          <a:prstGeom prst="rect">
            <a:avLst/>
          </a:prstGeom>
        </p:spPr>
      </p:pic>
      <p:sp>
        <p:nvSpPr>
          <p:cNvPr id="530" name="Shape 530"/>
          <p:cNvSpPr/>
          <p:nvPr/>
        </p:nvSpPr>
        <p:spPr>
          <a:xfrm>
            <a:off x="6749123" y="3209644"/>
            <a:ext cx="218049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σ</a:t>
            </a:r>
            <a:r>
              <a:rPr baseline="-5999" dirty="0"/>
              <a:t>tot</a:t>
            </a:r>
            <a:r>
              <a:rPr dirty="0"/>
              <a:t> = total cross section for nuclear processes</a:t>
            </a:r>
          </a:p>
        </p:txBody>
      </p:sp>
      <p:sp>
        <p:nvSpPr>
          <p:cNvPr id="531" name="Shape 531"/>
          <p:cNvSpPr/>
          <p:nvPr/>
        </p:nvSpPr>
        <p:spPr>
          <a:xfrm>
            <a:off x="433754" y="5472172"/>
            <a:ext cx="4138246" cy="841256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buClr>
                <a:srgbClr val="982125"/>
              </a:buClr>
              <a:buFont typeface="Arial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dirty="0"/>
              <a:t>Compare X</a:t>
            </a:r>
            <a:r>
              <a:rPr baseline="-5999" dirty="0"/>
              <a:t>0</a:t>
            </a:r>
            <a:r>
              <a:rPr dirty="0"/>
              <a:t> for high-Z materials, we see that the size needed for hadron calorimeters is </a:t>
            </a:r>
          </a:p>
          <a:p>
            <a:pPr marL="40639" marR="40639" defTabSz="914400">
              <a:buClr>
                <a:srgbClr val="000000"/>
              </a:buClr>
              <a:buFont typeface="Arial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dirty="0"/>
              <a:t>large compared to EM calorimeters.</a:t>
            </a:r>
          </a:p>
        </p:txBody>
      </p:sp>
      <p:graphicFrame>
        <p:nvGraphicFramePr>
          <p:cNvPr id="532" name="Table 532"/>
          <p:cNvGraphicFramePr/>
          <p:nvPr>
            <p:extLst>
              <p:ext uri="{D42A27DB-BD31-4B8C-83A1-F6EECF244321}">
                <p14:modId xmlns:p14="http://schemas.microsoft.com/office/powerpoint/2010/main" val="964551167"/>
              </p:ext>
            </p:extLst>
          </p:nvPr>
        </p:nvGraphicFramePr>
        <p:xfrm>
          <a:off x="433754" y="3630272"/>
          <a:ext cx="3897894" cy="1680255"/>
        </p:xfrm>
        <a:graphic>
          <a:graphicData uri="http://schemas.openxmlformats.org/drawingml/2006/table">
            <a:tbl>
              <a:tblPr firstRow="1" firstCol="1"/>
              <a:tblGrid>
                <a:gridCol w="1299298"/>
                <a:gridCol w="1299298"/>
                <a:gridCol w="1299298"/>
              </a:tblGrid>
              <a:tr h="341581">
                <a:tc>
                  <a:txBody>
                    <a:bodyPr/>
                    <a:lstStyle/>
                    <a:p>
                      <a:pPr marR="40639" algn="l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600" b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solidFill>
                      <a:srgbClr val="6BA0AF"/>
                    </a:solidFill>
                  </a:tcPr>
                </a:tc>
                <a:tc>
                  <a:txBody>
                    <a:bodyPr/>
                    <a:lstStyle/>
                    <a:p>
                      <a:pPr marL="40640" marR="40639" defTabSz="914400">
                        <a:defRPr sz="1600" b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λ</a:t>
                      </a:r>
                      <a:r>
                        <a:rPr baseline="-5999"/>
                        <a:t>I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solidFill>
                      <a:srgbClr val="6BA0AF"/>
                    </a:solidFill>
                  </a:tcPr>
                </a:tc>
                <a:tc>
                  <a:txBody>
                    <a:bodyPr/>
                    <a:lstStyle/>
                    <a:p>
                      <a:pPr marL="40640" marR="40639" defTabSz="914400">
                        <a:defRPr sz="1600" b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dirty="0"/>
                        <a:t>X</a:t>
                      </a:r>
                      <a:r>
                        <a:rPr baseline="-5999" dirty="0"/>
                        <a:t>0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solidFill>
                      <a:srgbClr val="6BA0AF"/>
                    </a:solidFill>
                  </a:tcPr>
                </a:tc>
              </a:tr>
              <a:tr h="341581">
                <a:tc>
                  <a:txBody>
                    <a:bodyPr/>
                    <a:lstStyle/>
                    <a:p>
                      <a:pPr marR="40639" algn="l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Polystyren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solidFill>
                      <a:srgbClr val="6BA0AF"/>
                    </a:solidFill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81.7 cm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43.8 cm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noFill/>
                  </a:tcPr>
                </a:tc>
              </a:tr>
              <a:tr h="331078">
                <a:tc>
                  <a:txBody>
                    <a:bodyPr/>
                    <a:lstStyle/>
                    <a:p>
                      <a:pPr marR="40639" algn="l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solidFill>
                      <a:srgbClr val="6BA0AF"/>
                    </a:solidFill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20.2 cm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0.9 cm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noFill/>
                  </a:tcPr>
                </a:tc>
              </a:tr>
              <a:tr h="331078">
                <a:tc>
                  <a:txBody>
                    <a:bodyPr/>
                    <a:lstStyle/>
                    <a:p>
                      <a:pPr marR="40639" algn="l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Fe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solidFill>
                      <a:srgbClr val="6BA0AF"/>
                    </a:solidFill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16.7 cm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1.8 cm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noFill/>
                  </a:tcPr>
                </a:tc>
              </a:tr>
              <a:tr h="331078">
                <a:tc>
                  <a:txBody>
                    <a:bodyPr/>
                    <a:lstStyle/>
                    <a:p>
                      <a:pPr marR="40639" algn="l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solidFill>
                      <a:srgbClr val="6BA0AF"/>
                    </a:solidFill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9.9 cm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400"/>
                        </a:spcBef>
                        <a:tabLst>
                          <a:tab pos="914400" algn="l"/>
                        </a:tabLst>
                        <a:defRPr sz="1800" b="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0.35 cm</a:t>
                      </a:r>
                    </a:p>
                  </a:txBody>
                  <a:tcPr marL="46892" marR="46892" marT="50800" marB="50800" horzOverflow="overflow">
                    <a:lnL w="28575">
                      <a:solidFill>
                        <a:srgbClr val="004D66"/>
                      </a:solidFill>
                      <a:miter lim="400000"/>
                    </a:lnL>
                    <a:lnR w="28575">
                      <a:solidFill>
                        <a:srgbClr val="004D66"/>
                      </a:solidFill>
                      <a:miter lim="400000"/>
                    </a:lnR>
                    <a:lnT w="28575">
                      <a:solidFill>
                        <a:srgbClr val="004D66"/>
                      </a:solidFill>
                      <a:miter lim="400000"/>
                    </a:lnT>
                    <a:lnB w="28575">
                      <a:solidFill>
                        <a:srgbClr val="004D66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33" name="Shape 533"/>
          <p:cNvSpPr/>
          <p:nvPr/>
        </p:nvSpPr>
        <p:spPr>
          <a:xfrm>
            <a:off x="8475785" y="4470400"/>
            <a:ext cx="832338" cy="1511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000">
                <a:solidFill>
                  <a:srgbClr val="004479"/>
                </a:solidFill>
                <a:uFill>
                  <a:solidFill>
                    <a:srgbClr val="0044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pic>
        <p:nvPicPr>
          <p:cNvPr id="534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63" y="3955722"/>
            <a:ext cx="4130236" cy="2446606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Shape 535"/>
          <p:cNvSpPr/>
          <p:nvPr/>
        </p:nvSpPr>
        <p:spPr>
          <a:xfrm>
            <a:off x="8253755" y="3961989"/>
            <a:ext cx="738546" cy="9855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36" name="Shape 536"/>
          <p:cNvSpPr/>
          <p:nvPr/>
        </p:nvSpPr>
        <p:spPr>
          <a:xfrm>
            <a:off x="7584148" y="6181165"/>
            <a:ext cx="1344247" cy="3623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37" name="Shape 537"/>
          <p:cNvSpPr/>
          <p:nvPr/>
        </p:nvSpPr>
        <p:spPr>
          <a:xfrm>
            <a:off x="7441226" y="4305039"/>
            <a:ext cx="162505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317500">
              <a:defRPr sz="1400">
                <a:latin typeface="+mn-lt"/>
                <a:ea typeface="+mn-ea"/>
                <a:cs typeface="+mn-cs"/>
                <a:sym typeface="Gill Sans"/>
              </a:defRPr>
            </a:pPr>
            <a:r>
              <a:rPr dirty="0">
                <a:solidFill>
                  <a:srgbClr val="0042AA"/>
                </a:solidFill>
              </a:rPr>
              <a:t>π</a:t>
            </a:r>
            <a:r>
              <a:rPr sz="800" dirty="0">
                <a:solidFill>
                  <a:srgbClr val="0042AA"/>
                </a:solidFill>
              </a:rPr>
              <a:t>0</a:t>
            </a:r>
            <a:r>
              <a:rPr dirty="0">
                <a:solidFill>
                  <a:srgbClr val="0042AA"/>
                </a:solidFill>
              </a:rPr>
              <a:t> production </a:t>
            </a:r>
            <a:r>
              <a:rPr lang="en-US" dirty="0" smtClean="0">
                <a:solidFill>
                  <a:srgbClr val="0042AA"/>
                </a:solidFill>
              </a:rPr>
              <a:t>.. </a:t>
            </a:r>
            <a:r>
              <a:rPr dirty="0" smtClean="0">
                <a:solidFill>
                  <a:srgbClr val="0042AA"/>
                </a:solidFill>
              </a:rPr>
              <a:t>all </a:t>
            </a:r>
            <a:r>
              <a:rPr dirty="0">
                <a:solidFill>
                  <a:srgbClr val="0042AA"/>
                </a:solidFill>
              </a:rPr>
              <a:t>energy goes into 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601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1" name="Shape 541"/>
          <p:cNvSpPr>
            <a:spLocks noGrp="1"/>
          </p:cNvSpPr>
          <p:nvPr>
            <p:ph type="title"/>
          </p:nvPr>
        </p:nvSpPr>
        <p:spPr>
          <a:xfrm>
            <a:off x="1155700" y="223468"/>
            <a:ext cx="6630067" cy="38613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structure of hadronic showers</a:t>
            </a:r>
          </a:p>
        </p:txBody>
      </p:sp>
      <p:sp>
        <p:nvSpPr>
          <p:cNvPr id="542" name="Shape 542"/>
          <p:cNvSpPr>
            <a:spLocks noGrp="1"/>
          </p:cNvSpPr>
          <p:nvPr>
            <p:ph type="body" idx="1"/>
          </p:nvPr>
        </p:nvSpPr>
        <p:spPr>
          <a:xfrm>
            <a:off x="114300" y="668713"/>
            <a:ext cx="8815315" cy="5816754"/>
          </a:xfrm>
          <a:prstGeom prst="rect">
            <a:avLst/>
          </a:prstGeom>
        </p:spPr>
        <p:txBody>
          <a:bodyPr/>
          <a:lstStyle/>
          <a:p>
            <a:pPr marL="377825" indent="-377825">
              <a:buSzPct val="50000"/>
              <a:buBlip>
                <a:blip r:embed="rId2"/>
              </a:buBlip>
              <a:defRPr sz="2000"/>
            </a:pPr>
            <a:r>
              <a:rPr dirty="0"/>
              <a:t>hadronic showers have a complex structure also in time</a:t>
            </a:r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1500"/>
            </a:pP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r>
              <a:rPr dirty="0"/>
              <a:t> Importance of delayed component strongly depends on </a:t>
            </a:r>
            <a:r>
              <a:rPr dirty="0" smtClean="0"/>
              <a:t>target</a:t>
            </a:r>
            <a:r>
              <a:rPr lang="en-US" dirty="0" smtClean="0"/>
              <a:t> </a:t>
            </a:r>
            <a:r>
              <a:rPr dirty="0" smtClean="0"/>
              <a:t>nucleus</a:t>
            </a:r>
            <a:endParaRPr dirty="0"/>
          </a:p>
          <a:p>
            <a:pPr marL="377825" indent="-377825">
              <a:buSzPct val="50000"/>
              <a:buBlip>
                <a:blip r:embed="rId2"/>
              </a:buBlip>
              <a:defRPr sz="2000"/>
            </a:pPr>
            <a:r>
              <a:rPr dirty="0"/>
              <a:t> Sensitivity to time structure depends on the choice of active medium</a:t>
            </a:r>
          </a:p>
        </p:txBody>
      </p:sp>
      <p:pic>
        <p:nvPicPr>
          <p:cNvPr id="544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00" y="1107616"/>
            <a:ext cx="8032039" cy="41363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7" name="Group 547"/>
          <p:cNvGrpSpPr/>
          <p:nvPr/>
        </p:nvGrpSpPr>
        <p:grpSpPr>
          <a:xfrm>
            <a:off x="284401" y="4033382"/>
            <a:ext cx="2682632" cy="1313317"/>
            <a:chOff x="0" y="-103643"/>
            <a:chExt cx="2633735" cy="1210587"/>
          </a:xfrm>
        </p:grpSpPr>
        <p:sp>
          <p:nvSpPr>
            <p:cNvPr id="546" name="Shape 546"/>
            <p:cNvSpPr/>
            <p:nvPr/>
          </p:nvSpPr>
          <p:spPr>
            <a:xfrm>
              <a:off x="25400" y="-103643"/>
              <a:ext cx="2582935" cy="1210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1800">
                  <a:latin typeface="+mn-lt"/>
                  <a:ea typeface="+mn-ea"/>
                  <a:cs typeface="+mn-cs"/>
                  <a:sym typeface="Gill Sans"/>
                </a:defRPr>
              </a:pPr>
              <a:r>
                <a:t>f</a:t>
              </a:r>
              <a:r>
                <a:rPr sz="1000"/>
                <a:t>EM</a:t>
              </a:r>
              <a:r>
                <a:t> = fraction of primary hadron energy deposited via EM processes </a:t>
              </a:r>
            </a:p>
          </p:txBody>
        </p:sp>
        <p:pic>
          <p:nvPicPr>
            <p:cNvPr id="545" name="Picture 54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633735" cy="1003300"/>
            </a:xfrm>
            <a:prstGeom prst="rect">
              <a:avLst/>
            </a:prstGeom>
            <a:effectLst/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77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84" y="3613908"/>
            <a:ext cx="2116726" cy="1921764"/>
          </a:xfrm>
          <a:prstGeom prst="rect">
            <a:avLst/>
          </a:prstGeom>
        </p:spPr>
      </p:pic>
      <p:sp>
        <p:nvSpPr>
          <p:cNvPr id="469" name="Shape 469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0" name="Shape 470"/>
          <p:cNvSpPr>
            <a:spLocks noGrp="1"/>
          </p:cNvSpPr>
          <p:nvPr>
            <p:ph type="title"/>
          </p:nvPr>
        </p:nvSpPr>
        <p:spPr>
          <a:xfrm>
            <a:off x="1032932" y="223838"/>
            <a:ext cx="6752835" cy="3349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Example of </a:t>
            </a:r>
            <a:r>
              <a:rPr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hadronic</a:t>
            </a:r>
            <a:r>
              <a:rPr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calorimeters</a:t>
            </a:r>
          </a:p>
        </p:txBody>
      </p:sp>
      <p:sp>
        <p:nvSpPr>
          <p:cNvPr id="471" name="Shape 4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473" name="dropped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467" y="887741"/>
            <a:ext cx="3223846" cy="3975132"/>
          </a:xfrm>
          <a:prstGeom prst="rect">
            <a:avLst/>
          </a:prstGeom>
        </p:spPr>
      </p:pic>
      <p:sp>
        <p:nvSpPr>
          <p:cNvPr id="474" name="Shape 474"/>
          <p:cNvSpPr/>
          <p:nvPr/>
        </p:nvSpPr>
        <p:spPr>
          <a:xfrm>
            <a:off x="5841105" y="5535672"/>
            <a:ext cx="276062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2400">
                <a:latin typeface="+mn-lt"/>
                <a:ea typeface="+mn-ea"/>
                <a:cs typeface="+mn-cs"/>
                <a:sym typeface="Gill Sans"/>
              </a:defRPr>
            </a:pPr>
            <a:r>
              <a:rPr dirty="0">
                <a:solidFill>
                  <a:srgbClr val="0061FF"/>
                </a:solidFill>
              </a:rPr>
              <a:t>ATLAS</a:t>
            </a:r>
            <a:r>
              <a:rPr dirty="0"/>
              <a:t>: Fe/scintillator</a:t>
            </a:r>
          </a:p>
          <a:p>
            <a:pPr>
              <a:defRPr sz="2400">
                <a:latin typeface="+mn-lt"/>
                <a:ea typeface="+mn-ea"/>
                <a:cs typeface="+mn-cs"/>
                <a:sym typeface="Gill Sans"/>
              </a:defRPr>
            </a:pPr>
            <a:r>
              <a:rPr dirty="0"/>
              <a:t>vertical orientiation</a:t>
            </a:r>
          </a:p>
        </p:txBody>
      </p:sp>
      <p:sp>
        <p:nvSpPr>
          <p:cNvPr id="475" name="Shape 475"/>
          <p:cNvSpPr/>
          <p:nvPr/>
        </p:nvSpPr>
        <p:spPr>
          <a:xfrm>
            <a:off x="820884" y="5544973"/>
            <a:ext cx="2725625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defRPr sz="2400">
                <a:latin typeface="+mn-lt"/>
                <a:ea typeface="+mn-ea"/>
                <a:cs typeface="+mn-cs"/>
                <a:sym typeface="Gill Sans"/>
              </a:defRPr>
            </a:pPr>
            <a:r>
              <a:rPr dirty="0" smtClean="0">
                <a:solidFill>
                  <a:srgbClr val="E32400"/>
                </a:solidFill>
              </a:rPr>
              <a:t>C</a:t>
            </a:r>
            <a:r>
              <a:rPr lang="en-US" dirty="0" smtClean="0">
                <a:solidFill>
                  <a:srgbClr val="E32400"/>
                </a:solidFill>
              </a:rPr>
              <a:t>DF</a:t>
            </a:r>
            <a:r>
              <a:rPr dirty="0" smtClean="0"/>
              <a:t>: </a:t>
            </a:r>
            <a:r>
              <a:rPr lang="en-US" sz="1600" dirty="0" smtClean="0"/>
              <a:t>Fe</a:t>
            </a:r>
            <a:r>
              <a:rPr sz="1600" dirty="0" smtClean="0"/>
              <a:t>/scintillator</a:t>
            </a:r>
            <a:r>
              <a:rPr lang="en-US" sz="1600" dirty="0" smtClean="0"/>
              <a:t> with transversal orientation, WLS</a:t>
            </a:r>
            <a:endParaRPr lang="en-US" sz="1600" dirty="0"/>
          </a:p>
          <a:p>
            <a:pPr>
              <a:defRPr sz="24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600" dirty="0" smtClean="0"/>
              <a:t> bars and  </a:t>
            </a:r>
            <a:r>
              <a:rPr lang="en-US" sz="1600" dirty="0" err="1" smtClean="0"/>
              <a:t>plexi</a:t>
            </a:r>
            <a:r>
              <a:rPr lang="en-US" sz="1600" dirty="0" smtClean="0"/>
              <a:t>-light guides</a:t>
            </a:r>
            <a:endParaRPr sz="1600" dirty="0"/>
          </a:p>
        </p:txBody>
      </p:sp>
      <p:sp>
        <p:nvSpPr>
          <p:cNvPr id="480" name="Shape 480"/>
          <p:cNvSpPr/>
          <p:nvPr/>
        </p:nvSpPr>
        <p:spPr>
          <a:xfrm>
            <a:off x="7221416" y="4432301"/>
            <a:ext cx="20608" cy="1052017"/>
          </a:xfrm>
          <a:prstGeom prst="line">
            <a:avLst/>
          </a:prstGeom>
          <a:ln w="25400">
            <a:solidFill>
              <a:srgbClr val="FF8647"/>
            </a:solidFill>
            <a:head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7125570" y="4014936"/>
            <a:ext cx="2062" cy="391964"/>
          </a:xfrm>
          <a:prstGeom prst="line">
            <a:avLst/>
          </a:prstGeom>
          <a:ln w="25400">
            <a:solidFill>
              <a:srgbClr val="FF4013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2" name="Shape 482"/>
          <p:cNvSpPr/>
          <p:nvPr/>
        </p:nvSpPr>
        <p:spPr>
          <a:xfrm>
            <a:off x="7221416" y="3924300"/>
            <a:ext cx="2061" cy="391964"/>
          </a:xfrm>
          <a:prstGeom prst="line">
            <a:avLst/>
          </a:prstGeom>
          <a:ln w="25400">
            <a:solidFill>
              <a:srgbClr val="FF4013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7303478" y="3822700"/>
            <a:ext cx="2061" cy="391964"/>
          </a:xfrm>
          <a:prstGeom prst="line">
            <a:avLst/>
          </a:prstGeom>
          <a:ln w="25400">
            <a:solidFill>
              <a:srgbClr val="FF4013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@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Frascati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898900" y="5945983"/>
            <a:ext cx="1676400" cy="406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25765" y="5041506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Improvements</a:t>
            </a:r>
          </a:p>
          <a:p>
            <a:r>
              <a:rPr lang="en-US" dirty="0" smtClean="0"/>
              <a:t>with WLS fibers</a:t>
            </a:r>
          </a:p>
          <a:p>
            <a:r>
              <a:rPr lang="en-US" b="1" dirty="0" smtClean="0"/>
              <a:t>LESS cracks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75" y="776436"/>
            <a:ext cx="3802195" cy="31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137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587" name="Shape 587"/>
          <p:cNvSpPr>
            <a:spLocks noGrp="1"/>
          </p:cNvSpPr>
          <p:nvPr>
            <p:ph type="body" sz="half" idx="1"/>
          </p:nvPr>
        </p:nvSpPr>
        <p:spPr>
          <a:xfrm>
            <a:off x="169080" y="792178"/>
            <a:ext cx="7737232" cy="2501900"/>
          </a:xfrm>
          <a:prstGeom prst="rect">
            <a:avLst/>
          </a:prstGeom>
        </p:spPr>
        <p:txBody>
          <a:bodyPr/>
          <a:lstStyle/>
          <a:p>
            <a:pPr marR="41275">
              <a:buClr>
                <a:srgbClr val="4349AA"/>
              </a:buClr>
              <a:buSzPct val="65000"/>
              <a:buFont typeface="Wingdings" charset="2"/>
              <a:buChar char="q"/>
              <a:defRPr sz="2000"/>
            </a:pPr>
            <a:r>
              <a:rPr dirty="0" smtClean="0"/>
              <a:t>A </a:t>
            </a:r>
            <a:r>
              <a:rPr dirty="0"/>
              <a:t>hadron calorimeter shows in general different response to hadronic and electromagnetic shower components</a:t>
            </a:r>
          </a:p>
          <a:p>
            <a:pPr marL="0" marR="41275" indent="0">
              <a:buClr>
                <a:srgbClr val="4349AA"/>
              </a:buClr>
              <a:buSzPct val="65000"/>
              <a:buNone/>
              <a:defRPr sz="2000"/>
            </a:pPr>
            <a:endParaRPr lang="en-US" dirty="0"/>
          </a:p>
          <a:p>
            <a:pPr marR="41275">
              <a:buClr>
                <a:srgbClr val="4349AA"/>
              </a:buClr>
              <a:buSzPct val="65000"/>
              <a:buFont typeface="Wingdings" charset="2"/>
              <a:buChar char="q"/>
              <a:defRPr sz="2000"/>
            </a:pPr>
            <a:r>
              <a:rPr lang="en-US" dirty="0"/>
              <a:t> </a:t>
            </a:r>
            <a:r>
              <a:rPr dirty="0" smtClean="0"/>
              <a:t>The </a:t>
            </a:r>
            <a:r>
              <a:rPr dirty="0"/>
              <a:t>fraction of the energy deposited hadronically depends on the energy</a:t>
            </a:r>
          </a:p>
        </p:txBody>
      </p:sp>
      <p:sp>
        <p:nvSpPr>
          <p:cNvPr id="589" name="Shape 589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90" name="image.pdf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446" y="4933951"/>
            <a:ext cx="128954" cy="2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.pdf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446" y="4933951"/>
            <a:ext cx="128954" cy="2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age.pdf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446" y="4933951"/>
            <a:ext cx="128954" cy="2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age.pdf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446" y="4933951"/>
            <a:ext cx="128954" cy="265113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Shape 595"/>
          <p:cNvSpPr/>
          <p:nvPr/>
        </p:nvSpPr>
        <p:spPr>
          <a:xfrm rot="16200000">
            <a:off x="-587178" y="5064474"/>
            <a:ext cx="2084117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R. Wigmans NIM A 259 (1987) 389</a:t>
            </a:r>
          </a:p>
        </p:txBody>
      </p:sp>
      <p:pic>
        <p:nvPicPr>
          <p:cNvPr id="596" name="image.pdf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43" y="3209926"/>
            <a:ext cx="3434862" cy="3035301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Shape 598"/>
          <p:cNvSpPr/>
          <p:nvPr/>
        </p:nvSpPr>
        <p:spPr>
          <a:xfrm>
            <a:off x="4759568" y="3348879"/>
            <a:ext cx="3587262" cy="116442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marR="41275" algn="ctr" defTabSz="914400">
              <a:lnSpc>
                <a:spcPct val="110000"/>
              </a:lnSpc>
              <a:spcBef>
                <a:spcPts val="400"/>
              </a:spcBef>
              <a:defRPr sz="2000">
                <a:solidFill>
                  <a:srgbClr val="831100"/>
                </a:solidFill>
                <a:uFill>
                  <a:solidFill>
                    <a:srgbClr val="8311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marL="342900" indent="-342900" algn="l">
              <a:buFont typeface="Wingdings" charset="0"/>
              <a:buChar char="à"/>
            </a:pPr>
            <a:r>
              <a:rPr lang="en-US" dirty="0" smtClean="0"/>
              <a:t>Ca</a:t>
            </a:r>
            <a:r>
              <a:rPr dirty="0" smtClean="0"/>
              <a:t>lorimeter </a:t>
            </a:r>
            <a:r>
              <a:rPr lang="en-US" dirty="0" smtClean="0"/>
              <a:t>response </a:t>
            </a:r>
            <a:r>
              <a:rPr dirty="0" smtClean="0"/>
              <a:t>to hadron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dirty="0"/>
              <a:t>becomes </a:t>
            </a:r>
            <a:r>
              <a:rPr dirty="0" smtClean="0"/>
              <a:t>no</a:t>
            </a:r>
            <a:r>
              <a:rPr lang="en-US" dirty="0" smtClean="0"/>
              <a:t>t</a:t>
            </a:r>
            <a:r>
              <a:rPr dirty="0" smtClean="0"/>
              <a:t>-linear</a:t>
            </a:r>
            <a:endParaRPr lang="en-US" dirty="0" smtClean="0"/>
          </a:p>
          <a:p>
            <a:pPr marL="342900" indent="-342900" algn="l">
              <a:buFont typeface="Wingdings" charset="0"/>
              <a:buChar char="à"/>
            </a:pPr>
            <a:r>
              <a:rPr lang="en-US" dirty="0" smtClean="0"/>
              <a:t>Energy resolution degrades</a:t>
            </a:r>
          </a:p>
        </p:txBody>
      </p:sp>
      <p:sp>
        <p:nvSpPr>
          <p:cNvPr id="600" name="Shape 600"/>
          <p:cNvSpPr>
            <a:spLocks noGrp="1"/>
          </p:cNvSpPr>
          <p:nvPr>
            <p:ph type="title"/>
          </p:nvPr>
        </p:nvSpPr>
        <p:spPr>
          <a:xfrm>
            <a:off x="326640" y="116736"/>
            <a:ext cx="8299938" cy="5461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Hadronic</a:t>
            </a:r>
            <a:r>
              <a:rPr lang="en-US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Calo: Compensation (1)</a:t>
            </a:r>
            <a:endParaRPr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01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245" y="1253712"/>
            <a:ext cx="2261617" cy="303888"/>
          </a:xfrm>
          <a:prstGeom prst="rect">
            <a:avLst/>
          </a:prstGeom>
          <a:ln w="12700">
            <a:solidFill>
              <a:srgbClr val="4F81BD"/>
            </a:solidFill>
            <a:miter lim="400000"/>
          </a:ln>
        </p:spPr>
      </p:pic>
      <p:pic>
        <p:nvPicPr>
          <p:cNvPr id="602" name="pasted-image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738" y="4786186"/>
            <a:ext cx="3301092" cy="780589"/>
          </a:xfrm>
          <a:prstGeom prst="rect">
            <a:avLst/>
          </a:prstGeom>
          <a:ln w="38100" cmpd="sng">
            <a:solidFill>
              <a:schemeClr val="tx1"/>
            </a:solidFill>
            <a:miter lim="400000"/>
          </a:ln>
        </p:spPr>
      </p:pic>
      <p:sp>
        <p:nvSpPr>
          <p:cNvPr id="603" name="Shape 603"/>
          <p:cNvSpPr/>
          <p:nvPr/>
        </p:nvSpPr>
        <p:spPr>
          <a:xfrm>
            <a:off x="1784609" y="3308037"/>
            <a:ext cx="1041546" cy="546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04" name="Shape 604"/>
          <p:cNvSpPr/>
          <p:nvPr/>
        </p:nvSpPr>
        <p:spPr>
          <a:xfrm>
            <a:off x="2996150" y="3773964"/>
            <a:ext cx="1041546" cy="546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2996150" y="5020674"/>
            <a:ext cx="1041546" cy="546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606" name="pasted-image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054" y="3328238"/>
            <a:ext cx="591906" cy="480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pasted-image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667" y="4018978"/>
            <a:ext cx="591906" cy="480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pasted-image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638" y="5004689"/>
            <a:ext cx="591906" cy="480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pasted-image.pd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340" y="2278290"/>
            <a:ext cx="5187810" cy="619806"/>
          </a:xfrm>
          <a:prstGeom prst="rect">
            <a:avLst/>
          </a:prstGeom>
          <a:ln w="28575" cmpd="sng">
            <a:solidFill>
              <a:srgbClr val="4F81BD"/>
            </a:solidFill>
            <a:miter lim="400000"/>
          </a:ln>
        </p:spPr>
      </p:pic>
      <p:sp>
        <p:nvSpPr>
          <p:cNvPr id="22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419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79" name="Shape 579"/>
          <p:cNvSpPr>
            <a:spLocks noGrp="1"/>
          </p:cNvSpPr>
          <p:nvPr>
            <p:ph type="title"/>
          </p:nvPr>
        </p:nvSpPr>
        <p:spPr>
          <a:xfrm>
            <a:off x="182886" y="44450"/>
            <a:ext cx="8299938" cy="5461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Hadronic </a:t>
            </a:r>
            <a:r>
              <a:rPr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calo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Compensation (2)</a:t>
            </a:r>
            <a:endParaRPr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887741"/>
            <a:ext cx="8890000" cy="2641600"/>
          </a:xfrm>
          <a:prstGeom prst="rect">
            <a:avLst/>
          </a:prstGeom>
        </p:spPr>
      </p:pic>
      <p:sp>
        <p:nvSpPr>
          <p:cNvPr id="14" name="Shape 587"/>
          <p:cNvSpPr>
            <a:spLocks noGrp="1"/>
          </p:cNvSpPr>
          <p:nvPr>
            <p:ph type="body" sz="half" idx="1"/>
          </p:nvPr>
        </p:nvSpPr>
        <p:spPr>
          <a:xfrm>
            <a:off x="355599" y="3534119"/>
            <a:ext cx="8331199" cy="2748522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41275">
              <a:buClr>
                <a:srgbClr val="4349AA"/>
              </a:buClr>
              <a:buSzPct val="65000"/>
              <a:buFont typeface="Wingdings" charset="2"/>
              <a:buChar char="q"/>
              <a:defRPr sz="2000"/>
            </a:pPr>
            <a:r>
              <a:rPr lang="en-US" dirty="0" smtClean="0"/>
              <a:t>To “Compensate” a </a:t>
            </a:r>
            <a:r>
              <a:rPr lang="en-US" dirty="0" err="1" smtClean="0"/>
              <a:t>Hadronic</a:t>
            </a:r>
            <a:r>
              <a:rPr lang="en-US" dirty="0" smtClean="0"/>
              <a:t> Calorimeter means make </a:t>
            </a:r>
            <a:r>
              <a:rPr lang="en-US" b="1" dirty="0" smtClean="0">
                <a:solidFill>
                  <a:srgbClr val="FF0000"/>
                </a:solidFill>
              </a:rPr>
              <a:t>e/h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 1</a:t>
            </a:r>
          </a:p>
          <a:p>
            <a:pPr marR="41275">
              <a:buClr>
                <a:srgbClr val="4349AA"/>
              </a:buClr>
              <a:buSzPct val="65000"/>
              <a:buFont typeface="Wingdings" charset="2"/>
              <a:buChar char="q"/>
              <a:defRPr sz="2000"/>
            </a:pPr>
            <a:endParaRPr lang="en-US" b="1" dirty="0" smtClean="0">
              <a:solidFill>
                <a:srgbClr val="FF0000"/>
              </a:solidFill>
              <a:sym typeface="Wingdings"/>
            </a:endParaRPr>
          </a:p>
          <a:p>
            <a:pPr marR="41275">
              <a:buClr>
                <a:srgbClr val="4349AA"/>
              </a:buClr>
              <a:buSzPct val="65000"/>
              <a:buFont typeface="Wingdings" charset="2"/>
              <a:buChar char="q"/>
              <a:defRPr sz="2000"/>
            </a:pPr>
            <a:r>
              <a:rPr lang="en-US" dirty="0" smtClean="0">
                <a:sym typeface="Wingdings"/>
              </a:rPr>
              <a:t> To do so .. there are typically 3 ways (example for common e/h &gt;1)</a:t>
            </a:r>
          </a:p>
          <a:p>
            <a:pPr marL="0" marR="41275" indent="0">
              <a:buClr>
                <a:srgbClr val="4349AA"/>
              </a:buClr>
              <a:buSzPct val="65000"/>
              <a:buNone/>
              <a:defRPr sz="2000"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 A) enhance sensitivity to low neutrons  boost h (H-enriched)</a:t>
            </a:r>
          </a:p>
          <a:p>
            <a:pPr marL="0" marR="41275" indent="0">
              <a:buClr>
                <a:srgbClr val="4349AA"/>
              </a:buClr>
              <a:buSzPct val="65000"/>
              <a:buNone/>
              <a:defRPr sz="2000"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 B) add special absorbers for neutrons (Uranium) boost h</a:t>
            </a:r>
          </a:p>
          <a:p>
            <a:pPr marL="0" marR="41275" indent="0">
              <a:buClr>
                <a:srgbClr val="4349AA"/>
              </a:buClr>
              <a:buSzPct val="65000"/>
              <a:buNone/>
              <a:defRPr sz="2000"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 C) </a:t>
            </a:r>
            <a:r>
              <a:rPr lang="en-US" u="sng" dirty="0" smtClean="0">
                <a:sym typeface="Wingdings"/>
              </a:rPr>
              <a:t>Reduce electron response  correcting sampling fraction</a:t>
            </a:r>
          </a:p>
          <a:p>
            <a:pPr marL="0" marR="41275" indent="0">
              <a:buClr>
                <a:srgbClr val="4349AA"/>
              </a:buClr>
              <a:buSzPct val="65000"/>
              <a:buNone/>
              <a:defRPr sz="2000"/>
            </a:pP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903113" y="5882531"/>
            <a:ext cx="5652534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Magic Thumb Rule (</a:t>
            </a:r>
            <a:r>
              <a:rPr lang="en-US" sz="2000" dirty="0" err="1" smtClean="0">
                <a:solidFill>
                  <a:srgbClr val="800000"/>
                </a:solidFill>
              </a:rPr>
              <a:t>Wigmans</a:t>
            </a:r>
            <a:r>
              <a:rPr lang="en-US" sz="2000" dirty="0" smtClean="0">
                <a:solidFill>
                  <a:srgbClr val="800000"/>
                </a:solidFill>
              </a:rPr>
              <a:t>)  </a:t>
            </a:r>
            <a:r>
              <a:rPr lang="en-US" sz="2000" dirty="0" err="1" smtClean="0">
                <a:solidFill>
                  <a:srgbClr val="800000"/>
                </a:solidFill>
              </a:rPr>
              <a:t>Fs</a:t>
            </a:r>
            <a:r>
              <a:rPr lang="en-US" sz="2000" dirty="0" smtClean="0">
                <a:solidFill>
                  <a:srgbClr val="800000"/>
                </a:solidFill>
              </a:rPr>
              <a:t> (Lead/Fiber= 4/1)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485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862717"/>
            <a:ext cx="8509001" cy="5749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A calorimeter primer</a:t>
            </a:r>
            <a:endParaRPr lang="en-US" dirty="0" smtClean="0">
              <a:solidFill>
                <a:srgbClr val="000000"/>
              </a:solidFill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 Calorimeter concept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 Calorimeter kind: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etherogeneous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/homogeneous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  <a:sym typeface="Wingdings"/>
              </a:rPr>
              <a:t>	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	Electromagnetic showers	 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    Energy resolution terms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   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Hadronic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showers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    Compensating calorimeters</a:t>
            </a: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     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  <a:sym typeface="Wingdings"/>
              </a:rPr>
              <a:t>	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	Homogenous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calorimetry</a:t>
            </a:r>
            <a:endParaRPr lang="en-US" dirty="0"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		Scintillation crystals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  <a:sym typeface="Wingdings"/>
              </a:rPr>
              <a:t>	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Photodetectors</a:t>
            </a:r>
            <a:endParaRPr lang="en-US" dirty="0" smtClean="0"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endParaRPr lang="en-US" sz="2600" b="1" dirty="0">
              <a:latin typeface="Comic Sans MS"/>
              <a:cs typeface="Comic Sans MS"/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32932" y="240772"/>
            <a:ext cx="6752835" cy="334962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Outline of the lecture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59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2" y="249238"/>
            <a:ext cx="6752835" cy="334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Chorus example of compensation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254000" y="5788450"/>
            <a:ext cx="8737600" cy="707886"/>
          </a:xfrm>
          <a:prstGeom prst="rect">
            <a:avLst/>
          </a:prstGeom>
          <a:solidFill>
            <a:srgbClr val="CCFFCC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More detailed discussion on compensation and nowadays trends and developments will be shown on Friday by Dr. Gabriella </a:t>
            </a:r>
            <a:r>
              <a:rPr lang="en-US" sz="2000" dirty="0" err="1" smtClean="0"/>
              <a:t>Gaudio</a:t>
            </a:r>
            <a:r>
              <a:rPr lang="en-US" sz="2000" dirty="0" smtClean="0"/>
              <a:t> </a:t>
            </a:r>
            <a:r>
              <a:rPr lang="en-US" sz="2000" b="1" dirty="0" smtClean="0">
                <a:sym typeface="Wingdings"/>
              </a:rPr>
              <a:t>  DREAM project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866" y="800100"/>
            <a:ext cx="4787900" cy="4610100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457700"/>
            <a:ext cx="3489244" cy="120032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ZEUS Calorimeter with U plates</a:t>
            </a:r>
          </a:p>
          <a:p>
            <a:pPr algn="ctr"/>
            <a:r>
              <a:rPr lang="en-US" dirty="0"/>
              <a:t>g</a:t>
            </a:r>
            <a:r>
              <a:rPr lang="en-US" dirty="0" smtClean="0"/>
              <a:t>ot a good compensation (e/h) and  </a:t>
            </a:r>
          </a:p>
          <a:p>
            <a:pPr algn="ctr"/>
            <a:r>
              <a:rPr lang="en-US" dirty="0" smtClean="0"/>
              <a:t>similar resolution for Eh &gt; 5 </a:t>
            </a:r>
            <a:r>
              <a:rPr lang="en-US" dirty="0" err="1" smtClean="0"/>
              <a:t>GeV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s(E)/</a:t>
            </a:r>
            <a:r>
              <a:rPr lang="en-US" dirty="0" smtClean="0"/>
              <a:t>E = 35%/</a:t>
            </a:r>
            <a:r>
              <a:rPr lang="en-US" dirty="0" err="1" smtClean="0"/>
              <a:t>sqrt</a:t>
            </a:r>
            <a:r>
              <a:rPr lang="en-US" dirty="0" smtClean="0"/>
              <a:t>(E/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965199"/>
            <a:ext cx="3733800" cy="3482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1" y="800100"/>
            <a:ext cx="2781685" cy="660400"/>
          </a:xfrm>
          <a:prstGeom prst="rect">
            <a:avLst/>
          </a:prstGeom>
          <a:solidFill>
            <a:srgbClr val="CCFFCC"/>
          </a:solidFill>
        </p:spPr>
      </p:pic>
    </p:spTree>
    <p:extLst>
      <p:ext uri="{BB962C8B-B14F-4D97-AF65-F5344CB8AC3E}">
        <p14:creationId xmlns:p14="http://schemas.microsoft.com/office/powerpoint/2010/main" val="41688151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 rot="19945753">
            <a:off x="1663700" y="3136900"/>
            <a:ext cx="5830367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Scintillators and </a:t>
            </a:r>
            <a:r>
              <a:rPr lang="en-US" sz="3600" dirty="0" err="1" smtClean="0"/>
              <a:t>photosensors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10121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70493" y="891657"/>
            <a:ext cx="8287367" cy="10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indent="0" eaLnBrk="0" hangingPunct="0">
              <a:buClr>
                <a:schemeClr val="tx1"/>
              </a:buClr>
              <a:defRPr/>
            </a:pPr>
            <a:r>
              <a:rPr lang="en-GB" sz="1800" b="0" dirty="0" smtClean="0">
                <a:latin typeface="Comic Sans MS"/>
                <a:cs typeface="Comic Sans MS"/>
              </a:rPr>
              <a:t>Basic principle: a charged particle crossing a scintillator loses energy, </a:t>
            </a:r>
          </a:p>
          <a:p>
            <a:pPr marL="0" indent="0" eaLnBrk="0" hangingPunct="0">
              <a:spcAft>
                <a:spcPts val="1000"/>
              </a:spcAft>
              <a:buClr>
                <a:schemeClr val="tx1"/>
              </a:buClr>
              <a:defRPr/>
            </a:pPr>
            <a:r>
              <a:rPr lang="en-GB" sz="1800" b="0" dirty="0" smtClean="0">
                <a:latin typeface="Comic Sans MS"/>
                <a:cs typeface="Comic Sans MS"/>
              </a:rPr>
              <a:t>                          exciting atoms or molecules of the material  </a:t>
            </a:r>
          </a:p>
          <a:p>
            <a:pPr marL="0" indent="0" eaLnBrk="0" hangingPunct="0">
              <a:spcAft>
                <a:spcPts val="1500"/>
              </a:spcAft>
              <a:buClr>
                <a:schemeClr val="tx1"/>
              </a:buClr>
              <a:defRPr/>
            </a:pPr>
            <a:r>
              <a:rPr lang="en-GB" sz="1800" b="0" dirty="0" smtClean="0">
                <a:latin typeface="Comic Sans MS"/>
                <a:cs typeface="Comic Sans MS"/>
              </a:rPr>
              <a:t>                         ➪ </a:t>
            </a:r>
            <a:r>
              <a:rPr lang="en-GB" sz="1800" dirty="0" smtClean="0">
                <a:latin typeface="Comic Sans MS"/>
                <a:cs typeface="Comic Sans MS"/>
              </a:rPr>
              <a:t>photon emission</a:t>
            </a:r>
            <a:r>
              <a:rPr lang="en-GB" sz="1800" b="0" dirty="0" smtClean="0">
                <a:latin typeface="Comic Sans MS"/>
                <a:cs typeface="Comic Sans MS"/>
              </a:rPr>
              <a:t> (UV</a:t>
            </a:r>
            <a:r>
              <a:rPr lang="en-GB" sz="1800" b="0" dirty="0" smtClean="0">
                <a:latin typeface="Comic Sans MS"/>
                <a:ea typeface="Symbol" charset="2"/>
                <a:cs typeface="Comic Sans MS"/>
              </a:rPr>
              <a:t>-</a:t>
            </a:r>
            <a:r>
              <a:rPr lang="en-GB" sz="1800" b="0" dirty="0" smtClean="0">
                <a:latin typeface="Comic Sans MS"/>
                <a:cs typeface="Comic Sans MS"/>
              </a:rPr>
              <a:t>visible) follows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101444" y="1245963"/>
            <a:ext cx="1937088" cy="1384985"/>
            <a:chOff x="6756400" y="1237849"/>
            <a:chExt cx="1993900" cy="1521751"/>
          </a:xfrm>
        </p:grpSpPr>
        <p:sp>
          <p:nvSpPr>
            <p:cNvPr id="7" name="Rectangle 6"/>
            <p:cNvSpPr/>
            <p:nvPr/>
          </p:nvSpPr>
          <p:spPr>
            <a:xfrm>
              <a:off x="6756400" y="1587500"/>
              <a:ext cx="1993900" cy="9017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302500" y="1237849"/>
              <a:ext cx="846455" cy="152175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327900" y="2081427"/>
              <a:ext cx="305246" cy="1763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674928" y="2114550"/>
              <a:ext cx="316199" cy="279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713028" y="2150380"/>
              <a:ext cx="449239" cy="45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10400" y="2012950"/>
              <a:ext cx="639128" cy="684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518400" y="1763927"/>
              <a:ext cx="305246" cy="1763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200900" y="1695450"/>
              <a:ext cx="639128" cy="684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687627" y="2006066"/>
              <a:ext cx="578462" cy="957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658546" y="1871046"/>
              <a:ext cx="347451" cy="2222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840028" y="1809750"/>
              <a:ext cx="316199" cy="279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878128" y="1845580"/>
              <a:ext cx="449239" cy="45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852727" y="1701266"/>
              <a:ext cx="578462" cy="957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823646" y="1566246"/>
              <a:ext cx="347451" cy="2222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7657386" y="5345426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b="1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em</a:t>
            </a:r>
            <a:r>
              <a:rPr lang="en-GB" b="1" baseline="-25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b="1" dirty="0" smtClean="0">
                <a:latin typeface="Arial" charset="0"/>
                <a:ea typeface="Arial" charset="0"/>
                <a:cs typeface="Arial" charset="0"/>
              </a:rPr>
              <a:t>&gt;</a:t>
            </a:r>
            <a:r>
              <a:rPr lang="en-GB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b="1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b="1" baseline="-250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ex</a:t>
            </a:r>
            <a:endParaRPr lang="en-GB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44540" y="3941058"/>
            <a:ext cx="878774" cy="191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150731" y="2118941"/>
            <a:ext cx="6819022" cy="139781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hangingPunct="0">
              <a:spcAft>
                <a:spcPts val="1500"/>
              </a:spcAft>
              <a:buClr>
                <a:schemeClr val="tx1"/>
              </a:buClr>
              <a:defRPr/>
            </a:pPr>
            <a:r>
              <a:rPr lang="en-GB" sz="1600" b="1" dirty="0">
                <a:latin typeface="Comic Sans MS"/>
                <a:cs typeface="Comic Sans MS"/>
              </a:rPr>
              <a:t>Light emission:</a:t>
            </a:r>
          </a:p>
          <a:p>
            <a:pPr marL="342000" indent="-342000" eaLnBrk="0" hangingPunct="0">
              <a:spcAft>
                <a:spcPts val="100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GB" sz="1600" dirty="0">
                <a:latin typeface="Comic Sans MS"/>
                <a:cs typeface="Comic Sans MS"/>
              </a:rPr>
              <a:t>can </a:t>
            </a:r>
            <a:r>
              <a:rPr lang="en-GB" sz="1600" dirty="0">
                <a:latin typeface="Comic Sans MS"/>
                <a:ea typeface="Arial" charset="0"/>
                <a:cs typeface="Comic Sans MS"/>
              </a:rPr>
              <a:t>be instantaneous, &lt;10</a:t>
            </a:r>
            <a:r>
              <a:rPr lang="en-GB" sz="1600" baseline="30000" dirty="0">
                <a:latin typeface="Comic Sans MS"/>
                <a:ea typeface="Symbol" charset="2"/>
                <a:cs typeface="Comic Sans MS"/>
              </a:rPr>
              <a:t>-</a:t>
            </a:r>
            <a:r>
              <a:rPr lang="en-GB" sz="1600" baseline="30000" dirty="0">
                <a:latin typeface="Comic Sans MS"/>
                <a:ea typeface="Arial" charset="0"/>
                <a:cs typeface="Comic Sans MS"/>
              </a:rPr>
              <a:t>8</a:t>
            </a:r>
            <a:r>
              <a:rPr lang="en-GB" sz="1600" dirty="0">
                <a:latin typeface="Comic Sans MS"/>
                <a:ea typeface="Arial" charset="0"/>
                <a:cs typeface="Comic Sans MS"/>
              </a:rPr>
              <a:t> s, (fluorescence) or </a:t>
            </a:r>
            <a:r>
              <a:rPr lang="en-GB" sz="1600" dirty="0" smtClean="0">
                <a:latin typeface="Comic Sans MS"/>
                <a:ea typeface="Arial" charset="0"/>
                <a:cs typeface="Comic Sans MS"/>
              </a:rPr>
              <a:t>delayed, 				</a:t>
            </a:r>
            <a:r>
              <a:rPr lang="en-GB" sz="1600" dirty="0" err="1" smtClean="0">
                <a:latin typeface="Comic Sans MS"/>
                <a:ea typeface="Symbol" charset="2"/>
                <a:cs typeface="Comic Sans MS"/>
              </a:rPr>
              <a:t>m</a:t>
            </a:r>
            <a:r>
              <a:rPr lang="en-GB" sz="1600" dirty="0" err="1" smtClean="0">
                <a:latin typeface="Comic Sans MS"/>
                <a:ea typeface="Arial" charset="0"/>
                <a:cs typeface="Comic Sans MS"/>
              </a:rPr>
              <a:t>s</a:t>
            </a:r>
            <a:r>
              <a:rPr lang="en-GB" sz="1600" dirty="0" smtClean="0">
                <a:latin typeface="Comic Sans MS"/>
                <a:ea typeface="Arial" charset="0"/>
                <a:cs typeface="Comic Sans MS"/>
              </a:rPr>
              <a:t> </a:t>
            </a:r>
            <a:r>
              <a:rPr lang="en-GB" sz="1600" dirty="0">
                <a:latin typeface="Comic Sans MS"/>
                <a:ea typeface="Arial" charset="0"/>
                <a:cs typeface="Comic Sans MS"/>
              </a:rPr>
              <a:t>to hours(phosphorescence) </a:t>
            </a:r>
            <a:endParaRPr lang="en-GB" sz="1600" dirty="0" smtClean="0">
              <a:latin typeface="Comic Sans MS"/>
              <a:ea typeface="Arial" charset="0"/>
              <a:cs typeface="Comic Sans MS"/>
            </a:endParaRPr>
          </a:p>
          <a:p>
            <a:pPr marL="342000" indent="-342000" eaLnBrk="0" hangingPunct="0">
              <a:spcAft>
                <a:spcPts val="100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GB" sz="1600" dirty="0" smtClean="0">
                <a:latin typeface="Comic Sans MS"/>
                <a:cs typeface="Comic Sans MS"/>
              </a:rPr>
              <a:t>Has one or two exponential </a:t>
            </a:r>
            <a:r>
              <a:rPr lang="en-GB" sz="1600" dirty="0">
                <a:latin typeface="Comic Sans MS"/>
                <a:cs typeface="Comic Sans MS"/>
              </a:rPr>
              <a:t>decay time </a:t>
            </a:r>
            <a:r>
              <a:rPr lang="en-GB" sz="1600" dirty="0" err="1" smtClean="0">
                <a:latin typeface="Comic Sans MS"/>
                <a:ea typeface="Symbol" charset="2"/>
                <a:cs typeface="Comic Sans MS"/>
              </a:rPr>
              <a:t>t</a:t>
            </a:r>
            <a:r>
              <a:rPr lang="en-GB" sz="1600" baseline="-25000" dirty="0" err="1" smtClean="0">
                <a:latin typeface="Comic Sans MS"/>
                <a:cs typeface="Comic Sans MS"/>
              </a:rPr>
              <a:t>D</a:t>
            </a:r>
            <a:r>
              <a:rPr lang="en-GB" sz="1600" baseline="-25000" dirty="0" smtClean="0">
                <a:latin typeface="Comic Sans MS"/>
                <a:cs typeface="Comic Sans MS"/>
              </a:rPr>
              <a:t>  </a:t>
            </a:r>
            <a:r>
              <a:rPr lang="en-GB" sz="1600" dirty="0" smtClean="0">
                <a:latin typeface="Comic Sans MS"/>
                <a:cs typeface="Comic Sans MS"/>
              </a:rPr>
              <a:t> (fast, fast/slow)</a:t>
            </a:r>
            <a:endParaRPr lang="en-GB" sz="1600" baseline="-25000" dirty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602" y="3147239"/>
            <a:ext cx="2030683" cy="19707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98101" y="3979027"/>
            <a:ext cx="806460" cy="153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Shape 214"/>
          <p:cNvSpPr>
            <a:spLocks noGrp="1"/>
          </p:cNvSpPr>
          <p:nvPr>
            <p:ph type="title" idx="4294967295"/>
          </p:nvPr>
        </p:nvSpPr>
        <p:spPr>
          <a:xfrm>
            <a:off x="1277980" y="223468"/>
            <a:ext cx="6752835" cy="3349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Scintillation process</a:t>
            </a:r>
            <a:endParaRPr b="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17" y="3657970"/>
            <a:ext cx="6777227" cy="26676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4234-70AD-234F-BFEA-F85FD3A8F5E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6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7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0747" y="51437"/>
            <a:ext cx="8412480" cy="640714"/>
          </a:xfrm>
        </p:spPr>
        <p:txBody>
          <a:bodyPr>
            <a:normAutofit/>
          </a:bodyPr>
          <a:lstStyle/>
          <a:p>
            <a:r>
              <a:rPr lang="en-GB" sz="3200" b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Scintillators: characteristics</a:t>
            </a:r>
            <a:endParaRPr lang="en-GB" sz="3200" b="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CasellaDiTesto 1"/>
          <p:cNvSpPr txBox="1">
            <a:spLocks noChangeArrowheads="1"/>
          </p:cNvSpPr>
          <p:nvPr/>
        </p:nvSpPr>
        <p:spPr bwMode="auto">
          <a:xfrm>
            <a:off x="254000" y="998174"/>
            <a:ext cx="868210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indent="0" eaLnBrk="0" hangingPunct="0">
              <a:buClr>
                <a:schemeClr val="tx1"/>
              </a:buClr>
              <a:defRPr/>
            </a:pPr>
            <a:r>
              <a:rPr lang="en-GB" sz="2000" dirty="0" smtClean="0">
                <a:latin typeface="Comic Sans MS"/>
                <a:cs typeface="Comic Sans MS"/>
              </a:rPr>
              <a:t>Relevant characteristics for particle detection:</a:t>
            </a:r>
          </a:p>
          <a:p>
            <a:pPr marL="0" indent="0" eaLnBrk="0" hangingPunct="0">
              <a:buClr>
                <a:schemeClr val="tx1"/>
              </a:buClr>
              <a:defRPr/>
            </a:pPr>
            <a:endParaRPr lang="en-GB" sz="2000" b="0" dirty="0">
              <a:latin typeface="Comic Sans MS"/>
              <a:cs typeface="Comic Sans MS"/>
            </a:endParaRP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r>
              <a:rPr lang="en-GB" sz="2000" b="0" dirty="0" smtClean="0">
                <a:latin typeface="Comic Sans MS"/>
                <a:cs typeface="Comic Sans MS"/>
              </a:rPr>
              <a:t>Light Yield (LY) number of photons produced for a given absorbed energy</a:t>
            </a: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endParaRPr lang="en-GB" sz="2000" b="0" dirty="0">
              <a:latin typeface="Comic Sans MS"/>
              <a:cs typeface="Comic Sans MS"/>
            </a:endParaRP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r>
              <a:rPr lang="en-GB" sz="2000" b="0" dirty="0" smtClean="0">
                <a:latin typeface="Comic Sans MS"/>
                <a:cs typeface="Comic Sans MS"/>
              </a:rPr>
              <a:t>Transparency to the emitted radiation</a:t>
            </a: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endParaRPr lang="en-GB" sz="2000" b="0" dirty="0" smtClean="0">
              <a:latin typeface="Comic Sans MS"/>
              <a:cs typeface="Comic Sans MS"/>
            </a:endParaRP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r>
              <a:rPr lang="en-GB" sz="2000" b="0" dirty="0" smtClean="0">
                <a:latin typeface="Comic Sans MS"/>
                <a:cs typeface="Comic Sans MS"/>
              </a:rPr>
              <a:t>Spectral emission compatible with light detectors (</a:t>
            </a:r>
            <a:r>
              <a:rPr lang="en-GB" sz="2000" b="0" dirty="0" err="1" smtClean="0">
                <a:latin typeface="Comic Sans MS"/>
                <a:cs typeface="Comic Sans MS"/>
              </a:rPr>
              <a:t>photosensors</a:t>
            </a:r>
            <a:r>
              <a:rPr lang="en-GB" sz="2000" b="0" dirty="0" smtClean="0">
                <a:latin typeface="Comic Sans MS"/>
                <a:cs typeface="Comic Sans MS"/>
              </a:rPr>
              <a:t>), where </a:t>
            </a:r>
            <a:r>
              <a:rPr lang="en-GB" sz="2000" b="0" dirty="0" smtClean="0">
                <a:latin typeface="Comic Sans MS"/>
                <a:ea typeface="Arial" charset="0"/>
                <a:cs typeface="Comic Sans MS"/>
              </a:rPr>
              <a:t>light </a:t>
            </a:r>
            <a:r>
              <a:rPr lang="en-GB" sz="2000" b="0" dirty="0">
                <a:latin typeface="Comic Sans MS"/>
                <a:ea typeface="Arial" charset="0"/>
                <a:cs typeface="Comic Sans MS"/>
              </a:rPr>
              <a:t>is collected </a:t>
            </a:r>
            <a:r>
              <a:rPr lang="en-GB" sz="2000" b="0" dirty="0" smtClean="0">
                <a:latin typeface="Comic Sans MS"/>
                <a:ea typeface="Arial" charset="0"/>
                <a:cs typeface="Comic Sans MS"/>
              </a:rPr>
              <a:t>and then </a:t>
            </a:r>
            <a:r>
              <a:rPr lang="en-GB" sz="2000" b="0" dirty="0">
                <a:latin typeface="Comic Sans MS"/>
                <a:ea typeface="Arial" charset="0"/>
                <a:cs typeface="Comic Sans MS"/>
              </a:rPr>
              <a:t>converted into </a:t>
            </a:r>
            <a:r>
              <a:rPr lang="en-GB" sz="2000" b="0" dirty="0" smtClean="0">
                <a:latin typeface="Comic Sans MS"/>
                <a:ea typeface="Arial" charset="0"/>
                <a:cs typeface="Comic Sans MS"/>
              </a:rPr>
              <a:t>electrons via photo-electric effect</a:t>
            </a:r>
            <a:endParaRPr lang="en-GB" sz="2000" b="0" dirty="0" smtClean="0">
              <a:latin typeface="Comic Sans MS"/>
              <a:cs typeface="Comic Sans MS"/>
            </a:endParaRP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endParaRPr lang="en-GB" sz="2000" b="0" dirty="0">
              <a:latin typeface="Comic Sans MS"/>
              <a:cs typeface="Comic Sans MS"/>
            </a:endParaRP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r>
              <a:rPr lang="en-GB" sz="2000" b="0" dirty="0" smtClean="0">
                <a:latin typeface="Comic Sans MS"/>
                <a:cs typeface="Comic Sans MS"/>
              </a:rPr>
              <a:t>Linearity of response</a:t>
            </a: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endParaRPr lang="en-GB" sz="2000" b="0" dirty="0">
              <a:latin typeface="Comic Sans MS"/>
              <a:cs typeface="Comic Sans MS"/>
            </a:endParaRP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r>
              <a:rPr lang="en-GB" sz="2000" b="0" dirty="0" smtClean="0">
                <a:latin typeface="Comic Sans MS"/>
                <a:cs typeface="Comic Sans MS"/>
              </a:rPr>
              <a:t>Time response</a:t>
            </a: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endParaRPr lang="en-GB" sz="2000" b="0" dirty="0">
              <a:latin typeface="Comic Sans MS"/>
              <a:cs typeface="Comic Sans MS"/>
            </a:endParaRP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r>
              <a:rPr lang="en-GB" sz="2000" b="0" dirty="0" smtClean="0">
                <a:latin typeface="Comic Sans MS"/>
                <a:cs typeface="Comic Sans MS"/>
              </a:rPr>
              <a:t>Density, X</a:t>
            </a:r>
            <a:r>
              <a:rPr lang="en-GB" sz="2000" b="0" baseline="-25000" dirty="0" smtClean="0">
                <a:latin typeface="Comic Sans MS"/>
                <a:cs typeface="Comic Sans MS"/>
              </a:rPr>
              <a:t>0</a:t>
            </a:r>
            <a:r>
              <a:rPr lang="en-GB" sz="2000" b="0" dirty="0" smtClean="0">
                <a:latin typeface="Comic Sans MS"/>
                <a:cs typeface="Comic Sans MS"/>
              </a:rPr>
              <a:t>,  </a:t>
            </a:r>
            <a:r>
              <a:rPr lang="en-GB" sz="2000" b="0" dirty="0" err="1" smtClean="0">
                <a:latin typeface="Comic Sans MS"/>
                <a:cs typeface="Comic Sans MS"/>
              </a:rPr>
              <a:t>Rm</a:t>
            </a:r>
            <a:endParaRPr lang="en-GB" sz="2000" b="0" dirty="0" smtClean="0">
              <a:latin typeface="Comic Sans MS"/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4234-70AD-234F-BFEA-F85FD3A8F5E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1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55787" y="34505"/>
            <a:ext cx="8412480" cy="640714"/>
          </a:xfrm>
        </p:spPr>
        <p:txBody>
          <a:bodyPr>
            <a:normAutofit/>
          </a:bodyPr>
          <a:lstStyle/>
          <a:p>
            <a:r>
              <a:rPr lang="en-GB" sz="3200" b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Types of scintillators</a:t>
            </a:r>
            <a:endParaRPr lang="en-GB" sz="3200" b="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CasellaDiTesto 1"/>
          <p:cNvSpPr txBox="1">
            <a:spLocks noChangeArrowheads="1"/>
          </p:cNvSpPr>
          <p:nvPr/>
        </p:nvSpPr>
        <p:spPr bwMode="auto">
          <a:xfrm>
            <a:off x="201118" y="668229"/>
            <a:ext cx="8287367" cy="512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indent="0" eaLnBrk="0" hangingPunct="0">
              <a:buClr>
                <a:schemeClr val="tx1"/>
              </a:buClr>
              <a:defRPr/>
            </a:pPr>
            <a:r>
              <a:rPr lang="en-GB" sz="2000" dirty="0" smtClean="0">
                <a:latin typeface="Comic Sans MS"/>
                <a:ea typeface="Arial" charset="0"/>
                <a:cs typeface="Comic Sans MS"/>
              </a:rPr>
              <a:t>Organic scintillators</a:t>
            </a:r>
            <a:endParaRPr lang="en-GB" sz="2000" b="0" dirty="0">
              <a:latin typeface="Comic Sans MS"/>
              <a:ea typeface="Arial" charset="0"/>
              <a:cs typeface="Comic Sans MS"/>
            </a:endParaRPr>
          </a:p>
          <a:p>
            <a:pPr eaLnBrk="0" hangingPunct="0">
              <a:spcAft>
                <a:spcPts val="500"/>
              </a:spcAft>
              <a:buClr>
                <a:schemeClr val="tx1"/>
              </a:buClr>
              <a:buFont typeface="ZapfDingbatsITC" charset="0"/>
              <a:buChar char="✗"/>
              <a:defRPr/>
            </a:pP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Complex organic molecules (typically </a:t>
            </a:r>
            <a:r>
              <a:rPr lang="en-GB" sz="1800" b="0" dirty="0" err="1" smtClean="0">
                <a:latin typeface="Comic Sans MS"/>
                <a:ea typeface="Arial" charset="0"/>
                <a:cs typeface="Comic Sans MS"/>
              </a:rPr>
              <a:t>soluted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 in plastics materials) where UV light is emitted after excitation of molecular levels. Other molecules (wave length shifters) are then added to transfer light into visible radiation </a:t>
            </a:r>
          </a:p>
          <a:p>
            <a:pPr marL="800100" lvl="1" indent="-342900" eaLnBrk="0" hangingPunct="0">
              <a:spcAft>
                <a:spcPts val="50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GB" sz="1800" dirty="0" smtClean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Fast emission </a:t>
            </a:r>
            <a:r>
              <a:rPr lang="en-GB" sz="1800" dirty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time 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(2.5</a:t>
            </a:r>
            <a:r>
              <a:rPr lang="en-GB" sz="1800" b="0" dirty="0" smtClean="0">
                <a:latin typeface="Comic Sans MS"/>
                <a:ea typeface="Symbol" charset="2"/>
                <a:cs typeface="Comic Sans MS"/>
              </a:rPr>
              <a:t>-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10 ns)</a:t>
            </a:r>
          </a:p>
          <a:p>
            <a:pPr marL="800100" lvl="1" indent="-342900" eaLnBrk="0" hangingPunct="0">
              <a:spcAft>
                <a:spcPts val="50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GB" sz="1800" dirty="0" smtClean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Low scintillation efficiency 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(&lt; 2 k photons / </a:t>
            </a:r>
            <a:r>
              <a:rPr lang="en-GB" sz="1800" b="0" dirty="0">
                <a:latin typeface="Comic Sans MS"/>
                <a:ea typeface="Arial" charset="0"/>
                <a:cs typeface="Comic Sans MS"/>
              </a:rPr>
              <a:t>M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eV)</a:t>
            </a:r>
          </a:p>
          <a:p>
            <a:pPr marL="800100" lvl="1" indent="-342900" eaLnBrk="0" hangingPunct="0">
              <a:spcAft>
                <a:spcPts val="50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GB" sz="1800" dirty="0" smtClean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Low density 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(</a:t>
            </a:r>
            <a:r>
              <a:rPr lang="en-US" sz="1800" b="0" dirty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1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 </a:t>
            </a:r>
            <a:r>
              <a:rPr lang="en-US" sz="1800" b="0" dirty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g/cm</a:t>
            </a:r>
            <a:r>
              <a:rPr lang="en-US" sz="1800" b="0" baseline="30000" dirty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3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)</a:t>
            </a:r>
            <a:endParaRPr lang="en-GB" sz="1800" b="0" dirty="0" smtClean="0">
              <a:latin typeface="Comic Sans MS"/>
              <a:ea typeface="Arial" charset="0"/>
              <a:cs typeface="Comic Sans MS"/>
            </a:endParaRPr>
          </a:p>
          <a:p>
            <a:pPr marL="800100" lvl="1" indent="-342900" eaLnBrk="0" hangingPunct="0">
              <a:spcAft>
                <a:spcPts val="50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Can be easily </a:t>
            </a:r>
            <a:r>
              <a:rPr lang="en-GB" sz="1800" dirty="0" smtClean="0">
                <a:latin typeface="Comic Sans MS"/>
                <a:ea typeface="Arial" charset="0"/>
                <a:cs typeface="Comic Sans MS"/>
              </a:rPr>
              <a:t>machined to any shape (</a:t>
            </a:r>
            <a:r>
              <a:rPr lang="en-GB" sz="1800" dirty="0" err="1" smtClean="0">
                <a:latin typeface="Comic Sans MS"/>
                <a:ea typeface="Arial" charset="0"/>
                <a:cs typeface="Comic Sans MS"/>
              </a:rPr>
              <a:t>fibers</a:t>
            </a:r>
            <a:r>
              <a:rPr lang="en-GB" sz="1800" dirty="0" smtClean="0">
                <a:latin typeface="Comic Sans MS"/>
                <a:ea typeface="Arial" charset="0"/>
                <a:cs typeface="Comic Sans MS"/>
              </a:rPr>
              <a:t>)</a:t>
            </a:r>
            <a:endParaRPr lang="en-GB" sz="2000" dirty="0" smtClean="0">
              <a:latin typeface="Comic Sans MS"/>
              <a:ea typeface="Arial" charset="0"/>
              <a:cs typeface="Comic Sans MS"/>
            </a:endParaRPr>
          </a:p>
          <a:p>
            <a:pPr eaLnBrk="0" hangingPunct="0">
              <a:buClr>
                <a:schemeClr val="tx1"/>
              </a:buClr>
              <a:buFont typeface="ZapfDingbatsITC" charset="0"/>
              <a:buChar char="✗"/>
              <a:defRPr/>
            </a:pPr>
            <a:endParaRPr lang="en-GB" sz="2000" b="0" dirty="0" smtClean="0">
              <a:latin typeface="Comic Sans MS"/>
              <a:ea typeface="Arial" charset="0"/>
              <a:cs typeface="Comic Sans MS"/>
            </a:endParaRPr>
          </a:p>
          <a:p>
            <a:pPr marL="0" indent="0" eaLnBrk="0" hangingPunct="0">
              <a:buClr>
                <a:schemeClr val="tx1"/>
              </a:buClr>
              <a:defRPr/>
            </a:pPr>
            <a:r>
              <a:rPr lang="en-GB" sz="2000" dirty="0" smtClean="0">
                <a:latin typeface="Comic Sans MS"/>
                <a:ea typeface="Arial" charset="0"/>
                <a:cs typeface="Comic Sans MS"/>
              </a:rPr>
              <a:t>Inorganic scintillators</a:t>
            </a:r>
          </a:p>
          <a:p>
            <a:pPr eaLnBrk="0" hangingPunct="0">
              <a:spcAft>
                <a:spcPts val="500"/>
              </a:spcAft>
              <a:buClr>
                <a:schemeClr val="tx1"/>
              </a:buClr>
              <a:buFont typeface="ZapfDingbatsITC" charset="0"/>
              <a:buChar char="✗"/>
              <a:defRPr/>
            </a:pP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Crystals (</a:t>
            </a:r>
            <a:r>
              <a:rPr lang="en-US" sz="1800" b="0" dirty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alkali, alkaline earth and rare 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earth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), usually doped with impurities 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uniformly </a:t>
            </a:r>
            <a:r>
              <a:rPr lang="en-US" sz="1800" b="0" dirty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dispersed throughout the crystal 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lattice</a:t>
            </a:r>
          </a:p>
          <a:p>
            <a:pPr marL="800100" lvl="1" indent="-342900" eaLnBrk="0" hangingPunct="0">
              <a:spcAft>
                <a:spcPts val="50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GB" sz="1800" dirty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High scintillation efficiency 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( 10-70 k photons </a:t>
            </a:r>
            <a:r>
              <a:rPr lang="en-GB" sz="1800" b="0" dirty="0">
                <a:latin typeface="Comic Sans MS"/>
                <a:ea typeface="Arial" charset="0"/>
                <a:cs typeface="Comic Sans MS"/>
              </a:rPr>
              <a:t>/ 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MeV</a:t>
            </a:r>
            <a:r>
              <a:rPr lang="en-GB" sz="1800" b="0" dirty="0">
                <a:latin typeface="Comic Sans MS"/>
                <a:ea typeface="Arial" charset="0"/>
                <a:cs typeface="Comic Sans MS"/>
              </a:rPr>
              <a:t>)</a:t>
            </a:r>
          </a:p>
          <a:p>
            <a:pPr marL="800100" lvl="1" indent="-342900" eaLnBrk="0" hangingPunct="0">
              <a:spcAft>
                <a:spcPts val="50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GB" sz="1800" dirty="0" smtClean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Slow </a:t>
            </a:r>
            <a:r>
              <a:rPr lang="en-GB" sz="1800" dirty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emission time 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(100</a:t>
            </a:r>
            <a:r>
              <a:rPr lang="en-GB" sz="1800" b="0" dirty="0" smtClean="0">
                <a:latin typeface="Comic Sans MS"/>
                <a:ea typeface="Symbol" charset="2"/>
                <a:cs typeface="Comic Sans MS"/>
              </a:rPr>
              <a:t>-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600 </a:t>
            </a:r>
            <a:r>
              <a:rPr lang="en-GB" sz="1800" b="0" dirty="0">
                <a:latin typeface="Comic Sans MS"/>
                <a:ea typeface="Arial" charset="0"/>
                <a:cs typeface="Comic Sans MS"/>
              </a:rPr>
              <a:t>ns</a:t>
            </a:r>
            <a:r>
              <a:rPr lang="en-GB" sz="1800" b="0" dirty="0" smtClean="0">
                <a:latin typeface="Comic Sans MS"/>
                <a:ea typeface="Arial" charset="0"/>
                <a:cs typeface="Comic Sans MS"/>
              </a:rPr>
              <a:t>)</a:t>
            </a:r>
          </a:p>
          <a:p>
            <a:pPr marL="800100" lvl="1" indent="-342900" eaLnBrk="0" hangingPunct="0">
              <a:spcAft>
                <a:spcPts val="50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GB" sz="1800" dirty="0" smtClean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High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density </a:t>
            </a:r>
            <a:r>
              <a:rPr lang="en-US" sz="1800" b="0" dirty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(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4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Symbol" charset="2"/>
                <a:cs typeface="Comic Sans MS"/>
              </a:rPr>
              <a:t>-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7 </a:t>
            </a:r>
            <a:r>
              <a:rPr lang="en-US" sz="1800" b="0" dirty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g/cm</a:t>
            </a:r>
            <a:r>
              <a:rPr lang="en-US" sz="1800" b="0" baseline="30000" dirty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3</a:t>
            </a:r>
            <a:r>
              <a:rPr lang="en-US" sz="1800" b="0" dirty="0" smtClean="0">
                <a:solidFill>
                  <a:srgbClr val="373737"/>
                </a:solidFill>
                <a:latin typeface="Comic Sans MS"/>
                <a:ea typeface="Arial" charset="0"/>
                <a:cs typeface="Comic Sans MS"/>
              </a:rPr>
              <a:t>)</a:t>
            </a:r>
            <a:endParaRPr lang="en-US" sz="1800" b="0" dirty="0">
              <a:solidFill>
                <a:srgbClr val="373737"/>
              </a:solidFill>
              <a:latin typeface="Comic Sans MS"/>
              <a:ea typeface="Arial" charset="0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152" y="4710580"/>
            <a:ext cx="2011158" cy="1817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371" y="2040632"/>
            <a:ext cx="2333539" cy="16655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4234-70AD-234F-BFEA-F85FD3A8F5E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2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55787" y="34505"/>
            <a:ext cx="8412480" cy="640714"/>
          </a:xfrm>
        </p:spPr>
        <p:txBody>
          <a:bodyPr>
            <a:normAutofit/>
          </a:bodyPr>
          <a:lstStyle/>
          <a:p>
            <a:r>
              <a:rPr lang="en-GB" sz="3200" b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Types of scintillators</a:t>
            </a:r>
            <a:endParaRPr lang="en-GB" sz="3200" b="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4234-70AD-234F-BFEA-F85FD3A8F5E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8984"/>
          <a:stretch/>
        </p:blipFill>
        <p:spPr>
          <a:xfrm>
            <a:off x="166255" y="650607"/>
            <a:ext cx="8583386" cy="51425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6255" y="5596929"/>
            <a:ext cx="874736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Discovery and development of new scintillators driven by basic R&amp;D in physics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HEP has played a major role in developing new scintillators at an industrial scale and affordable costs (</a:t>
            </a:r>
            <a:r>
              <a:rPr lang="en-GB" dirty="0" err="1">
                <a:latin typeface="Arial" charset="0"/>
                <a:ea typeface="Arial" charset="0"/>
                <a:cs typeface="Arial" charset="0"/>
              </a:rPr>
              <a:t>CsI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BGO, </a:t>
            </a:r>
            <a:r>
              <a:rPr lang="en-GB" dirty="0" err="1" smtClean="0">
                <a:latin typeface="Arial" charset="0"/>
                <a:ea typeface="Arial" charset="0"/>
                <a:cs typeface="Arial" charset="0"/>
              </a:rPr>
              <a:t>PbWO</a:t>
            </a: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7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5710" y="51438"/>
            <a:ext cx="6946053" cy="640714"/>
          </a:xfrm>
        </p:spPr>
        <p:txBody>
          <a:bodyPr>
            <a:normAutofit/>
          </a:bodyPr>
          <a:lstStyle/>
          <a:p>
            <a:r>
              <a:rPr lang="en-GB" sz="3200" b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Crystals for HEP</a:t>
            </a:r>
            <a:endParaRPr lang="en-GB" sz="3200" b="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62"/>
          <a:stretch/>
        </p:blipFill>
        <p:spPr>
          <a:xfrm>
            <a:off x="665016" y="909797"/>
            <a:ext cx="7637648" cy="46716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6674" y="6035500"/>
            <a:ext cx="357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       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Typical LY of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NaI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∼ 40000 </a:t>
            </a:r>
            <a:r>
              <a:rPr lang="en-GB" sz="16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/MeV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634" y="5646859"/>
            <a:ext cx="835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charset="0"/>
                <a:ea typeface="Arial" charset="0"/>
                <a:cs typeface="Arial" charset="0"/>
              </a:rPr>
              <a:t>Broad variety of scintillator parameters: relative importance depends on the application</a:t>
            </a:r>
            <a:endParaRPr lang="en-GB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819395" y="4548251"/>
            <a:ext cx="249382" cy="2256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/>
          <p:cNvSpPr/>
          <p:nvPr/>
        </p:nvSpPr>
        <p:spPr>
          <a:xfrm>
            <a:off x="5306217" y="6145335"/>
            <a:ext cx="249382" cy="2256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891866" y="6485467"/>
            <a:ext cx="1794933" cy="236008"/>
          </a:xfrm>
          <a:prstGeom prst="rect">
            <a:avLst/>
          </a:prstGeom>
        </p:spPr>
        <p:txBody>
          <a:bodyPr/>
          <a:lstStyle/>
          <a:p>
            <a:pPr algn="r"/>
            <a:fld id="{86CB4B4D-7CA3-9044-876B-883B54F8677D}" type="slidenum">
              <a:rPr lang="uk-UA" sz="1200" smtClean="0">
                <a:solidFill>
                  <a:srgbClr val="7F7F7F"/>
                </a:solidFill>
              </a:rPr>
              <a:pPr algn="r"/>
              <a:t>25</a:t>
            </a:fld>
            <a:endParaRPr lang="uk-UA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9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891866" y="6485467"/>
            <a:ext cx="1794933" cy="236008"/>
          </a:xfrm>
          <a:prstGeom prst="rect">
            <a:avLst/>
          </a:prstGeom>
        </p:spPr>
        <p:txBody>
          <a:bodyPr/>
          <a:lstStyle/>
          <a:p>
            <a:pPr algn="r"/>
            <a:fld id="{86CB4B4D-7CA3-9044-876B-883B54F8677D}" type="slidenum">
              <a:rPr lang="uk-UA" sz="1200" smtClean="0">
                <a:solidFill>
                  <a:srgbClr val="7F7F7F"/>
                </a:solidFill>
              </a:rPr>
              <a:pPr algn="r"/>
              <a:t>26</a:t>
            </a:fld>
            <a:endParaRPr lang="uk-UA" sz="1200" dirty="0">
              <a:solidFill>
                <a:srgbClr val="7F7F7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1155"/>
          <a:stretch/>
        </p:blipFill>
        <p:spPr>
          <a:xfrm>
            <a:off x="0" y="1371600"/>
            <a:ext cx="9144000" cy="406729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085710" y="51438"/>
            <a:ext cx="6946053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32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Emission Spectra</a:t>
            </a:r>
            <a:endParaRPr lang="en-GB" sz="320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37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1032932" y="223839"/>
            <a:ext cx="6752835" cy="3349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Detecting the </a:t>
            </a:r>
            <a:r>
              <a:rPr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Photosensors</a:t>
            </a:r>
            <a:endParaRPr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3" name="Shape 293"/>
          <p:cNvSpPr/>
          <p:nvPr/>
        </p:nvSpPr>
        <p:spPr>
          <a:xfrm rot="16200000">
            <a:off x="6298223" y="3364260"/>
            <a:ext cx="5257800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defRPr sz="1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Source: Cutnell and Johnson, 7th edition image gallery</a:t>
            </a:r>
          </a:p>
        </p:txBody>
      </p:sp>
      <p:sp>
        <p:nvSpPr>
          <p:cNvPr id="294" name="Shape 294"/>
          <p:cNvSpPr/>
          <p:nvPr/>
        </p:nvSpPr>
        <p:spPr>
          <a:xfrm>
            <a:off x="6096000" y="5969000"/>
            <a:ext cx="2520462" cy="292100"/>
          </a:xfrm>
          <a:prstGeom prst="rect">
            <a:avLst/>
          </a:prstGeom>
          <a:solidFill>
            <a:srgbClr val="FFFFF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000">
                <a:solidFill>
                  <a:srgbClr val="004479"/>
                </a:solidFill>
                <a:uFill>
                  <a:solidFill>
                    <a:srgbClr val="0044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grpSp>
        <p:nvGrpSpPr>
          <p:cNvPr id="298" name="Group 298"/>
          <p:cNvGrpSpPr/>
          <p:nvPr/>
        </p:nvGrpSpPr>
        <p:grpSpPr>
          <a:xfrm>
            <a:off x="7124753" y="2133186"/>
            <a:ext cx="2019247" cy="4241800"/>
            <a:chOff x="0" y="0"/>
            <a:chExt cx="2431808" cy="4241799"/>
          </a:xfrm>
        </p:grpSpPr>
        <p:pic>
          <p:nvPicPr>
            <p:cNvPr id="295" name="droppedImage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083" y="0"/>
              <a:ext cx="2209726" cy="4147016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296" name="Shape 296"/>
            <p:cNvSpPr/>
            <p:nvPr/>
          </p:nvSpPr>
          <p:spPr>
            <a:xfrm>
              <a:off x="0" y="621834"/>
              <a:ext cx="433064" cy="688461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000">
                  <a:solidFill>
                    <a:srgbClr val="004479"/>
                  </a:solidFill>
                  <a:uFill>
                    <a:solidFill>
                      <a:srgbClr val="00447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44292" y="3830944"/>
              <a:ext cx="2120900" cy="410856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000">
                  <a:solidFill>
                    <a:srgbClr val="004479"/>
                  </a:solidFill>
                  <a:uFill>
                    <a:solidFill>
                      <a:srgbClr val="00447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sp>
        <p:nvSpPr>
          <p:cNvPr id="299" name="Shape 299"/>
          <p:cNvSpPr>
            <a:spLocks noGrp="1"/>
          </p:cNvSpPr>
          <p:nvPr>
            <p:ph type="body" idx="1"/>
          </p:nvPr>
        </p:nvSpPr>
        <p:spPr>
          <a:xfrm>
            <a:off x="253999" y="706969"/>
            <a:ext cx="8062440" cy="59603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sz="1800" dirty="0">
                <a:latin typeface="Comic Sans MS"/>
                <a:cs typeface="Comic Sans MS"/>
              </a:rPr>
              <a:t>Light </a:t>
            </a:r>
            <a:r>
              <a:rPr lang="en-US" sz="1800" dirty="0" smtClean="0">
                <a:latin typeface="Comic Sans MS"/>
                <a:cs typeface="Comic Sans MS"/>
              </a:rPr>
              <a:t>is </a:t>
            </a:r>
            <a:r>
              <a:rPr sz="1800" dirty="0" smtClean="0">
                <a:latin typeface="Comic Sans MS"/>
                <a:cs typeface="Comic Sans MS"/>
              </a:rPr>
              <a:t>guided </a:t>
            </a:r>
            <a:r>
              <a:rPr sz="1800" dirty="0">
                <a:latin typeface="Comic Sans MS"/>
                <a:cs typeface="Comic Sans MS"/>
              </a:rPr>
              <a:t>to a photo-detector (i.e. photomultiplier tube, silicon photomultiplier) and converted into charge:</a:t>
            </a:r>
          </a:p>
          <a:p>
            <a:pPr marL="602985" lvl="1" indent="-263260">
              <a:buBlip>
                <a:blip r:embed="rId3"/>
              </a:buBlip>
              <a:defRPr sz="2000"/>
            </a:pPr>
            <a:r>
              <a:rPr sz="1800" b="1" dirty="0">
                <a:solidFill>
                  <a:srgbClr val="800000"/>
                </a:solidFill>
                <a:uFill>
                  <a:solidFill>
                    <a:srgbClr val="74A7FE"/>
                  </a:solidFill>
                </a:uFill>
                <a:latin typeface="Comic Sans MS"/>
                <a:cs typeface="Comic Sans MS"/>
              </a:rPr>
              <a:t>Conversion of a photon into electrons</a:t>
            </a:r>
            <a:r>
              <a:rPr sz="1800" b="1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via photo-electric effect </a:t>
            </a:r>
          </a:p>
          <a:p>
            <a:pPr marL="602985" lvl="1" indent="-263260">
              <a:buBlip>
                <a:blip r:embed="rId3"/>
              </a:buBlip>
              <a:defRPr sz="2000"/>
            </a:pPr>
            <a:r>
              <a:rPr sz="1800" b="1" dirty="0">
                <a:solidFill>
                  <a:srgbClr val="000090"/>
                </a:solidFill>
                <a:uFill>
                  <a:solidFill>
                    <a:srgbClr val="74A7FE"/>
                  </a:solidFill>
                </a:uFill>
                <a:latin typeface="Comic Sans MS"/>
                <a:cs typeface="Comic Sans MS"/>
              </a:rPr>
              <a:t>Amplification of the electron signal</a:t>
            </a:r>
            <a:r>
              <a:rPr sz="18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by factor 10</a:t>
            </a:r>
            <a:r>
              <a:rPr sz="1800" baseline="31999" dirty="0">
                <a:latin typeface="Comic Sans MS"/>
                <a:cs typeface="Comic Sans MS"/>
              </a:rPr>
              <a:t>5</a:t>
            </a:r>
            <a:r>
              <a:rPr sz="1800" dirty="0">
                <a:latin typeface="Comic Sans MS"/>
                <a:cs typeface="Comic Sans MS"/>
              </a:rPr>
              <a:t>-10</a:t>
            </a:r>
            <a:r>
              <a:rPr sz="1800" baseline="31999" dirty="0">
                <a:latin typeface="Comic Sans MS"/>
                <a:cs typeface="Comic Sans MS"/>
              </a:rPr>
              <a:t>6 </a:t>
            </a:r>
            <a:r>
              <a:rPr sz="1800" dirty="0">
                <a:latin typeface="Comic Sans MS"/>
                <a:cs typeface="Comic Sans MS"/>
              </a:rPr>
              <a:t>via secondary emissions on dynodes or </a:t>
            </a:r>
            <a:r>
              <a:rPr sz="1800" dirty="0" smtClean="0">
                <a:latin typeface="Comic Sans MS"/>
                <a:cs typeface="Comic Sans MS"/>
              </a:rPr>
              <a:t>avalanche in </a:t>
            </a:r>
            <a:r>
              <a:rPr sz="1800" dirty="0">
                <a:latin typeface="Comic Sans MS"/>
                <a:cs typeface="Comic Sans MS"/>
              </a:rPr>
              <a:t>silicon </a:t>
            </a:r>
            <a:r>
              <a:rPr sz="1800" baseline="31999" dirty="0">
                <a:latin typeface="Comic Sans MS"/>
                <a:cs typeface="Comic Sans MS"/>
              </a:rPr>
              <a:t> </a:t>
            </a:r>
            <a:endParaRPr sz="1800" baseline="31999" dirty="0"/>
          </a:p>
          <a:p>
            <a:pPr marL="314854" indent="-314854">
              <a:buBlip>
                <a:blip r:embed="rId3"/>
              </a:buBlip>
              <a:defRPr sz="2000"/>
            </a:pPr>
            <a:endParaRPr sz="1800" baseline="31999" dirty="0"/>
          </a:p>
          <a:p>
            <a:pPr marL="314854" indent="-314854">
              <a:buBlip>
                <a:blip r:embed="rId3"/>
              </a:buBlip>
              <a:defRPr sz="2000"/>
            </a:pPr>
            <a:endParaRPr sz="1800" baseline="31999" dirty="0"/>
          </a:p>
          <a:p>
            <a:pPr marL="314854" indent="-314854">
              <a:buBlip>
                <a:blip r:embed="rId3"/>
              </a:buBlip>
              <a:defRPr sz="2000"/>
            </a:pPr>
            <a:endParaRPr sz="1800" baseline="31999" dirty="0"/>
          </a:p>
          <a:p>
            <a:pPr marL="314854" indent="-314854">
              <a:buBlip>
                <a:blip r:embed="rId3"/>
              </a:buBlip>
              <a:defRPr sz="2000"/>
            </a:pPr>
            <a:endParaRPr sz="1800" baseline="31999" dirty="0"/>
          </a:p>
          <a:p>
            <a:pPr marL="314854" indent="-314854">
              <a:buBlip>
                <a:blip r:embed="rId3"/>
              </a:buBlip>
              <a:defRPr sz="2000"/>
            </a:pPr>
            <a:endParaRPr lang="en-US" sz="1800" baseline="31999" dirty="0" smtClean="0"/>
          </a:p>
          <a:p>
            <a:pPr marL="314854" indent="-314854">
              <a:buBlip>
                <a:blip r:embed="rId3"/>
              </a:buBlip>
              <a:defRPr sz="2000"/>
            </a:pPr>
            <a:endParaRPr lang="en-US" sz="1800" baseline="31999" dirty="0"/>
          </a:p>
          <a:p>
            <a:pPr marL="314854" indent="-314854">
              <a:buBlip>
                <a:blip r:embed="rId3"/>
              </a:buBlip>
              <a:defRPr sz="2000"/>
            </a:pPr>
            <a:endParaRPr lang="en-US" sz="1800" baseline="31999" dirty="0" smtClean="0"/>
          </a:p>
          <a:p>
            <a:pPr marL="314854" indent="-314854">
              <a:buBlip>
                <a:blip r:embed="rId3"/>
              </a:buBlip>
              <a:defRPr sz="2000"/>
            </a:pPr>
            <a:endParaRPr lang="en-US" sz="1800" baseline="31999" dirty="0" smtClean="0"/>
          </a:p>
          <a:p>
            <a:pPr marL="457200" lvl="1" indent="0">
              <a:buNone/>
              <a:defRPr sz="2000"/>
            </a:pPr>
            <a:endParaRPr lang="en-US" sz="1800" b="1" dirty="0" smtClean="0"/>
          </a:p>
          <a:p>
            <a:pPr marL="457200" lvl="1" indent="0">
              <a:buNone/>
              <a:defRPr sz="2000"/>
            </a:pPr>
            <a:r>
              <a:rPr sz="1800" b="1" dirty="0" smtClean="0">
                <a:latin typeface="Comic Sans MS"/>
                <a:cs typeface="Comic Sans MS"/>
              </a:rPr>
              <a:t>Photo</a:t>
            </a:r>
            <a:r>
              <a:rPr sz="1800" b="1" dirty="0">
                <a:latin typeface="Comic Sans MS"/>
                <a:cs typeface="Comic Sans MS"/>
              </a:rPr>
              <a:t>-detector requirements:</a:t>
            </a:r>
            <a:endParaRPr sz="1800" b="1" dirty="0">
              <a:solidFill>
                <a:srgbClr val="B6192B"/>
              </a:solidFill>
              <a:latin typeface="Comic Sans MS"/>
              <a:ea typeface="Helvetica"/>
              <a:cs typeface="Comic Sans MS"/>
              <a:sym typeface="Helvetica"/>
            </a:endParaRPr>
          </a:p>
          <a:p>
            <a:pPr marL="602985" lvl="1" indent="-263260">
              <a:buBlip>
                <a:blip r:embed="rId3"/>
              </a:buBlip>
              <a:defRPr sz="2000"/>
            </a:pPr>
            <a:r>
              <a:rPr sz="1800" dirty="0">
                <a:latin typeface="Comic Sans MS"/>
                <a:cs typeface="Comic Sans MS"/>
              </a:rPr>
              <a:t>cover a large range of wave lengths (UV to IR)</a:t>
            </a:r>
          </a:p>
          <a:p>
            <a:pPr marL="602985" lvl="1" indent="-263260">
              <a:buBlip>
                <a:blip r:embed="rId3"/>
              </a:buBlip>
              <a:defRPr sz="2000"/>
            </a:pPr>
            <a:r>
              <a:rPr sz="1800" dirty="0">
                <a:latin typeface="Comic Sans MS"/>
                <a:cs typeface="Comic Sans MS"/>
              </a:rPr>
              <a:t>good efficiencies, single photon detection possible</a:t>
            </a:r>
          </a:p>
          <a:p>
            <a:pPr marL="602985" lvl="1" indent="-263260">
              <a:buBlip>
                <a:blip r:embed="rId3"/>
              </a:buBlip>
              <a:defRPr sz="2000"/>
            </a:pPr>
            <a:r>
              <a:rPr sz="1800" dirty="0">
                <a:latin typeface="Comic Sans MS"/>
                <a:cs typeface="Comic Sans MS"/>
              </a:rPr>
              <a:t>cover large active areas (SuperKamiokande O 46cm</a:t>
            </a:r>
            <a:r>
              <a:rPr sz="1800" dirty="0" smtClean="0">
                <a:latin typeface="Comic Sans MS"/>
                <a:cs typeface="Comic Sans MS"/>
              </a:rPr>
              <a:t>)</a:t>
            </a:r>
            <a:endParaRPr lang="en-US" sz="1800" dirty="0" smtClean="0">
              <a:latin typeface="Comic Sans MS"/>
              <a:cs typeface="Comic Sans MS"/>
            </a:endParaRPr>
          </a:p>
          <a:p>
            <a:pPr marL="602985" lvl="1" indent="-263260">
              <a:buBlip>
                <a:blip r:embed="rId3"/>
              </a:buBlip>
              <a:defRPr sz="2000"/>
            </a:pPr>
            <a:r>
              <a:rPr lang="en-US" sz="18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PMT (</a:t>
            </a:r>
            <a:r>
              <a:rPr lang="en-US" sz="1800" b="1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SiPM</a:t>
            </a:r>
            <a:r>
              <a:rPr lang="en-US" sz="18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) are (not) sensitive to B-Field</a:t>
            </a:r>
            <a:endParaRPr sz="1800" b="1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pic>
        <p:nvPicPr>
          <p:cNvPr id="301" name="dropped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9" y="2850973"/>
            <a:ext cx="1333715" cy="1374582"/>
          </a:xfrm>
          <a:prstGeom prst="rect">
            <a:avLst/>
          </a:prstGeom>
        </p:spPr>
      </p:pic>
      <p:pic>
        <p:nvPicPr>
          <p:cNvPr id="302" name="droppedIma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805" y="2849803"/>
            <a:ext cx="1724595" cy="1496867"/>
          </a:xfrm>
          <a:prstGeom prst="rect">
            <a:avLst/>
          </a:prstGeom>
        </p:spPr>
      </p:pic>
      <p:pic>
        <p:nvPicPr>
          <p:cNvPr id="303" name="droppedImag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267" y="2849803"/>
            <a:ext cx="2557954" cy="16280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 dirty="0"/>
          </a:p>
        </p:txBody>
      </p:sp>
      <p:sp>
        <p:nvSpPr>
          <p:cNvPr id="19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422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2" y="240772"/>
            <a:ext cx="6752835" cy="3349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Silicon </a:t>
            </a:r>
            <a:r>
              <a:rPr lang="en-US" sz="3200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Photosensors</a:t>
            </a:r>
            <a:endParaRPr lang="en-US" sz="320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732828"/>
            <a:ext cx="9144000" cy="2505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600" dirty="0" smtClean="0">
                <a:latin typeface="Comic Sans MS"/>
                <a:cs typeface="Comic Sans MS"/>
              </a:rPr>
              <a:t>A silicon photo-sensor is “in practice”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  reverse Silicon N-P junction with a photo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sensitive</a:t>
            </a:r>
            <a:r>
              <a:rPr lang="en-US" sz="1600" dirty="0" smtClean="0">
                <a:latin typeface="Comic Sans MS"/>
                <a:cs typeface="Comic Sans MS"/>
              </a:rPr>
              <a:t> layer where “photo-electrons” are extracted.</a:t>
            </a:r>
          </a:p>
          <a:p>
            <a:pPr>
              <a:buFont typeface="Wingdings" charset="2"/>
              <a:buChar char="§"/>
            </a:pPr>
            <a:r>
              <a:rPr lang="en-US" sz="1600" dirty="0" smtClean="0">
                <a:latin typeface="Comic Sans MS"/>
                <a:cs typeface="Comic Sans MS"/>
              </a:rPr>
              <a:t>The reverse bias helps to create a large depleted region and reduce to negligible</a:t>
            </a:r>
          </a:p>
          <a:p>
            <a:pPr marL="0" indent="0">
              <a:buNone/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values the “dark current”, Id,  i.e. the current seen without any signal in input</a:t>
            </a:r>
          </a:p>
          <a:p>
            <a:pPr>
              <a:buFont typeface="Wingdings" charset="2"/>
              <a:buChar char="§"/>
            </a:pP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3 work regimes: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 P</a:t>
            </a:r>
            <a:r>
              <a:rPr lang="en-US" sz="1600" b="1" dirty="0" smtClean="0">
                <a:latin typeface="Comic Sans MS"/>
                <a:cs typeface="Comic Sans MS"/>
              </a:rPr>
              <a:t>hotodiode (G=1)</a:t>
            </a:r>
            <a:r>
              <a:rPr lang="en-US" sz="1600" dirty="0" smtClean="0">
                <a:latin typeface="Comic Sans MS"/>
                <a:cs typeface="Comic Sans MS"/>
              </a:rPr>
              <a:t> all e- produced in the photosensitive layer are collected at the anode.    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</a:t>
            </a:r>
          </a:p>
          <a:p>
            <a:pPr marL="0" indent="0">
              <a:buNone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 </a:t>
            </a:r>
            <a:r>
              <a:rPr lang="en-US" sz="16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 AP</a:t>
            </a:r>
            <a:r>
              <a:rPr lang="en-US" sz="16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D (G=50-2000) </a:t>
            </a:r>
            <a:r>
              <a:rPr lang="en-US" sz="1600" dirty="0" smtClean="0">
                <a:latin typeface="Comic Sans MS"/>
                <a:cs typeface="Comic Sans MS"/>
              </a:rPr>
              <a:t> , or Avalanche Photodiode, working in proportional regime and </a:t>
            </a:r>
          </a:p>
          <a:p>
            <a:pPr marL="0" indent="0">
              <a:buNone/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Geiger APD (G=10</a:t>
            </a:r>
            <a:r>
              <a:rPr lang="en-US" sz="16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5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-10</a:t>
            </a:r>
            <a:r>
              <a:rPr lang="en-US" sz="16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en-US" sz="1600" dirty="0" smtClean="0">
                <a:latin typeface="Comic Sans MS"/>
                <a:cs typeface="Comic Sans MS"/>
              </a:rPr>
              <a:t>working in Geiger mode</a:t>
            </a:r>
          </a:p>
        </p:txBody>
      </p:sp>
      <p:pic>
        <p:nvPicPr>
          <p:cNvPr id="8" name="Picture 7" descr="Screen Shot 2015-10-21 at 11.06.0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696" y="3166003"/>
            <a:ext cx="4332304" cy="3333751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850" y="3697287"/>
            <a:ext cx="4148788" cy="265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82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2" y="206906"/>
            <a:ext cx="6752835" cy="334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a calorimeter ? (1)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902404"/>
            <a:ext cx="8568266" cy="47702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sz="2200" dirty="0" smtClean="0">
                <a:latin typeface="Comic Sans MS"/>
                <a:cs typeface="Comic Sans MS"/>
              </a:rPr>
              <a:t>The main usage of a calorimeter </a:t>
            </a:r>
            <a:r>
              <a:rPr lang="en-US" sz="2200" dirty="0">
                <a:latin typeface="Comic Sans MS"/>
                <a:cs typeface="Comic Sans MS"/>
              </a:rPr>
              <a:t>(</a:t>
            </a:r>
            <a:r>
              <a:rPr lang="en-US" sz="2200" dirty="0" smtClean="0">
                <a:latin typeface="Comic Sans MS"/>
                <a:cs typeface="Comic Sans MS"/>
              </a:rPr>
              <a:t>HEP)</a:t>
            </a:r>
            <a:r>
              <a:rPr lang="en-US" sz="22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2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is to measure the particle energy.</a:t>
            </a:r>
          </a:p>
          <a:p>
            <a:pPr>
              <a:buFont typeface="Wingdings" charset="2"/>
              <a:buChar char="q"/>
            </a:pPr>
            <a:endParaRPr lang="en-US" sz="2200" dirty="0" smtClean="0">
              <a:latin typeface="Comic Sans MS"/>
              <a:cs typeface="Comic Sans MS"/>
            </a:endParaRPr>
          </a:p>
          <a:p>
            <a:pPr>
              <a:buFont typeface="Wingdings" charset="2"/>
              <a:buChar char="q"/>
            </a:pPr>
            <a:r>
              <a:rPr lang="en-US" sz="2200" dirty="0">
                <a:latin typeface="Comic Sans MS"/>
                <a:cs typeface="Comic Sans MS"/>
              </a:rPr>
              <a:t> </a:t>
            </a:r>
            <a:r>
              <a:rPr lang="en-US" sz="2200" dirty="0" smtClean="0">
                <a:latin typeface="Comic Sans MS"/>
                <a:cs typeface="Comic Sans MS"/>
              </a:rPr>
              <a:t>They typically do this by means of totally absorbing</a:t>
            </a:r>
          </a:p>
          <a:p>
            <a:pPr marL="0" indent="0">
              <a:buNone/>
            </a:pPr>
            <a:r>
              <a:rPr lang="en-US" sz="2200" dirty="0">
                <a:latin typeface="Comic Sans MS"/>
                <a:cs typeface="Comic Sans MS"/>
              </a:rPr>
              <a:t> </a:t>
            </a:r>
            <a:r>
              <a:rPr lang="en-US" sz="2200" dirty="0" smtClean="0">
                <a:latin typeface="Comic Sans MS"/>
                <a:cs typeface="Comic Sans MS"/>
              </a:rPr>
              <a:t>    energy in the calorimeter material </a:t>
            </a:r>
            <a:r>
              <a:rPr lang="en-US" sz="2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(destructive measurement)</a:t>
            </a:r>
          </a:p>
          <a:p>
            <a:pPr marL="0" indent="0">
              <a:buNone/>
            </a:pPr>
            <a:endParaRPr lang="en-US" sz="2200" dirty="0" smtClean="0">
              <a:latin typeface="Comic Sans MS"/>
              <a:cs typeface="Comic Sans MS"/>
            </a:endParaRPr>
          </a:p>
          <a:p>
            <a:pPr>
              <a:buFont typeface="Wingdings" charset="2"/>
              <a:buChar char="q"/>
            </a:pPr>
            <a:r>
              <a:rPr lang="en-US" sz="2200" dirty="0" smtClean="0">
                <a:latin typeface="Comic Sans MS"/>
                <a:cs typeface="Comic Sans MS"/>
              </a:rPr>
              <a:t> </a:t>
            </a:r>
            <a:r>
              <a:rPr lang="en-US" sz="2200" b="1" dirty="0" smtClean="0">
                <a:latin typeface="Comic Sans MS"/>
                <a:cs typeface="Comic Sans MS"/>
              </a:rPr>
              <a:t>What kind of particle can be measured ?</a:t>
            </a:r>
          </a:p>
          <a:p>
            <a:pPr marL="0" indent="0">
              <a:buNone/>
            </a:pPr>
            <a:r>
              <a:rPr lang="en-US" sz="2200" b="1" dirty="0">
                <a:latin typeface="Comic Sans MS"/>
                <a:cs typeface="Comic Sans MS"/>
              </a:rPr>
              <a:t> </a:t>
            </a:r>
            <a:r>
              <a:rPr lang="en-US" sz="2200" b="1" dirty="0" smtClean="0">
                <a:latin typeface="Comic Sans MS"/>
                <a:cs typeface="Comic Sans MS"/>
              </a:rPr>
              <a:t>  neutral and charged</a:t>
            </a:r>
          </a:p>
          <a:p>
            <a:pPr marL="0" indent="0">
              <a:buNone/>
            </a:pPr>
            <a:r>
              <a:rPr lang="en-US" sz="2200" dirty="0" smtClean="0">
                <a:latin typeface="Comic Sans MS"/>
                <a:cs typeface="Comic Sans MS"/>
              </a:rPr>
              <a:t>    - </a:t>
            </a:r>
            <a:r>
              <a:rPr lang="en-US" sz="2200" dirty="0" err="1" smtClean="0">
                <a:latin typeface="Comic Sans MS"/>
                <a:cs typeface="Comic Sans MS"/>
              </a:rPr>
              <a:t>em</a:t>
            </a:r>
            <a:r>
              <a:rPr lang="en-US" sz="2200" dirty="0" smtClean="0">
                <a:latin typeface="Comic Sans MS"/>
                <a:cs typeface="Comic Sans MS"/>
              </a:rPr>
              <a:t> calorimeter (photons, </a:t>
            </a:r>
            <a:r>
              <a:rPr lang="en-US" sz="2200" dirty="0" smtClean="0">
                <a:latin typeface="Symbol" charset="2"/>
                <a:cs typeface="Symbol" charset="2"/>
              </a:rPr>
              <a:t>p</a:t>
            </a:r>
            <a:r>
              <a:rPr lang="en-US" sz="2200" baseline="30000" dirty="0" smtClean="0">
                <a:latin typeface="Comic Sans MS"/>
                <a:cs typeface="Comic Sans MS"/>
              </a:rPr>
              <a:t>0</a:t>
            </a:r>
            <a:r>
              <a:rPr lang="en-US" sz="2200" dirty="0" smtClean="0">
                <a:latin typeface="Comic Sans MS"/>
                <a:cs typeface="Comic Sans MS"/>
              </a:rPr>
              <a:t>, electrons)</a:t>
            </a:r>
          </a:p>
          <a:p>
            <a:pPr marL="0" indent="0">
              <a:buNone/>
            </a:pPr>
            <a:r>
              <a:rPr lang="en-US" sz="2200" dirty="0">
                <a:latin typeface="Comic Sans MS"/>
                <a:cs typeface="Comic Sans MS"/>
              </a:rPr>
              <a:t> </a:t>
            </a:r>
            <a:r>
              <a:rPr lang="en-US" sz="2200" dirty="0" smtClean="0">
                <a:latin typeface="Comic Sans MS"/>
                <a:cs typeface="Comic Sans MS"/>
              </a:rPr>
              <a:t>   - hadron calorimeters ( n, p, </a:t>
            </a:r>
            <a:r>
              <a:rPr lang="en-US" sz="2200" dirty="0" smtClean="0">
                <a:latin typeface="Symbol" charset="2"/>
                <a:cs typeface="Symbol" charset="2"/>
              </a:rPr>
              <a:t>p</a:t>
            </a:r>
            <a:r>
              <a:rPr lang="en-US" sz="2200" baseline="30000" dirty="0" smtClean="0">
                <a:latin typeface="Symbol" charset="2"/>
                <a:cs typeface="Symbol" charset="2"/>
              </a:rPr>
              <a:t>+/- </a:t>
            </a:r>
            <a:r>
              <a:rPr lang="en-US" sz="2200" dirty="0" smtClean="0">
                <a:latin typeface="Comic Sans MS"/>
                <a:cs typeface="Comic Sans MS"/>
              </a:rPr>
              <a:t>,K, Jets </a:t>
            </a:r>
            <a:r>
              <a:rPr lang="mr-IN" sz="2200" dirty="0" smtClean="0">
                <a:latin typeface="Comic Sans MS"/>
                <a:cs typeface="Comic Sans MS"/>
              </a:rPr>
              <a:t>…</a:t>
            </a:r>
            <a:r>
              <a:rPr lang="en-US" sz="2200" dirty="0" smtClean="0">
                <a:latin typeface="Comic Sans MS"/>
                <a:cs typeface="Comic Sans MS"/>
              </a:rPr>
              <a:t>..)</a:t>
            </a:r>
          </a:p>
          <a:p>
            <a:pPr marL="0" indent="0">
              <a:buNone/>
            </a:pPr>
            <a:endParaRPr lang="en-US" sz="2200" dirty="0" smtClean="0">
              <a:latin typeface="Comic Sans MS"/>
              <a:cs typeface="Comic Sans MS"/>
            </a:endParaRPr>
          </a:p>
          <a:p>
            <a:pPr>
              <a:buFont typeface="Wingdings" charset="2"/>
              <a:buChar char="q"/>
            </a:pPr>
            <a:r>
              <a:rPr lang="en-US" sz="2200" dirty="0">
                <a:latin typeface="Comic Sans MS"/>
                <a:cs typeface="Comic Sans MS"/>
              </a:rPr>
              <a:t> </a:t>
            </a:r>
            <a:r>
              <a:rPr lang="en-US" sz="22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Basic assumption of the response </a:t>
            </a:r>
            <a:r>
              <a:rPr lang="en-US" sz="2200" b="1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2200" b="1" dirty="0" smtClean="0">
                <a:latin typeface="Comic Sans MS"/>
                <a:cs typeface="Comic Sans MS"/>
              </a:rPr>
              <a:t> Linearity</a:t>
            </a:r>
          </a:p>
          <a:p>
            <a:pPr marL="0" indent="0">
              <a:buNone/>
            </a:pPr>
            <a:r>
              <a:rPr lang="en-US" sz="2200" b="1" dirty="0">
                <a:latin typeface="Comic Sans MS"/>
                <a:cs typeface="Comic Sans MS"/>
              </a:rPr>
              <a:t>	</a:t>
            </a:r>
            <a:r>
              <a:rPr lang="en-US" sz="2200" dirty="0" smtClean="0">
                <a:latin typeface="Comic Sans MS"/>
                <a:cs typeface="Comic Sans MS"/>
              </a:rPr>
              <a:t>Q (response </a:t>
            </a:r>
            <a:r>
              <a:rPr lang="en-US" sz="2200" dirty="0" err="1" smtClean="0">
                <a:latin typeface="Comic Sans MS"/>
                <a:cs typeface="Comic Sans MS"/>
              </a:rPr>
              <a:t>pC</a:t>
            </a:r>
            <a:r>
              <a:rPr lang="en-US" sz="2200" dirty="0" smtClean="0">
                <a:latin typeface="Comic Sans MS"/>
                <a:cs typeface="Comic Sans MS"/>
              </a:rPr>
              <a:t>) = a (</a:t>
            </a:r>
            <a:r>
              <a:rPr lang="en-US" sz="2200" dirty="0" err="1" smtClean="0">
                <a:latin typeface="Comic Sans MS"/>
                <a:cs typeface="Comic Sans MS"/>
              </a:rPr>
              <a:t>Calib</a:t>
            </a:r>
            <a:r>
              <a:rPr lang="en-US" sz="2200" dirty="0" smtClean="0">
                <a:latin typeface="Comic Sans MS"/>
                <a:cs typeface="Comic Sans MS"/>
              </a:rPr>
              <a:t> Constant) x </a:t>
            </a:r>
            <a:r>
              <a:rPr lang="en-US" sz="2200" dirty="0" err="1" smtClean="0">
                <a:latin typeface="Comic Sans MS"/>
                <a:cs typeface="Comic Sans MS"/>
              </a:rPr>
              <a:t>Ep</a:t>
            </a:r>
            <a:r>
              <a:rPr lang="en-US" sz="2200" dirty="0" smtClean="0">
                <a:latin typeface="Comic Sans MS"/>
                <a:cs typeface="Comic Sans MS"/>
              </a:rPr>
              <a:t>  (Particle Energy)</a:t>
            </a:r>
            <a:r>
              <a:rPr lang="en-US" dirty="0" smtClean="0">
                <a:latin typeface="Comic Sans MS"/>
                <a:cs typeface="Comic Sans MS"/>
              </a:rPr>
              <a:t>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rapezoid 7"/>
          <p:cNvSpPr/>
          <p:nvPr/>
        </p:nvSpPr>
        <p:spPr>
          <a:xfrm rot="16369574">
            <a:off x="4579064" y="4300960"/>
            <a:ext cx="1100667" cy="311604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14500" y="5791201"/>
            <a:ext cx="1752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loud 10"/>
          <p:cNvSpPr/>
          <p:nvPr/>
        </p:nvSpPr>
        <p:spPr>
          <a:xfrm>
            <a:off x="3546137" y="5588001"/>
            <a:ext cx="2184400" cy="406400"/>
          </a:xfrm>
          <a:prstGeom prst="cloud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2" y="223838"/>
            <a:ext cx="6752835" cy="3349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Silicon Photomultipliers (</a:t>
            </a:r>
            <a:r>
              <a:rPr lang="en-US" sz="3200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SiPM</a:t>
            </a:r>
            <a:r>
              <a:rPr lang="en-US" sz="32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320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6063" y="789112"/>
            <a:ext cx="9143999" cy="1413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b="1" dirty="0" smtClean="0">
                <a:latin typeface="Comic Sans MS"/>
                <a:cs typeface="Comic Sans MS"/>
              </a:rPr>
              <a:t>The basic SIPM element (pixel) is a combination of Geiger-APDs and quenching resistors  </a:t>
            </a:r>
          </a:p>
          <a:p>
            <a:pPr marL="0" indent="0" algn="just">
              <a:buNone/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a</a:t>
            </a:r>
            <a:r>
              <a:rPr lang="en-US" sz="1600" dirty="0" smtClean="0">
                <a:latin typeface="Comic Sans MS"/>
                <a:cs typeface="Comic Sans MS"/>
              </a:rPr>
              <a:t> large number of pixels are electrically connected and arranged in two dimensions;</a:t>
            </a:r>
            <a:endParaRPr lang="en-US" dirty="0" smtClean="0">
              <a:latin typeface="Comic Sans MS"/>
              <a:cs typeface="Comic Sans MS"/>
            </a:endParaRPr>
          </a:p>
          <a:p>
            <a:pPr marL="0" indent="0" algn="just">
              <a:buNone/>
            </a:pP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500" dirty="0" smtClean="0">
                <a:latin typeface="Comic Sans MS"/>
                <a:cs typeface="Comic Sans MS"/>
              </a:rPr>
              <a:t>   </a:t>
            </a:r>
            <a:r>
              <a:rPr lang="en-US" sz="15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500" dirty="0">
                <a:latin typeface="Comic Sans MS"/>
                <a:cs typeface="Comic Sans MS"/>
              </a:rPr>
              <a:t>Each pixel </a:t>
            </a:r>
            <a:r>
              <a:rPr lang="en-US" sz="1500" dirty="0" smtClean="0">
                <a:latin typeface="Comic Sans MS"/>
                <a:cs typeface="Comic Sans MS"/>
              </a:rPr>
              <a:t>generates </a:t>
            </a:r>
            <a:r>
              <a:rPr lang="en-US" sz="1500" dirty="0">
                <a:latin typeface="Comic Sans MS"/>
                <a:cs typeface="Comic Sans MS"/>
              </a:rPr>
              <a:t>a pulse </a:t>
            </a:r>
            <a:r>
              <a:rPr lang="en-US" sz="1500" dirty="0" smtClean="0">
                <a:latin typeface="Comic Sans MS"/>
                <a:cs typeface="Comic Sans MS"/>
              </a:rPr>
              <a:t>of </a:t>
            </a:r>
            <a:r>
              <a:rPr lang="en-US" sz="1500" dirty="0">
                <a:latin typeface="Comic Sans MS"/>
                <a:cs typeface="Comic Sans MS"/>
              </a:rPr>
              <a:t>the same amplitude when it detects a </a:t>
            </a:r>
            <a:r>
              <a:rPr lang="en-US" sz="1500" dirty="0" smtClean="0">
                <a:latin typeface="Comic Sans MS"/>
                <a:cs typeface="Comic Sans MS"/>
              </a:rPr>
              <a:t>photon . </a:t>
            </a:r>
          </a:p>
          <a:p>
            <a:pPr marL="0" indent="0" algn="just">
              <a:buNone/>
            </a:pPr>
            <a:r>
              <a:rPr lang="en-US" sz="1500" dirty="0">
                <a:latin typeface="Comic Sans MS"/>
                <a:cs typeface="Comic Sans MS"/>
              </a:rPr>
              <a:t> </a:t>
            </a:r>
            <a:r>
              <a:rPr lang="en-US" sz="1500" dirty="0" smtClean="0">
                <a:latin typeface="Comic Sans MS"/>
                <a:cs typeface="Comic Sans MS"/>
              </a:rPr>
              <a:t>   </a:t>
            </a:r>
            <a:r>
              <a:rPr lang="en-US" sz="15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500" dirty="0" smtClean="0">
                <a:latin typeface="Comic Sans MS"/>
                <a:cs typeface="Comic Sans MS"/>
              </a:rPr>
              <a:t>The output signal from multiple pixels is the  </a:t>
            </a:r>
            <a:r>
              <a:rPr lang="en-US" sz="1500" dirty="0">
                <a:latin typeface="Comic Sans MS"/>
                <a:cs typeface="Comic Sans MS"/>
              </a:rPr>
              <a:t>superimposition of </a:t>
            </a:r>
            <a:r>
              <a:rPr lang="en-US" sz="1500" dirty="0" smtClean="0">
                <a:latin typeface="Comic Sans MS"/>
                <a:cs typeface="Comic Sans MS"/>
              </a:rPr>
              <a:t>single </a:t>
            </a:r>
            <a:r>
              <a:rPr lang="en-US" sz="1500" dirty="0">
                <a:latin typeface="Comic Sans MS"/>
                <a:cs typeface="Comic Sans MS"/>
              </a:rPr>
              <a:t>pixel pulses. </a:t>
            </a:r>
          </a:p>
          <a:p>
            <a:pPr marL="0" indent="0" algn="just">
              <a:buNone/>
            </a:pPr>
            <a:endParaRPr lang="en-US" sz="1600" dirty="0" smtClean="0"/>
          </a:p>
        </p:txBody>
      </p:sp>
      <p:pic>
        <p:nvPicPr>
          <p:cNvPr id="8" name="Picture 7" descr="Screen Shot 2015-10-20 at 17.31.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081" y="2759145"/>
            <a:ext cx="3515247" cy="32102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5587638" y="4551355"/>
            <a:ext cx="1485578" cy="6463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depletion area</a:t>
            </a:r>
          </a:p>
          <a:p>
            <a:pPr algn="ctr"/>
            <a:r>
              <a:rPr lang="en-US" dirty="0" smtClean="0">
                <a:latin typeface="Times"/>
                <a:cs typeface="Times"/>
              </a:rPr>
              <a:t>        2 um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16" name="Picture 15" descr="Charge_vs_Npe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34"/>
          <a:stretch/>
        </p:blipFill>
        <p:spPr>
          <a:xfrm rot="5400000">
            <a:off x="3815054" y="4291225"/>
            <a:ext cx="1912322" cy="2476163"/>
          </a:xfrm>
          <a:prstGeom prst="rect">
            <a:avLst/>
          </a:prstGeom>
        </p:spPr>
      </p:pic>
      <p:pic>
        <p:nvPicPr>
          <p:cNvPr id="17" name="Picture 16" descr="Screen Shot 2015-10-21 at 11.08.5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071" y="2205688"/>
            <a:ext cx="2476166" cy="23166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769087"/>
            <a:ext cx="3506088" cy="1200329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Single photon counting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Photon Detection Efficiency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“Intrinsic” not-linearity</a:t>
            </a:r>
          </a:p>
          <a:p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   on the response.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2256487"/>
            <a:ext cx="2955799" cy="21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5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44" y="1996642"/>
            <a:ext cx="4805658" cy="4488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5280" y="64137"/>
            <a:ext cx="8412480" cy="640714"/>
          </a:xfrm>
        </p:spPr>
        <p:txBody>
          <a:bodyPr>
            <a:normAutofit/>
          </a:bodyPr>
          <a:lstStyle/>
          <a:p>
            <a:r>
              <a:rPr lang="en-GB" sz="3200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Photosensors</a:t>
            </a:r>
            <a:r>
              <a:rPr lang="en-GB" sz="32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Scintillator matching</a:t>
            </a:r>
            <a:endParaRPr lang="en-GB" sz="320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67414" y="746771"/>
            <a:ext cx="5953496" cy="6566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872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Coupling scintillator light  emission spectrum  to 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Quantum Efficiency of </a:t>
            </a:r>
            <a:r>
              <a:rPr lang="en-US" sz="2000" b="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photosensors</a:t>
            </a:r>
            <a:r>
              <a:rPr lang="en-US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 is essential</a:t>
            </a:r>
            <a:endParaRPr lang="en-US" sz="2000" b="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 rot="19154497">
            <a:off x="-250642" y="1594830"/>
            <a:ext cx="3104668" cy="1018377"/>
          </a:xfrm>
          <a:prstGeom prst="rect">
            <a:avLst/>
          </a:prstGeom>
          <a:solidFill>
            <a:srgbClr val="CCFFCC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1800" dirty="0" smtClean="0">
                <a:latin typeface="Comic Sans MS"/>
                <a:ea typeface="Arial" charset="0"/>
                <a:cs typeface="Comic Sans MS"/>
              </a:rPr>
              <a:t> Crystals with </a:t>
            </a:r>
            <a:r>
              <a:rPr lang="en-US" sz="1800" dirty="0" smtClean="0">
                <a:latin typeface="Symbol" charset="2"/>
                <a:ea typeface="Arial" charset="0"/>
                <a:cs typeface="Symbol" charset="2"/>
              </a:rPr>
              <a:t>l</a:t>
            </a:r>
            <a:r>
              <a:rPr lang="en-US" sz="1800" dirty="0" smtClean="0">
                <a:latin typeface="Comic Sans MS"/>
                <a:ea typeface="Arial" charset="0"/>
                <a:cs typeface="Comic Sans MS"/>
              </a:rPr>
              <a:t> &gt; 400 nm well match with standard bi-</a:t>
            </a:r>
            <a:r>
              <a:rPr lang="en-US" sz="1800" dirty="0" err="1" smtClean="0">
                <a:latin typeface="Comic Sans MS"/>
                <a:ea typeface="Arial" charset="0"/>
                <a:cs typeface="Comic Sans MS"/>
              </a:rPr>
              <a:t>alcali</a:t>
            </a:r>
            <a:r>
              <a:rPr lang="en-US" sz="1800" dirty="0" smtClean="0">
                <a:latin typeface="Comic Sans MS"/>
                <a:ea typeface="Arial" charset="0"/>
                <a:cs typeface="Comic Sans MS"/>
              </a:rPr>
              <a:t> PMT and APD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4234-70AD-234F-BFEA-F85FD3A8F5EB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573" y="3503187"/>
            <a:ext cx="3792427" cy="2347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8132" y="2675467"/>
            <a:ext cx="2698175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BaF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Fast and Slow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9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droppedImage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0408" y="3577167"/>
            <a:ext cx="3250464" cy="2112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189973"/>
            <a:ext cx="6752835" cy="334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Forecast for tomorrow lesson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2405"/>
            <a:ext cx="8229600" cy="233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4000" y="783874"/>
            <a:ext cx="8568267" cy="2450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/>
                <a:cs typeface="Comic Sans MS"/>
              </a:rPr>
              <a:t>Tomorrow we will describe few practical example at low energy:</a:t>
            </a:r>
          </a:p>
          <a:p>
            <a:pPr marL="0" indent="0">
              <a:buNone/>
            </a:pP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   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2000" dirty="0" smtClean="0">
                <a:latin typeface="Comic Sans MS"/>
                <a:cs typeface="Comic Sans MS"/>
              </a:rPr>
              <a:t>Electromagnetic , homogeneous!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800000"/>
                </a:solidFill>
                <a:latin typeface="Comic Sans MS"/>
                <a:cs typeface="Comic Sans MS"/>
              </a:rPr>
              <a:t>Many possible “on-paper” solutions depending on requirements:</a:t>
            </a:r>
          </a:p>
          <a:p>
            <a:pPr>
              <a:buFontTx/>
              <a:buChar char="-"/>
            </a:pPr>
            <a:r>
              <a:rPr lang="en-US" sz="1800" dirty="0" smtClean="0">
                <a:latin typeface="Comic Sans MS"/>
                <a:cs typeface="Comic Sans MS"/>
              </a:rPr>
              <a:t>High sampling heterogeneous calorimeter (KLOE-like)</a:t>
            </a:r>
          </a:p>
          <a:p>
            <a:pPr>
              <a:buFontTx/>
              <a:buChar char="-"/>
            </a:pPr>
            <a:r>
              <a:rPr lang="en-US" sz="1800" dirty="0" err="1">
                <a:latin typeface="Comic Sans MS"/>
                <a:cs typeface="Comic Sans MS"/>
              </a:rPr>
              <a:t>H</a:t>
            </a:r>
            <a:r>
              <a:rPr lang="en-US" sz="1800" dirty="0" err="1" smtClean="0">
                <a:latin typeface="Comic Sans MS"/>
                <a:cs typeface="Comic Sans MS"/>
              </a:rPr>
              <a:t>omegeneous</a:t>
            </a:r>
            <a:r>
              <a:rPr lang="en-US" sz="1800" dirty="0" smtClean="0">
                <a:latin typeface="Comic Sans MS"/>
                <a:cs typeface="Comic Sans MS"/>
              </a:rPr>
              <a:t> Liquid Xenon (MEG-like)</a:t>
            </a:r>
          </a:p>
          <a:p>
            <a:pPr>
              <a:buFontTx/>
              <a:buChar char="-"/>
            </a:pPr>
            <a:r>
              <a:rPr lang="en-US" sz="1800" dirty="0">
                <a:latin typeface="Comic Sans MS"/>
                <a:cs typeface="Comic Sans MS"/>
              </a:rPr>
              <a:t>H</a:t>
            </a:r>
            <a:r>
              <a:rPr lang="en-US" sz="1800" dirty="0" smtClean="0">
                <a:latin typeface="Comic Sans MS"/>
                <a:cs typeface="Comic Sans MS"/>
              </a:rPr>
              <a:t>omogeneous Crystal like detector (</a:t>
            </a:r>
            <a:r>
              <a:rPr lang="en-US" sz="1800" dirty="0" err="1" smtClean="0">
                <a:latin typeface="Comic Sans MS"/>
                <a:cs typeface="Comic Sans MS"/>
              </a:rPr>
              <a:t>kTeV</a:t>
            </a:r>
            <a:r>
              <a:rPr lang="en-US" sz="1800" dirty="0" smtClean="0">
                <a:latin typeface="Comic Sans MS"/>
                <a:cs typeface="Comic Sans MS"/>
              </a:rPr>
              <a:t>, </a:t>
            </a:r>
            <a:r>
              <a:rPr lang="en-US" sz="1800" dirty="0" err="1" smtClean="0">
                <a:latin typeface="Comic Sans MS"/>
                <a:cs typeface="Comic Sans MS"/>
              </a:rPr>
              <a:t>BaBar</a:t>
            </a:r>
            <a:r>
              <a:rPr lang="en-US" sz="1800" dirty="0" smtClean="0">
                <a:latin typeface="Comic Sans MS"/>
                <a:cs typeface="Comic Sans MS"/>
              </a:rPr>
              <a:t>, CMS </a:t>
            </a:r>
            <a:r>
              <a:rPr lang="mr-IN" sz="1800" dirty="0" smtClean="0">
                <a:latin typeface="Comic Sans MS"/>
                <a:cs typeface="Comic Sans MS"/>
              </a:rPr>
              <a:t>…</a:t>
            </a:r>
            <a:r>
              <a:rPr lang="en-US" sz="1800" dirty="0" smtClean="0">
                <a:latin typeface="Comic Sans MS"/>
                <a:cs typeface="Comic Sans MS"/>
              </a:rPr>
              <a:t>)</a:t>
            </a:r>
          </a:p>
          <a:p>
            <a:pPr>
              <a:buFontTx/>
              <a:buChar char="-"/>
            </a:pPr>
            <a:r>
              <a:rPr lang="en-US" sz="1800" dirty="0" smtClean="0">
                <a:latin typeface="Comic Sans MS"/>
                <a:cs typeface="Comic Sans MS"/>
              </a:rPr>
              <a:t>At low energy, Mu2e for the high intensity regime.</a:t>
            </a:r>
            <a:endParaRPr lang="en-US" sz="1800" dirty="0"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2953"/>
            <a:ext cx="3023211" cy="21205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140" y="3959613"/>
            <a:ext cx="2439903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KLOE-like</a:t>
            </a:r>
          </a:p>
          <a:p>
            <a:r>
              <a:rPr lang="en-US" b="1" dirty="0" smtClean="0"/>
              <a:t>B-Field at 0.5 T</a:t>
            </a:r>
          </a:p>
          <a:p>
            <a:r>
              <a:rPr lang="en-US" b="1" dirty="0" err="1" smtClean="0"/>
              <a:t>Eres</a:t>
            </a:r>
            <a:r>
              <a:rPr lang="en-US" b="1" dirty="0" smtClean="0"/>
              <a:t>: 5%/</a:t>
            </a:r>
            <a:r>
              <a:rPr lang="en-US" b="1" dirty="0" err="1" smtClean="0"/>
              <a:t>sqrt</a:t>
            </a:r>
            <a:r>
              <a:rPr lang="en-US" b="1" dirty="0" smtClean="0"/>
              <a:t>(E/</a:t>
            </a:r>
            <a:r>
              <a:rPr lang="en-US" b="1" dirty="0" err="1" smtClean="0"/>
              <a:t>GeV</a:t>
            </a:r>
            <a:r>
              <a:rPr lang="en-US" b="1" dirty="0" smtClean="0"/>
              <a:t>)</a:t>
            </a:r>
          </a:p>
          <a:p>
            <a:r>
              <a:rPr lang="en-US" b="1" dirty="0" err="1" smtClean="0"/>
              <a:t>Tres</a:t>
            </a:r>
            <a:r>
              <a:rPr lang="en-US" b="1" dirty="0" smtClean="0"/>
              <a:t>: 50 </a:t>
            </a:r>
            <a:r>
              <a:rPr lang="en-US" b="1" dirty="0" err="1" smtClean="0"/>
              <a:t>ps</a:t>
            </a:r>
            <a:r>
              <a:rPr lang="en-US" b="1" dirty="0" smtClean="0"/>
              <a:t>/</a:t>
            </a:r>
            <a:r>
              <a:rPr lang="en-US" b="1" dirty="0" err="1" smtClean="0"/>
              <a:t>sqrt</a:t>
            </a:r>
            <a:r>
              <a:rPr lang="en-US" b="1" dirty="0" smtClean="0"/>
              <a:t>(E/</a:t>
            </a:r>
            <a:r>
              <a:rPr lang="en-US" b="1" dirty="0" err="1" smtClean="0"/>
              <a:t>GeV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408" y="5733499"/>
            <a:ext cx="3091597" cy="474454"/>
          </a:xfrm>
          <a:prstGeom prst="rect">
            <a:avLst/>
          </a:prstGeom>
          <a:solidFill>
            <a:srgbClr val="CCFFCC"/>
          </a:solidFill>
          <a:ln w="12700" cap="flat">
            <a:noFill/>
            <a:miter lim="400000"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17"/>
          <a:stretch/>
        </p:blipFill>
        <p:spPr>
          <a:xfrm rot="5400000">
            <a:off x="3188552" y="2950478"/>
            <a:ext cx="2445897" cy="32702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53816" y="3668573"/>
            <a:ext cx="25230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CFFCD"/>
                </a:solidFill>
              </a:rPr>
              <a:t>MEG</a:t>
            </a:r>
          </a:p>
          <a:p>
            <a:r>
              <a:rPr lang="en-US" dirty="0" smtClean="0">
                <a:solidFill>
                  <a:srgbClr val="ECFFCD"/>
                </a:solidFill>
              </a:rPr>
              <a:t>No B-Field</a:t>
            </a:r>
          </a:p>
          <a:p>
            <a:r>
              <a:rPr lang="en-US" dirty="0" smtClean="0">
                <a:solidFill>
                  <a:srgbClr val="ECFFCD"/>
                </a:solidFill>
              </a:rPr>
              <a:t>UV </a:t>
            </a:r>
            <a:r>
              <a:rPr lang="en-US" dirty="0" err="1" smtClean="0">
                <a:solidFill>
                  <a:srgbClr val="ECFFCD"/>
                </a:solidFill>
              </a:rPr>
              <a:t>ext</a:t>
            </a:r>
            <a:r>
              <a:rPr lang="en-US" dirty="0" smtClean="0">
                <a:solidFill>
                  <a:srgbClr val="ECFFCD"/>
                </a:solidFill>
              </a:rPr>
              <a:t> 2” PMTs</a:t>
            </a:r>
          </a:p>
          <a:p>
            <a:r>
              <a:rPr lang="en-US" dirty="0" smtClean="0">
                <a:solidFill>
                  <a:srgbClr val="ECFFCD"/>
                </a:solidFill>
              </a:rPr>
              <a:t>70 </a:t>
            </a:r>
            <a:r>
              <a:rPr lang="en-US" dirty="0" err="1" smtClean="0">
                <a:solidFill>
                  <a:srgbClr val="ECFFCD"/>
                </a:solidFill>
              </a:rPr>
              <a:t>ps</a:t>
            </a:r>
            <a:r>
              <a:rPr lang="en-US" dirty="0" smtClean="0">
                <a:solidFill>
                  <a:srgbClr val="ECFFCD"/>
                </a:solidFill>
              </a:rPr>
              <a:t> @ 52 MeV</a:t>
            </a:r>
          </a:p>
          <a:p>
            <a:r>
              <a:rPr lang="en-US" dirty="0" smtClean="0">
                <a:solidFill>
                  <a:srgbClr val="ECFFCD"/>
                </a:solidFill>
              </a:rPr>
              <a:t>1.6% @ 52 MeV gammas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84169" y="3493869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CFFCD"/>
                </a:solidFill>
              </a:rPr>
              <a:t>CMS</a:t>
            </a:r>
          </a:p>
          <a:p>
            <a:r>
              <a:rPr lang="en-US" dirty="0" smtClean="0">
                <a:solidFill>
                  <a:srgbClr val="ECFFCD"/>
                </a:solidFill>
              </a:rPr>
              <a:t>P</a:t>
            </a:r>
            <a:r>
              <a:rPr lang="en-US" baseline="-25000" dirty="0" smtClean="0">
                <a:solidFill>
                  <a:srgbClr val="ECFFCD"/>
                </a:solidFill>
              </a:rPr>
              <a:t>b</a:t>
            </a:r>
            <a:r>
              <a:rPr lang="en-US" dirty="0" smtClean="0">
                <a:solidFill>
                  <a:srgbClr val="ECFFCD"/>
                </a:solidFill>
              </a:rPr>
              <a:t>W0</a:t>
            </a:r>
            <a:r>
              <a:rPr lang="en-US" baseline="-25000" dirty="0" smtClean="0">
                <a:solidFill>
                  <a:srgbClr val="ECFFCD"/>
                </a:solidFill>
              </a:rPr>
              <a:t>4</a:t>
            </a:r>
            <a:r>
              <a:rPr lang="en-US" dirty="0" smtClean="0">
                <a:solidFill>
                  <a:srgbClr val="ECFFCD"/>
                </a:solidFill>
              </a:rPr>
              <a:t>+APD</a:t>
            </a:r>
            <a:endParaRPr lang="en-US" dirty="0">
              <a:solidFill>
                <a:srgbClr val="ECFFCD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2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170877">
            <a:off x="2888199" y="2625535"/>
            <a:ext cx="3834973" cy="1644245"/>
          </a:xfrm>
          <a:solidFill>
            <a:srgbClr val="CCFFCC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ADDITIONAL </a:t>
            </a:r>
          </a:p>
          <a:p>
            <a:pPr marL="0" indent="0" algn="ctr">
              <a:buNone/>
            </a:pPr>
            <a:r>
              <a:rPr lang="en-US" sz="4000" dirty="0" smtClean="0"/>
              <a:t>MATERIAL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2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Longitudinal development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33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50" t="1882" r="1"/>
          <a:stretch/>
        </p:blipFill>
        <p:spPr>
          <a:xfrm>
            <a:off x="673100" y="775405"/>
            <a:ext cx="7759700" cy="55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1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2" y="257705"/>
            <a:ext cx="6752835" cy="3349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Silicon PMT : quenching</a:t>
            </a:r>
            <a:endParaRPr lang="en-US" sz="280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4907" y="812794"/>
            <a:ext cx="8801591" cy="3049784"/>
          </a:xfrm>
        </p:spPr>
        <p:txBody>
          <a:bodyPr>
            <a:noAutofit/>
          </a:bodyPr>
          <a:lstStyle/>
          <a:p>
            <a:pPr algn="just"/>
            <a:r>
              <a:rPr lang="en-US" sz="1600" dirty="0"/>
              <a:t>The MPPC (multi-pixel photon counter</a:t>
            </a:r>
            <a:r>
              <a:rPr lang="en-US" sz="1600" dirty="0" smtClean="0"/>
              <a:t>)  </a:t>
            </a:r>
            <a:r>
              <a:rPr lang="en-US" sz="1600" dirty="0"/>
              <a:t>is one of the devices called silicon photomultipliers (</a:t>
            </a:r>
            <a:r>
              <a:rPr lang="en-US" sz="1600" dirty="0" err="1"/>
              <a:t>SiPM</a:t>
            </a:r>
            <a:r>
              <a:rPr lang="en-US" sz="1600" dirty="0" smtClean="0"/>
              <a:t>) or Geiger APD. </a:t>
            </a:r>
            <a:r>
              <a:rPr lang="en-US" sz="1600" dirty="0"/>
              <a:t>It is a photon-counting </a:t>
            </a:r>
            <a:r>
              <a:rPr lang="en-US" sz="1600" dirty="0" smtClean="0"/>
              <a:t>device </a:t>
            </a:r>
            <a:r>
              <a:rPr lang="en-US" sz="1600" b="1" dirty="0" smtClean="0"/>
              <a:t>that uses </a:t>
            </a:r>
            <a:r>
              <a:rPr lang="en-US" sz="1600" b="1" dirty="0"/>
              <a:t>multiple APD </a:t>
            </a:r>
            <a:r>
              <a:rPr lang="en-US" sz="1600" b="1" dirty="0" smtClean="0"/>
              <a:t>pixels </a:t>
            </a:r>
            <a:r>
              <a:rPr lang="en-US" sz="1600" b="1" dirty="0"/>
              <a:t>operating in Geiger </a:t>
            </a:r>
            <a:r>
              <a:rPr lang="en-US" sz="1600" b="1" dirty="0" smtClean="0"/>
              <a:t>mode;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The </a:t>
            </a:r>
            <a:r>
              <a:rPr lang="en-US" sz="1600" dirty="0"/>
              <a:t>Geiger mode allows obtaining a </a:t>
            </a:r>
            <a:r>
              <a:rPr lang="en-US" sz="1600" b="1" dirty="0">
                <a:solidFill>
                  <a:srgbClr val="800000"/>
                </a:solidFill>
              </a:rPr>
              <a:t>large output by </a:t>
            </a:r>
            <a:r>
              <a:rPr lang="en-US" sz="1600" b="1" dirty="0" smtClean="0">
                <a:solidFill>
                  <a:srgbClr val="800000"/>
                </a:solidFill>
              </a:rPr>
              <a:t>the </a:t>
            </a:r>
            <a:r>
              <a:rPr lang="en-US" sz="1600" b="1" dirty="0">
                <a:solidFill>
                  <a:srgbClr val="800000"/>
                </a:solidFill>
              </a:rPr>
              <a:t>discharge even when detecting a single photon</a:t>
            </a:r>
            <a:r>
              <a:rPr lang="en-US" sz="1600" dirty="0"/>
              <a:t>. Once the Geiger discharge begins, it continues as long as the electric field </a:t>
            </a:r>
            <a:r>
              <a:rPr lang="en-US" sz="1600" dirty="0" smtClean="0"/>
              <a:t>is </a:t>
            </a:r>
            <a:r>
              <a:rPr lang="en-US" sz="1600" dirty="0"/>
              <a:t>maintained. </a:t>
            </a:r>
            <a:endParaRPr lang="en-US" sz="1600" dirty="0" smtClean="0"/>
          </a:p>
          <a:p>
            <a:pPr algn="just"/>
            <a:endParaRPr lang="en-US" sz="1800" dirty="0"/>
          </a:p>
          <a:p>
            <a:pPr algn="just"/>
            <a:endParaRPr lang="en-US" sz="18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/>
          </a:p>
          <a:p>
            <a:pPr algn="just"/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4907" y="2727752"/>
            <a:ext cx="880159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 smtClean="0"/>
              <a:t>One specific example for halting the Geiger discharge is a technique using a so-called quenching resistor connected in series with each APD pixel. This quickly stops the multiplication in the APD since a voltage drop occurs when the output current flows</a:t>
            </a:r>
            <a:r>
              <a:rPr lang="en-US" sz="1800" dirty="0" smtClean="0"/>
              <a:t>.</a:t>
            </a:r>
          </a:p>
          <a:p>
            <a:pPr algn="just"/>
            <a:endParaRPr lang="en-US" dirty="0"/>
          </a:p>
        </p:txBody>
      </p:sp>
      <p:pic>
        <p:nvPicPr>
          <p:cNvPr id="9" name="Picture 8" descr="Screen Shot 2015-10-20 at 17.2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60" y="3862578"/>
            <a:ext cx="4165600" cy="26357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560" y="3862578"/>
            <a:ext cx="279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MPPC Structure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11" name="Picture 10" descr="Screen Shot 2015-10-20 at 17.27.4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027" y="3862578"/>
            <a:ext cx="3185904" cy="24319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7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2" y="223839"/>
            <a:ext cx="6752835" cy="334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a calorimeter ? (2)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9" y="800807"/>
            <a:ext cx="7704667" cy="55830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200" b="1" dirty="0" smtClean="0">
                <a:latin typeface="Comic Sans MS"/>
                <a:cs typeface="Comic Sans MS"/>
              </a:rPr>
              <a:t>Calorimeter and trackers are complementary in HEP.</a:t>
            </a:r>
          </a:p>
          <a:p>
            <a:pPr marL="0" indent="0">
              <a:buNone/>
            </a:pPr>
            <a:r>
              <a:rPr lang="en-US" sz="2200" dirty="0">
                <a:latin typeface="Comic Sans MS"/>
                <a:cs typeface="Comic Sans MS"/>
              </a:rPr>
              <a:t> M</a:t>
            </a:r>
            <a:r>
              <a:rPr lang="en-US" sz="2200" dirty="0" smtClean="0">
                <a:latin typeface="Comic Sans MS"/>
                <a:cs typeface="Comic Sans MS"/>
              </a:rPr>
              <a:t>any good reasons to have it one in your detector:</a:t>
            </a:r>
          </a:p>
          <a:p>
            <a:pPr>
              <a:buFont typeface="Wingdings" charset="2"/>
              <a:buChar char="q"/>
            </a:pPr>
            <a:r>
              <a:rPr lang="en-US" sz="2200" dirty="0">
                <a:latin typeface="Comic Sans MS"/>
                <a:cs typeface="Comic Sans M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b="1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Energy resolution improves  for increasing energy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</a:t>
            </a:r>
            <a:r>
              <a:rPr lang="en-US" sz="2100" dirty="0" smtClean="0">
                <a:latin typeface="Comic Sans MS"/>
                <a:cs typeface="Comic Sans MS"/>
                <a:sym typeface="Wingdings"/>
              </a:rPr>
              <a:t>(like k/</a:t>
            </a:r>
            <a:r>
              <a:rPr lang="en-US" sz="2100" dirty="0" err="1" smtClean="0">
                <a:latin typeface="Comic Sans MS"/>
                <a:cs typeface="Comic Sans MS"/>
                <a:sym typeface="Wingdings"/>
              </a:rPr>
              <a:t>sqrt</a:t>
            </a:r>
            <a:r>
              <a:rPr lang="en-US" sz="2100" dirty="0" smtClean="0">
                <a:latin typeface="Comic Sans MS"/>
                <a:cs typeface="Comic Sans MS"/>
                <a:sym typeface="Wingdings"/>
              </a:rPr>
              <a:t>(</a:t>
            </a:r>
            <a:r>
              <a:rPr lang="en-US" sz="2100" dirty="0" err="1" smtClean="0">
                <a:latin typeface="Comic Sans MS"/>
                <a:cs typeface="Comic Sans MS"/>
                <a:sym typeface="Wingdings"/>
              </a:rPr>
              <a:t>Ep</a:t>
            </a:r>
            <a:r>
              <a:rPr lang="en-US" sz="2100" dirty="0" smtClean="0">
                <a:latin typeface="Comic Sans MS"/>
                <a:cs typeface="Comic Sans MS"/>
                <a:sym typeface="Wingdings"/>
              </a:rPr>
              <a:t>), stochastic measurement)</a:t>
            </a:r>
          </a:p>
          <a:p>
            <a:pPr marL="0" indent="0">
              <a:buNone/>
            </a:pPr>
            <a:endParaRPr lang="en-US" sz="1900" dirty="0" smtClean="0">
              <a:latin typeface="Comic Sans MS"/>
              <a:cs typeface="Comic Sans MS"/>
              <a:sym typeface="Wingdings"/>
            </a:endParaRPr>
          </a:p>
          <a:p>
            <a:pPr>
              <a:buFont typeface="Wingdings" charset="2"/>
              <a:buChar char="q"/>
            </a:pPr>
            <a:r>
              <a:rPr lang="en-US" sz="19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Tracker momentum resolution deteriorates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 for increasing momentum (larger </a:t>
            </a:r>
            <a:r>
              <a:rPr lang="en-US" sz="1900" dirty="0" err="1" smtClean="0">
                <a:latin typeface="Comic Sans MS"/>
                <a:cs typeface="Comic Sans MS"/>
                <a:sym typeface="Wingdings"/>
              </a:rPr>
              <a:t>sagitta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errors) 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 </a:t>
            </a:r>
            <a:endParaRPr lang="en-US" sz="1900" dirty="0">
              <a:latin typeface="Comic Sans MS"/>
              <a:cs typeface="Comic Sans MS"/>
              <a:sym typeface="Wingdings"/>
            </a:endParaRPr>
          </a:p>
          <a:p>
            <a:pPr>
              <a:buFont typeface="Wingdings" charset="2"/>
              <a:buChar char="q"/>
            </a:pP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</a:t>
            </a:r>
            <a:r>
              <a:rPr lang="en-US" sz="1900" b="1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Calorimeters can be extremely fast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and 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 easy to be </a:t>
            </a:r>
            <a:r>
              <a:rPr lang="en-US" sz="1900" b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used for triggering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.</a:t>
            </a:r>
          </a:p>
          <a:p>
            <a:pPr marL="0" indent="0">
              <a:buNone/>
            </a:pPr>
            <a:endParaRPr lang="en-US" sz="1900" dirty="0">
              <a:latin typeface="Comic Sans MS"/>
              <a:cs typeface="Comic Sans MS"/>
              <a:sym typeface="Wingdings"/>
            </a:endParaRPr>
          </a:p>
          <a:p>
            <a:pPr>
              <a:buFont typeface="Wingdings" charset="2"/>
              <a:buChar char="q"/>
            </a:pP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</a:t>
            </a:r>
            <a:r>
              <a:rPr lang="en-US" sz="19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Tracking + calorimeter helps: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    </a:t>
            </a:r>
            <a:r>
              <a:rPr lang="en-US" sz="19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PID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(ex photons/e,  e/pi-mu, </a:t>
            </a:r>
            <a:r>
              <a:rPr lang="mr-IN" sz="1900" dirty="0" smtClean="0">
                <a:latin typeface="Comic Sans MS"/>
                <a:cs typeface="Comic Sans MS"/>
                <a:sym typeface="Wingdings"/>
              </a:rPr>
              <a:t>…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)</a:t>
            </a:r>
          </a:p>
          <a:p>
            <a:pPr marL="0" indent="0">
              <a:buNone/>
            </a:pP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     </a:t>
            </a:r>
            <a:r>
              <a:rPr lang="en-US" sz="1900" b="1" dirty="0" smtClean="0">
                <a:latin typeface="Comic Sans MS"/>
                <a:cs typeface="Comic Sans MS"/>
                <a:sym typeface="Wingdings"/>
              </a:rPr>
              <a:t>Energy flow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    (i.e. tracking correction of  energy deposits 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  <a:sym typeface="Wingdings"/>
              </a:rPr>
              <a:t>	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to improve Jets determination ..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</a:t>
            </a:r>
            <a:r>
              <a:rPr lang="en-US" sz="19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 Started LEP-CDF , CMS-Atlas improved)</a:t>
            </a:r>
          </a:p>
          <a:p>
            <a:pPr marL="0" indent="0">
              <a:buNone/>
            </a:pPr>
            <a:endParaRPr lang="en-US" sz="1900" dirty="0">
              <a:latin typeface="Comic Sans MS"/>
              <a:cs typeface="Comic Sans MS"/>
              <a:sym typeface="Wingdings"/>
            </a:endParaRPr>
          </a:p>
          <a:p>
            <a:pPr>
              <a:buFont typeface="Wingdings" charset="2"/>
              <a:buChar char="q"/>
            </a:pP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 </a:t>
            </a:r>
            <a:r>
              <a:rPr lang="en-US" sz="1900" b="1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 In 4</a:t>
            </a:r>
            <a:r>
              <a:rPr lang="en-US" sz="1900" b="1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sz="1900" b="1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p </a:t>
            </a:r>
            <a:r>
              <a:rPr lang="en-US" sz="1900" b="1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detectors missing energy </a:t>
            </a:r>
          </a:p>
          <a:p>
            <a:pPr marL="0" indent="0">
              <a:buNone/>
            </a:pPr>
            <a:r>
              <a:rPr lang="en-US" sz="1900" dirty="0" smtClean="0">
                <a:latin typeface="Comic Sans MS"/>
                <a:cs typeface="Comic Sans MS"/>
                <a:sym typeface="Wingdings"/>
              </a:rPr>
              <a:t>        becomes also very important </a:t>
            </a:r>
            <a:r>
              <a:rPr lang="en-US" sz="19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(neutrinos)</a:t>
            </a:r>
          </a:p>
          <a:p>
            <a:pPr marL="0" indent="0">
              <a:buNone/>
            </a:pPr>
            <a:endParaRPr lang="en-US" sz="2200" dirty="0" smtClean="0">
              <a:latin typeface="Comic Sans MS"/>
              <a:cs typeface="Comic Sans MS"/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2667" y="3168763"/>
            <a:ext cx="3471333" cy="3196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347" y="1447522"/>
            <a:ext cx="2548839" cy="16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0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2" y="223839"/>
            <a:ext cx="6752835" cy="334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many calorimeter kinds ? (1)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1867" y="777340"/>
            <a:ext cx="8420101" cy="144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200" dirty="0" smtClean="0">
                <a:solidFill>
                  <a:srgbClr val="000090"/>
                </a:solidFill>
                <a:latin typeface="Comic Sans MS"/>
                <a:cs typeface="Comic Sans MS"/>
              </a:rPr>
              <a:t>Calorimeters have assumed any form since they were born but basic sub-division remains for dimension scale and methods of operation: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0" y="2085530"/>
            <a:ext cx="4381500" cy="1742631"/>
            <a:chOff x="4305300" y="1368869"/>
            <a:chExt cx="4381500" cy="1742631"/>
          </a:xfrm>
        </p:grpSpPr>
        <p:sp>
          <p:nvSpPr>
            <p:cNvPr id="8" name="Trapezoid 7"/>
            <p:cNvSpPr/>
            <p:nvPr/>
          </p:nvSpPr>
          <p:spPr>
            <a:xfrm rot="16200000">
              <a:off x="6232955" y="657656"/>
              <a:ext cx="1742631" cy="3165057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305300" y="1879600"/>
              <a:ext cx="1104900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loud 14"/>
            <p:cNvSpPr/>
            <p:nvPr/>
          </p:nvSpPr>
          <p:spPr>
            <a:xfrm>
              <a:off x="5521743" y="1790700"/>
              <a:ext cx="701257" cy="139700"/>
            </a:xfrm>
            <a:prstGeom prst="cloud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343400" y="2514600"/>
              <a:ext cx="1104900" cy="0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loud 16"/>
            <p:cNvSpPr/>
            <p:nvPr/>
          </p:nvSpPr>
          <p:spPr>
            <a:xfrm>
              <a:off x="5674143" y="2120900"/>
              <a:ext cx="2911057" cy="635000"/>
            </a:xfrm>
            <a:prstGeom prst="cloud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4305300" y="2146300"/>
              <a:ext cx="11049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521743" y="2146300"/>
              <a:ext cx="3165057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108700" y="1689100"/>
              <a:ext cx="0" cy="1066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541867" y="4153821"/>
            <a:ext cx="9008532" cy="2567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Comic Sans MS"/>
                <a:cs typeface="Comic Sans MS"/>
                <a:sym typeface="Wingdings"/>
              </a:rPr>
              <a:t>    </a:t>
            </a:r>
            <a:r>
              <a:rPr lang="en-US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Electromagnetic, </a:t>
            </a:r>
            <a:r>
              <a:rPr lang="en-US" b="1" dirty="0" err="1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Hadronic</a:t>
            </a:r>
            <a:endParaRPr lang="en-US" b="1" dirty="0" smtClean="0">
              <a:solidFill>
                <a:srgbClr val="800000"/>
              </a:solidFill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2200" dirty="0" smtClean="0">
                <a:latin typeface="Comic Sans MS"/>
                <a:cs typeface="Comic Sans MS"/>
                <a:sym typeface="Wingdings"/>
              </a:rPr>
              <a:t>     E.M.</a:t>
            </a:r>
            <a:r>
              <a:rPr lang="en-US" sz="2200" dirty="0">
                <a:latin typeface="Comic Sans MS"/>
                <a:cs typeface="Comic Sans MS"/>
                <a:sym typeface="Wingdings"/>
              </a:rPr>
              <a:t> </a:t>
            </a:r>
            <a:r>
              <a:rPr lang="mr-IN" sz="2200" dirty="0" smtClean="0">
                <a:latin typeface="Comic Sans MS"/>
                <a:cs typeface="Comic Sans MS"/>
                <a:sym typeface="Wingdings"/>
              </a:rPr>
              <a:t>…</a:t>
            </a:r>
            <a:r>
              <a:rPr lang="en-US" sz="2200" dirty="0" smtClean="0">
                <a:latin typeface="Comic Sans MS"/>
                <a:cs typeface="Comic Sans MS"/>
                <a:sym typeface="Wingdings"/>
              </a:rPr>
              <a:t>. </a:t>
            </a:r>
            <a:r>
              <a:rPr lang="en-US" sz="22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well described shower        </a:t>
            </a:r>
            <a:r>
              <a:rPr lang="en-US" sz="2200" b="1" dirty="0" smtClean="0">
                <a:latin typeface="Symbol" charset="2"/>
                <a:cs typeface="Symbol" charset="2"/>
                <a:sym typeface="Wingdings"/>
              </a:rPr>
              <a:t>g, p</a:t>
            </a:r>
            <a:r>
              <a:rPr lang="en-US" sz="2200" b="1" baseline="30000" dirty="0" smtClean="0">
                <a:latin typeface="Comic Sans MS"/>
                <a:cs typeface="Comic Sans MS"/>
                <a:sym typeface="Wingdings"/>
              </a:rPr>
              <a:t>0</a:t>
            </a:r>
            <a:r>
              <a:rPr lang="en-US" sz="2200" b="1" dirty="0" smtClean="0">
                <a:latin typeface="Comic Sans MS"/>
                <a:cs typeface="Comic Sans MS"/>
                <a:sym typeface="Wingdings"/>
              </a:rPr>
              <a:t>,e</a:t>
            </a:r>
          </a:p>
          <a:p>
            <a:pPr marL="0" indent="0">
              <a:buNone/>
            </a:pPr>
            <a:r>
              <a:rPr lang="en-US" sz="22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2200" dirty="0" smtClean="0">
                <a:latin typeface="Comic Sans MS"/>
                <a:cs typeface="Comic Sans MS"/>
                <a:sym typeface="Wingdings"/>
              </a:rPr>
              <a:t>                radiation length (X</a:t>
            </a:r>
            <a:r>
              <a:rPr lang="en-US" sz="2200" baseline="-25000" dirty="0" smtClean="0">
                <a:latin typeface="Comic Sans MS"/>
                <a:cs typeface="Comic Sans MS"/>
                <a:sym typeface="Wingdings"/>
              </a:rPr>
              <a:t>0</a:t>
            </a:r>
            <a:r>
              <a:rPr lang="en-US" sz="2200" dirty="0" smtClean="0">
                <a:latin typeface="Comic Sans MS"/>
                <a:cs typeface="Comic Sans MS"/>
                <a:sym typeface="Wingdings"/>
              </a:rPr>
              <a:t>)				</a:t>
            </a:r>
          </a:p>
          <a:p>
            <a:pPr marL="0" indent="0">
              <a:buNone/>
            </a:pPr>
            <a:r>
              <a:rPr lang="en-US" sz="22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2200" dirty="0" smtClean="0">
                <a:latin typeface="Comic Sans MS"/>
                <a:cs typeface="Comic Sans MS"/>
                <a:sym typeface="Wingdings"/>
              </a:rPr>
              <a:t>      Had .. </a:t>
            </a:r>
            <a:r>
              <a:rPr lang="en-US" sz="2200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n</a:t>
            </a:r>
            <a:r>
              <a:rPr lang="en-US" sz="22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ot well described shower  	</a:t>
            </a:r>
            <a:r>
              <a:rPr lang="en-US" sz="2200" b="1" dirty="0" err="1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n</a:t>
            </a:r>
            <a:r>
              <a:rPr lang="en-US" sz="2200" b="1" dirty="0" err="1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,p,</a:t>
            </a:r>
            <a:r>
              <a:rPr lang="en-US" sz="2200" b="1" dirty="0" err="1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+/- ,</a:t>
            </a:r>
            <a:r>
              <a:rPr lang="en-US" sz="2200" b="1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K</a:t>
            </a:r>
            <a:endParaRPr lang="en-US" sz="2200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	</a:t>
            </a:r>
            <a:r>
              <a:rPr lang="en-US" sz="2200" dirty="0">
                <a:latin typeface="Comic Sans MS"/>
                <a:cs typeface="Comic Sans MS"/>
                <a:sym typeface="Wingdings"/>
              </a:rPr>
              <a:t> interaction length </a:t>
            </a:r>
            <a:r>
              <a:rPr lang="en-US" sz="2200" dirty="0" smtClean="0">
                <a:latin typeface="Comic Sans MS"/>
                <a:cs typeface="Comic Sans MS"/>
                <a:sym typeface="Wingdings"/>
              </a:rPr>
              <a:t>(</a:t>
            </a:r>
            <a:r>
              <a:rPr lang="en-US" sz="2200" dirty="0" err="1" smtClean="0">
                <a:latin typeface="Comic Sans MS"/>
                <a:cs typeface="Comic Sans MS"/>
                <a:sym typeface="Wingdings"/>
              </a:rPr>
              <a:t>λ</a:t>
            </a:r>
            <a:r>
              <a:rPr lang="en-US" sz="2200" dirty="0" smtClean="0">
                <a:latin typeface="Comic Sans MS"/>
                <a:cs typeface="Comic Sans MS"/>
                <a:sym typeface="Wingdings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90800" y="2067290"/>
            <a:ext cx="84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  <a:sym typeface="Wingdings"/>
              </a:rPr>
              <a:t>g, p</a:t>
            </a:r>
            <a:r>
              <a:rPr lang="en-US" b="1" baseline="30000" dirty="0">
                <a:latin typeface="Comic Sans MS"/>
                <a:cs typeface="Comic Sans MS"/>
                <a:sym typeface="Wingdings"/>
              </a:rPr>
              <a:t>0</a:t>
            </a:r>
            <a:r>
              <a:rPr lang="en-US" b="1" dirty="0">
                <a:latin typeface="Comic Sans MS"/>
                <a:cs typeface="Comic Sans MS"/>
                <a:sym typeface="Wingdings"/>
              </a:rPr>
              <a:t>,e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17978" y="2596261"/>
            <a:ext cx="634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/>
                <a:cs typeface="Comic Sans MS"/>
                <a:sym typeface="Wingdings"/>
              </a:rPr>
              <a:t>MIP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67800" y="296559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n,p,</a:t>
            </a:r>
            <a:r>
              <a:rPr lang="en-US" b="1" dirty="0" err="1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+/- ,</a:t>
            </a:r>
            <a:r>
              <a:rPr lang="en-US" b="1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22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roppedIm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405" y="5018216"/>
            <a:ext cx="3420751" cy="1311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2" y="223839"/>
            <a:ext cx="6752835" cy="334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many calorimeter kinds?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3568" y="774700"/>
            <a:ext cx="9008532" cy="5674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smtClean="0">
                <a:latin typeface="Comic Sans MS"/>
                <a:cs typeface="Comic Sans MS"/>
                <a:sym typeface="Wingdings"/>
              </a:rPr>
              <a:t>Heterogeneous: </a:t>
            </a:r>
            <a:r>
              <a:rPr lang="en-US" sz="1800" dirty="0" smtClean="0">
                <a:latin typeface="Comic Sans MS"/>
                <a:cs typeface="Comic Sans MS"/>
                <a:sym typeface="Wingdings"/>
              </a:rPr>
              <a:t>Sampling signal in active material, mostly absorbed in passive 	material</a:t>
            </a:r>
            <a:r>
              <a:rPr lang="en-US" sz="1800" b="1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. Possibility of longitudinal segmentation. Many choices</a:t>
            </a:r>
            <a:r>
              <a:rPr lang="en-US" sz="1800" dirty="0" smtClean="0">
                <a:latin typeface="Comic Sans MS"/>
                <a:cs typeface="Comic Sans MS"/>
                <a:sym typeface="Wingdings"/>
              </a:rPr>
              <a:t>. 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	</a:t>
            </a:r>
            <a:r>
              <a:rPr lang="en-US" sz="1800" b="1" u="sng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Can be both EM and </a:t>
            </a:r>
            <a:r>
              <a:rPr lang="en-US" sz="1800" b="1" u="sng" dirty="0" err="1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hadronic</a:t>
            </a:r>
            <a:r>
              <a:rPr lang="en-US" sz="1800" b="1" u="sng" dirty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800" b="1" u="sng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calorimeter</a:t>
            </a:r>
            <a:r>
              <a:rPr lang="en-US" sz="1800" b="1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. Can be fast.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    Are cheap. Can be adapted to many situation  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Poor resolution. </a:t>
            </a:r>
          </a:p>
          <a:p>
            <a:pPr marL="0" indent="0">
              <a:buNone/>
            </a:pPr>
            <a:endParaRPr lang="en-US" sz="1800" b="1" dirty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endParaRPr lang="en-US" sz="2200" b="1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endParaRPr lang="en-US" sz="2200" b="1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r>
              <a:rPr lang="en-US" sz="2200" b="1" dirty="0" err="1" smtClean="0">
                <a:latin typeface="Comic Sans MS"/>
                <a:cs typeface="Comic Sans MS"/>
                <a:sym typeface="Wingdings"/>
              </a:rPr>
              <a:t>Homegeneous</a:t>
            </a:r>
            <a:r>
              <a:rPr lang="en-US" sz="2200" b="1" dirty="0" smtClean="0">
                <a:latin typeface="Comic Sans MS"/>
                <a:cs typeface="Comic Sans MS"/>
                <a:sym typeface="Wingdings"/>
              </a:rPr>
              <a:t>: </a:t>
            </a:r>
            <a:r>
              <a:rPr lang="en-US" sz="1800" dirty="0" smtClean="0">
                <a:latin typeface="Comic Sans MS"/>
                <a:cs typeface="Comic Sans MS"/>
                <a:sym typeface="Wingdings"/>
              </a:rPr>
              <a:t>signal is fully absorbed in active material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.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	Small longitudinal segmentation. Limited choice of material. Expensive.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   </a:t>
            </a:r>
            <a:r>
              <a:rPr lang="en-US" sz="1800" b="1" u="sng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Cannot be </a:t>
            </a:r>
            <a:r>
              <a:rPr lang="en-US" sz="1800" b="1" u="sng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hadronic</a:t>
            </a:r>
            <a:r>
              <a:rPr lang="en-US" sz="1800" b="1" u="sng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calorimeter. </a:t>
            </a:r>
            <a:r>
              <a:rPr lang="en-US" sz="18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800" b="1" dirty="0" smtClean="0">
                <a:latin typeface="Comic Sans MS"/>
                <a:cs typeface="Comic Sans MS"/>
                <a:sym typeface="Wingdings"/>
              </a:rPr>
              <a:t>Very good resolution.</a:t>
            </a:r>
            <a:r>
              <a:rPr lang="en-US" sz="1800" b="1" dirty="0" smtClean="0"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sym typeface="Wingdings"/>
              </a:rPr>
              <a:t> </a:t>
            </a:r>
            <a:r>
              <a:rPr lang="en-US" sz="1800" b="1" dirty="0" smtClean="0">
                <a:sym typeface="Wingdings"/>
              </a:rPr>
              <a:t>       Timing can be </a:t>
            </a:r>
            <a:r>
              <a:rPr lang="en-US" sz="1800" b="1" u="sng" dirty="0" smtClean="0">
                <a:sym typeface="Wingdings"/>
              </a:rPr>
              <a:t>great with some expedients</a:t>
            </a:r>
            <a:r>
              <a:rPr lang="en-US" sz="1800" b="1" dirty="0" smtClean="0">
                <a:sym typeface="Wingdings"/>
              </a:rPr>
              <a:t>. </a:t>
            </a:r>
          </a:p>
          <a:p>
            <a:pPr marL="0" indent="0">
              <a:buNone/>
            </a:pPr>
            <a:r>
              <a:rPr lang="en-US" sz="1800" b="1" dirty="0">
                <a:sym typeface="Wingdings"/>
              </a:rPr>
              <a:t>	</a:t>
            </a:r>
            <a:r>
              <a:rPr lang="en-US" sz="1800" b="1" dirty="0" smtClean="0">
                <a:sym typeface="Wingdings"/>
              </a:rPr>
              <a:t>Can be used also in other fields (PET).</a:t>
            </a:r>
            <a:endParaRPr lang="en-US" sz="1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5" t="25680" r="4690" b="20544"/>
          <a:stretch/>
        </p:blipFill>
        <p:spPr>
          <a:xfrm>
            <a:off x="1583267" y="2246048"/>
            <a:ext cx="5786622" cy="1297252"/>
          </a:xfrm>
          <a:prstGeom prst="rect">
            <a:avLst/>
          </a:prstGeom>
        </p:spPr>
      </p:pic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00" y="6485467"/>
            <a:ext cx="1329267" cy="236008"/>
          </a:xfrm>
        </p:spPr>
        <p:txBody>
          <a:bodyPr/>
          <a:lstStyle/>
          <a:p>
            <a:r>
              <a:rPr lang="en-US" smtClean="0"/>
              <a:t>21/3/2018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5467"/>
            <a:ext cx="3962399" cy="236008"/>
          </a:xfrm>
        </p:spPr>
        <p:txBody>
          <a:bodyPr/>
          <a:lstStyle/>
          <a:p>
            <a:r>
              <a:rPr lang="en-US" smtClean="0"/>
              <a:t>S. Miscetti @ Frascati Detector School : Calorimeter Primer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91866" y="6485467"/>
            <a:ext cx="1794933" cy="236008"/>
          </a:xfrm>
        </p:spPr>
        <p:txBody>
          <a:bodyPr/>
          <a:lstStyle/>
          <a:p>
            <a:fld id="{AB3C1F1C-F708-3F4B-8ECB-6D467F0718B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4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846937" y="206535"/>
            <a:ext cx="6752835" cy="3349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Signal generation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xfrm>
            <a:off x="290421" y="887741"/>
            <a:ext cx="8440323" cy="5506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52777" marR="0" indent="-352777" defTabSz="457200">
              <a:lnSpc>
                <a:spcPct val="100000"/>
              </a:lnSpc>
              <a:spcBef>
                <a:spcPts val="0"/>
              </a:spcBef>
              <a:buSzPct val="100000"/>
              <a:buAutoNum type="arabicPeriod"/>
              <a:defRPr sz="2000">
                <a:uFillTx/>
              </a:defRPr>
            </a:pPr>
            <a:r>
              <a:rPr sz="2000" dirty="0">
                <a:latin typeface="Comic Sans MS"/>
                <a:cs typeface="Comic Sans MS"/>
              </a:rPr>
              <a:t>A particle deposits its </a:t>
            </a:r>
            <a:r>
              <a:rPr sz="2000" dirty="0">
                <a:solidFill>
                  <a:srgbClr val="008F00"/>
                </a:solidFill>
                <a:latin typeface="Comic Sans MS"/>
                <a:cs typeface="Comic Sans MS"/>
              </a:rPr>
              <a:t>full energy </a:t>
            </a:r>
            <a:r>
              <a:rPr sz="2000" dirty="0">
                <a:latin typeface="Comic Sans MS"/>
                <a:cs typeface="Comic Sans MS"/>
              </a:rPr>
              <a:t>in the calorimeter </a:t>
            </a:r>
            <a:r>
              <a:rPr sz="2000" dirty="0" smtClean="0">
                <a:latin typeface="Comic Sans MS"/>
                <a:cs typeface="Comic Sans MS"/>
              </a:rPr>
              <a:t>media</a:t>
            </a:r>
            <a:endParaRPr sz="2000" dirty="0">
              <a:latin typeface="Comic Sans MS"/>
              <a:cs typeface="Comic Sans MS"/>
            </a:endParaRPr>
          </a:p>
          <a:p>
            <a:pPr marL="352777" marR="0" indent="-352777" defTabSz="457200">
              <a:lnSpc>
                <a:spcPct val="100000"/>
              </a:lnSpc>
              <a:spcBef>
                <a:spcPts val="0"/>
              </a:spcBef>
              <a:buSzPct val="100000"/>
              <a:buAutoNum type="arabicPeriod"/>
              <a:defRPr sz="2000">
                <a:uFillTx/>
              </a:defRPr>
            </a:pPr>
            <a:r>
              <a:rPr sz="2000" dirty="0">
                <a:latin typeface="Comic Sans MS"/>
                <a:cs typeface="Comic Sans MS"/>
              </a:rPr>
              <a:t>The energy is converted into a </a:t>
            </a:r>
            <a:r>
              <a:rPr sz="2000" dirty="0">
                <a:solidFill>
                  <a:srgbClr val="008F00"/>
                </a:solidFill>
                <a:latin typeface="Comic Sans MS"/>
                <a:cs typeface="Comic Sans MS"/>
              </a:rPr>
              <a:t>measurable signal  </a:t>
            </a:r>
          </a:p>
        </p:txBody>
      </p:sp>
      <p:grpSp>
        <p:nvGrpSpPr>
          <p:cNvPr id="222" name="Group 222"/>
          <p:cNvGrpSpPr/>
          <p:nvPr/>
        </p:nvGrpSpPr>
        <p:grpSpPr>
          <a:xfrm>
            <a:off x="-585035" y="1558956"/>
            <a:ext cx="9864502" cy="1427518"/>
            <a:chOff x="-942595" y="-294114"/>
            <a:chExt cx="10449390" cy="1310705"/>
          </a:xfrm>
        </p:grpSpPr>
        <p:grpSp>
          <p:nvGrpSpPr>
            <p:cNvPr id="219" name="Group 219"/>
            <p:cNvGrpSpPr/>
            <p:nvPr/>
          </p:nvGrpSpPr>
          <p:grpSpPr>
            <a:xfrm rot="5406639">
              <a:off x="3655085" y="-212682"/>
              <a:ext cx="1309746" cy="1146882"/>
              <a:chOff x="-775153" y="38159"/>
              <a:chExt cx="1309744" cy="1146879"/>
            </a:xfrm>
          </p:grpSpPr>
          <p:sp>
            <p:nvSpPr>
              <p:cNvPr id="218" name="Shape 218"/>
              <p:cNvSpPr/>
              <p:nvPr/>
            </p:nvSpPr>
            <p:spPr>
              <a:xfrm>
                <a:off x="38100" y="38159"/>
                <a:ext cx="496491" cy="336598"/>
              </a:xfrm>
              <a:prstGeom prst="rightArrow">
                <a:avLst>
                  <a:gd name="adj1" fmla="val 32000"/>
                  <a:gd name="adj2" fmla="val 82153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000">
                    <a:solidFill>
                      <a:srgbClr val="004479"/>
                    </a:solidFill>
                    <a:uFill>
                      <a:solidFill>
                        <a:srgbClr val="004479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pic>
            <p:nvPicPr>
              <p:cNvPr id="217" name="Picture 216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775153" y="772120"/>
                <a:ext cx="572691" cy="412918"/>
              </a:xfrm>
              <a:prstGeom prst="rect">
                <a:avLst/>
              </a:prstGeom>
              <a:effectLst/>
            </p:spPr>
          </p:pic>
        </p:grpSp>
        <p:sp>
          <p:nvSpPr>
            <p:cNvPr id="220" name="Shape 220"/>
            <p:cNvSpPr/>
            <p:nvPr/>
          </p:nvSpPr>
          <p:spPr>
            <a:xfrm>
              <a:off x="-942595" y="500187"/>
              <a:ext cx="10449390" cy="5164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R="45303" defTabSz="914400">
                <a:lnSpc>
                  <a:spcPct val="110000"/>
                </a:lnSpc>
                <a:spcBef>
                  <a:spcPts val="400"/>
                </a:spcBef>
                <a:buSzPct val="50000"/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en-US" dirty="0" smtClean="0"/>
                <a:t>	</a:t>
              </a:r>
              <a:r>
                <a:rPr dirty="0" smtClean="0">
                  <a:latin typeface="Comic Sans MS"/>
                  <a:cs typeface="Comic Sans MS"/>
                </a:rPr>
                <a:t>The most used materials</a:t>
              </a:r>
              <a:r>
                <a:rPr lang="en-US" dirty="0" smtClean="0">
                  <a:latin typeface="Comic Sans MS"/>
                  <a:cs typeface="Comic Sans MS"/>
                </a:rPr>
                <a:t> </a:t>
              </a:r>
              <a:r>
                <a:rPr lang="en-US" dirty="0" smtClean="0">
                  <a:latin typeface="Comic Sans MS"/>
                  <a:cs typeface="Comic Sans MS"/>
                  <a:sym typeface="Wingdings"/>
                </a:rPr>
                <a:t> </a:t>
              </a:r>
              <a:r>
                <a:rPr dirty="0" smtClean="0">
                  <a:latin typeface="Comic Sans MS"/>
                  <a:cs typeface="Comic Sans MS"/>
                </a:rPr>
                <a:t>gases / semiconductors / scintillators</a:t>
              </a:r>
              <a:r>
                <a:rPr lang="en-US" dirty="0" smtClean="0">
                  <a:latin typeface="Comic Sans MS"/>
                  <a:cs typeface="Comic Sans MS"/>
                </a:rPr>
                <a:t> </a:t>
              </a:r>
              <a:r>
                <a:rPr lang="mr-IN" dirty="0" smtClean="0">
                  <a:latin typeface="Comic Sans MS"/>
                  <a:cs typeface="Comic Sans MS"/>
                </a:rPr>
                <a:t>……</a:t>
              </a:r>
              <a:endParaRPr dirty="0">
                <a:latin typeface="Comic Sans MS"/>
                <a:cs typeface="Comic Sans MS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4734117" y="-278326"/>
              <a:ext cx="4191420" cy="376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000">
                  <a:solidFill>
                    <a:srgbClr val="74A7FE"/>
                  </a:solidFill>
                  <a:uFill>
                    <a:solidFill>
                      <a:srgbClr val="74A7FE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(c</a:t>
              </a:r>
              <a:r>
                <a:rPr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harge </a:t>
              </a:r>
              <a:r>
                <a:rPr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/ light / sound / heat) </a:t>
              </a:r>
            </a:p>
          </p:txBody>
        </p:sp>
      </p:grpSp>
      <p:sp>
        <p:nvSpPr>
          <p:cNvPr id="13" name="Shape 227"/>
          <p:cNvSpPr txBox="1">
            <a:spLocks/>
          </p:cNvSpPr>
          <p:nvPr/>
        </p:nvSpPr>
        <p:spPr>
          <a:xfrm>
            <a:off x="252322" y="3222071"/>
            <a:ext cx="8686800" cy="3171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7825" indent="-377825">
              <a:buSzPct val="50000"/>
              <a:defRPr sz="2000"/>
            </a:pPr>
            <a:r>
              <a:rPr lang="mr-IN" sz="1800" dirty="0" smtClean="0">
                <a:solidFill>
                  <a:srgbClr val="FF0000"/>
                </a:solidFill>
                <a:uFill>
                  <a:solidFill>
                    <a:srgbClr val="74A7FE"/>
                  </a:solidFill>
                </a:uFill>
                <a:latin typeface="Comic Sans MS"/>
                <a:cs typeface="Comic Sans MS"/>
              </a:rPr>
              <a:t>semiconductors</a:t>
            </a:r>
            <a:r>
              <a:rPr lang="mr-IN" sz="1800" dirty="0" smtClean="0">
                <a:solidFill>
                  <a:srgbClr val="74A7FE"/>
                </a:solidFill>
                <a:uFill>
                  <a:solidFill>
                    <a:srgbClr val="74A7FE"/>
                  </a:solidFill>
                </a:uFill>
                <a:latin typeface="Comic Sans MS"/>
                <a:cs typeface="Comic Sans MS"/>
              </a:rPr>
              <a:t>:</a:t>
            </a:r>
            <a:r>
              <a:rPr lang="mr-IN" sz="1800" dirty="0" smtClean="0">
                <a:latin typeface="Comic Sans MS"/>
                <a:cs typeface="Comic Sans MS"/>
              </a:rPr>
              <a:t>  dE/dx or photon-absorption      </a:t>
            </a:r>
            <a:r>
              <a:rPr lang="en-US" sz="1800" dirty="0" smtClean="0">
                <a:latin typeface="Comic Sans MS"/>
                <a:cs typeface="Comic Sans MS"/>
              </a:rPr>
              <a:t> (Silicon Trackers/Vertex)</a:t>
            </a:r>
            <a:endParaRPr lang="en-US" sz="1800" dirty="0">
              <a:latin typeface="Comic Sans MS"/>
              <a:cs typeface="Comic Sans MS"/>
            </a:endParaRPr>
          </a:p>
          <a:p>
            <a:pPr marL="377825" indent="-377825">
              <a:buSzPct val="50000"/>
              <a:defRPr sz="2000"/>
            </a:pPr>
            <a:r>
              <a:rPr lang="mr-IN" sz="1800" dirty="0" smtClean="0">
                <a:latin typeface="Comic Sans MS"/>
                <a:cs typeface="Comic Sans MS"/>
              </a:rPr>
              <a:t>                         + drift of e-</a:t>
            </a:r>
            <a:r>
              <a:rPr lang="mr-IN" sz="1800" b="1" dirty="0" smtClean="0">
                <a:latin typeface="Comic Sans MS"/>
                <a:cs typeface="Comic Sans MS"/>
              </a:rPr>
              <a:t>h                         </a:t>
            </a:r>
            <a:r>
              <a:rPr lang="mr-IN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eV per e-hole pair </a:t>
            </a:r>
          </a:p>
          <a:p>
            <a:pPr marL="377825" indent="-377825">
              <a:buSzPct val="50000"/>
              <a:defRPr sz="2000"/>
            </a:pPr>
            <a:r>
              <a:rPr lang="mr-IN" sz="1800" dirty="0" smtClean="0">
                <a:solidFill>
                  <a:srgbClr val="FF0000"/>
                </a:solidFill>
                <a:uFill>
                  <a:solidFill>
                    <a:srgbClr val="74A7FE"/>
                  </a:solidFill>
                </a:uFill>
                <a:latin typeface="Comic Sans MS"/>
                <a:cs typeface="Comic Sans MS"/>
              </a:rPr>
              <a:t>gases: </a:t>
            </a:r>
            <a:r>
              <a:rPr lang="mr-IN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  </a:t>
            </a:r>
            <a:r>
              <a:rPr lang="mr-IN" sz="1800" dirty="0" smtClean="0">
                <a:latin typeface="Comic Sans MS"/>
                <a:cs typeface="Comic Sans MS"/>
              </a:rPr>
              <a:t>dE/dx or photon-absorption</a:t>
            </a:r>
            <a:r>
              <a:rPr lang="en-US" sz="1800" dirty="0" smtClean="0">
                <a:latin typeface="Comic Sans MS"/>
                <a:cs typeface="Comic Sans MS"/>
              </a:rPr>
              <a:t>                            (Trackers)</a:t>
            </a:r>
            <a:r>
              <a:rPr lang="mr-IN" sz="1800" dirty="0" smtClean="0">
                <a:latin typeface="Comic Sans MS"/>
                <a:cs typeface="Comic Sans MS"/>
              </a:rPr>
              <a:t/>
            </a:r>
            <a:br>
              <a:rPr lang="mr-IN" sz="1800" dirty="0" smtClean="0">
                <a:latin typeface="Comic Sans MS"/>
                <a:cs typeface="Comic Sans MS"/>
              </a:rPr>
            </a:br>
            <a:r>
              <a:rPr lang="mr-IN" sz="1800" dirty="0" smtClean="0">
                <a:latin typeface="Comic Sans MS"/>
                <a:cs typeface="Comic Sans MS"/>
              </a:rPr>
              <a:t>            + charge diffusion                                     </a:t>
            </a:r>
            <a:r>
              <a:rPr lang="mr-IN" sz="1800" b="1" dirty="0" smtClean="0">
                <a:latin typeface="Comic Sans MS"/>
                <a:cs typeface="Comic Sans MS"/>
              </a:rPr>
              <a:t>20-40 eV per e-ion pair</a:t>
            </a:r>
          </a:p>
          <a:p>
            <a:pPr marL="377825" indent="-377825">
              <a:buSzPct val="50000"/>
              <a:defRPr sz="2000"/>
            </a:pPr>
            <a:r>
              <a:rPr lang="mr-IN" sz="1800" dirty="0" smtClean="0">
                <a:solidFill>
                  <a:srgbClr val="FF0000"/>
                </a:solidFill>
                <a:uFill>
                  <a:solidFill>
                    <a:srgbClr val="74A7FE"/>
                  </a:solidFill>
                </a:uFill>
                <a:latin typeface="Comic Sans MS"/>
                <a:cs typeface="Comic Sans MS"/>
              </a:rPr>
              <a:t>scintillators:</a:t>
            </a:r>
            <a:r>
              <a:rPr lang="mr-IN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mr-IN" sz="1800" dirty="0" smtClean="0">
                <a:latin typeface="Comic Sans MS"/>
                <a:cs typeface="Comic Sans MS"/>
              </a:rPr>
              <a:t>dE/dx or photon-absorption </a:t>
            </a:r>
            <a:r>
              <a:rPr lang="en-US" sz="1800" dirty="0" smtClean="0">
                <a:latin typeface="Comic Sans MS"/>
                <a:cs typeface="Comic Sans MS"/>
              </a:rPr>
              <a:t>	                 (Calorimeters )</a:t>
            </a:r>
            <a:r>
              <a:rPr lang="mr-IN" sz="1800" dirty="0" smtClean="0">
                <a:latin typeface="Comic Sans MS"/>
                <a:cs typeface="Comic Sans MS"/>
              </a:rPr>
              <a:t/>
            </a:r>
            <a:br>
              <a:rPr lang="mr-IN" sz="1800" dirty="0" smtClean="0">
                <a:latin typeface="Comic Sans MS"/>
                <a:cs typeface="Comic Sans MS"/>
              </a:rPr>
            </a:br>
            <a:r>
              <a:rPr lang="mr-IN" sz="1800" dirty="0" smtClean="0">
                <a:latin typeface="Comic Sans MS"/>
                <a:cs typeface="Comic Sans MS"/>
              </a:rPr>
              <a:t>                   + light emission                                 </a:t>
            </a:r>
            <a:r>
              <a:rPr lang="mr-IN" sz="18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400-1000 eV per photon </a:t>
            </a:r>
            <a:endParaRPr lang="mr-IN" sz="1800" b="1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14" name="Shape 233"/>
          <p:cNvSpPr/>
          <p:nvPr/>
        </p:nvSpPr>
        <p:spPr>
          <a:xfrm>
            <a:off x="1606502" y="5630334"/>
            <a:ext cx="728133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39" marR="40639" defTabSz="914400"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dirty="0">
                <a:latin typeface="Comic Sans MS"/>
                <a:cs typeface="Comic Sans MS"/>
              </a:rPr>
              <a:t>generated </a:t>
            </a:r>
            <a:r>
              <a:rPr dirty="0" smtClean="0">
                <a:latin typeface="Comic Sans MS"/>
                <a:cs typeface="Comic Sans MS"/>
              </a:rPr>
              <a:t>charges</a:t>
            </a:r>
            <a:r>
              <a:rPr lang="en-US" dirty="0" smtClean="0">
                <a:latin typeface="Comic Sans MS"/>
                <a:cs typeface="Comic Sans MS"/>
              </a:rPr>
              <a:t>/</a:t>
            </a:r>
            <a:r>
              <a:rPr dirty="0" smtClean="0">
                <a:latin typeface="Comic Sans MS"/>
                <a:cs typeface="Comic Sans MS"/>
              </a:rPr>
              <a:t>photons </a:t>
            </a:r>
            <a:r>
              <a:rPr dirty="0">
                <a:latin typeface="Comic Sans MS"/>
                <a:cs typeface="Comic Sans MS"/>
              </a:rPr>
              <a:t>yield the measurable signal:</a:t>
            </a:r>
          </a:p>
          <a:p>
            <a:pPr marL="40639" marR="40639" defTabSz="914400">
              <a:defRPr sz="2000">
                <a:solidFill>
                  <a:srgbClr val="74A7FE"/>
                </a:solidFill>
                <a:uFill>
                  <a:solidFill>
                    <a:srgbClr val="74A7FE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b="1" dirty="0">
                <a:solidFill>
                  <a:srgbClr val="000090"/>
                </a:solidFill>
                <a:latin typeface="Comic Sans MS"/>
                <a:cs typeface="Comic Sans MS"/>
              </a:rPr>
              <a:t>statistical process = the more the better !  </a:t>
            </a:r>
          </a:p>
        </p:txBody>
      </p:sp>
      <p:grpSp>
        <p:nvGrpSpPr>
          <p:cNvPr id="15" name="Group 232"/>
          <p:cNvGrpSpPr/>
          <p:nvPr/>
        </p:nvGrpSpPr>
        <p:grpSpPr>
          <a:xfrm>
            <a:off x="656465" y="5776976"/>
            <a:ext cx="752933" cy="571503"/>
            <a:chOff x="0" y="0"/>
            <a:chExt cx="815676" cy="571501"/>
          </a:xfrm>
        </p:grpSpPr>
        <p:sp>
          <p:nvSpPr>
            <p:cNvPr id="16" name="Shape 231"/>
            <p:cNvSpPr/>
            <p:nvPr/>
          </p:nvSpPr>
          <p:spPr>
            <a:xfrm>
              <a:off x="38100" y="38158"/>
              <a:ext cx="739477" cy="495185"/>
            </a:xfrm>
            <a:prstGeom prst="rightArrow">
              <a:avLst>
                <a:gd name="adj1" fmla="val 32000"/>
                <a:gd name="adj2" fmla="val 83173"/>
              </a:avLst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000">
                  <a:solidFill>
                    <a:srgbClr val="004479"/>
                  </a:solidFill>
                  <a:uFill>
                    <a:solidFill>
                      <a:srgbClr val="00447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pic>
          <p:nvPicPr>
            <p:cNvPr id="17" name="Picture 1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15677" cy="571502"/>
            </a:xfrm>
            <a:prstGeom prst="rect">
              <a:avLst/>
            </a:prstGeom>
            <a:effectLst/>
          </p:spPr>
        </p:pic>
      </p:grpSp>
      <p:sp>
        <p:nvSpPr>
          <p:cNvPr id="40" name="Shape 215"/>
          <p:cNvSpPr txBox="1">
            <a:spLocks/>
          </p:cNvSpPr>
          <p:nvPr/>
        </p:nvSpPr>
        <p:spPr>
          <a:xfrm>
            <a:off x="290421" y="887741"/>
            <a:ext cx="8472415" cy="5819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777" indent="-352777">
              <a:spcBef>
                <a:spcPts val="0"/>
              </a:spcBef>
              <a:buSzPct val="100000"/>
              <a:buFont typeface="Arial"/>
              <a:buAutoNum type="arabicPeriod"/>
              <a:defRPr sz="2000">
                <a:uFillTx/>
              </a:defRPr>
            </a:pPr>
            <a:r>
              <a:rPr lang="en-US" sz="2000" smtClean="0">
                <a:latin typeface="Comic Sans MS"/>
                <a:cs typeface="Comic Sans MS"/>
              </a:rPr>
              <a:t>A particle deposits its </a:t>
            </a:r>
            <a:r>
              <a:rPr lang="en-US" sz="2000" smtClean="0">
                <a:solidFill>
                  <a:srgbClr val="008F00"/>
                </a:solidFill>
                <a:latin typeface="Comic Sans MS"/>
                <a:cs typeface="Comic Sans MS"/>
              </a:rPr>
              <a:t>full energy </a:t>
            </a:r>
            <a:r>
              <a:rPr lang="en-US" sz="2000" smtClean="0">
                <a:latin typeface="Comic Sans MS"/>
                <a:cs typeface="Comic Sans MS"/>
              </a:rPr>
              <a:t>in the calorimeter media</a:t>
            </a:r>
          </a:p>
          <a:p>
            <a:pPr marL="352777" indent="-352777">
              <a:spcBef>
                <a:spcPts val="0"/>
              </a:spcBef>
              <a:buSzPct val="100000"/>
              <a:buFont typeface="Arial"/>
              <a:buAutoNum type="arabicPeriod"/>
              <a:defRPr sz="2000">
                <a:uFillTx/>
              </a:defRPr>
            </a:pPr>
            <a:r>
              <a:rPr lang="en-US" sz="2000" smtClean="0">
                <a:latin typeface="Comic Sans MS"/>
                <a:cs typeface="Comic Sans MS"/>
              </a:rPr>
              <a:t>The energy is converted into a </a:t>
            </a:r>
            <a:r>
              <a:rPr lang="en-US" sz="2000" smtClean="0">
                <a:solidFill>
                  <a:srgbClr val="008F00"/>
                </a:solidFill>
                <a:latin typeface="Comic Sans MS"/>
                <a:cs typeface="Comic Sans MS"/>
              </a:rPr>
              <a:t>measurable signal  </a:t>
            </a:r>
            <a:endParaRPr lang="en-US" sz="2000" dirty="0">
              <a:solidFill>
                <a:srgbClr val="008F00"/>
              </a:solidFill>
              <a:latin typeface="Comic Sans MS"/>
              <a:cs typeface="Comic Sans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173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8316439" y="223468"/>
            <a:ext cx="613176" cy="664273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1480006" rotWithShape="0">
              <a:srgbClr val="FFFFFF">
                <a:alpha val="97996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999066" y="189973"/>
            <a:ext cx="6752835" cy="3349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Primer of EM showers (1)</a:t>
            </a:r>
            <a:endParaRPr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439520" y="752272"/>
            <a:ext cx="8704480" cy="5274558"/>
          </a:xfrm>
          <a:prstGeom prst="rect">
            <a:avLst/>
          </a:prstGeom>
        </p:spPr>
        <p:txBody>
          <a:bodyPr/>
          <a:lstStyle/>
          <a:p>
            <a:pPr marL="0" marR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uFillTx/>
              </a:defRPr>
            </a:pPr>
            <a:r>
              <a:rPr dirty="0">
                <a:latin typeface="Comic Sans MS"/>
                <a:cs typeface="Comic Sans MS"/>
              </a:rPr>
              <a:t>Dominant processes at high energies (E &gt; few MeV) :</a:t>
            </a:r>
          </a:p>
          <a:p>
            <a:pPr marL="0" marR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solidFill>
                  <a:srgbClr val="021CA1"/>
                </a:solidFill>
                <a:uFillTx/>
              </a:defRPr>
            </a:pPr>
            <a:r>
              <a:rPr dirty="0">
                <a:latin typeface="Comic Sans MS"/>
                <a:cs typeface="Comic Sans MS"/>
              </a:rPr>
              <a:t>Photons : Pair production                          </a:t>
            </a:r>
            <a:r>
              <a:rPr dirty="0">
                <a:solidFill>
                  <a:schemeClr val="accent2"/>
                </a:solidFill>
                <a:latin typeface="Comic Sans MS"/>
                <a:cs typeface="Comic Sans MS"/>
              </a:rPr>
              <a:t>Electrons : Bremsstrahlung</a:t>
            </a:r>
          </a:p>
        </p:txBody>
      </p:sp>
      <p:pic>
        <p:nvPicPr>
          <p:cNvPr id="11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196" y="1543791"/>
            <a:ext cx="8088924" cy="4533901"/>
          </a:xfrm>
          <a:prstGeom prst="rect">
            <a:avLst/>
          </a:prstGeom>
          <a:ln w="28575" cmpd="sng">
            <a:solidFill>
              <a:schemeClr val="tx1"/>
            </a:solidFill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127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2" y="223839"/>
            <a:ext cx="6752835" cy="334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Primer of EM showers (2)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hape 124"/>
          <p:cNvSpPr/>
          <p:nvPr/>
        </p:nvSpPr>
        <p:spPr>
          <a:xfrm>
            <a:off x="253350" y="868539"/>
            <a:ext cx="4910667" cy="39764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39" marR="40639" defTabSz="914400">
              <a:lnSpc>
                <a:spcPct val="110000"/>
              </a:lnSpc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1600" dirty="0">
                <a:latin typeface="Comic Sans MS"/>
                <a:cs typeface="Comic Sans MS"/>
              </a:rPr>
              <a:t>An alternating sequence of interactions 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40639" marR="40639" defTabSz="914400">
              <a:lnSpc>
                <a:spcPct val="110000"/>
              </a:lnSpc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600" dirty="0" smtClean="0">
                <a:latin typeface="Comic Sans MS"/>
                <a:cs typeface="Comic Sans MS"/>
              </a:rPr>
              <a:t>creates </a:t>
            </a:r>
            <a:r>
              <a:rPr sz="1600" dirty="0" smtClean="0">
                <a:latin typeface="Comic Sans MS"/>
                <a:cs typeface="Comic Sans MS"/>
              </a:rPr>
              <a:t>a </a:t>
            </a:r>
            <a:r>
              <a:rPr sz="1600" dirty="0">
                <a:latin typeface="Comic Sans MS"/>
                <a:cs typeface="Comic Sans MS"/>
              </a:rPr>
              <a:t>cascade</a:t>
            </a:r>
          </a:p>
          <a:p>
            <a:pPr marL="40639" marR="40639" defTabSz="914400">
              <a:lnSpc>
                <a:spcPct val="110000"/>
              </a:lnSpc>
              <a:defRPr sz="1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600" dirty="0">
              <a:latin typeface="Comic Sans MS"/>
              <a:cs typeface="Comic Sans MS"/>
            </a:endParaRPr>
          </a:p>
          <a:p>
            <a:pPr marR="40639" defTabSz="914400"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1600" dirty="0">
                <a:latin typeface="Comic Sans MS"/>
                <a:cs typeface="Comic Sans MS"/>
              </a:rPr>
              <a:t>Simplified shower model [Heitler]</a:t>
            </a:r>
            <a:br>
              <a:rPr sz="1600" dirty="0">
                <a:latin typeface="Comic Sans MS"/>
                <a:cs typeface="Comic Sans MS"/>
              </a:rPr>
            </a:br>
            <a:endParaRPr lang="en-US" sz="1600" dirty="0" smtClean="0">
              <a:latin typeface="Comic Sans MS"/>
              <a:cs typeface="Comic Sans MS"/>
            </a:endParaRPr>
          </a:p>
          <a:p>
            <a:pPr marR="40639" defTabSz="914400"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1600" dirty="0" smtClean="0">
                <a:solidFill>
                  <a:srgbClr val="74A7FE"/>
                </a:solidFill>
                <a:uFill>
                  <a:solidFill>
                    <a:srgbClr val="74A7FE"/>
                  </a:solidFill>
                </a:uFill>
                <a:latin typeface="Comic Sans MS"/>
                <a:cs typeface="Comic Sans MS"/>
              </a:rPr>
              <a:t>E </a:t>
            </a:r>
            <a:r>
              <a:rPr sz="1600" dirty="0">
                <a:solidFill>
                  <a:srgbClr val="74A7FE"/>
                </a:solidFill>
                <a:uFill>
                  <a:solidFill>
                    <a:srgbClr val="74A7FE"/>
                  </a:solidFill>
                </a:uFill>
                <a:latin typeface="Comic Sans MS"/>
                <a:cs typeface="Comic Sans MS"/>
              </a:rPr>
              <a:t>&gt; E</a:t>
            </a:r>
            <a:r>
              <a:rPr sz="1600" baseline="-5999" dirty="0">
                <a:solidFill>
                  <a:srgbClr val="74A7FE"/>
                </a:solidFill>
                <a:uFill>
                  <a:solidFill>
                    <a:srgbClr val="74A7FE"/>
                  </a:solidFill>
                </a:uFill>
                <a:latin typeface="Comic Sans MS"/>
                <a:cs typeface="Comic Sans MS"/>
              </a:rPr>
              <a:t>c</a:t>
            </a:r>
            <a:r>
              <a:rPr sz="1600" dirty="0">
                <a:latin typeface="Comic Sans MS"/>
                <a:cs typeface="Comic Sans MS"/>
              </a:rPr>
              <a:t>: shower development governed by </a:t>
            </a:r>
            <a:r>
              <a:rPr sz="1600" dirty="0" smtClean="0">
                <a:latin typeface="Comic Sans MS"/>
                <a:cs typeface="Comic Sans MS"/>
              </a:rPr>
              <a:t>X</a:t>
            </a:r>
            <a:r>
              <a:rPr sz="1600" baseline="-5999" dirty="0" smtClean="0">
                <a:latin typeface="Comic Sans MS"/>
                <a:cs typeface="Comic Sans MS"/>
              </a:rPr>
              <a:t>0</a:t>
            </a:r>
            <a:endParaRPr lang="en-US" sz="1600" baseline="-5999" dirty="0" smtClean="0">
              <a:latin typeface="Comic Sans MS"/>
              <a:cs typeface="Comic Sans MS"/>
            </a:endParaRPr>
          </a:p>
          <a:p>
            <a:pPr marR="40639" defTabSz="914400"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600" baseline="-5999" dirty="0"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Ø"/>
              <a:defRPr sz="2000">
                <a:solidFill>
                  <a:srgbClr val="008F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1600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sz="1600" dirty="0">
                <a:solidFill>
                  <a:srgbClr val="800000"/>
                </a:solidFill>
                <a:latin typeface="Comic Sans MS"/>
                <a:cs typeface="Comic Sans MS"/>
              </a:rPr>
              <a:t>e</a:t>
            </a:r>
            <a:r>
              <a:rPr sz="1600" baseline="31999" dirty="0">
                <a:solidFill>
                  <a:srgbClr val="800000"/>
                </a:solidFill>
                <a:latin typeface="Comic Sans MS"/>
                <a:cs typeface="Comic Sans MS"/>
              </a:rPr>
              <a:t>-</a:t>
            </a:r>
            <a:r>
              <a:rPr sz="1600" dirty="0">
                <a:solidFill>
                  <a:srgbClr val="800000"/>
                </a:solidFill>
                <a:latin typeface="Comic Sans MS"/>
                <a:cs typeface="Comic Sans MS"/>
              </a:rPr>
              <a:t> loses energy via Bremsstrahlung  </a:t>
            </a:r>
            <a:endParaRPr lang="en-US" sz="1600" dirty="0" smtClean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Ø"/>
              <a:defRPr sz="2000">
                <a:solidFill>
                  <a:srgbClr val="008F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1600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sz="1600" dirty="0">
                <a:solidFill>
                  <a:srgbClr val="800000"/>
                </a:solidFill>
                <a:latin typeface="Comic Sans MS"/>
                <a:cs typeface="Comic Sans MS"/>
              </a:rPr>
              <a:t>γ pair production with  </a:t>
            </a:r>
            <a:r>
              <a:rPr sz="1600" b="1" i="1" dirty="0">
                <a:solidFill>
                  <a:srgbClr val="800000"/>
                </a:solidFill>
                <a:latin typeface="Comic Sans MS"/>
                <a:cs typeface="Comic Sans MS"/>
              </a:rPr>
              <a:t>mean </a:t>
            </a:r>
            <a:r>
              <a:rPr sz="1600" b="1" i="1" dirty="0" smtClean="0">
                <a:solidFill>
                  <a:srgbClr val="800000"/>
                </a:solidFill>
                <a:latin typeface="Comic Sans MS"/>
                <a:cs typeface="Comic Sans MS"/>
              </a:rPr>
              <a:t>free</a:t>
            </a:r>
            <a:endParaRPr lang="en-US" sz="1600" b="1" i="1" dirty="0" smtClean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>
              <a:defRPr sz="2000">
                <a:solidFill>
                  <a:srgbClr val="008F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600" b="1" i="1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1600" b="1" i="1" dirty="0" smtClean="0">
                <a:solidFill>
                  <a:srgbClr val="800000"/>
                </a:solidFill>
                <a:latin typeface="Comic Sans MS"/>
                <a:cs typeface="Comic Sans MS"/>
              </a:rPr>
              <a:t>     </a:t>
            </a:r>
            <a:r>
              <a:rPr sz="1600" b="1" i="1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sz="1600" b="1" i="1" dirty="0">
                <a:solidFill>
                  <a:srgbClr val="800000"/>
                </a:solidFill>
                <a:latin typeface="Comic Sans MS"/>
                <a:cs typeface="Comic Sans MS"/>
              </a:rPr>
              <a:t>path </a:t>
            </a:r>
            <a:r>
              <a:rPr sz="1600" b="1" dirty="0">
                <a:solidFill>
                  <a:srgbClr val="800000"/>
                </a:solidFill>
                <a:latin typeface="Comic Sans MS"/>
                <a:cs typeface="Comic Sans MS"/>
              </a:rPr>
              <a:t>9/7 X</a:t>
            </a:r>
            <a:r>
              <a:rPr sz="1600" b="1" baseline="-5999" dirty="0">
                <a:solidFill>
                  <a:srgbClr val="800000"/>
                </a:solidFill>
                <a:latin typeface="Comic Sans MS"/>
                <a:cs typeface="Comic Sans MS"/>
              </a:rPr>
              <a:t>0</a:t>
            </a:r>
            <a:r>
              <a:rPr sz="1600" b="1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</a:p>
          <a:p>
            <a:pPr>
              <a:defRPr sz="2000">
                <a:latin typeface="+mn-lt"/>
                <a:ea typeface="+mn-ea"/>
                <a:cs typeface="+mn-cs"/>
                <a:sym typeface="Gill Sans"/>
              </a:defRPr>
            </a:pPr>
            <a:endParaRPr sz="1600" b="1" dirty="0">
              <a:latin typeface="Comic Sans MS"/>
              <a:cs typeface="Comic Sans MS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  <a:defRPr sz="20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600" dirty="0" smtClean="0">
                <a:latin typeface="Comic Sans MS"/>
                <a:cs typeface="Comic Sans MS"/>
              </a:rPr>
              <a:t>N.</a:t>
            </a:r>
            <a:r>
              <a:rPr sz="1600" dirty="0" smtClean="0">
                <a:latin typeface="Comic Sans MS"/>
                <a:cs typeface="Comic Sans MS"/>
              </a:rPr>
              <a:t> particles </a:t>
            </a:r>
            <a:r>
              <a:rPr sz="1600" dirty="0">
                <a:latin typeface="Comic Sans MS"/>
                <a:cs typeface="Comic Sans MS"/>
              </a:rPr>
              <a:t>doubles every X</a:t>
            </a:r>
            <a:r>
              <a:rPr sz="1600" baseline="-5999" dirty="0">
                <a:latin typeface="Comic Sans MS"/>
                <a:cs typeface="Comic Sans MS"/>
              </a:rPr>
              <a:t>0</a:t>
            </a:r>
            <a:r>
              <a:rPr sz="1600" dirty="0">
                <a:latin typeface="Comic Sans MS"/>
                <a:cs typeface="Comic Sans MS"/>
              </a:rPr>
              <a:t> of material</a:t>
            </a:r>
            <a:r>
              <a:rPr sz="1600" dirty="0" smtClean="0">
                <a:latin typeface="Comic Sans MS"/>
                <a:cs typeface="Comic Sans MS"/>
              </a:rPr>
              <a:t>,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  <a:defRPr sz="20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600" dirty="0" smtClean="0">
                <a:latin typeface="Comic Sans MS"/>
                <a:cs typeface="Comic Sans MS"/>
              </a:rPr>
              <a:t>Energy gets reduced by 2 @ each iteration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  <a:defRPr sz="20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600" dirty="0" smtClean="0">
                <a:latin typeface="Comic Sans MS"/>
                <a:cs typeface="Comic Sans MS"/>
              </a:rPr>
              <a:t>Shower continues unt</a:t>
            </a:r>
            <a:r>
              <a:rPr sz="1600" dirty="0" smtClean="0">
                <a:latin typeface="Comic Sans MS"/>
                <a:cs typeface="Comic Sans MS"/>
              </a:rPr>
              <a:t>il </a:t>
            </a:r>
            <a:r>
              <a:rPr sz="1600" dirty="0">
                <a:latin typeface="Comic Sans MS"/>
                <a:cs typeface="Comic Sans MS"/>
              </a:rPr>
              <a:t>the particles </a:t>
            </a:r>
            <a:endParaRPr lang="en-US" sz="1600" dirty="0" smtClean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  <a:defRPr sz="20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</a:t>
            </a:r>
            <a:r>
              <a:rPr sz="1600" dirty="0" smtClean="0">
                <a:latin typeface="Comic Sans MS"/>
                <a:cs typeface="Comic Sans MS"/>
              </a:rPr>
              <a:t>energy </a:t>
            </a:r>
            <a:r>
              <a:rPr sz="1600" dirty="0">
                <a:latin typeface="Comic Sans MS"/>
                <a:cs typeface="Comic Sans MS"/>
              </a:rPr>
              <a:t>reaches E</a:t>
            </a:r>
            <a:r>
              <a:rPr sz="1600" baseline="-5999" dirty="0">
                <a:latin typeface="Comic Sans MS"/>
                <a:cs typeface="Comic Sans MS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73" r="4645" b="24829"/>
          <a:stretch/>
        </p:blipFill>
        <p:spPr>
          <a:xfrm>
            <a:off x="4981594" y="754239"/>
            <a:ext cx="3847795" cy="3601862"/>
          </a:xfrm>
          <a:prstGeom prst="rect">
            <a:avLst/>
          </a:prstGeom>
        </p:spPr>
      </p:pic>
      <p:grpSp>
        <p:nvGrpSpPr>
          <p:cNvPr id="8" name="Group 131"/>
          <p:cNvGrpSpPr/>
          <p:nvPr/>
        </p:nvGrpSpPr>
        <p:grpSpPr>
          <a:xfrm>
            <a:off x="6059832" y="4384879"/>
            <a:ext cx="1893228" cy="619365"/>
            <a:chOff x="0" y="0"/>
            <a:chExt cx="2050996" cy="619364"/>
          </a:xfrm>
        </p:grpSpPr>
        <p:pic>
          <p:nvPicPr>
            <p:cNvPr id="9" name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50" y="19050"/>
              <a:ext cx="2012897" cy="5812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50997" cy="619365"/>
            </a:xfrm>
            <a:prstGeom prst="rect">
              <a:avLst/>
            </a:prstGeom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548989" y="5010112"/>
            <a:ext cx="8280400" cy="147732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Shower max @ </a:t>
            </a:r>
            <a:r>
              <a:rPr lang="en-US" dirty="0" err="1" smtClean="0">
                <a:latin typeface="Comic Sans MS"/>
                <a:cs typeface="Comic Sans MS"/>
              </a:rPr>
              <a:t>tmax</a:t>
            </a:r>
            <a:r>
              <a:rPr lang="en-US" dirty="0" smtClean="0">
                <a:latin typeface="Comic Sans MS"/>
                <a:cs typeface="Comic Sans MS"/>
              </a:rPr>
              <a:t> = </a:t>
            </a:r>
            <a:r>
              <a:rPr lang="en-US" dirty="0" err="1" smtClean="0">
                <a:latin typeface="Comic Sans MS"/>
                <a:cs typeface="Comic Sans MS"/>
              </a:rPr>
              <a:t>ln</a:t>
            </a:r>
            <a:r>
              <a:rPr lang="en-US" dirty="0" smtClean="0">
                <a:latin typeface="Comic Sans MS"/>
                <a:cs typeface="Comic Sans MS"/>
              </a:rPr>
              <a:t>( E</a:t>
            </a:r>
            <a:r>
              <a:rPr lang="en-US" baseline="-25000" dirty="0" smtClean="0">
                <a:latin typeface="Comic Sans MS"/>
                <a:cs typeface="Comic Sans MS"/>
              </a:rPr>
              <a:t>0</a:t>
            </a:r>
            <a:r>
              <a:rPr lang="en-US" dirty="0" smtClean="0">
                <a:latin typeface="Comic Sans MS"/>
                <a:cs typeface="Comic Sans MS"/>
              </a:rPr>
              <a:t>/</a:t>
            </a:r>
            <a:r>
              <a:rPr lang="en-US" dirty="0" err="1" smtClean="0">
                <a:latin typeface="Comic Sans MS"/>
                <a:cs typeface="Comic Sans MS"/>
              </a:rPr>
              <a:t>E</a:t>
            </a:r>
            <a:r>
              <a:rPr lang="en-US" baseline="-25000" dirty="0" err="1" smtClean="0">
                <a:latin typeface="Comic Sans MS"/>
                <a:cs typeface="Comic Sans MS"/>
              </a:rPr>
              <a:t>c</a:t>
            </a:r>
            <a:r>
              <a:rPr lang="en-US" dirty="0" smtClean="0">
                <a:latin typeface="Comic Sans MS"/>
                <a:cs typeface="Comic Sans MS"/>
              </a:rPr>
              <a:t>)/ln2</a:t>
            </a:r>
          </a:p>
          <a:p>
            <a:r>
              <a:rPr lang="en-US" dirty="0" smtClean="0">
                <a:latin typeface="Comic Sans MS"/>
                <a:cs typeface="Comic Sans MS"/>
              </a:rPr>
              <a:t>After this point  </a:t>
            </a:r>
            <a:r>
              <a:rPr lang="en-US" dirty="0" err="1" smtClean="0">
                <a:latin typeface="Comic Sans MS"/>
                <a:cs typeface="Comic Sans MS"/>
              </a:rPr>
              <a:t>dE</a:t>
            </a:r>
            <a:r>
              <a:rPr lang="en-US" dirty="0" smtClean="0">
                <a:latin typeface="Comic Sans MS"/>
                <a:cs typeface="Comic Sans MS"/>
              </a:rPr>
              <a:t>/dx, Compton and photoelectric effects take over. Shower energy deposition diminishes and then stops. It is referred as shower tail</a:t>
            </a:r>
            <a:r>
              <a:rPr lang="en-US" dirty="0" smtClean="0"/>
              <a:t>.</a:t>
            </a:r>
          </a:p>
          <a:p>
            <a:r>
              <a:rPr lang="en-US" dirty="0" smtClean="0"/>
              <a:t>				</a:t>
            </a:r>
            <a:r>
              <a:rPr lang="en-US" b="1" dirty="0" smtClean="0">
                <a:solidFill>
                  <a:srgbClr val="800000"/>
                </a:solidFill>
              </a:rPr>
              <a:t>t (95 %)= [ t(max) + 0.008  Z + 9.6]  </a:t>
            </a:r>
            <a:r>
              <a:rPr lang="en-US" dirty="0" smtClean="0"/>
              <a:t>in X</a:t>
            </a:r>
            <a:r>
              <a:rPr lang="en-US" baseline="-25000" dirty="0" smtClean="0"/>
              <a:t>0</a:t>
            </a:r>
            <a:r>
              <a:rPr lang="en-US" dirty="0" smtClean="0"/>
              <a:t> 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254000" y="6485467"/>
            <a:ext cx="1329267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21/3/2018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2590800" y="6485467"/>
            <a:ext cx="3962399" cy="2360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S.Miscetti @ Frascati Detector School: Calorimeter Primer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41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15478</TotalTime>
  <Words>2628</Words>
  <Application>Microsoft Macintosh PowerPoint</Application>
  <PresentationFormat>On-screen Show (4:3)</PresentationFormat>
  <Paragraphs>444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Custom Design</vt:lpstr>
      <vt:lpstr>PowerPoint Presentation</vt:lpstr>
      <vt:lpstr> Outline of the lecture</vt:lpstr>
      <vt:lpstr>What is a calorimeter ? (1)</vt:lpstr>
      <vt:lpstr>What is a calorimeter ? (2)</vt:lpstr>
      <vt:lpstr>How many calorimeter kinds ? (1)</vt:lpstr>
      <vt:lpstr>How many calorimeter kinds?</vt:lpstr>
      <vt:lpstr>Signal generation</vt:lpstr>
      <vt:lpstr>Primer of EM showers (1)</vt:lpstr>
      <vt:lpstr>Primer of EM showers (2)</vt:lpstr>
      <vt:lpstr>Primer of EM showers (3)</vt:lpstr>
      <vt:lpstr>Energy Resolution terms</vt:lpstr>
      <vt:lpstr>PowerPoint Presentation</vt:lpstr>
      <vt:lpstr>PowerPoint Presentation</vt:lpstr>
      <vt:lpstr>PowerPoint Presentation</vt:lpstr>
      <vt:lpstr>Hadronic showers</vt:lpstr>
      <vt:lpstr>The structure of hadronic showers</vt:lpstr>
      <vt:lpstr>Example of hadronic calorimeters</vt:lpstr>
      <vt:lpstr>Hadronic Calo: Compensation (1)</vt:lpstr>
      <vt:lpstr>Hadronic calo: Compensation (2)</vt:lpstr>
      <vt:lpstr>Chorus example of compensation</vt:lpstr>
      <vt:lpstr>PowerPoint Presentation</vt:lpstr>
      <vt:lpstr>Scintillation process</vt:lpstr>
      <vt:lpstr>Scintillators: characteristics</vt:lpstr>
      <vt:lpstr>Types of scintillators</vt:lpstr>
      <vt:lpstr>Types of scintillators</vt:lpstr>
      <vt:lpstr>Crystals for HEP</vt:lpstr>
      <vt:lpstr>PowerPoint Presentation</vt:lpstr>
      <vt:lpstr>Detecting the light: Photosensors</vt:lpstr>
      <vt:lpstr>Silicon Photosensors</vt:lpstr>
      <vt:lpstr>Silicon Photomultipliers (SiPM)</vt:lpstr>
      <vt:lpstr>Photosensors &amp; Scintillator matching</vt:lpstr>
      <vt:lpstr>Forecast for tomorrow lesson</vt:lpstr>
      <vt:lpstr>PowerPoint Presentation</vt:lpstr>
      <vt:lpstr>Longitudinal development</vt:lpstr>
      <vt:lpstr>Silicon PMT : quenching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Mu2e WGM</dc:title>
  <dc:creator>Ron Ray</dc:creator>
  <cp:lastModifiedBy>Microsoft Office User</cp:lastModifiedBy>
  <cp:revision>1055</cp:revision>
  <cp:lastPrinted>2018-03-21T07:46:23Z</cp:lastPrinted>
  <dcterms:created xsi:type="dcterms:W3CDTF">2011-04-29T07:43:47Z</dcterms:created>
  <dcterms:modified xsi:type="dcterms:W3CDTF">2018-03-21T07:52:46Z</dcterms:modified>
</cp:coreProperties>
</file>