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79" r:id="rId4"/>
    <p:sldId id="257" r:id="rId5"/>
    <p:sldId id="261" r:id="rId6"/>
    <p:sldId id="283" r:id="rId7"/>
    <p:sldId id="284" r:id="rId8"/>
    <p:sldId id="285" r:id="rId9"/>
    <p:sldId id="262" r:id="rId10"/>
    <p:sldId id="263" r:id="rId11"/>
    <p:sldId id="266" r:id="rId12"/>
    <p:sldId id="259" r:id="rId13"/>
    <p:sldId id="270" r:id="rId14"/>
    <p:sldId id="268" r:id="rId15"/>
    <p:sldId id="269" r:id="rId16"/>
    <p:sldId id="272" r:id="rId17"/>
    <p:sldId id="295" r:id="rId18"/>
    <p:sldId id="273" r:id="rId19"/>
    <p:sldId id="274" r:id="rId20"/>
    <p:sldId id="275" r:id="rId21"/>
    <p:sldId id="276" r:id="rId22"/>
    <p:sldId id="277" r:id="rId23"/>
    <p:sldId id="286" r:id="rId24"/>
    <p:sldId id="287" r:id="rId25"/>
    <p:sldId id="288" r:id="rId26"/>
    <p:sldId id="291" r:id="rId27"/>
    <p:sldId id="260" r:id="rId28"/>
    <p:sldId id="267" r:id="rId29"/>
    <p:sldId id="292" r:id="rId30"/>
    <p:sldId id="293" r:id="rId31"/>
    <p:sldId id="294" r:id="rId32"/>
    <p:sldId id="264" r:id="rId33"/>
    <p:sldId id="281" r:id="rId34"/>
    <p:sldId id="271" r:id="rId35"/>
    <p:sldId id="280" r:id="rId36"/>
    <p:sldId id="290" r:id="rId37"/>
    <p:sldId id="289" r:id="rId38"/>
    <p:sldId id="265" r:id="rId39"/>
    <p:sldId id="296" r:id="rId40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ewdata\CERN\Trigger\menus\Rates%2014.4.0\rates14p41031-so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ewdata\CERN\Trigger\menus\Rates%2014.4.0\rates14p41031-sor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w\Desktop\rates14p41031-sor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w\Desktop\rates14p41031-sor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ewdata\CERN\Trigger\menus\Rates%2014.4.0\rates14p41031-so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L1 output rate 10</a:t>
            </a:r>
            <a:r>
              <a:rPr lang="en-US" baseline="30000"/>
              <a:t>31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30000"/>
              <a:t> </a:t>
            </a:r>
            <a:r>
              <a:rPr lang="en-US" baseline="0"/>
              <a:t>(Total Rate 20 kHz)</a:t>
            </a:r>
          </a:p>
        </c:rich>
      </c:tx>
      <c:layout>
        <c:manualLayout>
          <c:xMode val="edge"/>
          <c:yMode val="edge"/>
          <c:x val="0.37146153522253617"/>
          <c:y val="2.7777777777777894E-2"/>
        </c:manualLayout>
      </c:layout>
    </c:title>
    <c:plotArea>
      <c:layout>
        <c:manualLayout>
          <c:layoutTarget val="inner"/>
          <c:xMode val="edge"/>
          <c:yMode val="edge"/>
          <c:x val="0.17723880597014929"/>
          <c:y val="0.23611151141952755"/>
          <c:w val="0.64552238805970152"/>
          <c:h val="0.6006954628761526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886147252983778"/>
                  <c:y val="0.11693077427821559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Sheet2!$I$8:$I$16</c:f>
              <c:strCache>
                <c:ptCount val="9"/>
                <c:pt idx="0">
                  <c:v>Single EM</c:v>
                </c:pt>
                <c:pt idx="1">
                  <c:v>Single Muon</c:v>
                </c:pt>
                <c:pt idx="2">
                  <c:v>Single Tau</c:v>
                </c:pt>
                <c:pt idx="3">
                  <c:v>Multi Object</c:v>
                </c:pt>
                <c:pt idx="4">
                  <c:v>Jets </c:v>
                </c:pt>
                <c:pt idx="5">
                  <c:v>XE </c:v>
                </c:pt>
                <c:pt idx="6">
                  <c:v>Multi EM </c:v>
                </c:pt>
                <c:pt idx="7">
                  <c:v>Multi Muon</c:v>
                </c:pt>
                <c:pt idx="8">
                  <c:v>Multi Tau</c:v>
                </c:pt>
              </c:strCache>
            </c:strRef>
          </c:cat>
          <c:val>
            <c:numRef>
              <c:f>Sheet2!$J$8:$J$16</c:f>
              <c:numCache>
                <c:formatCode>General</c:formatCode>
                <c:ptCount val="9"/>
                <c:pt idx="0">
                  <c:v>5527</c:v>
                </c:pt>
                <c:pt idx="1">
                  <c:v>1712</c:v>
                </c:pt>
                <c:pt idx="2">
                  <c:v>145</c:v>
                </c:pt>
                <c:pt idx="3">
                  <c:v>5547</c:v>
                </c:pt>
                <c:pt idx="4">
                  <c:v>82</c:v>
                </c:pt>
                <c:pt idx="5">
                  <c:v>54</c:v>
                </c:pt>
                <c:pt idx="6">
                  <c:v>6432</c:v>
                </c:pt>
                <c:pt idx="7">
                  <c:v>70</c:v>
                </c:pt>
                <c:pt idx="8">
                  <c:v>467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L2 output rate 10</a:t>
            </a:r>
            <a:r>
              <a:rPr lang="en-US" baseline="30000"/>
              <a:t>31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30000"/>
              <a:t> </a:t>
            </a:r>
            <a:r>
              <a:rPr lang="en-US" baseline="0"/>
              <a:t>(Total Rate 900 Hz)</a:t>
            </a:r>
          </a:p>
        </c:rich>
      </c:tx>
      <c:layout>
        <c:manualLayout>
          <c:xMode val="edge"/>
          <c:yMode val="edge"/>
          <c:x val="0.37146145620686338"/>
          <c:y val="2.7777777777777891E-2"/>
        </c:manualLayout>
      </c:layout>
    </c:title>
    <c:plotArea>
      <c:layout>
        <c:manualLayout>
          <c:layoutTarget val="inner"/>
          <c:xMode val="edge"/>
          <c:yMode val="edge"/>
          <c:x val="0.17723880597014929"/>
          <c:y val="0.23611151141952755"/>
          <c:w val="0.64552238805970152"/>
          <c:h val="0.6006954628761531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88377563915622"/>
                  <c:y val="-5.7544109069699615E-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3131125988930548"/>
                  <c:y val="4.343121172353456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9568823950482134E-2"/>
                  <c:y val="4.520414114902305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'[rates14p41031-sort.xls]Sheet2'!$E$53:$E$59</c:f>
              <c:strCache>
                <c:ptCount val="7"/>
                <c:pt idx="0">
                  <c:v>Electrons</c:v>
                </c:pt>
                <c:pt idx="1">
                  <c:v>Muons</c:v>
                </c:pt>
                <c:pt idx="2">
                  <c:v>Tau+X</c:v>
                </c:pt>
                <c:pt idx="3">
                  <c:v>Photons </c:v>
                </c:pt>
                <c:pt idx="4">
                  <c:v>Jets</c:v>
                </c:pt>
                <c:pt idx="5">
                  <c:v>XE+</c:v>
                </c:pt>
                <c:pt idx="6">
                  <c:v>B Phys</c:v>
                </c:pt>
              </c:strCache>
            </c:strRef>
          </c:cat>
          <c:val>
            <c:numRef>
              <c:f>'[rates14p41031-sort.xls]Sheet2'!$F$53:$F$59</c:f>
              <c:numCache>
                <c:formatCode>General</c:formatCode>
                <c:ptCount val="7"/>
                <c:pt idx="0">
                  <c:v>310</c:v>
                </c:pt>
                <c:pt idx="1">
                  <c:v>210</c:v>
                </c:pt>
                <c:pt idx="2">
                  <c:v>184</c:v>
                </c:pt>
                <c:pt idx="3">
                  <c:v>46</c:v>
                </c:pt>
                <c:pt idx="4">
                  <c:v>25</c:v>
                </c:pt>
                <c:pt idx="5">
                  <c:v>89</c:v>
                </c:pt>
                <c:pt idx="6">
                  <c:v>43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L1 output rate 10</a:t>
            </a:r>
            <a:r>
              <a:rPr lang="en-US" baseline="30000"/>
              <a:t>31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30000"/>
              <a:t> </a:t>
            </a:r>
            <a:r>
              <a:rPr lang="en-US" baseline="0"/>
              <a:t>(Total Rate 17.6 kHz)</a:t>
            </a:r>
          </a:p>
        </c:rich>
      </c:tx>
      <c:layout>
        <c:manualLayout>
          <c:xMode val="edge"/>
          <c:yMode val="edge"/>
          <c:x val="0.3714615352225365"/>
          <c:y val="2.7777777777777901E-2"/>
        </c:manualLayout>
      </c:layout>
    </c:title>
    <c:plotArea>
      <c:layout>
        <c:manualLayout>
          <c:layoutTarget val="inner"/>
          <c:xMode val="edge"/>
          <c:yMode val="edge"/>
          <c:x val="0.17723880597014904"/>
          <c:y val="0.23611151141952788"/>
          <c:w val="0.64552238805970097"/>
          <c:h val="0.60069546287615339"/>
        </c:manualLayout>
      </c:layout>
      <c:pieChart>
        <c:varyColors val="1"/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EF output rate 10</a:t>
            </a:r>
            <a:r>
              <a:rPr lang="en-US" baseline="30000" dirty="0"/>
              <a:t>31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30000" dirty="0"/>
              <a:t> </a:t>
            </a:r>
            <a:r>
              <a:rPr lang="en-US" baseline="0" dirty="0"/>
              <a:t>(Total Rate </a:t>
            </a:r>
            <a:r>
              <a:rPr lang="en-US" baseline="0" dirty="0" smtClean="0"/>
              <a:t>313 </a:t>
            </a:r>
            <a:r>
              <a:rPr lang="en-US" baseline="0" dirty="0"/>
              <a:t>Hz)</a:t>
            </a:r>
          </a:p>
        </c:rich>
      </c:tx>
      <c:layout>
        <c:manualLayout>
          <c:xMode val="edge"/>
          <c:yMode val="edge"/>
          <c:x val="0.33689355497229556"/>
          <c:y val="4.8611111111111119E-2"/>
        </c:manualLayout>
      </c:layout>
    </c:title>
    <c:plotArea>
      <c:layout>
        <c:manualLayout>
          <c:layoutTarget val="inner"/>
          <c:xMode val="edge"/>
          <c:yMode val="edge"/>
          <c:x val="0.17723880597014904"/>
          <c:y val="0.23611151141952788"/>
          <c:w val="0.64552238805970097"/>
          <c:h val="0.60069546287615438"/>
        </c:manualLayout>
      </c:layout>
      <c:pieChart>
        <c:varyColors val="1"/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EF output rate 10</a:t>
            </a:r>
            <a:r>
              <a:rPr lang="en-US" baseline="30000"/>
              <a:t>31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baseline="30000"/>
              <a:t> </a:t>
            </a:r>
            <a:r>
              <a:rPr lang="en-US" baseline="0"/>
              <a:t>(Total Rate 310 Hz)</a:t>
            </a:r>
          </a:p>
        </c:rich>
      </c:tx>
      <c:layout>
        <c:manualLayout>
          <c:xMode val="edge"/>
          <c:yMode val="edge"/>
          <c:x val="0.33689355497229573"/>
          <c:y val="4.8611111111111112E-2"/>
        </c:manualLayout>
      </c:layout>
    </c:title>
    <c:plotArea>
      <c:layout>
        <c:manualLayout>
          <c:layoutTarget val="inner"/>
          <c:xMode val="edge"/>
          <c:yMode val="edge"/>
          <c:x val="0.17723880597014929"/>
          <c:y val="0.23611151141952755"/>
          <c:w val="0.64552238805970152"/>
          <c:h val="0.6006954628761538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9.7973558860697973E-2"/>
                  <c:y val="0.14239373724117821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B Phys</a:t>
                    </a:r>
                    <a:r>
                      <a:rPr lang="en-US" sz="1200" dirty="0"/>
                      <a:t>
12%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Sheet2!$C$84:$C$91</c:f>
              <c:strCache>
                <c:ptCount val="8"/>
                <c:pt idx="0">
                  <c:v>Electrons</c:v>
                </c:pt>
                <c:pt idx="1">
                  <c:v>Muons</c:v>
                </c:pt>
                <c:pt idx="2">
                  <c:v>Tau+X</c:v>
                </c:pt>
                <c:pt idx="3">
                  <c:v>Photons</c:v>
                </c:pt>
                <c:pt idx="4">
                  <c:v>Jets </c:v>
                </c:pt>
                <c:pt idx="5">
                  <c:v>XE+</c:v>
                </c:pt>
                <c:pt idx="6">
                  <c:v>BPhys</c:v>
                </c:pt>
                <c:pt idx="7">
                  <c:v>Misc</c:v>
                </c:pt>
              </c:strCache>
            </c:strRef>
          </c:cat>
          <c:val>
            <c:numRef>
              <c:f>Sheet2!$D$84:$D$91</c:f>
              <c:numCache>
                <c:formatCode>General</c:formatCode>
                <c:ptCount val="8"/>
                <c:pt idx="0">
                  <c:v>67</c:v>
                </c:pt>
                <c:pt idx="1">
                  <c:v>80</c:v>
                </c:pt>
                <c:pt idx="2">
                  <c:v>56</c:v>
                </c:pt>
                <c:pt idx="3">
                  <c:v>18</c:v>
                </c:pt>
                <c:pt idx="4">
                  <c:v>25</c:v>
                </c:pt>
                <c:pt idx="5">
                  <c:v>13</c:v>
                </c:pt>
                <c:pt idx="6">
                  <c:v>37</c:v>
                </c:pt>
                <c:pt idx="7">
                  <c:v>13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0D43F5C-221A-4C28-BEFA-3DF9164C9253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A986C1C-BE53-4E4E-948D-4A4BD2784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E6D33FC6-40DD-44CD-8505-69E542C0627B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56945DD3-7965-4407-A943-3D2A7206E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5DD3-7965-4407-A943-3D2A7206E25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5DD3-7965-4407-A943-3D2A7206E2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7BD9-CC36-4C1C-819E-E6836914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L31TriggerMen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Trigger overview and early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Pasqualucci</a:t>
            </a:r>
          </a:p>
          <a:p>
            <a:r>
              <a:rPr lang="en-US" dirty="0" smtClean="0"/>
              <a:t>INFN Roma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HLT commissioning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First collisions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26</a:t>
            </a:r>
            <a:r>
              <a:rPr lang="en-US" dirty="0" smtClean="0"/>
              <a:t>-10</a:t>
            </a:r>
            <a:r>
              <a:rPr lang="en-US" baseline="30000" dirty="0" smtClean="0"/>
              <a:t>27</a:t>
            </a:r>
            <a:r>
              <a:rPr lang="en-US" dirty="0" smtClean="0"/>
              <a:t> → MB rate 10 to 100 Hz</a:t>
            </a:r>
          </a:p>
          <a:p>
            <a:pPr lvl="1"/>
            <a:r>
              <a:rPr lang="en-US" dirty="0" smtClean="0"/>
              <a:t>Complete L1 commissioning and understanding</a:t>
            </a:r>
          </a:p>
          <a:p>
            <a:r>
              <a:rPr lang="en-US" dirty="0" smtClean="0"/>
              <a:t>Phase </a:t>
            </a:r>
            <a:r>
              <a:rPr lang="en-US" dirty="0"/>
              <a:t>1 − phase already exercised in 2008 −:</a:t>
            </a:r>
          </a:p>
          <a:p>
            <a:pPr lvl="1"/>
            <a:r>
              <a:rPr lang="en-US" dirty="0" smtClean="0"/>
              <a:t>HLT </a:t>
            </a:r>
            <a:r>
              <a:rPr lang="en-US" dirty="0"/>
              <a:t>not </a:t>
            </a:r>
            <a:r>
              <a:rPr lang="en-US" dirty="0" smtClean="0"/>
              <a:t>running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HLT menu (</a:t>
            </a:r>
            <a:r>
              <a:rPr lang="en-US" dirty="0" smtClean="0"/>
              <a:t>SM Key </a:t>
            </a:r>
            <a:r>
              <a:rPr lang="en-US" dirty="0"/>
              <a:t>and cache) is validated in the CAF</a:t>
            </a:r>
          </a:p>
          <a:p>
            <a:pPr lvl="1"/>
            <a:r>
              <a:rPr lang="en-US" dirty="0" smtClean="0"/>
              <a:t>Output </a:t>
            </a:r>
            <a:r>
              <a:rPr lang="en-US" dirty="0"/>
              <a:t>rate is adjusted by changing L1 pre-scales</a:t>
            </a:r>
          </a:p>
          <a:p>
            <a:r>
              <a:rPr lang="en-US" dirty="0" smtClean="0"/>
              <a:t>Phase </a:t>
            </a:r>
            <a:r>
              <a:rPr lang="en-US" dirty="0"/>
              <a:t>2:</a:t>
            </a:r>
          </a:p>
          <a:p>
            <a:pPr lvl="1"/>
            <a:r>
              <a:rPr lang="en-US" dirty="0" smtClean="0"/>
              <a:t>HLT </a:t>
            </a:r>
            <a:r>
              <a:rPr lang="en-US" dirty="0"/>
              <a:t>in pass-through </a:t>
            </a:r>
            <a:r>
              <a:rPr lang="en-US" dirty="0" smtClean="0"/>
              <a:t>mode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treaming </a:t>
            </a:r>
            <a:r>
              <a:rPr lang="en-US" dirty="0"/>
              <a:t>according to L1 trigger type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HLT menu is validated </a:t>
            </a:r>
            <a:r>
              <a:rPr lang="en-US" dirty="0" smtClean="0"/>
              <a:t>offline in </a:t>
            </a:r>
            <a:r>
              <a:rPr lang="en-US" dirty="0"/>
              <a:t>the CAF </a:t>
            </a:r>
            <a:r>
              <a:rPr lang="en-US" dirty="0" smtClean="0"/>
              <a:t>through:</a:t>
            </a:r>
          </a:p>
          <a:p>
            <a:pPr lvl="2"/>
            <a:r>
              <a:rPr lang="en-US" dirty="0" smtClean="0"/>
              <a:t>Tier0 monitoring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ffline </a:t>
            </a:r>
            <a:r>
              <a:rPr lang="en-US" dirty="0"/>
              <a:t>trigger aware analysis in ESD / AOD</a:t>
            </a:r>
          </a:p>
          <a:p>
            <a:pPr lvl="1"/>
            <a:r>
              <a:rPr lang="en-US" dirty="0" smtClean="0"/>
              <a:t>Output </a:t>
            </a:r>
            <a:r>
              <a:rPr lang="en-US" dirty="0"/>
              <a:t>rate is adjusted by changing L1 and HLT </a:t>
            </a:r>
            <a:r>
              <a:rPr lang="en-US" dirty="0" smtClean="0"/>
              <a:t>pre-scales</a:t>
            </a:r>
          </a:p>
          <a:p>
            <a:r>
              <a:rPr lang="en-US" dirty="0" smtClean="0"/>
              <a:t>Phase </a:t>
            </a:r>
            <a:r>
              <a:rPr lang="en-US" dirty="0"/>
              <a:t>3 − exercised for triggering cosmic rays in 2008 −: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when the need comes (i.e. output rate to Tier0 too high):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HLT in active mode in a controlled and simple way </a:t>
            </a:r>
            <a:r>
              <a:rPr lang="en-US" dirty="0" smtClean="0"/>
              <a:t>first</a:t>
            </a:r>
          </a:p>
          <a:p>
            <a:pPr lvl="2"/>
            <a:r>
              <a:rPr lang="en-US" dirty="0" smtClean="0"/>
              <a:t>L2, EF priority ?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ctivating </a:t>
            </a:r>
            <a:r>
              <a:rPr lang="en-US" dirty="0"/>
              <a:t>the chains going to reduce the L1 rate first</a:t>
            </a:r>
          </a:p>
          <a:p>
            <a:pPr lvl="2"/>
            <a:r>
              <a:rPr lang="en-US" dirty="0" smtClean="0"/>
              <a:t>pre-prepared </a:t>
            </a:r>
            <a:r>
              <a:rPr lang="en-US" dirty="0"/>
              <a:t>according to rate calculations through the “enhanced” minimum </a:t>
            </a:r>
            <a:r>
              <a:rPr lang="en-US" dirty="0" smtClean="0"/>
              <a:t>bias sample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Output </a:t>
            </a:r>
            <a:r>
              <a:rPr lang="en-US" dirty="0"/>
              <a:t>rate is adjusted by changing L1 and HLT pre-scales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classification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Primary triggers</a:t>
            </a:r>
          </a:p>
          <a:p>
            <a:pPr lvl="1"/>
            <a:r>
              <a:rPr lang="en-US" sz="1400" dirty="0" smtClean="0"/>
              <a:t>These are our selection triggers for physics analysis</a:t>
            </a:r>
          </a:p>
          <a:p>
            <a:pPr lvl="1"/>
            <a:r>
              <a:rPr lang="en-US" sz="1400" dirty="0" smtClean="0"/>
              <a:t>Generally not pre-scaled</a:t>
            </a:r>
          </a:p>
          <a:p>
            <a:r>
              <a:rPr lang="en-US" sz="1800" dirty="0" smtClean="0"/>
              <a:t>Supporting triggers</a:t>
            </a:r>
          </a:p>
          <a:p>
            <a:pPr lvl="1"/>
            <a:r>
              <a:rPr lang="en-US" sz="1400" dirty="0" smtClean="0"/>
              <a:t>Efficiency/monitoring of primary triggers</a:t>
            </a:r>
          </a:p>
          <a:p>
            <a:pPr lvl="1"/>
            <a:r>
              <a:rPr lang="en-US" sz="1400" dirty="0" smtClean="0"/>
              <a:t>Tracking/isolation studies…</a:t>
            </a:r>
          </a:p>
          <a:p>
            <a:r>
              <a:rPr lang="en-US" sz="1800" dirty="0" smtClean="0"/>
              <a:t>Calibration triggers</a:t>
            </a:r>
          </a:p>
          <a:p>
            <a:pPr lvl="1"/>
            <a:r>
              <a:rPr lang="en-US" sz="1400" dirty="0" smtClean="0"/>
              <a:t>Explicitly collect detector calibration data</a:t>
            </a:r>
          </a:p>
          <a:p>
            <a:r>
              <a:rPr lang="en-US" sz="1800" dirty="0" smtClean="0"/>
              <a:t>Backup triggers</a:t>
            </a:r>
          </a:p>
          <a:p>
            <a:pPr lvl="1"/>
            <a:r>
              <a:rPr lang="en-US" sz="1400" dirty="0" smtClean="0"/>
              <a:t>Alternative primary triggers in case of rate/resource problems</a:t>
            </a:r>
          </a:p>
          <a:p>
            <a:pPr lvl="1"/>
            <a:r>
              <a:rPr lang="en-US" sz="1400" dirty="0" smtClean="0"/>
              <a:t>Only present during commissioning</a:t>
            </a:r>
          </a:p>
          <a:p>
            <a:pPr lvl="2"/>
            <a:r>
              <a:rPr lang="en-US" sz="1000" dirty="0" smtClean="0"/>
              <a:t>unless they replace a primary trigger</a:t>
            </a:r>
          </a:p>
          <a:p>
            <a:r>
              <a:rPr lang="en-US" sz="1800" dirty="0" smtClean="0"/>
              <a:t>Commissioning triggers</a:t>
            </a:r>
          </a:p>
          <a:p>
            <a:pPr lvl="1"/>
            <a:r>
              <a:rPr lang="en-US" sz="1400" dirty="0" smtClean="0"/>
              <a:t>Present during initial running but not in the physics menu</a:t>
            </a:r>
          </a:p>
          <a:p>
            <a:r>
              <a:rPr lang="en-US" sz="1800" dirty="0" smtClean="0"/>
              <a:t>Test triggers</a:t>
            </a:r>
          </a:p>
          <a:p>
            <a:pPr lvl="1"/>
            <a:r>
              <a:rPr lang="en-US" sz="1400" dirty="0" smtClean="0"/>
              <a:t>MC menu only</a:t>
            </a:r>
          </a:p>
          <a:p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preparation driven by requirements</a:t>
            </a:r>
          </a:p>
          <a:p>
            <a:pPr lvl="1"/>
            <a:r>
              <a:rPr lang="en-US" dirty="0" smtClean="0"/>
              <a:t>Establish priorities</a:t>
            </a:r>
          </a:p>
          <a:p>
            <a:pPr lvl="1"/>
            <a:r>
              <a:rPr lang="en-US" dirty="0" smtClean="0"/>
              <a:t>Pre-scale factors based on rate control</a:t>
            </a:r>
          </a:p>
          <a:p>
            <a:r>
              <a:rPr lang="en-US" dirty="0" smtClean="0"/>
              <a:t>Trigger requirements in 2009-2010</a:t>
            </a:r>
          </a:p>
          <a:p>
            <a:pPr lvl="1"/>
            <a:r>
              <a:rPr lang="en-US" dirty="0" smtClean="0"/>
              <a:t>Different sources</a:t>
            </a:r>
          </a:p>
          <a:p>
            <a:pPr lvl="2"/>
            <a:r>
              <a:rPr lang="en-US" dirty="0" smtClean="0"/>
              <a:t>Detector requirements</a:t>
            </a:r>
          </a:p>
          <a:p>
            <a:pPr lvl="2"/>
            <a:r>
              <a:rPr lang="en-US" dirty="0" smtClean="0"/>
              <a:t>Combined performance requirements</a:t>
            </a:r>
          </a:p>
          <a:p>
            <a:pPr lvl="2"/>
            <a:r>
              <a:rPr lang="en-US" dirty="0" smtClean="0"/>
              <a:t>Early physics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Special triggers outside normal runs</a:t>
            </a:r>
          </a:p>
          <a:p>
            <a:pPr lvl="1"/>
            <a:r>
              <a:rPr lang="en-US" dirty="0" smtClean="0"/>
              <a:t>Outside the scope of this talk</a:t>
            </a:r>
          </a:p>
          <a:p>
            <a:pPr lvl="2"/>
            <a:r>
              <a:rPr lang="en-US" dirty="0" smtClean="0"/>
              <a:t>Example: calibration triggers</a:t>
            </a:r>
          </a:p>
          <a:p>
            <a:r>
              <a:rPr lang="en-US" dirty="0" smtClean="0"/>
              <a:t>Special triggers during empty bunches</a:t>
            </a:r>
          </a:p>
          <a:p>
            <a:pPr lvl="1"/>
            <a:r>
              <a:rPr lang="en-US" dirty="0" smtClean="0"/>
              <a:t>Even for </a:t>
            </a:r>
            <a:r>
              <a:rPr lang="en-US" dirty="0" smtClean="0"/>
              <a:t>25 ns </a:t>
            </a:r>
            <a:r>
              <a:rPr lang="en-US" dirty="0" smtClean="0"/>
              <a:t>operation, 2808/3564 fill fraction</a:t>
            </a:r>
          </a:p>
          <a:p>
            <a:pPr lvl="2"/>
            <a:r>
              <a:rPr lang="en-US" sz="2400" dirty="0" smtClean="0"/>
              <a:t>21% of the crossings empty</a:t>
            </a:r>
          </a:p>
          <a:p>
            <a:pPr lvl="2"/>
            <a:r>
              <a:rPr lang="en-US" dirty="0" smtClean="0"/>
              <a:t>It is possible to define “bunch groups”</a:t>
            </a:r>
          </a:p>
          <a:p>
            <a:pPr lvl="1"/>
            <a:r>
              <a:rPr lang="en-US" dirty="0" smtClean="0"/>
              <a:t>Possibility to accommodate empty bunch triggers</a:t>
            </a:r>
          </a:p>
          <a:p>
            <a:pPr lvl="1"/>
            <a:r>
              <a:rPr lang="en-US" dirty="0" smtClean="0"/>
              <a:t>Use partial EB and possibly HLT to reduce bandwidth</a:t>
            </a:r>
          </a:p>
          <a:p>
            <a:pPr lvl="1"/>
            <a:r>
              <a:rPr lang="en-US" dirty="0" smtClean="0"/>
              <a:t>Must not interfere with the normal colliding-beam triggers</a:t>
            </a:r>
          </a:p>
          <a:p>
            <a:r>
              <a:rPr lang="en-US" dirty="0" smtClean="0"/>
              <a:t>Special Triggers during “filled” bunches (with collisions)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be considered combined performance triggers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triggers during empty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Pedestal and occupancy triggers (random level 1)</a:t>
            </a:r>
          </a:p>
          <a:p>
            <a:pPr lvl="1"/>
            <a:r>
              <a:rPr lang="en-US" sz="2000" dirty="0" smtClean="0"/>
              <a:t>Mainly used by pixel, ~10 Hz</a:t>
            </a:r>
          </a:p>
          <a:p>
            <a:r>
              <a:rPr lang="en-US" sz="2400" dirty="0" smtClean="0"/>
              <a:t>Test pulse triggers</a:t>
            </a:r>
          </a:p>
          <a:p>
            <a:pPr lvl="1"/>
            <a:r>
              <a:rPr lang="en-US" sz="2000" dirty="0" smtClean="0"/>
              <a:t>Requested by tile calorimeter</a:t>
            </a:r>
          </a:p>
          <a:p>
            <a:r>
              <a:rPr lang="en-US" sz="2400" dirty="0" smtClean="0"/>
              <a:t>Cosmic trigger</a:t>
            </a:r>
          </a:p>
          <a:p>
            <a:r>
              <a:rPr lang="en-US" sz="2400" dirty="0"/>
              <a:t>Beam triggers to look at </a:t>
            </a:r>
            <a:r>
              <a:rPr lang="en-US" sz="2400" dirty="0" smtClean="0"/>
              <a:t>background</a:t>
            </a:r>
          </a:p>
          <a:p>
            <a:pPr lvl="1"/>
            <a:r>
              <a:rPr lang="en-US" sz="2000" dirty="0" err="1" smtClean="0"/>
              <a:t>LArg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TileCal</a:t>
            </a:r>
            <a:r>
              <a:rPr lang="en-US" sz="2000" dirty="0"/>
              <a:t> have requested to </a:t>
            </a:r>
            <a:r>
              <a:rPr lang="en-US" sz="2000" dirty="0" smtClean="0"/>
              <a:t>use L1Calo </a:t>
            </a:r>
            <a:r>
              <a:rPr lang="en-US" sz="2000" dirty="0"/>
              <a:t>with </a:t>
            </a:r>
            <a:r>
              <a:rPr lang="en-US" sz="2000" dirty="0" smtClean="0"/>
              <a:t>low threshold</a:t>
            </a:r>
            <a:endParaRPr lang="en-US" sz="1200" dirty="0"/>
          </a:p>
          <a:p>
            <a:pPr lvl="1"/>
            <a:r>
              <a:rPr lang="en-US" sz="2000" dirty="0" smtClean="0"/>
              <a:t>Possible more systematic approach</a:t>
            </a:r>
          </a:p>
          <a:p>
            <a:pPr lvl="2"/>
            <a:r>
              <a:rPr lang="en-US" sz="1800" dirty="0" smtClean="0"/>
              <a:t>Look at physics triggers during empty bunches</a:t>
            </a:r>
          </a:p>
          <a:p>
            <a:r>
              <a:rPr lang="en-US" sz="2400" dirty="0"/>
              <a:t>Pile-up </a:t>
            </a:r>
            <a:r>
              <a:rPr lang="en-US" sz="2400" dirty="0" smtClean="0"/>
              <a:t>triggers: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pecific </a:t>
            </a:r>
            <a:r>
              <a:rPr lang="en-US" sz="2000" dirty="0"/>
              <a:t>trigger windows around the </a:t>
            </a:r>
            <a:r>
              <a:rPr lang="en-US" sz="2000" dirty="0" smtClean="0"/>
              <a:t>filled bunches </a:t>
            </a:r>
            <a:r>
              <a:rPr lang="en-US" sz="2000" dirty="0"/>
              <a:t>to measure the “out of time” pile-up.</a:t>
            </a:r>
            <a:endParaRPr lang="en-US" sz="1400" dirty="0"/>
          </a:p>
          <a:p>
            <a:pPr lvl="3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triggers during filled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Random trigger</a:t>
            </a:r>
            <a:endParaRPr lang="en-US" b="1" dirty="0" smtClean="0"/>
          </a:p>
          <a:p>
            <a:pPr lvl="1"/>
            <a:r>
              <a:rPr lang="en-US" dirty="0" smtClean="0"/>
              <a:t>“Zero </a:t>
            </a:r>
            <a:r>
              <a:rPr lang="en-US" dirty="0"/>
              <a:t>bias” readout of </a:t>
            </a:r>
            <a:r>
              <a:rPr lang="en-US" dirty="0" smtClean="0"/>
              <a:t>ATLAS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equested </a:t>
            </a:r>
            <a:r>
              <a:rPr lang="en-US" dirty="0"/>
              <a:t>by </a:t>
            </a:r>
            <a:r>
              <a:rPr lang="en-US" dirty="0" err="1"/>
              <a:t>LArg</a:t>
            </a:r>
            <a:r>
              <a:rPr lang="en-US" dirty="0"/>
              <a:t> and </a:t>
            </a:r>
            <a:r>
              <a:rPr lang="en-US" dirty="0" err="1" smtClean="0"/>
              <a:t>TileCal</a:t>
            </a:r>
            <a:endParaRPr lang="en-US" dirty="0"/>
          </a:p>
          <a:p>
            <a:pPr lvl="1"/>
            <a:r>
              <a:rPr lang="en-US" dirty="0" smtClean="0"/>
              <a:t>Useful to measure beam pickup or other effects</a:t>
            </a:r>
          </a:p>
          <a:p>
            <a:pPr lvl="2"/>
            <a:r>
              <a:rPr lang="en-US" dirty="0" smtClean="0"/>
              <a:t>To be compared with equivalent empty bunch trigger</a:t>
            </a:r>
          </a:p>
          <a:p>
            <a:r>
              <a:rPr lang="en-US" dirty="0"/>
              <a:t>Detector </a:t>
            </a:r>
            <a:r>
              <a:rPr lang="en-US" dirty="0" smtClean="0"/>
              <a:t>calibration trigger</a:t>
            </a:r>
          </a:p>
          <a:p>
            <a:pPr lvl="1"/>
            <a:r>
              <a:rPr lang="en-US" dirty="0" smtClean="0"/>
              <a:t>Mainly used by calorimeters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arasite </a:t>
            </a:r>
            <a:r>
              <a:rPr lang="en-US" dirty="0"/>
              <a:t>on the </a:t>
            </a:r>
            <a:r>
              <a:rPr lang="en-US" dirty="0" smtClean="0"/>
              <a:t>general ensemble </a:t>
            </a:r>
            <a:r>
              <a:rPr lang="en-US" dirty="0"/>
              <a:t>of physics </a:t>
            </a:r>
            <a:r>
              <a:rPr lang="en-US" dirty="0" smtClean="0"/>
              <a:t>triggers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Partial Event Building to </a:t>
            </a:r>
            <a:r>
              <a:rPr lang="en-US" dirty="0" smtClean="0"/>
              <a:t>reduce bandwidths</a:t>
            </a:r>
          </a:p>
          <a:p>
            <a:pPr lvl="1"/>
            <a:r>
              <a:rPr lang="en-US" dirty="0" err="1" smtClean="0"/>
              <a:t>LArg</a:t>
            </a:r>
            <a:r>
              <a:rPr lang="en-US" dirty="0" smtClean="0"/>
              <a:t> </a:t>
            </a:r>
            <a:r>
              <a:rPr lang="en-US" dirty="0"/>
              <a:t>community would include </a:t>
            </a:r>
            <a:endParaRPr lang="en-US" dirty="0" smtClean="0"/>
          </a:p>
          <a:p>
            <a:pPr lvl="2"/>
            <a:r>
              <a:rPr lang="en-US" dirty="0" smtClean="0"/>
              <a:t>EM </a:t>
            </a:r>
            <a:r>
              <a:rPr lang="en-US" dirty="0"/>
              <a:t>triggers </a:t>
            </a:r>
            <a:r>
              <a:rPr lang="en-US" dirty="0" smtClean="0"/>
              <a:t>to study </a:t>
            </a:r>
            <a:r>
              <a:rPr lang="en-US" dirty="0"/>
              <a:t>and optimize pulse </a:t>
            </a:r>
            <a:r>
              <a:rPr lang="en-US" dirty="0" smtClean="0"/>
              <a:t>shapes</a:t>
            </a:r>
          </a:p>
          <a:p>
            <a:pPr lvl="2"/>
            <a:r>
              <a:rPr lang="en-US" dirty="0" smtClean="0"/>
              <a:t>“Single </a:t>
            </a:r>
            <a:r>
              <a:rPr lang="en-US" dirty="0" err="1"/>
              <a:t>hadron</a:t>
            </a:r>
            <a:r>
              <a:rPr lang="en-US" dirty="0"/>
              <a:t>” triggers for </a:t>
            </a:r>
            <a:r>
              <a:rPr lang="en-US" dirty="0" smtClean="0"/>
              <a:t>improved understanding </a:t>
            </a:r>
            <a:r>
              <a:rPr lang="en-US" dirty="0"/>
              <a:t>of </a:t>
            </a:r>
            <a:r>
              <a:rPr lang="en-US" dirty="0" err="1"/>
              <a:t>hadronic</a:t>
            </a:r>
            <a:r>
              <a:rPr lang="en-US" dirty="0"/>
              <a:t> </a:t>
            </a:r>
            <a:r>
              <a:rPr lang="en-US" dirty="0" smtClean="0"/>
              <a:t>calibration</a:t>
            </a:r>
          </a:p>
          <a:p>
            <a:pPr lvl="1"/>
            <a:r>
              <a:rPr lang="en-US" dirty="0" err="1" smtClean="0"/>
              <a:t>TileCal</a:t>
            </a:r>
            <a:r>
              <a:rPr lang="en-US" dirty="0" smtClean="0"/>
              <a:t> </a:t>
            </a:r>
            <a:r>
              <a:rPr lang="en-US" dirty="0"/>
              <a:t>would also like an isolated </a:t>
            </a:r>
            <a:r>
              <a:rPr lang="en-US" dirty="0" err="1" smtClean="0"/>
              <a:t>muon</a:t>
            </a:r>
            <a:r>
              <a:rPr lang="en-US" dirty="0" smtClean="0"/>
              <a:t> trigger </a:t>
            </a:r>
            <a:r>
              <a:rPr lang="en-US" dirty="0"/>
              <a:t>for </a:t>
            </a:r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performance triggers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Understand and document performance</a:t>
            </a:r>
          </a:p>
          <a:p>
            <a:pPr lvl="1"/>
            <a:r>
              <a:rPr lang="en-US" dirty="0" smtClean="0"/>
              <a:t>Need enough data for each object type</a:t>
            </a:r>
          </a:p>
          <a:p>
            <a:r>
              <a:rPr lang="en-US" dirty="0" smtClean="0"/>
              <a:t>Start with few and simple chains</a:t>
            </a:r>
          </a:p>
          <a:p>
            <a:pPr lvl="1"/>
            <a:r>
              <a:rPr lang="en-US" dirty="0" smtClean="0"/>
              <a:t>Avoid too much ambition in HLT algorithms</a:t>
            </a:r>
          </a:p>
          <a:p>
            <a:pPr lvl="1"/>
            <a:r>
              <a:rPr lang="en-US" dirty="0" smtClean="0"/>
              <a:t>Test track triggers against minimum bias data</a:t>
            </a:r>
          </a:p>
          <a:p>
            <a:r>
              <a:rPr lang="en-US" dirty="0" smtClean="0"/>
              <a:t>Minimum bias data are very important</a:t>
            </a:r>
          </a:p>
          <a:p>
            <a:pPr lvl="1"/>
            <a:r>
              <a:rPr lang="en-US" dirty="0" smtClean="0"/>
              <a:t>Bandwidth mostly dedicated to MB in the beginning</a:t>
            </a:r>
          </a:p>
          <a:p>
            <a:pPr lvl="2"/>
            <a:r>
              <a:rPr lang="en-US" dirty="0" smtClean="0"/>
              <a:t>~100 Hz </a:t>
            </a:r>
            <a:r>
              <a:rPr lang="en-US" dirty="0" smtClean="0">
                <a:sym typeface="Symbol"/>
              </a:rPr>
              <a:t> 1-2 M per fill</a:t>
            </a:r>
          </a:p>
          <a:p>
            <a:pPr lvl="1"/>
            <a:r>
              <a:rPr lang="en-US" dirty="0" smtClean="0">
                <a:sym typeface="Symbol"/>
              </a:rPr>
              <a:t>Measure:</a:t>
            </a:r>
          </a:p>
          <a:p>
            <a:pPr lvl="2"/>
            <a:r>
              <a:rPr lang="en-US" dirty="0" smtClean="0"/>
              <a:t>basic detector efficiencies</a:t>
            </a:r>
          </a:p>
          <a:p>
            <a:pPr lvl="2"/>
            <a:r>
              <a:rPr lang="en-US" dirty="0" smtClean="0"/>
              <a:t>Track reconstruction efficiencies</a:t>
            </a:r>
          </a:p>
          <a:p>
            <a:pPr lvl="2"/>
            <a:r>
              <a:rPr lang="en-US" dirty="0" smtClean="0"/>
              <a:t>Material using photon conversion</a:t>
            </a:r>
          </a:p>
          <a:p>
            <a:pPr lvl="1"/>
            <a:r>
              <a:rPr lang="en-US" dirty="0" smtClean="0"/>
              <a:t>Critical for tracking and e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slices</a:t>
            </a:r>
          </a:p>
          <a:p>
            <a:r>
              <a:rPr lang="en-US" dirty="0" smtClean="0"/>
              <a:t>I only give some example in the following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performance triggers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Understanding jets</a:t>
            </a:r>
          </a:p>
          <a:p>
            <a:pPr lvl="1"/>
            <a:r>
              <a:rPr lang="en-US" dirty="0" smtClean="0"/>
              <a:t>Bootstrap from min. bias events:</a:t>
            </a:r>
          </a:p>
          <a:p>
            <a:pPr lvl="2"/>
            <a:r>
              <a:rPr lang="en-US" dirty="0" smtClean="0"/>
              <a:t>jet with ET &gt; 20 </a:t>
            </a:r>
            <a:r>
              <a:rPr lang="en-US" dirty="0" err="1" smtClean="0"/>
              <a:t>GeV</a:t>
            </a:r>
            <a:r>
              <a:rPr lang="en-US" dirty="0" smtClean="0"/>
              <a:t> and |η| &lt; 2.5 is ~ 6% in MB events</a:t>
            </a:r>
          </a:p>
          <a:p>
            <a:pPr lvl="2"/>
            <a:r>
              <a:rPr lang="en-US" dirty="0" smtClean="0"/>
              <a:t>~ 10</a:t>
            </a:r>
            <a:r>
              <a:rPr lang="en-US" baseline="30000" dirty="0" smtClean="0"/>
              <a:t>5</a:t>
            </a:r>
            <a:r>
              <a:rPr lang="en-US" dirty="0" smtClean="0"/>
              <a:t> jets unbiased by any trigger for one fill </a:t>
            </a:r>
          </a:p>
          <a:p>
            <a:pPr lvl="1"/>
            <a:r>
              <a:rPr lang="en-US" dirty="0" smtClean="0"/>
              <a:t>Very high priority </a:t>
            </a:r>
          </a:p>
          <a:p>
            <a:pPr lvl="2"/>
            <a:r>
              <a:rPr lang="en-US" dirty="0" smtClean="0"/>
              <a:t>Understanding L1 (and HLT) biases on jet reconstruction</a:t>
            </a:r>
          </a:p>
          <a:p>
            <a:pPr lvl="1"/>
            <a:r>
              <a:rPr lang="en-US" dirty="0" smtClean="0"/>
              <a:t>In parallel, need to collect γ-jet events (g20 trigger):</a:t>
            </a:r>
          </a:p>
          <a:p>
            <a:pPr lvl="2"/>
            <a:r>
              <a:rPr lang="da-DK" dirty="0" smtClean="0"/>
              <a:t>σ (γ + X, with E</a:t>
            </a:r>
            <a:r>
              <a:rPr lang="da-DK" baseline="-25000" dirty="0" smtClean="0"/>
              <a:t>T</a:t>
            </a:r>
            <a:r>
              <a:rPr lang="da-DK" dirty="0" smtClean="0"/>
              <a:t> &gt; 20 GeV and |η</a:t>
            </a:r>
            <a:r>
              <a:rPr lang="da-DK" baseline="-25000" dirty="0" smtClean="0"/>
              <a:t>γ</a:t>
            </a:r>
            <a:r>
              <a:rPr lang="da-DK" dirty="0" smtClean="0"/>
              <a:t>| &lt; 2.5) ~ 200 nb @ 10 TeV</a:t>
            </a:r>
          </a:p>
          <a:p>
            <a:pPr lvl="2"/>
            <a:r>
              <a:rPr lang="en-US" dirty="0" smtClean="0"/>
              <a:t>g20 would deliver ~ 2M events for 10 pb</a:t>
            </a:r>
            <a:r>
              <a:rPr lang="en-US" baseline="30000" dirty="0" smtClean="0"/>
              <a:t>-1</a:t>
            </a:r>
            <a:r>
              <a:rPr lang="en-US" dirty="0" smtClean="0"/>
              <a:t> with purity of ~ 50%</a:t>
            </a:r>
          </a:p>
          <a:p>
            <a:pPr lvl="2"/>
            <a:r>
              <a:rPr lang="en-US" dirty="0" smtClean="0"/>
              <a:t>Main initial uncertainty due to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γ</a:t>
            </a:r>
            <a:endParaRPr lang="en-US" baseline="-25000" dirty="0" smtClean="0"/>
          </a:p>
          <a:p>
            <a:r>
              <a:rPr lang="en-US" dirty="0" smtClean="0"/>
              <a:t>Non-isolated leptons from un-pre-scaled e10 and mu10</a:t>
            </a:r>
          </a:p>
          <a:p>
            <a:pPr lvl="1"/>
            <a:r>
              <a:rPr lang="en-US" dirty="0" smtClean="0"/>
              <a:t>Main aims:</a:t>
            </a:r>
          </a:p>
          <a:p>
            <a:pPr lvl="2"/>
            <a:r>
              <a:rPr lang="en-US" dirty="0" smtClean="0"/>
              <a:t>Unbiased </a:t>
            </a:r>
            <a:r>
              <a:rPr lang="en-US" dirty="0" smtClean="0"/>
              <a:t>trigger (from tau viewpoint) for Z to </a:t>
            </a:r>
            <a:r>
              <a:rPr lang="en-US" dirty="0" err="1" smtClean="0"/>
              <a:t>ττ</a:t>
            </a:r>
            <a:endParaRPr lang="en-US" dirty="0" smtClean="0"/>
          </a:p>
          <a:p>
            <a:pPr lvl="2"/>
            <a:r>
              <a:rPr lang="en-US" dirty="0" smtClean="0"/>
              <a:t>Inter-calibration of the EM calorimeter</a:t>
            </a:r>
          </a:p>
          <a:p>
            <a:pPr lvl="2"/>
            <a:r>
              <a:rPr lang="en-US" dirty="0" smtClean="0"/>
              <a:t>Detailed alignment of inner detector and 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/>
            <a:r>
              <a:rPr lang="en-US" dirty="0" smtClean="0"/>
              <a:t>High signal rates expected are high</a:t>
            </a:r>
          </a:p>
          <a:p>
            <a:pPr lvl="2"/>
            <a:r>
              <a:rPr lang="en-US" dirty="0" smtClean="0"/>
              <a:t>3-5 M </a:t>
            </a:r>
            <a:r>
              <a:rPr lang="en-US" dirty="0" smtClean="0"/>
              <a:t>events for each lepton flavor with 10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Reasonable purity for electrons.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from early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Assumptions</a:t>
            </a:r>
            <a:endParaRPr lang="en-US" dirty="0"/>
          </a:p>
          <a:p>
            <a:pPr lvl="1"/>
            <a:r>
              <a:rPr lang="en-US" dirty="0" smtClean="0"/>
              <a:t>Phase “A”:</a:t>
            </a:r>
          </a:p>
          <a:p>
            <a:pPr lvl="2"/>
            <a:r>
              <a:rPr lang="en-US" dirty="0" smtClean="0"/>
              <a:t>2-3 months</a:t>
            </a:r>
          </a:p>
          <a:p>
            <a:pPr lvl="2"/>
            <a:r>
              <a:rPr lang="en-US" dirty="0" smtClean="0"/>
              <a:t>~</a:t>
            </a:r>
            <a:r>
              <a:rPr lang="en-US" dirty="0"/>
              <a:t>10 pb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of data @ 10 </a:t>
            </a:r>
            <a:r>
              <a:rPr lang="en-US" dirty="0" err="1" smtClean="0"/>
              <a:t>TeV</a:t>
            </a:r>
            <a:endParaRPr lang="en-US" dirty="0"/>
          </a:p>
          <a:p>
            <a:pPr lvl="1"/>
            <a:r>
              <a:rPr lang="en-US" dirty="0" smtClean="0"/>
              <a:t>Phase “B”: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few 100 pb</a:t>
            </a:r>
            <a:r>
              <a:rPr lang="en-US" baseline="30000" dirty="0"/>
              <a:t>-1</a:t>
            </a:r>
            <a:r>
              <a:rPr lang="en-US" dirty="0"/>
              <a:t> of good data @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gap between A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B?</a:t>
            </a:r>
            <a:endParaRPr lang="en-US" dirty="0"/>
          </a:p>
          <a:p>
            <a:r>
              <a:rPr lang="en-US" dirty="0"/>
              <a:t>Main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What do we do with ~10 pb</a:t>
            </a:r>
            <a:r>
              <a:rPr lang="en-US" baseline="30000" dirty="0" smtClean="0"/>
              <a:t>-1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ear </a:t>
            </a:r>
            <a:r>
              <a:rPr lang="en-US" dirty="0"/>
              <a:t>in mind that the “gap” may be short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Initial physics is </a:t>
            </a:r>
            <a:r>
              <a:rPr lang="en-US" i="1" dirty="0"/>
              <a:t>nearly </a:t>
            </a:r>
            <a:r>
              <a:rPr lang="en-US" i="1" dirty="0" smtClean="0"/>
              <a:t>all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nderstanding detector</a:t>
            </a:r>
            <a:r>
              <a:rPr lang="en-US" dirty="0"/>
              <a:t>, </a:t>
            </a:r>
            <a:r>
              <a:rPr lang="en-US" dirty="0" smtClean="0"/>
              <a:t>object triggering </a:t>
            </a:r>
            <a:r>
              <a:rPr lang="en-US" dirty="0"/>
              <a:t>and </a:t>
            </a:r>
            <a:r>
              <a:rPr lang="en-US" dirty="0" smtClean="0"/>
              <a:t>performance</a:t>
            </a:r>
            <a:endParaRPr lang="en-US" i="1" dirty="0"/>
          </a:p>
          <a:p>
            <a:r>
              <a:rPr lang="en-US" dirty="0"/>
              <a:t>High priorities in the first data: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“simpler” object triggering, </a:t>
            </a:r>
            <a:r>
              <a:rPr lang="en-US" dirty="0" err="1"/>
              <a:t>reco</a:t>
            </a:r>
            <a:r>
              <a:rPr lang="en-US" dirty="0"/>
              <a:t>, ID &amp; backgrounds</a:t>
            </a:r>
          </a:p>
          <a:p>
            <a:pPr lvl="1"/>
            <a:r>
              <a:rPr lang="en-US" dirty="0" smtClean="0"/>
              <a:t>e/</a:t>
            </a:r>
            <a:r>
              <a:rPr lang="el-GR" dirty="0"/>
              <a:t>γ</a:t>
            </a:r>
          </a:p>
          <a:p>
            <a:pPr lvl="1"/>
            <a:r>
              <a:rPr lang="el-GR" dirty="0" smtClean="0"/>
              <a:t>μ</a:t>
            </a:r>
            <a:endParaRPr lang="el-GR" dirty="0"/>
          </a:p>
          <a:p>
            <a:pPr lvl="1"/>
            <a:r>
              <a:rPr lang="en-US" dirty="0" smtClean="0"/>
              <a:t>Jets</a:t>
            </a:r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same time, start commissioning more complex signatures</a:t>
            </a:r>
          </a:p>
          <a:p>
            <a:pPr lvl="1"/>
            <a:r>
              <a:rPr lang="el-GR" dirty="0" smtClean="0"/>
              <a:t>τ</a:t>
            </a:r>
            <a:endParaRPr lang="el-GR" dirty="0"/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Tmiss</a:t>
            </a:r>
            <a:endParaRPr lang="en-US" baseline="-25000" dirty="0"/>
          </a:p>
          <a:p>
            <a:pPr lvl="1"/>
            <a:r>
              <a:rPr lang="en-US" dirty="0" smtClean="0"/>
              <a:t>Flavor </a:t>
            </a:r>
            <a:r>
              <a:rPr lang="en-US" dirty="0"/>
              <a:t>tagging</a:t>
            </a:r>
          </a:p>
          <a:p>
            <a:r>
              <a:rPr lang="en-US" dirty="0"/>
              <a:t>Will be establishing physics signatures at the same time</a:t>
            </a:r>
          </a:p>
          <a:p>
            <a:pPr lvl="1"/>
            <a:r>
              <a:rPr lang="en-US" dirty="0" smtClean="0"/>
              <a:t>trigger</a:t>
            </a:r>
            <a:r>
              <a:rPr lang="en-US" dirty="0"/>
              <a:t>, physics and performance are very </a:t>
            </a:r>
            <a:r>
              <a:rPr lang="en-US" dirty="0" smtClean="0"/>
              <a:t>intertwined</a:t>
            </a:r>
          </a:p>
          <a:p>
            <a:r>
              <a:rPr lang="en-US" dirty="0" smtClean="0"/>
              <a:t>HLT is not really needed in the beginning</a:t>
            </a:r>
          </a:p>
          <a:p>
            <a:pPr lvl="1"/>
            <a:r>
              <a:rPr lang="en-US" dirty="0" smtClean="0"/>
              <a:t>Increase the usage with luminosity (and understanding)</a:t>
            </a:r>
          </a:p>
          <a:p>
            <a:pPr lvl="1"/>
            <a:r>
              <a:rPr lang="en-US" dirty="0" smtClean="0"/>
              <a:t>Keep it SIMPLE !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Atlas TDAQ</a:t>
            </a:r>
            <a:endParaRPr lang="en-US" dirty="0"/>
          </a:p>
        </p:txBody>
      </p:sp>
      <p:pic>
        <p:nvPicPr>
          <p:cNvPr id="4" name="Segnaposto contenuto 5" descr="Fig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184934"/>
            <a:ext cx="6807186" cy="513966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For 10 pb</a:t>
            </a:r>
            <a:r>
              <a:rPr lang="en-US" baseline="30000" dirty="0"/>
              <a:t>-1</a:t>
            </a:r>
            <a:r>
              <a:rPr lang="en-US" dirty="0"/>
              <a:t>: (10</a:t>
            </a:r>
            <a:r>
              <a:rPr lang="en-US" baseline="30000" dirty="0"/>
              <a:t>31</a:t>
            </a:r>
            <a:r>
              <a:rPr lang="en-US" dirty="0"/>
              <a:t> = 0.036 pb</a:t>
            </a:r>
            <a:r>
              <a:rPr lang="en-US" baseline="30000" dirty="0"/>
              <a:t>-1</a:t>
            </a:r>
            <a:r>
              <a:rPr lang="en-US" dirty="0"/>
              <a:t> h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cross section SM signatures</a:t>
            </a:r>
            <a:endParaRPr lang="en-US" dirty="0"/>
          </a:p>
          <a:p>
            <a:pPr lvl="1"/>
            <a:r>
              <a:rPr lang="sv-SE" dirty="0"/>
              <a:t>Min bias σ ~ 70 mb</a:t>
            </a:r>
          </a:p>
          <a:p>
            <a:pPr lvl="2"/>
            <a:r>
              <a:rPr lang="en-US" dirty="0"/>
              <a:t>Rate limited at a few </a:t>
            </a:r>
            <a:r>
              <a:rPr lang="en-US" dirty="0" smtClean="0"/>
              <a:t>1027</a:t>
            </a:r>
          </a:p>
          <a:p>
            <a:pPr lvl="2"/>
            <a:r>
              <a:rPr lang="en-US" dirty="0" smtClean="0"/>
              <a:t>at </a:t>
            </a:r>
            <a:r>
              <a:rPr lang="en-US" dirty="0"/>
              <a:t>5 Hz ~ 100k in a </a:t>
            </a:r>
            <a:r>
              <a:rPr lang="en-US" dirty="0" smtClean="0"/>
              <a:t>5 h </a:t>
            </a:r>
            <a:r>
              <a:rPr lang="en-US" dirty="0"/>
              <a:t>fill</a:t>
            </a:r>
          </a:p>
          <a:p>
            <a:pPr lvl="2"/>
            <a:r>
              <a:rPr lang="en-US" dirty="0"/>
              <a:t>or </a:t>
            </a:r>
            <a:r>
              <a:rPr lang="en-US" dirty="0" smtClean="0"/>
              <a:t>O(10 M</a:t>
            </a:r>
            <a:r>
              <a:rPr lang="en-US" dirty="0"/>
              <a:t>) in 2-3 months</a:t>
            </a:r>
          </a:p>
          <a:p>
            <a:pPr lvl="1"/>
            <a:r>
              <a:rPr lang="en-US" dirty="0" err="1"/>
              <a:t>Dijets</a:t>
            </a:r>
            <a:r>
              <a:rPr lang="en-US" dirty="0"/>
              <a:t> with E</a:t>
            </a:r>
            <a:r>
              <a:rPr lang="en-US" baseline="-25000" dirty="0"/>
              <a:t>T</a:t>
            </a:r>
            <a:r>
              <a:rPr lang="en-US" dirty="0"/>
              <a:t>&gt;100 </a:t>
            </a:r>
            <a:r>
              <a:rPr lang="en-US" dirty="0" err="1"/>
              <a:t>GeV</a:t>
            </a:r>
            <a:r>
              <a:rPr lang="en-US" dirty="0"/>
              <a:t> σ ~ 1 </a:t>
            </a:r>
            <a:r>
              <a:rPr lang="en-US" dirty="0" err="1"/>
              <a:t>μb</a:t>
            </a:r>
            <a:endParaRPr lang="en-US" dirty="0"/>
          </a:p>
          <a:p>
            <a:pPr lvl="2"/>
            <a:r>
              <a:rPr lang="it-IT" dirty="0" smtClean="0"/>
              <a:t>O (10 M</a:t>
            </a:r>
            <a:r>
              <a:rPr lang="it-IT" dirty="0"/>
              <a:t>) in 10 pb</a:t>
            </a:r>
            <a:r>
              <a:rPr lang="it-IT" baseline="30000" dirty="0"/>
              <a:t>-1</a:t>
            </a:r>
            <a:r>
              <a:rPr lang="it-IT" dirty="0"/>
              <a:t> (before prescale)</a:t>
            </a:r>
          </a:p>
          <a:p>
            <a:pPr lvl="1"/>
            <a:r>
              <a:rPr lang="en-US" dirty="0"/>
              <a:t>J/</a:t>
            </a:r>
            <a:r>
              <a:rPr lang="el-GR" dirty="0"/>
              <a:t>ψ→μμ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2"/>
            <a:r>
              <a:rPr lang="el-GR" dirty="0"/>
              <a:t>μ &gt; 6,4 |η</a:t>
            </a:r>
            <a:r>
              <a:rPr lang="el-GR" dirty="0" smtClean="0"/>
              <a:t>|&lt;</a:t>
            </a:r>
            <a:r>
              <a:rPr lang="en-US" dirty="0" smtClean="0"/>
              <a:t> </a:t>
            </a:r>
            <a:r>
              <a:rPr lang="el-GR" dirty="0" smtClean="0"/>
              <a:t>2.4 </a:t>
            </a:r>
            <a:r>
              <a:rPr lang="el-GR" dirty="0"/>
              <a:t>σ ~ 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l-GR" dirty="0" smtClean="0"/>
              <a:t>nb</a:t>
            </a:r>
            <a:endParaRPr lang="el-GR" dirty="0"/>
          </a:p>
          <a:p>
            <a:pPr lvl="2"/>
            <a:r>
              <a:rPr lang="it-IT" dirty="0" smtClean="0"/>
              <a:t>O (100 k</a:t>
            </a:r>
            <a:r>
              <a:rPr lang="it-IT" dirty="0"/>
              <a:t>) in 10 pb</a:t>
            </a:r>
            <a:r>
              <a:rPr lang="it-IT" baseline="30000" dirty="0"/>
              <a:t>-1</a:t>
            </a:r>
          </a:p>
          <a:p>
            <a:pPr lvl="1"/>
            <a:r>
              <a:rPr lang="en-US" dirty="0" err="1"/>
              <a:t>W→ℓ</a:t>
            </a:r>
            <a:r>
              <a:rPr lang="el-GR" dirty="0"/>
              <a:t>ν ~ </a:t>
            </a:r>
            <a:r>
              <a:rPr lang="el-GR" dirty="0" smtClean="0"/>
              <a:t>20</a:t>
            </a:r>
            <a:r>
              <a:rPr lang="en-US" dirty="0" smtClean="0"/>
              <a:t> k </a:t>
            </a:r>
            <a:r>
              <a:rPr lang="en-US" dirty="0"/>
              <a:t>selected</a:t>
            </a:r>
          </a:p>
          <a:p>
            <a:pPr lvl="1"/>
            <a:r>
              <a:rPr lang="en-US" dirty="0" err="1"/>
              <a:t>Z→ℓℓ</a:t>
            </a:r>
            <a:r>
              <a:rPr lang="en-US" dirty="0"/>
              <a:t> ~ </a:t>
            </a:r>
            <a:r>
              <a:rPr lang="en-US" dirty="0" smtClean="0"/>
              <a:t>4 k </a:t>
            </a:r>
            <a:r>
              <a:rPr lang="en-US" dirty="0"/>
              <a:t>selected</a:t>
            </a:r>
          </a:p>
          <a:p>
            <a:pPr lvl="2"/>
            <a:r>
              <a:rPr lang="en-US" dirty="0" smtClean="0"/>
              <a:t>&lt; 2</a:t>
            </a:r>
            <a:r>
              <a:rPr lang="en-US" dirty="0"/>
              <a:t>% stat error!</a:t>
            </a:r>
          </a:p>
          <a:p>
            <a:pPr lvl="1"/>
            <a:r>
              <a:rPr lang="en-US" dirty="0" err="1"/>
              <a:t>tt</a:t>
            </a:r>
            <a:r>
              <a:rPr lang="en-US" dirty="0"/>
              <a:t> →</a:t>
            </a:r>
            <a:r>
              <a:rPr lang="en-US" dirty="0" err="1"/>
              <a:t>qqℓ</a:t>
            </a:r>
            <a:r>
              <a:rPr lang="el-GR" dirty="0"/>
              <a:t>ν</a:t>
            </a:r>
            <a:r>
              <a:rPr lang="en-US" dirty="0"/>
              <a:t>bb </a:t>
            </a:r>
            <a:r>
              <a:rPr lang="el-GR" dirty="0"/>
              <a:t>σ ~ 100 </a:t>
            </a:r>
            <a:r>
              <a:rPr lang="en-US" dirty="0" err="1"/>
              <a:t>pb</a:t>
            </a:r>
            <a:endParaRPr lang="en-US" dirty="0"/>
          </a:p>
          <a:p>
            <a:pPr lvl="2"/>
            <a:r>
              <a:rPr lang="en-US" dirty="0" smtClean="0"/>
              <a:t>a search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cut, loose selection criteria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98"/>
          <a:stretch>
            <a:fillRect/>
          </a:stretch>
        </p:blipFill>
        <p:spPr bwMode="auto">
          <a:xfrm>
            <a:off x="5105400" y="1295401"/>
            <a:ext cx="3657600" cy="47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for early physics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Minimum bias</a:t>
            </a:r>
          </a:p>
          <a:p>
            <a:pPr lvl="1"/>
            <a:r>
              <a:rPr lang="en-US" dirty="0" smtClean="0"/>
              <a:t>Track multiplicity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Rapidity distribution</a:t>
            </a:r>
          </a:p>
          <a:p>
            <a:r>
              <a:rPr lang="en-US" dirty="0" smtClean="0"/>
              <a:t>Electronic </a:t>
            </a:r>
            <a:r>
              <a:rPr lang="en-US" dirty="0"/>
              <a:t>and </a:t>
            </a:r>
            <a:r>
              <a:rPr lang="en-US" dirty="0" err="1"/>
              <a:t>Muonic</a:t>
            </a:r>
            <a:r>
              <a:rPr lang="en-US" dirty="0"/>
              <a:t> W and Z</a:t>
            </a:r>
          </a:p>
          <a:p>
            <a:pPr lvl="1"/>
            <a:r>
              <a:rPr lang="en-US" dirty="0"/>
              <a:t>Early </a:t>
            </a:r>
            <a:r>
              <a:rPr lang="en-US" dirty="0" smtClean="0"/>
              <a:t>measurements:</a:t>
            </a:r>
            <a:endParaRPr lang="en-US" dirty="0"/>
          </a:p>
          <a:p>
            <a:pPr lvl="2"/>
            <a:r>
              <a:rPr lang="el-GR" dirty="0" smtClean="0"/>
              <a:t>σ(</a:t>
            </a:r>
            <a:r>
              <a:rPr lang="en-US" dirty="0"/>
              <a:t>W) / </a:t>
            </a:r>
            <a:r>
              <a:rPr lang="el-GR" dirty="0"/>
              <a:t>σ(</a:t>
            </a:r>
            <a:r>
              <a:rPr lang="en-US" dirty="0"/>
              <a:t>Z)</a:t>
            </a:r>
          </a:p>
          <a:p>
            <a:pPr lvl="2"/>
            <a:r>
              <a:rPr lang="en-US" dirty="0" smtClean="0"/>
              <a:t>W</a:t>
            </a:r>
            <a:r>
              <a:rPr lang="en-US" dirty="0"/>
              <a:t>, Z kinematic distributions</a:t>
            </a:r>
          </a:p>
          <a:p>
            <a:pPr lvl="2"/>
            <a:r>
              <a:rPr lang="en-US" dirty="0" smtClean="0"/>
              <a:t>W</a:t>
            </a:r>
            <a:r>
              <a:rPr lang="en-US" dirty="0"/>
              <a:t>, Z </a:t>
            </a:r>
            <a:r>
              <a:rPr lang="en-US" dirty="0" smtClean="0"/>
              <a:t>cross-sections</a:t>
            </a:r>
            <a:endParaRPr lang="en-US" dirty="0"/>
          </a:p>
          <a:p>
            <a:pPr lvl="1"/>
            <a:r>
              <a:rPr lang="en-US" dirty="0"/>
              <a:t>Single e/</a:t>
            </a:r>
            <a:r>
              <a:rPr lang="el-GR" dirty="0"/>
              <a:t>μ </a:t>
            </a:r>
            <a:r>
              <a:rPr lang="en-US" dirty="0"/>
              <a:t>triggers essential: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oose </a:t>
            </a:r>
            <a:r>
              <a:rPr lang="en-US" dirty="0"/>
              <a:t>inclusive electron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oose </a:t>
            </a:r>
            <a:r>
              <a:rPr lang="en-US" dirty="0"/>
              <a:t>inclusive </a:t>
            </a:r>
            <a:r>
              <a:rPr lang="en-US" dirty="0" err="1"/>
              <a:t>muon</a:t>
            </a:r>
            <a:endParaRPr lang="en-US" dirty="0"/>
          </a:p>
          <a:p>
            <a:pPr lvl="2"/>
            <a:r>
              <a:rPr lang="en-US" dirty="0"/>
              <a:t>Threshold of 20 </a:t>
            </a:r>
            <a:r>
              <a:rPr lang="en-US" dirty="0" err="1"/>
              <a:t>GeV</a:t>
            </a:r>
            <a:r>
              <a:rPr lang="en-US" dirty="0"/>
              <a:t> suffices</a:t>
            </a:r>
          </a:p>
          <a:p>
            <a:pPr lvl="2"/>
            <a:r>
              <a:rPr lang="en-US" dirty="0"/>
              <a:t>Stability, and looseness, matters more </a:t>
            </a:r>
            <a:r>
              <a:rPr lang="en-US" dirty="0" smtClean="0"/>
              <a:t>than the </a:t>
            </a:r>
            <a:r>
              <a:rPr lang="en-US" dirty="0"/>
              <a:t>precise threshold</a:t>
            </a:r>
          </a:p>
          <a:p>
            <a:pPr lvl="1"/>
            <a:r>
              <a:rPr lang="en-US" dirty="0"/>
              <a:t>Large (</a:t>
            </a:r>
            <a:r>
              <a:rPr lang="en-US" dirty="0" err="1"/>
              <a:t>prescaled</a:t>
            </a:r>
            <a:r>
              <a:rPr lang="en-US" dirty="0"/>
              <a:t>) j20 </a:t>
            </a:r>
            <a:r>
              <a:rPr lang="en-US" dirty="0" smtClean="0"/>
              <a:t>sample useful </a:t>
            </a:r>
            <a:r>
              <a:rPr lang="en-US" dirty="0"/>
              <a:t>to study </a:t>
            </a:r>
            <a:r>
              <a:rPr lang="en-US" dirty="0" smtClean="0"/>
              <a:t>background</a:t>
            </a:r>
            <a:endParaRPr lang="en-US" dirty="0"/>
          </a:p>
          <a:p>
            <a:pPr lvl="1"/>
            <a:r>
              <a:rPr lang="en-US" dirty="0"/>
              <a:t>Efficiency will need </a:t>
            </a:r>
            <a:r>
              <a:rPr lang="en-US" dirty="0" smtClean="0"/>
              <a:t>Z's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nclusive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Tmiss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for early physics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W/Z + jets</a:t>
            </a:r>
          </a:p>
          <a:p>
            <a:pPr lvl="1"/>
            <a:r>
              <a:rPr lang="en-US" dirty="0"/>
              <a:t>W and Z provide triggers via </a:t>
            </a:r>
            <a:r>
              <a:rPr lang="en-US" dirty="0" smtClean="0"/>
              <a:t>leptons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biases against activity where </a:t>
            </a:r>
            <a:r>
              <a:rPr lang="en-US" dirty="0" smtClean="0"/>
              <a:t>possible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oose </a:t>
            </a:r>
            <a:r>
              <a:rPr lang="en-US" dirty="0"/>
              <a:t>lepton selections,</a:t>
            </a:r>
          </a:p>
          <a:p>
            <a:pPr lvl="2"/>
            <a:r>
              <a:rPr lang="en-US" dirty="0" smtClean="0"/>
              <a:t>Special </a:t>
            </a:r>
            <a:r>
              <a:rPr lang="en-US" dirty="0"/>
              <a:t>care with isolation cuts</a:t>
            </a:r>
          </a:p>
          <a:p>
            <a:r>
              <a:rPr lang="en-US" dirty="0" smtClean="0"/>
              <a:t>Di-bosons</a:t>
            </a:r>
            <a:endParaRPr lang="en-US" dirty="0"/>
          </a:p>
          <a:p>
            <a:pPr lvl="1"/>
            <a:r>
              <a:rPr lang="en-US" dirty="0"/>
              <a:t>Cross-sections are small; relatively easy to trigger</a:t>
            </a:r>
          </a:p>
          <a:p>
            <a:pPr lvl="1"/>
            <a:r>
              <a:rPr lang="en-US" dirty="0" err="1" smtClean="0"/>
              <a:t>Wγ</a:t>
            </a:r>
            <a:r>
              <a:rPr lang="en-US" dirty="0" smtClean="0"/>
              <a:t>, </a:t>
            </a:r>
            <a:r>
              <a:rPr lang="en-US" dirty="0" err="1" smtClean="0"/>
              <a:t>Zγ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just </a:t>
            </a:r>
            <a:r>
              <a:rPr lang="en-US" dirty="0"/>
              <a:t>a few events with 10 pb</a:t>
            </a:r>
            <a:r>
              <a:rPr lang="en-US" baseline="30000" dirty="0"/>
              <a:t>-1</a:t>
            </a:r>
            <a:r>
              <a:rPr lang="en-US" dirty="0"/>
              <a:t>, even for low </a:t>
            </a:r>
            <a:r>
              <a:rPr lang="en-US" dirty="0" err="1"/>
              <a:t>E</a:t>
            </a:r>
            <a:r>
              <a:rPr lang="en-US" baseline="-25000" dirty="0" err="1"/>
              <a:t>Tγ</a:t>
            </a:r>
            <a:r>
              <a:rPr lang="en-US" dirty="0"/>
              <a:t> cuts</a:t>
            </a:r>
          </a:p>
          <a:p>
            <a:pPr lvl="1"/>
            <a:r>
              <a:rPr lang="en-US" dirty="0" smtClean="0"/>
              <a:t>Eventually </a:t>
            </a:r>
            <a:r>
              <a:rPr lang="en-US" dirty="0"/>
              <a:t>(&gt;~100 pb</a:t>
            </a:r>
            <a:r>
              <a:rPr lang="en-US" baseline="30000" dirty="0"/>
              <a:t>-1</a:t>
            </a:r>
            <a:r>
              <a:rPr lang="en-US" dirty="0"/>
              <a:t>) </a:t>
            </a:r>
            <a:r>
              <a:rPr lang="en-US" dirty="0" smtClean="0"/>
              <a:t>WW, WZ, ZZ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for early physics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J/</a:t>
            </a:r>
            <a:r>
              <a:rPr lang="el-GR" dirty="0" smtClean="0"/>
              <a:t>ψ </a:t>
            </a:r>
            <a:r>
              <a:rPr lang="en-US" dirty="0" smtClean="0"/>
              <a:t>and </a:t>
            </a:r>
            <a:r>
              <a:rPr lang="en-US" dirty="0" smtClean="0">
                <a:sym typeface="Symbol"/>
              </a:rPr>
              <a:t></a:t>
            </a:r>
            <a:r>
              <a:rPr lang="en-US" dirty="0" smtClean="0"/>
              <a:t>→ </a:t>
            </a:r>
            <a:r>
              <a:rPr lang="en-US" dirty="0" smtClean="0">
                <a:sym typeface="Symbol"/>
              </a:rPr>
              <a:t></a:t>
            </a:r>
            <a:endParaRPr lang="en-US" dirty="0" smtClean="0"/>
          </a:p>
          <a:p>
            <a:pPr lvl="1"/>
            <a:r>
              <a:rPr lang="en-US" dirty="0" smtClean="0"/>
              <a:t>Very high statistics very fast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l-GR" baseline="-25000" dirty="0" smtClean="0"/>
              <a:t>1</a:t>
            </a:r>
            <a:r>
              <a:rPr lang="el-GR" dirty="0" smtClean="0"/>
              <a:t>)&gt;6,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l-GR" baseline="-25000" dirty="0" smtClean="0"/>
              <a:t>2</a:t>
            </a:r>
            <a:r>
              <a:rPr lang="el-GR" dirty="0" smtClean="0"/>
              <a:t>)&gt;4, |η</a:t>
            </a:r>
            <a:r>
              <a:rPr lang="el-GR" dirty="0" smtClean="0"/>
              <a:t>|</a:t>
            </a:r>
            <a:r>
              <a:rPr lang="en-US" dirty="0" smtClean="0"/>
              <a:t> </a:t>
            </a:r>
            <a:r>
              <a:rPr lang="el-GR" dirty="0" smtClean="0"/>
              <a:t>&lt;</a:t>
            </a:r>
            <a:r>
              <a:rPr lang="en-US" dirty="0" smtClean="0"/>
              <a:t> </a:t>
            </a:r>
            <a:r>
              <a:rPr lang="el-GR" dirty="0" smtClean="0"/>
              <a:t>2.4 – 10</a:t>
            </a:r>
            <a:r>
              <a:rPr lang="en-US" dirty="0" smtClean="0"/>
              <a:t> k </a:t>
            </a:r>
            <a:r>
              <a:rPr lang="en-US" dirty="0" smtClean="0"/>
              <a:t>J/</a:t>
            </a:r>
            <a:r>
              <a:rPr lang="el-GR" dirty="0" smtClean="0"/>
              <a:t>ψ </a:t>
            </a:r>
            <a:r>
              <a:rPr lang="en-US" dirty="0" smtClean="0"/>
              <a:t>per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Measuring efficiency relies on (</a:t>
            </a:r>
            <a:r>
              <a:rPr lang="en-US" dirty="0" err="1" smtClean="0"/>
              <a:t>prescaled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single-μ </a:t>
            </a:r>
            <a:r>
              <a:rPr lang="en-US" dirty="0" smtClean="0"/>
              <a:t>trigger</a:t>
            </a:r>
            <a:endParaRPr lang="en-US" dirty="0" smtClean="0"/>
          </a:p>
          <a:p>
            <a:pPr lvl="1"/>
            <a:r>
              <a:rPr lang="en-US" dirty="0" smtClean="0"/>
              <a:t>2μ4 trigger increases </a:t>
            </a:r>
          </a:p>
          <a:p>
            <a:pPr lvl="2"/>
            <a:r>
              <a:rPr lang="en-US" dirty="0" smtClean="0"/>
              <a:t>J/ψ statistics by ~25%,</a:t>
            </a:r>
          </a:p>
          <a:p>
            <a:pPr lvl="2"/>
            <a:r>
              <a:rPr lang="en-US" dirty="0" smtClean="0">
                <a:sym typeface="Symbol"/>
              </a:rPr>
              <a:t></a:t>
            </a:r>
            <a:r>
              <a:rPr lang="en-US" dirty="0" smtClean="0"/>
              <a:t> by factor ~10</a:t>
            </a:r>
          </a:p>
          <a:p>
            <a:pPr lvl="2"/>
            <a:r>
              <a:rPr lang="en-US" dirty="0" smtClean="0"/>
              <a:t> gives access to zero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Pasqualucci - ATLAS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2395"/>
          <a:stretch>
            <a:fillRect/>
          </a:stretch>
        </p:blipFill>
        <p:spPr bwMode="auto">
          <a:xfrm>
            <a:off x="1219200" y="4343400"/>
            <a:ext cx="2209800" cy="19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2286000" cy="2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for early physics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Top Physics</a:t>
            </a:r>
          </a:p>
          <a:p>
            <a:pPr lvl="1"/>
            <a:r>
              <a:rPr lang="en-US" dirty="0"/>
              <a:t>With ~10 pb</a:t>
            </a:r>
            <a:r>
              <a:rPr lang="en-US" baseline="30000" dirty="0"/>
              <a:t>-1</a:t>
            </a:r>
            <a:r>
              <a:rPr lang="en-US" dirty="0"/>
              <a:t> at 10 </a:t>
            </a:r>
            <a:r>
              <a:rPr lang="en-US" dirty="0" err="1"/>
              <a:t>TeV</a:t>
            </a:r>
            <a:r>
              <a:rPr lang="en-US" dirty="0"/>
              <a:t>, expect:</a:t>
            </a:r>
          </a:p>
          <a:p>
            <a:pPr lvl="2"/>
            <a:r>
              <a:rPr lang="en-US" dirty="0" smtClean="0"/>
              <a:t>~</a:t>
            </a:r>
            <a:r>
              <a:rPr lang="en-US" dirty="0"/>
              <a:t>200 usable </a:t>
            </a:r>
            <a:r>
              <a:rPr lang="en-US" dirty="0" err="1"/>
              <a:t>l+jets</a:t>
            </a:r>
            <a:r>
              <a:rPr lang="en-US" dirty="0"/>
              <a:t> events</a:t>
            </a:r>
          </a:p>
          <a:p>
            <a:pPr lvl="2"/>
            <a:r>
              <a:rPr lang="en-US" dirty="0" smtClean="0"/>
              <a:t>~</a:t>
            </a:r>
            <a:r>
              <a:rPr lang="en-US" dirty="0"/>
              <a:t>50 usable </a:t>
            </a:r>
            <a:r>
              <a:rPr lang="en-US" dirty="0" err="1"/>
              <a:t>lljj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stablishing </a:t>
            </a:r>
            <a:r>
              <a:rPr lang="en-US" dirty="0"/>
              <a:t>signals</a:t>
            </a:r>
          </a:p>
          <a:p>
            <a:pPr lvl="1"/>
            <a:r>
              <a:rPr lang="en-US" dirty="0"/>
              <a:t>High priority: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lepton triggers which should be efficient by 20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 smtClean="0"/>
              <a:t>Early</a:t>
            </a:r>
            <a:r>
              <a:rPr lang="en-US" dirty="0"/>
              <a:t>: measure efficiencies with Z events and map to </a:t>
            </a:r>
            <a:r>
              <a:rPr lang="en-US" dirty="0" err="1"/>
              <a:t>ttbar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oose</a:t>
            </a:r>
            <a:r>
              <a:rPr lang="en-US" dirty="0"/>
              <a:t>, or no, isolation requirements</a:t>
            </a:r>
          </a:p>
          <a:p>
            <a:pPr lvl="2"/>
            <a:r>
              <a:rPr lang="en-US" dirty="0" smtClean="0"/>
              <a:t>Later</a:t>
            </a:r>
            <a:r>
              <a:rPr lang="en-US" dirty="0"/>
              <a:t>: tighten isolation rather than raising threshold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other </a:t>
            </a:r>
            <a:r>
              <a:rPr lang="en-US" dirty="0" smtClean="0"/>
              <a:t>triggers for cross-checks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priority at start – commissioning studies: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 to </a:t>
            </a:r>
            <a:r>
              <a:rPr lang="en-US" dirty="0"/>
              <a:t>τ </a:t>
            </a:r>
            <a:r>
              <a:rPr lang="en-US" dirty="0" smtClean="0"/>
              <a:t>decays</a:t>
            </a:r>
          </a:p>
          <a:p>
            <a:pPr lvl="2"/>
            <a:r>
              <a:rPr lang="en-US" dirty="0" smtClean="0"/>
              <a:t>once </a:t>
            </a:r>
            <a:r>
              <a:rPr lang="en-US" dirty="0"/>
              <a:t>tau triggering &amp; ID understood on data</a:t>
            </a:r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/>
              <a:t>top – will always be </a:t>
            </a:r>
            <a:r>
              <a:rPr lang="en-US" dirty="0" smtClean="0"/>
              <a:t>tough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top – tough signature (but single ℓ is the key trigger again)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 for discovery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studying new physics</a:t>
            </a:r>
          </a:p>
          <a:p>
            <a:pPr lvl="1"/>
            <a:r>
              <a:rPr lang="en-US" dirty="0" smtClean="0"/>
              <a:t>Possible after 10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data, detector, trigger well understood</a:t>
            </a:r>
          </a:p>
          <a:p>
            <a:pPr lvl="1"/>
            <a:r>
              <a:rPr lang="en-US" dirty="0" smtClean="0"/>
              <a:t>SUSY</a:t>
            </a:r>
          </a:p>
          <a:p>
            <a:pPr lvl="2"/>
            <a:r>
              <a:rPr lang="en-US" dirty="0"/>
              <a:t>Discovery sensitivity beyond </a:t>
            </a:r>
            <a:r>
              <a:rPr lang="en-US" dirty="0" err="1"/>
              <a:t>Tevatron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few 10's of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  <a:endParaRPr lang="en-US" sz="1200" baseline="30000" dirty="0"/>
          </a:p>
          <a:p>
            <a:pPr lvl="2"/>
            <a:r>
              <a:rPr lang="en-US" dirty="0"/>
              <a:t>First analyses: </a:t>
            </a:r>
            <a:r>
              <a:rPr lang="en-US" dirty="0" err="1" smtClean="0"/>
              <a:t>l+jets+E</a:t>
            </a:r>
            <a:r>
              <a:rPr lang="en-US" baseline="-25000" dirty="0" err="1" smtClean="0"/>
              <a:t>Tmiss</a:t>
            </a:r>
            <a:endParaRPr lang="en-US" baseline="-25000" dirty="0"/>
          </a:p>
          <a:p>
            <a:pPr lvl="3"/>
            <a:r>
              <a:rPr lang="en-US" dirty="0"/>
              <a:t>R</a:t>
            </a:r>
            <a:r>
              <a:rPr lang="en-US" dirty="0" smtClean="0"/>
              <a:t>equire </a:t>
            </a:r>
            <a:r>
              <a:rPr lang="en-US" dirty="0"/>
              <a:t>lepton until </a:t>
            </a:r>
            <a:r>
              <a:rPr lang="en-US" dirty="0" err="1" smtClean="0"/>
              <a:t>E</a:t>
            </a:r>
            <a:r>
              <a:rPr lang="en-US" sz="400" dirty="0" err="1" smtClean="0"/>
              <a:t>Tmiss</a:t>
            </a:r>
            <a:r>
              <a:rPr lang="en-US" sz="400" dirty="0" smtClean="0"/>
              <a:t> </a:t>
            </a:r>
            <a:r>
              <a:rPr lang="en-US" dirty="0"/>
              <a:t>understood </a:t>
            </a:r>
            <a:r>
              <a:rPr lang="en-US" dirty="0" smtClean="0"/>
              <a:t>in </a:t>
            </a:r>
            <a:r>
              <a:rPr lang="en-US" dirty="0" err="1" smtClean="0"/>
              <a:t>multijet</a:t>
            </a:r>
            <a:r>
              <a:rPr lang="en-US" dirty="0" smtClean="0"/>
              <a:t> </a:t>
            </a:r>
            <a:r>
              <a:rPr lang="en-US" dirty="0"/>
              <a:t>events</a:t>
            </a:r>
          </a:p>
          <a:p>
            <a:pPr lvl="2"/>
            <a:r>
              <a:rPr lang="en-US" dirty="0"/>
              <a:t>Eventual golden trigger: Jets </a:t>
            </a:r>
            <a:r>
              <a:rPr lang="en-US" dirty="0" smtClean="0"/>
              <a:t>•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Tmiss</a:t>
            </a:r>
            <a:endParaRPr lang="en-US" baseline="-25000" dirty="0"/>
          </a:p>
          <a:p>
            <a:pPr lvl="2"/>
            <a:r>
              <a:rPr lang="en-US" dirty="0"/>
              <a:t>Important to start understanding </a:t>
            </a:r>
            <a:r>
              <a:rPr lang="en-US" dirty="0" smtClean="0"/>
              <a:t>the </a:t>
            </a:r>
            <a:r>
              <a:rPr lang="en-US" dirty="0" err="1" smtClean="0"/>
              <a:t>multijet</a:t>
            </a:r>
            <a:r>
              <a:rPr lang="en-US" dirty="0" smtClean="0"/>
              <a:t> </a:t>
            </a:r>
            <a:r>
              <a:rPr lang="en-US" dirty="0"/>
              <a:t>triggers early </a:t>
            </a:r>
          </a:p>
          <a:p>
            <a:pPr lvl="3"/>
            <a:r>
              <a:rPr lang="en-US" dirty="0" smtClean="0"/>
              <a:t>for commissioning and </a:t>
            </a:r>
            <a:r>
              <a:rPr lang="en-US" dirty="0"/>
              <a:t>as an independent trigger</a:t>
            </a:r>
          </a:p>
          <a:p>
            <a:pPr lvl="2"/>
            <a:r>
              <a:rPr lang="en-US" dirty="0"/>
              <a:t>Multi-lepton channels </a:t>
            </a:r>
            <a:r>
              <a:rPr lang="en-US" dirty="0" smtClean="0"/>
              <a:t>generally </a:t>
            </a:r>
            <a:r>
              <a:rPr lang="en-US" dirty="0"/>
              <a:t>easier </a:t>
            </a:r>
          </a:p>
          <a:p>
            <a:pPr lvl="2"/>
            <a:r>
              <a:rPr lang="en-US" dirty="0" smtClean="0"/>
              <a:t>Single </a:t>
            </a:r>
            <a:r>
              <a:rPr lang="en-US" dirty="0"/>
              <a:t>lepton triggers </a:t>
            </a:r>
            <a:r>
              <a:rPr lang="en-US" dirty="0" smtClean="0"/>
              <a:t>give redundancy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 for discovery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Start studying new physics (2)</a:t>
            </a:r>
          </a:p>
          <a:p>
            <a:pPr lvl="1"/>
            <a:r>
              <a:rPr lang="en-US" dirty="0" smtClean="0"/>
              <a:t>W’, Z’</a:t>
            </a:r>
          </a:p>
          <a:p>
            <a:pPr lvl="2"/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sz="800" dirty="0" err="1" smtClean="0"/>
              <a:t>T</a:t>
            </a:r>
            <a:r>
              <a:rPr lang="en-US" sz="800" dirty="0" smtClean="0"/>
              <a:t> </a:t>
            </a:r>
            <a:r>
              <a:rPr lang="en-US" dirty="0" smtClean="0"/>
              <a:t>single ℓ (e or μ), single </a:t>
            </a:r>
            <a:r>
              <a:rPr lang="el-GR" dirty="0" smtClean="0"/>
              <a:t>γ</a:t>
            </a:r>
            <a:r>
              <a:rPr lang="en-US" dirty="0" smtClean="0"/>
              <a:t>, single jet trigger</a:t>
            </a:r>
          </a:p>
          <a:p>
            <a:pPr lvl="2"/>
            <a:r>
              <a:rPr lang="en-US" dirty="0" smtClean="0"/>
              <a:t>Sum-E</a:t>
            </a:r>
            <a:r>
              <a:rPr lang="en-US" sz="1600" dirty="0" smtClean="0"/>
              <a:t>T </a:t>
            </a:r>
            <a:r>
              <a:rPr lang="en-US" dirty="0" smtClean="0"/>
              <a:t>trigger could be a useful complement</a:t>
            </a:r>
          </a:p>
          <a:p>
            <a:pPr lvl="2"/>
            <a:r>
              <a:rPr lang="en-US" dirty="0" smtClean="0"/>
              <a:t>How to </a:t>
            </a:r>
            <a:r>
              <a:rPr lang="en-US" dirty="0" smtClean="0"/>
              <a:t>check </a:t>
            </a: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efficiency?</a:t>
            </a:r>
          </a:p>
          <a:p>
            <a:pPr lvl="1"/>
            <a:r>
              <a:rPr lang="en-US" dirty="0" smtClean="0"/>
              <a:t>SM Higgs</a:t>
            </a:r>
          </a:p>
          <a:p>
            <a:pPr lvl="2"/>
            <a:r>
              <a:rPr lang="en-US" dirty="0" smtClean="0"/>
              <a:t>A few 100’s pb</a:t>
            </a:r>
            <a:r>
              <a:rPr lang="en-US" baseline="30000" dirty="0" smtClean="0"/>
              <a:t>-1</a:t>
            </a:r>
            <a:r>
              <a:rPr lang="en-US" dirty="0" smtClean="0"/>
              <a:t> to start competing with </a:t>
            </a:r>
            <a:r>
              <a:rPr lang="en-US" dirty="0" err="1" smtClean="0"/>
              <a:t>Tevatron</a:t>
            </a:r>
            <a:r>
              <a:rPr lang="en-US" dirty="0" smtClean="0"/>
              <a:t> on exclusion</a:t>
            </a:r>
          </a:p>
          <a:p>
            <a:pPr lvl="2"/>
            <a:r>
              <a:rPr lang="it-IT" dirty="0" smtClean="0"/>
              <a:t>H→WW→ℓνℓν channel sensitive </a:t>
            </a:r>
            <a:r>
              <a:rPr lang="en-US" dirty="0" smtClean="0"/>
              <a:t>first, assuming ℓ</a:t>
            </a:r>
            <a:r>
              <a:rPr lang="en-US" sz="3600" dirty="0" smtClean="0"/>
              <a:t>-</a:t>
            </a:r>
            <a:r>
              <a:rPr lang="en-US" dirty="0" smtClean="0"/>
              <a:t>ID, </a:t>
            </a:r>
            <a:r>
              <a:rPr lang="en-US" dirty="0" err="1" smtClean="0"/>
              <a:t>E</a:t>
            </a:r>
            <a:r>
              <a:rPr lang="en-US" sz="1600" dirty="0" err="1" smtClean="0"/>
              <a:t>T</a:t>
            </a:r>
            <a:r>
              <a:rPr lang="en-US" sz="1600" dirty="0" err="1" smtClean="0"/>
              <a:t>miss</a:t>
            </a:r>
            <a:r>
              <a:rPr lang="en-US" sz="1600" dirty="0" smtClean="0"/>
              <a:t> </a:t>
            </a:r>
            <a:r>
              <a:rPr lang="en-US" dirty="0" smtClean="0"/>
              <a:t>understood</a:t>
            </a:r>
          </a:p>
          <a:p>
            <a:pPr lvl="2"/>
            <a:r>
              <a:rPr lang="en-US" dirty="0" smtClean="0"/>
              <a:t>Single lepton triggers</a:t>
            </a:r>
          </a:p>
          <a:p>
            <a:pPr lvl="2"/>
            <a:r>
              <a:rPr lang="en-US" dirty="0" smtClean="0"/>
              <a:t>Commission more complex triggers</a:t>
            </a:r>
          </a:p>
          <a:p>
            <a:pPr lvl="3"/>
            <a:r>
              <a:rPr lang="en-US" dirty="0" smtClean="0"/>
              <a:t>Single photon trigger , tau trigger,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Tmiss</a:t>
            </a:r>
            <a:r>
              <a:rPr lang="en-US" dirty="0" smtClean="0"/>
              <a:t>, forward jet…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Trigger bandwidth is a limited resource</a:t>
            </a:r>
          </a:p>
          <a:p>
            <a:pPr lvl="1"/>
            <a:r>
              <a:rPr lang="en-US" dirty="0" smtClean="0"/>
              <a:t>Gets worse with increasing luminosity</a:t>
            </a:r>
          </a:p>
          <a:p>
            <a:pPr lvl="1"/>
            <a:r>
              <a:rPr lang="en-US" dirty="0" smtClean="0"/>
              <a:t>Need to justify where bandwidth is spent</a:t>
            </a:r>
          </a:p>
          <a:p>
            <a:pPr lvl="1"/>
            <a:r>
              <a:rPr lang="en-US" dirty="0" smtClean="0"/>
              <a:t>Ensure that triggers in menu will be used</a:t>
            </a:r>
          </a:p>
          <a:p>
            <a:pPr lvl="1"/>
            <a:r>
              <a:rPr lang="en-US" dirty="0" smtClean="0"/>
              <a:t>Designing a trigger menu requires iterations</a:t>
            </a:r>
          </a:p>
          <a:p>
            <a:pPr lvl="2"/>
            <a:r>
              <a:rPr lang="en-US" dirty="0" smtClean="0"/>
              <a:t>Several iterations of selection optimization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nsure that output rate is within allowed bandwidth</a:t>
            </a:r>
          </a:p>
          <a:p>
            <a:r>
              <a:rPr lang="en-US" dirty="0" smtClean="0"/>
              <a:t>We need:</a:t>
            </a:r>
          </a:p>
          <a:p>
            <a:pPr lvl="1"/>
            <a:r>
              <a:rPr lang="en-US" dirty="0" smtClean="0"/>
              <a:t>Trigger motivation studies</a:t>
            </a:r>
          </a:p>
          <a:p>
            <a:pPr lvl="1"/>
            <a:r>
              <a:rPr lang="en-US" dirty="0" smtClean="0"/>
              <a:t>Trigger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Output rate within allowed bandwidth</a:t>
            </a:r>
          </a:p>
          <a:p>
            <a:pPr lvl="1"/>
            <a:r>
              <a:rPr lang="en-US" dirty="0" smtClean="0"/>
              <a:t>Avoiding DAQ dead-time</a:t>
            </a:r>
          </a:p>
          <a:p>
            <a:r>
              <a:rPr lang="en-US" dirty="0" smtClean="0"/>
              <a:t>Fill the bandwidth</a:t>
            </a:r>
          </a:p>
          <a:p>
            <a:pPr lvl="1"/>
            <a:r>
              <a:rPr lang="en-US" dirty="0" smtClean="0"/>
              <a:t>As luminosity decreases during the fill</a:t>
            </a:r>
            <a:endParaRPr lang="en-US" dirty="0"/>
          </a:p>
          <a:p>
            <a:r>
              <a:rPr lang="en-US" dirty="0" smtClean="0"/>
              <a:t>How to use it?</a:t>
            </a:r>
          </a:p>
          <a:p>
            <a:pPr lvl="1"/>
            <a:r>
              <a:rPr lang="en-US" dirty="0" smtClean="0"/>
              <a:t>As the physics analysis needs stability</a:t>
            </a:r>
          </a:p>
          <a:p>
            <a:pPr lvl="2"/>
            <a:r>
              <a:rPr lang="en-US" dirty="0" smtClean="0"/>
              <a:t>Short term</a:t>
            </a:r>
          </a:p>
          <a:p>
            <a:pPr lvl="3"/>
            <a:r>
              <a:rPr lang="en-US" dirty="0" smtClean="0"/>
              <a:t>Via pre-scaling</a:t>
            </a:r>
          </a:p>
          <a:p>
            <a:pPr lvl="3"/>
            <a:r>
              <a:rPr lang="en-US" dirty="0" smtClean="0"/>
              <a:t>Tower masking in case of problems</a:t>
            </a:r>
          </a:p>
          <a:p>
            <a:pPr lvl="2"/>
            <a:r>
              <a:rPr lang="en-US" dirty="0" smtClean="0"/>
              <a:t>Long term</a:t>
            </a:r>
          </a:p>
          <a:p>
            <a:pPr lvl="3"/>
            <a:r>
              <a:rPr lang="en-US" dirty="0" smtClean="0"/>
              <a:t>Via threshold and menu adjustment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Level-1 rate @ 10</a:t>
            </a:r>
            <a:r>
              <a:rPr lang="en-US" baseline="30000" dirty="0" smtClean="0"/>
              <a:t>31</a:t>
            </a:r>
            <a:r>
              <a:rPr lang="en-US" dirty="0" smtClean="0"/>
              <a:t> (14.4.0)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95400" y="5616714"/>
            <a:ext cx="6858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Removing overlaps between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single+multi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EM gives 18 kHz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Total estimated L1 rate with all overlaps removed is ~ 12 kHz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235795" y="1541858"/>
          <a:ext cx="2917605" cy="3915967"/>
        </p:xfrm>
        <a:graphic>
          <a:graphicData uri="http://schemas.openxmlformats.org/drawingml/2006/table">
            <a:tbl>
              <a:tblPr/>
              <a:tblGrid>
                <a:gridCol w="1823503"/>
                <a:gridCol w="1094102"/>
              </a:tblGrid>
              <a:tr h="355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Trigger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Rate (Hz)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Multi EM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6400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Multi Object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5500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Single EM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5500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Single Muon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1700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Multi Tau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Single Tau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Jets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Multi Muon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XE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グラフ 1"/>
          <p:cNvGraphicFramePr>
            <a:graphicFrameLocks/>
          </p:cNvGraphicFramePr>
          <p:nvPr/>
        </p:nvGraphicFramePr>
        <p:xfrm>
          <a:off x="381000" y="990600"/>
          <a:ext cx="511492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 L1 selection</a:t>
            </a:r>
          </a:p>
          <a:p>
            <a:pPr lvl="1"/>
            <a:r>
              <a:rPr lang="en-US" dirty="0" err="1" smtClean="0"/>
              <a:t>RoI</a:t>
            </a:r>
            <a:r>
              <a:rPr lang="en-US" dirty="0" smtClean="0"/>
              <a:t> selected through simple signatures</a:t>
            </a:r>
          </a:p>
          <a:p>
            <a:pPr lvl="1"/>
            <a:r>
              <a:rPr lang="en-US" dirty="0" smtClean="0"/>
              <a:t>HW</a:t>
            </a:r>
          </a:p>
          <a:p>
            <a:pPr lvl="1"/>
            <a:r>
              <a:rPr lang="en-US" dirty="0" smtClean="0"/>
              <a:t>Synchronous</a:t>
            </a:r>
          </a:p>
          <a:p>
            <a:pPr lvl="1"/>
            <a:r>
              <a:rPr lang="en-US" dirty="0" smtClean="0"/>
              <a:t>Pipelined, fixed latency (2.5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s)</a:t>
            </a:r>
          </a:p>
          <a:p>
            <a:pPr lvl="1"/>
            <a:r>
              <a:rPr lang="en-US" dirty="0" smtClean="0"/>
              <a:t>40 </a:t>
            </a:r>
            <a:r>
              <a:rPr lang="en-US" dirty="0" smtClean="0"/>
              <a:t>MHz </a:t>
            </a:r>
            <a:r>
              <a:rPr lang="en-US" dirty="0" smtClean="0"/>
              <a:t>clock</a:t>
            </a:r>
          </a:p>
          <a:p>
            <a:r>
              <a:rPr lang="en-US" dirty="0" err="1" smtClean="0"/>
              <a:t>RoI</a:t>
            </a:r>
            <a:r>
              <a:rPr lang="en-US" dirty="0" smtClean="0"/>
              <a:t> based L2</a:t>
            </a:r>
          </a:p>
          <a:p>
            <a:pPr lvl="1"/>
            <a:r>
              <a:rPr lang="en-US" dirty="0" smtClean="0"/>
              <a:t>Selection refined moving few % of data</a:t>
            </a:r>
          </a:p>
          <a:p>
            <a:pPr lvl="1"/>
            <a:r>
              <a:rPr lang="en-US" dirty="0" smtClean="0"/>
              <a:t>SW based</a:t>
            </a:r>
          </a:p>
          <a:p>
            <a:pPr lvl="1"/>
            <a:r>
              <a:rPr lang="en-US" dirty="0" smtClean="0"/>
              <a:t>Sequential</a:t>
            </a:r>
          </a:p>
          <a:p>
            <a:pPr lvl="2"/>
            <a:r>
              <a:rPr lang="en-US" dirty="0" smtClean="0"/>
              <a:t>Early rejection</a:t>
            </a:r>
          </a:p>
          <a:p>
            <a:pPr lvl="1"/>
            <a:r>
              <a:rPr lang="en-US" dirty="0" smtClean="0"/>
              <a:t>Asynchronous</a:t>
            </a:r>
          </a:p>
          <a:p>
            <a:r>
              <a:rPr lang="en-US" dirty="0" smtClean="0"/>
              <a:t>EF based on full event</a:t>
            </a:r>
          </a:p>
          <a:p>
            <a:endParaRPr lang="en-US" dirty="0"/>
          </a:p>
        </p:txBody>
      </p:sp>
      <p:grpSp>
        <p:nvGrpSpPr>
          <p:cNvPr id="5" name="Gruppo 12"/>
          <p:cNvGrpSpPr>
            <a:grpSpLocks/>
          </p:cNvGrpSpPr>
          <p:nvPr/>
        </p:nvGrpSpPr>
        <p:grpSpPr bwMode="auto">
          <a:xfrm>
            <a:off x="381000" y="1371600"/>
            <a:ext cx="3614738" cy="4787900"/>
            <a:chOff x="2411413" y="1050925"/>
            <a:chExt cx="4318000" cy="527367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1413" y="1143000"/>
              <a:ext cx="4318000" cy="5181600"/>
            </a:xfrm>
            <a:prstGeom prst="rect">
              <a:avLst/>
            </a:prstGeom>
            <a:noFill/>
            <a:ln w="9525">
              <a:solidFill>
                <a:srgbClr val="FF220A"/>
              </a:solidFill>
              <a:miter lim="800000"/>
              <a:headEnd/>
              <a:tailEnd/>
            </a:ln>
          </p:spPr>
        </p:pic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851275" y="1050925"/>
              <a:ext cx="1566863" cy="2565400"/>
            </a:xfrm>
            <a:custGeom>
              <a:avLst/>
              <a:gdLst>
                <a:gd name="T0" fmla="*/ 0 w 987"/>
                <a:gd name="T1" fmla="*/ 229 h 1616"/>
                <a:gd name="T2" fmla="*/ 153 w 987"/>
                <a:gd name="T3" fmla="*/ 1496 h 1616"/>
                <a:gd name="T4" fmla="*/ 488 w 987"/>
                <a:gd name="T5" fmla="*/ 1616 h 1616"/>
                <a:gd name="T6" fmla="*/ 987 w 987"/>
                <a:gd name="T7" fmla="*/ 413 h 1616"/>
                <a:gd name="T8" fmla="*/ 282 w 987"/>
                <a:gd name="T9" fmla="*/ 0 h 1616"/>
                <a:gd name="T10" fmla="*/ 0 w 987"/>
                <a:gd name="T11" fmla="*/ 229 h 16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7"/>
                <a:gd name="T19" fmla="*/ 0 h 1616"/>
                <a:gd name="T20" fmla="*/ 987 w 987"/>
                <a:gd name="T21" fmla="*/ 1616 h 16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7" h="1616">
                  <a:moveTo>
                    <a:pt x="0" y="229"/>
                  </a:moveTo>
                  <a:lnTo>
                    <a:pt x="153" y="1496"/>
                  </a:lnTo>
                  <a:lnTo>
                    <a:pt x="488" y="1616"/>
                  </a:lnTo>
                  <a:lnTo>
                    <a:pt x="987" y="413"/>
                  </a:lnTo>
                  <a:lnTo>
                    <a:pt x="282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4340225" y="3603625"/>
              <a:ext cx="273050" cy="722313"/>
            </a:xfrm>
            <a:custGeom>
              <a:avLst/>
              <a:gdLst>
                <a:gd name="T0" fmla="*/ 0 w 172"/>
                <a:gd name="T1" fmla="*/ 0 h 455"/>
                <a:gd name="T2" fmla="*/ 51 w 172"/>
                <a:gd name="T3" fmla="*/ 421 h 455"/>
                <a:gd name="T4" fmla="*/ 163 w 172"/>
                <a:gd name="T5" fmla="*/ 455 h 455"/>
                <a:gd name="T6" fmla="*/ 172 w 172"/>
                <a:gd name="T7" fmla="*/ 51 h 455"/>
                <a:gd name="T8" fmla="*/ 0 w 172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55"/>
                <a:gd name="T17" fmla="*/ 172 w 172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55">
                  <a:moveTo>
                    <a:pt x="0" y="0"/>
                  </a:moveTo>
                  <a:lnTo>
                    <a:pt x="51" y="421"/>
                  </a:lnTo>
                  <a:lnTo>
                    <a:pt x="163" y="455"/>
                  </a:lnTo>
                  <a:lnTo>
                    <a:pt x="17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4449763" y="4338638"/>
              <a:ext cx="122237" cy="314325"/>
            </a:xfrm>
            <a:custGeom>
              <a:avLst/>
              <a:gdLst>
                <a:gd name="T0" fmla="*/ 0 w 77"/>
                <a:gd name="T1" fmla="*/ 0 h 198"/>
                <a:gd name="T2" fmla="*/ 0 w 77"/>
                <a:gd name="T3" fmla="*/ 181 h 198"/>
                <a:gd name="T4" fmla="*/ 60 w 77"/>
                <a:gd name="T5" fmla="*/ 198 h 198"/>
                <a:gd name="T6" fmla="*/ 77 w 77"/>
                <a:gd name="T7" fmla="*/ 18 h 198"/>
                <a:gd name="T8" fmla="*/ 0 w 77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98"/>
                <a:gd name="T17" fmla="*/ 77 w 77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98">
                  <a:moveTo>
                    <a:pt x="0" y="0"/>
                  </a:moveTo>
                  <a:lnTo>
                    <a:pt x="0" y="181"/>
                  </a:lnTo>
                  <a:lnTo>
                    <a:pt x="60" y="198"/>
                  </a:lnTo>
                  <a:lnTo>
                    <a:pt x="7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10" name="Picture 18" descr="&#10;Picture 16                                                     00000002Macintosh HD                   B3585E4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95400"/>
            <a:ext cx="1799663" cy="1676400"/>
          </a:xfrm>
          <a:prstGeom prst="rect">
            <a:avLst/>
          </a:prstGeom>
          <a:noFill/>
          <a:ln w="9525">
            <a:solidFill>
              <a:srgbClr val="FF220A"/>
            </a:solidFill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Level-2 rate @ 10</a:t>
            </a:r>
            <a:r>
              <a:rPr lang="en-US" baseline="30000" dirty="0" smtClean="0"/>
              <a:t>31</a:t>
            </a:r>
            <a:r>
              <a:rPr lang="en-US" dirty="0" smtClean="0"/>
              <a:t> (14.4.0)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グラフ 1"/>
          <p:cNvGraphicFramePr>
            <a:graphicFrameLocks/>
          </p:cNvGraphicFramePr>
          <p:nvPr/>
        </p:nvGraphicFramePr>
        <p:xfrm>
          <a:off x="0" y="914400"/>
          <a:ext cx="496252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1"/>
          <p:cNvGraphicFramePr>
            <a:graphicFrameLocks/>
          </p:cNvGraphicFramePr>
          <p:nvPr/>
        </p:nvGraphicFramePr>
        <p:xfrm>
          <a:off x="3658941" y="914400"/>
          <a:ext cx="510405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90600" y="5715000"/>
            <a:ext cx="6477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Total estimated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L2 rate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with all overlaps removed is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840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Hz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79092" y="1802126"/>
          <a:ext cx="2759907" cy="3385824"/>
        </p:xfrm>
        <a:graphic>
          <a:graphicData uri="http://schemas.openxmlformats.org/drawingml/2006/table">
            <a:tbl>
              <a:tblPr/>
              <a:tblGrid>
                <a:gridCol w="1698404"/>
                <a:gridCol w="1061503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Trigger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Rate (Hz)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Electrons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Muons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210*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Taus+X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XE+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Photons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B Phys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Jets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90600" y="53340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latin typeface="Calibri" pitchFamily="34" charset="0"/>
              </a:rPr>
              <a:t>* Manually </a:t>
            </a:r>
            <a:r>
              <a:rPr lang="en-US" sz="1800" dirty="0" smtClean="0">
                <a:latin typeface="Calibri" pitchFamily="34" charset="0"/>
              </a:rPr>
              <a:t>pre-scaled </a:t>
            </a:r>
            <a:r>
              <a:rPr lang="en-US" sz="1800" dirty="0">
                <a:latin typeface="Calibri" pitchFamily="34" charset="0"/>
              </a:rPr>
              <a:t>off pass-through triggers mu4_tile,  mu4_mu6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50832" y="2627488"/>
            <a:ext cx="1456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800">
                <a:latin typeface="Calibri" pitchFamily="34" charset="0"/>
              </a:rPr>
              <a:t>X=anything;</a:t>
            </a:r>
          </a:p>
          <a:p>
            <a:pPr eaLnBrk="1" hangingPunct="1"/>
            <a:r>
              <a:rPr lang="en-US" sz="1800">
                <a:latin typeface="Calibri" pitchFamily="34" charset="0"/>
              </a:rPr>
              <a:t>+ includesJE,</a:t>
            </a:r>
          </a:p>
          <a:p>
            <a:pPr eaLnBrk="1" hangingPunct="1"/>
            <a:r>
              <a:rPr lang="en-US" sz="1800">
                <a:latin typeface="Calibri" pitchFamily="34" charset="0"/>
              </a:rPr>
              <a:t>TE,  anything</a:t>
            </a:r>
          </a:p>
          <a:p>
            <a:pPr eaLnBrk="1" hangingPunct="1"/>
            <a:r>
              <a:rPr lang="en-US" sz="1800">
                <a:latin typeface="Calibri" pitchFamily="34" charset="0"/>
              </a:rPr>
              <a:t>with MET</a:t>
            </a:r>
          </a:p>
          <a:p>
            <a:pPr eaLnBrk="1" hangingPunct="1"/>
            <a:r>
              <a:rPr lang="en-US" sz="1800">
                <a:latin typeface="Calibri" pitchFamily="34" charset="0"/>
              </a:rPr>
              <a:t>except taus;</a:t>
            </a:r>
          </a:p>
          <a:p>
            <a:pPr eaLnBrk="1" hangingPunct="1"/>
            <a:r>
              <a:rPr lang="en-US" sz="1800">
                <a:latin typeface="Calibri" pitchFamily="34" charset="0"/>
              </a:rPr>
              <a:t>Bphys includes</a:t>
            </a:r>
          </a:p>
          <a:p>
            <a:pPr eaLnBrk="1" hangingPunct="1"/>
            <a:r>
              <a:rPr lang="en-US" sz="1800">
                <a:latin typeface="Calibri" pitchFamily="34" charset="0"/>
              </a:rPr>
              <a:t>Bjet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EF rates @ 10</a:t>
            </a:r>
            <a:r>
              <a:rPr lang="en-US" baseline="30000" dirty="0" smtClean="0"/>
              <a:t>31</a:t>
            </a:r>
            <a:r>
              <a:rPr lang="en-US" dirty="0" smtClean="0"/>
              <a:t> (14.4.0)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71600" y="5616714"/>
            <a:ext cx="67056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Total estimated EF Rate with overlaps removed is 250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Hz</a:t>
            </a: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Evaluations with different pre-scales give the required 200 Hz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9" name="グラフ 1"/>
          <p:cNvGraphicFramePr>
            <a:graphicFrameLocks/>
          </p:cNvGraphicFramePr>
          <p:nvPr/>
        </p:nvGraphicFramePr>
        <p:xfrm>
          <a:off x="2895600" y="914400"/>
          <a:ext cx="47625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1"/>
          <p:cNvGraphicFramePr>
            <a:graphicFrameLocks/>
          </p:cNvGraphicFramePr>
          <p:nvPr/>
        </p:nvGraphicFramePr>
        <p:xfrm>
          <a:off x="381000" y="762000"/>
          <a:ext cx="47625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624666" y="4724400"/>
            <a:ext cx="42333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</a:endParaRPr>
          </a:p>
          <a:p>
            <a:pPr eaLnBrk="1" hangingPunct="1"/>
            <a:r>
              <a:rPr lang="en-US" sz="1800" dirty="0">
                <a:latin typeface="Calibri" pitchFamily="34" charset="0"/>
              </a:rPr>
              <a:t>91 Hz total is in </a:t>
            </a:r>
            <a:r>
              <a:rPr lang="en-US" sz="1800" dirty="0" smtClean="0">
                <a:latin typeface="Calibri" pitchFamily="34" charset="0"/>
              </a:rPr>
              <a:t>pre-scaled </a:t>
            </a:r>
            <a:r>
              <a:rPr lang="en-US" sz="1800" dirty="0">
                <a:latin typeface="Calibri" pitchFamily="34" charset="0"/>
              </a:rPr>
              <a:t>triggers;</a:t>
            </a:r>
          </a:p>
          <a:p>
            <a:pPr eaLnBrk="1" hangingPunct="1"/>
            <a:r>
              <a:rPr lang="en-US" sz="1800" dirty="0">
                <a:latin typeface="Calibri" pitchFamily="34" charset="0"/>
              </a:rPr>
              <a:t>51 Hz of </a:t>
            </a:r>
            <a:r>
              <a:rPr lang="en-US" sz="1800" dirty="0" smtClean="0">
                <a:latin typeface="Calibri" pitchFamily="34" charset="0"/>
              </a:rPr>
              <a:t>pre-scaled </a:t>
            </a:r>
            <a:r>
              <a:rPr lang="en-US" sz="1800" dirty="0">
                <a:latin typeface="Calibri" pitchFamily="34" charset="0"/>
              </a:rPr>
              <a:t>triggers is unique rate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181600" y="1371600"/>
          <a:ext cx="3048000" cy="3714750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Trigger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Rate (Hz)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Muons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        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Electrons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Tau+X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B Phys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Jets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Photons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XE+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Misc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696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https://twiki.cern.ch/twiki/bin/view/Atlas/L31TriggerMenu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10</a:t>
            </a:r>
            <a:r>
              <a:rPr lang="en-US" baseline="30000" dirty="0" smtClean="0"/>
              <a:t>31</a:t>
            </a:r>
            <a:r>
              <a:rPr lang="en-US" dirty="0" smtClean="0"/>
              <a:t> physics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and primary triggers will be consolidated after </a:t>
            </a:r>
            <a:r>
              <a:rPr lang="en-US" dirty="0" err="1" smtClean="0"/>
              <a:t>behaviour</a:t>
            </a:r>
            <a:r>
              <a:rPr lang="en-US" dirty="0" smtClean="0"/>
              <a:t>/rates of various triggers are understood with real data</a:t>
            </a:r>
          </a:p>
          <a:p>
            <a:r>
              <a:rPr lang="en-US" dirty="0" smtClean="0"/>
              <a:t>Choices will (hopefully) be made between competing algorithms (</a:t>
            </a:r>
            <a:r>
              <a:rPr lang="en-US" dirty="0" err="1" smtClean="0"/>
              <a:t>SiTrack</a:t>
            </a:r>
            <a:r>
              <a:rPr lang="en-US" dirty="0" smtClean="0"/>
              <a:t>, </a:t>
            </a:r>
            <a:r>
              <a:rPr lang="en-US" dirty="0" err="1" smtClean="0"/>
              <a:t>IDScan</a:t>
            </a:r>
            <a:r>
              <a:rPr lang="en-US" dirty="0" smtClean="0"/>
              <a:t>…) leading to fewer chains</a:t>
            </a:r>
          </a:p>
          <a:p>
            <a:r>
              <a:rPr lang="en-US" dirty="0" smtClean="0"/>
              <a:t>Physics streams will be enabled gradually (</a:t>
            </a:r>
            <a:r>
              <a:rPr lang="en-US" dirty="0" err="1" smtClean="0"/>
              <a:t>minbias</a:t>
            </a:r>
            <a:r>
              <a:rPr lang="en-US" dirty="0" smtClean="0"/>
              <a:t>, jets </a:t>
            </a:r>
            <a:r>
              <a:rPr lang="en-US" dirty="0" err="1" smtClean="0"/>
              <a:t>muons</a:t>
            </a:r>
            <a:r>
              <a:rPr lang="en-US" dirty="0" smtClean="0"/>
              <a:t>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weeks or even </a:t>
            </a:r>
            <a:r>
              <a:rPr lang="en-US" dirty="0" smtClean="0"/>
              <a:t>months between first </a:t>
            </a:r>
            <a:r>
              <a:rPr lang="en-US" dirty="0"/>
              <a:t>collisions and 10</a:t>
            </a:r>
            <a:r>
              <a:rPr lang="en-US" baseline="30000" dirty="0"/>
              <a:t>31</a:t>
            </a:r>
            <a:r>
              <a:rPr lang="en-US" dirty="0"/>
              <a:t>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Time to understand the trigger and its performance</a:t>
            </a:r>
          </a:p>
          <a:p>
            <a:pPr lvl="1"/>
            <a:r>
              <a:rPr lang="en-US" dirty="0" smtClean="0"/>
              <a:t>Reduce the number of chains </a:t>
            </a:r>
            <a:r>
              <a:rPr lang="en-US" dirty="0"/>
              <a:t>for simpler </a:t>
            </a:r>
            <a:r>
              <a:rPr lang="en-US" dirty="0" smtClean="0"/>
              <a:t>commissioning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the balance of </a:t>
            </a:r>
            <a:r>
              <a:rPr lang="en-US" dirty="0" smtClean="0"/>
              <a:t>data samples </a:t>
            </a:r>
            <a:r>
              <a:rPr lang="en-US" dirty="0"/>
              <a:t>needed at </a:t>
            </a:r>
            <a:r>
              <a:rPr lang="en-US" dirty="0" smtClean="0"/>
              <a:t>each luminosity</a:t>
            </a:r>
          </a:p>
          <a:p>
            <a:r>
              <a:rPr lang="en-US" dirty="0" smtClean="0"/>
              <a:t>Commissioning </a:t>
            </a:r>
            <a:r>
              <a:rPr lang="en-US" dirty="0"/>
              <a:t>is a messy and non-linear business: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parallel activities, lots of iteration, and many </a:t>
            </a:r>
            <a:r>
              <a:rPr lang="en-US" dirty="0" smtClean="0"/>
              <a:t>surprises</a:t>
            </a:r>
          </a:p>
          <a:p>
            <a:pPr lvl="1"/>
            <a:r>
              <a:rPr lang="en-US" dirty="0" smtClean="0"/>
              <a:t>Flexibility required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repare </a:t>
            </a:r>
            <a:r>
              <a:rPr lang="en-US" dirty="0"/>
              <a:t>a broad </a:t>
            </a:r>
            <a:r>
              <a:rPr lang="en-US" dirty="0" smtClean="0"/>
              <a:t>set </a:t>
            </a:r>
            <a:r>
              <a:rPr lang="en-US" dirty="0"/>
              <a:t>of tools, and don’t expect to get it right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Validation </a:t>
            </a:r>
            <a:r>
              <a:rPr lang="en-US" dirty="0"/>
              <a:t>tends to focus on checking for the </a:t>
            </a:r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constantly look </a:t>
            </a:r>
            <a:r>
              <a:rPr lang="en-US" dirty="0" smtClean="0"/>
              <a:t>in areas </a:t>
            </a:r>
            <a:r>
              <a:rPr lang="en-US" dirty="0"/>
              <a:t>where </a:t>
            </a:r>
            <a:r>
              <a:rPr lang="en-US" dirty="0" smtClean="0"/>
              <a:t>nothing is expected</a:t>
            </a:r>
          </a:p>
          <a:p>
            <a:pPr lvl="2"/>
            <a:r>
              <a:rPr lang="en-US" dirty="0" smtClean="0"/>
              <a:t>empty bunches</a:t>
            </a:r>
          </a:p>
          <a:p>
            <a:pPr lvl="1"/>
            <a:r>
              <a:rPr lang="en-US" dirty="0" smtClean="0"/>
              <a:t>Look for </a:t>
            </a:r>
            <a:r>
              <a:rPr lang="en-US" dirty="0"/>
              <a:t>the unexpected before </a:t>
            </a:r>
            <a:r>
              <a:rPr lang="en-US" dirty="0" smtClean="0"/>
              <a:t>declaring </a:t>
            </a:r>
            <a:r>
              <a:rPr lang="en-US" dirty="0"/>
              <a:t>commissioning </a:t>
            </a:r>
            <a:r>
              <a:rPr lang="en-US" dirty="0" smtClean="0"/>
              <a:t>complete</a:t>
            </a:r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General comments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Understanding ATLAS detector performance</a:t>
            </a:r>
          </a:p>
          <a:p>
            <a:pPr lvl="1"/>
            <a:r>
              <a:rPr lang="en-US" dirty="0" smtClean="0"/>
              <a:t>Leads to clear strategy on how to assign </a:t>
            </a:r>
            <a:r>
              <a:rPr lang="en-US" dirty="0" smtClean="0"/>
              <a:t>bandwidth</a:t>
            </a:r>
            <a:endParaRPr lang="en-US" dirty="0" smtClean="0"/>
          </a:p>
          <a:p>
            <a:pPr lvl="2"/>
            <a:r>
              <a:rPr lang="en-US" dirty="0" smtClean="0"/>
              <a:t>Versus evolution of luminosity and of trigger </a:t>
            </a:r>
            <a:r>
              <a:rPr lang="en-US" dirty="0" smtClean="0"/>
              <a:t>commissioning</a:t>
            </a:r>
            <a:endParaRPr lang="en-US" dirty="0" smtClean="0"/>
          </a:p>
          <a:p>
            <a:pPr lvl="2"/>
            <a:r>
              <a:rPr lang="en-US" dirty="0" smtClean="0"/>
              <a:t>Versus requirements of collecting large samples of certain datasets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Large datasets required to understand basic performance</a:t>
            </a:r>
          </a:p>
          <a:p>
            <a:pPr lvl="3"/>
            <a:r>
              <a:rPr lang="en-US" dirty="0" smtClean="0"/>
              <a:t>Calibration, fake rates</a:t>
            </a:r>
          </a:p>
          <a:p>
            <a:pPr lvl="2"/>
            <a:r>
              <a:rPr lang="en-US" dirty="0" smtClean="0"/>
              <a:t>Large datasets required, if well justified, to measure efficiencies and backgrounds from data</a:t>
            </a:r>
          </a:p>
          <a:p>
            <a:r>
              <a:rPr lang="en-US" dirty="0" smtClean="0"/>
              <a:t>Early trigger</a:t>
            </a:r>
          </a:p>
          <a:p>
            <a:pPr lvl="1"/>
            <a:r>
              <a:rPr lang="en-US" dirty="0" smtClean="0"/>
              <a:t>Level </a:t>
            </a:r>
            <a:r>
              <a:rPr lang="en-US" dirty="0" smtClean="0"/>
              <a:t> 1 </a:t>
            </a:r>
            <a:r>
              <a:rPr lang="en-US" dirty="0" smtClean="0"/>
              <a:t>stable after commissioning</a:t>
            </a:r>
          </a:p>
          <a:p>
            <a:pPr lvl="1"/>
            <a:r>
              <a:rPr lang="en-US" dirty="0" smtClean="0"/>
              <a:t>HLT trigger studies and rate adjustment</a:t>
            </a:r>
          </a:p>
          <a:p>
            <a:pPr lvl="2"/>
            <a:r>
              <a:rPr lang="en-US" dirty="0" smtClean="0">
                <a:sym typeface="Symbol"/>
              </a:rPr>
              <a:t> flexibility</a:t>
            </a:r>
          </a:p>
          <a:p>
            <a:pPr lvl="1"/>
            <a:r>
              <a:rPr lang="en-US" dirty="0" smtClean="0">
                <a:sym typeface="Symbol"/>
              </a:rPr>
              <a:t>Data analysis</a:t>
            </a:r>
          </a:p>
          <a:p>
            <a:pPr lvl="2"/>
            <a:r>
              <a:rPr lang="en-US" dirty="0" smtClean="0">
                <a:sym typeface="Symbol"/>
              </a:rPr>
              <a:t> HLT stability both in </a:t>
            </a:r>
            <a:r>
              <a:rPr lang="en-US" u="sng" dirty="0" smtClean="0">
                <a:sym typeface="Symbol"/>
              </a:rPr>
              <a:t>menus and algorithms</a:t>
            </a:r>
          </a:p>
          <a:p>
            <a:pPr lvl="1"/>
            <a:r>
              <a:rPr lang="en-US" dirty="0" smtClean="0">
                <a:sym typeface="Symbol"/>
              </a:rPr>
              <a:t>Both require simple and well understood starting points</a:t>
            </a:r>
            <a:endParaRPr lang="en-US" dirty="0" smtClean="0"/>
          </a:p>
          <a:p>
            <a:r>
              <a:rPr lang="en-US" dirty="0" smtClean="0"/>
              <a:t>Triggers for discovery</a:t>
            </a:r>
          </a:p>
          <a:p>
            <a:pPr lvl="1"/>
            <a:r>
              <a:rPr lang="en-US" dirty="0" smtClean="0"/>
              <a:t>To be sensitive it is crucial</a:t>
            </a:r>
          </a:p>
          <a:p>
            <a:pPr lvl="2"/>
            <a:r>
              <a:rPr lang="en-US" dirty="0" smtClean="0"/>
              <a:t>Having simple, stable triggers </a:t>
            </a:r>
          </a:p>
          <a:p>
            <a:pPr lvl="2"/>
            <a:r>
              <a:rPr lang="en-US" dirty="0" smtClean="0"/>
              <a:t>Measuring performance and backgrounds with data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ey triggers stable as early as possible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trigger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CTP: minor firmware changes </a:t>
            </a:r>
          </a:p>
          <a:p>
            <a:pPr lvl="1"/>
            <a:r>
              <a:rPr lang="en-US" sz="1400" dirty="0" smtClean="0"/>
              <a:t>CTPIN: enabling/disabling inputs in the CTPIN </a:t>
            </a:r>
          </a:p>
          <a:p>
            <a:pPr lvl="1"/>
            <a:r>
              <a:rPr lang="en-US" sz="1400" dirty="0" smtClean="0"/>
              <a:t>CTPCORE: measurement of the 40 MHz BC frequency with a precision of better than 1 Hz (using GPS as time reference) (done) </a:t>
            </a:r>
          </a:p>
          <a:p>
            <a:pPr lvl="1"/>
            <a:r>
              <a:rPr lang="en-US" sz="1400" dirty="0" smtClean="0"/>
              <a:t>CTPCORE: trigger type handling for calibration requests (under development) </a:t>
            </a:r>
          </a:p>
          <a:p>
            <a:pPr lvl="1"/>
            <a:r>
              <a:rPr lang="en-US" sz="1400" dirty="0" smtClean="0"/>
              <a:t>CTPCORE: 16-bit simple dead-time for </a:t>
            </a:r>
            <a:r>
              <a:rPr lang="en-US" sz="1400" dirty="0" err="1" smtClean="0"/>
              <a:t>LAr</a:t>
            </a:r>
            <a:r>
              <a:rPr lang="en-US" sz="1400" dirty="0" smtClean="0"/>
              <a:t> 32-samples (under development)</a:t>
            </a:r>
          </a:p>
          <a:p>
            <a:r>
              <a:rPr lang="en-US" sz="1800" dirty="0" err="1" smtClean="0"/>
              <a:t>MuCTPI</a:t>
            </a:r>
            <a:endParaRPr lang="en-US" sz="1800" dirty="0" smtClean="0"/>
          </a:p>
          <a:p>
            <a:pPr lvl="1"/>
            <a:r>
              <a:rPr lang="en-US" sz="1400" dirty="0" smtClean="0"/>
              <a:t>BCID alignment of the trigger path is in progress (not critical). Started with the TGC, defining the procedure. RPC will follow in the following weeks.</a:t>
            </a:r>
          </a:p>
          <a:p>
            <a:pPr lvl="1"/>
            <a:r>
              <a:rPr lang="en-US" sz="1400" dirty="0" smtClean="0"/>
              <a:t>Status of new boards: (16xMIOCT: final version ; 1 MIROD + 1 MICTP, fully functional prototypes, will be replaced by newer versions with the same functionality)</a:t>
            </a:r>
          </a:p>
          <a:p>
            <a:pPr lvl="2"/>
            <a:r>
              <a:rPr lang="en-US" sz="1200" dirty="0" smtClean="0"/>
              <a:t>MIROD/MICTP board production: 2 modules available and tested, 2 more being assembled (2 weeks). 2 more will follow once the MICTP tests are completed.</a:t>
            </a:r>
          </a:p>
          <a:p>
            <a:pPr lvl="2"/>
            <a:r>
              <a:rPr lang="en-US" sz="1200" dirty="0" smtClean="0"/>
              <a:t>MIROD firmware: done.</a:t>
            </a:r>
          </a:p>
          <a:p>
            <a:pPr lvl="2"/>
            <a:r>
              <a:rPr lang="en-US" sz="1200" dirty="0" smtClean="0"/>
              <a:t>MIROD software: low-level done, controller under development.</a:t>
            </a:r>
          </a:p>
          <a:p>
            <a:pPr lvl="2"/>
            <a:r>
              <a:rPr lang="en-US" sz="1200" dirty="0" smtClean="0"/>
              <a:t>MICTP firmware: currently being tested.</a:t>
            </a:r>
          </a:p>
          <a:p>
            <a:pPr lvl="2"/>
            <a:r>
              <a:rPr lang="en-US" sz="1200" dirty="0" smtClean="0"/>
              <a:t>MICTP software: to be done.</a:t>
            </a:r>
          </a:p>
          <a:p>
            <a:r>
              <a:rPr lang="en-US" sz="1800" dirty="0" smtClean="0"/>
              <a:t>TTC: </a:t>
            </a:r>
          </a:p>
          <a:p>
            <a:pPr lvl="1"/>
            <a:r>
              <a:rPr lang="en-US" sz="1400" dirty="0" smtClean="0"/>
              <a:t>TTC distribution to sub-detectors is complete </a:t>
            </a:r>
          </a:p>
          <a:p>
            <a:pPr lvl="1"/>
            <a:r>
              <a:rPr lang="en-US" sz="1400" dirty="0" smtClean="0"/>
              <a:t>Clock phase test ongoing</a:t>
            </a:r>
          </a:p>
          <a:p>
            <a:pPr lvl="1"/>
            <a:r>
              <a:rPr lang="en-US" sz="1400" dirty="0" err="1" smtClean="0"/>
              <a:t>LTPi</a:t>
            </a:r>
            <a:r>
              <a:rPr lang="en-US" sz="1400" dirty="0" smtClean="0"/>
              <a:t> parallel links for </a:t>
            </a:r>
            <a:r>
              <a:rPr lang="en-US" sz="1400" dirty="0" err="1" smtClean="0"/>
              <a:t>muons</a:t>
            </a:r>
            <a:r>
              <a:rPr lang="en-US" sz="1400" dirty="0" smtClean="0"/>
              <a:t> and ID still need to be commissioned. </a:t>
            </a:r>
          </a:p>
          <a:p>
            <a:pPr lvl="1"/>
            <a:r>
              <a:rPr lang="en-US" sz="1400" dirty="0" err="1" smtClean="0"/>
              <a:t>Calo</a:t>
            </a:r>
            <a:r>
              <a:rPr lang="en-US" sz="1400" dirty="0" smtClean="0"/>
              <a:t> loops are working.</a:t>
            </a:r>
          </a:p>
          <a:p>
            <a:pPr lvl="1"/>
            <a:r>
              <a:rPr lang="en-US" sz="1400" dirty="0" smtClean="0"/>
              <a:t>ZDC and LUCID integrated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Level-1 trigger 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686800" cy="35060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066800" y="2667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1371600" y="2590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137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different cosmic setups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5276850" y="2952750"/>
            <a:ext cx="304800" cy="4305300"/>
          </a:xfrm>
          <a:prstGeom prst="rightBrace">
            <a:avLst>
              <a:gd name="adj1" fmla="val 7222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5410200"/>
            <a:ext cx="37338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Conceptually few changes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Four physics thresholds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Two test thresholds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performance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2mu4/mu4mu6 and 2e5 triggers</a:t>
            </a:r>
          </a:p>
          <a:p>
            <a:pPr lvl="1"/>
            <a:r>
              <a:rPr lang="en-US" dirty="0" smtClean="0"/>
              <a:t>Provide the first and most abundant source of isolated lepton pairs</a:t>
            </a:r>
          </a:p>
          <a:p>
            <a:pPr lvl="1"/>
            <a:r>
              <a:rPr lang="en-US" dirty="0" smtClean="0"/>
              <a:t>Understand the detector performance in certain areas, …</a:t>
            </a:r>
          </a:p>
          <a:p>
            <a:pPr lvl="1"/>
            <a:r>
              <a:rPr lang="en-US" dirty="0" smtClean="0"/>
              <a:t>Critical to </a:t>
            </a:r>
          </a:p>
          <a:p>
            <a:pPr lvl="2"/>
            <a:r>
              <a:rPr lang="en-US" dirty="0" smtClean="0"/>
              <a:t>early performance measurements</a:t>
            </a:r>
          </a:p>
          <a:p>
            <a:pPr lvl="1"/>
            <a:r>
              <a:rPr lang="en-US" dirty="0" smtClean="0"/>
              <a:t>Initial physics results for </a:t>
            </a:r>
            <a:r>
              <a:rPr lang="en-US" dirty="0" err="1" smtClean="0"/>
              <a:t>muons</a:t>
            </a:r>
            <a:r>
              <a:rPr lang="en-US" dirty="0" smtClean="0"/>
              <a:t> and electrons</a:t>
            </a:r>
          </a:p>
          <a:p>
            <a:r>
              <a:rPr lang="en-US" dirty="0" smtClean="0"/>
              <a:t>tau16(</a:t>
            </a:r>
            <a:r>
              <a:rPr lang="en-US" dirty="0" err="1" smtClean="0"/>
              <a:t>i</a:t>
            </a:r>
            <a:r>
              <a:rPr lang="en-US" dirty="0" smtClean="0"/>
              <a:t>) + xe30 and XE40</a:t>
            </a:r>
          </a:p>
          <a:p>
            <a:pPr lvl="1"/>
            <a:r>
              <a:rPr lang="en-US" dirty="0" smtClean="0"/>
              <a:t>for 10 pb-1, the first one will be the only source any significant sample of </a:t>
            </a:r>
            <a:r>
              <a:rPr lang="en-US" dirty="0" err="1" smtClean="0"/>
              <a:t>hadronic</a:t>
            </a:r>
            <a:r>
              <a:rPr lang="en-US" dirty="0" smtClean="0"/>
              <a:t> τ-decays (a thousand signal events with limited purity)</a:t>
            </a:r>
          </a:p>
          <a:p>
            <a:pPr lvl="1"/>
            <a:r>
              <a:rPr lang="en-US" dirty="0" smtClean="0"/>
              <a:t>the second one, if proven to be viable once detector tails have been cleaned up, is presumably the best example of possible orthogonal triggers for early physics in ATLAS: it can serve to verify both the electron and tau trigger streams through the extraction of W to </a:t>
            </a:r>
            <a:r>
              <a:rPr lang="en-US" dirty="0" err="1" smtClean="0"/>
              <a:t>eν</a:t>
            </a:r>
            <a:r>
              <a:rPr lang="en-US" dirty="0" smtClean="0"/>
              <a:t> and W to </a:t>
            </a:r>
            <a:r>
              <a:rPr lang="en-US" dirty="0" err="1" smtClean="0"/>
              <a:t>τν</a:t>
            </a:r>
            <a:r>
              <a:rPr lang="en-US" dirty="0" smtClean="0"/>
              <a:t> decays (again here we speak of about one thousand events)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items and trigger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Trigger item</a:t>
            </a:r>
          </a:p>
          <a:p>
            <a:pPr lvl="1"/>
            <a:r>
              <a:rPr lang="en-US" dirty="0" smtClean="0"/>
              <a:t>A configuration which identifies a given signature</a:t>
            </a:r>
          </a:p>
          <a:p>
            <a:pPr lvl="1"/>
            <a:r>
              <a:rPr lang="en-US" dirty="0" smtClean="0"/>
              <a:t>Fully specifies threshold and selection criteria</a:t>
            </a:r>
          </a:p>
          <a:p>
            <a:r>
              <a:rPr lang="en-US" dirty="0" smtClean="0"/>
              <a:t>Trigger menu</a:t>
            </a:r>
          </a:p>
          <a:p>
            <a:pPr lvl="1"/>
            <a:r>
              <a:rPr lang="en-US" dirty="0" smtClean="0"/>
              <a:t>Collection of trigger items</a:t>
            </a:r>
          </a:p>
          <a:p>
            <a:pPr lvl="2"/>
            <a:r>
              <a:rPr lang="en-US" dirty="0" smtClean="0"/>
              <a:t>Incorporates signatures for various objects</a:t>
            </a:r>
          </a:p>
          <a:p>
            <a:pPr lvl="2"/>
            <a:r>
              <a:rPr lang="en-US" dirty="0" smtClean="0"/>
              <a:t>At the three levels</a:t>
            </a:r>
          </a:p>
          <a:p>
            <a:pPr lvl="1"/>
            <a:r>
              <a:rPr lang="en-US" dirty="0" smtClean="0"/>
              <a:t>Must include additional trigger items</a:t>
            </a:r>
          </a:p>
          <a:p>
            <a:pPr lvl="2"/>
            <a:r>
              <a:rPr lang="en-US" dirty="0" smtClean="0"/>
              <a:t>Validation</a:t>
            </a:r>
          </a:p>
          <a:p>
            <a:pPr lvl="2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Calibration</a:t>
            </a:r>
          </a:p>
          <a:p>
            <a:pPr lvl="2"/>
            <a:r>
              <a:rPr lang="en-US" dirty="0" smtClean="0"/>
              <a:t>Performance measurements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Level-1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Trigger HW is completely installed</a:t>
            </a:r>
          </a:p>
          <a:p>
            <a:r>
              <a:rPr lang="en-US" dirty="0" smtClean="0"/>
              <a:t>Trigger prepared through</a:t>
            </a:r>
          </a:p>
          <a:p>
            <a:pPr lvl="1"/>
            <a:r>
              <a:rPr lang="en-US" dirty="0" smtClean="0"/>
              <a:t>Timing</a:t>
            </a:r>
          </a:p>
          <a:p>
            <a:pPr lvl="2"/>
            <a:r>
              <a:rPr lang="en-US" dirty="0" smtClean="0"/>
              <a:t>Critical point!</a:t>
            </a:r>
          </a:p>
          <a:p>
            <a:pPr lvl="2"/>
            <a:r>
              <a:rPr lang="en-US" dirty="0" smtClean="0"/>
              <a:t>Partially achieved through</a:t>
            </a:r>
          </a:p>
          <a:p>
            <a:pPr lvl="3"/>
            <a:r>
              <a:rPr lang="en-US" dirty="0" smtClean="0"/>
              <a:t>Delay measurements and adjustment</a:t>
            </a:r>
          </a:p>
          <a:p>
            <a:pPr lvl="3"/>
            <a:r>
              <a:rPr lang="en-US" dirty="0" smtClean="0"/>
              <a:t>Cosmic ray runs</a:t>
            </a:r>
          </a:p>
          <a:p>
            <a:pPr lvl="3"/>
            <a:r>
              <a:rPr lang="en-US" dirty="0" smtClean="0"/>
              <a:t>Pulse runs</a:t>
            </a:r>
          </a:p>
          <a:p>
            <a:pPr lvl="1"/>
            <a:r>
              <a:rPr lang="en-US" dirty="0" smtClean="0"/>
              <a:t>Threshold setup</a:t>
            </a:r>
          </a:p>
          <a:p>
            <a:pPr lvl="2"/>
            <a:r>
              <a:rPr lang="en-US" dirty="0" smtClean="0"/>
              <a:t>Roads for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2"/>
            <a:r>
              <a:rPr lang="en-US" dirty="0" smtClean="0"/>
              <a:t>Energy calibration for calorimeter</a:t>
            </a:r>
          </a:p>
          <a:p>
            <a:pPr lvl="1"/>
            <a:r>
              <a:rPr lang="en-US" dirty="0" smtClean="0"/>
              <a:t>Commissioning runs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 preparation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Exclusive menu between barrel and end-cap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L1 RPC</a:t>
            </a:r>
          </a:p>
          <a:p>
            <a:pPr lvl="1"/>
            <a:r>
              <a:rPr lang="en-US" dirty="0" smtClean="0"/>
              <a:t>Timing alignment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iber length measurement</a:t>
            </a:r>
          </a:p>
          <a:p>
            <a:pPr lvl="2"/>
            <a:r>
              <a:rPr lang="en-US" dirty="0" smtClean="0"/>
              <a:t>Local alignments</a:t>
            </a:r>
          </a:p>
          <a:p>
            <a:pPr lvl="3"/>
            <a:r>
              <a:rPr lang="en-US" dirty="0" smtClean="0"/>
              <a:t>Using data 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orrect internal tower misalignments</a:t>
            </a:r>
          </a:p>
          <a:p>
            <a:pPr lvl="3"/>
            <a:r>
              <a:rPr lang="en-US" dirty="0" smtClean="0"/>
              <a:t>Run on calibration data @ T2</a:t>
            </a:r>
          </a:p>
          <a:p>
            <a:pPr lvl="2"/>
            <a:r>
              <a:rPr lang="en-US" dirty="0" smtClean="0"/>
              <a:t>Global alignments</a:t>
            </a:r>
          </a:p>
          <a:p>
            <a:pPr lvl="3"/>
            <a:r>
              <a:rPr lang="en-US" dirty="0" smtClean="0"/>
              <a:t>Alignment between towers</a:t>
            </a:r>
          </a:p>
          <a:p>
            <a:pPr lvl="3"/>
            <a:r>
              <a:rPr lang="en-US" dirty="0" smtClean="0"/>
              <a:t>Alignment between sectors</a:t>
            </a:r>
          </a:p>
          <a:p>
            <a:pPr lvl="3"/>
            <a:r>
              <a:rPr lang="en-US" dirty="0" smtClean="0"/>
              <a:t>Cross checks with MDT,  HLT and CTP</a:t>
            </a:r>
          </a:p>
          <a:p>
            <a:pPr lvl="2"/>
            <a:r>
              <a:rPr lang="en-US" dirty="0" smtClean="0"/>
              <a:t>Initially focused on bottom sectors</a:t>
            </a:r>
          </a:p>
          <a:p>
            <a:pPr lvl="3"/>
            <a:r>
              <a:rPr lang="en-US" dirty="0" smtClean="0"/>
              <a:t>Tools under preparation for alignment with collisions</a:t>
            </a:r>
          </a:p>
          <a:p>
            <a:pPr lvl="2"/>
            <a:r>
              <a:rPr lang="en-US" dirty="0" smtClean="0"/>
              <a:t>Developing tools for final calibration with collisions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4581525"/>
            <a:ext cx="2600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3962400" y="1981200"/>
            <a:ext cx="5105400" cy="2020888"/>
            <a:chOff x="539750" y="1916113"/>
            <a:chExt cx="8208963" cy="3838575"/>
          </a:xfrm>
        </p:grpSpPr>
        <p:pic>
          <p:nvPicPr>
            <p:cNvPr id="9" name="Picture 5" descr="dtcomp_lo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750" y="2057400"/>
              <a:ext cx="3744913" cy="1749425"/>
            </a:xfrm>
            <a:prstGeom prst="rect">
              <a:avLst/>
            </a:prstGeom>
            <a:noFill/>
          </p:spPr>
        </p:pic>
        <p:pic>
          <p:nvPicPr>
            <p:cNvPr id="10" name="Picture 6" descr="dtcomp_low_10596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2363" y="2060575"/>
              <a:ext cx="3816350" cy="1782763"/>
            </a:xfrm>
            <a:prstGeom prst="rect">
              <a:avLst/>
            </a:prstGeom>
            <a:noFill/>
          </p:spPr>
        </p:pic>
        <p:pic>
          <p:nvPicPr>
            <p:cNvPr id="11" name="Picture 7" descr="dtcomp_hig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750" y="4005263"/>
              <a:ext cx="3744913" cy="1749425"/>
            </a:xfrm>
            <a:prstGeom prst="rect">
              <a:avLst/>
            </a:prstGeom>
            <a:noFill/>
          </p:spPr>
        </p:pic>
        <p:pic>
          <p:nvPicPr>
            <p:cNvPr id="12" name="Picture 8" descr="dtcomp_high_10596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32363" y="3933825"/>
              <a:ext cx="3816350" cy="1784350"/>
            </a:xfrm>
            <a:prstGeom prst="rect">
              <a:avLst/>
            </a:prstGeom>
            <a:noFill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21107177">
              <a:off x="2803910" y="3497268"/>
              <a:ext cx="843783" cy="4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latin typeface="Arial" pitchFamily="-65" charset="0"/>
                </a:rPr>
                <a:t>99524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 rot="1325356">
              <a:off x="587686" y="3443293"/>
              <a:ext cx="961406" cy="4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 pitchFamily="-65" charset="0"/>
                </a:rPr>
                <a:t>100860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 rot="1325356">
              <a:off x="4999348" y="3424243"/>
              <a:ext cx="961406" cy="4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latin typeface="Arial" pitchFamily="-65" charset="0"/>
                </a:rPr>
                <a:t>105960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979612" y="1989138"/>
              <a:ext cx="1016889" cy="45719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pitchFamily="-65" charset="0"/>
                </a:rPr>
                <a:t>Low PT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637338" y="1916113"/>
              <a:ext cx="1016889" cy="45719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pitchFamily="-65" charset="0"/>
                </a:rPr>
                <a:t>Low PT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195512" y="3933825"/>
              <a:ext cx="1063494" cy="45719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pitchFamily="-65" charset="0"/>
                </a:rPr>
                <a:t>High PT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588125" y="3987800"/>
              <a:ext cx="1063494" cy="45719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pitchFamily="-65" charset="0"/>
                </a:rPr>
                <a:t>High PT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331913" y="2636838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203326" y="2349499"/>
              <a:ext cx="655140" cy="43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1900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738813" y="2362200"/>
              <a:ext cx="655140" cy="43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2800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5795963" y="2636838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 rot="21107462">
              <a:off x="7174526" y="3527659"/>
              <a:ext cx="961406" cy="4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 pitchFamily="-65" charset="0"/>
                </a:rPr>
                <a:t>100860</a:t>
              </a:r>
            </a:p>
          </p:txBody>
        </p: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 preparation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L1 TGC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 emulation via test pulse</a:t>
            </a:r>
          </a:p>
          <a:p>
            <a:pPr lvl="1"/>
            <a:r>
              <a:rPr lang="en-US" dirty="0" smtClean="0"/>
              <a:t>Best alignment achieved with single beam</a:t>
            </a:r>
          </a:p>
          <a:p>
            <a:pPr lvl="2"/>
            <a:r>
              <a:rPr lang="en-US" dirty="0"/>
              <a:t>&lt;</a:t>
            </a:r>
            <a:r>
              <a:rPr lang="en-US" dirty="0" smtClean="0"/>
              <a:t> 1 BC</a:t>
            </a:r>
          </a:p>
          <a:p>
            <a:pPr lvl="2"/>
            <a:r>
              <a:rPr lang="en-US" dirty="0" smtClean="0"/>
              <a:t>Repeat in 2009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3505200"/>
            <a:ext cx="3581400" cy="2895600"/>
            <a:chOff x="990600" y="3886200"/>
            <a:chExt cx="2943225" cy="2362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4191000"/>
              <a:ext cx="294322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Connector 5"/>
            <p:cNvCxnSpPr>
              <a:stCxn id="3074" idx="0"/>
            </p:cNvCxnSpPr>
            <p:nvPr/>
          </p:nvCxnSpPr>
          <p:spPr>
            <a:xfrm rot="5400000" flipH="1" flipV="1">
              <a:off x="2869406" y="3783807"/>
              <a:ext cx="1588" cy="814387"/>
            </a:xfrm>
            <a:prstGeom prst="line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14600" y="3886200"/>
              <a:ext cx="68320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25 ns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98881"/>
            <a:ext cx="2819400" cy="26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trigger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L1 </a:t>
            </a:r>
            <a:r>
              <a:rPr lang="en-US" dirty="0" err="1" smtClean="0"/>
              <a:t>Calo</a:t>
            </a:r>
            <a:endParaRPr lang="en-US" dirty="0" smtClean="0"/>
          </a:p>
          <a:p>
            <a:pPr lvl="1"/>
            <a:r>
              <a:rPr lang="en-US" dirty="0" smtClean="0"/>
              <a:t>Time and energy calibration</a:t>
            </a:r>
          </a:p>
          <a:p>
            <a:pPr lvl="1"/>
            <a:r>
              <a:rPr lang="en-US" dirty="0" smtClean="0"/>
              <a:t>Currently focused on timing</a:t>
            </a:r>
          </a:p>
          <a:p>
            <a:pPr lvl="2"/>
            <a:r>
              <a:rPr lang="en-US" dirty="0" smtClean="0"/>
              <a:t>Via pulse system</a:t>
            </a:r>
          </a:p>
          <a:p>
            <a:pPr lvl="3"/>
            <a:r>
              <a:rPr lang="en-US" dirty="0" smtClean="0"/>
              <a:t>Intra-partition calibration possible</a:t>
            </a:r>
          </a:p>
          <a:p>
            <a:pPr lvl="2"/>
            <a:r>
              <a:rPr lang="en-US" dirty="0" smtClean="0"/>
              <a:t>Tested during run with TRT trigger</a:t>
            </a:r>
          </a:p>
          <a:p>
            <a:pPr lvl="1"/>
            <a:r>
              <a:rPr lang="en-US" sz="2400" dirty="0" smtClean="0"/>
              <a:t>Cosmic timing is inevitably blurred </a:t>
            </a:r>
          </a:p>
          <a:p>
            <a:pPr lvl="2"/>
            <a:r>
              <a:rPr lang="en-US" sz="2000" dirty="0" smtClean="0"/>
              <a:t>Statistics low for high energy in calorimeter system</a:t>
            </a:r>
          </a:p>
          <a:p>
            <a:pPr lvl="2"/>
            <a:r>
              <a:rPr lang="en-US" sz="2000" dirty="0" smtClean="0"/>
              <a:t>Nevertheless useful for partition to partition timing</a:t>
            </a:r>
          </a:p>
          <a:p>
            <a:pPr lvl="1"/>
            <a:r>
              <a:rPr lang="en-US" sz="2400" dirty="0" err="1" smtClean="0"/>
              <a:t>Cosmics</a:t>
            </a:r>
            <a:r>
              <a:rPr lang="en-US" sz="2400" dirty="0" smtClean="0"/>
              <a:t> straddling partition boundaries useful</a:t>
            </a:r>
          </a:p>
          <a:p>
            <a:pPr lvl="2"/>
            <a:r>
              <a:rPr lang="en-US" sz="2000" dirty="0" smtClean="0"/>
              <a:t>Look at events with large deposits in adjacent towers</a:t>
            </a:r>
          </a:p>
          <a:p>
            <a:pPr lvl="2"/>
            <a:r>
              <a:rPr lang="en-US" sz="2000" dirty="0" smtClean="0"/>
              <a:t>Compare timings, especially across partition boundaries</a:t>
            </a:r>
          </a:p>
          <a:p>
            <a:r>
              <a:rPr lang="en-US" dirty="0"/>
              <a:t>F</a:t>
            </a:r>
            <a:r>
              <a:rPr lang="en-US" dirty="0" smtClean="0"/>
              <a:t>irst order timing for LHC beam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TeV</a:t>
            </a:r>
            <a:r>
              <a:rPr lang="en-US" dirty="0" smtClean="0"/>
              <a:t> is far more useful than 900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Timings should be improved within 1-2 weeks</a:t>
            </a:r>
          </a:p>
          <a:p>
            <a:pPr lvl="1"/>
            <a:r>
              <a:rPr lang="en-US" dirty="0" smtClean="0"/>
              <a:t>Note: timing is an iterative process</a:t>
            </a:r>
          </a:p>
          <a:p>
            <a:pPr lvl="2"/>
            <a:r>
              <a:rPr lang="en-US" dirty="0" smtClean="0"/>
              <a:t>Most critical is to get correct Bunch-Crossing</a:t>
            </a:r>
          </a:p>
          <a:p>
            <a:pPr lvl="3"/>
            <a:r>
              <a:rPr lang="en-US" dirty="0" smtClean="0"/>
              <a:t>BC timing should be available quickly</a:t>
            </a:r>
          </a:p>
          <a:p>
            <a:pPr lvl="2"/>
            <a:r>
              <a:rPr lang="en-US" dirty="0" smtClean="0"/>
              <a:t>To improve energy resolution need good fine timing calibration</a:t>
            </a:r>
          </a:p>
          <a:p>
            <a:pPr lvl="3"/>
            <a:r>
              <a:rPr lang="en-US" dirty="0" smtClean="0"/>
              <a:t>This may take some time to perfect</a:t>
            </a:r>
          </a:p>
        </p:txBody>
      </p:sp>
      <p:pic>
        <p:nvPicPr>
          <p:cNvPr id="4" name="Picture 3" descr="jet1143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49741"/>
            <a:ext cx="3733800" cy="261265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During detector weeks: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Lay low”: offer service and no trouble!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streaming (</a:t>
            </a:r>
            <a:r>
              <a:rPr lang="en-US" dirty="0" smtClean="0"/>
              <a:t>rever</a:t>
            </a:r>
            <a:r>
              <a:rPr lang="en-US" dirty="0"/>
              <a:t>t</a:t>
            </a:r>
            <a:r>
              <a:rPr lang="en-US" dirty="0" smtClean="0"/>
              <a:t> </a:t>
            </a:r>
            <a:r>
              <a:rPr lang="en-US" dirty="0"/>
              <a:t>to steering dummy </a:t>
            </a:r>
            <a:r>
              <a:rPr lang="en-US" dirty="0" smtClean="0"/>
              <a:t>if necessary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harmless, run algorithms </a:t>
            </a:r>
            <a:r>
              <a:rPr lang="en-US" dirty="0" smtClean="0"/>
              <a:t>parasitically</a:t>
            </a:r>
            <a:endParaRPr lang="en-US" dirty="0"/>
          </a:p>
          <a:p>
            <a:r>
              <a:rPr lang="en-US" dirty="0" smtClean="0"/>
              <a:t>Technical runs</a:t>
            </a:r>
          </a:p>
          <a:p>
            <a:pPr lvl="1"/>
            <a:r>
              <a:rPr lang="en-US" dirty="0" smtClean="0"/>
              <a:t>Integration tests</a:t>
            </a:r>
          </a:p>
          <a:p>
            <a:r>
              <a:rPr lang="en-US" dirty="0" smtClean="0"/>
              <a:t>HLT </a:t>
            </a:r>
            <a:r>
              <a:rPr lang="en-US" dirty="0"/>
              <a:t>week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Re‐establish </a:t>
            </a:r>
            <a:r>
              <a:rPr lang="en-US" dirty="0"/>
              <a:t>status as of </a:t>
            </a:r>
            <a:r>
              <a:rPr lang="en-US" dirty="0" err="1"/>
              <a:t>o</a:t>
            </a:r>
            <a:r>
              <a:rPr lang="en-US" dirty="0" err="1" smtClean="0"/>
              <a:t>ctober</a:t>
            </a:r>
            <a:r>
              <a:rPr lang="en-US" dirty="0" smtClean="0"/>
              <a:t> </a:t>
            </a:r>
            <a:r>
              <a:rPr lang="en-US" dirty="0"/>
              <a:t>2008:</a:t>
            </a:r>
          </a:p>
          <a:p>
            <a:pPr lvl="1"/>
            <a:r>
              <a:rPr lang="en-US" dirty="0" smtClean="0"/>
              <a:t>HLT </a:t>
            </a:r>
            <a:r>
              <a:rPr lang="en-US" dirty="0"/>
              <a:t>streams based on L1 trigger type</a:t>
            </a:r>
          </a:p>
          <a:p>
            <a:pPr lvl="1"/>
            <a:r>
              <a:rPr lang="en-US" dirty="0" smtClean="0"/>
              <a:t>Algorithms </a:t>
            </a:r>
            <a:r>
              <a:rPr lang="en-US" dirty="0"/>
              <a:t>running </a:t>
            </a:r>
            <a:r>
              <a:rPr lang="en-US" dirty="0" smtClean="0"/>
              <a:t>parasitically</a:t>
            </a:r>
            <a:endParaRPr lang="en-US" dirty="0"/>
          </a:p>
          <a:p>
            <a:pPr lvl="1"/>
            <a:r>
              <a:rPr lang="en-US" dirty="0" smtClean="0"/>
              <a:t>Few additional </a:t>
            </a:r>
            <a:r>
              <a:rPr lang="en-US" dirty="0"/>
              <a:t>cosmic‐specific algorithms </a:t>
            </a:r>
            <a:r>
              <a:rPr lang="en-US" dirty="0" smtClean="0"/>
              <a:t>performing selection</a:t>
            </a:r>
            <a:endParaRPr lang="en-US" dirty="0"/>
          </a:p>
          <a:p>
            <a:pPr lvl="1"/>
            <a:r>
              <a:rPr lang="en-US" dirty="0" smtClean="0"/>
              <a:t>Calibration </a:t>
            </a:r>
            <a:r>
              <a:rPr lang="en-US" dirty="0"/>
              <a:t>streams &amp; the </a:t>
            </a:r>
            <a:r>
              <a:rPr lang="en-US" dirty="0" smtClean="0"/>
              <a:t>likes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new algorithms/menu </a:t>
            </a:r>
            <a:r>
              <a:rPr lang="en-US" dirty="0" smtClean="0"/>
              <a:t>variations/conditions</a:t>
            </a:r>
            <a:endParaRPr lang="en-US" dirty="0"/>
          </a:p>
          <a:p>
            <a:pPr lvl="1"/>
            <a:r>
              <a:rPr lang="en-US" dirty="0"/>
              <a:t>DB access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Stability</a:t>
            </a:r>
            <a:r>
              <a:rPr lang="en-US" dirty="0">
                <a:solidFill>
                  <a:srgbClr val="C00000"/>
                </a:solidFill>
              </a:rPr>
              <a:t>, stability, </a:t>
            </a:r>
            <a:r>
              <a:rPr lang="en-US" dirty="0" smtClean="0">
                <a:solidFill>
                  <a:srgbClr val="C00000"/>
                </a:solidFill>
              </a:rPr>
              <a:t>stability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16/6/2009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BD9-CC36-4C1C-819E-E6836914C6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Pasqualucci - ATLAS workshop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3146</Words>
  <Application>Microsoft Office PowerPoint</Application>
  <PresentationFormat>On-screen Show (4:3)</PresentationFormat>
  <Paragraphs>674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Trigger overview and early physics</vt:lpstr>
      <vt:lpstr>The Atlas TDAQ</vt:lpstr>
      <vt:lpstr>Atlas triggers</vt:lpstr>
      <vt:lpstr>Trigger items and trigger menus</vt:lpstr>
      <vt:lpstr>Level-1 preparation</vt:lpstr>
      <vt:lpstr>Muon trigger preparation (1)</vt:lpstr>
      <vt:lpstr>Muon trigger preparation (2)</vt:lpstr>
      <vt:lpstr>Calorimeter trigger preparation</vt:lpstr>
      <vt:lpstr>HLT preparation</vt:lpstr>
      <vt:lpstr>HLT commissioning strategy</vt:lpstr>
      <vt:lpstr>Trigger classification</vt:lpstr>
      <vt:lpstr>Trigger requirements</vt:lpstr>
      <vt:lpstr>Detector requirements</vt:lpstr>
      <vt:lpstr>Special triggers during empty bunches</vt:lpstr>
      <vt:lpstr>Special triggers during filled bunches</vt:lpstr>
      <vt:lpstr>Combined performance triggers (1)</vt:lpstr>
      <vt:lpstr>Combined performance triggers (2)</vt:lpstr>
      <vt:lpstr>Requirements from early physics</vt:lpstr>
      <vt:lpstr>Initial physics</vt:lpstr>
      <vt:lpstr>Early physics</vt:lpstr>
      <vt:lpstr>Trigger for early physics (1)</vt:lpstr>
      <vt:lpstr>Trigger for early physics (2)</vt:lpstr>
      <vt:lpstr>Trigger for early physics (3)</vt:lpstr>
      <vt:lpstr>Trigger for early physics (4)</vt:lpstr>
      <vt:lpstr>Triggers for discovery (1)</vt:lpstr>
      <vt:lpstr>Triggers for discovery (2)</vt:lpstr>
      <vt:lpstr>Trigger rates</vt:lpstr>
      <vt:lpstr>Rate control</vt:lpstr>
      <vt:lpstr>Level-1 rate @ 1031 (14.4.0)</vt:lpstr>
      <vt:lpstr>Level-2 rate @ 1031 (14.4.0)</vt:lpstr>
      <vt:lpstr>EF rates @ 1031 (14.4.0)</vt:lpstr>
      <vt:lpstr>1031 menu</vt:lpstr>
      <vt:lpstr>Towards 1031 physics menu</vt:lpstr>
      <vt:lpstr>General comments (1)</vt:lpstr>
      <vt:lpstr>General comments (2)</vt:lpstr>
      <vt:lpstr>Backup</vt:lpstr>
      <vt:lpstr>Central trigger and distribution</vt:lpstr>
      <vt:lpstr>Level-1 trigger evolution</vt:lpstr>
      <vt:lpstr>Combined performance triggers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Preparazione ed uso del trigger</dc:title>
  <dc:creator>enrico</dc:creator>
  <cp:lastModifiedBy>enrico</cp:lastModifiedBy>
  <cp:revision>263</cp:revision>
  <dcterms:created xsi:type="dcterms:W3CDTF">2009-06-10T06:36:35Z</dcterms:created>
  <dcterms:modified xsi:type="dcterms:W3CDTF">2009-06-15T13:28:24Z</dcterms:modified>
</cp:coreProperties>
</file>