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285" r:id="rId3"/>
    <p:sldId id="276" r:id="rId4"/>
    <p:sldId id="284" r:id="rId5"/>
    <p:sldId id="283" r:id="rId6"/>
    <p:sldId id="286" r:id="rId7"/>
    <p:sldId id="257" r:id="rId8"/>
    <p:sldId id="258" r:id="rId9"/>
    <p:sldId id="261" r:id="rId10"/>
    <p:sldId id="259" r:id="rId11"/>
    <p:sldId id="268" r:id="rId12"/>
    <p:sldId id="269" r:id="rId13"/>
    <p:sldId id="260" r:id="rId14"/>
    <p:sldId id="262" r:id="rId15"/>
    <p:sldId id="263" r:id="rId16"/>
    <p:sldId id="264" r:id="rId17"/>
    <p:sldId id="265" r:id="rId18"/>
    <p:sldId id="266" r:id="rId19"/>
    <p:sldId id="272" r:id="rId20"/>
    <p:sldId id="288" r:id="rId21"/>
    <p:sldId id="270" r:id="rId22"/>
    <p:sldId id="287" r:id="rId23"/>
    <p:sldId id="277" r:id="rId24"/>
    <p:sldId id="278" r:id="rId25"/>
    <p:sldId id="279" r:id="rId26"/>
    <p:sldId id="282" r:id="rId27"/>
    <p:sldId id="290" r:id="rId28"/>
    <p:sldId id="281" r:id="rId29"/>
    <p:sldId id="289" r:id="rId3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776" y="-11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167578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 lIns="109234" tIns="54617" rIns="109234" bIns="54617"/>
          <a:lstStyle/>
          <a:p>
            <a:fld id="{51813AA2-4FFC-453F-9483-50D3D85FA80B}" type="datetimeFigureOut">
              <a:rPr lang="it-IT" smtClean="0"/>
              <a:t>4/6/18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 lIns="109234" tIns="54617" rIns="109234" bIns="54617"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37536" y="9296400"/>
            <a:ext cx="322955" cy="348813"/>
          </a:xfrm>
        </p:spPr>
        <p:txBody>
          <a:bodyPr/>
          <a:lstStyle/>
          <a:p>
            <a:fld id="{3D0D7AC7-97D8-413A-A66F-C4E874EAEE4D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0267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Next steps"/>
          <p:cNvSpPr txBox="1"/>
          <p:nvPr userDrawn="1"/>
        </p:nvSpPr>
        <p:spPr>
          <a:xfrm>
            <a:off x="10366466" y="706523"/>
            <a:ext cx="102592" cy="533479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endParaRPr lang="en-US" dirty="0"/>
          </a:p>
        </p:txBody>
      </p:sp>
      <p:pic>
        <p:nvPicPr>
          <p:cNvPr id="6" name="FOOTlogo.png" descr="FOOTlogo.png"/>
          <p:cNvPicPr>
            <a:picLocks noChangeAspect="1"/>
          </p:cNvPicPr>
          <p:nvPr userDrawn="1"/>
        </p:nvPicPr>
        <p:blipFill>
          <a:blip r:embed="rId16">
            <a:extLst/>
          </a:blip>
          <a:stretch>
            <a:fillRect/>
          </a:stretch>
        </p:blipFill>
        <p:spPr>
          <a:xfrm>
            <a:off x="12177071" y="176896"/>
            <a:ext cx="566319" cy="561581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7" name="Rounded Rectangle"/>
          <p:cNvSpPr/>
          <p:nvPr userDrawn="1"/>
        </p:nvSpPr>
        <p:spPr>
          <a:xfrm>
            <a:off x="2493574" y="1202117"/>
            <a:ext cx="9895286" cy="72001"/>
          </a:xfrm>
          <a:prstGeom prst="roundRect">
            <a:avLst>
              <a:gd name="adj" fmla="val 50000"/>
            </a:avLst>
          </a:prstGeom>
          <a:gradFill>
            <a:gsLst>
              <a:gs pos="11245">
                <a:srgbClr val="FFFFFF"/>
              </a:gs>
              <a:gs pos="61363">
                <a:srgbClr val="7FBADC"/>
              </a:gs>
              <a:gs pos="82165">
                <a:schemeClr val="accent1">
                  <a:lumOff val="-13575"/>
                </a:schemeClr>
              </a:gs>
            </a:gsLst>
            <a:lin ang="21143094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Proton beam"/>
          <p:cNvSpPr txBox="1"/>
          <p:nvPr userDrawn="1"/>
        </p:nvSpPr>
        <p:spPr>
          <a:xfrm>
            <a:off x="295916" y="9161482"/>
            <a:ext cx="1175638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US" dirty="0" smtClean="0"/>
              <a:t>FOOT Collaboration Meeting                                                        June 2018, La </a:t>
            </a:r>
            <a:r>
              <a:rPr lang="en-US" dirty="0" err="1" smtClean="0"/>
              <a:t>Biodola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1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1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1.png"/><Relationship Id="rId5" Type="http://schemas.openxmlformats.org/officeDocument/2006/relationships/image" Target="../media/image48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3" Type="http://schemas.openxmlformats.org/officeDocument/2006/relationships/image" Target="../media/image49.png"/><Relationship Id="rId4" Type="http://schemas.openxmlformats.org/officeDocument/2006/relationships/image" Target="../media/image13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1.png"/><Relationship Id="rId5" Type="http://schemas.openxmlformats.org/officeDocument/2006/relationships/image" Target="../media/image19.png"/><Relationship Id="rId6" Type="http://schemas.openxmlformats.org/officeDocument/2006/relationships/image" Target="../media/image58.png"/><Relationship Id="rId7" Type="http://schemas.openxmlformats.org/officeDocument/2006/relationships/image" Target="../media/image59.png"/><Relationship Id="rId8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6" Type="http://schemas.openxmlformats.org/officeDocument/2006/relationships/image" Target="../media/image66.png"/><Relationship Id="rId7" Type="http://schemas.openxmlformats.org/officeDocument/2006/relationships/image" Target="../media/image67.png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4" Type="http://schemas.openxmlformats.org/officeDocument/2006/relationships/image" Target="../media/image11.png"/><Relationship Id="rId5" Type="http://schemas.openxmlformats.org/officeDocument/2006/relationships/image" Target="../media/image69.jpeg"/><Relationship Id="rId6" Type="http://schemas.openxmlformats.org/officeDocument/2006/relationships/image" Target="../media/image70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4" Type="http://schemas.openxmlformats.org/officeDocument/2006/relationships/image" Target="../media/image74.jp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8.jpeg"/><Relationship Id="rId3" Type="http://schemas.openxmlformats.org/officeDocument/2006/relationships/image" Target="../media/image79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.png"/><Relationship Id="rId10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6385373" y="9296400"/>
            <a:ext cx="227280" cy="3370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1</a:t>
            </a:fld>
            <a:endParaRPr/>
          </a:p>
        </p:txBody>
      </p:sp>
      <p:sp>
        <p:nvSpPr>
          <p:cNvPr id="145" name="FOOT calorimeter"/>
          <p:cNvSpPr txBox="1"/>
          <p:nvPr/>
        </p:nvSpPr>
        <p:spPr>
          <a:xfrm>
            <a:off x="9000657" y="679807"/>
            <a:ext cx="3044090" cy="584201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FOOT calorimeter</a:t>
            </a:r>
          </a:p>
        </p:txBody>
      </p:sp>
      <p:pic>
        <p:nvPicPr>
          <p:cNvPr id="146" name="FOOTlogo.png" descr="FOOT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77071" y="176896"/>
            <a:ext cx="566319" cy="561581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147" name="Rounded Rectangle"/>
          <p:cNvSpPr/>
          <p:nvPr/>
        </p:nvSpPr>
        <p:spPr>
          <a:xfrm>
            <a:off x="2493574" y="1202117"/>
            <a:ext cx="9895286" cy="72001"/>
          </a:xfrm>
          <a:prstGeom prst="roundRect">
            <a:avLst>
              <a:gd name="adj" fmla="val 50000"/>
            </a:avLst>
          </a:prstGeom>
          <a:gradFill>
            <a:gsLst>
              <a:gs pos="11245">
                <a:srgbClr val="FFFFFF"/>
              </a:gs>
              <a:gs pos="61363">
                <a:srgbClr val="7FBADC"/>
              </a:gs>
              <a:gs pos="82165">
                <a:schemeClr val="accent1">
                  <a:lumOff val="-13575"/>
                </a:schemeClr>
              </a:gs>
            </a:gsLst>
            <a:lin ang="21143094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" name="Proton beam"/>
          <p:cNvSpPr txBox="1"/>
          <p:nvPr/>
        </p:nvSpPr>
        <p:spPr>
          <a:xfrm>
            <a:off x="9049137" y="1307198"/>
            <a:ext cx="2919158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US" sz="3600" dirty="0" smtClean="0"/>
              <a:t>Status Report</a:t>
            </a:r>
            <a:endParaRPr sz="3600" dirty="0"/>
          </a:p>
        </p:txBody>
      </p:sp>
      <p:sp>
        <p:nvSpPr>
          <p:cNvPr id="23" name="Proton beam"/>
          <p:cNvSpPr txBox="1"/>
          <p:nvPr/>
        </p:nvSpPr>
        <p:spPr>
          <a:xfrm>
            <a:off x="1928323" y="2821154"/>
            <a:ext cx="3342507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algn="l"/>
            <a:r>
              <a:rPr lang="en-US" sz="3600" b="1" dirty="0" smtClean="0"/>
              <a:t>Crystals</a:t>
            </a:r>
          </a:p>
          <a:p>
            <a:pPr algn="l"/>
            <a:r>
              <a:rPr lang="en-US" sz="3600" b="1" dirty="0" err="1" smtClean="0"/>
              <a:t>Photodetector</a:t>
            </a:r>
            <a:endParaRPr lang="en-US" sz="3600" b="1" dirty="0" smtClean="0"/>
          </a:p>
          <a:p>
            <a:pPr algn="l"/>
            <a:r>
              <a:rPr lang="en-US" sz="3600" b="1" dirty="0" smtClean="0"/>
              <a:t>Readout</a:t>
            </a:r>
          </a:p>
          <a:p>
            <a:pPr algn="l"/>
            <a:r>
              <a:rPr lang="en-US" sz="3600" b="1" dirty="0" smtClean="0"/>
              <a:t>Mechanics</a:t>
            </a:r>
            <a:endParaRPr sz="3600" b="1" dirty="0"/>
          </a:p>
        </p:txBody>
      </p:sp>
      <p:sp>
        <p:nvSpPr>
          <p:cNvPr id="24" name="Proton beam"/>
          <p:cNvSpPr txBox="1"/>
          <p:nvPr/>
        </p:nvSpPr>
        <p:spPr>
          <a:xfrm>
            <a:off x="9904190" y="5685155"/>
            <a:ext cx="2544756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algn="l"/>
            <a:r>
              <a:rPr lang="en-US" dirty="0" smtClean="0"/>
              <a:t>Contributions by: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S. </a:t>
            </a:r>
            <a:r>
              <a:rPr lang="en-US" dirty="0" err="1" smtClean="0"/>
              <a:t>Argiro</a:t>
            </a:r>
            <a:r>
              <a:rPr lang="en-US" dirty="0" smtClean="0"/>
              <a:t>’</a:t>
            </a:r>
          </a:p>
          <a:p>
            <a:pPr algn="l"/>
            <a:r>
              <a:rPr lang="en-US" dirty="0" smtClean="0"/>
              <a:t>R. </a:t>
            </a:r>
            <a:r>
              <a:rPr lang="en-US" dirty="0" err="1" smtClean="0"/>
              <a:t>Arteche</a:t>
            </a:r>
            <a:r>
              <a:rPr lang="en-US" dirty="0" smtClean="0"/>
              <a:t> Diaz</a:t>
            </a:r>
            <a:endParaRPr lang="en-US" dirty="0"/>
          </a:p>
          <a:p>
            <a:pPr algn="l"/>
            <a:r>
              <a:rPr lang="en-US" dirty="0" smtClean="0"/>
              <a:t>N. </a:t>
            </a:r>
            <a:r>
              <a:rPr lang="en-US" dirty="0" err="1" smtClean="0"/>
              <a:t>Bartosik</a:t>
            </a:r>
            <a:endParaRPr lang="en-US" dirty="0" smtClean="0"/>
          </a:p>
          <a:p>
            <a:pPr algn="l"/>
            <a:r>
              <a:rPr lang="en-US" dirty="0" smtClean="0"/>
              <a:t>G. </a:t>
            </a:r>
            <a:r>
              <a:rPr lang="en-US" dirty="0" err="1" smtClean="0"/>
              <a:t>Giraudo</a:t>
            </a:r>
            <a:endParaRPr lang="en-US" dirty="0" smtClean="0"/>
          </a:p>
          <a:p>
            <a:pPr algn="l"/>
            <a:r>
              <a:rPr lang="en-US" dirty="0" smtClean="0"/>
              <a:t>N. </a:t>
            </a:r>
            <a:r>
              <a:rPr lang="en-US" dirty="0" err="1" smtClean="0"/>
              <a:t>Pastrone</a:t>
            </a:r>
            <a:endParaRPr lang="en-US" dirty="0" smtClean="0"/>
          </a:p>
          <a:p>
            <a:pPr algn="l"/>
            <a:r>
              <a:rPr lang="en-US" dirty="0" smtClean="0"/>
              <a:t>L. </a:t>
            </a:r>
            <a:r>
              <a:rPr lang="en-US" dirty="0" err="1" smtClean="0"/>
              <a:t>Scavarda</a:t>
            </a:r>
            <a:endParaRPr lang="en-US" dirty="0" smtClean="0"/>
          </a:p>
          <a:p>
            <a:pPr algn="l"/>
            <a:r>
              <a:rPr lang="en-US" dirty="0" smtClean="0"/>
              <a:t>P.P. Trapani</a:t>
            </a:r>
            <a:endParaRPr lang="en-US" dirty="0" smtClean="0"/>
          </a:p>
          <a:p>
            <a:pPr algn="l"/>
            <a:endParaRPr dirty="0"/>
          </a:p>
        </p:txBody>
      </p:sp>
      <p:sp>
        <p:nvSpPr>
          <p:cNvPr id="27" name="Proton beam"/>
          <p:cNvSpPr txBox="1"/>
          <p:nvPr/>
        </p:nvSpPr>
        <p:spPr>
          <a:xfrm>
            <a:off x="721034" y="6646032"/>
            <a:ext cx="2779280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US" dirty="0" smtClean="0"/>
              <a:t>Piergiorgio Cerello</a:t>
            </a:r>
            <a:endParaRPr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6385373" y="9296400"/>
            <a:ext cx="227280" cy="3370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10</a:t>
            </a:fld>
            <a:endParaRPr/>
          </a:p>
        </p:txBody>
      </p:sp>
      <p:pic>
        <p:nvPicPr>
          <p:cNvPr id="217" name="Comparison_SiPM_C.pdf" descr="Comparison_SiPM_C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60940" y="5269938"/>
            <a:ext cx="6645601" cy="40084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Comparison_SiPM_p.pdf" descr="Comparison_SiPM_p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651" y="2447435"/>
            <a:ext cx="6644907" cy="4008039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Protons"/>
          <p:cNvSpPr txBox="1"/>
          <p:nvPr/>
        </p:nvSpPr>
        <p:spPr>
          <a:xfrm>
            <a:off x="1035449" y="1639222"/>
            <a:ext cx="1241757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Protons</a:t>
            </a:r>
          </a:p>
        </p:txBody>
      </p:sp>
      <p:sp>
        <p:nvSpPr>
          <p:cNvPr id="220" name="Carbons"/>
          <p:cNvSpPr txBox="1"/>
          <p:nvPr/>
        </p:nvSpPr>
        <p:spPr>
          <a:xfrm>
            <a:off x="10549519" y="4616450"/>
            <a:ext cx="1339292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Carbons</a:t>
            </a:r>
          </a:p>
        </p:txBody>
      </p:sp>
      <p:sp>
        <p:nvSpPr>
          <p:cNvPr id="221" name="Signal Integration"/>
          <p:cNvSpPr txBox="1"/>
          <p:nvPr/>
        </p:nvSpPr>
        <p:spPr>
          <a:xfrm>
            <a:off x="8878433" y="678685"/>
            <a:ext cx="2979015" cy="584201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Signal Integration</a:t>
            </a:r>
          </a:p>
        </p:txBody>
      </p:sp>
      <p:pic>
        <p:nvPicPr>
          <p:cNvPr id="222" name="FOOTlogo.png" descr="FOOT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177071" y="176896"/>
            <a:ext cx="566319" cy="561581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223" name="Line" descr="Line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8100000">
            <a:off x="3022750" y="6553358"/>
            <a:ext cx="1896612" cy="290594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224" name="Anomalous behaviour for proton beams at 220 MeV"/>
          <p:cNvSpPr txBox="1"/>
          <p:nvPr/>
        </p:nvSpPr>
        <p:spPr>
          <a:xfrm>
            <a:off x="912610" y="7482602"/>
            <a:ext cx="4581571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dirty="0"/>
              <a:t>Anomalous behaviour for proton beams at 220 </a:t>
            </a:r>
            <a:r>
              <a:rPr dirty="0" smtClean="0"/>
              <a:t>MeV</a:t>
            </a:r>
            <a:r>
              <a:rPr lang="en-US" dirty="0" smtClean="0"/>
              <a:t>: what happened?</a:t>
            </a:r>
            <a:endParaRPr dirty="0"/>
          </a:p>
        </p:txBody>
      </p:sp>
      <p:pic>
        <p:nvPicPr>
          <p:cNvPr id="225" name="Line" descr="Line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9564354">
            <a:off x="4625990" y="4042980"/>
            <a:ext cx="2495111" cy="290595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226" name="Line" descr="Line"/>
          <p:cNvPicPr>
            <a:picLocks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6200000">
            <a:off x="6711279" y="4976616"/>
            <a:ext cx="2457987" cy="290595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227" name="Important result: Mean value of signal integrations increase with energy"/>
          <p:cNvSpPr txBox="1"/>
          <p:nvPr/>
        </p:nvSpPr>
        <p:spPr>
          <a:xfrm>
            <a:off x="6729612" y="2907339"/>
            <a:ext cx="4914291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b="1" dirty="0"/>
              <a:t>Important result:</a:t>
            </a:r>
            <a:r>
              <a:rPr dirty="0"/>
              <a:t> Mean value of signal integrations </a:t>
            </a:r>
            <a:r>
              <a:rPr dirty="0" smtClean="0"/>
              <a:t>increase</a:t>
            </a:r>
            <a:r>
              <a:rPr lang="en-US" dirty="0" smtClean="0"/>
              <a:t>s</a:t>
            </a:r>
            <a:r>
              <a:rPr dirty="0" smtClean="0"/>
              <a:t> </a:t>
            </a:r>
            <a:r>
              <a:rPr dirty="0"/>
              <a:t>with energy</a:t>
            </a:r>
          </a:p>
        </p:txBody>
      </p:sp>
      <p:pic>
        <p:nvPicPr>
          <p:cNvPr id="228" name="Rounded Rectangle" descr="Rounded Rectangle"/>
          <p:cNvPicPr>
            <a:picLocks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948495" y="4489237"/>
            <a:ext cx="2541338" cy="762696"/>
          </a:xfrm>
          <a:prstGeom prst="rect">
            <a:avLst/>
          </a:prstGeom>
        </p:spPr>
      </p:pic>
      <p:sp>
        <p:nvSpPr>
          <p:cNvPr id="230" name="Rounded Rectangle"/>
          <p:cNvSpPr/>
          <p:nvPr/>
        </p:nvSpPr>
        <p:spPr>
          <a:xfrm>
            <a:off x="2493574" y="1202117"/>
            <a:ext cx="9895286" cy="72001"/>
          </a:xfrm>
          <a:prstGeom prst="roundRect">
            <a:avLst>
              <a:gd name="adj" fmla="val 50000"/>
            </a:avLst>
          </a:prstGeom>
          <a:gradFill>
            <a:gsLst>
              <a:gs pos="11245">
                <a:srgbClr val="FFFFFF"/>
              </a:gs>
              <a:gs pos="61363">
                <a:srgbClr val="7FBADC"/>
              </a:gs>
              <a:gs pos="82165">
                <a:schemeClr val="accent1">
                  <a:lumOff val="-13575"/>
                </a:schemeClr>
              </a:gs>
            </a:gsLst>
            <a:lin ang="21143094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31" name="Rounded Rectangle" descr="Rounded Rectangle"/>
          <p:cNvPicPr>
            <a:picLocks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85659" y="1518224"/>
            <a:ext cx="2541338" cy="76269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plitude_Comparison_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07442" y="1464023"/>
            <a:ext cx="3909636" cy="6637017"/>
          </a:xfrm>
          <a:prstGeom prst="rect">
            <a:avLst/>
          </a:prstGeom>
        </p:spPr>
      </p:pic>
      <p:pic>
        <p:nvPicPr>
          <p:cNvPr id="3" name="Picture 2" descr="Amplitude_Comparison_C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54652" y="4183258"/>
            <a:ext cx="4040731" cy="6859564"/>
          </a:xfrm>
          <a:prstGeom prst="rect">
            <a:avLst/>
          </a:prstGeom>
        </p:spPr>
      </p:pic>
      <p:sp>
        <p:nvSpPr>
          <p:cNvPr id="216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6385373" y="9296400"/>
            <a:ext cx="227280" cy="3370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219" name="Protons"/>
          <p:cNvSpPr txBox="1"/>
          <p:nvPr/>
        </p:nvSpPr>
        <p:spPr>
          <a:xfrm>
            <a:off x="1035449" y="1639222"/>
            <a:ext cx="1241757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Protons</a:t>
            </a:r>
          </a:p>
        </p:txBody>
      </p:sp>
      <p:sp>
        <p:nvSpPr>
          <p:cNvPr id="220" name="Carbons"/>
          <p:cNvSpPr txBox="1"/>
          <p:nvPr/>
        </p:nvSpPr>
        <p:spPr>
          <a:xfrm>
            <a:off x="10549519" y="4616450"/>
            <a:ext cx="1339292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Carbons</a:t>
            </a:r>
          </a:p>
        </p:txBody>
      </p:sp>
      <p:sp>
        <p:nvSpPr>
          <p:cNvPr id="221" name="Signal Integration"/>
          <p:cNvSpPr txBox="1"/>
          <p:nvPr/>
        </p:nvSpPr>
        <p:spPr>
          <a:xfrm>
            <a:off x="8900118" y="704046"/>
            <a:ext cx="2935648" cy="533479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dirty="0"/>
              <a:t>Signal </a:t>
            </a:r>
            <a:r>
              <a:rPr lang="en-US" dirty="0" smtClean="0"/>
              <a:t>Amplitude</a:t>
            </a:r>
            <a:endParaRPr dirty="0"/>
          </a:p>
        </p:txBody>
      </p:sp>
      <p:pic>
        <p:nvPicPr>
          <p:cNvPr id="222" name="FOOTlogo.png" descr="FOOT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177071" y="176896"/>
            <a:ext cx="566319" cy="561581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223" name="Line" descr="Line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8100000">
            <a:off x="2032603" y="6609451"/>
            <a:ext cx="1896612" cy="290594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225" name="Line" descr="Line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9564354">
            <a:off x="4613045" y="4174981"/>
            <a:ext cx="2495111" cy="290595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226" name="Line" descr="Line"/>
          <p:cNvPicPr>
            <a:picLocks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6200000">
            <a:off x="6711279" y="4976616"/>
            <a:ext cx="2457987" cy="290595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227" name="Important result: Mean value of signal integrations increase with energy"/>
          <p:cNvSpPr txBox="1"/>
          <p:nvPr/>
        </p:nvSpPr>
        <p:spPr>
          <a:xfrm>
            <a:off x="6729612" y="2907339"/>
            <a:ext cx="601377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20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b="1" dirty="0"/>
              <a:t>Important result:</a:t>
            </a:r>
            <a:r>
              <a:rPr dirty="0"/>
              <a:t> Mean value of signal </a:t>
            </a:r>
            <a:r>
              <a:rPr lang="en-US" dirty="0" smtClean="0"/>
              <a:t>amplitude </a:t>
            </a:r>
            <a:r>
              <a:rPr dirty="0" smtClean="0"/>
              <a:t>increase </a:t>
            </a:r>
            <a:r>
              <a:rPr dirty="0"/>
              <a:t>with </a:t>
            </a:r>
            <a:r>
              <a:rPr dirty="0" smtClean="0"/>
              <a:t>energy</a:t>
            </a:r>
            <a:r>
              <a:rPr lang="en-US" dirty="0" smtClean="0"/>
              <a:t> up to 120 MeV/A carbon</a:t>
            </a:r>
            <a:endParaRPr dirty="0"/>
          </a:p>
        </p:txBody>
      </p:sp>
      <p:pic>
        <p:nvPicPr>
          <p:cNvPr id="228" name="Rounded Rectangle" descr="Rounded Rectangle"/>
          <p:cNvPicPr>
            <a:picLocks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948495" y="4489237"/>
            <a:ext cx="2541338" cy="762696"/>
          </a:xfrm>
          <a:prstGeom prst="rect">
            <a:avLst/>
          </a:prstGeom>
        </p:spPr>
      </p:pic>
      <p:sp>
        <p:nvSpPr>
          <p:cNvPr id="230" name="Rounded Rectangle"/>
          <p:cNvSpPr/>
          <p:nvPr/>
        </p:nvSpPr>
        <p:spPr>
          <a:xfrm>
            <a:off x="2493574" y="1202117"/>
            <a:ext cx="9895286" cy="72001"/>
          </a:xfrm>
          <a:prstGeom prst="roundRect">
            <a:avLst>
              <a:gd name="adj" fmla="val 50000"/>
            </a:avLst>
          </a:prstGeom>
          <a:gradFill>
            <a:gsLst>
              <a:gs pos="11245">
                <a:srgbClr val="FFFFFF"/>
              </a:gs>
              <a:gs pos="61363">
                <a:srgbClr val="7FBADC"/>
              </a:gs>
              <a:gs pos="82165">
                <a:schemeClr val="accent1">
                  <a:lumOff val="-13575"/>
                </a:schemeClr>
              </a:gs>
            </a:gsLst>
            <a:lin ang="21143094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31" name="Rounded Rectangle" descr="Rounded Rectangle"/>
          <p:cNvPicPr>
            <a:picLocks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85659" y="1518224"/>
            <a:ext cx="2541338" cy="762696"/>
          </a:xfrm>
          <a:prstGeom prst="rect">
            <a:avLst/>
          </a:prstGeom>
        </p:spPr>
      </p:pic>
      <p:sp>
        <p:nvSpPr>
          <p:cNvPr id="17" name="Anomalous behaviour for proton beams at 220 MeV"/>
          <p:cNvSpPr txBox="1"/>
          <p:nvPr/>
        </p:nvSpPr>
        <p:spPr>
          <a:xfrm>
            <a:off x="912610" y="7482602"/>
            <a:ext cx="4581571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dirty="0"/>
              <a:t>Anomalous behaviour for proton beams at 220 </a:t>
            </a:r>
            <a:r>
              <a:rPr dirty="0" smtClean="0"/>
              <a:t>MeV</a:t>
            </a:r>
            <a:r>
              <a:rPr lang="en-US" dirty="0" smtClean="0"/>
              <a:t>: what happened?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030873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Energy Resolution"/>
          <p:cNvSpPr txBox="1"/>
          <p:nvPr/>
        </p:nvSpPr>
        <p:spPr>
          <a:xfrm>
            <a:off x="5726459" y="653452"/>
            <a:ext cx="5175491" cy="533479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dirty="0"/>
              <a:t>Energy </a:t>
            </a:r>
            <a:r>
              <a:rPr dirty="0" smtClean="0"/>
              <a:t>Resolution</a:t>
            </a:r>
            <a:r>
              <a:rPr lang="en-US" dirty="0" smtClean="0"/>
              <a:t> - Integration</a:t>
            </a:r>
            <a:endParaRPr dirty="0"/>
          </a:p>
        </p:txBody>
      </p:sp>
      <p:pic>
        <p:nvPicPr>
          <p:cNvPr id="235" name="FOOTlogo.png" descr="FOOT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77071" y="176896"/>
            <a:ext cx="566319" cy="561581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236" name="Resolution_Int_P_SiPM.pdf" descr="Resolution_Int_P_SiPM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287" y="2443040"/>
            <a:ext cx="6645601" cy="40084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Resolution_Int_C_SiPM.pdf" descr="Resolution_Int_C_SiPM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38445" y="5451535"/>
            <a:ext cx="6645600" cy="4008458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6385373" y="9296400"/>
            <a:ext cx="227280" cy="3370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239" name="Protons"/>
          <p:cNvSpPr txBox="1"/>
          <p:nvPr/>
        </p:nvSpPr>
        <p:spPr>
          <a:xfrm>
            <a:off x="1297141" y="1598228"/>
            <a:ext cx="1241757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Protons</a:t>
            </a:r>
          </a:p>
        </p:txBody>
      </p:sp>
      <p:sp>
        <p:nvSpPr>
          <p:cNvPr id="240" name="Carbons"/>
          <p:cNvSpPr txBox="1"/>
          <p:nvPr/>
        </p:nvSpPr>
        <p:spPr>
          <a:xfrm>
            <a:off x="10687992" y="4616450"/>
            <a:ext cx="1339293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Carbons</a:t>
            </a:r>
          </a:p>
        </p:txBody>
      </p:sp>
      <p:pic>
        <p:nvPicPr>
          <p:cNvPr id="241" name="Oval" descr="Oval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9542" y="4062021"/>
            <a:ext cx="4068464" cy="1558127"/>
          </a:xfrm>
          <a:prstGeom prst="rect">
            <a:avLst/>
          </a:prstGeom>
        </p:spPr>
      </p:pic>
      <p:pic>
        <p:nvPicPr>
          <p:cNvPr id="243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29723" y="3607071"/>
            <a:ext cx="1460501" cy="3855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Rounded Rectangle" descr="Rounded Rectangle"/>
          <p:cNvPicPr>
            <a:picLocks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47351" y="1477231"/>
            <a:ext cx="2541338" cy="762696"/>
          </a:xfrm>
          <a:prstGeom prst="rect">
            <a:avLst/>
          </a:prstGeom>
        </p:spPr>
      </p:pic>
      <p:pic>
        <p:nvPicPr>
          <p:cNvPr id="246" name="Rounded Rectangle" descr="Rounded Rectangle"/>
          <p:cNvPicPr>
            <a:picLocks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086970" y="4495452"/>
            <a:ext cx="2541338" cy="762696"/>
          </a:xfrm>
          <a:prstGeom prst="rect">
            <a:avLst/>
          </a:prstGeom>
        </p:spPr>
      </p:pic>
      <p:sp>
        <p:nvSpPr>
          <p:cNvPr id="248" name="Rounded Rectangle"/>
          <p:cNvSpPr/>
          <p:nvPr/>
        </p:nvSpPr>
        <p:spPr>
          <a:xfrm>
            <a:off x="2493574" y="1202117"/>
            <a:ext cx="9895286" cy="72001"/>
          </a:xfrm>
          <a:prstGeom prst="roundRect">
            <a:avLst>
              <a:gd name="adj" fmla="val 50000"/>
            </a:avLst>
          </a:prstGeom>
          <a:gradFill>
            <a:gsLst>
              <a:gs pos="11245">
                <a:srgbClr val="FFFFFF"/>
              </a:gs>
              <a:gs pos="61363">
                <a:srgbClr val="7FBADC"/>
              </a:gs>
              <a:gs pos="82165">
                <a:schemeClr val="accent1">
                  <a:lumOff val="-13575"/>
                </a:schemeClr>
              </a:gs>
            </a:gsLst>
            <a:lin ang="21143094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075077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olution_Amp_P_SiP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351" y="1618540"/>
            <a:ext cx="4316089" cy="6339955"/>
          </a:xfrm>
          <a:prstGeom prst="rect">
            <a:avLst/>
          </a:prstGeom>
        </p:spPr>
      </p:pic>
      <p:pic>
        <p:nvPicPr>
          <p:cNvPr id="2" name="Picture 1" descr="Resolution_Amp_C_SiP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05636" y="4261523"/>
            <a:ext cx="4351620" cy="6392147"/>
          </a:xfrm>
          <a:prstGeom prst="rect">
            <a:avLst/>
          </a:prstGeom>
        </p:spPr>
      </p:pic>
      <p:sp>
        <p:nvSpPr>
          <p:cNvPr id="234" name="Energy Resolution"/>
          <p:cNvSpPr txBox="1"/>
          <p:nvPr/>
        </p:nvSpPr>
        <p:spPr>
          <a:xfrm>
            <a:off x="5760203" y="653452"/>
            <a:ext cx="5108000" cy="533479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dirty="0"/>
              <a:t>Energy </a:t>
            </a:r>
            <a:r>
              <a:rPr dirty="0" smtClean="0"/>
              <a:t>Resolution</a:t>
            </a:r>
            <a:r>
              <a:rPr lang="en-US" dirty="0" smtClean="0"/>
              <a:t> - Amplitude</a:t>
            </a:r>
            <a:endParaRPr dirty="0"/>
          </a:p>
        </p:txBody>
      </p:sp>
      <p:pic>
        <p:nvPicPr>
          <p:cNvPr id="235" name="FOOTlogo.png" descr="FOOT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177071" y="176896"/>
            <a:ext cx="566319" cy="561581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238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6385373" y="9296400"/>
            <a:ext cx="227280" cy="3370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239" name="Protons"/>
          <p:cNvSpPr txBox="1"/>
          <p:nvPr/>
        </p:nvSpPr>
        <p:spPr>
          <a:xfrm>
            <a:off x="1297141" y="1598228"/>
            <a:ext cx="1241757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Protons</a:t>
            </a:r>
          </a:p>
        </p:txBody>
      </p:sp>
      <p:sp>
        <p:nvSpPr>
          <p:cNvPr id="240" name="Carbons"/>
          <p:cNvSpPr txBox="1"/>
          <p:nvPr/>
        </p:nvSpPr>
        <p:spPr>
          <a:xfrm>
            <a:off x="10687992" y="4616450"/>
            <a:ext cx="1339293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Carbons</a:t>
            </a:r>
          </a:p>
        </p:txBody>
      </p:sp>
      <p:pic>
        <p:nvPicPr>
          <p:cNvPr id="241" name="Oval" descr="Oval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9542" y="4062021"/>
            <a:ext cx="4068464" cy="1558127"/>
          </a:xfrm>
          <a:prstGeom prst="rect">
            <a:avLst/>
          </a:prstGeom>
        </p:spPr>
      </p:pic>
      <p:pic>
        <p:nvPicPr>
          <p:cNvPr id="243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29723" y="3607071"/>
            <a:ext cx="1460501" cy="3855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Rounded Rectangle" descr="Rounded Rectangle"/>
          <p:cNvPicPr>
            <a:picLocks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47351" y="1477231"/>
            <a:ext cx="2541338" cy="762696"/>
          </a:xfrm>
          <a:prstGeom prst="rect">
            <a:avLst/>
          </a:prstGeom>
        </p:spPr>
      </p:pic>
      <p:pic>
        <p:nvPicPr>
          <p:cNvPr id="246" name="Rounded Rectangle" descr="Rounded Rectangle"/>
          <p:cNvPicPr>
            <a:picLocks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086970" y="4495452"/>
            <a:ext cx="2541338" cy="762696"/>
          </a:xfrm>
          <a:prstGeom prst="rect">
            <a:avLst/>
          </a:prstGeom>
        </p:spPr>
      </p:pic>
      <p:sp>
        <p:nvSpPr>
          <p:cNvPr id="248" name="Rounded Rectangle"/>
          <p:cNvSpPr/>
          <p:nvPr/>
        </p:nvSpPr>
        <p:spPr>
          <a:xfrm>
            <a:off x="2493574" y="1202117"/>
            <a:ext cx="9895286" cy="72001"/>
          </a:xfrm>
          <a:prstGeom prst="roundRect">
            <a:avLst>
              <a:gd name="adj" fmla="val 50000"/>
            </a:avLst>
          </a:prstGeom>
          <a:gradFill>
            <a:gsLst>
              <a:gs pos="11245">
                <a:srgbClr val="FFFFFF"/>
              </a:gs>
              <a:gs pos="61363">
                <a:srgbClr val="7FBADC"/>
              </a:gs>
              <a:gs pos="82165">
                <a:schemeClr val="accent1">
                  <a:lumOff val="-13575"/>
                </a:schemeClr>
              </a:gs>
            </a:gsLst>
            <a:lin ang="21143094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4" name="Oval" descr="Oval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150464" y="7933363"/>
            <a:ext cx="643717" cy="59152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Rounded Rectangle" descr="Rounded Rectangle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1300" y="1939631"/>
            <a:ext cx="4088336" cy="1693448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268" name="Linearity_Int_P&amp;C_SiPM.pdf" descr="Linearity_Int_P&amp;C_SiPM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4929546"/>
            <a:ext cx="6391220" cy="3855021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Linearity"/>
          <p:cNvSpPr txBox="1"/>
          <p:nvPr/>
        </p:nvSpPr>
        <p:spPr>
          <a:xfrm>
            <a:off x="9853793" y="665985"/>
            <a:ext cx="1485495" cy="584201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Linearity</a:t>
            </a:r>
          </a:p>
        </p:txBody>
      </p:sp>
      <p:pic>
        <p:nvPicPr>
          <p:cNvPr id="270" name="FOOTlogo.png" descr="FOOT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177071" y="176896"/>
            <a:ext cx="566319" cy="561581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271" name="Linearity"/>
          <p:cNvSpPr txBox="1"/>
          <p:nvPr/>
        </p:nvSpPr>
        <p:spPr>
          <a:xfrm>
            <a:off x="8826339" y="3985698"/>
            <a:ext cx="1973536" cy="4719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US" dirty="0" smtClean="0"/>
              <a:t>Amplitude</a:t>
            </a:r>
            <a:endParaRPr dirty="0"/>
          </a:p>
        </p:txBody>
      </p:sp>
      <p:sp>
        <p:nvSpPr>
          <p:cNvPr id="272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6385373" y="9296400"/>
            <a:ext cx="227280" cy="3370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273" name="Linear trend between the beam energy and the mean integral value of the signals"/>
          <p:cNvSpPr txBox="1"/>
          <p:nvPr/>
        </p:nvSpPr>
        <p:spPr>
          <a:xfrm>
            <a:off x="1304705" y="2248411"/>
            <a:ext cx="3540403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dirty="0" smtClean="0"/>
              <a:t>Linear</a:t>
            </a:r>
            <a:r>
              <a:rPr lang="en-US" dirty="0" smtClean="0"/>
              <a:t>ity </a:t>
            </a:r>
            <a:r>
              <a:rPr dirty="0" smtClean="0"/>
              <a:t>between </a:t>
            </a:r>
            <a:r>
              <a:rPr dirty="0"/>
              <a:t>the beam energy and the mean </a:t>
            </a:r>
            <a:r>
              <a:rPr dirty="0" smtClean="0"/>
              <a:t>value </a:t>
            </a:r>
            <a:r>
              <a:rPr dirty="0"/>
              <a:t>of the </a:t>
            </a:r>
            <a:r>
              <a:rPr dirty="0" smtClean="0"/>
              <a:t>signal</a:t>
            </a:r>
            <a:endParaRPr dirty="0"/>
          </a:p>
        </p:txBody>
      </p:sp>
      <p:sp>
        <p:nvSpPr>
          <p:cNvPr id="275" name="Rounded Rectangle"/>
          <p:cNvSpPr/>
          <p:nvPr/>
        </p:nvSpPr>
        <p:spPr>
          <a:xfrm>
            <a:off x="2493574" y="1202117"/>
            <a:ext cx="9895286" cy="72001"/>
          </a:xfrm>
          <a:prstGeom prst="roundRect">
            <a:avLst>
              <a:gd name="adj" fmla="val 50000"/>
            </a:avLst>
          </a:prstGeom>
          <a:gradFill>
            <a:gsLst>
              <a:gs pos="11245">
                <a:srgbClr val="FFFFFF"/>
              </a:gs>
              <a:gs pos="61363">
                <a:srgbClr val="7FBADC"/>
              </a:gs>
              <a:gs pos="82165">
                <a:schemeClr val="accent1">
                  <a:lumOff val="-13575"/>
                </a:schemeClr>
              </a:gs>
            </a:gsLst>
            <a:lin ang="21143094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" name="Linearity"/>
          <p:cNvSpPr txBox="1"/>
          <p:nvPr/>
        </p:nvSpPr>
        <p:spPr>
          <a:xfrm>
            <a:off x="2164956" y="3974065"/>
            <a:ext cx="1973536" cy="4719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US" dirty="0" smtClean="0"/>
              <a:t>Integration</a:t>
            </a:r>
            <a:endParaRPr dirty="0"/>
          </a:p>
        </p:txBody>
      </p:sp>
      <p:pic>
        <p:nvPicPr>
          <p:cNvPr id="2" name="Picture 1" descr="Linearity_Amp_P&amp;C_SiPM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81876" y="3656034"/>
            <a:ext cx="3871476" cy="64185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MT"/>
          <p:cNvSpPr txBox="1"/>
          <p:nvPr/>
        </p:nvSpPr>
        <p:spPr>
          <a:xfrm>
            <a:off x="1548558" y="2419522"/>
            <a:ext cx="1101036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28600" indent="-228600">
              <a:buSzPct val="100000"/>
              <a:buBlip>
                <a:blip r:embed="rId2"/>
              </a:buBlip>
              <a:defRPr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 PMT</a:t>
            </a:r>
          </a:p>
        </p:txBody>
      </p:sp>
      <p:pic>
        <p:nvPicPr>
          <p:cNvPr id="278" name="Line" descr="Line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1743062" y="3414221"/>
            <a:ext cx="1110832" cy="76201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279" name="Line" descr="Line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49823" y="3343059"/>
            <a:ext cx="1479996" cy="76201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280" name="Line" descr="Line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49823" y="3934065"/>
            <a:ext cx="1479996" cy="76201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281" name="Crystal 24 cm long"/>
          <p:cNvSpPr txBox="1"/>
          <p:nvPr/>
        </p:nvSpPr>
        <p:spPr>
          <a:xfrm>
            <a:off x="2580575" y="3013981"/>
            <a:ext cx="2093977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8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t>Crystal </a:t>
            </a:r>
            <a:r>
              <a:rPr b="1"/>
              <a:t>24 cm</a:t>
            </a:r>
            <a:r>
              <a:t> long</a:t>
            </a:r>
          </a:p>
        </p:txBody>
      </p:sp>
      <p:sp>
        <p:nvSpPr>
          <p:cNvPr id="282" name="Crystal 7 cm long"/>
          <p:cNvSpPr txBox="1"/>
          <p:nvPr/>
        </p:nvSpPr>
        <p:spPr>
          <a:xfrm>
            <a:off x="2654413" y="3592065"/>
            <a:ext cx="1946302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8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t>Crystal </a:t>
            </a:r>
            <a:r>
              <a:rPr b="1"/>
              <a:t>7 cm</a:t>
            </a:r>
            <a:r>
              <a:t> long</a:t>
            </a:r>
          </a:p>
        </p:txBody>
      </p:sp>
      <p:pic>
        <p:nvPicPr>
          <p:cNvPr id="283" name="Line" descr="Line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20596024">
            <a:off x="8042967" y="2897411"/>
            <a:ext cx="1362979" cy="196997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284" name="Line" descr="Line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21014205">
            <a:off x="8061556" y="3136490"/>
            <a:ext cx="1323652" cy="196997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285" name="Line" descr="Line"/>
          <p:cNvPicPr>
            <a:picLocks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481943">
            <a:off x="8064976" y="3598147"/>
            <a:ext cx="1316521" cy="196997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286" name="Line" descr="Line"/>
          <p:cNvPicPr>
            <a:picLocks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004024">
            <a:off x="8043595" y="3861361"/>
            <a:ext cx="1361395" cy="196997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287" name="Carbon beam"/>
          <p:cNvSpPr txBox="1"/>
          <p:nvPr/>
        </p:nvSpPr>
        <p:spPr>
          <a:xfrm>
            <a:off x="5901534" y="3217371"/>
            <a:ext cx="2033017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Carbon beam</a:t>
            </a:r>
          </a:p>
        </p:txBody>
      </p:sp>
      <p:sp>
        <p:nvSpPr>
          <p:cNvPr id="288" name="120 MeV/u"/>
          <p:cNvSpPr txBox="1"/>
          <p:nvPr/>
        </p:nvSpPr>
        <p:spPr>
          <a:xfrm>
            <a:off x="9441680" y="2456827"/>
            <a:ext cx="1360171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120 MeV/u</a:t>
            </a:r>
          </a:p>
        </p:txBody>
      </p:sp>
      <p:pic>
        <p:nvPicPr>
          <p:cNvPr id="289" name="Line" descr="Line"/>
          <p:cNvPicPr>
            <a:picLocks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099793" y="3354108"/>
            <a:ext cx="1270026" cy="196997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290" name="190 MeV/u"/>
          <p:cNvSpPr txBox="1"/>
          <p:nvPr/>
        </p:nvSpPr>
        <p:spPr>
          <a:xfrm>
            <a:off x="9441680" y="2863060"/>
            <a:ext cx="1360171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190 MeV/u</a:t>
            </a:r>
          </a:p>
        </p:txBody>
      </p:sp>
      <p:sp>
        <p:nvSpPr>
          <p:cNvPr id="291" name="260 MeV/u"/>
          <p:cNvSpPr txBox="1"/>
          <p:nvPr/>
        </p:nvSpPr>
        <p:spPr>
          <a:xfrm>
            <a:off x="9454380" y="3242771"/>
            <a:ext cx="1360171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260 MeV/u</a:t>
            </a:r>
          </a:p>
        </p:txBody>
      </p:sp>
      <p:sp>
        <p:nvSpPr>
          <p:cNvPr id="292" name="330 MeV/u"/>
          <p:cNvSpPr txBox="1"/>
          <p:nvPr/>
        </p:nvSpPr>
        <p:spPr>
          <a:xfrm>
            <a:off x="9441680" y="3641379"/>
            <a:ext cx="1360171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330 MeV/u</a:t>
            </a:r>
          </a:p>
        </p:txBody>
      </p:sp>
      <p:sp>
        <p:nvSpPr>
          <p:cNvPr id="293" name="400 MeV/u"/>
          <p:cNvSpPr txBox="1"/>
          <p:nvPr/>
        </p:nvSpPr>
        <p:spPr>
          <a:xfrm>
            <a:off x="9441680" y="4028716"/>
            <a:ext cx="1360171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400 MeV/u</a:t>
            </a:r>
          </a:p>
        </p:txBody>
      </p:sp>
      <p:sp>
        <p:nvSpPr>
          <p:cNvPr id="294" name="Rounded Rectangle"/>
          <p:cNvSpPr/>
          <p:nvPr/>
        </p:nvSpPr>
        <p:spPr>
          <a:xfrm>
            <a:off x="2493574" y="1202117"/>
            <a:ext cx="9895286" cy="72001"/>
          </a:xfrm>
          <a:prstGeom prst="roundRect">
            <a:avLst>
              <a:gd name="adj" fmla="val 50000"/>
            </a:avLst>
          </a:prstGeom>
          <a:gradFill>
            <a:gsLst>
              <a:gs pos="11245">
                <a:srgbClr val="FFFFFF"/>
              </a:gs>
              <a:gs pos="61363">
                <a:srgbClr val="7FBADC"/>
              </a:gs>
              <a:gs pos="82165">
                <a:schemeClr val="accent1">
                  <a:lumOff val="-13575"/>
                </a:schemeClr>
              </a:gs>
            </a:gsLst>
            <a:lin ang="21143094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95" name="Calorimeter preliminary test at CNAO"/>
          <p:cNvSpPr txBox="1"/>
          <p:nvPr/>
        </p:nvSpPr>
        <p:spPr>
          <a:xfrm>
            <a:off x="5924990" y="637771"/>
            <a:ext cx="6183327" cy="584201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Calorimeter preliminary test at CNAO</a:t>
            </a:r>
          </a:p>
        </p:txBody>
      </p:sp>
      <p:pic>
        <p:nvPicPr>
          <p:cNvPr id="296" name="FOOTlogo.png" descr="FOOTlogo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2177071" y="176896"/>
            <a:ext cx="566319" cy="561581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297" name="photo_2018-03-05_11-58-17.jpg" descr="photo_2018-03-05_11-58-17.jpg"/>
          <p:cNvPicPr>
            <a:picLocks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73131" y="5543587"/>
            <a:ext cx="5668031" cy="3201716"/>
          </a:xfrm>
          <a:prstGeom prst="rect">
            <a:avLst/>
          </a:prstGeom>
          <a:effectLst>
            <a:outerShdw blurRad="190500" dist="8455" dir="5400000" rotWithShape="0">
              <a:srgbClr val="000000"/>
            </a:outerShdw>
          </a:effectLst>
        </p:spPr>
      </p:pic>
      <p:pic>
        <p:nvPicPr>
          <p:cNvPr id="298" name="photo_2018-03-05_11-58-10.jpg" descr="photo_2018-03-05_11-58-10.jpg"/>
          <p:cNvPicPr>
            <a:picLocks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6742630" y="5533670"/>
            <a:ext cx="5703391" cy="3221551"/>
          </a:xfrm>
          <a:prstGeom prst="rect">
            <a:avLst/>
          </a:prstGeom>
          <a:effectLst>
            <a:outerShdw blurRad="190500" dist="8455" dir="5400000" rotWithShape="0">
              <a:srgbClr val="000000"/>
            </a:outerShdw>
          </a:effec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6385373" y="9296400"/>
            <a:ext cx="227280" cy="3370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301" name="Line"/>
          <p:cNvSpPr/>
          <p:nvPr/>
        </p:nvSpPr>
        <p:spPr>
          <a:xfrm>
            <a:off x="5842324" y="4332551"/>
            <a:ext cx="1520870" cy="1"/>
          </a:xfrm>
          <a:prstGeom prst="line">
            <a:avLst/>
          </a:prstGeom>
          <a:ln w="889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02" name="Rectangle"/>
          <p:cNvSpPr/>
          <p:nvPr/>
        </p:nvSpPr>
        <p:spPr>
          <a:xfrm>
            <a:off x="10570950" y="3808430"/>
            <a:ext cx="1270001" cy="1713559"/>
          </a:xfrm>
          <a:prstGeom prst="rect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03" name="Line"/>
          <p:cNvSpPr/>
          <p:nvPr/>
        </p:nvSpPr>
        <p:spPr>
          <a:xfrm>
            <a:off x="8029164" y="4332551"/>
            <a:ext cx="2514810" cy="1"/>
          </a:xfrm>
          <a:prstGeom prst="line">
            <a:avLst/>
          </a:prstGeom>
          <a:ln w="889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04" name="1 channels"/>
          <p:cNvSpPr txBox="1"/>
          <p:nvPr/>
        </p:nvSpPr>
        <p:spPr>
          <a:xfrm>
            <a:off x="6081074" y="4487409"/>
            <a:ext cx="1043370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1 channels</a:t>
            </a:r>
          </a:p>
        </p:txBody>
      </p:sp>
      <p:sp>
        <p:nvSpPr>
          <p:cNvPr id="305" name="Attenuator"/>
          <p:cNvSpPr txBox="1"/>
          <p:nvPr/>
        </p:nvSpPr>
        <p:spPr>
          <a:xfrm>
            <a:off x="7175352" y="3781581"/>
            <a:ext cx="104165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Attenuator</a:t>
            </a:r>
          </a:p>
        </p:txBody>
      </p:sp>
      <p:sp>
        <p:nvSpPr>
          <p:cNvPr id="306" name="Digitizer"/>
          <p:cNvSpPr txBox="1"/>
          <p:nvPr/>
        </p:nvSpPr>
        <p:spPr>
          <a:xfrm>
            <a:off x="10771292" y="3490449"/>
            <a:ext cx="843916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Digitizer</a:t>
            </a:r>
          </a:p>
        </p:txBody>
      </p:sp>
      <p:sp>
        <p:nvSpPr>
          <p:cNvPr id="307" name="Crystal (7 cm)"/>
          <p:cNvSpPr txBox="1"/>
          <p:nvPr/>
        </p:nvSpPr>
        <p:spPr>
          <a:xfrm>
            <a:off x="2199304" y="3613941"/>
            <a:ext cx="1291210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Crystal (7 cm)</a:t>
            </a:r>
          </a:p>
        </p:txBody>
      </p:sp>
      <p:sp>
        <p:nvSpPr>
          <p:cNvPr id="308" name="PMT"/>
          <p:cNvSpPr txBox="1"/>
          <p:nvPr/>
        </p:nvSpPr>
        <p:spPr>
          <a:xfrm>
            <a:off x="4585126" y="4698999"/>
            <a:ext cx="502159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PMT</a:t>
            </a:r>
          </a:p>
        </p:txBody>
      </p:sp>
      <p:sp>
        <p:nvSpPr>
          <p:cNvPr id="330" name="Connection Line"/>
          <p:cNvSpPr/>
          <p:nvPr/>
        </p:nvSpPr>
        <p:spPr>
          <a:xfrm>
            <a:off x="4838290" y="3034646"/>
            <a:ext cx="4443" cy="1046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endParaRPr/>
          </a:p>
        </p:txBody>
      </p:sp>
      <p:pic>
        <p:nvPicPr>
          <p:cNvPr id="310" name="Line" descr="Line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57992" y="3860599"/>
            <a:ext cx="2123033" cy="197566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311" name="Rectangle"/>
          <p:cNvSpPr/>
          <p:nvPr/>
        </p:nvSpPr>
        <p:spPr>
          <a:xfrm>
            <a:off x="4201205" y="2065874"/>
            <a:ext cx="1270001" cy="955878"/>
          </a:xfrm>
          <a:prstGeom prst="rect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12" name="+1200V"/>
          <p:cNvSpPr txBox="1"/>
          <p:nvPr/>
        </p:nvSpPr>
        <p:spPr>
          <a:xfrm>
            <a:off x="4901245" y="3372522"/>
            <a:ext cx="801816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500" b="0">
                <a:solidFill>
                  <a:srgbClr val="222222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+1200V</a:t>
            </a:r>
          </a:p>
        </p:txBody>
      </p:sp>
      <p:sp>
        <p:nvSpPr>
          <p:cNvPr id="313" name="Line"/>
          <p:cNvSpPr/>
          <p:nvPr/>
        </p:nvSpPr>
        <p:spPr>
          <a:xfrm>
            <a:off x="11193250" y="5536025"/>
            <a:ext cx="1" cy="981278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14" name="USB Cord"/>
          <p:cNvSpPr/>
          <p:nvPr/>
        </p:nvSpPr>
        <p:spPr>
          <a:xfrm rot="10800000">
            <a:off x="11003724" y="6514000"/>
            <a:ext cx="384525" cy="9812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30" y="0"/>
                </a:moveTo>
                <a:lnTo>
                  <a:pt x="2230" y="3963"/>
                </a:lnTo>
                <a:lnTo>
                  <a:pt x="19370" y="3963"/>
                </a:lnTo>
                <a:lnTo>
                  <a:pt x="19370" y="0"/>
                </a:lnTo>
                <a:lnTo>
                  <a:pt x="2230" y="0"/>
                </a:lnTo>
                <a:close/>
                <a:moveTo>
                  <a:pt x="5618" y="1690"/>
                </a:moveTo>
                <a:lnTo>
                  <a:pt x="7177" y="1690"/>
                </a:lnTo>
                <a:lnTo>
                  <a:pt x="7177" y="2554"/>
                </a:lnTo>
                <a:lnTo>
                  <a:pt x="5618" y="2554"/>
                </a:lnTo>
                <a:lnTo>
                  <a:pt x="5618" y="1690"/>
                </a:lnTo>
                <a:close/>
                <a:moveTo>
                  <a:pt x="14410" y="1690"/>
                </a:moveTo>
                <a:lnTo>
                  <a:pt x="15969" y="1690"/>
                </a:lnTo>
                <a:lnTo>
                  <a:pt x="15969" y="2554"/>
                </a:lnTo>
                <a:lnTo>
                  <a:pt x="14410" y="2554"/>
                </a:lnTo>
                <a:lnTo>
                  <a:pt x="14410" y="1690"/>
                </a:lnTo>
                <a:close/>
                <a:moveTo>
                  <a:pt x="138" y="4540"/>
                </a:moveTo>
                <a:cubicBezTo>
                  <a:pt x="69" y="4540"/>
                  <a:pt x="0" y="4562"/>
                  <a:pt x="0" y="4594"/>
                </a:cubicBezTo>
                <a:lnTo>
                  <a:pt x="0" y="12731"/>
                </a:lnTo>
                <a:cubicBezTo>
                  <a:pt x="0" y="12904"/>
                  <a:pt x="111" y="13076"/>
                  <a:pt x="332" y="13227"/>
                </a:cubicBezTo>
                <a:lnTo>
                  <a:pt x="4602" y="16201"/>
                </a:lnTo>
                <a:cubicBezTo>
                  <a:pt x="4658" y="16239"/>
                  <a:pt x="4751" y="16262"/>
                  <a:pt x="4861" y="16262"/>
                </a:cubicBezTo>
                <a:lnTo>
                  <a:pt x="5812" y="16262"/>
                </a:lnTo>
                <a:cubicBezTo>
                  <a:pt x="5978" y="16262"/>
                  <a:pt x="6118" y="16315"/>
                  <a:pt x="6118" y="16380"/>
                </a:cubicBezTo>
                <a:lnTo>
                  <a:pt x="6118" y="17018"/>
                </a:lnTo>
                <a:cubicBezTo>
                  <a:pt x="6118" y="17083"/>
                  <a:pt x="6254" y="17136"/>
                  <a:pt x="6419" y="17136"/>
                </a:cubicBezTo>
                <a:lnTo>
                  <a:pt x="8942" y="17136"/>
                </a:lnTo>
                <a:cubicBezTo>
                  <a:pt x="9108" y="17136"/>
                  <a:pt x="9244" y="17189"/>
                  <a:pt x="9244" y="17254"/>
                </a:cubicBezTo>
                <a:lnTo>
                  <a:pt x="9244" y="21541"/>
                </a:lnTo>
                <a:cubicBezTo>
                  <a:pt x="9244" y="21568"/>
                  <a:pt x="9299" y="21595"/>
                  <a:pt x="9381" y="21595"/>
                </a:cubicBezTo>
                <a:lnTo>
                  <a:pt x="9381" y="21600"/>
                </a:lnTo>
                <a:lnTo>
                  <a:pt x="12219" y="21600"/>
                </a:lnTo>
                <a:cubicBezTo>
                  <a:pt x="12288" y="21600"/>
                  <a:pt x="12356" y="21573"/>
                  <a:pt x="12356" y="21546"/>
                </a:cubicBezTo>
                <a:lnTo>
                  <a:pt x="12356" y="17261"/>
                </a:lnTo>
                <a:cubicBezTo>
                  <a:pt x="12356" y="17196"/>
                  <a:pt x="12497" y="17141"/>
                  <a:pt x="12662" y="17141"/>
                </a:cubicBezTo>
                <a:lnTo>
                  <a:pt x="15181" y="17141"/>
                </a:lnTo>
                <a:cubicBezTo>
                  <a:pt x="15346" y="17141"/>
                  <a:pt x="15486" y="17088"/>
                  <a:pt x="15486" y="17023"/>
                </a:cubicBezTo>
                <a:lnTo>
                  <a:pt x="15486" y="16380"/>
                </a:lnTo>
                <a:cubicBezTo>
                  <a:pt x="15486" y="16315"/>
                  <a:pt x="15622" y="16262"/>
                  <a:pt x="15788" y="16262"/>
                </a:cubicBezTo>
                <a:lnTo>
                  <a:pt x="16739" y="16262"/>
                </a:lnTo>
                <a:cubicBezTo>
                  <a:pt x="16849" y="16262"/>
                  <a:pt x="16947" y="16239"/>
                  <a:pt x="17002" y="16201"/>
                </a:cubicBezTo>
                <a:lnTo>
                  <a:pt x="21273" y="13227"/>
                </a:lnTo>
                <a:cubicBezTo>
                  <a:pt x="21493" y="13076"/>
                  <a:pt x="21600" y="12904"/>
                  <a:pt x="21600" y="12731"/>
                </a:cubicBezTo>
                <a:lnTo>
                  <a:pt x="21600" y="4594"/>
                </a:lnTo>
                <a:cubicBezTo>
                  <a:pt x="21600" y="4562"/>
                  <a:pt x="21545" y="4540"/>
                  <a:pt x="21462" y="4540"/>
                </a:cubicBezTo>
                <a:lnTo>
                  <a:pt x="138" y="454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15" name="Notebook"/>
          <p:cNvSpPr/>
          <p:nvPr/>
        </p:nvSpPr>
        <p:spPr>
          <a:xfrm>
            <a:off x="10439165" y="7703887"/>
            <a:ext cx="1508170" cy="8448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extrusionOk="0">
                <a:moveTo>
                  <a:pt x="1952" y="0"/>
                </a:moveTo>
                <a:cubicBezTo>
                  <a:pt x="1421" y="0"/>
                  <a:pt x="1439" y="771"/>
                  <a:pt x="1439" y="1718"/>
                </a:cubicBezTo>
                <a:lnTo>
                  <a:pt x="1439" y="19328"/>
                </a:lnTo>
                <a:lnTo>
                  <a:pt x="0" y="19328"/>
                </a:lnTo>
                <a:cubicBezTo>
                  <a:pt x="0" y="19328"/>
                  <a:pt x="0" y="19890"/>
                  <a:pt x="0" y="20529"/>
                </a:cubicBezTo>
                <a:cubicBezTo>
                  <a:pt x="0" y="21600"/>
                  <a:pt x="190" y="21599"/>
                  <a:pt x="896" y="21599"/>
                </a:cubicBezTo>
                <a:lnTo>
                  <a:pt x="10332" y="21599"/>
                </a:lnTo>
                <a:lnTo>
                  <a:pt x="11268" y="21599"/>
                </a:lnTo>
                <a:lnTo>
                  <a:pt x="20704" y="21599"/>
                </a:lnTo>
                <a:cubicBezTo>
                  <a:pt x="21367" y="21599"/>
                  <a:pt x="21600" y="21600"/>
                  <a:pt x="21600" y="20529"/>
                </a:cubicBezTo>
                <a:cubicBezTo>
                  <a:pt x="21600" y="19890"/>
                  <a:pt x="21600" y="19328"/>
                  <a:pt x="21600" y="19328"/>
                </a:cubicBezTo>
                <a:lnTo>
                  <a:pt x="20161" y="19328"/>
                </a:lnTo>
                <a:lnTo>
                  <a:pt x="20161" y="1718"/>
                </a:lnTo>
                <a:cubicBezTo>
                  <a:pt x="20161" y="771"/>
                  <a:pt x="20196" y="0"/>
                  <a:pt x="19665" y="0"/>
                </a:cubicBezTo>
                <a:lnTo>
                  <a:pt x="1952" y="0"/>
                </a:lnTo>
                <a:close/>
                <a:moveTo>
                  <a:pt x="2475" y="1849"/>
                </a:moveTo>
                <a:lnTo>
                  <a:pt x="19125" y="1849"/>
                </a:lnTo>
                <a:lnTo>
                  <a:pt x="19125" y="19328"/>
                </a:lnTo>
                <a:lnTo>
                  <a:pt x="11268" y="19328"/>
                </a:lnTo>
                <a:lnTo>
                  <a:pt x="10332" y="19328"/>
                </a:lnTo>
                <a:lnTo>
                  <a:pt x="2475" y="19328"/>
                </a:lnTo>
                <a:lnTo>
                  <a:pt x="2475" y="1849"/>
                </a:lnTo>
                <a:close/>
              </a:path>
            </a:pathLst>
          </a:custGeom>
          <a:solidFill>
            <a:srgbClr val="D6D5D5"/>
          </a:solidFill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16" name="PMT test setup"/>
          <p:cNvSpPr txBox="1"/>
          <p:nvPr/>
        </p:nvSpPr>
        <p:spPr>
          <a:xfrm>
            <a:off x="9263138" y="643241"/>
            <a:ext cx="2500732" cy="584201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dirty="0"/>
              <a:t>PMT test setup</a:t>
            </a:r>
          </a:p>
        </p:txBody>
      </p:sp>
      <p:pic>
        <p:nvPicPr>
          <p:cNvPr id="317" name="FOOTlogo.png" descr="FOOT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177071" y="176896"/>
            <a:ext cx="566319" cy="561581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318" name="Line"/>
          <p:cNvSpPr/>
          <p:nvPr/>
        </p:nvSpPr>
        <p:spPr>
          <a:xfrm>
            <a:off x="3795933" y="4078901"/>
            <a:ext cx="2067870" cy="5131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600" extrusionOk="0">
                <a:moveTo>
                  <a:pt x="0" y="156"/>
                </a:moveTo>
                <a:lnTo>
                  <a:pt x="20230" y="0"/>
                </a:lnTo>
                <a:cubicBezTo>
                  <a:pt x="21081" y="2533"/>
                  <a:pt x="21586" y="6535"/>
                  <a:pt x="21593" y="10800"/>
                </a:cubicBezTo>
                <a:cubicBezTo>
                  <a:pt x="21600" y="15025"/>
                  <a:pt x="21117" y="19020"/>
                  <a:pt x="20287" y="21600"/>
                </a:cubicBezTo>
                <a:lnTo>
                  <a:pt x="72" y="21600"/>
                </a:lnTo>
              </a:path>
            </a:pathLst>
          </a:custGeom>
          <a:solidFill>
            <a:srgbClr val="929292"/>
          </a:solidFill>
          <a:ln w="254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19" name="Oval"/>
          <p:cNvSpPr/>
          <p:nvPr/>
        </p:nvSpPr>
        <p:spPr>
          <a:xfrm>
            <a:off x="3699933" y="4075136"/>
            <a:ext cx="167848" cy="520701"/>
          </a:xfrm>
          <a:prstGeom prst="ellipse">
            <a:avLst/>
          </a:prstGeom>
          <a:solidFill>
            <a:srgbClr val="D6D5D5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20" name="Rectangle"/>
          <p:cNvSpPr/>
          <p:nvPr/>
        </p:nvSpPr>
        <p:spPr>
          <a:xfrm>
            <a:off x="1922048" y="4087836"/>
            <a:ext cx="1794921" cy="495301"/>
          </a:xfrm>
          <a:prstGeom prst="rect">
            <a:avLst/>
          </a:prstGeom>
          <a:blipFill>
            <a:blip r:embed="rId5"/>
          </a:blipFill>
          <a:ln w="25400">
            <a:solidFill>
              <a:schemeClr val="accent1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21" name="Rectangle"/>
          <p:cNvSpPr/>
          <p:nvPr/>
        </p:nvSpPr>
        <p:spPr>
          <a:xfrm>
            <a:off x="7390170" y="4133667"/>
            <a:ext cx="612018" cy="397768"/>
          </a:xfrm>
          <a:prstGeom prst="rect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22" name="1 channels"/>
          <p:cNvSpPr txBox="1"/>
          <p:nvPr/>
        </p:nvSpPr>
        <p:spPr>
          <a:xfrm>
            <a:off x="8764884" y="4487409"/>
            <a:ext cx="1043370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1 channels</a:t>
            </a:r>
          </a:p>
        </p:txBody>
      </p:sp>
      <p:pic>
        <p:nvPicPr>
          <p:cNvPr id="323" name="photo_2018-04-09_12-30-44.jpg" descr="photo_2018-04-09_12-30-44.jpg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34949" y="5066431"/>
            <a:ext cx="3007520" cy="3876416"/>
          </a:xfrm>
          <a:prstGeom prst="rect">
            <a:avLst/>
          </a:prstGeom>
          <a:effectLst>
            <a:outerShdw blurRad="190500" dist="8455" dir="5400000" rotWithShape="0">
              <a:srgbClr val="000000"/>
            </a:outerShdw>
          </a:effectLst>
        </p:spPr>
      </p:pic>
      <p:pic>
        <p:nvPicPr>
          <p:cNvPr id="324" name="Line" descr="Line"/>
          <p:cNvPicPr>
            <a:picLocks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9605229">
            <a:off x="2685624" y="5107146"/>
            <a:ext cx="1918260" cy="243795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325" name="High Voltage Power Supply"/>
          <p:cNvSpPr txBox="1"/>
          <p:nvPr/>
        </p:nvSpPr>
        <p:spPr>
          <a:xfrm>
            <a:off x="3601194" y="1641150"/>
            <a:ext cx="2470024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High Voltage Power Supply</a:t>
            </a:r>
          </a:p>
        </p:txBody>
      </p:sp>
      <p:sp>
        <p:nvSpPr>
          <p:cNvPr id="326" name="Oval"/>
          <p:cNvSpPr/>
          <p:nvPr/>
        </p:nvSpPr>
        <p:spPr>
          <a:xfrm>
            <a:off x="149808" y="4217783"/>
            <a:ext cx="227280" cy="235407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327" name="Line" descr="Line"/>
          <p:cNvPicPr>
            <a:picLocks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55797" y="4249973"/>
            <a:ext cx="1338114" cy="196996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328" name="Beam"/>
          <p:cNvSpPr txBox="1"/>
          <p:nvPr/>
        </p:nvSpPr>
        <p:spPr>
          <a:xfrm>
            <a:off x="439142" y="4047500"/>
            <a:ext cx="61322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Beam</a:t>
            </a:r>
          </a:p>
        </p:txBody>
      </p:sp>
      <p:sp>
        <p:nvSpPr>
          <p:cNvPr id="329" name="Rounded Rectangle"/>
          <p:cNvSpPr/>
          <p:nvPr/>
        </p:nvSpPr>
        <p:spPr>
          <a:xfrm>
            <a:off x="2493574" y="1202117"/>
            <a:ext cx="9895286" cy="72001"/>
          </a:xfrm>
          <a:prstGeom prst="roundRect">
            <a:avLst>
              <a:gd name="adj" fmla="val 50000"/>
            </a:avLst>
          </a:prstGeom>
          <a:gradFill>
            <a:gsLst>
              <a:gs pos="11245">
                <a:srgbClr val="FFFFFF"/>
              </a:gs>
              <a:gs pos="61363">
                <a:srgbClr val="7FBADC"/>
              </a:gs>
              <a:gs pos="82165">
                <a:schemeClr val="accent1">
                  <a:lumOff val="-13575"/>
                </a:schemeClr>
              </a:gs>
            </a:gsLst>
            <a:lin ang="21143094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WaveForm.pdf" descr="WaveForm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71585" y="1607474"/>
            <a:ext cx="5576578" cy="3363652"/>
          </a:xfrm>
          <a:prstGeom prst="rect">
            <a:avLst/>
          </a:prstGeom>
          <a:ln w="12700">
            <a:miter lim="400000"/>
          </a:ln>
        </p:spPr>
      </p:pic>
      <p:sp>
        <p:nvSpPr>
          <p:cNvPr id="333" name="Line"/>
          <p:cNvSpPr/>
          <p:nvPr/>
        </p:nvSpPr>
        <p:spPr>
          <a:xfrm>
            <a:off x="3081726" y="4552653"/>
            <a:ext cx="4356296" cy="1"/>
          </a:xfrm>
          <a:prstGeom prst="line">
            <a:avLst/>
          </a:prstGeom>
          <a:ln w="25400">
            <a:solidFill>
              <a:schemeClr val="accent1"/>
            </a:solidFill>
            <a:miter lim="400000"/>
            <a:headEnd type="triangle"/>
            <a:tailEnd type="triangle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34" name="1 µs"/>
          <p:cNvSpPr txBox="1"/>
          <p:nvPr/>
        </p:nvSpPr>
        <p:spPr>
          <a:xfrm>
            <a:off x="6667306" y="4086183"/>
            <a:ext cx="575222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3800"/>
              </a:lnSpc>
              <a:defRPr sz="1900" b="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1 µs</a:t>
            </a:r>
          </a:p>
        </p:txBody>
      </p:sp>
      <p:sp>
        <p:nvSpPr>
          <p:cNvPr id="335" name="Carbon beam, 120 MeV, Crystal 7 cm long"/>
          <p:cNvSpPr txBox="1"/>
          <p:nvPr/>
        </p:nvSpPr>
        <p:spPr>
          <a:xfrm>
            <a:off x="198437" y="210036"/>
            <a:ext cx="5285558" cy="495301"/>
          </a:xfrm>
          <a:prstGeom prst="rect">
            <a:avLst/>
          </a:prstGeom>
          <a:ln w="50800">
            <a:solidFill>
              <a:schemeClr val="accent4">
                <a:hueOff val="-461056"/>
                <a:satOff val="4338"/>
                <a:lumOff val="-10225"/>
              </a:schemeClr>
            </a:solidFill>
            <a:prstDash val="sysDot"/>
            <a:miter lim="400000"/>
          </a:ln>
          <a:effectLst>
            <a:outerShdw blurRad="63500" dist="25400" dir="5400000" rotWithShape="0">
              <a:srgbClr val="000000">
                <a:alpha val="39186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 b="0" i="1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Carbon beam, 120 MeV, Crystal 7 cm long</a:t>
            </a:r>
          </a:p>
        </p:txBody>
      </p:sp>
      <p:pic>
        <p:nvPicPr>
          <p:cNvPr id="336" name="Wave_Integrated.pdf" descr="Wave_Integrated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64716" y="5672906"/>
            <a:ext cx="5790315" cy="3492571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Line"/>
          <p:cNvSpPr/>
          <p:nvPr/>
        </p:nvSpPr>
        <p:spPr>
          <a:xfrm>
            <a:off x="3815516" y="2500494"/>
            <a:ext cx="3654732" cy="1"/>
          </a:xfrm>
          <a:prstGeom prst="line">
            <a:avLst/>
          </a:prstGeom>
          <a:ln w="25400">
            <a:solidFill>
              <a:schemeClr val="accent5">
                <a:lumOff val="-29866"/>
              </a:schemeClr>
            </a:solidFill>
            <a:miter lim="400000"/>
            <a:headEnd type="triangle"/>
            <a:tailEnd type="triangle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345" name="Connection Line" descr="Connection Line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38183" y="3544360"/>
            <a:ext cx="1353901" cy="3329912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339" name="Integration of all signals"/>
          <p:cNvSpPr txBox="1"/>
          <p:nvPr/>
        </p:nvSpPr>
        <p:spPr>
          <a:xfrm>
            <a:off x="9530283" y="4973201"/>
            <a:ext cx="2869693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 b="0">
                <a:solidFill>
                  <a:schemeClr val="accent5">
                    <a:lumOff val="-29866"/>
                  </a:schemeClr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Integration of all signals</a:t>
            </a:r>
          </a:p>
        </p:txBody>
      </p:sp>
      <p:sp>
        <p:nvSpPr>
          <p:cNvPr id="340" name="Integration on all range"/>
          <p:cNvSpPr txBox="1"/>
          <p:nvPr/>
        </p:nvSpPr>
        <p:spPr>
          <a:xfrm>
            <a:off x="4054135" y="2132650"/>
            <a:ext cx="2411477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700" b="0">
                <a:solidFill>
                  <a:schemeClr val="accent5">
                    <a:lumOff val="-29866"/>
                  </a:schemeClr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Integration on all range</a:t>
            </a:r>
          </a:p>
        </p:txBody>
      </p:sp>
      <p:sp>
        <p:nvSpPr>
          <p:cNvPr id="341" name="PMT Signal Integration"/>
          <p:cNvSpPr txBox="1"/>
          <p:nvPr/>
        </p:nvSpPr>
        <p:spPr>
          <a:xfrm>
            <a:off x="8254983" y="691088"/>
            <a:ext cx="3783382" cy="584201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PMT Signal Integration</a:t>
            </a:r>
          </a:p>
        </p:txBody>
      </p:sp>
      <p:pic>
        <p:nvPicPr>
          <p:cNvPr id="342" name="FOOTlogo.png" descr="FOOTlogo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177071" y="176896"/>
            <a:ext cx="566319" cy="561581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343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6328884" y="9296400"/>
            <a:ext cx="340259" cy="3370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344" name="Rounded Rectangle"/>
          <p:cNvSpPr/>
          <p:nvPr/>
        </p:nvSpPr>
        <p:spPr>
          <a:xfrm>
            <a:off x="2493574" y="1202117"/>
            <a:ext cx="9895286" cy="72001"/>
          </a:xfrm>
          <a:prstGeom prst="roundRect">
            <a:avLst>
              <a:gd name="adj" fmla="val 50000"/>
            </a:avLst>
          </a:prstGeom>
          <a:gradFill>
            <a:gsLst>
              <a:gs pos="11245">
                <a:srgbClr val="FFFFFF"/>
              </a:gs>
              <a:gs pos="61363">
                <a:srgbClr val="7FBADC"/>
              </a:gs>
              <a:gs pos="82165">
                <a:schemeClr val="accent1">
                  <a:lumOff val="-13575"/>
                </a:schemeClr>
              </a:gs>
            </a:gsLst>
            <a:lin ang="21143094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WaveForm.pdf" descr="WaveForm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37980" y="1675387"/>
            <a:ext cx="4767010" cy="287534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Oval" descr="Oval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06373" y="2264552"/>
            <a:ext cx="1776737" cy="1155701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349" name="Fluctuations"/>
          <p:cNvSpPr txBox="1"/>
          <p:nvPr/>
        </p:nvSpPr>
        <p:spPr>
          <a:xfrm>
            <a:off x="6910078" y="3420952"/>
            <a:ext cx="1376173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chemeClr val="accent5">
                    <a:lumOff val="-29866"/>
                  </a:schemeClr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Fluctuations</a:t>
            </a:r>
          </a:p>
        </p:txBody>
      </p:sp>
      <p:pic>
        <p:nvPicPr>
          <p:cNvPr id="350" name="Line" descr="Line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87315" y="3508966"/>
            <a:ext cx="857751" cy="243796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351" name="maybe attenuator?"/>
          <p:cNvSpPr txBox="1"/>
          <p:nvPr/>
        </p:nvSpPr>
        <p:spPr>
          <a:xfrm>
            <a:off x="9339305" y="3420952"/>
            <a:ext cx="2123238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chemeClr val="accent5">
                    <a:lumOff val="-29866"/>
                  </a:schemeClr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maybe attenuator? </a:t>
            </a:r>
          </a:p>
        </p:txBody>
      </p:sp>
      <p:pic>
        <p:nvPicPr>
          <p:cNvPr id="352" name="WaveForm.pdf" descr="WaveForm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4587" y="4887028"/>
            <a:ext cx="5876740" cy="3544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Line" descr="Line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93846" y="5872288"/>
            <a:ext cx="591719" cy="197566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354" name="Wave_Integrated_Limit.pdf" descr="Wave_Integrated_Limit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753752" y="4887028"/>
            <a:ext cx="5876740" cy="3544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5" name="Connection Line" descr="Connection Line"/>
          <p:cNvPicPr>
            <a:picLocks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358640" y="7401487"/>
            <a:ext cx="3936152" cy="1201288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356" name="PMT Signal Integration"/>
          <p:cNvSpPr txBox="1"/>
          <p:nvPr/>
        </p:nvSpPr>
        <p:spPr>
          <a:xfrm>
            <a:off x="8270932" y="643241"/>
            <a:ext cx="3783382" cy="584201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PMT Signal Integration</a:t>
            </a:r>
          </a:p>
        </p:txBody>
      </p:sp>
      <p:pic>
        <p:nvPicPr>
          <p:cNvPr id="357" name="FOOTlogo.png" descr="FOOTlogo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2177071" y="176896"/>
            <a:ext cx="566319" cy="561581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358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6328884" y="9296400"/>
            <a:ext cx="340259" cy="3370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359" name="Triangle"/>
          <p:cNvSpPr/>
          <p:nvPr/>
        </p:nvSpPr>
        <p:spPr>
          <a:xfrm>
            <a:off x="11480217" y="8655515"/>
            <a:ext cx="769422" cy="6149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60" name="!"/>
          <p:cNvSpPr txBox="1"/>
          <p:nvPr/>
        </p:nvSpPr>
        <p:spPr>
          <a:xfrm>
            <a:off x="11737165" y="8645164"/>
            <a:ext cx="255525" cy="709166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r>
              <a:t>!</a:t>
            </a:r>
          </a:p>
        </p:txBody>
      </p:sp>
      <p:sp>
        <p:nvSpPr>
          <p:cNvPr id="361" name="Other tests will have to be performed …"/>
          <p:cNvSpPr txBox="1"/>
          <p:nvPr/>
        </p:nvSpPr>
        <p:spPr>
          <a:xfrm>
            <a:off x="7698677" y="9022448"/>
            <a:ext cx="3593783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Other tests will have to be performed …</a:t>
            </a:r>
          </a:p>
        </p:txBody>
      </p:sp>
      <p:sp>
        <p:nvSpPr>
          <p:cNvPr id="362" name="Channels"/>
          <p:cNvSpPr txBox="1"/>
          <p:nvPr/>
        </p:nvSpPr>
        <p:spPr>
          <a:xfrm>
            <a:off x="11482632" y="8187137"/>
            <a:ext cx="764592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Channels</a:t>
            </a:r>
          </a:p>
        </p:txBody>
      </p:sp>
      <p:sp>
        <p:nvSpPr>
          <p:cNvPr id="363" name="Carbon beam, 120 MeV, Crystal 7 cm long"/>
          <p:cNvSpPr txBox="1"/>
          <p:nvPr/>
        </p:nvSpPr>
        <p:spPr>
          <a:xfrm>
            <a:off x="198437" y="210036"/>
            <a:ext cx="5285558" cy="495301"/>
          </a:xfrm>
          <a:prstGeom prst="rect">
            <a:avLst/>
          </a:prstGeom>
          <a:ln w="50800">
            <a:solidFill>
              <a:schemeClr val="accent4">
                <a:hueOff val="-461056"/>
                <a:satOff val="4338"/>
                <a:lumOff val="-10225"/>
              </a:schemeClr>
            </a:solidFill>
            <a:prstDash val="sysDot"/>
            <a:miter lim="400000"/>
          </a:ln>
          <a:effectLst>
            <a:outerShdw blurRad="63500" dist="25400" dir="5400000" rotWithShape="0">
              <a:srgbClr val="000000">
                <a:alpha val="39186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 b="0" i="1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Carbon beam, 120 MeV, Crystal 7 cm long</a:t>
            </a:r>
          </a:p>
        </p:txBody>
      </p:sp>
      <p:sp>
        <p:nvSpPr>
          <p:cNvPr id="364" name="Rounded Rectangle"/>
          <p:cNvSpPr/>
          <p:nvPr/>
        </p:nvSpPr>
        <p:spPr>
          <a:xfrm>
            <a:off x="2493574" y="1202117"/>
            <a:ext cx="9895286" cy="72001"/>
          </a:xfrm>
          <a:prstGeom prst="roundRect">
            <a:avLst>
              <a:gd name="adj" fmla="val 50000"/>
            </a:avLst>
          </a:prstGeom>
          <a:gradFill>
            <a:gsLst>
              <a:gs pos="11245">
                <a:srgbClr val="FFFFFF"/>
              </a:gs>
              <a:gs pos="61363">
                <a:srgbClr val="7FBADC"/>
              </a:gs>
              <a:gs pos="82165">
                <a:schemeClr val="accent1">
                  <a:lumOff val="-13575"/>
                </a:schemeClr>
              </a:gs>
            </a:gsLst>
            <a:lin ang="21143094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6328884" y="9296400"/>
            <a:ext cx="340259" cy="3370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19</a:t>
            </a:fld>
            <a:endParaRPr/>
          </a:p>
        </p:txBody>
      </p:sp>
      <p:sp>
        <p:nvSpPr>
          <p:cNvPr id="368" name="Next steps"/>
          <p:cNvSpPr txBox="1"/>
          <p:nvPr/>
        </p:nvSpPr>
        <p:spPr>
          <a:xfrm>
            <a:off x="8037020" y="706523"/>
            <a:ext cx="4761496" cy="533479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US" dirty="0" err="1" smtClean="0"/>
              <a:t>SiPM</a:t>
            </a:r>
            <a:r>
              <a:rPr lang="en-US" dirty="0" smtClean="0"/>
              <a:t> readout board scheme</a:t>
            </a:r>
            <a:endParaRPr lang="en-US" dirty="0"/>
          </a:p>
        </p:txBody>
      </p:sp>
      <p:pic>
        <p:nvPicPr>
          <p:cNvPr id="373" name="FOOTlogo.png" descr="FOOT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77071" y="176896"/>
            <a:ext cx="566319" cy="561581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374" name="Rounded Rectangle"/>
          <p:cNvSpPr/>
          <p:nvPr/>
        </p:nvSpPr>
        <p:spPr>
          <a:xfrm>
            <a:off x="2493574" y="1202117"/>
            <a:ext cx="9895286" cy="72001"/>
          </a:xfrm>
          <a:prstGeom prst="roundRect">
            <a:avLst>
              <a:gd name="adj" fmla="val 50000"/>
            </a:avLst>
          </a:prstGeom>
          <a:gradFill>
            <a:gsLst>
              <a:gs pos="11245">
                <a:srgbClr val="FFFFFF"/>
              </a:gs>
              <a:gs pos="61363">
                <a:srgbClr val="7FBADC"/>
              </a:gs>
              <a:gs pos="82165">
                <a:schemeClr val="accent1">
                  <a:lumOff val="-13575"/>
                </a:schemeClr>
              </a:gs>
            </a:gsLst>
            <a:lin ang="21143094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" name="Picture 1" descr="MPPC_COMMON_CATHODE_PCB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44699" y="2310445"/>
            <a:ext cx="6453245" cy="9132154"/>
          </a:xfrm>
          <a:prstGeom prst="rect">
            <a:avLst/>
          </a:prstGeom>
        </p:spPr>
      </p:pic>
      <p:sp>
        <p:nvSpPr>
          <p:cNvPr id="10" name="Next tests at CNAO:"/>
          <p:cNvSpPr txBox="1"/>
          <p:nvPr/>
        </p:nvSpPr>
        <p:spPr>
          <a:xfrm>
            <a:off x="4122392" y="3928279"/>
            <a:ext cx="8620998" cy="872034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27077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500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US" dirty="0" smtClean="0"/>
              <a:t>Readout board for </a:t>
            </a:r>
            <a:r>
              <a:rPr lang="en-US" dirty="0" err="1" smtClean="0"/>
              <a:t>SiPM</a:t>
            </a:r>
            <a:r>
              <a:rPr lang="en-US" dirty="0" smtClean="0"/>
              <a:t> with 15 um microcell size</a:t>
            </a:r>
          </a:p>
          <a:p>
            <a:endParaRPr dirty="0"/>
          </a:p>
        </p:txBody>
      </p:sp>
      <p:sp>
        <p:nvSpPr>
          <p:cNvPr id="11" name="Test on SiPMs with 15-20 μm pitch…"/>
          <p:cNvSpPr txBox="1"/>
          <p:nvPr/>
        </p:nvSpPr>
        <p:spPr>
          <a:xfrm>
            <a:off x="729078" y="6359191"/>
            <a:ext cx="2464396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228600" indent="-228600" algn="l">
              <a:buSzPct val="80000"/>
              <a:buBlip>
                <a:blip r:embed="rId4"/>
              </a:buBlip>
              <a:defRPr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dirty="0"/>
              <a:t> </a:t>
            </a:r>
            <a:r>
              <a:rPr lang="en-US" dirty="0" smtClean="0"/>
              <a:t>will be available in about 2 weeks</a:t>
            </a:r>
          </a:p>
          <a:p>
            <a:pPr marL="228600" indent="-228600" algn="l">
              <a:buSzPct val="80000"/>
              <a:buBlip>
                <a:blip r:embed="rId4"/>
              </a:buBlip>
              <a:defRPr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dirty="0" smtClean="0"/>
              <a:t>Test at CNAO most likely on </a:t>
            </a:r>
            <a:r>
              <a:rPr lang="en-US" dirty="0" err="1" smtClean="0"/>
              <a:t>Jume</a:t>
            </a:r>
            <a:r>
              <a:rPr lang="en-US" dirty="0" smtClean="0"/>
              <a:t> 24</a:t>
            </a:r>
            <a:r>
              <a:rPr lang="en-US" baseline="30000" dirty="0" smtClean="0"/>
              <a:t>th</a:t>
            </a:r>
            <a:r>
              <a:rPr lang="en-US" dirty="0" smtClean="0"/>
              <a:t>-25</a:t>
            </a:r>
            <a:r>
              <a:rPr lang="en-US" baseline="30000" dirty="0" smtClean="0"/>
              <a:t>th</a:t>
            </a:r>
            <a:endParaRPr lang="en-US" dirty="0" smtClean="0"/>
          </a:p>
        </p:txBody>
      </p:sp>
      <p:sp>
        <p:nvSpPr>
          <p:cNvPr id="12" name="Next tests at CNAO:"/>
          <p:cNvSpPr txBox="1"/>
          <p:nvPr/>
        </p:nvSpPr>
        <p:spPr>
          <a:xfrm>
            <a:off x="937231" y="1335662"/>
            <a:ext cx="3185161" cy="533401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27077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Next tests at CNAO:</a:t>
            </a:r>
          </a:p>
        </p:txBody>
      </p:sp>
      <p:sp>
        <p:nvSpPr>
          <p:cNvPr id="13" name="Test on SiPMs with 15-20 μm pitch…"/>
          <p:cNvSpPr txBox="1"/>
          <p:nvPr/>
        </p:nvSpPr>
        <p:spPr>
          <a:xfrm>
            <a:off x="940540" y="1993858"/>
            <a:ext cx="2764703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228600" indent="-228600" algn="l">
              <a:buSzPct val="80000"/>
              <a:buBlip>
                <a:blip r:embed="rId4"/>
              </a:buBlip>
              <a:defRPr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dirty="0"/>
              <a:t> Test on SiPMs with 15-20 μm </a:t>
            </a:r>
            <a:r>
              <a:rPr dirty="0" smtClean="0"/>
              <a:t>pitch</a:t>
            </a:r>
            <a:r>
              <a:rPr lang="en-US" dirty="0" smtClean="0"/>
              <a:t> with 15 cm and 24 cm long crystals</a:t>
            </a:r>
            <a:endParaRPr dirty="0"/>
          </a:p>
        </p:txBody>
      </p:sp>
      <p:pic>
        <p:nvPicPr>
          <p:cNvPr id="14" name="SiPM_15mu 2-2.jpg" descr="SiPM_15mu 2-2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973939" y="1532027"/>
            <a:ext cx="2583809" cy="22407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Line" descr="Line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9661537">
            <a:off x="6399209" y="2353413"/>
            <a:ext cx="3827675" cy="290595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699737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6385373" y="9296400"/>
            <a:ext cx="227280" cy="3370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145" name="FOOT calorimeter"/>
          <p:cNvSpPr txBox="1"/>
          <p:nvPr/>
        </p:nvSpPr>
        <p:spPr>
          <a:xfrm>
            <a:off x="9000657" y="679807"/>
            <a:ext cx="3044090" cy="584201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FOOT calorimeter</a:t>
            </a:r>
          </a:p>
        </p:txBody>
      </p:sp>
      <p:pic>
        <p:nvPicPr>
          <p:cNvPr id="146" name="FOOTlogo.png" descr="FOOT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77071" y="176896"/>
            <a:ext cx="566319" cy="561581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147" name="Rounded Rectangle"/>
          <p:cNvSpPr/>
          <p:nvPr/>
        </p:nvSpPr>
        <p:spPr>
          <a:xfrm>
            <a:off x="2493574" y="1202117"/>
            <a:ext cx="9895286" cy="72001"/>
          </a:xfrm>
          <a:prstGeom prst="roundRect">
            <a:avLst>
              <a:gd name="adj" fmla="val 50000"/>
            </a:avLst>
          </a:prstGeom>
          <a:gradFill>
            <a:gsLst>
              <a:gs pos="11245">
                <a:srgbClr val="FFFFFF"/>
              </a:gs>
              <a:gs pos="61363">
                <a:srgbClr val="7FBADC"/>
              </a:gs>
              <a:gs pos="82165">
                <a:schemeClr val="accent1">
                  <a:lumOff val="-13575"/>
                </a:schemeClr>
              </a:gs>
            </a:gsLst>
            <a:lin ang="21143094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" name="Proton beam"/>
          <p:cNvSpPr txBox="1"/>
          <p:nvPr/>
        </p:nvSpPr>
        <p:spPr>
          <a:xfrm>
            <a:off x="9049137" y="1307198"/>
            <a:ext cx="2919158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US" sz="3600" dirty="0" smtClean="0"/>
              <a:t>Status Report</a:t>
            </a:r>
            <a:endParaRPr sz="3600" dirty="0"/>
          </a:p>
        </p:txBody>
      </p:sp>
      <p:sp>
        <p:nvSpPr>
          <p:cNvPr id="23" name="Proton beam"/>
          <p:cNvSpPr txBox="1"/>
          <p:nvPr/>
        </p:nvSpPr>
        <p:spPr>
          <a:xfrm>
            <a:off x="1928323" y="2821154"/>
            <a:ext cx="3342507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800000"/>
                </a:solidFill>
              </a:rPr>
              <a:t>Crystals</a:t>
            </a:r>
          </a:p>
          <a:p>
            <a:pPr algn="l"/>
            <a:r>
              <a:rPr lang="en-US" sz="3600" b="1" dirty="0" err="1" smtClean="0"/>
              <a:t>Photodetector</a:t>
            </a:r>
            <a:endParaRPr lang="en-US" sz="3600" b="1" dirty="0" smtClean="0"/>
          </a:p>
          <a:p>
            <a:pPr algn="l"/>
            <a:r>
              <a:rPr lang="en-US" sz="3600" b="1" dirty="0" smtClean="0"/>
              <a:t>Readout</a:t>
            </a:r>
          </a:p>
          <a:p>
            <a:pPr algn="l"/>
            <a:r>
              <a:rPr lang="en-US" sz="3600" b="1" dirty="0" smtClean="0"/>
              <a:t>Mechanics</a:t>
            </a:r>
            <a:endParaRPr sz="3600" b="1" dirty="0"/>
          </a:p>
        </p:txBody>
      </p:sp>
    </p:spTree>
    <p:extLst>
      <p:ext uri="{BB962C8B-B14F-4D97-AF65-F5344CB8AC3E}">
        <p14:creationId xmlns:p14="http://schemas.microsoft.com/office/powerpoint/2010/main" val="377819001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6385373" y="9296400"/>
            <a:ext cx="227280" cy="3370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20</a:t>
            </a:fld>
            <a:endParaRPr/>
          </a:p>
        </p:txBody>
      </p:sp>
      <p:sp>
        <p:nvSpPr>
          <p:cNvPr id="145" name="FOOT calorimeter"/>
          <p:cNvSpPr txBox="1"/>
          <p:nvPr/>
        </p:nvSpPr>
        <p:spPr>
          <a:xfrm>
            <a:off x="9000657" y="679807"/>
            <a:ext cx="3044090" cy="584201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dirty="0"/>
              <a:t>FOOT calorimeter</a:t>
            </a:r>
          </a:p>
        </p:txBody>
      </p:sp>
      <p:pic>
        <p:nvPicPr>
          <p:cNvPr id="146" name="FOOTlogo.png" descr="FOOT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77071" y="176896"/>
            <a:ext cx="566319" cy="561581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147" name="Rounded Rectangle"/>
          <p:cNvSpPr/>
          <p:nvPr/>
        </p:nvSpPr>
        <p:spPr>
          <a:xfrm>
            <a:off x="2493574" y="1202117"/>
            <a:ext cx="9895286" cy="72001"/>
          </a:xfrm>
          <a:prstGeom prst="roundRect">
            <a:avLst>
              <a:gd name="adj" fmla="val 50000"/>
            </a:avLst>
          </a:prstGeom>
          <a:gradFill>
            <a:gsLst>
              <a:gs pos="11245">
                <a:srgbClr val="FFFFFF"/>
              </a:gs>
              <a:gs pos="61363">
                <a:srgbClr val="7FBADC"/>
              </a:gs>
              <a:gs pos="82165">
                <a:schemeClr val="accent1">
                  <a:lumOff val="-13575"/>
                </a:schemeClr>
              </a:gs>
            </a:gsLst>
            <a:lin ang="21143094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" name="Proton beam"/>
          <p:cNvSpPr txBox="1"/>
          <p:nvPr/>
        </p:nvSpPr>
        <p:spPr>
          <a:xfrm>
            <a:off x="9049137" y="1307198"/>
            <a:ext cx="2919158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US" sz="3600" dirty="0" smtClean="0"/>
              <a:t>Status Report</a:t>
            </a:r>
            <a:endParaRPr sz="3600" dirty="0"/>
          </a:p>
        </p:txBody>
      </p:sp>
      <p:sp>
        <p:nvSpPr>
          <p:cNvPr id="23" name="Proton beam"/>
          <p:cNvSpPr txBox="1"/>
          <p:nvPr/>
        </p:nvSpPr>
        <p:spPr>
          <a:xfrm>
            <a:off x="1928323" y="2821154"/>
            <a:ext cx="3342507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algn="l"/>
            <a:r>
              <a:rPr lang="en-US" sz="3600" b="1" dirty="0" smtClean="0"/>
              <a:t>Crystals</a:t>
            </a:r>
          </a:p>
          <a:p>
            <a:pPr algn="l"/>
            <a:r>
              <a:rPr lang="en-US" sz="3600" b="1" dirty="0" err="1" smtClean="0">
                <a:solidFill>
                  <a:schemeClr val="tx1"/>
                </a:solidFill>
              </a:rPr>
              <a:t>Photodetector</a:t>
            </a:r>
            <a:endParaRPr lang="en-US" sz="3600" b="1" dirty="0" smtClean="0">
              <a:solidFill>
                <a:schemeClr val="tx1"/>
              </a:solidFill>
            </a:endParaRPr>
          </a:p>
          <a:p>
            <a:pPr algn="l"/>
            <a:r>
              <a:rPr lang="en-US" sz="3600" b="1" dirty="0" smtClean="0">
                <a:solidFill>
                  <a:srgbClr val="800000"/>
                </a:solidFill>
              </a:rPr>
              <a:t>Readout</a:t>
            </a:r>
          </a:p>
          <a:p>
            <a:pPr algn="l"/>
            <a:r>
              <a:rPr lang="en-US" sz="3600" b="1" dirty="0" smtClean="0"/>
              <a:t>Mechanics</a:t>
            </a:r>
            <a:endParaRPr sz="3600" b="1" dirty="0"/>
          </a:p>
        </p:txBody>
      </p:sp>
    </p:spTree>
    <p:extLst>
      <p:ext uri="{BB962C8B-B14F-4D97-AF65-F5344CB8AC3E}">
        <p14:creationId xmlns:p14="http://schemas.microsoft.com/office/powerpoint/2010/main" val="265899851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3540" y="2647928"/>
            <a:ext cx="1036064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Likely readout scheme, if 15</a:t>
            </a:r>
            <a:r>
              <a:rPr kumimoji="0" lang="en-US" sz="24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en-US" sz="2400" b="1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μm</a:t>
            </a:r>
            <a:r>
              <a:rPr kumimoji="0" lang="en-US" sz="24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en-US" sz="2400" b="1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SiPM</a:t>
            </a:r>
            <a:r>
              <a:rPr kumimoji="0" lang="en-US" sz="24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prove to be linear </a:t>
            </a:r>
            <a:r>
              <a:rPr kumimoji="0" lang="mr-IN" sz="24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–</a:t>
            </a:r>
            <a:r>
              <a:rPr kumimoji="0" lang="en-US" sz="24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as expected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FOOT calorimeter"/>
          <p:cNvSpPr txBox="1"/>
          <p:nvPr/>
        </p:nvSpPr>
        <p:spPr>
          <a:xfrm>
            <a:off x="9778911" y="705168"/>
            <a:ext cx="1487587" cy="533479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US" dirty="0" smtClean="0"/>
              <a:t>Readout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1373540" y="4182450"/>
            <a:ext cx="7985549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3x3 readout boards with 9 output channels  (1/crystal)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Amplification to be defined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Output to</a:t>
            </a:r>
            <a:r>
              <a:rPr kumimoji="0" lang="en-US" sz="24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Digitizers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3540" y="6707672"/>
            <a:ext cx="369151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It’s the simplest solution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9240015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6385373" y="9296400"/>
            <a:ext cx="227280" cy="3370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22</a:t>
            </a:fld>
            <a:endParaRPr/>
          </a:p>
        </p:txBody>
      </p:sp>
      <p:sp>
        <p:nvSpPr>
          <p:cNvPr id="145" name="FOOT calorimeter"/>
          <p:cNvSpPr txBox="1"/>
          <p:nvPr/>
        </p:nvSpPr>
        <p:spPr>
          <a:xfrm>
            <a:off x="9000657" y="679807"/>
            <a:ext cx="3044090" cy="584201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FOOT calorimeter</a:t>
            </a:r>
          </a:p>
        </p:txBody>
      </p:sp>
      <p:pic>
        <p:nvPicPr>
          <p:cNvPr id="146" name="FOOTlogo.png" descr="FOOT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77071" y="176896"/>
            <a:ext cx="566319" cy="561581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147" name="Rounded Rectangle"/>
          <p:cNvSpPr/>
          <p:nvPr/>
        </p:nvSpPr>
        <p:spPr>
          <a:xfrm>
            <a:off x="2493574" y="1202117"/>
            <a:ext cx="9895286" cy="72001"/>
          </a:xfrm>
          <a:prstGeom prst="roundRect">
            <a:avLst>
              <a:gd name="adj" fmla="val 50000"/>
            </a:avLst>
          </a:prstGeom>
          <a:gradFill>
            <a:gsLst>
              <a:gs pos="11245">
                <a:srgbClr val="FFFFFF"/>
              </a:gs>
              <a:gs pos="61363">
                <a:srgbClr val="7FBADC"/>
              </a:gs>
              <a:gs pos="82165">
                <a:schemeClr val="accent1">
                  <a:lumOff val="-13575"/>
                </a:schemeClr>
              </a:gs>
            </a:gsLst>
            <a:lin ang="21143094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" name="Proton beam"/>
          <p:cNvSpPr txBox="1"/>
          <p:nvPr/>
        </p:nvSpPr>
        <p:spPr>
          <a:xfrm>
            <a:off x="9049137" y="1307198"/>
            <a:ext cx="2919158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US" sz="3600" dirty="0" smtClean="0"/>
              <a:t>Status Report</a:t>
            </a:r>
            <a:endParaRPr sz="3600" dirty="0"/>
          </a:p>
        </p:txBody>
      </p:sp>
      <p:sp>
        <p:nvSpPr>
          <p:cNvPr id="23" name="Proton beam"/>
          <p:cNvSpPr txBox="1"/>
          <p:nvPr/>
        </p:nvSpPr>
        <p:spPr>
          <a:xfrm>
            <a:off x="1928323" y="2821154"/>
            <a:ext cx="3342507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algn="l"/>
            <a:r>
              <a:rPr lang="en-US" sz="3600" b="1" dirty="0" smtClean="0"/>
              <a:t>Crystals</a:t>
            </a:r>
          </a:p>
          <a:p>
            <a:pPr algn="l"/>
            <a:r>
              <a:rPr lang="en-US" sz="3600" b="1" dirty="0" err="1" smtClean="0">
                <a:solidFill>
                  <a:schemeClr val="tx1"/>
                </a:solidFill>
              </a:rPr>
              <a:t>Photodetector</a:t>
            </a:r>
            <a:endParaRPr lang="en-US" sz="3600" b="1" dirty="0" smtClean="0">
              <a:solidFill>
                <a:schemeClr val="tx1"/>
              </a:solidFill>
            </a:endParaRPr>
          </a:p>
          <a:p>
            <a:pPr algn="l"/>
            <a:r>
              <a:rPr lang="en-US" sz="3600" b="1" dirty="0" smtClean="0"/>
              <a:t>Readout</a:t>
            </a:r>
          </a:p>
          <a:p>
            <a:pPr algn="l"/>
            <a:r>
              <a:rPr lang="en-US" sz="3600" b="1" dirty="0" smtClean="0">
                <a:solidFill>
                  <a:srgbClr val="800000"/>
                </a:solidFill>
              </a:rPr>
              <a:t>Mechanics</a:t>
            </a:r>
            <a:endParaRPr sz="36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99851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997" y="1672999"/>
            <a:ext cx="6837274" cy="7207910"/>
          </a:xfrm>
          <a:prstGeom prst="rect">
            <a:avLst/>
          </a:prstGeom>
        </p:spPr>
      </p:pic>
      <p:cxnSp>
        <p:nvCxnSpPr>
          <p:cNvPr id="6" name="Connettore diritto 5"/>
          <p:cNvCxnSpPr/>
          <p:nvPr/>
        </p:nvCxnSpPr>
        <p:spPr>
          <a:xfrm>
            <a:off x="4226358" y="8380372"/>
            <a:ext cx="2660073" cy="5005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diritto 6"/>
          <p:cNvCxnSpPr/>
          <p:nvPr/>
        </p:nvCxnSpPr>
        <p:spPr>
          <a:xfrm>
            <a:off x="8813505" y="4140020"/>
            <a:ext cx="2660073" cy="5005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 flipH="1">
            <a:off x="6762295" y="4572541"/>
            <a:ext cx="4495522" cy="4285697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8124162" y="6488756"/>
            <a:ext cx="1771789" cy="479633"/>
          </a:xfrm>
          <a:prstGeom prst="rect">
            <a:avLst/>
          </a:prstGeom>
          <a:solidFill>
            <a:schemeClr val="bg1"/>
          </a:solidFill>
        </p:spPr>
        <p:txBody>
          <a:bodyPr wrap="none" lIns="109234" tIns="54617" rIns="109234" bIns="54617" rtlCol="0">
            <a:spAutoFit/>
          </a:bodyPr>
          <a:lstStyle/>
          <a:p>
            <a:r>
              <a:rPr lang="it-IT" dirty="0" smtClean="0"/>
              <a:t>240 (239.9)</a:t>
            </a:r>
            <a:endParaRPr lang="it-IT" dirty="0"/>
          </a:p>
        </p:txBody>
      </p:sp>
      <p:cxnSp>
        <p:nvCxnSpPr>
          <p:cNvPr id="15" name="Connettore diritto 14"/>
          <p:cNvCxnSpPr/>
          <p:nvPr/>
        </p:nvCxnSpPr>
        <p:spPr>
          <a:xfrm>
            <a:off x="3712078" y="8273969"/>
            <a:ext cx="35468" cy="8866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/>
          <p:cNvCxnSpPr/>
          <p:nvPr/>
        </p:nvCxnSpPr>
        <p:spPr>
          <a:xfrm>
            <a:off x="4371185" y="8380373"/>
            <a:ext cx="35468" cy="8866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/>
          <p:cNvCxnSpPr/>
          <p:nvPr/>
        </p:nvCxnSpPr>
        <p:spPr>
          <a:xfrm>
            <a:off x="3747546" y="9054257"/>
            <a:ext cx="659107" cy="161714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27"/>
          <p:cNvCxnSpPr/>
          <p:nvPr/>
        </p:nvCxnSpPr>
        <p:spPr>
          <a:xfrm flipH="1" flipV="1">
            <a:off x="3130247" y="7216238"/>
            <a:ext cx="519539" cy="1372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diritto 28"/>
          <p:cNvCxnSpPr/>
          <p:nvPr/>
        </p:nvCxnSpPr>
        <p:spPr>
          <a:xfrm flipH="1" flipV="1">
            <a:off x="3192538" y="8136733"/>
            <a:ext cx="519539" cy="1372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diritto 30"/>
          <p:cNvCxnSpPr/>
          <p:nvPr/>
        </p:nvCxnSpPr>
        <p:spPr>
          <a:xfrm>
            <a:off x="3198866" y="7216239"/>
            <a:ext cx="49013" cy="934515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diritto 32"/>
          <p:cNvCxnSpPr/>
          <p:nvPr/>
        </p:nvCxnSpPr>
        <p:spPr>
          <a:xfrm>
            <a:off x="8879050" y="2851059"/>
            <a:ext cx="2518787" cy="421585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diritto 34"/>
          <p:cNvCxnSpPr/>
          <p:nvPr/>
        </p:nvCxnSpPr>
        <p:spPr>
          <a:xfrm>
            <a:off x="11257817" y="3272643"/>
            <a:ext cx="0" cy="1299897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diritto 38"/>
          <p:cNvCxnSpPr/>
          <p:nvPr/>
        </p:nvCxnSpPr>
        <p:spPr>
          <a:xfrm flipH="1" flipV="1">
            <a:off x="8916563" y="1499651"/>
            <a:ext cx="53591" cy="14002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diritto 41"/>
          <p:cNvCxnSpPr/>
          <p:nvPr/>
        </p:nvCxnSpPr>
        <p:spPr>
          <a:xfrm flipH="1" flipV="1">
            <a:off x="8001940" y="1286844"/>
            <a:ext cx="53591" cy="14002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diritto 43"/>
          <p:cNvCxnSpPr/>
          <p:nvPr/>
        </p:nvCxnSpPr>
        <p:spPr>
          <a:xfrm>
            <a:off x="8001940" y="1499652"/>
            <a:ext cx="914623" cy="173348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MT test setup"/>
          <p:cNvSpPr txBox="1"/>
          <p:nvPr/>
        </p:nvSpPr>
        <p:spPr>
          <a:xfrm>
            <a:off x="9508171" y="668602"/>
            <a:ext cx="2010670" cy="533479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US" dirty="0" smtClean="0"/>
              <a:t>The crystals</a:t>
            </a:r>
            <a:endParaRPr dirty="0"/>
          </a:p>
        </p:txBody>
      </p:sp>
      <p:sp>
        <p:nvSpPr>
          <p:cNvPr id="20" name="CasellaDiTesto 12"/>
          <p:cNvSpPr txBox="1"/>
          <p:nvPr/>
        </p:nvSpPr>
        <p:spPr>
          <a:xfrm>
            <a:off x="6047524" y="1261355"/>
            <a:ext cx="1429541" cy="479633"/>
          </a:xfrm>
          <a:prstGeom prst="rect">
            <a:avLst/>
          </a:prstGeom>
          <a:solidFill>
            <a:schemeClr val="bg1"/>
          </a:solidFill>
        </p:spPr>
        <p:txBody>
          <a:bodyPr wrap="none" lIns="109234" tIns="54617" rIns="109234" bIns="54617" rtlCol="0">
            <a:spAutoFit/>
          </a:bodyPr>
          <a:lstStyle/>
          <a:p>
            <a:r>
              <a:rPr lang="it-IT" dirty="0" smtClean="0"/>
              <a:t>29 (28.8)</a:t>
            </a:r>
            <a:endParaRPr lang="it-IT" dirty="0"/>
          </a:p>
        </p:txBody>
      </p:sp>
      <p:sp>
        <p:nvSpPr>
          <p:cNvPr id="21" name="CasellaDiTesto 12"/>
          <p:cNvSpPr txBox="1"/>
          <p:nvPr/>
        </p:nvSpPr>
        <p:spPr>
          <a:xfrm>
            <a:off x="9758684" y="3518879"/>
            <a:ext cx="1429541" cy="479633"/>
          </a:xfrm>
          <a:prstGeom prst="rect">
            <a:avLst/>
          </a:prstGeom>
          <a:solidFill>
            <a:schemeClr val="bg1"/>
          </a:solidFill>
        </p:spPr>
        <p:txBody>
          <a:bodyPr wrap="none" lIns="109234" tIns="54617" rIns="109234" bIns="54617" rtlCol="0">
            <a:spAutoFit/>
          </a:bodyPr>
          <a:lstStyle/>
          <a:p>
            <a:r>
              <a:rPr lang="it-IT" dirty="0" smtClean="0"/>
              <a:t>29 (29.1)</a:t>
            </a:r>
            <a:endParaRPr lang="it-IT" dirty="0"/>
          </a:p>
        </p:txBody>
      </p:sp>
      <p:sp>
        <p:nvSpPr>
          <p:cNvPr id="22" name="CasellaDiTesto 12"/>
          <p:cNvSpPr txBox="1"/>
          <p:nvPr/>
        </p:nvSpPr>
        <p:spPr>
          <a:xfrm>
            <a:off x="4617983" y="8857599"/>
            <a:ext cx="1429541" cy="479633"/>
          </a:xfrm>
          <a:prstGeom prst="rect">
            <a:avLst/>
          </a:prstGeom>
          <a:solidFill>
            <a:schemeClr val="bg1"/>
          </a:solidFill>
        </p:spPr>
        <p:txBody>
          <a:bodyPr wrap="none" lIns="109234" tIns="54617" rIns="109234" bIns="54617" rtlCol="0">
            <a:spAutoFit/>
          </a:bodyPr>
          <a:lstStyle/>
          <a:p>
            <a:r>
              <a:rPr lang="it-IT" dirty="0" smtClean="0"/>
              <a:t>20 (20.3)</a:t>
            </a:r>
            <a:endParaRPr lang="it-IT" dirty="0"/>
          </a:p>
        </p:txBody>
      </p:sp>
      <p:sp>
        <p:nvSpPr>
          <p:cNvPr id="23" name="CasellaDiTesto 12"/>
          <p:cNvSpPr txBox="1"/>
          <p:nvPr/>
        </p:nvSpPr>
        <p:spPr>
          <a:xfrm>
            <a:off x="1700706" y="7413539"/>
            <a:ext cx="1429541" cy="479633"/>
          </a:xfrm>
          <a:prstGeom prst="rect">
            <a:avLst/>
          </a:prstGeom>
          <a:solidFill>
            <a:schemeClr val="bg1"/>
          </a:solidFill>
        </p:spPr>
        <p:txBody>
          <a:bodyPr wrap="none" lIns="109234" tIns="54617" rIns="109234" bIns="54617" rtlCol="0">
            <a:spAutoFit/>
          </a:bodyPr>
          <a:lstStyle/>
          <a:p>
            <a:r>
              <a:rPr lang="it-IT" dirty="0" smtClean="0"/>
              <a:t>20 (20.2)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7644938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63" y="595511"/>
            <a:ext cx="2660482" cy="280470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680" y="1795205"/>
            <a:ext cx="4490720" cy="5032182"/>
          </a:xfrm>
          <a:prstGeom prst="rect">
            <a:avLst/>
          </a:prstGeom>
        </p:spPr>
      </p:pic>
      <p:sp>
        <p:nvSpPr>
          <p:cNvPr id="5" name="Freccia a destra 4"/>
          <p:cNvSpPr/>
          <p:nvPr/>
        </p:nvSpPr>
        <p:spPr>
          <a:xfrm rot="1227159">
            <a:off x="7196717" y="5611607"/>
            <a:ext cx="995680" cy="91108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34" tIns="54617" rIns="109234" bIns="54617" rtlCol="0" anchor="ctr"/>
          <a:lstStyle/>
          <a:p>
            <a:pPr algn="ctr"/>
            <a:endParaRPr lang="it-IT" dirty="0"/>
          </a:p>
        </p:txBody>
      </p:sp>
      <p:sp>
        <p:nvSpPr>
          <p:cNvPr id="6" name="Freccia a destra 5"/>
          <p:cNvSpPr/>
          <p:nvPr/>
        </p:nvSpPr>
        <p:spPr>
          <a:xfrm rot="1227159">
            <a:off x="2868559" y="2953173"/>
            <a:ext cx="995680" cy="91108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34" tIns="54617" rIns="109234" bIns="54617" rtlCol="0" anchor="ctr"/>
          <a:lstStyle/>
          <a:p>
            <a:pPr algn="ctr"/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921" y="4492194"/>
            <a:ext cx="4627879" cy="5261407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418115" y="6251340"/>
            <a:ext cx="3298192" cy="556577"/>
          </a:xfrm>
          <a:prstGeom prst="rect">
            <a:avLst/>
          </a:prstGeom>
          <a:noFill/>
        </p:spPr>
        <p:txBody>
          <a:bodyPr wrap="none" lIns="109234" tIns="54617" rIns="109234" bIns="54617" rtlCol="0">
            <a:spAutoFit/>
          </a:bodyPr>
          <a:lstStyle/>
          <a:p>
            <a:r>
              <a:rPr lang="it-IT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Matrix 3x3 </a:t>
            </a:r>
            <a:r>
              <a:rPr lang="en-GB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crystals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9975775" y="3983000"/>
            <a:ext cx="1945708" cy="556577"/>
          </a:xfrm>
          <a:prstGeom prst="rect">
            <a:avLst/>
          </a:prstGeom>
          <a:noFill/>
        </p:spPr>
        <p:txBody>
          <a:bodyPr wrap="none" lIns="109234" tIns="54617" rIns="109234" bIns="54617" rtlCol="0">
            <a:spAutoFit/>
          </a:bodyPr>
          <a:lstStyle/>
          <a:p>
            <a:r>
              <a:rPr lang="it-IT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Plastic box</a:t>
            </a:r>
          </a:p>
        </p:txBody>
      </p:sp>
      <p:sp>
        <p:nvSpPr>
          <p:cNvPr id="10" name="PMT test setup"/>
          <p:cNvSpPr txBox="1"/>
          <p:nvPr/>
        </p:nvSpPr>
        <p:spPr>
          <a:xfrm>
            <a:off x="9002060" y="668602"/>
            <a:ext cx="3022896" cy="533479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US" dirty="0" smtClean="0"/>
              <a:t>Module definition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675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36" y="293381"/>
            <a:ext cx="7623543" cy="8613469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8593965" y="1773383"/>
            <a:ext cx="4136079" cy="848964"/>
          </a:xfrm>
          <a:prstGeom prst="rect">
            <a:avLst/>
          </a:prstGeom>
          <a:noFill/>
        </p:spPr>
        <p:txBody>
          <a:bodyPr wrap="none" lIns="109234" tIns="54617" rIns="109234" bIns="54617" rtlCol="0">
            <a:spAutoFit/>
          </a:bodyPr>
          <a:lstStyle/>
          <a:p>
            <a:r>
              <a:rPr lang="en-GB" b="0" dirty="0">
                <a:latin typeface="Avenir Next Bold"/>
                <a:cs typeface="Avenir Next Bold"/>
              </a:rPr>
              <a:t>arrangement </a:t>
            </a:r>
            <a:r>
              <a:rPr lang="en-GB" b="0" dirty="0" smtClean="0">
                <a:latin typeface="Avenir Next Bold"/>
                <a:cs typeface="Avenir Next Bold"/>
              </a:rPr>
              <a:t>of 32 modules</a:t>
            </a:r>
          </a:p>
          <a:p>
            <a:r>
              <a:rPr lang="en-GB" b="0" dirty="0" smtClean="0">
                <a:latin typeface="Avenir Next Bold"/>
                <a:cs typeface="Avenir Next Bold"/>
              </a:rPr>
              <a:t>1 plastic box design</a:t>
            </a:r>
            <a:endParaRPr lang="en-GB" b="0" dirty="0">
              <a:latin typeface="Avenir Next Bold"/>
              <a:cs typeface="Avenir Next Bold"/>
            </a:endParaRPr>
          </a:p>
        </p:txBody>
      </p:sp>
      <p:sp>
        <p:nvSpPr>
          <p:cNvPr id="5" name="PMT test setup"/>
          <p:cNvSpPr txBox="1"/>
          <p:nvPr/>
        </p:nvSpPr>
        <p:spPr>
          <a:xfrm>
            <a:off x="8352514" y="668602"/>
            <a:ext cx="4321997" cy="533479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US" dirty="0" smtClean="0"/>
              <a:t>Modules layout </a:t>
            </a:r>
            <a:r>
              <a:rPr lang="mr-IN" dirty="0" smtClean="0"/>
              <a:t>–</a:t>
            </a:r>
            <a:r>
              <a:rPr lang="en-US" dirty="0" smtClean="0"/>
              <a:t> option 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6013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8785852" y="2695463"/>
            <a:ext cx="3888659" cy="1587628"/>
          </a:xfrm>
          <a:prstGeom prst="rect">
            <a:avLst/>
          </a:prstGeom>
          <a:noFill/>
        </p:spPr>
        <p:txBody>
          <a:bodyPr wrap="square" lIns="109234" tIns="54617" rIns="109234" bIns="54617" rtlCol="0">
            <a:spAutoFit/>
          </a:bodyPr>
          <a:lstStyle/>
          <a:p>
            <a:pPr algn="l"/>
            <a:r>
              <a:rPr lang="en-GB" b="0" dirty="0">
                <a:latin typeface="Avenir Next Bold"/>
                <a:cs typeface="Avenir Next Bold"/>
              </a:rPr>
              <a:t>Single arrangement of 288 </a:t>
            </a:r>
            <a:r>
              <a:rPr lang="en-GB" b="0" dirty="0" smtClean="0">
                <a:latin typeface="Avenir Next Bold"/>
                <a:cs typeface="Avenir Next Bold"/>
              </a:rPr>
              <a:t>crystals</a:t>
            </a:r>
          </a:p>
          <a:p>
            <a:pPr algn="l"/>
            <a:endParaRPr lang="en-GB" b="0" dirty="0">
              <a:latin typeface="Avenir Next Bold"/>
              <a:cs typeface="Avenir Next Bold"/>
            </a:endParaRPr>
          </a:p>
          <a:p>
            <a:pPr algn="l"/>
            <a:r>
              <a:rPr lang="en-GB" b="0" dirty="0">
                <a:latin typeface="Avenir Next Bold"/>
                <a:cs typeface="Avenir Next Bold"/>
              </a:rPr>
              <a:t>16 plastic box </a:t>
            </a:r>
            <a:r>
              <a:rPr lang="en-GB" b="0" dirty="0" smtClean="0">
                <a:latin typeface="Avenir Next Bold"/>
                <a:cs typeface="Avenir Next Bold"/>
              </a:rPr>
              <a:t>designs</a:t>
            </a:r>
            <a:endParaRPr lang="en-GB" b="0" dirty="0">
              <a:latin typeface="Avenir Next Bold"/>
              <a:cs typeface="Avenir Next Bold"/>
            </a:endParaRPr>
          </a:p>
        </p:txBody>
      </p:sp>
      <p:sp>
        <p:nvSpPr>
          <p:cNvPr id="5" name="PMT test setup"/>
          <p:cNvSpPr txBox="1"/>
          <p:nvPr/>
        </p:nvSpPr>
        <p:spPr>
          <a:xfrm>
            <a:off x="8352514" y="668602"/>
            <a:ext cx="4321997" cy="533479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US" dirty="0" smtClean="0"/>
              <a:t>Modules layout </a:t>
            </a:r>
            <a:r>
              <a:rPr lang="mr-IN" dirty="0" smtClean="0"/>
              <a:t>–</a:t>
            </a:r>
            <a:r>
              <a:rPr lang="en-US" dirty="0" smtClean="0"/>
              <a:t> option 2</a:t>
            </a:r>
            <a:endParaRPr dirty="0"/>
          </a:p>
        </p:txBody>
      </p:sp>
      <p:pic>
        <p:nvPicPr>
          <p:cNvPr id="6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236"/>
            <a:ext cx="7525958" cy="88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58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35" y="1409216"/>
            <a:ext cx="7973419" cy="7502984"/>
          </a:xfrm>
          <a:prstGeom prst="rect">
            <a:avLst/>
          </a:prstGeom>
        </p:spPr>
      </p:pic>
      <p:sp>
        <p:nvSpPr>
          <p:cNvPr id="3" name="Ovale 2"/>
          <p:cNvSpPr/>
          <p:nvPr/>
        </p:nvSpPr>
        <p:spPr>
          <a:xfrm>
            <a:off x="2905421" y="2696644"/>
            <a:ext cx="4975750" cy="5004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34" tIns="54617" rIns="109234" bIns="54617" rtlCol="0" anchor="ctr"/>
          <a:lstStyle/>
          <a:p>
            <a:pPr algn="ctr"/>
            <a:endParaRPr lang="it-IT"/>
          </a:p>
        </p:txBody>
      </p:sp>
      <p:cxnSp>
        <p:nvCxnSpPr>
          <p:cNvPr id="5" name="Connettore 2 4"/>
          <p:cNvCxnSpPr>
            <a:stCxn id="3" idx="7"/>
            <a:endCxn id="3" idx="3"/>
          </p:cNvCxnSpPr>
          <p:nvPr/>
        </p:nvCxnSpPr>
        <p:spPr>
          <a:xfrm flipH="1">
            <a:off x="3634103" y="3429463"/>
            <a:ext cx="3518386" cy="3538362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6141398" y="4603040"/>
            <a:ext cx="1617988" cy="479633"/>
          </a:xfrm>
          <a:prstGeom prst="rect">
            <a:avLst/>
          </a:prstGeom>
          <a:solidFill>
            <a:schemeClr val="bg1"/>
          </a:solidFill>
        </p:spPr>
        <p:txBody>
          <a:bodyPr wrap="square" lIns="109234" tIns="54617" rIns="109234" bIns="54617" rtlCol="0">
            <a:spAutoFit/>
          </a:bodyPr>
          <a:lstStyle/>
          <a:p>
            <a:r>
              <a:rPr lang="it-IT" dirty="0" smtClean="0"/>
              <a:t>397 mm</a:t>
            </a:r>
            <a:endParaRPr lang="it-IT" dirty="0"/>
          </a:p>
        </p:txBody>
      </p:sp>
      <p:sp>
        <p:nvSpPr>
          <p:cNvPr id="11" name="PMT test setup"/>
          <p:cNvSpPr txBox="1"/>
          <p:nvPr/>
        </p:nvSpPr>
        <p:spPr>
          <a:xfrm>
            <a:off x="7819697" y="668602"/>
            <a:ext cx="4552528" cy="533479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US" dirty="0" smtClean="0"/>
              <a:t>Modules layout </a:t>
            </a:r>
            <a:r>
              <a:rPr lang="mr-IN" dirty="0" smtClean="0"/>
              <a:t>–</a:t>
            </a:r>
            <a:r>
              <a:rPr lang="en-US" dirty="0" smtClean="0"/>
              <a:t> front view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62116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114"/>
            <a:ext cx="6141397" cy="484928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548259" y="1816296"/>
            <a:ext cx="5904595" cy="1895405"/>
          </a:xfrm>
          <a:prstGeom prst="rect">
            <a:avLst/>
          </a:prstGeom>
          <a:noFill/>
        </p:spPr>
        <p:txBody>
          <a:bodyPr wrap="none" lIns="109234" tIns="54617" rIns="109234" bIns="54617" rtlCol="0">
            <a:spAutoFit/>
          </a:bodyPr>
          <a:lstStyle/>
          <a:p>
            <a:pPr algn="l"/>
            <a:r>
              <a:rPr lang="en-GB" sz="2900" b="0" dirty="0">
                <a:latin typeface="Avenir Next Bold"/>
                <a:cs typeface="Avenir Next Bold"/>
              </a:rPr>
              <a:t>The box houses 9 crystals</a:t>
            </a:r>
          </a:p>
          <a:p>
            <a:pPr algn="l"/>
            <a:r>
              <a:rPr lang="en-GB" sz="2900" b="0" dirty="0">
                <a:latin typeface="Avenir Next Bold"/>
                <a:cs typeface="Avenir Next Bold"/>
              </a:rPr>
              <a:t>ABS reinforced or similar material</a:t>
            </a:r>
            <a:br>
              <a:rPr lang="en-GB" sz="2900" b="0" dirty="0">
                <a:latin typeface="Avenir Next Bold"/>
                <a:cs typeface="Avenir Next Bold"/>
              </a:rPr>
            </a:br>
            <a:r>
              <a:rPr lang="en-GB" sz="2900" b="0" dirty="0">
                <a:latin typeface="Avenir Next Bold"/>
                <a:cs typeface="Avenir Next Bold"/>
              </a:rPr>
              <a:t>E≈4 </a:t>
            </a:r>
            <a:r>
              <a:rPr lang="en-GB" sz="2900" b="0" dirty="0" err="1">
                <a:latin typeface="Avenir Next Bold"/>
                <a:cs typeface="Avenir Next Bold"/>
              </a:rPr>
              <a:t>GPa</a:t>
            </a:r>
            <a:endParaRPr lang="en-GB" sz="2900" b="0" dirty="0">
              <a:latin typeface="Avenir Next Bold"/>
              <a:cs typeface="Avenir Next Bold"/>
            </a:endParaRPr>
          </a:p>
          <a:p>
            <a:pPr algn="l"/>
            <a:r>
              <a:rPr lang="en-GB" sz="2900" b="0" dirty="0">
                <a:latin typeface="Avenir Next Bold"/>
                <a:cs typeface="Avenir Next Bold"/>
              </a:rPr>
              <a:t>3D printing (?)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489" y="5515090"/>
            <a:ext cx="7559312" cy="297806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0" y="6435090"/>
            <a:ext cx="5493872" cy="1449129"/>
          </a:xfrm>
          <a:prstGeom prst="rect">
            <a:avLst/>
          </a:prstGeom>
          <a:noFill/>
        </p:spPr>
        <p:txBody>
          <a:bodyPr wrap="none" lIns="109234" tIns="54617" rIns="109234" bIns="54617" rtlCol="0">
            <a:spAutoFit/>
          </a:bodyPr>
          <a:lstStyle/>
          <a:p>
            <a:pPr algn="l"/>
            <a:r>
              <a:rPr lang="en-GB" sz="2900" b="0" dirty="0">
                <a:latin typeface="Avenir Next Bold"/>
                <a:cs typeface="Avenir Next Bold"/>
              </a:rPr>
              <a:t>Max displacement ≈ 70</a:t>
            </a:r>
            <a:r>
              <a:rPr lang="el-GR" sz="2900" b="0" dirty="0">
                <a:latin typeface="Avenir Next Bold"/>
                <a:cs typeface="Avenir Next Bold"/>
              </a:rPr>
              <a:t>μ</a:t>
            </a:r>
            <a:r>
              <a:rPr lang="it-IT" sz="2900" b="0" dirty="0">
                <a:latin typeface="Avenir Next Bold"/>
                <a:cs typeface="Avenir Next Bold"/>
              </a:rPr>
              <a:t>m</a:t>
            </a:r>
          </a:p>
          <a:p>
            <a:pPr algn="l"/>
            <a:r>
              <a:rPr lang="it-IT" sz="2900" b="0" dirty="0">
                <a:latin typeface="Avenir Next Bold"/>
                <a:cs typeface="Avenir Next Bold"/>
              </a:rPr>
              <a:t>Max stress 9,5∙10</a:t>
            </a:r>
            <a:r>
              <a:rPr lang="it-IT" sz="2900" b="0" baseline="30000" dirty="0">
                <a:latin typeface="Avenir Next Bold"/>
                <a:cs typeface="Avenir Next Bold"/>
              </a:rPr>
              <a:t>5</a:t>
            </a:r>
            <a:r>
              <a:rPr lang="it-IT" sz="2900" b="0" dirty="0">
                <a:latin typeface="Avenir Next Bold"/>
                <a:cs typeface="Avenir Next Bold"/>
              </a:rPr>
              <a:t> </a:t>
            </a:r>
            <a:r>
              <a:rPr lang="it-IT" sz="2900" b="0" dirty="0" err="1">
                <a:latin typeface="Avenir Next Bold"/>
                <a:cs typeface="Avenir Next Bold"/>
              </a:rPr>
              <a:t>Pa</a:t>
            </a:r>
            <a:endParaRPr lang="it-IT" sz="2900" b="0" dirty="0">
              <a:latin typeface="Avenir Next Bold"/>
              <a:cs typeface="Avenir Next Bold"/>
            </a:endParaRPr>
          </a:p>
          <a:p>
            <a:pPr algn="l"/>
            <a:r>
              <a:rPr lang="it-IT" sz="2900" b="0" dirty="0">
                <a:latin typeface="Avenir Next Bold"/>
                <a:cs typeface="Avenir Next Bold"/>
              </a:rPr>
              <a:t>(ABS Tensile </a:t>
            </a:r>
            <a:r>
              <a:rPr lang="en-GB" sz="2900" b="0" dirty="0">
                <a:latin typeface="Avenir Next Bold"/>
                <a:cs typeface="Avenir Next Bold"/>
              </a:rPr>
              <a:t>strength</a:t>
            </a:r>
            <a:r>
              <a:rPr lang="it-IT" sz="2900" b="0" dirty="0">
                <a:latin typeface="Avenir Next Bold"/>
                <a:cs typeface="Avenir Next Bold"/>
              </a:rPr>
              <a:t> ≈ 25∙10</a:t>
            </a:r>
            <a:r>
              <a:rPr lang="it-IT" sz="2900" b="0" baseline="30000" dirty="0">
                <a:latin typeface="Avenir Next Bold"/>
                <a:cs typeface="Avenir Next Bold"/>
              </a:rPr>
              <a:t>6</a:t>
            </a:r>
            <a:r>
              <a:rPr lang="it-IT" sz="2900" b="0" dirty="0">
                <a:latin typeface="Avenir Next Bold"/>
                <a:cs typeface="Avenir Next Bold"/>
              </a:rPr>
              <a:t>)</a:t>
            </a:r>
            <a:endParaRPr lang="en-GB" sz="2900" b="0" dirty="0">
              <a:latin typeface="Avenir Next Bold"/>
              <a:cs typeface="Avenir Next Bold"/>
            </a:endParaRPr>
          </a:p>
        </p:txBody>
      </p:sp>
      <p:sp>
        <p:nvSpPr>
          <p:cNvPr id="7" name="PMT test setup"/>
          <p:cNvSpPr txBox="1"/>
          <p:nvPr/>
        </p:nvSpPr>
        <p:spPr>
          <a:xfrm>
            <a:off x="9413914" y="668602"/>
            <a:ext cx="2199192" cy="533479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US" dirty="0" smtClean="0"/>
              <a:t>Module case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7840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6385373" y="9296400"/>
            <a:ext cx="227280" cy="3370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29</a:t>
            </a:fld>
            <a:endParaRPr/>
          </a:p>
        </p:txBody>
      </p:sp>
      <p:sp>
        <p:nvSpPr>
          <p:cNvPr id="145" name="FOOT calorimeter"/>
          <p:cNvSpPr txBox="1"/>
          <p:nvPr/>
        </p:nvSpPr>
        <p:spPr>
          <a:xfrm>
            <a:off x="9000657" y="679807"/>
            <a:ext cx="3044090" cy="584201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FOOT calorimeter</a:t>
            </a:r>
          </a:p>
        </p:txBody>
      </p:sp>
      <p:pic>
        <p:nvPicPr>
          <p:cNvPr id="146" name="FOOTlogo.png" descr="FOOT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77071" y="176896"/>
            <a:ext cx="566319" cy="561581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147" name="Rounded Rectangle"/>
          <p:cNvSpPr/>
          <p:nvPr/>
        </p:nvSpPr>
        <p:spPr>
          <a:xfrm>
            <a:off x="2493574" y="1202117"/>
            <a:ext cx="9895286" cy="72001"/>
          </a:xfrm>
          <a:prstGeom prst="roundRect">
            <a:avLst>
              <a:gd name="adj" fmla="val 50000"/>
            </a:avLst>
          </a:prstGeom>
          <a:gradFill>
            <a:gsLst>
              <a:gs pos="11245">
                <a:srgbClr val="FFFFFF"/>
              </a:gs>
              <a:gs pos="61363">
                <a:srgbClr val="7FBADC"/>
              </a:gs>
              <a:gs pos="82165">
                <a:schemeClr val="accent1">
                  <a:lumOff val="-13575"/>
                </a:schemeClr>
              </a:gs>
            </a:gsLst>
            <a:lin ang="21143094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" name="Proton beam"/>
          <p:cNvSpPr txBox="1"/>
          <p:nvPr/>
        </p:nvSpPr>
        <p:spPr>
          <a:xfrm>
            <a:off x="9049137" y="1307198"/>
            <a:ext cx="2919158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US" sz="3600" dirty="0" smtClean="0"/>
              <a:t>Status Report</a:t>
            </a:r>
            <a:endParaRPr sz="3600" dirty="0"/>
          </a:p>
        </p:txBody>
      </p:sp>
      <p:sp>
        <p:nvSpPr>
          <p:cNvPr id="23" name="Proton beam"/>
          <p:cNvSpPr txBox="1"/>
          <p:nvPr/>
        </p:nvSpPr>
        <p:spPr>
          <a:xfrm>
            <a:off x="1928323" y="2286123"/>
            <a:ext cx="10810652" cy="56425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algn="l"/>
            <a:r>
              <a:rPr lang="en-US" sz="3600" b="1" dirty="0" smtClean="0"/>
              <a:t>Plans</a:t>
            </a:r>
          </a:p>
          <a:p>
            <a:pPr algn="l"/>
            <a:endParaRPr lang="en-US" sz="3600" b="1" dirty="0" smtClean="0">
              <a:solidFill>
                <a:srgbClr val="800000"/>
              </a:solidFill>
            </a:endParaRPr>
          </a:p>
          <a:p>
            <a:pPr marL="571500" indent="-571500" algn="l">
              <a:buFontTx/>
              <a:buChar char="-"/>
            </a:pPr>
            <a:r>
              <a:rPr lang="en-US" sz="3600" b="1" dirty="0">
                <a:solidFill>
                  <a:srgbClr val="800000"/>
                </a:solidFill>
              </a:rPr>
              <a:t>c</a:t>
            </a:r>
            <a:r>
              <a:rPr lang="en-US" sz="3600" b="1" dirty="0" smtClean="0">
                <a:solidFill>
                  <a:srgbClr val="800000"/>
                </a:solidFill>
              </a:rPr>
              <a:t>omplete crystal transparency measurements</a:t>
            </a:r>
          </a:p>
          <a:p>
            <a:pPr marL="571500" indent="-571500" algn="l">
              <a:buFontTx/>
              <a:buChar char="-"/>
            </a:pPr>
            <a:r>
              <a:rPr lang="en-US" sz="3600" b="1" dirty="0" smtClean="0">
                <a:solidFill>
                  <a:srgbClr val="800000"/>
                </a:solidFill>
              </a:rPr>
              <a:t>test </a:t>
            </a:r>
            <a:r>
              <a:rPr lang="en-US" sz="3600" b="1" dirty="0">
                <a:solidFill>
                  <a:srgbClr val="800000"/>
                </a:solidFill>
              </a:rPr>
              <a:t>at CNAO with 15 um </a:t>
            </a:r>
            <a:r>
              <a:rPr lang="en-US" sz="3600" b="1" dirty="0" err="1">
                <a:solidFill>
                  <a:srgbClr val="800000"/>
                </a:solidFill>
              </a:rPr>
              <a:t>SiPM</a:t>
            </a:r>
            <a:r>
              <a:rPr lang="en-US" sz="3600" b="1" dirty="0">
                <a:solidFill>
                  <a:srgbClr val="800000"/>
                </a:solidFill>
              </a:rPr>
              <a:t> (end of June</a:t>
            </a:r>
            <a:r>
              <a:rPr lang="en-US" sz="3600" b="1" dirty="0" smtClean="0">
                <a:solidFill>
                  <a:srgbClr val="800000"/>
                </a:solidFill>
              </a:rPr>
              <a:t>)</a:t>
            </a:r>
          </a:p>
          <a:p>
            <a:pPr marL="571500" indent="-571500" algn="l">
              <a:buFontTx/>
              <a:buChar char="-"/>
            </a:pPr>
            <a:r>
              <a:rPr lang="en-US" sz="3600" b="1" dirty="0">
                <a:solidFill>
                  <a:srgbClr val="800000"/>
                </a:solidFill>
              </a:rPr>
              <a:t>f</a:t>
            </a:r>
            <a:r>
              <a:rPr lang="en-US" sz="3600" b="1" dirty="0" smtClean="0">
                <a:solidFill>
                  <a:srgbClr val="800000"/>
                </a:solidFill>
              </a:rPr>
              <a:t>reeze crystal size (test + simulation)</a:t>
            </a:r>
            <a:endParaRPr lang="en-US" sz="3600" b="1" dirty="0">
              <a:solidFill>
                <a:srgbClr val="800000"/>
              </a:solidFill>
            </a:endParaRPr>
          </a:p>
          <a:p>
            <a:pPr marL="571500" indent="-571500" algn="l">
              <a:buFontTx/>
              <a:buChar char="-"/>
            </a:pPr>
            <a:r>
              <a:rPr lang="en-US" sz="3600" b="1" dirty="0" smtClean="0">
                <a:solidFill>
                  <a:srgbClr val="800000"/>
                </a:solidFill>
              </a:rPr>
              <a:t>build prototype of 9 modules case</a:t>
            </a:r>
          </a:p>
          <a:p>
            <a:pPr marL="571500" indent="-571500" algn="l">
              <a:buFontTx/>
              <a:buChar char="-"/>
            </a:pPr>
            <a:r>
              <a:rPr lang="en-US" sz="3600" b="1" dirty="0">
                <a:solidFill>
                  <a:srgbClr val="800000"/>
                </a:solidFill>
              </a:rPr>
              <a:t>f</a:t>
            </a:r>
            <a:r>
              <a:rPr lang="en-US" sz="3600" b="1" dirty="0" smtClean="0">
                <a:solidFill>
                  <a:srgbClr val="800000"/>
                </a:solidFill>
              </a:rPr>
              <a:t>reeze readout chain</a:t>
            </a:r>
          </a:p>
          <a:p>
            <a:pPr marL="571500" indent="-571500" algn="l">
              <a:buFontTx/>
              <a:buChar char="-"/>
            </a:pPr>
            <a:r>
              <a:rPr lang="en-US" sz="3600" b="1" dirty="0">
                <a:solidFill>
                  <a:srgbClr val="800000"/>
                </a:solidFill>
              </a:rPr>
              <a:t>s</a:t>
            </a:r>
            <a:r>
              <a:rPr lang="en-US" sz="3600" b="1" dirty="0" smtClean="0">
                <a:solidFill>
                  <a:srgbClr val="800000"/>
                </a:solidFill>
              </a:rPr>
              <a:t>tart procurement</a:t>
            </a:r>
          </a:p>
          <a:p>
            <a:pPr marL="571500" indent="-571500" algn="l">
              <a:buFontTx/>
              <a:buChar char="-"/>
            </a:pPr>
            <a:r>
              <a:rPr lang="en-US" sz="3600" b="1" dirty="0">
                <a:solidFill>
                  <a:srgbClr val="800000"/>
                </a:solidFill>
              </a:rPr>
              <a:t>s</a:t>
            </a:r>
            <a:r>
              <a:rPr lang="en-US" sz="3600" b="1" dirty="0" smtClean="0">
                <a:solidFill>
                  <a:srgbClr val="800000"/>
                </a:solidFill>
              </a:rPr>
              <a:t>tart crystal calibration</a:t>
            </a:r>
          </a:p>
          <a:p>
            <a:pPr marL="571500" indent="-571500" algn="l">
              <a:buFontTx/>
              <a:buChar char="-"/>
            </a:pPr>
            <a:r>
              <a:rPr lang="en-US" sz="3600" b="1" dirty="0" smtClean="0">
                <a:solidFill>
                  <a:srgbClr val="800000"/>
                </a:solidFill>
              </a:rPr>
              <a:t>R/O + calibration </a:t>
            </a:r>
            <a:r>
              <a:rPr lang="en-US" sz="3600" b="1" dirty="0" err="1" smtClean="0">
                <a:solidFill>
                  <a:srgbClr val="800000"/>
                </a:solidFill>
              </a:rPr>
              <a:t>sw</a:t>
            </a:r>
            <a:r>
              <a:rPr lang="en-US" sz="3600" b="1" dirty="0" smtClean="0">
                <a:solidFill>
                  <a:srgbClr val="800000"/>
                </a:solidFill>
              </a:rPr>
              <a:t> development</a:t>
            </a:r>
            <a:endParaRPr sz="36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85861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800+ BGO crystals extracted from the L3 detector…"/>
          <p:cNvSpPr txBox="1"/>
          <p:nvPr/>
        </p:nvSpPr>
        <p:spPr>
          <a:xfrm>
            <a:off x="510402" y="1774968"/>
            <a:ext cx="5107451" cy="6373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spcBef>
                <a:spcPts val="1500"/>
              </a:spcBef>
              <a:defRPr sz="3000"/>
            </a:pPr>
            <a:r>
              <a:rPr dirty="0" smtClean="0">
                <a:solidFill>
                  <a:schemeClr val="accent1"/>
                </a:solidFill>
              </a:rPr>
              <a:t>BGO </a:t>
            </a:r>
            <a:r>
              <a:rPr dirty="0">
                <a:solidFill>
                  <a:schemeClr val="accent1"/>
                </a:solidFill>
              </a:rPr>
              <a:t>crystals</a:t>
            </a:r>
            <a:r>
              <a:rPr dirty="0"/>
              <a:t> </a:t>
            </a:r>
            <a:r>
              <a:rPr lang="en-US" dirty="0" smtClean="0"/>
              <a:t>now available</a:t>
            </a:r>
          </a:p>
          <a:p>
            <a:pPr marL="457200" indent="-457200" algn="l">
              <a:spcBef>
                <a:spcPts val="1500"/>
              </a:spcBef>
              <a:buFontTx/>
              <a:buChar char="-"/>
              <a:defRPr sz="3000"/>
            </a:pPr>
            <a:r>
              <a:rPr lang="en-US" dirty="0" smtClean="0"/>
              <a:t>As many as we need</a:t>
            </a:r>
          </a:p>
          <a:p>
            <a:pPr marL="457200" indent="-457200" algn="l">
              <a:spcBef>
                <a:spcPts val="1500"/>
              </a:spcBef>
              <a:buFontTx/>
              <a:buChar char="-"/>
              <a:defRPr sz="3000"/>
            </a:pPr>
            <a:endParaRPr lang="en-US" dirty="0"/>
          </a:p>
          <a:p>
            <a:pPr marL="457200" indent="-457200" algn="l">
              <a:spcBef>
                <a:spcPts val="1500"/>
              </a:spcBef>
              <a:buFontTx/>
              <a:buChar char="-"/>
              <a:defRPr sz="3000"/>
            </a:pPr>
            <a:endParaRPr dirty="0"/>
          </a:p>
          <a:p>
            <a:pPr algn="l">
              <a:spcBef>
                <a:spcPts val="1500"/>
              </a:spcBef>
              <a:defRPr sz="2500"/>
            </a:pPr>
            <a:r>
              <a:rPr dirty="0"/>
              <a:t>Stored in polystyrol boxes </a:t>
            </a:r>
            <a:br>
              <a:rPr dirty="0"/>
            </a:br>
            <a:r>
              <a:rPr dirty="0"/>
              <a:t>at CERN </a:t>
            </a:r>
            <a:r>
              <a:rPr b="0" i="1" dirty="0"/>
              <a:t>(5 crystals/box)</a:t>
            </a:r>
          </a:p>
          <a:p>
            <a:pPr algn="l">
              <a:spcBef>
                <a:spcPts val="500"/>
              </a:spcBef>
              <a:defRPr sz="2500"/>
            </a:pPr>
            <a:endParaRPr lang="en-US" dirty="0" smtClean="0"/>
          </a:p>
          <a:p>
            <a:pPr algn="l">
              <a:spcBef>
                <a:spcPts val="500"/>
              </a:spcBef>
              <a:defRPr sz="2500"/>
            </a:pPr>
            <a:r>
              <a:rPr lang="en-US" dirty="0" smtClean="0"/>
              <a:t>Crystal </a:t>
            </a:r>
            <a:r>
              <a:rPr lang="en-US" dirty="0"/>
              <a:t>dimensions:</a:t>
            </a:r>
          </a:p>
          <a:p>
            <a:pPr lvl="1" algn="l">
              <a:spcBef>
                <a:spcPts val="500"/>
              </a:spcBef>
              <a:defRPr sz="2500" b="0"/>
            </a:pPr>
            <a:r>
              <a:rPr lang="en-US" dirty="0" smtClean="0">
                <a:solidFill>
                  <a:schemeClr val="accent1">
                    <a:lumOff val="-13575"/>
                  </a:schemeClr>
                </a:solidFill>
              </a:rPr>
              <a:t>Approx. 2.0</a:t>
            </a:r>
            <a:r>
              <a:rPr lang="en-US" dirty="0" smtClean="0"/>
              <a:t> </a:t>
            </a:r>
            <a:r>
              <a:rPr lang="en-US" dirty="0">
                <a:latin typeface="Helvetica"/>
                <a:ea typeface="Helvetica"/>
                <a:cs typeface="Helvetica"/>
                <a:sym typeface="Helvetica"/>
              </a:rPr>
              <a:t>⨉</a:t>
            </a:r>
            <a:r>
              <a:rPr lang="en-US" dirty="0"/>
              <a:t> </a:t>
            </a:r>
            <a:r>
              <a:rPr lang="en-US" dirty="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rPr>
              <a:t>24</a:t>
            </a:r>
            <a:r>
              <a:rPr lang="en-US" dirty="0"/>
              <a:t> </a:t>
            </a:r>
            <a:r>
              <a:rPr lang="en-US" dirty="0">
                <a:latin typeface="Helvetica"/>
                <a:ea typeface="Helvetica"/>
                <a:cs typeface="Helvetica"/>
                <a:sym typeface="Helvetica"/>
              </a:rPr>
              <a:t>⨉</a:t>
            </a:r>
            <a:r>
              <a:rPr lang="en-US" dirty="0"/>
              <a:t> </a:t>
            </a:r>
            <a:r>
              <a:rPr lang="en-US" dirty="0" smtClean="0">
                <a:solidFill>
                  <a:schemeClr val="accent6">
                    <a:satOff val="-15808"/>
                    <a:lumOff val="-17557"/>
                  </a:schemeClr>
                </a:solidFill>
              </a:rPr>
              <a:t>2.9</a:t>
            </a:r>
            <a:r>
              <a:rPr lang="en-US" dirty="0" smtClean="0"/>
              <a:t> cm3</a:t>
            </a:r>
          </a:p>
          <a:p>
            <a:pPr algn="l">
              <a:spcBef>
                <a:spcPts val="2500"/>
              </a:spcBef>
              <a:defRPr sz="2500"/>
            </a:pPr>
            <a:r>
              <a:rPr lang="en-US" dirty="0" smtClean="0"/>
              <a:t>C</a:t>
            </a:r>
            <a:r>
              <a:rPr dirty="0" smtClean="0"/>
              <a:t>ryst</a:t>
            </a:r>
            <a:r>
              <a:rPr lang="en-US" dirty="0" smtClean="0"/>
              <a:t>a</a:t>
            </a:r>
            <a:r>
              <a:rPr dirty="0" smtClean="0"/>
              <a:t>l </a:t>
            </a:r>
            <a:r>
              <a:rPr lang="en-US" dirty="0" smtClean="0"/>
              <a:t>transmission curves</a:t>
            </a:r>
            <a:r>
              <a:rPr dirty="0" smtClean="0"/>
              <a:t>:</a:t>
            </a:r>
            <a:endParaRPr dirty="0"/>
          </a:p>
          <a:p>
            <a:pPr marL="698500" lvl="1" indent="-381000" algn="l">
              <a:spcBef>
                <a:spcPts val="500"/>
              </a:spcBef>
              <a:buSzPct val="100000"/>
              <a:buChar char="•"/>
              <a:defRPr sz="2500" b="0"/>
            </a:pPr>
            <a:r>
              <a:rPr lang="en-US" dirty="0" smtClean="0"/>
              <a:t>Ongoing Measurement at CERN</a:t>
            </a:r>
            <a:endParaRPr dirty="0"/>
          </a:p>
        </p:txBody>
      </p:sp>
      <p:pic>
        <p:nvPicPr>
          <p:cNvPr id="134" name="IMG_4110.jpeg" descr="IMG_4110.jpeg"/>
          <p:cNvPicPr>
            <a:picLocks noChangeAspect="1"/>
          </p:cNvPicPr>
          <p:nvPr/>
        </p:nvPicPr>
        <p:blipFill>
          <a:blip r:embed="rId2">
            <a:extLst/>
          </a:blip>
          <a:srcRect l="7733" t="18028" r="5613"/>
          <a:stretch>
            <a:fillRect/>
          </a:stretch>
        </p:blipFill>
        <p:spPr>
          <a:xfrm>
            <a:off x="5737109" y="1378381"/>
            <a:ext cx="6776822" cy="4808051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Crystal dimensions:…"/>
          <p:cNvSpPr txBox="1"/>
          <p:nvPr/>
        </p:nvSpPr>
        <p:spPr>
          <a:xfrm>
            <a:off x="629657" y="6553084"/>
            <a:ext cx="102592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spcBef>
                <a:spcPts val="500"/>
              </a:spcBef>
              <a:defRPr sz="2500"/>
            </a:pPr>
            <a:endParaRPr dirty="0"/>
          </a:p>
        </p:txBody>
      </p:sp>
      <p:pic>
        <p:nvPicPr>
          <p:cNvPr id="136" name="IMG_4109.JPG" descr="IMG_4109.JPG"/>
          <p:cNvPicPr>
            <a:picLocks noChangeAspect="1"/>
          </p:cNvPicPr>
          <p:nvPr/>
        </p:nvPicPr>
        <p:blipFill>
          <a:blip r:embed="rId3">
            <a:extLst/>
          </a:blip>
          <a:srcRect l="40329" t="53406" r="38480" b="33135"/>
          <a:stretch>
            <a:fillRect/>
          </a:stretch>
        </p:blipFill>
        <p:spPr>
          <a:xfrm rot="142454">
            <a:off x="5682874" y="6318909"/>
            <a:ext cx="6890112" cy="32818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846"/>
                </a:moveTo>
                <a:lnTo>
                  <a:pt x="390" y="21600"/>
                </a:lnTo>
                <a:lnTo>
                  <a:pt x="21600" y="19754"/>
                </a:lnTo>
                <a:lnTo>
                  <a:pt x="21210" y="0"/>
                </a:lnTo>
                <a:lnTo>
                  <a:pt x="0" y="1846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37" name="2"/>
          <p:cNvSpPr txBox="1"/>
          <p:nvPr/>
        </p:nvSpPr>
        <p:spPr>
          <a:xfrm>
            <a:off x="6539555" y="6539480"/>
            <a:ext cx="241403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t>2</a:t>
            </a:r>
          </a:p>
        </p:txBody>
      </p:sp>
      <p:sp>
        <p:nvSpPr>
          <p:cNvPr id="138" name="3"/>
          <p:cNvSpPr txBox="1"/>
          <p:nvPr/>
        </p:nvSpPr>
        <p:spPr>
          <a:xfrm>
            <a:off x="6564955" y="8741275"/>
            <a:ext cx="241403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r>
              <a:t>3</a:t>
            </a:r>
          </a:p>
        </p:txBody>
      </p:sp>
      <p:sp>
        <p:nvSpPr>
          <p:cNvPr id="139" name="24"/>
          <p:cNvSpPr txBox="1"/>
          <p:nvPr/>
        </p:nvSpPr>
        <p:spPr>
          <a:xfrm rot="16563012">
            <a:off x="5908994" y="7517202"/>
            <a:ext cx="368504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r>
              <a:t>24</a:t>
            </a:r>
          </a:p>
        </p:txBody>
      </p:sp>
      <p:sp>
        <p:nvSpPr>
          <p:cNvPr id="140" name="Line"/>
          <p:cNvSpPr/>
          <p:nvPr/>
        </p:nvSpPr>
        <p:spPr>
          <a:xfrm flipV="1">
            <a:off x="6194227" y="6963487"/>
            <a:ext cx="168900" cy="1721968"/>
          </a:xfrm>
          <a:prstGeom prst="line">
            <a:avLst/>
          </a:prstGeom>
          <a:ln w="25400">
            <a:solidFill>
              <a:schemeClr val="accent3">
                <a:hueOff val="-274225"/>
                <a:satOff val="26768"/>
                <a:lumOff val="11368"/>
              </a:schemeClr>
            </a:solidFill>
            <a:miter lim="400000"/>
            <a:headEnd type="triangle" len="sm"/>
            <a:tailEnd type="triangle" len="sm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1" name="Line"/>
          <p:cNvSpPr/>
          <p:nvPr/>
        </p:nvSpPr>
        <p:spPr>
          <a:xfrm flipV="1">
            <a:off x="6461359" y="6923758"/>
            <a:ext cx="423195" cy="1"/>
          </a:xfrm>
          <a:prstGeom prst="line">
            <a:avLst/>
          </a:prstGeom>
          <a:ln w="25400">
            <a:solidFill>
              <a:schemeClr val="accent1">
                <a:lumOff val="16847"/>
              </a:schemeClr>
            </a:solidFill>
            <a:miter lim="400000"/>
            <a:headEnd type="triangle" len="sm"/>
            <a:tailEnd type="triangle" len="sm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2" name="Line"/>
          <p:cNvSpPr/>
          <p:nvPr/>
        </p:nvSpPr>
        <p:spPr>
          <a:xfrm>
            <a:off x="6290803" y="8762509"/>
            <a:ext cx="809176" cy="1"/>
          </a:xfrm>
          <a:prstGeom prst="line">
            <a:avLst/>
          </a:prstGeom>
          <a:ln w="25400">
            <a:solidFill>
              <a:schemeClr val="accent6">
                <a:satOff val="18029"/>
                <a:lumOff val="12067"/>
              </a:schemeClr>
            </a:solidFill>
            <a:miter lim="400000"/>
            <a:headEnd type="triangle" len="sm"/>
            <a:tailEnd type="triangle" len="sm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" name="Next steps"/>
          <p:cNvSpPr txBox="1"/>
          <p:nvPr/>
        </p:nvSpPr>
        <p:spPr>
          <a:xfrm>
            <a:off x="9275987" y="706523"/>
            <a:ext cx="2283557" cy="533479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US" dirty="0" smtClean="0"/>
              <a:t>BGO Crystals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45263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979" y="2898063"/>
            <a:ext cx="9652000" cy="6045200"/>
          </a:xfrm>
          <a:prstGeom prst="rect">
            <a:avLst/>
          </a:prstGeom>
        </p:spPr>
      </p:pic>
      <p:sp>
        <p:nvSpPr>
          <p:cNvPr id="6" name="Next steps"/>
          <p:cNvSpPr txBox="1"/>
          <p:nvPr/>
        </p:nvSpPr>
        <p:spPr>
          <a:xfrm>
            <a:off x="9275987" y="706523"/>
            <a:ext cx="2283557" cy="533479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US" dirty="0" smtClean="0"/>
              <a:t>BGO Crystals</a:t>
            </a:r>
            <a:endParaRPr lang="en-US" dirty="0"/>
          </a:p>
        </p:txBody>
      </p:sp>
      <p:sp>
        <p:nvSpPr>
          <p:cNvPr id="7" name="Next steps"/>
          <p:cNvSpPr txBox="1"/>
          <p:nvPr/>
        </p:nvSpPr>
        <p:spPr>
          <a:xfrm>
            <a:off x="1832979" y="2163752"/>
            <a:ext cx="9652000" cy="533479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8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US" dirty="0" smtClean="0"/>
              <a:t>S08369                Transmission curve </a:t>
            </a:r>
            <a:r>
              <a:rPr lang="mr-IN" dirty="0" smtClean="0"/>
              <a:t>–</a:t>
            </a:r>
            <a:r>
              <a:rPr lang="en-US" dirty="0" smtClean="0"/>
              <a:t> pre/post annealing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79617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-l300.jpg" descr="s-l300.jp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21985" y="3627111"/>
            <a:ext cx="5343541" cy="4020356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129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6385373" y="9296400"/>
            <a:ext cx="227280" cy="3370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5</a:t>
            </a:fld>
            <a:endParaRPr/>
          </a:p>
        </p:txBody>
      </p:sp>
      <p:pic>
        <p:nvPicPr>
          <p:cNvPr id="130" name="Screenshot at Jan 08 15-16-01.png" descr="Screenshot at Jan 08 15-16-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6925" y="2928838"/>
            <a:ext cx="4827625" cy="4773382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4 quarters of 80 BGO crystals each"/>
          <p:cNvSpPr txBox="1"/>
          <p:nvPr/>
        </p:nvSpPr>
        <p:spPr>
          <a:xfrm>
            <a:off x="253592" y="2184346"/>
            <a:ext cx="491429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4 quarters of 80 BGO crystals each</a:t>
            </a:r>
          </a:p>
        </p:txBody>
      </p:sp>
      <p:sp>
        <p:nvSpPr>
          <p:cNvPr id="132" name="Shape"/>
          <p:cNvSpPr/>
          <p:nvPr/>
        </p:nvSpPr>
        <p:spPr>
          <a:xfrm>
            <a:off x="2735080" y="5375474"/>
            <a:ext cx="2432267" cy="2310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7" y="0"/>
                </a:moveTo>
                <a:lnTo>
                  <a:pt x="0" y="21600"/>
                </a:lnTo>
                <a:cubicBezTo>
                  <a:pt x="5326" y="21377"/>
                  <a:pt x="10405" y="19178"/>
                  <a:pt x="14339" y="15391"/>
                </a:cubicBezTo>
                <a:cubicBezTo>
                  <a:pt x="18488" y="11398"/>
                  <a:pt x="21076" y="5921"/>
                  <a:pt x="21600" y="29"/>
                </a:cubicBezTo>
                <a:lnTo>
                  <a:pt x="57" y="0"/>
                </a:lnTo>
                <a:close/>
              </a:path>
            </a:pathLst>
          </a:custGeom>
          <a:ln w="101600">
            <a:solidFill>
              <a:schemeClr val="accent1"/>
            </a:solidFill>
            <a:prstDash val="sysDot"/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3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86446" y="2456385"/>
            <a:ext cx="1778001" cy="393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989382" y="2998795"/>
            <a:ext cx="3911601" cy="5379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Line" descr="Line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82807" y="5153481"/>
            <a:ext cx="2452619" cy="291474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136" name="20 cm"/>
          <p:cNvSpPr txBox="1"/>
          <p:nvPr/>
        </p:nvSpPr>
        <p:spPr>
          <a:xfrm>
            <a:off x="999491" y="4816718"/>
            <a:ext cx="1019252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20 cm</a:t>
            </a:r>
          </a:p>
        </p:txBody>
      </p:sp>
      <p:sp>
        <p:nvSpPr>
          <p:cNvPr id="137" name="Line"/>
          <p:cNvSpPr/>
          <p:nvPr/>
        </p:nvSpPr>
        <p:spPr>
          <a:xfrm>
            <a:off x="8072757" y="6590400"/>
            <a:ext cx="848023" cy="465524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" name="Line"/>
          <p:cNvSpPr/>
          <p:nvPr/>
        </p:nvSpPr>
        <p:spPr>
          <a:xfrm>
            <a:off x="9058204" y="6245570"/>
            <a:ext cx="1" cy="84793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9" name="Line"/>
          <p:cNvSpPr/>
          <p:nvPr/>
        </p:nvSpPr>
        <p:spPr>
          <a:xfrm flipH="1">
            <a:off x="8258256" y="3743970"/>
            <a:ext cx="2260250" cy="2302365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0" name="2 cm"/>
          <p:cNvSpPr txBox="1"/>
          <p:nvPr/>
        </p:nvSpPr>
        <p:spPr>
          <a:xfrm>
            <a:off x="9084322" y="6433573"/>
            <a:ext cx="104222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dirty="0" smtClean="0"/>
              <a:t>2</a:t>
            </a:r>
            <a:r>
              <a:rPr lang="en-US" dirty="0" smtClean="0"/>
              <a:t>.0</a:t>
            </a:r>
            <a:r>
              <a:rPr dirty="0" smtClean="0"/>
              <a:t> </a:t>
            </a:r>
            <a:r>
              <a:rPr dirty="0"/>
              <a:t>cm</a:t>
            </a:r>
          </a:p>
        </p:txBody>
      </p:sp>
      <p:sp>
        <p:nvSpPr>
          <p:cNvPr id="141" name="2 cm"/>
          <p:cNvSpPr txBox="1"/>
          <p:nvPr/>
        </p:nvSpPr>
        <p:spPr>
          <a:xfrm>
            <a:off x="7722111" y="6884956"/>
            <a:ext cx="104222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dirty="0" smtClean="0"/>
              <a:t>2</a:t>
            </a:r>
            <a:r>
              <a:rPr lang="en-US" dirty="0" smtClean="0"/>
              <a:t>.0</a:t>
            </a:r>
            <a:r>
              <a:rPr dirty="0" smtClean="0"/>
              <a:t> </a:t>
            </a:r>
            <a:r>
              <a:rPr dirty="0"/>
              <a:t>cm</a:t>
            </a:r>
          </a:p>
        </p:txBody>
      </p:sp>
      <p:sp>
        <p:nvSpPr>
          <p:cNvPr id="142" name="7-24 cm"/>
          <p:cNvSpPr txBox="1"/>
          <p:nvPr/>
        </p:nvSpPr>
        <p:spPr>
          <a:xfrm>
            <a:off x="8292928" y="4311917"/>
            <a:ext cx="96220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dirty="0" smtClean="0"/>
              <a:t>24 </a:t>
            </a:r>
            <a:r>
              <a:rPr dirty="0"/>
              <a:t>cm</a:t>
            </a:r>
          </a:p>
        </p:txBody>
      </p:sp>
      <p:sp>
        <p:nvSpPr>
          <p:cNvPr id="143" name="Rectangle"/>
          <p:cNvSpPr/>
          <p:nvPr/>
        </p:nvSpPr>
        <p:spPr>
          <a:xfrm>
            <a:off x="4453170" y="5738542"/>
            <a:ext cx="227280" cy="266074"/>
          </a:xfrm>
          <a:prstGeom prst="rect">
            <a:avLst/>
          </a:prstGeom>
          <a:solidFill>
            <a:schemeClr val="accent1">
              <a:lumOff val="16847"/>
            </a:schemeClr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48" name="Connection Line" descr="Connection Line"/>
          <p:cNvPicPr>
            <a:picLocks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517596" y="3766733"/>
            <a:ext cx="2855240" cy="2194734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145" name="FOOT calorimeter"/>
          <p:cNvSpPr txBox="1"/>
          <p:nvPr/>
        </p:nvSpPr>
        <p:spPr>
          <a:xfrm>
            <a:off x="9000657" y="679807"/>
            <a:ext cx="3044090" cy="584201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FOOT calorimeter</a:t>
            </a:r>
          </a:p>
        </p:txBody>
      </p:sp>
      <p:pic>
        <p:nvPicPr>
          <p:cNvPr id="146" name="FOOTlogo.png" descr="FOOTlogo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2177071" y="176896"/>
            <a:ext cx="566319" cy="561581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147" name="Rounded Rectangle"/>
          <p:cNvSpPr/>
          <p:nvPr/>
        </p:nvSpPr>
        <p:spPr>
          <a:xfrm>
            <a:off x="2493574" y="1202117"/>
            <a:ext cx="9895286" cy="72001"/>
          </a:xfrm>
          <a:prstGeom prst="roundRect">
            <a:avLst>
              <a:gd name="adj" fmla="val 50000"/>
            </a:avLst>
          </a:prstGeom>
          <a:gradFill>
            <a:gsLst>
              <a:gs pos="11245">
                <a:srgbClr val="FFFFFF"/>
              </a:gs>
              <a:gs pos="61363">
                <a:srgbClr val="7FBADC"/>
              </a:gs>
              <a:gs pos="82165">
                <a:schemeClr val="accent1">
                  <a:lumOff val="-13575"/>
                </a:schemeClr>
              </a:gs>
            </a:gsLst>
            <a:lin ang="21143094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" name="2 cm"/>
          <p:cNvSpPr txBox="1"/>
          <p:nvPr/>
        </p:nvSpPr>
        <p:spPr>
          <a:xfrm>
            <a:off x="11131788" y="4203967"/>
            <a:ext cx="104222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US" dirty="0" smtClean="0"/>
              <a:t>2.9</a:t>
            </a:r>
            <a:r>
              <a:rPr dirty="0" smtClean="0"/>
              <a:t> </a:t>
            </a:r>
            <a:r>
              <a:rPr dirty="0"/>
              <a:t>cm</a:t>
            </a:r>
          </a:p>
        </p:txBody>
      </p:sp>
      <p:sp>
        <p:nvSpPr>
          <p:cNvPr id="23" name="2 cm"/>
          <p:cNvSpPr txBox="1"/>
          <p:nvPr/>
        </p:nvSpPr>
        <p:spPr>
          <a:xfrm>
            <a:off x="10704022" y="3575461"/>
            <a:ext cx="104222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US" dirty="0" smtClean="0"/>
              <a:t>2.9</a:t>
            </a:r>
            <a:r>
              <a:rPr dirty="0" smtClean="0"/>
              <a:t> </a:t>
            </a:r>
            <a:r>
              <a:rPr dirty="0"/>
              <a:t>cm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89097" y="8029247"/>
            <a:ext cx="3107277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Weight:    1027 g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Total weight: 329 Kg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42805572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6385373" y="9296400"/>
            <a:ext cx="227280" cy="3370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45" name="FOOT calorimeter"/>
          <p:cNvSpPr txBox="1"/>
          <p:nvPr/>
        </p:nvSpPr>
        <p:spPr>
          <a:xfrm>
            <a:off x="9000657" y="679807"/>
            <a:ext cx="3044090" cy="584201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FOOT calorimeter</a:t>
            </a:r>
          </a:p>
        </p:txBody>
      </p:sp>
      <p:pic>
        <p:nvPicPr>
          <p:cNvPr id="146" name="FOOTlogo.png" descr="FOOT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77071" y="176896"/>
            <a:ext cx="566319" cy="561581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147" name="Rounded Rectangle"/>
          <p:cNvSpPr/>
          <p:nvPr/>
        </p:nvSpPr>
        <p:spPr>
          <a:xfrm>
            <a:off x="2493574" y="1202117"/>
            <a:ext cx="9895286" cy="72001"/>
          </a:xfrm>
          <a:prstGeom prst="roundRect">
            <a:avLst>
              <a:gd name="adj" fmla="val 50000"/>
            </a:avLst>
          </a:prstGeom>
          <a:gradFill>
            <a:gsLst>
              <a:gs pos="11245">
                <a:srgbClr val="FFFFFF"/>
              </a:gs>
              <a:gs pos="61363">
                <a:srgbClr val="7FBADC"/>
              </a:gs>
              <a:gs pos="82165">
                <a:schemeClr val="accent1">
                  <a:lumOff val="-13575"/>
                </a:schemeClr>
              </a:gs>
            </a:gsLst>
            <a:lin ang="21143094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" name="Proton beam"/>
          <p:cNvSpPr txBox="1"/>
          <p:nvPr/>
        </p:nvSpPr>
        <p:spPr>
          <a:xfrm>
            <a:off x="9049137" y="1307198"/>
            <a:ext cx="2919158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US" sz="3600" dirty="0" smtClean="0"/>
              <a:t>Status Report</a:t>
            </a:r>
            <a:endParaRPr sz="3600" dirty="0"/>
          </a:p>
        </p:txBody>
      </p:sp>
      <p:sp>
        <p:nvSpPr>
          <p:cNvPr id="23" name="Proton beam"/>
          <p:cNvSpPr txBox="1"/>
          <p:nvPr/>
        </p:nvSpPr>
        <p:spPr>
          <a:xfrm>
            <a:off x="1928323" y="2821154"/>
            <a:ext cx="3342507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algn="l"/>
            <a:r>
              <a:rPr lang="en-US" sz="3600" b="1" dirty="0" smtClean="0"/>
              <a:t>Crystals</a:t>
            </a:r>
          </a:p>
          <a:p>
            <a:pPr algn="l"/>
            <a:r>
              <a:rPr lang="en-US" sz="3600" b="1" dirty="0" err="1" smtClean="0">
                <a:solidFill>
                  <a:srgbClr val="800000"/>
                </a:solidFill>
              </a:rPr>
              <a:t>Photodetector</a:t>
            </a:r>
            <a:endParaRPr lang="en-US" sz="3600" b="1" dirty="0" smtClean="0">
              <a:solidFill>
                <a:srgbClr val="800000"/>
              </a:solidFill>
            </a:endParaRPr>
          </a:p>
          <a:p>
            <a:pPr algn="l"/>
            <a:r>
              <a:rPr lang="en-US" sz="3600" b="1" dirty="0" smtClean="0"/>
              <a:t>Readout</a:t>
            </a:r>
          </a:p>
          <a:p>
            <a:pPr algn="l"/>
            <a:r>
              <a:rPr lang="en-US" sz="3600" b="1" dirty="0" smtClean="0"/>
              <a:t>Mechanics</a:t>
            </a:r>
            <a:endParaRPr sz="3600" b="1" dirty="0"/>
          </a:p>
        </p:txBody>
      </p:sp>
    </p:spTree>
    <p:extLst>
      <p:ext uri="{BB962C8B-B14F-4D97-AF65-F5344CB8AC3E}">
        <p14:creationId xmlns:p14="http://schemas.microsoft.com/office/powerpoint/2010/main" val="377819001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iPM"/>
          <p:cNvSpPr txBox="1"/>
          <p:nvPr/>
        </p:nvSpPr>
        <p:spPr>
          <a:xfrm>
            <a:off x="1198775" y="2496963"/>
            <a:ext cx="1175408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28600" indent="-228600">
              <a:buSzPct val="100000"/>
              <a:buBlip>
                <a:blip r:embed="rId2"/>
              </a:buBlip>
              <a:defRPr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 SiPM</a:t>
            </a:r>
          </a:p>
        </p:txBody>
      </p:sp>
      <p:pic>
        <p:nvPicPr>
          <p:cNvPr id="151" name="Line" descr="Line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1728447" y="3193681"/>
            <a:ext cx="514869" cy="76201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152" name="Line" descr="Line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37226" y="3420500"/>
            <a:ext cx="1479996" cy="76201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153" name="Crystal 7 cm long"/>
          <p:cNvSpPr txBox="1"/>
          <p:nvPr/>
        </p:nvSpPr>
        <p:spPr>
          <a:xfrm>
            <a:off x="2300042" y="3060331"/>
            <a:ext cx="1946301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8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t>Crystal </a:t>
            </a:r>
            <a:r>
              <a:rPr b="1"/>
              <a:t>7 cm</a:t>
            </a:r>
            <a:r>
              <a:t> long</a:t>
            </a:r>
          </a:p>
        </p:txBody>
      </p:sp>
      <p:pic>
        <p:nvPicPr>
          <p:cNvPr id="154" name="Line" descr="Line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20844481">
            <a:off x="7777027" y="3892907"/>
            <a:ext cx="1242517" cy="196997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155" name="Line" descr="Line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787488" y="4098649"/>
            <a:ext cx="1218119" cy="196997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156" name="Line" descr="Line"/>
          <p:cNvPicPr>
            <a:picLocks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771363">
            <a:off x="7776286" y="4316651"/>
            <a:ext cx="1243902" cy="196997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157" name="Carbon beam"/>
          <p:cNvSpPr txBox="1"/>
          <p:nvPr/>
        </p:nvSpPr>
        <p:spPr>
          <a:xfrm>
            <a:off x="5518754" y="3924264"/>
            <a:ext cx="2033017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Carbon beam</a:t>
            </a:r>
          </a:p>
        </p:txBody>
      </p:sp>
      <p:sp>
        <p:nvSpPr>
          <p:cNvPr id="158" name="120 MeV/u"/>
          <p:cNvSpPr txBox="1"/>
          <p:nvPr/>
        </p:nvSpPr>
        <p:spPr>
          <a:xfrm>
            <a:off x="9047271" y="3592627"/>
            <a:ext cx="1360171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120 MeV/u</a:t>
            </a:r>
          </a:p>
        </p:txBody>
      </p:sp>
      <p:sp>
        <p:nvSpPr>
          <p:cNvPr id="159" name="190 MeV/u"/>
          <p:cNvSpPr txBox="1"/>
          <p:nvPr/>
        </p:nvSpPr>
        <p:spPr>
          <a:xfrm>
            <a:off x="9047271" y="3987313"/>
            <a:ext cx="1360171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190 MeV/u</a:t>
            </a:r>
          </a:p>
        </p:txBody>
      </p:sp>
      <p:sp>
        <p:nvSpPr>
          <p:cNvPr id="160" name="400 MeV/u"/>
          <p:cNvSpPr txBox="1"/>
          <p:nvPr/>
        </p:nvSpPr>
        <p:spPr>
          <a:xfrm>
            <a:off x="9047271" y="4406955"/>
            <a:ext cx="1360171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400 MeV/u</a:t>
            </a:r>
          </a:p>
        </p:txBody>
      </p:sp>
      <p:pic>
        <p:nvPicPr>
          <p:cNvPr id="161" name="Line" descr="Line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20844481">
            <a:off x="7771453" y="2440879"/>
            <a:ext cx="1242518" cy="196997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162" name="Line" descr="Line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781914" y="2646622"/>
            <a:ext cx="1218120" cy="196997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163" name="Line" descr="Line"/>
          <p:cNvPicPr>
            <a:picLocks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771363">
            <a:off x="7770712" y="2864623"/>
            <a:ext cx="1243903" cy="196997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164" name="Proton beam"/>
          <p:cNvSpPr txBox="1"/>
          <p:nvPr/>
        </p:nvSpPr>
        <p:spPr>
          <a:xfrm>
            <a:off x="5578866" y="2472236"/>
            <a:ext cx="1901648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dirty="0"/>
              <a:t>Proton beam</a:t>
            </a:r>
          </a:p>
        </p:txBody>
      </p:sp>
      <p:sp>
        <p:nvSpPr>
          <p:cNvPr id="165" name="120 MeV"/>
          <p:cNvSpPr txBox="1"/>
          <p:nvPr/>
        </p:nvSpPr>
        <p:spPr>
          <a:xfrm>
            <a:off x="9159313" y="2140599"/>
            <a:ext cx="1124941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120 MeV</a:t>
            </a:r>
          </a:p>
        </p:txBody>
      </p:sp>
      <p:sp>
        <p:nvSpPr>
          <p:cNvPr id="166" name="170 MeV"/>
          <p:cNvSpPr txBox="1"/>
          <p:nvPr/>
        </p:nvSpPr>
        <p:spPr>
          <a:xfrm>
            <a:off x="9159313" y="2535285"/>
            <a:ext cx="1124941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170 MeV</a:t>
            </a:r>
          </a:p>
        </p:txBody>
      </p:sp>
      <p:sp>
        <p:nvSpPr>
          <p:cNvPr id="167" name="400 MeV"/>
          <p:cNvSpPr txBox="1"/>
          <p:nvPr/>
        </p:nvSpPr>
        <p:spPr>
          <a:xfrm>
            <a:off x="9159313" y="2954928"/>
            <a:ext cx="1124941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400 MeV</a:t>
            </a:r>
          </a:p>
        </p:txBody>
      </p:sp>
      <p:pic>
        <p:nvPicPr>
          <p:cNvPr id="168" name="Line" descr="Line"/>
          <p:cNvPicPr>
            <a:picLocks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20124661">
            <a:off x="7736762" y="2201924"/>
            <a:ext cx="1249973" cy="196997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169" name="70 MeV"/>
          <p:cNvSpPr txBox="1"/>
          <p:nvPr/>
        </p:nvSpPr>
        <p:spPr>
          <a:xfrm>
            <a:off x="9233150" y="1752544"/>
            <a:ext cx="977266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70 MeV</a:t>
            </a:r>
          </a:p>
        </p:txBody>
      </p:sp>
      <p:sp>
        <p:nvSpPr>
          <p:cNvPr id="170" name="Calorimeter preliminary test at CNAO"/>
          <p:cNvSpPr txBox="1"/>
          <p:nvPr/>
        </p:nvSpPr>
        <p:spPr>
          <a:xfrm>
            <a:off x="5924990" y="637771"/>
            <a:ext cx="6183327" cy="584201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Calorimeter preliminary test at CNAO</a:t>
            </a:r>
          </a:p>
        </p:txBody>
      </p:sp>
      <p:pic>
        <p:nvPicPr>
          <p:cNvPr id="171" name="FOOTlogo.png" descr="FOOTlogo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2177071" y="176896"/>
            <a:ext cx="566319" cy="561581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172" name="Rounded Rectangle"/>
          <p:cNvSpPr/>
          <p:nvPr/>
        </p:nvSpPr>
        <p:spPr>
          <a:xfrm>
            <a:off x="2493574" y="1202117"/>
            <a:ext cx="9895286" cy="72001"/>
          </a:xfrm>
          <a:prstGeom prst="roundRect">
            <a:avLst>
              <a:gd name="adj" fmla="val 50000"/>
            </a:avLst>
          </a:prstGeom>
          <a:gradFill>
            <a:gsLst>
              <a:gs pos="11245">
                <a:srgbClr val="FFFFFF"/>
              </a:gs>
              <a:gs pos="61363">
                <a:srgbClr val="7FBADC"/>
              </a:gs>
              <a:gs pos="82165">
                <a:schemeClr val="accent1">
                  <a:lumOff val="-13575"/>
                </a:schemeClr>
              </a:gs>
            </a:gsLst>
            <a:lin ang="21143094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3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6385373" y="9296400"/>
            <a:ext cx="227280" cy="3370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7</a:t>
            </a:fld>
            <a:endParaRPr/>
          </a:p>
        </p:txBody>
      </p:sp>
      <p:pic>
        <p:nvPicPr>
          <p:cNvPr id="174" name="photo_2018-03-06_01-07-35.jpg" descr="photo_2018-03-06_01-07-35.jpg"/>
          <p:cNvPicPr>
            <a:picLocks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133717" y="4939083"/>
            <a:ext cx="6305681" cy="3863198"/>
          </a:xfrm>
          <a:prstGeom prst="rect">
            <a:avLst/>
          </a:prstGeom>
          <a:effectLst>
            <a:outerShdw blurRad="190500" dist="8455" dir="5400000" rotWithShape="0">
              <a:srgbClr val="000000"/>
            </a:outerShdw>
          </a:effec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6385373" y="9296400"/>
            <a:ext cx="227280" cy="3370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177" name="SiPM test setup"/>
          <p:cNvSpPr txBox="1"/>
          <p:nvPr/>
        </p:nvSpPr>
        <p:spPr>
          <a:xfrm>
            <a:off x="9276615" y="665985"/>
            <a:ext cx="2596033" cy="584201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SiPM test setup</a:t>
            </a:r>
          </a:p>
        </p:txBody>
      </p:sp>
      <p:pic>
        <p:nvPicPr>
          <p:cNvPr id="178" name="FOOTlogo.png" descr="FOOT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77071" y="176896"/>
            <a:ext cx="566319" cy="561581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179" name="Rectangle"/>
          <p:cNvSpPr/>
          <p:nvPr/>
        </p:nvSpPr>
        <p:spPr>
          <a:xfrm>
            <a:off x="1922048" y="4087836"/>
            <a:ext cx="1794921" cy="495301"/>
          </a:xfrm>
          <a:prstGeom prst="rect">
            <a:avLst/>
          </a:prstGeom>
          <a:blipFill>
            <a:blip r:embed="rId3"/>
          </a:blipFill>
          <a:ln w="25400">
            <a:solidFill>
              <a:schemeClr val="accent1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0" name="Rectangle"/>
          <p:cNvSpPr/>
          <p:nvPr/>
        </p:nvSpPr>
        <p:spPr>
          <a:xfrm>
            <a:off x="3699933" y="4076770"/>
            <a:ext cx="340259" cy="517433"/>
          </a:xfrm>
          <a:prstGeom prst="rect">
            <a:avLst/>
          </a:prstGeom>
          <a:blipFill>
            <a:blip r:embed="rId4"/>
          </a:blipFill>
          <a:ln w="254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1" name="Rectangle"/>
          <p:cNvSpPr/>
          <p:nvPr/>
        </p:nvSpPr>
        <p:spPr>
          <a:xfrm>
            <a:off x="6530909" y="3813359"/>
            <a:ext cx="2159923" cy="1703701"/>
          </a:xfrm>
          <a:prstGeom prst="rect">
            <a:avLst/>
          </a:prstGeom>
          <a:blipFill>
            <a:blip r:embed="rId4"/>
          </a:blipFill>
          <a:ln w="254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2" name="Line"/>
          <p:cNvSpPr/>
          <p:nvPr/>
        </p:nvSpPr>
        <p:spPr>
          <a:xfrm>
            <a:off x="4075210" y="4332551"/>
            <a:ext cx="2420682" cy="1"/>
          </a:xfrm>
          <a:prstGeom prst="line">
            <a:avLst/>
          </a:prstGeom>
          <a:ln w="889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3" name="Rectangle"/>
          <p:cNvSpPr/>
          <p:nvPr/>
        </p:nvSpPr>
        <p:spPr>
          <a:xfrm>
            <a:off x="10570950" y="3808430"/>
            <a:ext cx="1270001" cy="1713559"/>
          </a:xfrm>
          <a:prstGeom prst="rect">
            <a:avLst/>
          </a:prstGeom>
          <a:blipFill>
            <a:blip r:embed="rId4"/>
          </a:blipFill>
          <a:ln w="254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4" name="Line"/>
          <p:cNvSpPr/>
          <p:nvPr/>
        </p:nvSpPr>
        <p:spPr>
          <a:xfrm>
            <a:off x="8725850" y="4332551"/>
            <a:ext cx="1810081" cy="1"/>
          </a:xfrm>
          <a:prstGeom prst="line">
            <a:avLst/>
          </a:prstGeom>
          <a:ln w="889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5" name="32 channels"/>
          <p:cNvSpPr txBox="1"/>
          <p:nvPr/>
        </p:nvSpPr>
        <p:spPr>
          <a:xfrm>
            <a:off x="5233547" y="3909919"/>
            <a:ext cx="1179006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5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b="1"/>
              <a:t>32</a:t>
            </a:r>
            <a:r>
              <a:t> channels</a:t>
            </a:r>
          </a:p>
        </p:txBody>
      </p:sp>
      <p:sp>
        <p:nvSpPr>
          <p:cNvPr id="186" name="8 channels"/>
          <p:cNvSpPr txBox="1"/>
          <p:nvPr/>
        </p:nvSpPr>
        <p:spPr>
          <a:xfrm>
            <a:off x="9102919" y="3909919"/>
            <a:ext cx="1055943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5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b="1"/>
              <a:t>8</a:t>
            </a:r>
            <a:r>
              <a:t> channels</a:t>
            </a:r>
          </a:p>
        </p:txBody>
      </p:sp>
      <p:sp>
        <p:nvSpPr>
          <p:cNvPr id="187" name="FAN OUT"/>
          <p:cNvSpPr txBox="1"/>
          <p:nvPr/>
        </p:nvSpPr>
        <p:spPr>
          <a:xfrm>
            <a:off x="7139193" y="3463290"/>
            <a:ext cx="943357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FAN OUT</a:t>
            </a:r>
          </a:p>
        </p:txBody>
      </p:sp>
      <p:sp>
        <p:nvSpPr>
          <p:cNvPr id="188" name="Digitizer"/>
          <p:cNvSpPr txBox="1"/>
          <p:nvPr/>
        </p:nvSpPr>
        <p:spPr>
          <a:xfrm>
            <a:off x="10771292" y="3490449"/>
            <a:ext cx="843916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Digitizer</a:t>
            </a:r>
          </a:p>
        </p:txBody>
      </p:sp>
      <p:sp>
        <p:nvSpPr>
          <p:cNvPr id="189" name="Crystal (7 cm)"/>
          <p:cNvSpPr txBox="1"/>
          <p:nvPr/>
        </p:nvSpPr>
        <p:spPr>
          <a:xfrm>
            <a:off x="2173904" y="3626641"/>
            <a:ext cx="1291210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Crystal (7 cm)</a:t>
            </a:r>
          </a:p>
        </p:txBody>
      </p:sp>
      <p:sp>
        <p:nvSpPr>
          <p:cNvPr id="190" name="SiPM"/>
          <p:cNvSpPr txBox="1"/>
          <p:nvPr/>
        </p:nvSpPr>
        <p:spPr>
          <a:xfrm>
            <a:off x="3756724" y="4650631"/>
            <a:ext cx="54864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SiPM</a:t>
            </a:r>
          </a:p>
        </p:txBody>
      </p:sp>
      <p:sp>
        <p:nvSpPr>
          <p:cNvPr id="214" name="Connection Line"/>
          <p:cNvSpPr/>
          <p:nvPr/>
        </p:nvSpPr>
        <p:spPr>
          <a:xfrm>
            <a:off x="4876048" y="2533840"/>
            <a:ext cx="772224" cy="15565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58" h="21600" extrusionOk="0">
                <a:moveTo>
                  <a:pt x="261" y="21600"/>
                </a:moveTo>
                <a:cubicBezTo>
                  <a:pt x="-1442" y="10775"/>
                  <a:pt x="5190" y="3575"/>
                  <a:pt x="20158" y="0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92" name="Notebook"/>
          <p:cNvSpPr/>
          <p:nvPr/>
        </p:nvSpPr>
        <p:spPr>
          <a:xfrm>
            <a:off x="3115978" y="2234080"/>
            <a:ext cx="1508170" cy="8448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extrusionOk="0">
                <a:moveTo>
                  <a:pt x="1952" y="0"/>
                </a:moveTo>
                <a:cubicBezTo>
                  <a:pt x="1421" y="0"/>
                  <a:pt x="1439" y="771"/>
                  <a:pt x="1439" y="1718"/>
                </a:cubicBezTo>
                <a:lnTo>
                  <a:pt x="1439" y="19328"/>
                </a:lnTo>
                <a:lnTo>
                  <a:pt x="0" y="19328"/>
                </a:lnTo>
                <a:cubicBezTo>
                  <a:pt x="0" y="19328"/>
                  <a:pt x="0" y="19890"/>
                  <a:pt x="0" y="20529"/>
                </a:cubicBezTo>
                <a:cubicBezTo>
                  <a:pt x="0" y="21600"/>
                  <a:pt x="190" y="21599"/>
                  <a:pt x="896" y="21599"/>
                </a:cubicBezTo>
                <a:lnTo>
                  <a:pt x="10332" y="21599"/>
                </a:lnTo>
                <a:lnTo>
                  <a:pt x="11268" y="21599"/>
                </a:lnTo>
                <a:lnTo>
                  <a:pt x="20704" y="21599"/>
                </a:lnTo>
                <a:cubicBezTo>
                  <a:pt x="21367" y="21599"/>
                  <a:pt x="21600" y="21600"/>
                  <a:pt x="21600" y="20529"/>
                </a:cubicBezTo>
                <a:cubicBezTo>
                  <a:pt x="21600" y="19890"/>
                  <a:pt x="21600" y="19328"/>
                  <a:pt x="21600" y="19328"/>
                </a:cubicBezTo>
                <a:lnTo>
                  <a:pt x="20161" y="19328"/>
                </a:lnTo>
                <a:lnTo>
                  <a:pt x="20161" y="1718"/>
                </a:lnTo>
                <a:cubicBezTo>
                  <a:pt x="20161" y="771"/>
                  <a:pt x="20196" y="0"/>
                  <a:pt x="19665" y="0"/>
                </a:cubicBezTo>
                <a:lnTo>
                  <a:pt x="1952" y="0"/>
                </a:lnTo>
                <a:close/>
                <a:moveTo>
                  <a:pt x="2475" y="1849"/>
                </a:moveTo>
                <a:lnTo>
                  <a:pt x="19125" y="1849"/>
                </a:lnTo>
                <a:lnTo>
                  <a:pt x="19125" y="19328"/>
                </a:lnTo>
                <a:lnTo>
                  <a:pt x="11268" y="19328"/>
                </a:lnTo>
                <a:lnTo>
                  <a:pt x="10332" y="19328"/>
                </a:lnTo>
                <a:lnTo>
                  <a:pt x="2475" y="19328"/>
                </a:lnTo>
                <a:lnTo>
                  <a:pt x="2475" y="1849"/>
                </a:lnTo>
                <a:close/>
              </a:path>
            </a:pathLst>
          </a:custGeom>
          <a:solidFill>
            <a:srgbClr val="D6D5D5"/>
          </a:solidFill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93" name="53 V"/>
          <p:cNvSpPr txBox="1"/>
          <p:nvPr/>
        </p:nvSpPr>
        <p:spPr>
          <a:xfrm>
            <a:off x="3863823" y="3396044"/>
            <a:ext cx="498159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53 V</a:t>
            </a:r>
          </a:p>
        </p:txBody>
      </p:sp>
      <p:pic>
        <p:nvPicPr>
          <p:cNvPr id="194" name="Line" descr="Line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86710" y="3860599"/>
            <a:ext cx="2194315" cy="197566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195" name="Rectangle"/>
          <p:cNvSpPr/>
          <p:nvPr/>
        </p:nvSpPr>
        <p:spPr>
          <a:xfrm>
            <a:off x="4642432" y="4072992"/>
            <a:ext cx="472759" cy="519118"/>
          </a:xfrm>
          <a:prstGeom prst="rect">
            <a:avLst/>
          </a:prstGeom>
          <a:blipFill>
            <a:blip r:embed="rId4"/>
          </a:blipFill>
          <a:ln w="254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96" name="Amplifier"/>
          <p:cNvSpPr txBox="1"/>
          <p:nvPr/>
        </p:nvSpPr>
        <p:spPr>
          <a:xfrm>
            <a:off x="4421992" y="4650631"/>
            <a:ext cx="913639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Amplifier</a:t>
            </a:r>
          </a:p>
        </p:txBody>
      </p:sp>
      <p:sp>
        <p:nvSpPr>
          <p:cNvPr id="197" name="Line"/>
          <p:cNvSpPr/>
          <p:nvPr/>
        </p:nvSpPr>
        <p:spPr>
          <a:xfrm flipV="1">
            <a:off x="3870062" y="3097068"/>
            <a:ext cx="1" cy="9812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98" name="Rectangle"/>
          <p:cNvSpPr/>
          <p:nvPr/>
        </p:nvSpPr>
        <p:spPr>
          <a:xfrm>
            <a:off x="5660974" y="1888894"/>
            <a:ext cx="1270001" cy="955879"/>
          </a:xfrm>
          <a:prstGeom prst="rect">
            <a:avLst/>
          </a:prstGeom>
          <a:blipFill>
            <a:blip r:embed="rId4"/>
          </a:blipFill>
          <a:ln w="254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99" name="± 1.75 V"/>
          <p:cNvSpPr txBox="1"/>
          <p:nvPr/>
        </p:nvSpPr>
        <p:spPr>
          <a:xfrm>
            <a:off x="5010460" y="3169207"/>
            <a:ext cx="832676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500" b="0">
                <a:solidFill>
                  <a:srgbClr val="222222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± 1.75 V</a:t>
            </a:r>
          </a:p>
        </p:txBody>
      </p:sp>
      <p:pic>
        <p:nvPicPr>
          <p:cNvPr id="200" name="Line" descr="Line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55797" y="4249973"/>
            <a:ext cx="1338114" cy="196996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201" name="Beam"/>
          <p:cNvSpPr txBox="1"/>
          <p:nvPr/>
        </p:nvSpPr>
        <p:spPr>
          <a:xfrm>
            <a:off x="439142" y="4047500"/>
            <a:ext cx="61322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Beam</a:t>
            </a:r>
          </a:p>
        </p:txBody>
      </p:sp>
      <p:sp>
        <p:nvSpPr>
          <p:cNvPr id="202" name="Line"/>
          <p:cNvSpPr/>
          <p:nvPr/>
        </p:nvSpPr>
        <p:spPr>
          <a:xfrm>
            <a:off x="11193250" y="5536025"/>
            <a:ext cx="1" cy="981278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3" name="USB Cord"/>
          <p:cNvSpPr/>
          <p:nvPr/>
        </p:nvSpPr>
        <p:spPr>
          <a:xfrm rot="10800000">
            <a:off x="11003724" y="6514000"/>
            <a:ext cx="384525" cy="9812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30" y="0"/>
                </a:moveTo>
                <a:lnTo>
                  <a:pt x="2230" y="3963"/>
                </a:lnTo>
                <a:lnTo>
                  <a:pt x="19370" y="3963"/>
                </a:lnTo>
                <a:lnTo>
                  <a:pt x="19370" y="0"/>
                </a:lnTo>
                <a:lnTo>
                  <a:pt x="2230" y="0"/>
                </a:lnTo>
                <a:close/>
                <a:moveTo>
                  <a:pt x="5618" y="1690"/>
                </a:moveTo>
                <a:lnTo>
                  <a:pt x="7177" y="1690"/>
                </a:lnTo>
                <a:lnTo>
                  <a:pt x="7177" y="2554"/>
                </a:lnTo>
                <a:lnTo>
                  <a:pt x="5618" y="2554"/>
                </a:lnTo>
                <a:lnTo>
                  <a:pt x="5618" y="1690"/>
                </a:lnTo>
                <a:close/>
                <a:moveTo>
                  <a:pt x="14410" y="1690"/>
                </a:moveTo>
                <a:lnTo>
                  <a:pt x="15969" y="1690"/>
                </a:lnTo>
                <a:lnTo>
                  <a:pt x="15969" y="2554"/>
                </a:lnTo>
                <a:lnTo>
                  <a:pt x="14410" y="2554"/>
                </a:lnTo>
                <a:lnTo>
                  <a:pt x="14410" y="1690"/>
                </a:lnTo>
                <a:close/>
                <a:moveTo>
                  <a:pt x="138" y="4540"/>
                </a:moveTo>
                <a:cubicBezTo>
                  <a:pt x="69" y="4540"/>
                  <a:pt x="0" y="4562"/>
                  <a:pt x="0" y="4594"/>
                </a:cubicBezTo>
                <a:lnTo>
                  <a:pt x="0" y="12731"/>
                </a:lnTo>
                <a:cubicBezTo>
                  <a:pt x="0" y="12904"/>
                  <a:pt x="111" y="13076"/>
                  <a:pt x="332" y="13227"/>
                </a:cubicBezTo>
                <a:lnTo>
                  <a:pt x="4602" y="16201"/>
                </a:lnTo>
                <a:cubicBezTo>
                  <a:pt x="4658" y="16239"/>
                  <a:pt x="4751" y="16262"/>
                  <a:pt x="4861" y="16262"/>
                </a:cubicBezTo>
                <a:lnTo>
                  <a:pt x="5812" y="16262"/>
                </a:lnTo>
                <a:cubicBezTo>
                  <a:pt x="5978" y="16262"/>
                  <a:pt x="6118" y="16315"/>
                  <a:pt x="6118" y="16380"/>
                </a:cubicBezTo>
                <a:lnTo>
                  <a:pt x="6118" y="17018"/>
                </a:lnTo>
                <a:cubicBezTo>
                  <a:pt x="6118" y="17083"/>
                  <a:pt x="6254" y="17136"/>
                  <a:pt x="6419" y="17136"/>
                </a:cubicBezTo>
                <a:lnTo>
                  <a:pt x="8942" y="17136"/>
                </a:lnTo>
                <a:cubicBezTo>
                  <a:pt x="9108" y="17136"/>
                  <a:pt x="9244" y="17189"/>
                  <a:pt x="9244" y="17254"/>
                </a:cubicBezTo>
                <a:lnTo>
                  <a:pt x="9244" y="21541"/>
                </a:lnTo>
                <a:cubicBezTo>
                  <a:pt x="9244" y="21568"/>
                  <a:pt x="9299" y="21595"/>
                  <a:pt x="9381" y="21595"/>
                </a:cubicBezTo>
                <a:lnTo>
                  <a:pt x="9381" y="21600"/>
                </a:lnTo>
                <a:lnTo>
                  <a:pt x="12219" y="21600"/>
                </a:lnTo>
                <a:cubicBezTo>
                  <a:pt x="12288" y="21600"/>
                  <a:pt x="12356" y="21573"/>
                  <a:pt x="12356" y="21546"/>
                </a:cubicBezTo>
                <a:lnTo>
                  <a:pt x="12356" y="17261"/>
                </a:lnTo>
                <a:cubicBezTo>
                  <a:pt x="12356" y="17196"/>
                  <a:pt x="12497" y="17141"/>
                  <a:pt x="12662" y="17141"/>
                </a:cubicBezTo>
                <a:lnTo>
                  <a:pt x="15181" y="17141"/>
                </a:lnTo>
                <a:cubicBezTo>
                  <a:pt x="15346" y="17141"/>
                  <a:pt x="15486" y="17088"/>
                  <a:pt x="15486" y="17023"/>
                </a:cubicBezTo>
                <a:lnTo>
                  <a:pt x="15486" y="16380"/>
                </a:lnTo>
                <a:cubicBezTo>
                  <a:pt x="15486" y="16315"/>
                  <a:pt x="15622" y="16262"/>
                  <a:pt x="15788" y="16262"/>
                </a:cubicBezTo>
                <a:lnTo>
                  <a:pt x="16739" y="16262"/>
                </a:lnTo>
                <a:cubicBezTo>
                  <a:pt x="16849" y="16262"/>
                  <a:pt x="16947" y="16239"/>
                  <a:pt x="17002" y="16201"/>
                </a:cubicBezTo>
                <a:lnTo>
                  <a:pt x="21273" y="13227"/>
                </a:lnTo>
                <a:cubicBezTo>
                  <a:pt x="21493" y="13076"/>
                  <a:pt x="21600" y="12904"/>
                  <a:pt x="21600" y="12731"/>
                </a:cubicBezTo>
                <a:lnTo>
                  <a:pt x="21600" y="4594"/>
                </a:lnTo>
                <a:cubicBezTo>
                  <a:pt x="21600" y="4562"/>
                  <a:pt x="21545" y="4540"/>
                  <a:pt x="21462" y="4540"/>
                </a:cubicBezTo>
                <a:lnTo>
                  <a:pt x="138" y="454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4" name="Notebook"/>
          <p:cNvSpPr/>
          <p:nvPr/>
        </p:nvSpPr>
        <p:spPr>
          <a:xfrm>
            <a:off x="10439165" y="7703887"/>
            <a:ext cx="1508170" cy="8448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extrusionOk="0">
                <a:moveTo>
                  <a:pt x="1952" y="0"/>
                </a:moveTo>
                <a:cubicBezTo>
                  <a:pt x="1421" y="0"/>
                  <a:pt x="1439" y="771"/>
                  <a:pt x="1439" y="1718"/>
                </a:cubicBezTo>
                <a:lnTo>
                  <a:pt x="1439" y="19328"/>
                </a:lnTo>
                <a:lnTo>
                  <a:pt x="0" y="19328"/>
                </a:lnTo>
                <a:cubicBezTo>
                  <a:pt x="0" y="19328"/>
                  <a:pt x="0" y="19890"/>
                  <a:pt x="0" y="20529"/>
                </a:cubicBezTo>
                <a:cubicBezTo>
                  <a:pt x="0" y="21600"/>
                  <a:pt x="190" y="21599"/>
                  <a:pt x="896" y="21599"/>
                </a:cubicBezTo>
                <a:lnTo>
                  <a:pt x="10332" y="21599"/>
                </a:lnTo>
                <a:lnTo>
                  <a:pt x="11268" y="21599"/>
                </a:lnTo>
                <a:lnTo>
                  <a:pt x="20704" y="21599"/>
                </a:lnTo>
                <a:cubicBezTo>
                  <a:pt x="21367" y="21599"/>
                  <a:pt x="21600" y="21600"/>
                  <a:pt x="21600" y="20529"/>
                </a:cubicBezTo>
                <a:cubicBezTo>
                  <a:pt x="21600" y="19890"/>
                  <a:pt x="21600" y="19328"/>
                  <a:pt x="21600" y="19328"/>
                </a:cubicBezTo>
                <a:lnTo>
                  <a:pt x="20161" y="19328"/>
                </a:lnTo>
                <a:lnTo>
                  <a:pt x="20161" y="1718"/>
                </a:lnTo>
                <a:cubicBezTo>
                  <a:pt x="20161" y="771"/>
                  <a:pt x="20196" y="0"/>
                  <a:pt x="19665" y="0"/>
                </a:cubicBezTo>
                <a:lnTo>
                  <a:pt x="1952" y="0"/>
                </a:lnTo>
                <a:close/>
                <a:moveTo>
                  <a:pt x="2475" y="1849"/>
                </a:moveTo>
                <a:lnTo>
                  <a:pt x="19125" y="1849"/>
                </a:lnTo>
                <a:lnTo>
                  <a:pt x="19125" y="19328"/>
                </a:lnTo>
                <a:lnTo>
                  <a:pt x="11268" y="19328"/>
                </a:lnTo>
                <a:lnTo>
                  <a:pt x="10332" y="19328"/>
                </a:lnTo>
                <a:lnTo>
                  <a:pt x="2475" y="19328"/>
                </a:lnTo>
                <a:lnTo>
                  <a:pt x="2475" y="1849"/>
                </a:lnTo>
                <a:close/>
              </a:path>
            </a:pathLst>
          </a:custGeom>
          <a:solidFill>
            <a:srgbClr val="D6D5D5"/>
          </a:solidFill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05" name="SiPM_50mu-2.jpg" descr="SiPM_50mu-2.jpg"/>
          <p:cNvPicPr>
            <a:picLocks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54162" y="5980874"/>
            <a:ext cx="3079243" cy="2903999"/>
          </a:xfrm>
          <a:prstGeom prst="rect">
            <a:avLst/>
          </a:prstGeom>
          <a:effectLst>
            <a:outerShdw blurRad="190500" dist="8455" dir="5400000" rotWithShape="0">
              <a:srgbClr val="000000"/>
            </a:outerShdw>
          </a:effectLst>
        </p:spPr>
      </p:pic>
      <p:sp>
        <p:nvSpPr>
          <p:cNvPr id="206" name="SiPM Hamamatsu…"/>
          <p:cNvSpPr txBox="1"/>
          <p:nvPr/>
        </p:nvSpPr>
        <p:spPr>
          <a:xfrm>
            <a:off x="3628750" y="8025651"/>
            <a:ext cx="2500123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500">
                <a:latin typeface="Avenir Next"/>
                <a:ea typeface="Avenir Next"/>
                <a:cs typeface="Avenir Next"/>
                <a:sym typeface="Avenir Next"/>
              </a:defRPr>
            </a:pPr>
            <a:r>
              <a:t>SiPM Hamamatsu </a:t>
            </a:r>
          </a:p>
          <a:p>
            <a:pPr>
              <a:defRPr sz="1500">
                <a:latin typeface="Avenir Next"/>
                <a:ea typeface="Avenir Next"/>
                <a:cs typeface="Avenir Next"/>
                <a:sym typeface="Avenir Next"/>
              </a:defRPr>
            </a:pPr>
            <a:r>
              <a:t>pitch: 50 μm</a:t>
            </a:r>
          </a:p>
          <a:p>
            <a:pPr>
              <a:defRPr sz="1500">
                <a:latin typeface="Avenir Next"/>
                <a:ea typeface="Avenir Next"/>
                <a:cs typeface="Avenir Next"/>
                <a:sym typeface="Avenir Next"/>
              </a:defRPr>
            </a:pPr>
            <a:r>
              <a:t>voltage breakdown: 52 V </a:t>
            </a:r>
          </a:p>
        </p:txBody>
      </p:sp>
      <p:pic>
        <p:nvPicPr>
          <p:cNvPr id="207" name="Line" descr="Line"/>
          <p:cNvPicPr>
            <a:picLocks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8232495">
            <a:off x="2057949" y="5278590"/>
            <a:ext cx="2354014" cy="243795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208" name="Power supply"/>
          <p:cNvSpPr txBox="1"/>
          <p:nvPr/>
        </p:nvSpPr>
        <p:spPr>
          <a:xfrm>
            <a:off x="5659514" y="1520263"/>
            <a:ext cx="1272922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Power supply</a:t>
            </a:r>
          </a:p>
        </p:txBody>
      </p:sp>
      <p:pic>
        <p:nvPicPr>
          <p:cNvPr id="209" name="Digitizer.jpg" descr="Digitizer.jp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797703" y="5657718"/>
            <a:ext cx="1272922" cy="39701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Line" descr="Line"/>
          <p:cNvPicPr>
            <a:picLocks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8232495">
            <a:off x="8944353" y="5642656"/>
            <a:ext cx="2354014" cy="243796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211" name="Digitizer CAEN…"/>
          <p:cNvSpPr txBox="1"/>
          <p:nvPr/>
        </p:nvSpPr>
        <p:spPr>
          <a:xfrm>
            <a:off x="6310339" y="5984246"/>
            <a:ext cx="1544194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500">
                <a:latin typeface="Avenir Next"/>
                <a:ea typeface="Avenir Next"/>
                <a:cs typeface="Avenir Next"/>
                <a:sym typeface="Avenir Next"/>
              </a:defRPr>
            </a:pPr>
            <a:r>
              <a:t>Digitizer CAEN</a:t>
            </a:r>
          </a:p>
          <a:p>
            <a:pPr>
              <a:defRPr sz="1500">
                <a:latin typeface="Avenir Next"/>
                <a:ea typeface="Avenir Next"/>
                <a:cs typeface="Avenir Next"/>
                <a:sym typeface="Avenir Next"/>
              </a:defRPr>
            </a:pPr>
            <a:r>
              <a:t>V1742</a:t>
            </a:r>
          </a:p>
        </p:txBody>
      </p:sp>
      <p:sp>
        <p:nvSpPr>
          <p:cNvPr id="212" name="Oval"/>
          <p:cNvSpPr/>
          <p:nvPr/>
        </p:nvSpPr>
        <p:spPr>
          <a:xfrm>
            <a:off x="149808" y="4217783"/>
            <a:ext cx="227280" cy="235407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3" name="Rounded Rectangle"/>
          <p:cNvSpPr/>
          <p:nvPr/>
        </p:nvSpPr>
        <p:spPr>
          <a:xfrm>
            <a:off x="2493574" y="1202117"/>
            <a:ext cx="9895286" cy="72001"/>
          </a:xfrm>
          <a:prstGeom prst="roundRect">
            <a:avLst>
              <a:gd name="adj" fmla="val 50000"/>
            </a:avLst>
          </a:prstGeom>
          <a:gradFill>
            <a:gsLst>
              <a:gs pos="11245">
                <a:srgbClr val="FFFFFF"/>
              </a:gs>
              <a:gs pos="61363">
                <a:srgbClr val="7FBADC"/>
              </a:gs>
              <a:gs pos="82165">
                <a:schemeClr val="accent1">
                  <a:lumOff val="-13575"/>
                </a:schemeClr>
              </a:gs>
            </a:gsLst>
            <a:lin ang="21143094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iformit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15663" y="3882167"/>
            <a:ext cx="4572178" cy="6716127"/>
          </a:xfrm>
          <a:prstGeom prst="rect">
            <a:avLst/>
          </a:prstGeom>
        </p:spPr>
      </p:pic>
      <p:sp>
        <p:nvSpPr>
          <p:cNvPr id="251" name="Wave Form"/>
          <p:cNvSpPr txBox="1"/>
          <p:nvPr/>
        </p:nvSpPr>
        <p:spPr>
          <a:xfrm>
            <a:off x="9404086" y="670838"/>
            <a:ext cx="1944930" cy="584201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Wave Form</a:t>
            </a:r>
          </a:p>
        </p:txBody>
      </p:sp>
      <p:pic>
        <p:nvPicPr>
          <p:cNvPr id="252" name="FOOTlogo.png" descr="FOOT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77071" y="176896"/>
            <a:ext cx="566319" cy="561581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253" name="Proton beam, 170 MeV, 7 cm crystal long"/>
          <p:cNvSpPr txBox="1"/>
          <p:nvPr/>
        </p:nvSpPr>
        <p:spPr>
          <a:xfrm>
            <a:off x="304035" y="210036"/>
            <a:ext cx="4995595" cy="495301"/>
          </a:xfrm>
          <a:prstGeom prst="rect">
            <a:avLst/>
          </a:prstGeom>
          <a:ln w="50800">
            <a:solidFill>
              <a:schemeClr val="accent4">
                <a:hueOff val="-461056"/>
                <a:satOff val="4338"/>
                <a:lumOff val="-10225"/>
              </a:schemeClr>
            </a:solidFill>
            <a:prstDash val="sysDot"/>
            <a:miter lim="400000"/>
          </a:ln>
          <a:effectLst>
            <a:outerShdw blurRad="63500" dist="25400" dir="5400000" rotWithShape="0">
              <a:srgbClr val="000000">
                <a:alpha val="39186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 b="0" i="1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Proton beam, 170 MeV, 7 cm crystal long</a:t>
            </a:r>
          </a:p>
        </p:txBody>
      </p:sp>
      <p:pic>
        <p:nvPicPr>
          <p:cNvPr id="254" name="Rounded Rectangle" descr="Rounded Rectangle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81534" y="5688004"/>
            <a:ext cx="4181890" cy="3277412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255" name="Same event acquired in the 8 channels of Digitizer"/>
          <p:cNvSpPr txBox="1"/>
          <p:nvPr/>
        </p:nvSpPr>
        <p:spPr>
          <a:xfrm>
            <a:off x="1193397" y="5964354"/>
            <a:ext cx="3758163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Same event acquired in the 8 channels of Digitizer</a:t>
            </a:r>
          </a:p>
        </p:txBody>
      </p:sp>
      <p:sp>
        <p:nvSpPr>
          <p:cNvPr id="256" name="The signal sum of the whole Tile might be acquired"/>
          <p:cNvSpPr txBox="1"/>
          <p:nvPr/>
        </p:nvSpPr>
        <p:spPr>
          <a:xfrm>
            <a:off x="1239931" y="8168259"/>
            <a:ext cx="366509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dirty="0" smtClean="0"/>
              <a:t>sum </a:t>
            </a:r>
            <a:r>
              <a:rPr lang="en-US" dirty="0" smtClean="0"/>
              <a:t>over </a:t>
            </a:r>
            <a:r>
              <a:rPr dirty="0" smtClean="0"/>
              <a:t>of </a:t>
            </a:r>
            <a:r>
              <a:rPr dirty="0"/>
              <a:t>the whole </a:t>
            </a:r>
            <a:r>
              <a:rPr dirty="0" smtClean="0"/>
              <a:t>Tile</a:t>
            </a:r>
            <a:endParaRPr dirty="0"/>
          </a:p>
        </p:txBody>
      </p:sp>
      <p:sp>
        <p:nvSpPr>
          <p:cNvPr id="257" name="No position dependency"/>
          <p:cNvSpPr txBox="1"/>
          <p:nvPr/>
        </p:nvSpPr>
        <p:spPr>
          <a:xfrm>
            <a:off x="1542517" y="7411204"/>
            <a:ext cx="2828819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No position dependency</a:t>
            </a:r>
          </a:p>
        </p:txBody>
      </p:sp>
      <p:sp>
        <p:nvSpPr>
          <p:cNvPr id="258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6385373" y="9296400"/>
            <a:ext cx="227280" cy="3370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9</a:t>
            </a:fld>
            <a:endParaRPr/>
          </a:p>
        </p:txBody>
      </p:sp>
      <p:pic>
        <p:nvPicPr>
          <p:cNvPr id="259" name="Line" descr="Line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6200000">
            <a:off x="2494251" y="4771464"/>
            <a:ext cx="1324465" cy="290595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260" name="Ratio between the sigma and average value of the amplitude distribution of 8 signal channels acquired in one event. Then the distribution is plotted for all events."/>
          <p:cNvSpPr txBox="1"/>
          <p:nvPr/>
        </p:nvSpPr>
        <p:spPr>
          <a:xfrm>
            <a:off x="7249779" y="2091268"/>
            <a:ext cx="4728782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Ratio between the sigma and average value of the amplitude distribution of 8 signal channels acquired in one event. Then the distribution is plotted for all events. </a:t>
            </a:r>
          </a:p>
        </p:txBody>
      </p:sp>
      <p:sp>
        <p:nvSpPr>
          <p:cNvPr id="261" name="Same wave form for all channels"/>
          <p:cNvSpPr txBox="1"/>
          <p:nvPr/>
        </p:nvSpPr>
        <p:spPr>
          <a:xfrm>
            <a:off x="1239931" y="6821129"/>
            <a:ext cx="3665096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Same wave form for all channels</a:t>
            </a:r>
          </a:p>
        </p:txBody>
      </p:sp>
      <p:pic>
        <p:nvPicPr>
          <p:cNvPr id="262" name="Rounded Rectangle" descr="Rounded Rectangle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188247" y="1943722"/>
            <a:ext cx="4851848" cy="1615893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266" name="Connection Line" descr="Connection Line"/>
          <p:cNvPicPr>
            <a:picLocks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643306" y="3703271"/>
            <a:ext cx="858620" cy="2293883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264" name="AllWaves1.pdf" descr="AllWaves1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8020" y="1222159"/>
            <a:ext cx="6610228" cy="3987122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Rounded Rectangle"/>
          <p:cNvSpPr/>
          <p:nvPr/>
        </p:nvSpPr>
        <p:spPr>
          <a:xfrm>
            <a:off x="2493574" y="1202117"/>
            <a:ext cx="9895286" cy="72001"/>
          </a:xfrm>
          <a:prstGeom prst="roundRect">
            <a:avLst>
              <a:gd name="adj" fmla="val 50000"/>
            </a:avLst>
          </a:prstGeom>
          <a:gradFill>
            <a:gsLst>
              <a:gs pos="11245">
                <a:srgbClr val="FFFFFF"/>
              </a:gs>
              <a:gs pos="61363">
                <a:srgbClr val="7FBADC"/>
              </a:gs>
              <a:gs pos="82165">
                <a:schemeClr val="accent1">
                  <a:lumOff val="-13575"/>
                </a:schemeClr>
              </a:gs>
            </a:gsLst>
            <a:lin ang="21143094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2525</TotalTime>
  <Words>718</Words>
  <Application>Microsoft Macintosh PowerPoint</Application>
  <PresentationFormat>Custom</PresentationFormat>
  <Paragraphs>222</Paragraphs>
  <Slides>29</Slides>
  <Notes>0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Piergiorgio Cerello</cp:lastModifiedBy>
  <cp:revision>57</cp:revision>
  <cp:lastPrinted>2018-06-03T22:13:19Z</cp:lastPrinted>
  <dcterms:modified xsi:type="dcterms:W3CDTF">2018-06-04T14:55:26Z</dcterms:modified>
</cp:coreProperties>
</file>