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331" r:id="rId2"/>
    <p:sldId id="359" r:id="rId3"/>
    <p:sldId id="360" r:id="rId4"/>
    <p:sldId id="361" r:id="rId5"/>
    <p:sldId id="362" r:id="rId6"/>
    <p:sldId id="363" r:id="rId7"/>
    <p:sldId id="365" r:id="rId8"/>
    <p:sldId id="364" r:id="rId9"/>
    <p:sldId id="368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78" r:id="rId23"/>
    <p:sldId id="379" r:id="rId24"/>
    <p:sldId id="380" r:id="rId25"/>
    <p:sldId id="369" r:id="rId26"/>
    <p:sldId id="381" r:id="rId27"/>
    <p:sldId id="382" r:id="rId28"/>
    <p:sldId id="398" r:id="rId29"/>
    <p:sldId id="396" r:id="rId30"/>
    <p:sldId id="397" r:id="rId31"/>
    <p:sldId id="400" r:id="rId32"/>
    <p:sldId id="367" r:id="rId33"/>
    <p:sldId id="372" r:id="rId34"/>
    <p:sldId id="37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443"/>
    <a:srgbClr val="1CBEBC"/>
    <a:srgbClr val="00B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5"/>
    <p:restoredTop sz="95673"/>
  </p:normalViewPr>
  <p:slideViewPr>
    <p:cSldViewPr snapToGrid="0" snapToObjects="1">
      <p:cViewPr>
        <p:scale>
          <a:sx n="91" d="100"/>
          <a:sy n="91" d="100"/>
        </p:scale>
        <p:origin x="680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BB4B-853E-C541-B03D-14EDCC84FEA0}" type="datetimeFigureOut">
              <a:rPr lang="it-IT" smtClean="0"/>
              <a:t>04/06/18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B105-A310-B044-A3B7-F2376D27980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544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965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872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87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390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25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84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68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599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120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786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719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968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942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AB3D-0863-C64D-BDBD-14347617F61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5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90690" y="219593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/>
              <a:t>Status of </a:t>
            </a:r>
            <a:r>
              <a:rPr lang="it-IT" sz="2800" b="1" dirty="0" smtClean="0"/>
              <a:t>FOOT pixel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detector </a:t>
            </a:r>
            <a:endParaRPr lang="it-IT" sz="2800" b="1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034822" y="1024113"/>
            <a:ext cx="8077200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Last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december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5th 2017 Bologna FOOT GM slide 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Overview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of the FOOT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setup 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Pixel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detector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                           -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Venelin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Kozhuharov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talk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at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PADME meeting</a:t>
            </a:r>
            <a:r>
              <a:rPr lang="en-US" altLang="it-IT" sz="2800" b="1" dirty="0">
                <a:ea typeface="Microsoft YaHei" charset="0"/>
                <a:cs typeface="Microsoft YaHei" charset="0"/>
              </a:rPr>
              <a:t> </a:t>
            </a:r>
            <a:endParaRPr lang="en-US" altLang="it-IT" sz="2800" b="1" dirty="0" smtClean="0">
              <a:ea typeface="Microsoft YaHei" charset="0"/>
              <a:cs typeface="Microsoft YaHei" charset="0"/>
            </a:endParaRP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ea typeface="Microsoft YaHei" charset="0"/>
                <a:cs typeface="Microsoft YaHei" charset="0"/>
              </a:rPr>
              <a:t>Magnet system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pixel detector                 -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Options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and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main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parameters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A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proposal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to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improve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the pixel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max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rate</a:t>
            </a:r>
          </a:p>
          <a:p>
            <a:pPr marL="476100" indent="-4572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046296" y="1306218"/>
            <a:ext cx="8229024" cy="391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808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/>
            <a:r>
              <a:rPr lang="en-US" altLang="it-IT" sz="2903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" charset="0"/>
                <a:cs typeface="Microsoft YaHei" charset="0"/>
              </a:rPr>
              <a:t>Thermal dissipation test of MIMOSA sensor</a:t>
            </a:r>
          </a:p>
          <a:p>
            <a:pPr algn="ctr"/>
            <a:endParaRPr lang="en-US" altLang="it-IT" sz="2903">
              <a:ea typeface="Microsoft YaHei" charset="0"/>
              <a:cs typeface="Microsoft YaHei" charset="0"/>
            </a:endParaRPr>
          </a:p>
          <a:p>
            <a:pPr algn="ctr"/>
            <a:r>
              <a:rPr lang="en-US" altLang="it-IT" sz="2903" b="1">
                <a:ea typeface="Microsoft YaHei" charset="0"/>
                <a:cs typeface="Microsoft YaHei" charset="0"/>
              </a:rPr>
              <a:t>C. Capoccia, V. Kozhuharov, E. Spiriti</a:t>
            </a:r>
          </a:p>
          <a:p>
            <a:pPr algn="ctr"/>
            <a:endParaRPr lang="en-US" altLang="it-IT" sz="1814">
              <a:ea typeface="Microsoft YaHei" charset="0"/>
              <a:cs typeface="Microsoft YaHei" charset="0"/>
            </a:endParaRPr>
          </a:p>
          <a:p>
            <a:pPr algn="ctr"/>
            <a:r>
              <a:rPr lang="en-US" altLang="it-IT" sz="1996" b="1">
                <a:ea typeface="Microsoft YaHei" charset="0"/>
                <a:cs typeface="Microsoft YaHei" charset="0"/>
              </a:rPr>
              <a:t>LNF–INFN, University of Rome „La Sapienza, Sofia University*</a:t>
            </a:r>
            <a:br>
              <a:rPr lang="en-US" altLang="it-IT" sz="1996" b="1">
                <a:ea typeface="Microsoft YaHei" charset="0"/>
                <a:cs typeface="Microsoft YaHei" charset="0"/>
              </a:rPr>
            </a:br>
            <a:r>
              <a:rPr lang="en-US" altLang="it-IT" sz="1996" b="1">
                <a:ea typeface="Microsoft YaHei" charset="0"/>
                <a:cs typeface="Microsoft YaHei" charset="0"/>
              </a:rPr>
              <a:t/>
            </a:r>
            <a:br>
              <a:rPr lang="en-US" altLang="it-IT" sz="1996" b="1">
                <a:ea typeface="Microsoft YaHei" charset="0"/>
                <a:cs typeface="Microsoft YaHei" charset="0"/>
              </a:rPr>
            </a:br>
            <a:r>
              <a:rPr lang="en-US" altLang="it-IT" sz="1996" b="1">
                <a:ea typeface="Microsoft YaHei" charset="0"/>
                <a:cs typeface="Microsoft YaHei" charset="0"/>
              </a:rPr>
              <a:t>25.05.2018</a:t>
            </a:r>
          </a:p>
          <a:p>
            <a:pPr algn="ctr"/>
            <a:endParaRPr lang="en-US" altLang="it-IT" sz="2177">
              <a:ea typeface="Microsoft YaHei" charset="0"/>
              <a:cs typeface="Microsoft YaHei" charset="0"/>
            </a:endParaRPr>
          </a:p>
          <a:p>
            <a:pPr algn="ctr"/>
            <a:endParaRPr lang="en-US" altLang="it-IT" sz="2177">
              <a:ea typeface="Microsoft YaHei" charset="0"/>
              <a:cs typeface="Microsoft YaHei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083945" y="6158088"/>
            <a:ext cx="3584536" cy="5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9678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/>
            <a:r>
              <a:rPr lang="en-US" altLang="it-IT" sz="1089" i="1">
                <a:ea typeface="Microsoft YaHei" charset="0"/>
                <a:cs typeface="Microsoft YaHei" charset="0"/>
              </a:rPr>
              <a:t>* partially supported by BG NSF, DN08-14/14.12.2016</a:t>
            </a:r>
            <a:br>
              <a:rPr lang="en-US" altLang="it-IT" sz="1089" i="1">
                <a:ea typeface="Microsoft YaHei" charset="0"/>
                <a:cs typeface="Microsoft YaHei" charset="0"/>
              </a:rPr>
            </a:br>
            <a:r>
              <a:rPr lang="en-US" altLang="it-IT" sz="1089" i="1">
                <a:ea typeface="Microsoft YaHei" charset="0"/>
                <a:cs typeface="Microsoft YaHei" charset="0"/>
              </a:rPr>
              <a:t>&amp; LNF-SU 70-06-497/07-10-2014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01" y="4604165"/>
            <a:ext cx="805045" cy="9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92" y="4670412"/>
            <a:ext cx="2592272" cy="89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98" y="390282"/>
            <a:ext cx="2612434" cy="72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09" y="4412624"/>
            <a:ext cx="2383450" cy="14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14" y="5628112"/>
            <a:ext cx="2684442" cy="5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Recall from last week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36663" y="1529442"/>
            <a:ext cx="8747478" cy="4640167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MIMOSA initial thermal checks in air performed – sensor temperature ~37</a:t>
            </a:r>
            <a:r>
              <a:rPr lang="en-GB" altLang="it-IT" sz="1814">
                <a:ea typeface="Arial" charset="0"/>
                <a:cs typeface="Arial" charset="0"/>
              </a:rPr>
              <a:t>° </a:t>
            </a:r>
            <a:r>
              <a:rPr lang="en-GB" altLang="it-IT" sz="1814"/>
              <a:t>C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Using FLIR 335 IR camera, thanks to Fabio Ferrarotto and LABE, Roma 1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Attempt to use the on-chip diode to monitor the temperature change - successful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Open anode diode realized in the Si substrate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However, cathode is connected to the “ground”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Measure the voltage, necessary to induce current of 100 </a:t>
            </a:r>
            <a:r>
              <a:rPr lang="en-GB" altLang="it-IT" sz="1814">
                <a:ea typeface="Arial" charset="0"/>
                <a:cs typeface="Arial" charset="0"/>
              </a:rPr>
              <a:t>μ</a:t>
            </a:r>
            <a:r>
              <a:rPr lang="en-GB" altLang="it-IT" sz="1814"/>
              <a:t>A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Dependence V-T observed, but influenced by the operational status of the chip (off, initialized, running)</a:t>
            </a:r>
          </a:p>
          <a:p>
            <a:pPr marL="1175187" lvl="2" indent="-260673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Induced by the shift of the “ground” potential when changing the power state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A manometer found and attached to the chamber (after some machining) for rough pressure  control (~0.05 bar resolution)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17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Thermal dissipation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82119" y="1418550"/>
            <a:ext cx="8481050" cy="5041969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MIMOSA chip power consumption – of the order of 0.7 W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Three paths for thermal dissipation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Thermal conductance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Dissipation through air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Radiation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Which one is the dominant for the MIMOSA chip?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Radiation: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2 cm x 2 cm surface (x 2, up and down)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Emission: P = 2*S*</a:t>
            </a:r>
            <a:r>
              <a:rPr lang="en-GB" altLang="it-IT" sz="1814" dirty="0">
                <a:ea typeface="Arial" charset="0"/>
                <a:cs typeface="Arial" charset="0"/>
              </a:rPr>
              <a:t>σ</a:t>
            </a:r>
            <a:r>
              <a:rPr lang="en-GB" altLang="it-IT" sz="1814" dirty="0"/>
              <a:t>T</a:t>
            </a:r>
            <a:r>
              <a:rPr lang="en-GB" altLang="it-IT" sz="1814" baseline="50000" dirty="0"/>
              <a:t>4</a:t>
            </a:r>
            <a:r>
              <a:rPr lang="en-GB" altLang="it-IT" sz="1814" dirty="0"/>
              <a:t> = 0.4 W @ 40</a:t>
            </a:r>
            <a:r>
              <a:rPr lang="en-GB" altLang="it-IT" sz="1814" dirty="0">
                <a:ea typeface="Arial" charset="0"/>
                <a:cs typeface="Arial" charset="0"/>
              </a:rPr>
              <a:t>° </a:t>
            </a:r>
            <a:r>
              <a:rPr lang="en-GB" altLang="it-IT" sz="1814" dirty="0"/>
              <a:t>C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/>
              <a:t>But also absorption from the nearby surroundings, so a better estimator is </a:t>
            </a:r>
            <a:r>
              <a:rPr lang="en-GB" altLang="it-IT" sz="1814" dirty="0" err="1">
                <a:ea typeface="Arial" charset="0"/>
                <a:cs typeface="Arial" charset="0"/>
              </a:rPr>
              <a:t>Δ</a:t>
            </a:r>
            <a:r>
              <a:rPr lang="en-GB" altLang="it-IT" sz="1814" dirty="0">
                <a:ea typeface="Arial" charset="0"/>
                <a:cs typeface="Arial" charset="0"/>
              </a:rPr>
              <a:t>(</a:t>
            </a:r>
            <a:r>
              <a:rPr lang="en-GB" altLang="it-IT" sz="1814" dirty="0"/>
              <a:t>T</a:t>
            </a:r>
            <a:r>
              <a:rPr lang="en-GB" altLang="it-IT" sz="1814" baseline="50000" dirty="0"/>
              <a:t>4</a:t>
            </a:r>
            <a:r>
              <a:rPr lang="en-GB" altLang="it-IT" sz="1814" dirty="0"/>
              <a:t>) </a:t>
            </a:r>
            <a:r>
              <a:rPr lang="en-GB" altLang="it-IT" sz="1814" dirty="0">
                <a:latin typeface="Symbol" charset="2"/>
                <a:ea typeface="Symbol" charset="2"/>
                <a:cs typeface="Symbol" charset="2"/>
              </a:rPr>
              <a:t></a:t>
            </a:r>
            <a:r>
              <a:rPr lang="en-GB" altLang="it-IT" sz="1814" dirty="0">
                <a:ea typeface="Symbol" charset="2"/>
                <a:cs typeface="Symbol" charset="2"/>
              </a:rPr>
              <a:t> 140 – 180 </a:t>
            </a:r>
            <a:r>
              <a:rPr lang="en-GB" altLang="it-IT" sz="1814" dirty="0" err="1">
                <a:ea typeface="Symbol" charset="2"/>
                <a:cs typeface="Symbol" charset="2"/>
              </a:rPr>
              <a:t>mW</a:t>
            </a:r>
            <a:r>
              <a:rPr lang="en-GB" altLang="it-IT" sz="1814" dirty="0">
                <a:ea typeface="Symbol" charset="2"/>
                <a:cs typeface="Symbol" charset="2"/>
              </a:rPr>
              <a:t>, depending on temperature (0 – 10 degrees C)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>
                <a:ea typeface="Symbol" charset="2"/>
                <a:cs typeface="Symbol" charset="2"/>
              </a:rPr>
              <a:t>Not bad as a start, but the thermal conductance is clearly necessary and </a:t>
            </a:r>
            <a:r>
              <a:rPr lang="en-GB" altLang="it-IT" sz="1814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ymbol" charset="2"/>
                <a:cs typeface="Symbol" charset="2"/>
              </a:rPr>
              <a:t>critical</a:t>
            </a:r>
            <a:r>
              <a:rPr lang="en-GB" altLang="it-IT" sz="1814" dirty="0">
                <a:ea typeface="Symbol" charset="2"/>
                <a:cs typeface="Symbol" charset="2"/>
              </a:rPr>
              <a:t> for the MIMOSA cooling, or the chip will go above 100</a:t>
            </a:r>
            <a:r>
              <a:rPr lang="en-GB" altLang="it-IT" sz="1814" dirty="0">
                <a:ea typeface="Arial" charset="0"/>
                <a:cs typeface="Arial" charset="0"/>
              </a:rPr>
              <a:t>° </a:t>
            </a:r>
            <a:r>
              <a:rPr lang="en-GB" altLang="it-IT" sz="1814" dirty="0">
                <a:ea typeface="Symbol" charset="2"/>
                <a:cs typeface="Symbol" charset="2"/>
              </a:rPr>
              <a:t>C</a:t>
            </a:r>
          </a:p>
          <a:p>
            <a:pPr marL="1175187" lvl="2" indent="-260673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dirty="0">
                <a:ea typeface="Symbol" charset="2"/>
                <a:cs typeface="Symbol" charset="2"/>
              </a:rPr>
              <a:t>Also because the radiative value would be for the two chips together, since they are looking at each other with one of the surfaces….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7" t="30630" r="20813" b="18619"/>
          <a:stretch>
            <a:fillRect/>
          </a:stretch>
        </p:blipFill>
        <p:spPr bwMode="auto">
          <a:xfrm rot="16200000">
            <a:off x="7621630" y="1485262"/>
            <a:ext cx="3292186" cy="249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007" t="30630" r="20813" b="186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76213" y="373715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71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5271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Mounting MIMOSA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7311" y="5149329"/>
            <a:ext cx="8704274" cy="1263013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Carefully attached to the copper support frame</a:t>
            </a:r>
          </a:p>
          <a:p>
            <a:pPr marL="783458" lvl="1" indent="-293797">
              <a:spcBef>
                <a:spcPts val="522"/>
              </a:spcBef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Note: chip is only 50 </a:t>
            </a:r>
            <a:r>
              <a:rPr lang="en-GB" altLang="it-IT" sz="1814">
                <a:ea typeface="Arial" charset="0"/>
                <a:cs typeface="Arial" charset="0"/>
              </a:rPr>
              <a:t>μ</a:t>
            </a:r>
            <a:r>
              <a:rPr lang="en-GB" altLang="it-IT" sz="1814"/>
              <a:t>m thick!</a:t>
            </a:r>
          </a:p>
          <a:p>
            <a:pPr marL="783458" lvl="1" indent="-293797">
              <a:spcBef>
                <a:spcPts val="522"/>
              </a:spcBef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protective metal plate was placed on top</a:t>
            </a:r>
          </a:p>
          <a:p>
            <a:pPr marL="783458" lvl="1" indent="-293797">
              <a:spcBef>
                <a:spcPts val="522"/>
              </a:spcBef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Surfaces were cleaned with alcohol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51" y="1170192"/>
            <a:ext cx="2904785" cy="387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37" y="1170192"/>
            <a:ext cx="5209026" cy="390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001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air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56015" y="1634573"/>
            <a:ext cx="4820187" cy="5065011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Using the Peltier cooler, attached to the copper arm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Goal of the test: to see if and how the sensor follows the temperature on the copper arm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Measuring: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Temperature on the inner part of the copper arm - </a:t>
            </a:r>
            <a: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GB" altLang="it-IT" sz="1814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Temperature of the outside part of the arm (close to the Peltier) - </a:t>
            </a:r>
            <a: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GB" altLang="it-IT" sz="1814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Temperature of the hottest part of the sensor (using the thermocamera) - </a:t>
            </a:r>
            <a: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GB" altLang="it-IT" sz="1814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/>
              <a:t>The voltage on the on-chip diode (100 </a:t>
            </a:r>
            <a:r>
              <a:rPr lang="en-GB" altLang="it-IT" sz="1814">
                <a:ea typeface="Arial" charset="0"/>
                <a:cs typeface="Arial" charset="0"/>
              </a:rPr>
              <a:t>μ</a:t>
            </a:r>
            <a:r>
              <a:rPr lang="en-GB" altLang="it-IT" sz="1814"/>
              <a:t>A current generator applied) - </a:t>
            </a:r>
            <a: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80" y="1181481"/>
            <a:ext cx="3907131" cy="521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148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air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48" y="1873638"/>
            <a:ext cx="3227378" cy="241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77" y="1901000"/>
            <a:ext cx="3189935" cy="239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371235" y="1497758"/>
            <a:ext cx="1901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MIMOSA initialized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320129" y="1559685"/>
            <a:ext cx="1363823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MIMOSA ON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17311" y="4653130"/>
            <a:ext cx="8704274" cy="1834753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Reaching stable running condition (thermal equilibrium) @ 37</a:t>
            </a:r>
            <a:r>
              <a:rPr lang="en-GB" altLang="it-IT" sz="1814">
                <a:ea typeface="Arial" charset="0"/>
                <a:cs typeface="Arial" charset="0"/>
              </a:rPr>
              <a:t>° </a:t>
            </a:r>
            <a:r>
              <a:rPr lang="en-GB" altLang="it-IT" sz="1814"/>
              <a:t>C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As expected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Diode voltage: 854 mV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Temperature in the room (and of the copper bar) ~24</a:t>
            </a:r>
            <a:r>
              <a:rPr lang="en-GB" altLang="it-IT" sz="1814">
                <a:ea typeface="Arial" charset="0"/>
                <a:cs typeface="Arial" charset="0"/>
              </a:rPr>
              <a:t>° </a:t>
            </a:r>
            <a:r>
              <a:rPr lang="en-GB" altLang="it-IT" sz="1814"/>
              <a:t>C </a:t>
            </a:r>
          </a:p>
          <a:p>
            <a:pPr marL="0" indent="97932">
              <a:buNone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 b="1"/>
              <a:t>                                    Next step: switch on the Peltier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264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air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7311" y="5075094"/>
            <a:ext cx="8704274" cy="1834753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MIMOSA chip temperature followed the temperature on the copper bar!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copper bar went into equilibrium at about 12 degrees (and got condense…)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About 30 min necessary for the system to stabilize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Temperature of the chip equalized with the ambient air temperature (gas started to warm the chip)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897960" y="1545283"/>
          <a:ext cx="8398962" cy="338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2" r:id="rId4" imgW="9258120" imgH="3733560" progId="">
                  <p:embed/>
                </p:oleObj>
              </mc:Choice>
              <mc:Fallback>
                <p:oleObj r:id="rId4" imgW="9258120" imgH="3733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960" y="1545283"/>
                        <a:ext cx="8398962" cy="338723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 rot="16200000">
            <a:off x="1481036" y="1750504"/>
            <a:ext cx="692713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 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81222" y="1687858"/>
            <a:ext cx="784882" cy="129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</a:p>
          <a:p>
            <a:r>
              <a:rPr lang="en-US" altLang="it-IT" sz="1633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</a:p>
          <a:p>
            <a:r>
              <a:rPr lang="en-US" altLang="it-IT" sz="1633" b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</a:t>
            </a:r>
            <a:b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it-IT" sz="1633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 rot="16200000">
            <a:off x="9954166" y="1787229"/>
            <a:ext cx="797844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U [mV]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026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air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36663" y="4772662"/>
            <a:ext cx="8784922" cy="1448792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After the initial jump (when switching on the Peltier) the temperature difference stabilized (indication of equilibrium)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</a:tabLst>
            </a:pPr>
            <a:r>
              <a:rPr lang="en-GB" altLang="it-IT" sz="1814"/>
              <a:t>The MIMOSA temperature was within ~12-13 degrees above the copper temperature!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588328" y="1680658"/>
          <a:ext cx="4526395" cy="286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" r:id="rId4" imgW="4990320" imgH="3158640" progId="">
                  <p:embed/>
                </p:oleObj>
              </mc:Choice>
              <mc:Fallback>
                <p:oleObj r:id="rId4" imgW="4990320" imgH="3158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328" y="1680658"/>
                        <a:ext cx="4526395" cy="286446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304988" y="1418550"/>
            <a:ext cx="973542" cy="3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</a:t>
            </a:r>
            <a:r>
              <a:rPr lang="en-US" altLang="it-IT" sz="1633" baseline="-33000"/>
              <a:t>IN</a:t>
            </a:r>
            <a:r>
              <a:rPr lang="en-US" altLang="it-IT" sz="1633"/>
              <a:t> - T</a:t>
            </a:r>
            <a:r>
              <a:rPr lang="en-US" altLang="it-IT" sz="1633" baseline="-33000"/>
              <a:t>OUT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6143526" y="1754105"/>
          <a:ext cx="4491832" cy="2763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5" r:id="rId6" imgW="4951440" imgH="3047040" progId="">
                  <p:embed/>
                </p:oleObj>
              </mc:Choice>
              <mc:Fallback>
                <p:oleObj r:id="rId6" imgW="4951440" imgH="3047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526" y="1754105"/>
                        <a:ext cx="4491832" cy="276365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700660" y="1435832"/>
            <a:ext cx="830967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>
                <a:ea typeface="Arial" charset="0"/>
                <a:cs typeface="Arial" charset="0"/>
              </a:rPr>
              <a:t>Δ</a:t>
            </a:r>
            <a:r>
              <a:rPr lang="en-US" altLang="it-IT" sz="1633"/>
              <a:t>T 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143525" y="1515040"/>
            <a:ext cx="830968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>
                <a:ea typeface="Arial" charset="0"/>
                <a:cs typeface="Arial" charset="0"/>
              </a:rPr>
              <a:t>Δ</a:t>
            </a:r>
            <a:r>
              <a:rPr lang="en-US" altLang="it-IT" sz="1633"/>
              <a:t>T 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8189981" y="1391186"/>
            <a:ext cx="1205406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</a:t>
            </a:r>
            <a:r>
              <a:rPr lang="en-US" altLang="it-IT" sz="1633" baseline="-33000"/>
              <a:t>MIMOSA</a:t>
            </a:r>
            <a:r>
              <a:rPr lang="en-US" altLang="it-IT" sz="1633"/>
              <a:t> - T</a:t>
            </a:r>
            <a:r>
              <a:rPr lang="en-US" altLang="it-IT" sz="1633" baseline="-33000"/>
              <a:t>IN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105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70427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 calibration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7311" y="4488811"/>
            <a:ext cx="8704274" cy="2046455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presence of IR camera allowed “precise” calibration of the Keitley voltage measurement → Chip temperature</a:t>
            </a:r>
          </a:p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curve is very much close to linear with slope of 0.53</a:t>
            </a:r>
            <a:r>
              <a:rPr lang="en-GB" altLang="it-IT" sz="1814">
                <a:ea typeface="Arial" charset="0"/>
                <a:cs typeface="Arial" charset="0"/>
              </a:rPr>
              <a:t>°</a:t>
            </a:r>
            <a:r>
              <a:rPr lang="en-GB" altLang="it-IT" sz="1814"/>
              <a:t>C per mV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Gave optimism that we can actually have a temperature information for the MIMOSA chip in vacuum!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NOTE: calibration is unique to the setup, if something changes, the calibration should be repeated!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189562"/>
              </p:ext>
            </p:extLst>
          </p:nvPr>
        </p:nvGraphicFramePr>
        <p:xfrm>
          <a:off x="3424520" y="1215348"/>
          <a:ext cx="5489856" cy="294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8" r:id="rId4" imgW="6052320" imgH="3243240" progId="">
                  <p:embed/>
                </p:oleObj>
              </mc:Choice>
              <mc:Fallback>
                <p:oleObj r:id="rId4" imgW="6052320" imgH="3243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520" y="1215348"/>
                        <a:ext cx="5489856" cy="294222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 rot="16200000">
            <a:off x="2788694" y="1959327"/>
            <a:ext cx="1183804" cy="3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</a:t>
            </a:r>
            <a:r>
              <a:rPr lang="en-US" altLang="it-IT" sz="1633" baseline="-33000"/>
              <a:t>MIMOSA</a:t>
            </a:r>
            <a:r>
              <a:rPr lang="en-US" altLang="it-IT" sz="1633"/>
              <a:t> 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370000" y="4346377"/>
            <a:ext cx="797844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U [mV]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251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vacuum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7311" y="4811547"/>
            <a:ext cx="8704274" cy="2046454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Two rounds of evacuation of the chamber performed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First to remove the condensation from the in-air test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Second, step evacuation – the nominal test of MIMOSA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With a lot of optimism due to the very good results from in-air test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18" y="1418550"/>
            <a:ext cx="4319014" cy="32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48" y="1418550"/>
            <a:ext cx="4347816" cy="326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613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26439" y="274895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/>
              <a:t>Status of </a:t>
            </a:r>
            <a:r>
              <a:rPr lang="it-IT" sz="2800" b="1" dirty="0" smtClean="0"/>
              <a:t>FOOT pixel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detectors 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2658" r="345" b="12405"/>
          <a:stretch/>
        </p:blipFill>
        <p:spPr>
          <a:xfrm>
            <a:off x="1175898" y="868100"/>
            <a:ext cx="10111233" cy="5488250"/>
          </a:xfrm>
          <a:prstGeom prst="rect">
            <a:avLst/>
          </a:prstGeom>
          <a:ln w="38100" cmpd="dbl">
            <a:solidFill>
              <a:schemeClr val="accent1"/>
            </a:solidFill>
          </a:ln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5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051735"/>
              </p:ext>
            </p:extLst>
          </p:nvPr>
        </p:nvGraphicFramePr>
        <p:xfrm>
          <a:off x="6133445" y="1182224"/>
          <a:ext cx="4474549" cy="2420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2" r:id="rId4" imgW="4932720" imgH="2669400" progId="">
                  <p:embed/>
                </p:oleObj>
              </mc:Choice>
              <mc:Fallback>
                <p:oleObj r:id="rId4" imgW="4932720" imgH="266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3445" y="1182224"/>
                        <a:ext cx="4474549" cy="242089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521" y="70427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in vacuum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810" y="4240735"/>
            <a:ext cx="4710734" cy="1947084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spcBef>
                <a:spcPts val="522"/>
              </a:spcBef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 dirty="0"/>
              <a:t>The calibration of the U</a:t>
            </a:r>
            <a:r>
              <a:rPr lang="en-GB" altLang="it-IT" sz="1814" baseline="-33000" dirty="0"/>
              <a:t>DIOD</a:t>
            </a:r>
            <a:r>
              <a:rPr lang="en-GB" altLang="it-IT" sz="1814" dirty="0"/>
              <a:t> allowed to follow the temperature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 dirty="0"/>
              <a:t>The chip stayed cool during the tests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 dirty="0"/>
              <a:t>Difference chip – copper ~ 10</a:t>
            </a:r>
            <a:r>
              <a:rPr lang="en-GB" altLang="it-IT" sz="1814" dirty="0">
                <a:ea typeface="Arial" charset="0"/>
                <a:cs typeface="Arial" charset="0"/>
              </a:rPr>
              <a:t>°</a:t>
            </a:r>
            <a:r>
              <a:rPr lang="en-GB" altLang="it-IT" sz="1814" dirty="0"/>
              <a:t>C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</a:tabLst>
            </a:pPr>
            <a:r>
              <a:rPr lang="en-GB" altLang="it-IT" sz="1814" dirty="0"/>
              <a:t>Difference IN – OUT: ~ 2</a:t>
            </a:r>
            <a:r>
              <a:rPr lang="en-GB" altLang="it-IT" sz="1814" dirty="0">
                <a:ea typeface="Arial" charset="0"/>
                <a:cs typeface="Arial" charset="0"/>
              </a:rPr>
              <a:t>°</a:t>
            </a:r>
            <a:r>
              <a:rPr lang="en-GB" altLang="it-IT" sz="1814" dirty="0"/>
              <a:t>C (an indication of the thermal flow) 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436157"/>
              </p:ext>
            </p:extLst>
          </p:nvPr>
        </p:nvGraphicFramePr>
        <p:xfrm>
          <a:off x="1784188" y="1215348"/>
          <a:ext cx="4255646" cy="259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3" r:id="rId6" imgW="4690800" imgH="2858040" progId="">
                  <p:embed/>
                </p:oleObj>
              </mc:Choice>
              <mc:Fallback>
                <p:oleObj r:id="rId6" imgW="4690800" imgH="2858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188" y="1215348"/>
                        <a:ext cx="4255646" cy="259227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16200000">
            <a:off x="1389587" y="1646093"/>
            <a:ext cx="639427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17225" y="1736823"/>
            <a:ext cx="545818" cy="87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</a:p>
          <a:p>
            <a:r>
              <a:rPr lang="en-US" altLang="it-IT" sz="1633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it-IT" sz="1633" b="1" baseline="-3300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it-IT" sz="1633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 rot="16200000">
            <a:off x="5749645" y="1802351"/>
            <a:ext cx="1183804" cy="36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T</a:t>
            </a:r>
            <a:r>
              <a:rPr lang="en-US" altLang="it-IT" sz="1633" baseline="-33000"/>
              <a:t>MIMOSA</a:t>
            </a:r>
            <a:r>
              <a:rPr lang="en-US" altLang="it-IT" sz="1633"/>
              <a:t> [</a:t>
            </a:r>
            <a:r>
              <a:rPr lang="en-US" altLang="it-IT" sz="1633">
                <a:ea typeface="Arial" charset="0"/>
                <a:cs typeface="Arial" charset="0"/>
              </a:rPr>
              <a:t>°C</a:t>
            </a:r>
            <a:r>
              <a:rPr lang="en-US" altLang="it-IT" sz="1633"/>
              <a:t>]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979884" y="3917212"/>
            <a:ext cx="770481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/>
              <a:t>P [bar]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9680537" y="3806321"/>
            <a:ext cx="596223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2114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270"/>
              <a:t>P[bar]</a:t>
            </a:r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038602"/>
              </p:ext>
            </p:extLst>
          </p:nvPr>
        </p:nvGraphicFramePr>
        <p:xfrm>
          <a:off x="6362428" y="3858025"/>
          <a:ext cx="4113072" cy="249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4" r:id="rId8" imgW="4534560" imgH="2746440" progId="">
                  <p:embed/>
                </p:oleObj>
              </mc:Choice>
              <mc:Fallback>
                <p:oleObj r:id="rId8" imgW="4534560" imgH="2746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2428" y="3858025"/>
                        <a:ext cx="4113072" cy="24914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9778467" y="6549809"/>
            <a:ext cx="596223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2114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270"/>
              <a:t>P[bar]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8205822" y="4608484"/>
            <a:ext cx="1263013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 b="1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</a:t>
            </a:r>
            <a:r>
              <a:rPr lang="en-US" altLang="it-IT" sz="1633" b="1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T</a:t>
            </a:r>
            <a:r>
              <a:rPr lang="en-US" altLang="it-IT" sz="1633" b="1" baseline="-33000">
                <a:solidFill>
                  <a:srgbClr val="00458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8205822" y="5391926"/>
            <a:ext cx="1023948" cy="36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5340" rIns="81646" bIns="40823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633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it-IT" sz="1633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en-US" altLang="it-IT" sz="1633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T</a:t>
            </a:r>
            <a:r>
              <a:rPr lang="en-US" altLang="it-IT" sz="1633" b="1" baseline="-33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 rot="16200000">
            <a:off x="5882858" y="4038185"/>
            <a:ext cx="707115" cy="2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46" tIns="53727" rIns="81646" bIns="40823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Noto Sans CJK SC Regular" charset="0"/>
                <a:cs typeface="Noto Sans CJK SC Regular" charset="0"/>
              </a:defRPr>
            </a:lvl9pPr>
          </a:lstStyle>
          <a:p>
            <a:r>
              <a:rPr lang="en-US" altLang="it-IT" sz="1452">
                <a:ea typeface="Arial" charset="0"/>
                <a:cs typeface="Arial" charset="0"/>
              </a:rPr>
              <a:t>Δ</a:t>
            </a:r>
            <a:r>
              <a:rPr lang="en-US" altLang="it-IT" sz="1452"/>
              <a:t>T[</a:t>
            </a:r>
            <a:r>
              <a:rPr lang="en-US" altLang="it-IT" sz="1452">
                <a:ea typeface="Arial" charset="0"/>
                <a:cs typeface="Arial" charset="0"/>
              </a:rPr>
              <a:t>°C</a:t>
            </a:r>
            <a:r>
              <a:rPr lang="en-US" altLang="it-IT" sz="1452"/>
              <a:t>]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906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3521" y="273629"/>
            <a:ext cx="9144960" cy="1144921"/>
          </a:xfrm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29FCF"/>
                    </a:gs>
                    <a:gs pos="100000">
                      <a:srgbClr val="729FCF">
                        <a:alpha val="0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vert="horz" lIns="91440" tIns="35485" rIns="91440" bIns="45720" rtlCol="0" anchor="ctr">
            <a:normAutofit/>
          </a:bodyPr>
          <a:lstStyle/>
          <a:p>
            <a:pPr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</a:tabLst>
            </a:pPr>
            <a:r>
              <a:rPr lang="en-US" altLang="it-IT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26582" y="1591368"/>
            <a:ext cx="8704274" cy="4732337"/>
          </a:xfrm>
          <a:ln/>
        </p:spPr>
        <p:txBody>
          <a:bodyPr vert="horz" lIns="91440" tIns="16130" rIns="91440" bIns="45720" rtlCol="0">
            <a:normAutofit/>
          </a:bodyPr>
          <a:lstStyle/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test of the MIMOSA thermal dissipation in vacuum performed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After the necessary and very important preparatory work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internal diode, if properly calibrated, is extremely useful for the knowledge of the operating conditions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thermal dissipation through the </a:t>
            </a:r>
            <a:br>
              <a:rPr lang="en-GB" altLang="it-IT" sz="1814"/>
            </a:br>
            <a:r>
              <a:rPr lang="en-GB" altLang="it-IT" sz="1814"/>
              <a:t>	</a:t>
            </a:r>
            <a:r>
              <a:rPr lang="en-GB" altLang="it-IT" sz="1814">
                <a:solidFill>
                  <a:srgbClr val="004586"/>
                </a:solidFill>
              </a:rPr>
              <a:t>chip → 3 mm wide thermal contact with PCB → PCB metal strips → </a:t>
            </a:r>
            <a:br>
              <a:rPr lang="en-GB" altLang="it-IT" sz="1814">
                <a:solidFill>
                  <a:srgbClr val="004586"/>
                </a:solidFill>
              </a:rPr>
            </a:br>
            <a:r>
              <a:rPr lang="en-GB" altLang="it-IT" sz="1814">
                <a:solidFill>
                  <a:srgbClr val="004586"/>
                </a:solidFill>
              </a:rPr>
              <a:t>						copper bar → Peltier </a:t>
            </a:r>
            <a:r>
              <a:rPr lang="en-GB" altLang="it-IT" sz="1814"/>
              <a:t/>
            </a:r>
            <a:br>
              <a:rPr lang="en-GB" altLang="it-IT" sz="1814"/>
            </a:br>
            <a:r>
              <a:rPr lang="en-GB" altLang="it-IT" sz="1814"/>
              <a:t>is more than adequate solution for MIMOSA</a:t>
            </a:r>
          </a:p>
          <a:p>
            <a:pPr marL="391729" indent="-293797">
              <a:buSzPct val="45000"/>
              <a:buFont typeface="Wingdings" charset="2"/>
              <a:buChar char="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The work performed on the MIMOSA support and the PCB design and manufacturing  is really wonderful</a:t>
            </a:r>
          </a:p>
          <a:p>
            <a:pPr marL="783458" lvl="1" indent="-293797">
              <a:buSzPct val="75000"/>
              <a:buFont typeface="Symbol" charset="2"/>
              <a:buChar char=""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>Congratulations to the mechanical and electronics services employed in the design of the system</a:t>
            </a:r>
          </a:p>
          <a:p>
            <a:pPr marL="783458" lvl="1" indent="-293797">
              <a:buSzPct val="75000"/>
              <a:buNone/>
              <a:tabLst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altLang="it-IT" sz="1814"/>
              <a:t/>
            </a:r>
            <a:br>
              <a:rPr lang="en-GB" altLang="it-IT" sz="1814"/>
            </a:br>
            <a: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MIMOSA works in vacuum and it works very very well :)</a:t>
            </a:r>
            <a:br>
              <a:rPr lang="en-GB" altLang="it-IT" sz="1814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altLang="it-IT" sz="1814"/>
              <a:t/>
            </a:r>
            <a:br>
              <a:rPr lang="en-GB" altLang="it-IT" sz="1814"/>
            </a:br>
            <a:r>
              <a:rPr lang="en-GB" altLang="it-IT" sz="1814"/>
              <a:t>					                                                                             </a:t>
            </a:r>
            <a:r>
              <a:rPr lang="en-GB" altLang="it-IT" sz="1814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the first time!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876213" y="464027"/>
            <a:ext cx="268942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Venelin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endParaRPr lang="it-IT" dirty="0">
              <a:latin typeface="Times New Roman" pitchFamily="18" charset="0"/>
            </a:endParaRPr>
          </a:p>
          <a:p>
            <a:pPr algn="ctr"/>
            <a:r>
              <a:rPr lang="it-IT" dirty="0" err="1" smtClean="0">
                <a:latin typeface="Times New Roman" pitchFamily="18" charset="0"/>
              </a:rPr>
              <a:t>may</a:t>
            </a:r>
            <a:r>
              <a:rPr lang="it-IT" dirty="0" smtClean="0">
                <a:latin typeface="Times New Roman" pitchFamily="18" charset="0"/>
              </a:rPr>
              <a:t> </a:t>
            </a:r>
            <a:r>
              <a:rPr lang="it-IT" dirty="0">
                <a:latin typeface="Times New Roman" pitchFamily="18" charset="0"/>
              </a:rPr>
              <a:t>25th PADME </a:t>
            </a:r>
            <a:r>
              <a:rPr lang="it-IT" dirty="0" smtClean="0">
                <a:latin typeface="Times New Roman" pitchFamily="18" charset="0"/>
              </a:rPr>
              <a:t>meeting</a:t>
            </a:r>
            <a:endParaRPr lang="it-IT" dirty="0"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8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The FOOT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magnetic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region</a:t>
            </a:r>
            <a:endParaRPr lang="en-US" sz="2800" b="1" dirty="0" smtClean="0"/>
          </a:p>
        </p:txBody>
      </p:sp>
      <p:grpSp>
        <p:nvGrpSpPr>
          <p:cNvPr id="11" name="Gruppo 10"/>
          <p:cNvGrpSpPr/>
          <p:nvPr/>
        </p:nvGrpSpPr>
        <p:grpSpPr>
          <a:xfrm>
            <a:off x="479502" y="2276965"/>
            <a:ext cx="11036478" cy="4048733"/>
            <a:chOff x="316147" y="1688818"/>
            <a:chExt cx="11389404" cy="423166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551" y="1688818"/>
              <a:ext cx="5400000" cy="4231662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47" y="1689100"/>
              <a:ext cx="5896653" cy="4218616"/>
            </a:xfrm>
            <a:prstGeom prst="rect">
              <a:avLst/>
            </a:prstGeom>
          </p:spPr>
        </p:pic>
      </p:grpSp>
      <p:sp>
        <p:nvSpPr>
          <p:cNvPr id="7" name="CasellaDiTesto 6"/>
          <p:cNvSpPr txBox="1"/>
          <p:nvPr/>
        </p:nvSpPr>
        <p:spPr>
          <a:xfrm>
            <a:off x="330190" y="1565407"/>
            <a:ext cx="11531618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 smtClean="0"/>
              <a:t>Halbach</a:t>
            </a:r>
            <a:r>
              <a:rPr lang="it-IT" sz="2200" dirty="0" smtClean="0"/>
              <a:t> </a:t>
            </a:r>
            <a:r>
              <a:rPr lang="it-IT" sz="2200" dirty="0" err="1" smtClean="0"/>
              <a:t>permanent</a:t>
            </a:r>
            <a:r>
              <a:rPr lang="it-IT" sz="2200" dirty="0" smtClean="0"/>
              <a:t> </a:t>
            </a:r>
            <a:r>
              <a:rPr lang="it-IT" sz="2200" dirty="0" err="1" smtClean="0"/>
              <a:t>magnet</a:t>
            </a:r>
            <a:r>
              <a:rPr lang="it-IT" sz="2200" dirty="0" smtClean="0"/>
              <a:t> </a:t>
            </a:r>
            <a:r>
              <a:rPr lang="it-IT" sz="2200" dirty="0" err="1" smtClean="0"/>
              <a:t>configurations</a:t>
            </a:r>
            <a:r>
              <a:rPr lang="it-IT" sz="2200" dirty="0" smtClean="0"/>
              <a:t> - </a:t>
            </a:r>
            <a:r>
              <a:rPr lang="it-IT" sz="2200" dirty="0" err="1"/>
              <a:t>Transversal</a:t>
            </a:r>
            <a:r>
              <a:rPr lang="it-IT" sz="2200" dirty="0"/>
              <a:t> </a:t>
            </a:r>
            <a:r>
              <a:rPr lang="it-IT" sz="2200" dirty="0" err="1"/>
              <a:t>dipole</a:t>
            </a:r>
            <a:r>
              <a:rPr lang="it-IT" sz="2200" dirty="0"/>
              <a:t> </a:t>
            </a:r>
            <a:r>
              <a:rPr lang="it-IT" sz="2200" dirty="0" err="1"/>
              <a:t>magnetic</a:t>
            </a:r>
            <a:r>
              <a:rPr lang="it-IT" sz="2200" dirty="0"/>
              <a:t> </a:t>
            </a:r>
            <a:r>
              <a:rPr lang="it-IT" sz="2200" dirty="0" err="1"/>
              <a:t>field</a:t>
            </a:r>
            <a:r>
              <a:rPr lang="it-IT" sz="2200" dirty="0"/>
              <a:t> in the 8 and 12 </a:t>
            </a:r>
            <a:r>
              <a:rPr lang="it-IT" sz="2200" dirty="0" smtClean="0"/>
              <a:t>single</a:t>
            </a:r>
          </a:p>
          <a:p>
            <a:pPr algn="ctr"/>
            <a:r>
              <a:rPr lang="it-IT" sz="2000" dirty="0" err="1"/>
              <a:t>Permanent</a:t>
            </a:r>
            <a:r>
              <a:rPr lang="it-IT" sz="2000" dirty="0"/>
              <a:t> </a:t>
            </a:r>
            <a:r>
              <a:rPr lang="it-IT" sz="2000" dirty="0" err="1"/>
              <a:t>Magnet</a:t>
            </a:r>
            <a:r>
              <a:rPr lang="it-IT" sz="2000" dirty="0"/>
              <a:t> </a:t>
            </a:r>
            <a:r>
              <a:rPr lang="it-IT" sz="2000" dirty="0" err="1"/>
              <a:t>Hallbach</a:t>
            </a:r>
            <a:r>
              <a:rPr lang="it-IT" sz="2000" dirty="0"/>
              <a:t> </a:t>
            </a:r>
            <a:r>
              <a:rPr lang="it-IT" sz="2000" dirty="0" err="1" smtClean="0"/>
              <a:t>configurations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673729" y="886037"/>
            <a:ext cx="924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Initial</a:t>
            </a:r>
            <a:r>
              <a:rPr lang="it-IT" dirty="0" smtClean="0"/>
              <a:t> design: </a:t>
            </a:r>
            <a:r>
              <a:rPr lang="it-IT" dirty="0" err="1" smtClean="0"/>
              <a:t>C.Sanelli</a:t>
            </a:r>
            <a:r>
              <a:rPr lang="it-IT" dirty="0" smtClean="0"/>
              <a:t>, “Studio </a:t>
            </a:r>
            <a:r>
              <a:rPr lang="it-IT" dirty="0"/>
              <a:t>di fattibilità dei magneti in configurazione “</a:t>
            </a:r>
            <a:r>
              <a:rPr lang="it-IT" dirty="0" err="1"/>
              <a:t>Halbach</a:t>
            </a:r>
            <a:r>
              <a:rPr lang="it-IT" dirty="0"/>
              <a:t>” dello spettrometro dell’esperimento </a:t>
            </a:r>
            <a:r>
              <a:rPr lang="it-IT" dirty="0" smtClean="0"/>
              <a:t>FOOT”, </a:t>
            </a:r>
            <a:r>
              <a:rPr lang="nb-NO" b="1" dirty="0" smtClean="0"/>
              <a:t>INFN-17-10/LNF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7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The FOOT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magnetic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region</a:t>
            </a:r>
            <a:endParaRPr lang="en-US" sz="2800" b="1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5552" r="45514" b="3784"/>
          <a:stretch/>
        </p:blipFill>
        <p:spPr>
          <a:xfrm>
            <a:off x="526688" y="958286"/>
            <a:ext cx="5226412" cy="500922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947293" y="5700266"/>
            <a:ext cx="390277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Double </a:t>
            </a:r>
            <a:r>
              <a:rPr lang="it-IT" sz="2400" dirty="0" err="1" smtClean="0"/>
              <a:t>magnet</a:t>
            </a:r>
            <a:r>
              <a:rPr lang="it-IT" sz="2400" dirty="0" smtClean="0"/>
              <a:t> </a:t>
            </a:r>
            <a:r>
              <a:rPr lang="it-IT" sz="2400" dirty="0" err="1" smtClean="0"/>
              <a:t>structure</a:t>
            </a:r>
            <a:endParaRPr lang="it-IT" sz="2400" dirty="0"/>
          </a:p>
        </p:txBody>
      </p:sp>
      <p:sp>
        <p:nvSpPr>
          <p:cNvPr id="10" name="Freccia su 9"/>
          <p:cNvSpPr/>
          <p:nvPr/>
        </p:nvSpPr>
        <p:spPr>
          <a:xfrm rot="18252392">
            <a:off x="5525727" y="4347985"/>
            <a:ext cx="498128" cy="16625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r="33459" b="1689"/>
          <a:stretch/>
        </p:blipFill>
        <p:spPr>
          <a:xfrm>
            <a:off x="7197029" y="891943"/>
            <a:ext cx="4318247" cy="383528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898678" y="4910559"/>
            <a:ext cx="390277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Halbach</a:t>
            </a:r>
            <a:r>
              <a:rPr lang="it-IT" sz="2400" dirty="0" smtClean="0"/>
              <a:t> </a:t>
            </a:r>
            <a:r>
              <a:rPr lang="it-IT" sz="2400" dirty="0" err="1" smtClean="0"/>
              <a:t>configuration</a:t>
            </a:r>
            <a:endParaRPr lang="it-IT" sz="2400" dirty="0"/>
          </a:p>
        </p:txBody>
      </p:sp>
      <p:sp>
        <p:nvSpPr>
          <p:cNvPr id="13" name="Freccia su 12"/>
          <p:cNvSpPr/>
          <p:nvPr/>
        </p:nvSpPr>
        <p:spPr>
          <a:xfrm rot="1826044">
            <a:off x="7191725" y="3590030"/>
            <a:ext cx="498128" cy="12925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1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-556" r="14304" b="9915"/>
          <a:stretch/>
        </p:blipFill>
        <p:spPr>
          <a:xfrm>
            <a:off x="5943599" y="767786"/>
            <a:ext cx="5905501" cy="3944146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27201" y="244566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smtClean="0"/>
              <a:t>The FOOT </a:t>
            </a:r>
            <a:r>
              <a:rPr lang="it-IT" sz="2800" b="1" dirty="0" err="1" smtClean="0"/>
              <a:t>tracker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magnetic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region</a:t>
            </a:r>
            <a:endParaRPr lang="en-US" sz="2800" b="1" dirty="0" smtClean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9073" r="9444" b="24260"/>
          <a:stretch/>
        </p:blipFill>
        <p:spPr>
          <a:xfrm>
            <a:off x="130692" y="1332656"/>
            <a:ext cx="6098659" cy="343586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723829" y="5100770"/>
            <a:ext cx="612527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probable</a:t>
            </a:r>
            <a:r>
              <a:rPr lang="it-IT" dirty="0" smtClean="0"/>
              <a:t>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height</a:t>
            </a:r>
            <a:r>
              <a:rPr lang="it-IT" dirty="0" smtClean="0"/>
              <a:t> of the </a:t>
            </a:r>
            <a:r>
              <a:rPr lang="it-IT" dirty="0" err="1" smtClean="0"/>
              <a:t>central</a:t>
            </a:r>
            <a:r>
              <a:rPr lang="it-IT" dirty="0" smtClean="0"/>
              <a:t> pixel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function</a:t>
            </a:r>
            <a:r>
              <a:rPr lang="it-IT" dirty="0" smtClean="0"/>
              <a:t> of the </a:t>
            </a:r>
            <a:r>
              <a:rPr lang="it-IT" dirty="0" err="1" smtClean="0"/>
              <a:t>magnetic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parallel</a:t>
            </a:r>
            <a:r>
              <a:rPr lang="it-IT" dirty="0" smtClean="0"/>
              <a:t> and </a:t>
            </a:r>
            <a:r>
              <a:rPr lang="it-IT" dirty="0" err="1" smtClean="0"/>
              <a:t>perpendicular</a:t>
            </a:r>
            <a:r>
              <a:rPr lang="it-IT" dirty="0" smtClean="0"/>
              <a:t> to the </a:t>
            </a:r>
            <a:r>
              <a:rPr lang="it-IT" dirty="0" err="1" smtClean="0"/>
              <a:t>surface</a:t>
            </a:r>
            <a:r>
              <a:rPr lang="it-IT" dirty="0" smtClean="0"/>
              <a:t> of MIMOSA.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5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Microsoft YaHei" charset="0"/>
                <a:cs typeface="Microsoft YaHei" charset="0"/>
              </a:rPr>
              <a:t>Magnet system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71" name="Immagine 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9073" r="9444" b="24260"/>
          <a:stretch/>
        </p:blipFill>
        <p:spPr>
          <a:xfrm>
            <a:off x="8439262" y="1044271"/>
            <a:ext cx="3326745" cy="1874222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870553" y="1090317"/>
            <a:ext cx="7122836" cy="4312185"/>
            <a:chOff x="1175356" y="1304808"/>
            <a:chExt cx="7122836" cy="4312185"/>
          </a:xfrm>
        </p:grpSpPr>
        <p:grpSp>
          <p:nvGrpSpPr>
            <p:cNvPr id="17" name="Gruppo 16"/>
            <p:cNvGrpSpPr/>
            <p:nvPr/>
          </p:nvGrpSpPr>
          <p:grpSpPr>
            <a:xfrm>
              <a:off x="1648969" y="3026267"/>
              <a:ext cx="450292" cy="822419"/>
              <a:chOff x="1650380" y="2667451"/>
              <a:chExt cx="450292" cy="822419"/>
            </a:xfrm>
          </p:grpSpPr>
          <p:sp>
            <p:nvSpPr>
              <p:cNvPr id="2" name="Rettangolo 1"/>
              <p:cNvSpPr/>
              <p:nvPr/>
            </p:nvSpPr>
            <p:spPr>
              <a:xfrm>
                <a:off x="1650380" y="2667451"/>
                <a:ext cx="200722" cy="8224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6" name="Gruppo 15"/>
              <p:cNvGrpSpPr/>
              <p:nvPr/>
            </p:nvGrpSpPr>
            <p:grpSpPr>
              <a:xfrm>
                <a:off x="1917875" y="2870615"/>
                <a:ext cx="182797" cy="404370"/>
                <a:chOff x="2096429" y="2843561"/>
                <a:chExt cx="182797" cy="404370"/>
              </a:xfrm>
            </p:grpSpPr>
            <p:cxnSp>
              <p:nvCxnSpPr>
                <p:cNvPr id="12" name="Connettore 1 11"/>
                <p:cNvCxnSpPr/>
                <p:nvPr/>
              </p:nvCxnSpPr>
              <p:spPr>
                <a:xfrm>
                  <a:off x="2096429" y="2843561"/>
                  <a:ext cx="0" cy="401444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nettore 1 12"/>
                <p:cNvCxnSpPr/>
                <p:nvPr/>
              </p:nvCxnSpPr>
              <p:spPr>
                <a:xfrm>
                  <a:off x="2148470" y="2845587"/>
                  <a:ext cx="0" cy="401444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ttore 1 13"/>
                <p:cNvCxnSpPr/>
                <p:nvPr/>
              </p:nvCxnSpPr>
              <p:spPr>
                <a:xfrm>
                  <a:off x="2227185" y="2844461"/>
                  <a:ext cx="0" cy="401444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14"/>
                <p:cNvCxnSpPr/>
                <p:nvPr/>
              </p:nvCxnSpPr>
              <p:spPr>
                <a:xfrm>
                  <a:off x="2279226" y="2846487"/>
                  <a:ext cx="0" cy="401444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ettangolo 17"/>
            <p:cNvSpPr/>
            <p:nvPr/>
          </p:nvSpPr>
          <p:spPr>
            <a:xfrm>
              <a:off x="2371084" y="1841627"/>
              <a:ext cx="1620000" cy="3089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702641" y="1845743"/>
              <a:ext cx="1620000" cy="3089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2366692" y="2941374"/>
              <a:ext cx="1620000" cy="98854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4697403" y="2945490"/>
              <a:ext cx="1620000" cy="98854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5" name="Gruppo 44"/>
            <p:cNvGrpSpPr/>
            <p:nvPr/>
          </p:nvGrpSpPr>
          <p:grpSpPr>
            <a:xfrm>
              <a:off x="4321706" y="2607746"/>
              <a:ext cx="115329" cy="1635208"/>
              <a:chOff x="4263081" y="2248930"/>
              <a:chExt cx="115329" cy="1635208"/>
            </a:xfrm>
          </p:grpSpPr>
          <p:cxnSp>
            <p:nvCxnSpPr>
              <p:cNvPr id="26" name="Connettore 1 25"/>
              <p:cNvCxnSpPr/>
              <p:nvPr/>
            </p:nvCxnSpPr>
            <p:spPr>
              <a:xfrm>
                <a:off x="4263081" y="2248930"/>
                <a:ext cx="0" cy="163109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>
                <a:off x="4378410" y="2253046"/>
                <a:ext cx="0" cy="163109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o 43"/>
            <p:cNvGrpSpPr/>
            <p:nvPr/>
          </p:nvGrpSpPr>
          <p:grpSpPr>
            <a:xfrm>
              <a:off x="6498484" y="2504765"/>
              <a:ext cx="230658" cy="1880241"/>
              <a:chOff x="6606745" y="2145949"/>
              <a:chExt cx="230658" cy="1880241"/>
            </a:xfrm>
          </p:grpSpPr>
          <p:cxnSp>
            <p:nvCxnSpPr>
              <p:cNvPr id="30" name="Connettore 1 29"/>
              <p:cNvCxnSpPr/>
              <p:nvPr/>
            </p:nvCxnSpPr>
            <p:spPr>
              <a:xfrm>
                <a:off x="6606745" y="2150074"/>
                <a:ext cx="0" cy="187200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1 41"/>
              <p:cNvCxnSpPr/>
              <p:nvPr/>
            </p:nvCxnSpPr>
            <p:spPr>
              <a:xfrm>
                <a:off x="6722074" y="2154190"/>
                <a:ext cx="0" cy="187200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1 42"/>
              <p:cNvCxnSpPr/>
              <p:nvPr/>
            </p:nvCxnSpPr>
            <p:spPr>
              <a:xfrm>
                <a:off x="6837403" y="2145949"/>
                <a:ext cx="0" cy="187200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Connettore 2 46"/>
            <p:cNvCxnSpPr/>
            <p:nvPr/>
          </p:nvCxnSpPr>
          <p:spPr>
            <a:xfrm>
              <a:off x="7071015" y="2941374"/>
              <a:ext cx="0" cy="98854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/>
            <p:cNvCxnSpPr/>
            <p:nvPr/>
          </p:nvCxnSpPr>
          <p:spPr>
            <a:xfrm rot="5400000">
              <a:off x="2011084" y="4735228"/>
              <a:ext cx="0" cy="72000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 flipH="1">
              <a:off x="2361739" y="5097632"/>
              <a:ext cx="1620000" cy="205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/>
            <p:cNvCxnSpPr/>
            <p:nvPr/>
          </p:nvCxnSpPr>
          <p:spPr>
            <a:xfrm flipH="1">
              <a:off x="3984906" y="5095577"/>
              <a:ext cx="720000" cy="205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H="1">
              <a:off x="4702641" y="5095228"/>
              <a:ext cx="1620000" cy="205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/>
          </p:nvCxnSpPr>
          <p:spPr>
            <a:xfrm flipV="1">
              <a:off x="1849691" y="2805198"/>
              <a:ext cx="5620560" cy="61809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/>
          </p:nvCxnSpPr>
          <p:spPr>
            <a:xfrm>
              <a:off x="1847992" y="3439128"/>
              <a:ext cx="5529334" cy="62256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sellaDiTesto 65"/>
            <p:cNvSpPr txBox="1"/>
            <p:nvPr/>
          </p:nvSpPr>
          <p:spPr>
            <a:xfrm>
              <a:off x="4886044" y="5278439"/>
              <a:ext cx="1403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Magnet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length</a:t>
              </a:r>
              <a:endParaRPr lang="it-IT" sz="1600" dirty="0"/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2479257" y="5262798"/>
              <a:ext cx="1403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Magnet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length</a:t>
              </a:r>
              <a:endParaRPr lang="it-IT" sz="1600" dirty="0"/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4033654" y="5269012"/>
              <a:ext cx="631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/>
                <a:t> </a:t>
              </a:r>
              <a:r>
                <a:rPr lang="it-IT" sz="1600" smtClean="0"/>
                <a:t>5 cm</a:t>
              </a:r>
              <a:endParaRPr lang="it-IT" sz="1600" dirty="0"/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1689722" y="5256588"/>
              <a:ext cx="631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/>
                <a:t> </a:t>
              </a:r>
              <a:r>
                <a:rPr lang="it-IT" sz="1600" smtClean="0"/>
                <a:t>5 cm</a:t>
              </a:r>
              <a:endParaRPr lang="it-IT" sz="1600" dirty="0"/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7294199" y="3118350"/>
              <a:ext cx="10039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Magnet</a:t>
              </a:r>
              <a:endParaRPr lang="it-IT" dirty="0" smtClean="0"/>
            </a:p>
            <a:p>
              <a:pPr algn="ctr"/>
              <a:r>
                <a:rPr lang="it-IT" dirty="0" smtClean="0"/>
                <a:t>aperture</a:t>
              </a:r>
              <a:endParaRPr lang="it-IT" dirty="0"/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1175356" y="1349416"/>
              <a:ext cx="764953" cy="36933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Target</a:t>
              </a:r>
              <a:endParaRPr lang="it-IT" dirty="0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1533987" y="1926695"/>
              <a:ext cx="786369" cy="369332"/>
            </a:xfrm>
            <a:prstGeom prst="rect">
              <a:avLst/>
            </a:prstGeom>
            <a:noFill/>
            <a:ln w="2222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Vertex</a:t>
              </a:r>
              <a:endParaRPr lang="it-IT" dirty="0"/>
            </a:p>
          </p:txBody>
        </p:sp>
        <p:cxnSp>
          <p:nvCxnSpPr>
            <p:cNvPr id="75" name="Connettore 2 74"/>
            <p:cNvCxnSpPr/>
            <p:nvPr/>
          </p:nvCxnSpPr>
          <p:spPr>
            <a:xfrm>
              <a:off x="1381596" y="1685174"/>
              <a:ext cx="251233" cy="133869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/>
            <p:cNvCxnSpPr>
              <a:stCxn id="73" idx="2"/>
            </p:cNvCxnSpPr>
            <p:nvPr/>
          </p:nvCxnSpPr>
          <p:spPr>
            <a:xfrm>
              <a:off x="1927172" y="2296027"/>
              <a:ext cx="112985" cy="92728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3738670" y="1304808"/>
              <a:ext cx="1408719" cy="36933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Inner </a:t>
              </a:r>
              <a:r>
                <a:rPr lang="it-IT" dirty="0" err="1" smtClean="0"/>
                <a:t>Tracker</a:t>
              </a:r>
              <a:endParaRPr lang="it-IT" dirty="0"/>
            </a:p>
          </p:txBody>
        </p:sp>
        <p:cxnSp>
          <p:nvCxnSpPr>
            <p:cNvPr id="79" name="Connettore 2 78"/>
            <p:cNvCxnSpPr/>
            <p:nvPr/>
          </p:nvCxnSpPr>
          <p:spPr>
            <a:xfrm>
              <a:off x="4265213" y="1670868"/>
              <a:ext cx="112985" cy="92728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CasellaDiTesto 79"/>
            <p:cNvSpPr txBox="1"/>
            <p:nvPr/>
          </p:nvSpPr>
          <p:spPr>
            <a:xfrm>
              <a:off x="6398161" y="1354828"/>
              <a:ext cx="630301" cy="369332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MSD</a:t>
              </a:r>
              <a:endParaRPr lang="it-IT" dirty="0"/>
            </a:p>
          </p:txBody>
        </p:sp>
        <p:cxnSp>
          <p:nvCxnSpPr>
            <p:cNvPr id="81" name="Connettore 2 80"/>
            <p:cNvCxnSpPr>
              <a:stCxn id="80" idx="2"/>
            </p:cNvCxnSpPr>
            <p:nvPr/>
          </p:nvCxnSpPr>
          <p:spPr>
            <a:xfrm flipH="1">
              <a:off x="6598713" y="1724160"/>
              <a:ext cx="114599" cy="73616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CasellaDiTesto 86"/>
          <p:cNvSpPr txBox="1"/>
          <p:nvPr/>
        </p:nvSpPr>
        <p:spPr>
          <a:xfrm>
            <a:off x="9225022" y="3201555"/>
            <a:ext cx="1728422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Bmax</a:t>
            </a:r>
            <a:r>
              <a:rPr lang="it-IT" dirty="0" smtClean="0"/>
              <a:t> = 0.8 Tesla</a:t>
            </a:r>
            <a:endParaRPr lang="it-IT" dirty="0"/>
          </a:p>
        </p:txBody>
      </p:sp>
      <p:cxnSp>
        <p:nvCxnSpPr>
          <p:cNvPr id="127" name="Connettore 2 126"/>
          <p:cNvCxnSpPr/>
          <p:nvPr/>
        </p:nvCxnSpPr>
        <p:spPr>
          <a:xfrm flipH="1" flipV="1">
            <a:off x="9790358" y="1304809"/>
            <a:ext cx="76131" cy="189674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/>
          <p:cNvCxnSpPr/>
          <p:nvPr/>
        </p:nvCxnSpPr>
        <p:spPr>
          <a:xfrm flipV="1">
            <a:off x="10431825" y="1292863"/>
            <a:ext cx="14112" cy="1908692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CasellaDiTesto 131"/>
          <p:cNvSpPr txBox="1"/>
          <p:nvPr/>
        </p:nvSpPr>
        <p:spPr>
          <a:xfrm>
            <a:off x="9037150" y="3813857"/>
            <a:ext cx="2104166" cy="33855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Magnet</a:t>
            </a:r>
            <a:r>
              <a:rPr lang="it-IT" sz="1600" dirty="0" smtClean="0"/>
              <a:t> </a:t>
            </a:r>
            <a:r>
              <a:rPr lang="it-IT" sz="1600" dirty="0" err="1" smtClean="0"/>
              <a:t>length</a:t>
            </a:r>
            <a:r>
              <a:rPr lang="it-IT" sz="1600" dirty="0" smtClean="0"/>
              <a:t> = 10 cm</a:t>
            </a:r>
            <a:endParaRPr lang="it-IT" sz="1600" dirty="0"/>
          </a:p>
        </p:txBody>
      </p:sp>
      <p:sp>
        <p:nvSpPr>
          <p:cNvPr id="133" name="Freccia giù 132"/>
          <p:cNvSpPr/>
          <p:nvPr/>
        </p:nvSpPr>
        <p:spPr>
          <a:xfrm>
            <a:off x="9877821" y="4238838"/>
            <a:ext cx="449625" cy="502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CasellaDiTesto 133"/>
          <p:cNvSpPr txBox="1"/>
          <p:nvPr/>
        </p:nvSpPr>
        <p:spPr>
          <a:xfrm>
            <a:off x="8542880" y="4803210"/>
            <a:ext cx="3129831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Magnet</a:t>
            </a:r>
            <a:r>
              <a:rPr lang="it-IT" sz="2000" b="1" dirty="0" smtClean="0">
                <a:solidFill>
                  <a:srgbClr val="FF0000"/>
                </a:solidFill>
              </a:rPr>
              <a:t> aperture  = 10,6 cm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35" name="CasellaDiTesto 134"/>
          <p:cNvSpPr txBox="1"/>
          <p:nvPr/>
        </p:nvSpPr>
        <p:spPr>
          <a:xfrm>
            <a:off x="8301221" y="5592187"/>
            <a:ext cx="3520003" cy="33855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Original</a:t>
            </a:r>
            <a:r>
              <a:rPr lang="it-IT" sz="1600" dirty="0" smtClean="0"/>
              <a:t> design </a:t>
            </a:r>
            <a:r>
              <a:rPr lang="it-IT" sz="1600" dirty="0" err="1" smtClean="0"/>
              <a:t>magnet</a:t>
            </a:r>
            <a:r>
              <a:rPr lang="it-IT" sz="1600" dirty="0" smtClean="0"/>
              <a:t> aperture  = 7 cm</a:t>
            </a:r>
            <a:endParaRPr lang="it-IT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37615" y="5551699"/>
            <a:ext cx="6540481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 smtClean="0">
                <a:solidFill>
                  <a:srgbClr val="FF0000"/>
                </a:solidFill>
              </a:rPr>
              <a:t>Different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</a:rPr>
              <a:t>size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</a:rPr>
              <a:t>magnets</a:t>
            </a:r>
            <a:r>
              <a:rPr lang="it-IT" sz="2200" b="1" dirty="0" smtClean="0">
                <a:solidFill>
                  <a:srgbClr val="FF0000"/>
                </a:solidFill>
              </a:rPr>
              <a:t> (aperture </a:t>
            </a:r>
            <a:r>
              <a:rPr lang="it-IT" sz="2200" b="1" dirty="0" err="1" smtClean="0">
                <a:solidFill>
                  <a:srgbClr val="FF0000"/>
                </a:solidFill>
              </a:rPr>
              <a:t>mainly</a:t>
            </a:r>
            <a:r>
              <a:rPr lang="it-IT" sz="2200" b="1" dirty="0" smtClean="0">
                <a:solidFill>
                  <a:srgbClr val="FF0000"/>
                </a:solidFill>
              </a:rPr>
              <a:t>) </a:t>
            </a:r>
            <a:r>
              <a:rPr lang="it-IT" sz="2200" b="1" dirty="0" err="1" smtClean="0">
                <a:solidFill>
                  <a:srgbClr val="FF0000"/>
                </a:solidFill>
              </a:rPr>
              <a:t>will</a:t>
            </a:r>
            <a:r>
              <a:rPr lang="it-IT" sz="2200" b="1" dirty="0" smtClean="0">
                <a:solidFill>
                  <a:srgbClr val="FF0000"/>
                </a:solidFill>
              </a:rPr>
              <a:t> reduce the </a:t>
            </a:r>
            <a:r>
              <a:rPr lang="it-IT" sz="2200" b="1" dirty="0" err="1" smtClean="0">
                <a:solidFill>
                  <a:srgbClr val="FF0000"/>
                </a:solidFill>
              </a:rPr>
              <a:t>overall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</a:rPr>
              <a:t>cost</a:t>
            </a:r>
            <a:r>
              <a:rPr lang="it-IT" sz="2200" b="1" dirty="0" smtClean="0">
                <a:solidFill>
                  <a:srgbClr val="FF0000"/>
                </a:solidFill>
              </a:rPr>
              <a:t>?</a:t>
            </a:r>
            <a:endParaRPr lang="it-IT" sz="2200" b="1" dirty="0">
              <a:solidFill>
                <a:srgbClr val="FF0000"/>
              </a:solidFill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Microsoft YaHei" charset="0"/>
                <a:cs typeface="Microsoft YaHei" charset="0"/>
              </a:rPr>
              <a:t>Magnet system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7233" y="1717246"/>
            <a:ext cx="55986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Market </a:t>
            </a:r>
            <a:r>
              <a:rPr lang="it-IT" sz="2400" b="1" dirty="0" err="1" smtClean="0">
                <a:solidFill>
                  <a:srgbClr val="FF0000"/>
                </a:solidFill>
              </a:rPr>
              <a:t>survey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2400" dirty="0" err="1"/>
              <a:t>Kyma</a:t>
            </a:r>
            <a:r>
              <a:rPr lang="it-IT" sz="2400" dirty="0"/>
              <a:t> </a:t>
            </a:r>
            <a:r>
              <a:rPr lang="it-IT" sz="2400" dirty="0" err="1" smtClean="0"/>
              <a:t>Undulators</a:t>
            </a:r>
            <a:r>
              <a:rPr lang="it-IT" sz="2400" dirty="0" smtClean="0"/>
              <a:t>  ( Trieste )</a:t>
            </a:r>
            <a:endParaRPr lang="it-IT" sz="2400" dirty="0"/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Danfysik</a:t>
            </a:r>
            <a:r>
              <a:rPr lang="it-IT" sz="2400" dirty="0" smtClean="0"/>
              <a:t>  ( </a:t>
            </a:r>
            <a:r>
              <a:rPr lang="it-IT" sz="2400" dirty="0" err="1" smtClean="0"/>
              <a:t>Denmark</a:t>
            </a:r>
            <a:r>
              <a:rPr lang="it-IT" sz="2400" dirty="0" smtClean="0"/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smtClean="0"/>
              <a:t>ANTEC</a:t>
            </a:r>
            <a:r>
              <a:rPr lang="sk-SK" sz="2400" dirty="0"/>
              <a:t>, S.A</a:t>
            </a:r>
            <a:r>
              <a:rPr lang="sk-SK" sz="2400" dirty="0" smtClean="0"/>
              <a:t>., </a:t>
            </a:r>
            <a:r>
              <a:rPr lang="sk-SK" sz="2400" dirty="0"/>
              <a:t>(</a:t>
            </a:r>
            <a:r>
              <a:rPr lang="sk-SK" sz="2400" dirty="0" err="1"/>
              <a:t>Vizcaya</a:t>
            </a:r>
            <a:r>
              <a:rPr lang="sk-SK" sz="2400" dirty="0"/>
              <a:t>) </a:t>
            </a:r>
            <a:r>
              <a:rPr lang="sk-SK" sz="2400" dirty="0" smtClean="0"/>
              <a:t>SPAIN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smtClean="0"/>
              <a:t>EEC - </a:t>
            </a:r>
            <a:r>
              <a:rPr lang="sk-SK" sz="2400" dirty="0" err="1" smtClean="0"/>
              <a:t>Electron</a:t>
            </a:r>
            <a:r>
              <a:rPr lang="sk-SK" sz="2400" dirty="0" smtClean="0"/>
              <a:t> </a:t>
            </a:r>
            <a:r>
              <a:rPr lang="sk-SK" sz="2400" dirty="0"/>
              <a:t>Energy </a:t>
            </a:r>
            <a:r>
              <a:rPr lang="sk-SK" sz="2400" dirty="0" err="1" smtClean="0"/>
              <a:t>Corporation</a:t>
            </a:r>
            <a:r>
              <a:rPr lang="sk-SK" sz="2400" dirty="0" smtClean="0"/>
              <a:t> ( USA )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 err="1"/>
              <a:t>RadiaBeam</a:t>
            </a:r>
            <a:r>
              <a:rPr lang="sk-SK" sz="2400" dirty="0"/>
              <a:t> Technologies, </a:t>
            </a:r>
            <a:r>
              <a:rPr lang="sk-SK" sz="2400" dirty="0" smtClean="0"/>
              <a:t>LLC  ( USA )</a:t>
            </a:r>
          </a:p>
          <a:p>
            <a:pPr marL="285750" indent="-285750">
              <a:buFont typeface="Arial" charset="0"/>
              <a:buChar char="•"/>
            </a:pPr>
            <a:r>
              <a:rPr lang="sk-SK" sz="2400" dirty="0"/>
              <a:t>SABR Enterprises, </a:t>
            </a:r>
            <a:r>
              <a:rPr lang="sk-SK" sz="2400" dirty="0" smtClean="0"/>
              <a:t>LLC  ( USA )      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084711" y="1128886"/>
            <a:ext cx="5621867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Cost</a:t>
            </a:r>
            <a:r>
              <a:rPr lang="it-IT" sz="2400" dirty="0" smtClean="0"/>
              <a:t> </a:t>
            </a:r>
            <a:r>
              <a:rPr lang="it-IT" sz="2400" dirty="0" err="1" smtClean="0"/>
              <a:t>estimation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done</a:t>
            </a:r>
            <a:r>
              <a:rPr lang="it-IT" sz="2400" dirty="0" smtClean="0"/>
              <a:t> for 7 cm long </a:t>
            </a:r>
            <a:r>
              <a:rPr lang="it-IT" sz="2400" dirty="0" err="1" smtClean="0"/>
              <a:t>magnets</a:t>
            </a:r>
            <a:r>
              <a:rPr lang="it-IT" sz="2400" dirty="0" smtClean="0"/>
              <a:t>, 0.8 T </a:t>
            </a:r>
            <a:r>
              <a:rPr lang="it-IT" sz="2400" dirty="0" err="1" smtClean="0"/>
              <a:t>field</a:t>
            </a:r>
            <a:r>
              <a:rPr lang="it-IT" sz="2400" dirty="0" smtClean="0"/>
              <a:t> and 7 cm aperture</a:t>
            </a:r>
            <a:endParaRPr lang="it-IT" sz="2400" dirty="0"/>
          </a:p>
        </p:txBody>
      </p:sp>
      <p:sp>
        <p:nvSpPr>
          <p:cNvPr id="8" name="Freccia giù 7"/>
          <p:cNvSpPr/>
          <p:nvPr/>
        </p:nvSpPr>
        <p:spPr>
          <a:xfrm>
            <a:off x="8670831" y="2022817"/>
            <a:ext cx="449625" cy="502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948956" y="2594409"/>
            <a:ext cx="3893374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/>
              <a:t>Large </a:t>
            </a:r>
            <a:r>
              <a:rPr lang="it-IT" sz="2400" dirty="0" err="1" smtClean="0"/>
              <a:t>cost</a:t>
            </a:r>
            <a:r>
              <a:rPr lang="it-IT" sz="2400" dirty="0" smtClean="0"/>
              <a:t> </a:t>
            </a:r>
            <a:r>
              <a:rPr lang="it-IT" sz="2400" dirty="0" err="1" smtClean="0"/>
              <a:t>variation</a:t>
            </a:r>
            <a:r>
              <a:rPr lang="it-IT" sz="2400" dirty="0" smtClean="0"/>
              <a:t> ( </a:t>
            </a:r>
            <a:r>
              <a:rPr lang="it-IT" sz="2400" dirty="0" err="1" smtClean="0"/>
              <a:t>factor</a:t>
            </a:r>
            <a:r>
              <a:rPr lang="it-IT" sz="2400" dirty="0" smtClean="0"/>
              <a:t> 2)</a:t>
            </a:r>
            <a:endParaRPr lang="it-IT" sz="2400" dirty="0"/>
          </a:p>
        </p:txBody>
      </p:sp>
      <p:sp>
        <p:nvSpPr>
          <p:cNvPr id="10" name="Freccia giù 9"/>
          <p:cNvSpPr/>
          <p:nvPr/>
        </p:nvSpPr>
        <p:spPr>
          <a:xfrm>
            <a:off x="8670831" y="3113882"/>
            <a:ext cx="449625" cy="5024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971822" y="3675014"/>
            <a:ext cx="5836355" cy="156966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New </a:t>
            </a:r>
            <a:r>
              <a:rPr lang="it-IT" sz="2400" dirty="0" err="1" smtClean="0"/>
              <a:t>proposed</a:t>
            </a:r>
            <a:r>
              <a:rPr lang="it-IT" sz="2400" dirty="0" smtClean="0"/>
              <a:t> </a:t>
            </a:r>
            <a:r>
              <a:rPr lang="it-IT" sz="2400" dirty="0" err="1" smtClean="0"/>
              <a:t>dimensions</a:t>
            </a:r>
            <a:r>
              <a:rPr lang="it-IT" sz="2400" dirty="0" smtClean="0"/>
              <a:t> ( 10 cm long</a:t>
            </a:r>
          </a:p>
          <a:p>
            <a:pPr algn="ctr"/>
            <a:r>
              <a:rPr lang="it-IT" sz="2400" dirty="0"/>
              <a:t>a</a:t>
            </a:r>
            <a:r>
              <a:rPr lang="it-IT" sz="2400" dirty="0" smtClean="0"/>
              <a:t>nd 10,6 cm </a:t>
            </a:r>
            <a:r>
              <a:rPr lang="it-IT" sz="2400" dirty="0" err="1" smtClean="0"/>
              <a:t>internal</a:t>
            </a:r>
            <a:r>
              <a:rPr lang="it-IT" sz="2400" dirty="0" smtClean="0"/>
              <a:t> </a:t>
            </a:r>
            <a:r>
              <a:rPr lang="it-IT" sz="2400" dirty="0" err="1" smtClean="0"/>
              <a:t>diameter</a:t>
            </a:r>
            <a:r>
              <a:rPr lang="it-IT" sz="2400" dirty="0" smtClean="0"/>
              <a:t> ) </a:t>
            </a:r>
            <a:r>
              <a:rPr lang="it-IT" sz="2400" dirty="0" err="1" smtClean="0"/>
              <a:t>even</a:t>
            </a:r>
            <a:r>
              <a:rPr lang="it-IT" sz="2400" dirty="0" smtClean="0"/>
              <a:t> </a:t>
            </a:r>
            <a:r>
              <a:rPr lang="it-IT" sz="2400" dirty="0" err="1" smtClean="0"/>
              <a:t>if</a:t>
            </a:r>
            <a:r>
              <a:rPr lang="it-IT" sz="2400" dirty="0" smtClean="0"/>
              <a:t> </a:t>
            </a:r>
          </a:p>
          <a:p>
            <a:pPr algn="ctr"/>
            <a:r>
              <a:rPr lang="it-IT" sz="2400" dirty="0" err="1" smtClean="0"/>
              <a:t>possible</a:t>
            </a:r>
            <a:r>
              <a:rPr lang="it-IT" sz="2400" dirty="0" smtClean="0"/>
              <a:t> </a:t>
            </a:r>
            <a:r>
              <a:rPr lang="it-IT" sz="2400" dirty="0" err="1" smtClean="0"/>
              <a:t>could</a:t>
            </a:r>
            <a:r>
              <a:rPr lang="it-IT" sz="2400" dirty="0" smtClean="0"/>
              <a:t> be </a:t>
            </a:r>
            <a:r>
              <a:rPr lang="it-IT" sz="2400" dirty="0" err="1" smtClean="0"/>
              <a:t>expensive</a:t>
            </a:r>
            <a:r>
              <a:rPr lang="it-IT" sz="2400" dirty="0" smtClean="0"/>
              <a:t>. The </a:t>
            </a:r>
            <a:r>
              <a:rPr lang="it-IT" sz="2400" dirty="0" err="1" smtClean="0"/>
              <a:t>magnetic</a:t>
            </a:r>
            <a:r>
              <a:rPr lang="it-IT" sz="2400" dirty="0" smtClean="0"/>
              <a:t> </a:t>
            </a:r>
            <a:r>
              <a:rPr lang="it-IT" sz="2400" dirty="0" err="1" smtClean="0"/>
              <a:t>material</a:t>
            </a:r>
            <a:r>
              <a:rPr lang="it-IT" sz="2400" dirty="0" smtClean="0"/>
              <a:t> </a:t>
            </a:r>
            <a:r>
              <a:rPr lang="it-IT" sz="2400" dirty="0" err="1" smtClean="0"/>
              <a:t>could</a:t>
            </a:r>
            <a:r>
              <a:rPr lang="it-IT" sz="2400" dirty="0" smtClean="0"/>
              <a:t> double and so the </a:t>
            </a:r>
            <a:r>
              <a:rPr lang="it-IT" sz="2400" dirty="0" err="1" smtClean="0"/>
              <a:t>overall</a:t>
            </a:r>
            <a:r>
              <a:rPr lang="it-IT" sz="2400" dirty="0" smtClean="0"/>
              <a:t> </a:t>
            </a:r>
            <a:r>
              <a:rPr lang="it-IT" sz="2400" dirty="0" err="1" smtClean="0"/>
              <a:t>cost</a:t>
            </a:r>
            <a:r>
              <a:rPr lang="it-IT" sz="2400" dirty="0" smtClean="0"/>
              <a:t>. 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898777" y="5600041"/>
            <a:ext cx="6522940" cy="553998"/>
          </a:xfrm>
          <a:prstGeom prst="rect">
            <a:avLst/>
          </a:prstGeom>
          <a:solidFill>
            <a:srgbClr val="92D050"/>
          </a:solidFill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000" b="1" dirty="0" err="1" smtClean="0"/>
              <a:t>Final</a:t>
            </a:r>
            <a:r>
              <a:rPr lang="it-IT" sz="3000" b="1" dirty="0" smtClean="0"/>
              <a:t> design for </a:t>
            </a:r>
            <a:r>
              <a:rPr lang="it-IT" sz="3000" b="1" dirty="0" err="1" smtClean="0"/>
              <a:t>bid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waiting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our</a:t>
            </a:r>
            <a:r>
              <a:rPr lang="it-IT" sz="3000" b="1" dirty="0" smtClean="0"/>
              <a:t> </a:t>
            </a:r>
            <a:r>
              <a:rPr lang="it-IT" sz="3000" b="1" dirty="0" err="1" smtClean="0"/>
              <a:t>decision</a:t>
            </a:r>
            <a:endParaRPr lang="it-IT" sz="3000" b="1" dirty="0"/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0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31911" y="219593"/>
            <a:ext cx="67846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pixel detector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27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/>
              <p:cNvSpPr txBox="1"/>
              <p:nvPr/>
            </p:nvSpPr>
            <p:spPr>
              <a:xfrm>
                <a:off x="3409950" y="905490"/>
                <a:ext cx="5415137" cy="246221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accent4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2200" b="1" dirty="0" smtClean="0"/>
                  <a:t>A long list of </a:t>
                </a:r>
                <a:r>
                  <a:rPr lang="it-IT" sz="2200" b="1" dirty="0" err="1" smtClean="0"/>
                  <a:t>questions</a:t>
                </a:r>
                <a:r>
                  <a:rPr lang="it-IT" sz="2200" dirty="0" smtClean="0"/>
                  <a:t>: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t-IT" sz="2200" dirty="0" err="1" smtClean="0"/>
                  <a:t>Material</a:t>
                </a:r>
                <a:r>
                  <a:rPr lang="it-IT" sz="2200" dirty="0" smtClean="0"/>
                  <a:t> budget???????</a:t>
                </a:r>
              </a:p>
              <a:p>
                <a:r>
                  <a:rPr lang="it-IT" sz="2200" dirty="0"/>
                  <a:t> </a:t>
                </a:r>
                <a:r>
                  <a:rPr lang="it-IT" sz="2200" dirty="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charset="0"/>
                          </a:rPr>
                          <m:t>0.3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% 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/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it-IT" sz="22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charset="0"/>
                          </a:rPr>
                          <m:t>0.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5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%</m:t>
                        </m:r>
                        <m:r>
                          <a:rPr lang="it-IT" sz="2200" i="1">
                            <a:latin typeface="Cambria Math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/</m:t>
                        </m:r>
                        <m:r>
                          <a:rPr lang="it-IT" sz="22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it-IT" sz="22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charset="0"/>
                          </a:rPr>
                          <m:t>0.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8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%</m:t>
                        </m:r>
                        <m:r>
                          <a:rPr lang="it-IT" sz="2200" i="1">
                            <a:latin typeface="Cambria Math" charset="0"/>
                          </a:rPr>
                          <m:t> 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it-IT" sz="2200" b="0" i="1" smtClean="0">
                            <a:latin typeface="Cambria Math" charset="0"/>
                          </a:rPr>
                          <m:t>/</m:t>
                        </m:r>
                        <m:r>
                          <a:rPr lang="it-IT" sz="22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it-IT" sz="22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 smtClean="0"/>
                  <a:t>, </a:t>
                </a:r>
                <a:r>
                  <a:rPr lang="is-IS" sz="2200" dirty="0" smtClean="0"/>
                  <a:t>….....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t-IT" sz="2200" dirty="0" smtClean="0"/>
                  <a:t>D</a:t>
                </a:r>
                <a:r>
                  <a:rPr lang="is-IS" sz="2200" dirty="0" smtClean="0"/>
                  <a:t>istance of the 2 planes?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s-IS" sz="2200" dirty="0" smtClean="0"/>
                  <a:t>Planarity of the planes?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s-IS" sz="2200" dirty="0" smtClean="0"/>
                  <a:t>Uniformity of material budget distribution?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is-IS" sz="2200" dirty="0" smtClean="0"/>
                  <a:t>...................................</a:t>
                </a:r>
                <a:r>
                  <a:rPr lang="it-IT" sz="2200" dirty="0" smtClean="0"/>
                  <a:t> </a:t>
                </a:r>
                <a:endParaRPr lang="it-IT" sz="2200" dirty="0"/>
              </a:p>
            </p:txBody>
          </p:sp>
        </mc:Choice>
        <mc:Fallback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905490"/>
                <a:ext cx="5415137" cy="2462213"/>
              </a:xfrm>
              <a:prstGeom prst="rect">
                <a:avLst/>
              </a:prstGeom>
              <a:blipFill rotWithShape="0">
                <a:blip r:embed="rId2"/>
                <a:stretch>
                  <a:fillRect l="-1232" t="-1229" r="-336" b="-3686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giù 7"/>
          <p:cNvSpPr/>
          <p:nvPr/>
        </p:nvSpPr>
        <p:spPr>
          <a:xfrm rot="1447640">
            <a:off x="3944782" y="3362395"/>
            <a:ext cx="366854" cy="657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38200" y="4011661"/>
            <a:ext cx="4194225" cy="1938992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Material</a:t>
            </a:r>
            <a:r>
              <a:rPr lang="it-IT" sz="2000" dirty="0" smtClean="0"/>
              <a:t> to be </a:t>
            </a:r>
            <a:r>
              <a:rPr lang="it-IT" sz="2000" dirty="0" err="1" smtClean="0"/>
              <a:t>used</a:t>
            </a:r>
            <a:r>
              <a:rPr lang="it-IT" sz="2000" dirty="0" smtClean="0"/>
              <a:t> for the </a:t>
            </a:r>
            <a:r>
              <a:rPr lang="it-IT" sz="2000" dirty="0" err="1" smtClean="0"/>
              <a:t>interposer</a:t>
            </a:r>
            <a:r>
              <a:rPr lang="it-IT" sz="20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SiC</a:t>
            </a:r>
            <a:r>
              <a:rPr lang="it-IT" sz="2000" dirty="0" smtClean="0"/>
              <a:t> (</a:t>
            </a:r>
            <a:r>
              <a:rPr lang="it-IT" sz="2000" dirty="0" err="1" smtClean="0"/>
              <a:t>Plume</a:t>
            </a:r>
            <a:r>
              <a:rPr lang="it-IT" sz="2000" dirty="0" smtClean="0"/>
              <a:t>,</a:t>
            </a:r>
            <a:r>
              <a:rPr lang="is-IS" sz="2000" dirty="0" smtClean="0"/>
              <a:t>…)</a:t>
            </a:r>
            <a:r>
              <a:rPr lang="it-IT" sz="2000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RVC (</a:t>
            </a:r>
            <a:r>
              <a:rPr lang="it-IT" sz="2000" dirty="0" err="1" smtClean="0"/>
              <a:t>many</a:t>
            </a:r>
            <a:r>
              <a:rPr lang="it-IT" sz="2000" dirty="0" smtClean="0"/>
              <a:t> </a:t>
            </a:r>
            <a:r>
              <a:rPr lang="it-IT" sz="2000" dirty="0" err="1" smtClean="0"/>
              <a:t>times</a:t>
            </a:r>
            <a:r>
              <a:rPr lang="it-IT" sz="2000" dirty="0" smtClean="0"/>
              <a:t> </a:t>
            </a:r>
            <a:r>
              <a:rPr lang="it-IT" sz="2000" dirty="0" err="1" smtClean="0"/>
              <a:t>used</a:t>
            </a:r>
            <a:r>
              <a:rPr lang="it-IT" sz="2000" dirty="0"/>
              <a:t>)</a:t>
            </a:r>
            <a:r>
              <a:rPr lang="it-IT" sz="2000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Carbon </a:t>
            </a:r>
            <a:r>
              <a:rPr lang="it-IT" sz="2000" dirty="0" err="1" smtClean="0"/>
              <a:t>fiber</a:t>
            </a:r>
            <a:r>
              <a:rPr lang="it-IT" sz="2000" dirty="0" smtClean="0"/>
              <a:t> (STAR, ALICE,</a:t>
            </a:r>
            <a:r>
              <a:rPr lang="is-IS" sz="2000" dirty="0" smtClean="0"/>
              <a:t>….)</a:t>
            </a:r>
            <a:r>
              <a:rPr lang="it-IT" sz="2000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smtClean="0"/>
              <a:t>TPG  (CBM,</a:t>
            </a:r>
            <a:r>
              <a:rPr lang="is-IS" sz="2000" dirty="0" smtClean="0"/>
              <a:t>…)</a:t>
            </a:r>
            <a:r>
              <a:rPr lang="it-IT" sz="2000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Diamonds</a:t>
            </a:r>
            <a:r>
              <a:rPr lang="it-IT" sz="2000" dirty="0" smtClean="0"/>
              <a:t>  (CBM,</a:t>
            </a:r>
            <a:r>
              <a:rPr lang="is-IS" sz="2000" dirty="0" smtClean="0"/>
              <a:t>…)</a:t>
            </a:r>
            <a:r>
              <a:rPr lang="it-IT" sz="2000" dirty="0" smtClean="0"/>
              <a:t>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124222" y="3873161"/>
            <a:ext cx="5694829" cy="224676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Characteristics</a:t>
            </a:r>
            <a:r>
              <a:rPr lang="it-IT" sz="2000" dirty="0" smtClean="0"/>
              <a:t> of </a:t>
            </a:r>
            <a:r>
              <a:rPr lang="it-IT" sz="2000" dirty="0" err="1" smtClean="0"/>
              <a:t>kapton</a:t>
            </a:r>
            <a:r>
              <a:rPr lang="it-IT" sz="2000" dirty="0" smtClean="0"/>
              <a:t> </a:t>
            </a:r>
            <a:r>
              <a:rPr lang="it-IT" sz="2000" dirty="0" err="1" smtClean="0"/>
              <a:t>PCBs</a:t>
            </a:r>
            <a:r>
              <a:rPr lang="it-IT" sz="20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Low</a:t>
            </a:r>
            <a:r>
              <a:rPr lang="it-IT" sz="2000" dirty="0" smtClean="0"/>
              <a:t> </a:t>
            </a:r>
            <a:r>
              <a:rPr lang="it-IT" sz="2000" dirty="0" err="1" smtClean="0"/>
              <a:t>thickness</a:t>
            </a:r>
            <a:r>
              <a:rPr lang="it-IT" sz="2000" dirty="0" smtClean="0"/>
              <a:t> ( 26 µm </a:t>
            </a:r>
            <a:r>
              <a:rPr lang="it-IT" sz="2000" dirty="0" err="1" smtClean="0"/>
              <a:t>coverlayer</a:t>
            </a:r>
            <a:endParaRPr lang="it-IT" sz="2000" dirty="0" smtClean="0"/>
          </a:p>
          <a:p>
            <a:r>
              <a:rPr lang="it-IT" sz="2000" dirty="0"/>
              <a:t> </a:t>
            </a:r>
            <a:r>
              <a:rPr lang="it-IT" sz="2000" dirty="0" smtClean="0"/>
              <a:t>    12 µm </a:t>
            </a:r>
            <a:r>
              <a:rPr lang="it-IT" sz="2000" dirty="0" err="1" smtClean="0"/>
              <a:t>copper</a:t>
            </a:r>
            <a:r>
              <a:rPr lang="it-IT" sz="2000" dirty="0" smtClean="0"/>
              <a:t>, 25 µm </a:t>
            </a:r>
            <a:r>
              <a:rPr lang="it-IT" sz="2000" dirty="0" err="1" smtClean="0"/>
              <a:t>kapton</a:t>
            </a:r>
            <a:r>
              <a:rPr lang="it-IT" sz="2000" dirty="0" smtClean="0"/>
              <a:t> )?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Should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try</a:t>
            </a:r>
            <a:r>
              <a:rPr lang="it-IT" sz="2000" dirty="0" smtClean="0"/>
              <a:t> </a:t>
            </a:r>
            <a:r>
              <a:rPr lang="it-IT" sz="2000" dirty="0" err="1" smtClean="0"/>
              <a:t>Aluminium</a:t>
            </a:r>
            <a:r>
              <a:rPr lang="it-IT" sz="2000" dirty="0" smtClean="0"/>
              <a:t> </a:t>
            </a:r>
            <a:r>
              <a:rPr lang="it-IT" sz="2000" dirty="0" err="1" smtClean="0"/>
              <a:t>intead</a:t>
            </a:r>
            <a:r>
              <a:rPr lang="it-IT" sz="2000" dirty="0" smtClean="0"/>
              <a:t> of </a:t>
            </a:r>
            <a:r>
              <a:rPr lang="it-IT" sz="2000" dirty="0" err="1" smtClean="0"/>
              <a:t>Copper</a:t>
            </a:r>
            <a:r>
              <a:rPr lang="it-IT" sz="2000" dirty="0" smtClean="0"/>
              <a:t>?</a:t>
            </a:r>
          </a:p>
          <a:p>
            <a:r>
              <a:rPr lang="it-IT" sz="2000" dirty="0"/>
              <a:t> </a:t>
            </a:r>
            <a:r>
              <a:rPr lang="it-IT" sz="2000" dirty="0" smtClean="0"/>
              <a:t>    CERN PCB workshop </a:t>
            </a:r>
            <a:r>
              <a:rPr lang="it-IT" sz="2000" dirty="0" err="1" smtClean="0"/>
              <a:t>needed</a:t>
            </a:r>
            <a:r>
              <a:rPr lang="it-IT" sz="2000" dirty="0" smtClean="0"/>
              <a:t>!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 smtClean="0"/>
              <a:t>Should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consider</a:t>
            </a:r>
            <a:r>
              <a:rPr lang="it-IT" sz="2000" dirty="0" smtClean="0"/>
              <a:t> </a:t>
            </a:r>
            <a:r>
              <a:rPr lang="it-IT" sz="2000" dirty="0" err="1" smtClean="0"/>
              <a:t>even</a:t>
            </a:r>
            <a:r>
              <a:rPr lang="it-IT" sz="2000" dirty="0" smtClean="0"/>
              <a:t> more </a:t>
            </a:r>
            <a:r>
              <a:rPr lang="it-IT" sz="2000" dirty="0" err="1" smtClean="0"/>
              <a:t>advanced</a:t>
            </a:r>
            <a:r>
              <a:rPr lang="it-IT" sz="2000" dirty="0" smtClean="0"/>
              <a:t> </a:t>
            </a:r>
            <a:r>
              <a:rPr lang="it-IT" sz="2000" dirty="0" err="1" smtClean="0"/>
              <a:t>options</a:t>
            </a:r>
            <a:r>
              <a:rPr lang="it-IT" sz="2000" dirty="0" smtClean="0"/>
              <a:t>?</a:t>
            </a:r>
          </a:p>
          <a:p>
            <a:r>
              <a:rPr lang="it-IT" sz="2000" dirty="0"/>
              <a:t> </a:t>
            </a:r>
            <a:r>
              <a:rPr lang="it-IT" sz="2000" dirty="0" smtClean="0"/>
              <a:t>     </a:t>
            </a:r>
            <a:r>
              <a:rPr lang="it-IT" sz="2000" dirty="0" err="1" smtClean="0"/>
              <a:t>Kapton</a:t>
            </a:r>
            <a:r>
              <a:rPr lang="it-IT" sz="2000" dirty="0" smtClean="0"/>
              <a:t> </a:t>
            </a:r>
            <a:r>
              <a:rPr lang="it-IT" sz="2000" dirty="0" err="1" smtClean="0"/>
              <a:t>thicknesses</a:t>
            </a:r>
            <a:r>
              <a:rPr lang="it-IT" sz="2000" dirty="0" smtClean="0"/>
              <a:t> of 9 µm</a:t>
            </a:r>
            <a:r>
              <a:rPr lang="is-IS" sz="2000" dirty="0" smtClean="0"/>
              <a:t>….......</a:t>
            </a:r>
          </a:p>
        </p:txBody>
      </p:sp>
      <p:sp>
        <p:nvSpPr>
          <p:cNvPr id="13" name="Freccia giù 12"/>
          <p:cNvSpPr/>
          <p:nvPr/>
        </p:nvSpPr>
        <p:spPr>
          <a:xfrm rot="19896307">
            <a:off x="6744267" y="3268753"/>
            <a:ext cx="366854" cy="590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99645" y="197015"/>
            <a:ext cx="67846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pixel detector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28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54" y="914399"/>
            <a:ext cx="6241626" cy="35998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" y="4237252"/>
            <a:ext cx="8520289" cy="18085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1244" y="906602"/>
            <a:ext cx="4250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First </a:t>
            </a:r>
            <a:r>
              <a:rPr lang="it-IT" b="1" dirty="0" err="1" smtClean="0"/>
              <a:t>draft</a:t>
            </a:r>
            <a:r>
              <a:rPr lang="it-IT" dirty="0"/>
              <a:t> </a:t>
            </a:r>
            <a:r>
              <a:rPr lang="it-IT" dirty="0" smtClean="0"/>
              <a:t>of the </a:t>
            </a:r>
            <a:r>
              <a:rPr lang="it-IT" b="1" dirty="0" smtClean="0">
                <a:solidFill>
                  <a:srgbClr val="FF0000"/>
                </a:solidFill>
              </a:rPr>
              <a:t>PlumeM28 </a:t>
            </a:r>
            <a:r>
              <a:rPr lang="it-IT" b="1" dirty="0" err="1" smtClean="0">
                <a:solidFill>
                  <a:srgbClr val="FF0000"/>
                </a:solidFill>
              </a:rPr>
              <a:t>module</a:t>
            </a:r>
            <a:r>
              <a:rPr lang="it-IT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4 M28 </a:t>
            </a:r>
            <a:r>
              <a:rPr lang="it-IT" dirty="0" err="1" smtClean="0"/>
              <a:t>sensors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2 </a:t>
            </a:r>
            <a:r>
              <a:rPr lang="it-IT" dirty="0" err="1" smtClean="0"/>
              <a:t>connectors</a:t>
            </a:r>
            <a:r>
              <a:rPr lang="it-IT" dirty="0" smtClean="0"/>
              <a:t> (</a:t>
            </a:r>
            <a:r>
              <a:rPr lang="it-IT" dirty="0" err="1" smtClean="0"/>
              <a:t>one</a:t>
            </a:r>
            <a:r>
              <a:rPr lang="it-IT" dirty="0" smtClean="0"/>
              <a:t> per side) 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sensor</a:t>
            </a:r>
            <a:r>
              <a:rPr lang="it-IT" dirty="0" smtClean="0"/>
              <a:t> position un-</a:t>
            </a:r>
            <a:r>
              <a:rPr lang="it-IT" dirty="0" err="1" smtClean="0"/>
              <a:t>centered</a:t>
            </a:r>
            <a:r>
              <a:rPr lang="it-IT" dirty="0"/>
              <a:t>!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61244" y="2208267"/>
            <a:ext cx="33891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Still</a:t>
            </a:r>
            <a:r>
              <a:rPr lang="it-IT" dirty="0" smtClean="0"/>
              <a:t> </a:t>
            </a:r>
            <a:r>
              <a:rPr lang="it-IT" dirty="0" err="1" smtClean="0"/>
              <a:t>many</a:t>
            </a:r>
            <a:r>
              <a:rPr lang="it-IT" dirty="0" smtClean="0"/>
              <a:t> open </a:t>
            </a:r>
            <a:r>
              <a:rPr lang="it-IT" dirty="0" err="1" smtClean="0"/>
              <a:t>questions</a:t>
            </a:r>
            <a:r>
              <a:rPr lang="it-IT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Kapron</a:t>
            </a:r>
            <a:r>
              <a:rPr lang="it-IT" dirty="0" smtClean="0"/>
              <a:t> </a:t>
            </a:r>
            <a:r>
              <a:rPr lang="it-IT" dirty="0" err="1" smtClean="0"/>
              <a:t>tickness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Design for </a:t>
            </a:r>
            <a:r>
              <a:rPr lang="it-IT" dirty="0" err="1" smtClean="0"/>
              <a:t>heat</a:t>
            </a:r>
            <a:r>
              <a:rPr lang="it-IT" dirty="0" smtClean="0"/>
              <a:t> </a:t>
            </a:r>
            <a:r>
              <a:rPr lang="it-IT" dirty="0" err="1" smtClean="0"/>
              <a:t>removal</a:t>
            </a:r>
            <a:r>
              <a:rPr lang="it-IT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Mechanical</a:t>
            </a:r>
            <a:r>
              <a:rPr lang="it-IT" dirty="0" smtClean="0"/>
              <a:t> </a:t>
            </a:r>
            <a:r>
              <a:rPr lang="it-IT" dirty="0" err="1" smtClean="0"/>
              <a:t>fixed</a:t>
            </a:r>
            <a:r>
              <a:rPr lang="it-IT" dirty="0" smtClean="0"/>
              <a:t> on </a:t>
            </a:r>
            <a:r>
              <a:rPr lang="it-IT" dirty="0" err="1" smtClean="0"/>
              <a:t>both</a:t>
            </a:r>
            <a:r>
              <a:rPr lang="it-IT" dirty="0" smtClean="0"/>
              <a:t> side?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kind</a:t>
            </a:r>
            <a:r>
              <a:rPr lang="it-IT" dirty="0" smtClean="0"/>
              <a:t> of </a:t>
            </a:r>
            <a:r>
              <a:rPr lang="it-IT" dirty="0" err="1" smtClean="0"/>
              <a:t>adapter</a:t>
            </a:r>
            <a:r>
              <a:rPr lang="it-IT" dirty="0" smtClean="0"/>
              <a:t> </a:t>
            </a:r>
            <a:r>
              <a:rPr lang="it-IT" dirty="0" err="1" smtClean="0"/>
              <a:t>board</a:t>
            </a:r>
            <a:r>
              <a:rPr lang="it-IT" dirty="0" smtClean="0"/>
              <a:t>?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Copper</a:t>
            </a:r>
            <a:r>
              <a:rPr lang="it-IT" dirty="0" smtClean="0"/>
              <a:t> or </a:t>
            </a:r>
            <a:r>
              <a:rPr lang="it-IT" dirty="0" err="1" smtClean="0"/>
              <a:t>aluminum</a:t>
            </a:r>
            <a:r>
              <a:rPr lang="it-IT" dirty="0" smtClean="0"/>
              <a:t>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893667" y="4824818"/>
            <a:ext cx="3120813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smtClean="0">
                <a:solidFill>
                  <a:srgbClr val="FF0000"/>
                </a:solidFill>
              </a:rPr>
              <a:t>Design by </a:t>
            </a:r>
            <a:r>
              <a:rPr lang="it-IT" sz="2200" b="1" dirty="0" smtClean="0">
                <a:solidFill>
                  <a:srgbClr val="FF0000"/>
                </a:solidFill>
              </a:rPr>
              <a:t>SEA (Servizio Elettronica </a:t>
            </a:r>
            <a:r>
              <a:rPr lang="it-IT" sz="2200" b="1" smtClean="0">
                <a:solidFill>
                  <a:srgbClr val="FF0000"/>
                </a:solidFill>
              </a:rPr>
              <a:t>ed Automazione) LNF</a:t>
            </a:r>
            <a:endParaRPr lang="it-IT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38667" y="437404"/>
            <a:ext cx="67846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pixel detector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7242" r="3549" b="4692"/>
          <a:stretch/>
        </p:blipFill>
        <p:spPr>
          <a:xfrm>
            <a:off x="587021" y="1761070"/>
            <a:ext cx="5400000" cy="46039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8209" r="3395" b="4754"/>
          <a:stretch/>
        </p:blipFill>
        <p:spPr>
          <a:xfrm>
            <a:off x="6457241" y="1715911"/>
            <a:ext cx="5400000" cy="4680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838200" y="1350324"/>
                <a:ext cx="8476167" cy="4308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CBM @ FAIR </a:t>
                </a:r>
                <a:r>
                  <a:rPr lang="it-IT" sz="2200" dirty="0" err="1" smtClean="0"/>
                  <a:t>example</a:t>
                </a:r>
                <a:r>
                  <a:rPr lang="it-IT" sz="2200" dirty="0" smtClean="0"/>
                  <a:t>: </a:t>
                </a:r>
                <a:r>
                  <a:rPr lang="it-IT" sz="2200" dirty="0" err="1" smtClean="0"/>
                  <a:t>Aluminium</a:t>
                </a:r>
                <a:r>
                  <a:rPr lang="it-IT" sz="2200" dirty="0" smtClean="0"/>
                  <a:t> versus </a:t>
                </a:r>
                <a:r>
                  <a:rPr lang="it-IT" sz="2200" dirty="0" err="1" smtClean="0"/>
                  <a:t>copper</a:t>
                </a:r>
                <a:r>
                  <a:rPr lang="it-IT" sz="2200" dirty="0" smtClean="0"/>
                  <a:t> PCB </a:t>
                </a:r>
                <a:r>
                  <a:rPr lang="it-IT" sz="2200" dirty="0" err="1" smtClean="0"/>
                  <a:t>solution</a:t>
                </a:r>
                <a:r>
                  <a:rPr lang="it-IT" sz="2200" dirty="0" smtClean="0"/>
                  <a:t> 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it-IT" sz="2200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 smtClean="0"/>
                  <a:t> values.</a:t>
                </a:r>
                <a:endParaRPr lang="it-IT" sz="2200" dirty="0"/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0324"/>
                <a:ext cx="8476167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935" t="-10000" r="-72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145867" y="194101"/>
            <a:ext cx="4891997" cy="1200329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“Status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vertex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detector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program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of the CBM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experiment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FAIR”</a:t>
            </a:r>
            <a:r>
              <a:rPr lang="it-IT" altLang="it-IT" dirty="0" smtClean="0">
                <a:latin typeface="Arial" charset="0"/>
              </a:rPr>
              <a:t>, </a:t>
            </a:r>
            <a:r>
              <a:rPr lang="it-IT" dirty="0" err="1"/>
              <a:t>Philipp</a:t>
            </a:r>
            <a:r>
              <a:rPr lang="it-IT" dirty="0"/>
              <a:t> Klaus (Goethe </a:t>
            </a:r>
            <a:r>
              <a:rPr lang="it-IT" dirty="0" err="1"/>
              <a:t>University</a:t>
            </a:r>
            <a:r>
              <a:rPr lang="it-IT" dirty="0"/>
              <a:t> Frankfurt</a:t>
            </a:r>
            <a:r>
              <a:rPr lang="it-IT" dirty="0" smtClean="0"/>
              <a:t>)</a:t>
            </a: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2018 14th Pisa meeting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42144" y="1064871"/>
            <a:ext cx="9907712" cy="2369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 smtClean="0"/>
              <a:t>Main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characteristics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needed</a:t>
            </a:r>
            <a:endParaRPr lang="it-IT" sz="2800" b="1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Relatively</a:t>
            </a:r>
            <a:r>
              <a:rPr lang="it-IT" sz="2400" dirty="0" smtClean="0"/>
              <a:t> small </a:t>
            </a:r>
            <a:r>
              <a:rPr lang="it-IT" sz="2400" dirty="0" err="1" smtClean="0"/>
              <a:t>dimensions</a:t>
            </a:r>
            <a:r>
              <a:rPr lang="it-IT" sz="2400" dirty="0" smtClean="0"/>
              <a:t> (</a:t>
            </a:r>
            <a:r>
              <a:rPr lang="it-IT" sz="2400" dirty="0" err="1" smtClean="0"/>
              <a:t>table</a:t>
            </a:r>
            <a:r>
              <a:rPr lang="it-IT" sz="2400" dirty="0" smtClean="0"/>
              <a:t> top </a:t>
            </a:r>
            <a:r>
              <a:rPr lang="it-IT" sz="2400" dirty="0" err="1" smtClean="0"/>
              <a:t>experiment</a:t>
            </a:r>
            <a:r>
              <a:rPr lang="it-IT" sz="2400" dirty="0" smtClean="0"/>
              <a:t>)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Portable</a:t>
            </a:r>
            <a:endParaRPr lang="it-IT" sz="2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Stable</a:t>
            </a:r>
            <a:r>
              <a:rPr lang="it-IT" sz="2400" dirty="0" smtClean="0"/>
              <a:t> (</a:t>
            </a:r>
            <a:r>
              <a:rPr lang="it-IT" sz="2400" dirty="0" err="1" smtClean="0"/>
              <a:t>also</a:t>
            </a:r>
            <a:r>
              <a:rPr lang="it-IT" sz="2400" dirty="0" smtClean="0"/>
              <a:t> </a:t>
            </a:r>
            <a:r>
              <a:rPr lang="it-IT" sz="2400" dirty="0" err="1" smtClean="0"/>
              <a:t>during</a:t>
            </a:r>
            <a:r>
              <a:rPr lang="it-IT" sz="2400" dirty="0" smtClean="0"/>
              <a:t> </a:t>
            </a:r>
            <a:r>
              <a:rPr lang="it-IT" sz="2400" dirty="0" err="1" smtClean="0"/>
              <a:t>transportation</a:t>
            </a:r>
            <a:r>
              <a:rPr lang="it-IT" sz="2400" dirty="0" smtClean="0"/>
              <a:t>) </a:t>
            </a:r>
            <a:r>
              <a:rPr lang="it-IT" sz="2400" dirty="0" err="1" smtClean="0"/>
              <a:t>support</a:t>
            </a:r>
            <a:r>
              <a:rPr lang="it-IT" sz="2400" dirty="0" smtClean="0"/>
              <a:t> for </a:t>
            </a:r>
            <a:r>
              <a:rPr lang="it-IT" sz="2400" dirty="0" err="1" smtClean="0"/>
              <a:t>micrometer</a:t>
            </a:r>
            <a:r>
              <a:rPr lang="it-IT" sz="2400" dirty="0" smtClean="0"/>
              <a:t> </a:t>
            </a:r>
            <a:r>
              <a:rPr lang="it-IT" sz="2400" dirty="0" err="1" smtClean="0"/>
              <a:t>precision</a:t>
            </a:r>
            <a:r>
              <a:rPr lang="it-IT" sz="2400" dirty="0" smtClean="0"/>
              <a:t> </a:t>
            </a:r>
            <a:r>
              <a:rPr lang="it-IT" sz="2400" dirty="0" err="1" smtClean="0"/>
              <a:t>tracker</a:t>
            </a:r>
            <a:endParaRPr lang="it-IT" sz="24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Flexible</a:t>
            </a:r>
            <a:r>
              <a:rPr lang="it-IT" sz="2400" dirty="0" smtClean="0"/>
              <a:t> for </a:t>
            </a:r>
            <a:r>
              <a:rPr lang="it-IT" sz="2400" dirty="0" err="1" smtClean="0"/>
              <a:t>magnets</a:t>
            </a:r>
            <a:r>
              <a:rPr lang="it-IT" sz="2400" dirty="0" smtClean="0"/>
              <a:t> </a:t>
            </a:r>
            <a:r>
              <a:rPr lang="it-IT" sz="2400" dirty="0" err="1" smtClean="0"/>
              <a:t>dismount</a:t>
            </a:r>
            <a:r>
              <a:rPr lang="it-IT" sz="2400" dirty="0" smtClean="0"/>
              <a:t> for </a:t>
            </a:r>
            <a:r>
              <a:rPr lang="it-IT" sz="2400" dirty="0" err="1" smtClean="0"/>
              <a:t>alignment</a:t>
            </a:r>
            <a:r>
              <a:rPr lang="it-IT" sz="2400" dirty="0" smtClean="0"/>
              <a:t> of detector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Reasonable</a:t>
            </a:r>
            <a:r>
              <a:rPr lang="it-IT" sz="2400" dirty="0" smtClean="0"/>
              <a:t> </a:t>
            </a:r>
            <a:r>
              <a:rPr lang="it-IT" sz="2400" dirty="0" err="1" smtClean="0"/>
              <a:t>cost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710536" y="3655208"/>
            <a:ext cx="8770927" cy="2369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FF0000"/>
                </a:solidFill>
              </a:rPr>
              <a:t>Previous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project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solution</a:t>
            </a: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err="1" smtClean="0">
                <a:solidFill>
                  <a:srgbClr val="FF0000"/>
                </a:solidFill>
              </a:rPr>
              <a:t>reutilization</a:t>
            </a:r>
            <a:endParaRPr lang="it-IT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it-IT" sz="2400" dirty="0" smtClean="0"/>
              <a:t>ELI-NP </a:t>
            </a:r>
            <a:r>
              <a:rPr lang="it-IT" sz="2400" dirty="0" err="1" smtClean="0"/>
              <a:t>support</a:t>
            </a:r>
            <a:r>
              <a:rPr lang="it-IT" sz="2400" dirty="0" smtClean="0"/>
              <a:t> to </a:t>
            </a:r>
            <a:r>
              <a:rPr lang="it-IT" sz="2400" dirty="0" err="1" smtClean="0"/>
              <a:t>transport</a:t>
            </a:r>
            <a:r>
              <a:rPr lang="it-IT" sz="2400" dirty="0" smtClean="0"/>
              <a:t> LINAC </a:t>
            </a:r>
            <a:r>
              <a:rPr lang="it-IT" sz="2400" dirty="0" err="1" smtClean="0"/>
              <a:t>elements</a:t>
            </a:r>
            <a:endParaRPr lang="it-IT" sz="24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 err="1" smtClean="0"/>
              <a:t>Girder</a:t>
            </a:r>
            <a:r>
              <a:rPr lang="it-IT" sz="2400" dirty="0" smtClean="0"/>
              <a:t> </a:t>
            </a:r>
            <a:r>
              <a:rPr lang="it-IT" sz="2400" dirty="0" err="1" smtClean="0"/>
              <a:t>structure</a:t>
            </a:r>
            <a:r>
              <a:rPr lang="it-IT" sz="2400" dirty="0" smtClean="0"/>
              <a:t> with new </a:t>
            </a:r>
            <a:r>
              <a:rPr lang="it-IT" sz="2400" dirty="0" err="1" smtClean="0"/>
              <a:t>dimensions</a:t>
            </a:r>
            <a:r>
              <a:rPr lang="it-IT" sz="2400" dirty="0" smtClean="0"/>
              <a:t>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suspensions</a:t>
            </a:r>
            <a:r>
              <a:rPr lang="it-IT" sz="2400" dirty="0" smtClean="0"/>
              <a:t> for </a:t>
            </a:r>
            <a:r>
              <a:rPr lang="it-IT" sz="2400" dirty="0" err="1" smtClean="0"/>
              <a:t>transportation</a:t>
            </a:r>
            <a:endParaRPr lang="it-IT" sz="24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 err="1" smtClean="0"/>
              <a:t>Similar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structure</a:t>
            </a:r>
            <a:r>
              <a:rPr lang="it-IT" sz="2400" dirty="0" smtClean="0"/>
              <a:t> for holding and </a:t>
            </a:r>
            <a:r>
              <a:rPr lang="it-IT" sz="2400" dirty="0" err="1" smtClean="0"/>
              <a:t>packing</a:t>
            </a:r>
            <a:endParaRPr lang="it-IT" sz="2400" dirty="0" smtClean="0"/>
          </a:p>
          <a:p>
            <a:pPr marL="342900" indent="-342900" algn="just">
              <a:buFont typeface="Arial" charset="0"/>
              <a:buChar char="•"/>
            </a:pP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support</a:t>
            </a:r>
            <a:r>
              <a:rPr lang="it-IT" sz="2400" dirty="0" smtClean="0"/>
              <a:t> with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</a:t>
            </a:r>
            <a:r>
              <a:rPr lang="it-IT" sz="2400" dirty="0" err="1" smtClean="0"/>
              <a:t>heigths</a:t>
            </a:r>
            <a:r>
              <a:rPr lang="it-IT" sz="2400" dirty="0" smtClean="0"/>
              <a:t> to be </a:t>
            </a:r>
            <a:r>
              <a:rPr lang="it-IT" sz="2400" dirty="0" err="1" smtClean="0"/>
              <a:t>designed</a:t>
            </a:r>
            <a:endParaRPr lang="it-IT" sz="24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88215" y="102520"/>
            <a:ext cx="67846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pixel detector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" y="1379368"/>
            <a:ext cx="3338182" cy="432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12" y="1379368"/>
            <a:ext cx="3338182" cy="432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17" y="1668781"/>
            <a:ext cx="4320000" cy="334463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485195" y="853008"/>
            <a:ext cx="969214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Examples</a:t>
            </a:r>
            <a:r>
              <a:rPr lang="it-IT" sz="2400" dirty="0" smtClean="0"/>
              <a:t> of </a:t>
            </a:r>
            <a:r>
              <a:rPr lang="it-IT" sz="2400" dirty="0" err="1" smtClean="0"/>
              <a:t>material</a:t>
            </a:r>
            <a:r>
              <a:rPr lang="it-IT" sz="2400" dirty="0" smtClean="0"/>
              <a:t> for </a:t>
            </a:r>
            <a:r>
              <a:rPr lang="it-IT" sz="2400" dirty="0" err="1" smtClean="0"/>
              <a:t>interposer</a:t>
            </a:r>
            <a:r>
              <a:rPr lang="it-IT" sz="2400" dirty="0" smtClean="0"/>
              <a:t> (</a:t>
            </a:r>
            <a:r>
              <a:rPr lang="it-IT" sz="2400" dirty="0" err="1" smtClean="0"/>
              <a:t>support</a:t>
            </a:r>
            <a:r>
              <a:rPr lang="it-IT" sz="2400" dirty="0" smtClean="0"/>
              <a:t> </a:t>
            </a:r>
            <a:r>
              <a:rPr lang="it-IT" sz="2400" dirty="0" err="1" smtClean="0"/>
              <a:t>sheet</a:t>
            </a:r>
            <a:r>
              <a:rPr lang="it-IT" sz="2400" dirty="0" smtClean="0"/>
              <a:t> to </a:t>
            </a:r>
            <a:r>
              <a:rPr lang="it-IT" sz="2400" dirty="0" err="1" smtClean="0"/>
              <a:t>glue</a:t>
            </a:r>
            <a:r>
              <a:rPr lang="it-IT" sz="2400" dirty="0" smtClean="0"/>
              <a:t> the </a:t>
            </a:r>
            <a:r>
              <a:rPr lang="it-IT" sz="2400" dirty="0" err="1" smtClean="0"/>
              <a:t>two</a:t>
            </a:r>
            <a:r>
              <a:rPr lang="it-IT" sz="2400" dirty="0" smtClean="0"/>
              <a:t> </a:t>
            </a:r>
            <a:r>
              <a:rPr lang="it-IT" sz="2400" dirty="0" err="1" smtClean="0"/>
              <a:t>modules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324850" y="5308943"/>
            <a:ext cx="2694392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Industrial </a:t>
            </a:r>
            <a:r>
              <a:rPr lang="it-IT" dirty="0" err="1" smtClean="0"/>
              <a:t>diamond</a:t>
            </a:r>
            <a:r>
              <a:rPr lang="it-IT" dirty="0" smtClean="0"/>
              <a:t> </a:t>
            </a:r>
            <a:r>
              <a:rPr lang="it-IT" dirty="0" err="1" smtClean="0"/>
              <a:t>wafers</a:t>
            </a:r>
            <a:r>
              <a:rPr lang="it-IT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size</a:t>
            </a:r>
            <a:r>
              <a:rPr lang="it-IT" dirty="0" smtClean="0"/>
              <a:t> 4 </a:t>
            </a:r>
            <a:r>
              <a:rPr lang="it-IT" dirty="0" err="1" smtClean="0"/>
              <a:t>inches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err="1" smtClean="0"/>
              <a:t>Thickness</a:t>
            </a:r>
            <a:r>
              <a:rPr lang="it-IT" dirty="0" smtClean="0"/>
              <a:t> 100 µ</a:t>
            </a:r>
            <a:r>
              <a:rPr lang="it-IT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960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99645" y="147488"/>
            <a:ext cx="67846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pixel detector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31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61823" y="857250"/>
            <a:ext cx="732226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</a:t>
            </a:r>
            <a:r>
              <a:rPr lang="it-IT" sz="2200" dirty="0" err="1" smtClean="0"/>
              <a:t>material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b="1" dirty="0" err="1" smtClean="0">
                <a:solidFill>
                  <a:srgbClr val="FF0000"/>
                </a:solidFill>
              </a:rPr>
              <a:t>trade</a:t>
            </a:r>
            <a:r>
              <a:rPr lang="it-IT" sz="2200" b="1" dirty="0" smtClean="0">
                <a:solidFill>
                  <a:srgbClr val="FF0000"/>
                </a:solidFill>
              </a:rPr>
              <a:t> off </a:t>
            </a:r>
            <a:r>
              <a:rPr lang="it-IT" sz="2200" b="1" dirty="0" err="1" smtClean="0">
                <a:solidFill>
                  <a:srgbClr val="FF0000"/>
                </a:solidFill>
              </a:rPr>
              <a:t>choice</a:t>
            </a:r>
            <a:r>
              <a:rPr lang="it-IT" sz="2200" dirty="0" smtClean="0"/>
              <a:t> </a:t>
            </a:r>
            <a:r>
              <a:rPr lang="it-IT" sz="2200" dirty="0" err="1" smtClean="0"/>
              <a:t>among</a:t>
            </a:r>
            <a:r>
              <a:rPr lang="it-IT" sz="2200" dirty="0" smtClean="0"/>
              <a:t> </a:t>
            </a:r>
            <a:r>
              <a:rPr lang="it-IT" sz="2200" dirty="0" err="1" smtClean="0"/>
              <a:t>different</a:t>
            </a:r>
            <a:r>
              <a:rPr lang="it-IT" sz="2200" dirty="0" smtClean="0"/>
              <a:t> </a:t>
            </a:r>
            <a:r>
              <a:rPr lang="it-IT" sz="2200" dirty="0" err="1" smtClean="0"/>
              <a:t>requirements</a:t>
            </a:r>
            <a:r>
              <a:rPr lang="it-IT" sz="22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Stiffness</a:t>
            </a:r>
            <a:r>
              <a:rPr lang="it-IT" sz="2200" dirty="0" smtClean="0"/>
              <a:t> of the </a:t>
            </a:r>
            <a:r>
              <a:rPr lang="it-IT" sz="2200" dirty="0" err="1" smtClean="0"/>
              <a:t>structure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Material</a:t>
            </a:r>
            <a:r>
              <a:rPr lang="it-IT" sz="2200" dirty="0" smtClean="0"/>
              <a:t> budget ( mass or </a:t>
            </a:r>
            <a:r>
              <a:rPr lang="it-IT" sz="2200" dirty="0" err="1" smtClean="0"/>
              <a:t>radiation</a:t>
            </a:r>
            <a:r>
              <a:rPr lang="it-IT" sz="2200" dirty="0" smtClean="0"/>
              <a:t> </a:t>
            </a:r>
            <a:r>
              <a:rPr lang="it-IT" sz="2200" dirty="0" err="1" smtClean="0"/>
              <a:t>length</a:t>
            </a:r>
            <a:r>
              <a:rPr lang="it-IT" sz="22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CTE ( Thermal Expansion </a:t>
            </a:r>
            <a:r>
              <a:rPr lang="it-IT" sz="2200" dirty="0" err="1" smtClean="0"/>
              <a:t>Coefficient</a:t>
            </a:r>
            <a:r>
              <a:rPr lang="it-IT" sz="2200" dirty="0" smtClean="0"/>
              <a:t> )</a:t>
            </a:r>
          </a:p>
          <a:p>
            <a:pPr marL="285750" indent="-285750">
              <a:buFont typeface="Arial" charset="0"/>
              <a:buChar char="•"/>
            </a:pPr>
            <a:r>
              <a:rPr lang="is-IS" sz="2200" dirty="0" smtClean="0"/>
              <a:t>Availability</a:t>
            </a:r>
          </a:p>
          <a:p>
            <a:pPr marL="285750" indent="-285750">
              <a:buFont typeface="Arial" charset="0"/>
              <a:buChar char="•"/>
            </a:pPr>
            <a:r>
              <a:rPr lang="is-IS" sz="2200" dirty="0" smtClean="0"/>
              <a:t>Cost</a:t>
            </a:r>
          </a:p>
          <a:p>
            <a:pPr marL="285750" indent="-285750">
              <a:buFont typeface="Arial" charset="0"/>
              <a:buChar char="•"/>
            </a:pPr>
            <a:r>
              <a:rPr lang="is-IS" sz="2200" dirty="0" smtClean="0"/>
              <a:t>...............................</a:t>
            </a:r>
            <a:endParaRPr lang="it-IT" sz="2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6990" r="5617" b="5367"/>
          <a:stretch/>
        </p:blipFill>
        <p:spPr>
          <a:xfrm>
            <a:off x="3770142" y="2518116"/>
            <a:ext cx="3882683" cy="101287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39" y="3262332"/>
            <a:ext cx="2019300" cy="1066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519" r="6507"/>
          <a:stretch/>
        </p:blipFill>
        <p:spPr>
          <a:xfrm>
            <a:off x="526201" y="4252355"/>
            <a:ext cx="3823932" cy="216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79" y="3696704"/>
            <a:ext cx="1828800" cy="6731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3507" r="4648"/>
          <a:stretch/>
        </p:blipFill>
        <p:spPr>
          <a:xfrm>
            <a:off x="4687176" y="4292872"/>
            <a:ext cx="3902760" cy="216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11650" r="6287" b="7671"/>
          <a:stretch/>
        </p:blipFill>
        <p:spPr>
          <a:xfrm>
            <a:off x="7981590" y="926553"/>
            <a:ext cx="3600450" cy="1807633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9002971" y="3522098"/>
            <a:ext cx="2438400" cy="2048035"/>
            <a:chOff x="5543550" y="1485900"/>
            <a:chExt cx="2438400" cy="2048035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3" t="15760" r="7906" b="10082"/>
            <a:stretch/>
          </p:blipFill>
          <p:spPr>
            <a:xfrm>
              <a:off x="5543550" y="1485900"/>
              <a:ext cx="2438400" cy="838200"/>
            </a:xfrm>
            <a:prstGeom prst="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14" name="CasellaDiTesto 13"/>
            <p:cNvSpPr txBox="1"/>
            <p:nvPr/>
          </p:nvSpPr>
          <p:spPr>
            <a:xfrm>
              <a:off x="5543550" y="2333606"/>
              <a:ext cx="2438400" cy="1200329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it-IT" dirty="0" err="1" smtClean="0"/>
                <a:t>S</a:t>
              </a:r>
              <a:r>
                <a:rPr lang="it-IT" dirty="0" smtClean="0"/>
                <a:t> = </a:t>
              </a:r>
              <a:r>
                <a:rPr lang="it-IT" dirty="0" err="1" smtClean="0"/>
                <a:t>Stiffness</a:t>
              </a:r>
              <a:endParaRPr lang="it-IT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it-IT" dirty="0" smtClean="0"/>
                <a:t>E = </a:t>
              </a:r>
              <a:r>
                <a:rPr lang="it-IT" dirty="0" err="1" smtClean="0"/>
                <a:t>Elastic</a:t>
              </a:r>
              <a:r>
                <a:rPr lang="it-IT" dirty="0" smtClean="0"/>
                <a:t> </a:t>
              </a:r>
              <a:r>
                <a:rPr lang="it-IT" dirty="0" err="1" smtClean="0"/>
                <a:t>Module</a:t>
              </a:r>
              <a:endParaRPr lang="it-IT" dirty="0" smtClean="0"/>
            </a:p>
            <a:p>
              <a:pPr marL="285750" indent="-285750">
                <a:buFont typeface="Arial" charset="0"/>
                <a:buChar char="•"/>
              </a:pPr>
              <a:r>
                <a:rPr lang="it-IT" dirty="0" smtClean="0"/>
                <a:t>I  = Second moment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it-IT" dirty="0" smtClean="0"/>
                <a:t>L = </a:t>
              </a:r>
              <a:r>
                <a:rPr lang="it-IT" dirty="0" err="1" smtClean="0"/>
                <a:t>Length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1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94032" y="212789"/>
            <a:ext cx="6010153" cy="461665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4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4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0" y="443622"/>
            <a:ext cx="8360230" cy="5912728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32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362329" y="399165"/>
                <a:ext cx="3583866" cy="600164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000" dirty="0" err="1" smtClean="0"/>
                  <a:t>Mechanical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draft</a:t>
                </a:r>
                <a:r>
                  <a:rPr lang="it-IT" sz="2000" dirty="0" smtClean="0"/>
                  <a:t> of the</a:t>
                </a:r>
              </a:p>
              <a:p>
                <a:pPr algn="ctr"/>
                <a:r>
                  <a:rPr lang="it-IT" sz="2000" dirty="0" smtClean="0"/>
                  <a:t>Inner </a:t>
                </a:r>
                <a:r>
                  <a:rPr lang="it-IT" sz="2000" dirty="0" err="1" smtClean="0"/>
                  <a:t>Tracker</a:t>
                </a:r>
                <a:r>
                  <a:rPr lang="it-IT" sz="2000" dirty="0" smtClean="0"/>
                  <a:t> detector.</a:t>
                </a:r>
              </a:p>
              <a:p>
                <a:pPr algn="ctr"/>
                <a:r>
                  <a:rPr lang="it-IT" sz="2000" dirty="0" smtClean="0"/>
                  <a:t>A </a:t>
                </a:r>
                <a:r>
                  <a:rPr lang="it-IT" sz="2000" dirty="0" err="1" smtClean="0"/>
                  <a:t>lot</a:t>
                </a:r>
                <a:r>
                  <a:rPr lang="it-IT" sz="2000" dirty="0" smtClean="0"/>
                  <a:t> of </a:t>
                </a:r>
                <a:r>
                  <a:rPr lang="it-IT" sz="2000" dirty="0" err="1" smtClean="0"/>
                  <a:t>details</a:t>
                </a:r>
                <a:r>
                  <a:rPr lang="it-IT" sz="2000" dirty="0" smtClean="0"/>
                  <a:t>, </a:t>
                </a:r>
                <a:r>
                  <a:rPr lang="it-IT" sz="2000" dirty="0" err="1" smtClean="0"/>
                  <a:t>mechanical</a:t>
                </a:r>
                <a:r>
                  <a:rPr lang="it-IT" sz="2000" dirty="0" smtClean="0"/>
                  <a:t>,</a:t>
                </a:r>
                <a:endParaRPr lang="it-IT" sz="2000" dirty="0"/>
              </a:p>
              <a:p>
                <a:pPr algn="ctr"/>
                <a:r>
                  <a:rPr lang="it-IT" sz="2000" dirty="0" err="1" smtClean="0"/>
                  <a:t>electrical</a:t>
                </a:r>
                <a:r>
                  <a:rPr lang="it-IT" sz="2000" dirty="0" smtClean="0"/>
                  <a:t>, </a:t>
                </a:r>
                <a:r>
                  <a:rPr lang="it-IT" sz="2000" dirty="0" err="1" smtClean="0"/>
                  <a:t>assembly</a:t>
                </a:r>
                <a:r>
                  <a:rPr lang="it-IT" sz="2000" dirty="0" smtClean="0"/>
                  <a:t> procedure </a:t>
                </a:r>
              </a:p>
              <a:p>
                <a:pPr algn="ctr"/>
                <a:r>
                  <a:rPr lang="it-IT" sz="2000" dirty="0" smtClean="0"/>
                  <a:t>and </a:t>
                </a:r>
                <a:r>
                  <a:rPr lang="it-IT" sz="2000" dirty="0" err="1" smtClean="0"/>
                  <a:t>others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have</a:t>
                </a:r>
                <a:r>
                  <a:rPr lang="it-IT" sz="2000" dirty="0" smtClean="0"/>
                  <a:t> to be</a:t>
                </a:r>
              </a:p>
              <a:p>
                <a:pPr algn="ctr"/>
                <a:r>
                  <a:rPr lang="it-IT" sz="2000" dirty="0" err="1" smtClean="0"/>
                  <a:t>defined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before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starting</a:t>
                </a:r>
                <a:r>
                  <a:rPr lang="it-IT" sz="2000" dirty="0" smtClean="0"/>
                  <a:t> </a:t>
                </a:r>
              </a:p>
              <a:p>
                <a:pPr algn="ctr"/>
                <a:r>
                  <a:rPr lang="it-IT" sz="2000" dirty="0" err="1"/>
                  <a:t>p</a:t>
                </a:r>
                <a:r>
                  <a:rPr lang="it-IT" sz="2000" dirty="0" err="1" smtClean="0"/>
                  <a:t>rototypes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construction</a:t>
                </a:r>
                <a:r>
                  <a:rPr lang="it-IT" sz="2000" dirty="0" smtClean="0"/>
                  <a:t>.</a:t>
                </a:r>
              </a:p>
              <a:p>
                <a:pPr algn="ctr"/>
                <a:r>
                  <a:rPr lang="it-IT" sz="2000" dirty="0" smtClean="0"/>
                  <a:t>G&amp;A company </a:t>
                </a:r>
                <a:r>
                  <a:rPr lang="it-IT" sz="2000" dirty="0" err="1" smtClean="0"/>
                  <a:t>is</a:t>
                </a:r>
                <a:r>
                  <a:rPr lang="it-IT" sz="2000" dirty="0" smtClean="0"/>
                  <a:t> ready</a:t>
                </a:r>
              </a:p>
              <a:p>
                <a:pPr algn="ctr"/>
                <a:r>
                  <a:rPr lang="it-IT" sz="2000" dirty="0" smtClean="0"/>
                  <a:t>to </a:t>
                </a:r>
                <a:r>
                  <a:rPr lang="it-IT" sz="2000" dirty="0" err="1" smtClean="0"/>
                  <a:t>prepare</a:t>
                </a:r>
                <a:r>
                  <a:rPr lang="it-IT" sz="2000" dirty="0" smtClean="0"/>
                  <a:t> a </a:t>
                </a:r>
                <a:r>
                  <a:rPr lang="it-IT" sz="2000" dirty="0" err="1" smtClean="0"/>
                  <a:t>quotation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as</a:t>
                </a:r>
                <a:endParaRPr lang="it-IT" sz="2000" dirty="0"/>
              </a:p>
              <a:p>
                <a:pPr algn="ctr"/>
                <a:r>
                  <a:rPr lang="it-IT" sz="2000" dirty="0" err="1"/>
                  <a:t>s</a:t>
                </a:r>
                <a:r>
                  <a:rPr lang="it-IT" sz="2000" dirty="0" err="1" smtClean="0"/>
                  <a:t>oon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as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we’ll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define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all</a:t>
                </a:r>
                <a:endParaRPr lang="it-IT" sz="2000" dirty="0" smtClean="0"/>
              </a:p>
              <a:p>
                <a:pPr algn="ctr"/>
                <a:r>
                  <a:rPr lang="it-IT" sz="2000" dirty="0"/>
                  <a:t>t</a:t>
                </a:r>
                <a:r>
                  <a:rPr lang="it-IT" sz="2000" dirty="0" smtClean="0"/>
                  <a:t>he </a:t>
                </a:r>
                <a:r>
                  <a:rPr lang="it-IT" sz="2000" dirty="0" err="1" smtClean="0"/>
                  <a:t>details</a:t>
                </a:r>
                <a:r>
                  <a:rPr lang="it-IT" sz="2000" dirty="0" smtClean="0"/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it-IT" sz="2000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it-IT" sz="20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charset="0"/>
                      </a:rPr>
                      <m:t>max</m:t>
                    </m:r>
                  </m:oMath>
                </a14:m>
                <a:endParaRPr lang="it-IT" sz="20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it-IT" sz="2000" dirty="0" err="1" smtClean="0"/>
                  <a:t>Planarity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level</a:t>
                </a:r>
                <a:endParaRPr lang="it-IT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it-IT" sz="2000" dirty="0" err="1" smtClean="0"/>
                  <a:t>Distance</a:t>
                </a:r>
                <a:r>
                  <a:rPr lang="it-IT" sz="2000" dirty="0" smtClean="0"/>
                  <a:t> of </a:t>
                </a:r>
                <a:r>
                  <a:rPr lang="it-IT" sz="2000" dirty="0" err="1" smtClean="0"/>
                  <a:t>two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planes</a:t>
                </a:r>
                <a:endParaRPr lang="it-IT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it-IT" sz="2000" dirty="0" smtClean="0"/>
                  <a:t>Precision of position of</a:t>
                </a:r>
              </a:p>
              <a:p>
                <a:r>
                  <a:rPr lang="it-IT" sz="2000" dirty="0" smtClean="0"/>
                  <a:t>      </a:t>
                </a:r>
                <a:r>
                  <a:rPr lang="it-IT" sz="2000" dirty="0" err="1" smtClean="0"/>
                  <a:t>different</a:t>
                </a:r>
                <a:r>
                  <a:rPr lang="it-IT" sz="2000" dirty="0" smtClean="0"/>
                  <a:t> </a:t>
                </a:r>
                <a:r>
                  <a:rPr lang="it-IT" sz="2000" dirty="0" err="1" smtClean="0"/>
                  <a:t>sensors</a:t>
                </a:r>
                <a:endParaRPr lang="it-IT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is-IS" sz="2000" dirty="0" smtClean="0"/>
                  <a:t>…...................</a:t>
                </a:r>
              </a:p>
              <a:p>
                <a:pPr algn="ctr"/>
                <a:r>
                  <a:rPr lang="is-IS" sz="2200" b="1" dirty="0" smtClean="0">
                    <a:solidFill>
                      <a:srgbClr val="FF0000"/>
                    </a:solidFill>
                  </a:rPr>
                  <a:t>Simulation is the only way</a:t>
                </a:r>
              </a:p>
              <a:p>
                <a:pPr algn="ctr"/>
                <a:r>
                  <a:rPr lang="is-IS" sz="2200" b="1" dirty="0" smtClean="0">
                    <a:solidFill>
                      <a:srgbClr val="FF0000"/>
                    </a:solidFill>
                  </a:rPr>
                  <a:t>to answer</a:t>
                </a:r>
                <a:endParaRPr lang="it-IT" sz="2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329" y="399165"/>
                <a:ext cx="3583866" cy="6001643"/>
              </a:xfrm>
              <a:prstGeom prst="rect">
                <a:avLst/>
              </a:prstGeom>
              <a:blipFill rotWithShape="0">
                <a:blip r:embed="rId3"/>
                <a:stretch>
                  <a:fillRect l="-1010" t="-202" b="-807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5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93850" y="204234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A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possible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pixel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improvement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021453" y="814040"/>
            <a:ext cx="6013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M28 pixel </a:t>
            </a:r>
            <a:r>
              <a:rPr lang="it-IT" sz="2400" dirty="0" err="1" smtClean="0"/>
              <a:t>architecture</a:t>
            </a:r>
            <a:r>
              <a:rPr lang="it-IT" sz="2400" dirty="0" smtClean="0"/>
              <a:t> </a:t>
            </a:r>
            <a:r>
              <a:rPr lang="it-IT" sz="2400" dirty="0" err="1" smtClean="0"/>
              <a:t>limit</a:t>
            </a:r>
            <a:r>
              <a:rPr lang="it-IT" sz="24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Rolling</a:t>
            </a:r>
            <a:r>
              <a:rPr lang="it-IT" sz="2400" dirty="0" smtClean="0"/>
              <a:t> </a:t>
            </a:r>
            <a:r>
              <a:rPr lang="it-IT" sz="2400" dirty="0" err="1" smtClean="0"/>
              <a:t>shutter</a:t>
            </a:r>
            <a:r>
              <a:rPr lang="it-IT" sz="2400" dirty="0" smtClean="0"/>
              <a:t> full frame  </a:t>
            </a:r>
            <a:r>
              <a:rPr lang="it-IT" sz="2400" dirty="0" err="1" smtClean="0"/>
              <a:t>readout</a:t>
            </a:r>
            <a:r>
              <a:rPr lang="it-IT" sz="2400" dirty="0" smtClean="0"/>
              <a:t> (～180µs)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smtClean="0"/>
              <a:t>No timing information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20979" y="2110741"/>
            <a:ext cx="1010300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NO WAY TO ASSIGN TRACKS FROM DIFFERENT EVENTS OCCURRED  IN THE SAME FRAME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37132" y="3144536"/>
            <a:ext cx="6717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Recent</a:t>
            </a:r>
            <a:r>
              <a:rPr lang="it-IT" sz="2400" dirty="0" smtClean="0"/>
              <a:t> </a:t>
            </a:r>
            <a:r>
              <a:rPr lang="it-IT" sz="2400" dirty="0" err="1" smtClean="0"/>
              <a:t>result</a:t>
            </a:r>
            <a:r>
              <a:rPr lang="it-IT" sz="2400" dirty="0" smtClean="0"/>
              <a:t> from FBK ( Fondazione Bruno Kessler )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smtClean="0"/>
              <a:t>“Large area” LGAD </a:t>
            </a:r>
            <a:r>
              <a:rPr lang="it-IT" sz="2400" dirty="0" err="1" smtClean="0"/>
              <a:t>sensor</a:t>
            </a:r>
            <a:r>
              <a:rPr lang="it-IT" sz="2400" dirty="0" smtClean="0"/>
              <a:t> (</a:t>
            </a:r>
            <a:r>
              <a:rPr lang="it-IT" sz="2400" dirty="0"/>
              <a:t>～ </a:t>
            </a:r>
            <a:r>
              <a:rPr lang="it-IT" sz="2400" dirty="0" smtClean="0"/>
              <a:t>1 cm2)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dirty="0" err="1" smtClean="0"/>
              <a:t>Thickness</a:t>
            </a:r>
            <a:r>
              <a:rPr lang="it-IT" sz="2400" dirty="0" smtClean="0"/>
              <a:t> 50 µm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527714" y="4398111"/>
            <a:ext cx="9110547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/>
              <a:t>Possible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solution</a:t>
            </a:r>
            <a:endParaRPr lang="it-IT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400" b="1" dirty="0" err="1" smtClean="0"/>
              <a:t>Easily</a:t>
            </a:r>
            <a:r>
              <a:rPr lang="it-IT" sz="2400" b="1" dirty="0" smtClean="0"/>
              <a:t> </a:t>
            </a:r>
            <a:r>
              <a:rPr lang="it-IT" sz="2400" b="1" dirty="0" err="1"/>
              <a:t>implementable</a:t>
            </a:r>
            <a:r>
              <a:rPr lang="it-IT" sz="2400" b="1" dirty="0"/>
              <a:t> a </a:t>
            </a:r>
            <a:r>
              <a:rPr lang="it-IT" sz="2400" b="1" dirty="0" err="1"/>
              <a:t>coarse</a:t>
            </a:r>
            <a:r>
              <a:rPr lang="it-IT" sz="2400" b="1" dirty="0"/>
              <a:t> “</a:t>
            </a:r>
            <a:r>
              <a:rPr lang="it-IT" sz="2400" b="1" dirty="0" err="1"/>
              <a:t>pixellated</a:t>
            </a:r>
            <a:r>
              <a:rPr lang="it-IT" sz="2400" b="1" dirty="0"/>
              <a:t>” </a:t>
            </a:r>
            <a:r>
              <a:rPr lang="it-IT" sz="2400" b="1" dirty="0" err="1"/>
              <a:t>version</a:t>
            </a:r>
            <a:r>
              <a:rPr lang="it-IT" sz="2400" b="1" dirty="0"/>
              <a:t> with </a:t>
            </a:r>
            <a:r>
              <a:rPr lang="it-IT" sz="2400" b="1" dirty="0" err="1"/>
              <a:t>limited</a:t>
            </a:r>
            <a:r>
              <a:rPr lang="it-IT" sz="2400" b="1" dirty="0"/>
              <a:t> </a:t>
            </a:r>
            <a:r>
              <a:rPr lang="it-IT" sz="2400" b="1" dirty="0" err="1"/>
              <a:t>number</a:t>
            </a:r>
            <a:r>
              <a:rPr lang="it-IT" sz="2400" b="1" dirty="0"/>
              <a:t> </a:t>
            </a:r>
            <a:r>
              <a:rPr lang="it-IT" sz="2400" b="1" dirty="0" smtClean="0"/>
              <a:t>of </a:t>
            </a:r>
            <a:r>
              <a:rPr lang="it-IT" sz="2400" b="1" dirty="0" err="1" smtClean="0"/>
              <a:t>readout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channels</a:t>
            </a:r>
            <a:r>
              <a:rPr lang="it-IT" sz="2400" b="1" dirty="0" smtClean="0"/>
              <a:t> ( </a:t>
            </a:r>
            <a:r>
              <a:rPr lang="it-IT" sz="2400" b="1" dirty="0" err="1" smtClean="0"/>
              <a:t>order</a:t>
            </a:r>
            <a:r>
              <a:rPr lang="it-IT" sz="2400" b="1" dirty="0" smtClean="0"/>
              <a:t> 10-20 ).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b="1" dirty="0" err="1" smtClean="0"/>
              <a:t>One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additional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mask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probably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sufficient</a:t>
            </a:r>
            <a:r>
              <a:rPr lang="it-IT" sz="2400" b="1" dirty="0" smtClean="0"/>
              <a:t>!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400" b="1" dirty="0" err="1" smtClean="0"/>
              <a:t>One</a:t>
            </a:r>
            <a:r>
              <a:rPr lang="it-IT" sz="2400" b="1" dirty="0" smtClean="0"/>
              <a:t> or </a:t>
            </a:r>
            <a:r>
              <a:rPr lang="it-IT" sz="2400" b="1" dirty="0" err="1" smtClean="0"/>
              <a:t>two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plane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before</a:t>
            </a:r>
            <a:r>
              <a:rPr lang="it-IT" sz="2400" b="1" dirty="0" smtClean="0"/>
              <a:t> or </a:t>
            </a:r>
            <a:r>
              <a:rPr lang="it-IT" sz="2400" b="1" dirty="0" err="1" smtClean="0"/>
              <a:t>after</a:t>
            </a:r>
            <a:r>
              <a:rPr lang="it-IT" sz="2400" b="1" dirty="0" smtClean="0"/>
              <a:t> the target </a:t>
            </a:r>
            <a:r>
              <a:rPr lang="it-IT" sz="2400" b="1" dirty="0" err="1" smtClean="0"/>
              <a:t>could</a:t>
            </a:r>
            <a:r>
              <a:rPr lang="it-IT" sz="2400" b="1" dirty="0" smtClean="0"/>
              <a:t> solve the </a:t>
            </a:r>
            <a:r>
              <a:rPr lang="it-IT" sz="2400" b="1" dirty="0" err="1" smtClean="0"/>
              <a:t>problem</a:t>
            </a:r>
            <a:endParaRPr lang="it-IT" sz="2400" b="1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93850" y="204234"/>
            <a:ext cx="900430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 smtClean="0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34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151161" y="847957"/>
            <a:ext cx="6702989" cy="144655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FOOT </a:t>
            </a:r>
            <a:r>
              <a:rPr lang="it-IT" sz="2200" b="1" dirty="0" err="1" smtClean="0"/>
              <a:t>tracker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mechanical</a:t>
            </a:r>
            <a:r>
              <a:rPr lang="it-IT" sz="2200" b="1" dirty="0" smtClean="0"/>
              <a:t> setup</a:t>
            </a:r>
            <a:r>
              <a:rPr lang="it-IT" sz="22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A </a:t>
            </a:r>
            <a:r>
              <a:rPr lang="it-IT" sz="2200" dirty="0" err="1" smtClean="0"/>
              <a:t>realistic</a:t>
            </a:r>
            <a:r>
              <a:rPr lang="it-IT" sz="2200" dirty="0" smtClean="0"/>
              <a:t> </a:t>
            </a:r>
            <a:r>
              <a:rPr lang="it-IT" sz="2200" dirty="0" err="1" smtClean="0"/>
              <a:t>solution</a:t>
            </a:r>
            <a:r>
              <a:rPr lang="it-IT" sz="2200" dirty="0" smtClean="0"/>
              <a:t> </a:t>
            </a:r>
            <a:r>
              <a:rPr lang="it-IT" sz="2200" dirty="0" err="1" smtClean="0"/>
              <a:t>has</a:t>
            </a:r>
            <a:r>
              <a:rPr lang="it-IT" sz="2200" dirty="0" smtClean="0"/>
              <a:t> </a:t>
            </a:r>
            <a:r>
              <a:rPr lang="it-IT" sz="2200" dirty="0" err="1" smtClean="0"/>
              <a:t>been</a:t>
            </a:r>
            <a:r>
              <a:rPr lang="it-IT" sz="2200" dirty="0"/>
              <a:t> </a:t>
            </a:r>
            <a:r>
              <a:rPr lang="it-IT" sz="2200" dirty="0" err="1" smtClean="0"/>
              <a:t>envisaged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Construction </a:t>
            </a:r>
            <a:r>
              <a:rPr lang="it-IT" sz="2200" dirty="0" err="1" smtClean="0"/>
              <a:t>foreseen</a:t>
            </a:r>
            <a:r>
              <a:rPr lang="it-IT" sz="2200" dirty="0" smtClean="0"/>
              <a:t> for </a:t>
            </a:r>
            <a:r>
              <a:rPr lang="it-IT" sz="2200" dirty="0" err="1" smtClean="0"/>
              <a:t>next</a:t>
            </a:r>
            <a:r>
              <a:rPr lang="it-IT" sz="2200" dirty="0" smtClean="0"/>
              <a:t> </a:t>
            </a:r>
            <a:r>
              <a:rPr lang="it-IT" sz="2200" dirty="0" err="1" smtClean="0"/>
              <a:t>year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Financial </a:t>
            </a:r>
            <a:r>
              <a:rPr lang="it-IT" sz="2200" dirty="0" err="1" smtClean="0"/>
              <a:t>request</a:t>
            </a:r>
            <a:r>
              <a:rPr lang="it-IT" sz="2200" dirty="0" smtClean="0"/>
              <a:t> to “commissione III” under </a:t>
            </a:r>
            <a:r>
              <a:rPr lang="it-IT" sz="2200" dirty="0" err="1" smtClean="0"/>
              <a:t>definition</a:t>
            </a:r>
            <a:endParaRPr lang="it-IT" sz="2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37624" y="2517267"/>
            <a:ext cx="6344173" cy="1785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Pixel </a:t>
            </a:r>
            <a:r>
              <a:rPr lang="it-IT" sz="2200" b="1" dirty="0" err="1" smtClean="0"/>
              <a:t>vertex</a:t>
            </a:r>
            <a:r>
              <a:rPr lang="it-IT" sz="2200" b="1" dirty="0" smtClean="0"/>
              <a:t> detector</a:t>
            </a:r>
            <a:r>
              <a:rPr lang="it-IT" sz="22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The </a:t>
            </a:r>
            <a:r>
              <a:rPr lang="it-IT" sz="2200" dirty="0" err="1" smtClean="0"/>
              <a:t>basic</a:t>
            </a:r>
            <a:r>
              <a:rPr lang="it-IT" sz="2200" dirty="0" smtClean="0"/>
              <a:t> </a:t>
            </a:r>
            <a:r>
              <a:rPr lang="it-IT" sz="2200" dirty="0" err="1" smtClean="0"/>
              <a:t>block</a:t>
            </a:r>
            <a:r>
              <a:rPr lang="it-IT" sz="2200" dirty="0" smtClean="0"/>
              <a:t> holding PCB </a:t>
            </a:r>
            <a:r>
              <a:rPr lang="it-IT" sz="2200" dirty="0" err="1" smtClean="0"/>
              <a:t>constructed</a:t>
            </a:r>
            <a:r>
              <a:rPr lang="it-IT" sz="2200" dirty="0" smtClean="0"/>
              <a:t> and </a:t>
            </a:r>
            <a:r>
              <a:rPr lang="it-IT" sz="2200" dirty="0" err="1" smtClean="0"/>
              <a:t>tested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Test in </a:t>
            </a:r>
            <a:r>
              <a:rPr lang="it-IT" sz="2200" dirty="0" err="1" smtClean="0"/>
              <a:t>vacuum</a:t>
            </a:r>
            <a:r>
              <a:rPr lang="it-IT" sz="2200" dirty="0" smtClean="0"/>
              <a:t> </a:t>
            </a:r>
            <a:r>
              <a:rPr lang="it-IT" sz="2200" dirty="0" err="1" smtClean="0"/>
              <a:t>successful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New </a:t>
            </a:r>
            <a:r>
              <a:rPr lang="it-IT" sz="2200" dirty="0" err="1" smtClean="0"/>
              <a:t>daq</a:t>
            </a:r>
            <a:r>
              <a:rPr lang="it-IT" sz="2200" dirty="0" smtClean="0"/>
              <a:t> </a:t>
            </a:r>
            <a:r>
              <a:rPr lang="it-IT" sz="2200" dirty="0" err="1" smtClean="0"/>
              <a:t>system</a:t>
            </a:r>
            <a:r>
              <a:rPr lang="it-IT" sz="2200" dirty="0" smtClean="0"/>
              <a:t> ready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Firmware for </a:t>
            </a:r>
            <a:r>
              <a:rPr lang="it-IT" sz="2200" dirty="0" err="1" smtClean="0"/>
              <a:t>threshold</a:t>
            </a:r>
            <a:r>
              <a:rPr lang="it-IT" sz="2200" dirty="0" smtClean="0"/>
              <a:t> </a:t>
            </a:r>
            <a:r>
              <a:rPr lang="it-IT" sz="2200" dirty="0" err="1" smtClean="0"/>
              <a:t>scan</a:t>
            </a:r>
            <a:r>
              <a:rPr lang="it-IT" sz="2200" dirty="0" smtClean="0"/>
              <a:t> to be </a:t>
            </a:r>
            <a:r>
              <a:rPr lang="it-IT" sz="2200" dirty="0" err="1" smtClean="0"/>
              <a:t>debugged</a:t>
            </a:r>
            <a:endParaRPr lang="it-IT" sz="2200" dirty="0" smtClean="0"/>
          </a:p>
        </p:txBody>
      </p:sp>
      <p:sp>
        <p:nvSpPr>
          <p:cNvPr id="9" name="CasellaDiTesto 8"/>
          <p:cNvSpPr txBox="1"/>
          <p:nvPr/>
        </p:nvSpPr>
        <p:spPr>
          <a:xfrm>
            <a:off x="6795688" y="2359725"/>
            <a:ext cx="5218032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200" b="1" dirty="0" err="1" smtClean="0"/>
              <a:t>Magnet</a:t>
            </a:r>
            <a:r>
              <a:rPr lang="it-IT" sz="2200" b="1" dirty="0" smtClean="0"/>
              <a:t> </a:t>
            </a:r>
            <a:r>
              <a:rPr lang="it-IT" sz="2200" b="1" dirty="0" err="1" smtClean="0"/>
              <a:t>system</a:t>
            </a:r>
            <a:r>
              <a:rPr lang="it-IT" sz="22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Final</a:t>
            </a:r>
            <a:r>
              <a:rPr lang="it-IT" sz="2200" dirty="0" smtClean="0"/>
              <a:t> </a:t>
            </a:r>
            <a:r>
              <a:rPr lang="it-IT" sz="2200" dirty="0" err="1" smtClean="0"/>
              <a:t>decision</a:t>
            </a:r>
            <a:r>
              <a:rPr lang="it-IT" sz="2200" dirty="0" smtClean="0"/>
              <a:t> </a:t>
            </a:r>
            <a:r>
              <a:rPr lang="it-IT" sz="2200" dirty="0" err="1" smtClean="0"/>
              <a:t>underway</a:t>
            </a:r>
            <a:r>
              <a:rPr lang="it-IT" sz="2200" dirty="0" smtClean="0"/>
              <a:t> (</a:t>
            </a:r>
            <a:r>
              <a:rPr lang="it-IT" sz="2200" dirty="0" err="1" smtClean="0"/>
              <a:t>next</a:t>
            </a:r>
            <a:r>
              <a:rPr lang="it-IT" sz="2200" dirty="0" smtClean="0"/>
              <a:t> weeks)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Needed</a:t>
            </a:r>
            <a:r>
              <a:rPr lang="it-IT" sz="2200" dirty="0" smtClean="0"/>
              <a:t> </a:t>
            </a:r>
            <a:r>
              <a:rPr lang="it-IT" sz="2200" dirty="0" err="1" smtClean="0"/>
              <a:t>simulations</a:t>
            </a:r>
            <a:r>
              <a:rPr lang="it-IT" sz="2200" dirty="0" smtClean="0"/>
              <a:t> </a:t>
            </a:r>
            <a:r>
              <a:rPr lang="it-IT" sz="2200" dirty="0" err="1" smtClean="0"/>
              <a:t>almost</a:t>
            </a:r>
            <a:r>
              <a:rPr lang="it-IT" sz="2200" dirty="0" smtClean="0"/>
              <a:t> </a:t>
            </a:r>
            <a:r>
              <a:rPr lang="it-IT" sz="2200" dirty="0" err="1" smtClean="0"/>
              <a:t>completed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Market </a:t>
            </a:r>
            <a:r>
              <a:rPr lang="it-IT" sz="2200" dirty="0" err="1" smtClean="0"/>
              <a:t>search</a:t>
            </a:r>
            <a:r>
              <a:rPr lang="it-IT" sz="2200" dirty="0" smtClean="0"/>
              <a:t> </a:t>
            </a:r>
            <a:r>
              <a:rPr lang="it-IT" sz="2200" dirty="0" err="1" smtClean="0"/>
              <a:t>accomplished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Funding</a:t>
            </a:r>
            <a:r>
              <a:rPr lang="it-IT" sz="2200" dirty="0" smtClean="0"/>
              <a:t> upgrade “</a:t>
            </a:r>
            <a:r>
              <a:rPr lang="it-IT" sz="2200" dirty="0" err="1" smtClean="0"/>
              <a:t>agreed</a:t>
            </a:r>
            <a:r>
              <a:rPr lang="it-IT" sz="2200" dirty="0" smtClean="0"/>
              <a:t>” with Comm. III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err="1" smtClean="0"/>
              <a:t>All</a:t>
            </a:r>
            <a:r>
              <a:rPr lang="it-IT" sz="2200" dirty="0" smtClean="0"/>
              <a:t> </a:t>
            </a:r>
            <a:r>
              <a:rPr lang="it-IT" sz="2200" dirty="0" err="1" smtClean="0"/>
              <a:t>elements</a:t>
            </a:r>
            <a:r>
              <a:rPr lang="it-IT" sz="2200" dirty="0" smtClean="0"/>
              <a:t> to start the </a:t>
            </a:r>
            <a:r>
              <a:rPr lang="it-IT" sz="2200" dirty="0" err="1" smtClean="0"/>
              <a:t>bid</a:t>
            </a:r>
            <a:r>
              <a:rPr lang="it-IT" sz="2200" dirty="0" smtClean="0"/>
              <a:t> </a:t>
            </a:r>
            <a:r>
              <a:rPr lang="it-IT" sz="2200" dirty="0" err="1" smtClean="0"/>
              <a:t>prepared</a:t>
            </a:r>
            <a:endParaRPr lang="it-IT" sz="2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099067" y="4548602"/>
            <a:ext cx="6305637" cy="1785104"/>
          </a:xfrm>
          <a:prstGeom prst="rect">
            <a:avLst/>
          </a:prstGeom>
          <a:solidFill>
            <a:srgbClr val="FEA443"/>
          </a:solidFill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Inner </a:t>
            </a:r>
            <a:r>
              <a:rPr lang="it-IT" sz="2200" b="1" dirty="0" err="1" smtClean="0"/>
              <a:t>tracker</a:t>
            </a:r>
            <a:r>
              <a:rPr lang="it-IT" sz="22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A </a:t>
            </a:r>
            <a:r>
              <a:rPr lang="it-IT" sz="2200" dirty="0" err="1" smtClean="0"/>
              <a:t>draft</a:t>
            </a:r>
            <a:r>
              <a:rPr lang="it-IT" sz="2200" dirty="0" smtClean="0"/>
              <a:t> of the </a:t>
            </a:r>
            <a:r>
              <a:rPr lang="it-IT" sz="2200" dirty="0" err="1" smtClean="0"/>
              <a:t>module</a:t>
            </a:r>
            <a:r>
              <a:rPr lang="it-IT" sz="2200" dirty="0" smtClean="0"/>
              <a:t> </a:t>
            </a:r>
            <a:r>
              <a:rPr lang="it-IT" sz="2200" dirty="0" err="1" smtClean="0"/>
              <a:t>organization</a:t>
            </a:r>
            <a:r>
              <a:rPr lang="it-IT" sz="2200" dirty="0" smtClean="0"/>
              <a:t> </a:t>
            </a:r>
            <a:r>
              <a:rPr lang="it-IT" sz="2200" dirty="0" err="1" smtClean="0"/>
              <a:t>defined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The </a:t>
            </a:r>
            <a:r>
              <a:rPr lang="it-IT" sz="2200" dirty="0" err="1" smtClean="0"/>
              <a:t>overall</a:t>
            </a:r>
            <a:r>
              <a:rPr lang="it-IT" sz="2200" dirty="0" smtClean="0"/>
              <a:t> </a:t>
            </a:r>
            <a:r>
              <a:rPr lang="it-IT" sz="2200" dirty="0" err="1" smtClean="0"/>
              <a:t>mechanical</a:t>
            </a:r>
            <a:r>
              <a:rPr lang="it-IT" sz="2200" dirty="0" smtClean="0"/>
              <a:t> </a:t>
            </a:r>
            <a:r>
              <a:rPr lang="it-IT" sz="2200" dirty="0" err="1" smtClean="0"/>
              <a:t>solution</a:t>
            </a:r>
            <a:r>
              <a:rPr lang="it-IT" sz="2200" dirty="0" smtClean="0"/>
              <a:t> </a:t>
            </a:r>
            <a:r>
              <a:rPr lang="it-IT" sz="2200" dirty="0" err="1" smtClean="0"/>
              <a:t>still</a:t>
            </a:r>
            <a:r>
              <a:rPr lang="it-IT" sz="2200" dirty="0" smtClean="0"/>
              <a:t> under </a:t>
            </a:r>
            <a:r>
              <a:rPr lang="it-IT" sz="2200" dirty="0" err="1" smtClean="0"/>
              <a:t>definitio</a:t>
            </a:r>
            <a:endParaRPr lang="it-IT" sz="2200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200" dirty="0" smtClean="0"/>
              <a:t>A </a:t>
            </a:r>
            <a:r>
              <a:rPr lang="it-IT" sz="2200" dirty="0" err="1" smtClean="0"/>
              <a:t>lot</a:t>
            </a:r>
            <a:r>
              <a:rPr lang="it-IT" sz="2200" dirty="0" smtClean="0"/>
              <a:t> of </a:t>
            </a:r>
            <a:r>
              <a:rPr lang="it-IT" sz="2200" dirty="0" err="1" smtClean="0"/>
              <a:t>simulation</a:t>
            </a:r>
            <a:r>
              <a:rPr lang="it-IT" sz="2200" dirty="0" smtClean="0"/>
              <a:t> work </a:t>
            </a:r>
            <a:r>
              <a:rPr lang="it-IT" sz="2200" dirty="0" err="1" smtClean="0"/>
              <a:t>still</a:t>
            </a:r>
            <a:r>
              <a:rPr lang="it-IT" sz="2200" dirty="0" smtClean="0"/>
              <a:t> </a:t>
            </a:r>
            <a:r>
              <a:rPr lang="it-IT" sz="2200" dirty="0" err="1" smtClean="0"/>
              <a:t>needed</a:t>
            </a:r>
            <a:r>
              <a:rPr lang="it-IT" sz="2200" dirty="0" smtClean="0"/>
              <a:t> to </a:t>
            </a:r>
            <a:r>
              <a:rPr lang="it-IT" sz="2200" dirty="0" err="1" smtClean="0"/>
              <a:t>define</a:t>
            </a:r>
            <a:endParaRPr lang="it-IT" sz="2200" dirty="0" smtClean="0"/>
          </a:p>
          <a:p>
            <a:r>
              <a:rPr lang="it-IT" sz="2200" dirty="0"/>
              <a:t> </a:t>
            </a:r>
            <a:r>
              <a:rPr lang="it-IT" sz="2200" dirty="0" smtClean="0"/>
              <a:t>     the </a:t>
            </a:r>
            <a:r>
              <a:rPr lang="it-IT" sz="2200" dirty="0" err="1" smtClean="0"/>
              <a:t>final</a:t>
            </a:r>
            <a:r>
              <a:rPr lang="it-IT" sz="2200" dirty="0" smtClean="0"/>
              <a:t> </a:t>
            </a:r>
            <a:r>
              <a:rPr lang="it-IT" sz="2200" dirty="0" err="1" smtClean="0"/>
              <a:t>specs</a:t>
            </a:r>
            <a:endParaRPr lang="it-IT" sz="2200" dirty="0" smtClean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2" y="1127779"/>
            <a:ext cx="8712200" cy="4673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62067" y="1580444"/>
            <a:ext cx="1933222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Girder</a:t>
            </a:r>
            <a:r>
              <a:rPr lang="it-IT" sz="2400" dirty="0" smtClean="0"/>
              <a:t> easy to </a:t>
            </a:r>
            <a:r>
              <a:rPr lang="it-IT" sz="2400" dirty="0" err="1" smtClean="0"/>
              <a:t>redesign</a:t>
            </a:r>
            <a:endParaRPr lang="it-IT" sz="2400" dirty="0"/>
          </a:p>
        </p:txBody>
      </p:sp>
      <p:sp>
        <p:nvSpPr>
          <p:cNvPr id="8" name="Freccia destra 7"/>
          <p:cNvSpPr/>
          <p:nvPr/>
        </p:nvSpPr>
        <p:spPr>
          <a:xfrm rot="8772742" flipV="1">
            <a:off x="8234693" y="2236429"/>
            <a:ext cx="1571010" cy="320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destra 8"/>
          <p:cNvSpPr/>
          <p:nvPr/>
        </p:nvSpPr>
        <p:spPr>
          <a:xfrm rot="9864128" flipV="1">
            <a:off x="4148896" y="4514788"/>
            <a:ext cx="5750099" cy="230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9762067" y="2899638"/>
            <a:ext cx="1933222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Support</a:t>
            </a:r>
            <a:r>
              <a:rPr lang="it-IT" sz="2400" dirty="0" smtClean="0"/>
              <a:t> </a:t>
            </a:r>
            <a:r>
              <a:rPr lang="it-IT" sz="2400" dirty="0" err="1" smtClean="0"/>
              <a:t>structure</a:t>
            </a:r>
            <a:r>
              <a:rPr lang="it-IT" sz="2400" dirty="0" smtClean="0"/>
              <a:t> (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heigth</a:t>
            </a:r>
            <a:r>
              <a:rPr lang="it-IT" sz="2400" dirty="0" smtClean="0"/>
              <a:t> </a:t>
            </a:r>
            <a:r>
              <a:rPr lang="it-IT" sz="2400" dirty="0" err="1" smtClean="0"/>
              <a:t>selectable</a:t>
            </a:r>
            <a:r>
              <a:rPr lang="it-IT" sz="2400" dirty="0" smtClean="0"/>
              <a:t>) under design</a:t>
            </a:r>
            <a:endParaRPr lang="it-IT" sz="2400" dirty="0"/>
          </a:p>
        </p:txBody>
      </p:sp>
      <p:sp>
        <p:nvSpPr>
          <p:cNvPr id="11" name="Freccia destra 10"/>
          <p:cNvSpPr/>
          <p:nvPr/>
        </p:nvSpPr>
        <p:spPr>
          <a:xfrm rot="9864128" flipV="1">
            <a:off x="9179112" y="4738417"/>
            <a:ext cx="590117" cy="318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3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90" y="889019"/>
            <a:ext cx="8953500" cy="47752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017727" y="6077415"/>
            <a:ext cx="28955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Permanent</a:t>
            </a:r>
            <a:r>
              <a:rPr lang="it-IT" dirty="0" smtClean="0"/>
              <a:t> </a:t>
            </a:r>
            <a:r>
              <a:rPr lang="it-IT" dirty="0" err="1" smtClean="0"/>
              <a:t>Halbach</a:t>
            </a:r>
            <a:r>
              <a:rPr lang="it-IT" dirty="0" smtClean="0"/>
              <a:t> </a:t>
            </a:r>
            <a:r>
              <a:rPr lang="it-IT" dirty="0" err="1" smtClean="0"/>
              <a:t>magnets</a:t>
            </a:r>
            <a:endParaRPr lang="it-IT" dirty="0"/>
          </a:p>
        </p:txBody>
      </p:sp>
      <p:sp>
        <p:nvSpPr>
          <p:cNvPr id="11" name="Freccia destra 10"/>
          <p:cNvSpPr/>
          <p:nvPr/>
        </p:nvSpPr>
        <p:spPr>
          <a:xfrm rot="15375184">
            <a:off x="7272201" y="4853412"/>
            <a:ext cx="2299054" cy="173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/>
          <p:cNvSpPr/>
          <p:nvPr/>
        </p:nvSpPr>
        <p:spPr>
          <a:xfrm rot="15375184">
            <a:off x="8660010" y="4815019"/>
            <a:ext cx="2372436" cy="17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806254" y="5708824"/>
            <a:ext cx="186212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Target and  </a:t>
            </a:r>
            <a:r>
              <a:rPr lang="it-IT" dirty="0" err="1" smtClean="0"/>
              <a:t>Vertex</a:t>
            </a:r>
            <a:r>
              <a:rPr lang="it-IT" dirty="0" smtClean="0"/>
              <a:t> </a:t>
            </a:r>
            <a:r>
              <a:rPr lang="it-IT" dirty="0" err="1" smtClean="0"/>
              <a:t>support</a:t>
            </a:r>
            <a:endParaRPr lang="it-IT" dirty="0"/>
          </a:p>
        </p:txBody>
      </p:sp>
      <p:sp>
        <p:nvSpPr>
          <p:cNvPr id="14" name="Freccia destra 13"/>
          <p:cNvSpPr/>
          <p:nvPr/>
        </p:nvSpPr>
        <p:spPr>
          <a:xfrm rot="16517273" flipV="1">
            <a:off x="5721055" y="4463483"/>
            <a:ext cx="2299054" cy="184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738488" y="5704143"/>
            <a:ext cx="361056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FIRST </a:t>
            </a:r>
            <a:r>
              <a:rPr lang="it-IT" dirty="0" err="1" smtClean="0"/>
              <a:t>exepriment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start </a:t>
            </a:r>
            <a:r>
              <a:rPr lang="it-IT" dirty="0" err="1" smtClean="0"/>
              <a:t>counter</a:t>
            </a:r>
            <a:r>
              <a:rPr lang="it-IT" dirty="0" smtClean="0"/>
              <a:t> and </a:t>
            </a:r>
            <a:r>
              <a:rPr lang="it-IT" dirty="0" err="1" smtClean="0"/>
              <a:t>beam</a:t>
            </a:r>
            <a:r>
              <a:rPr lang="it-IT" dirty="0" smtClean="0"/>
              <a:t> monitor </a:t>
            </a:r>
            <a:r>
              <a:rPr lang="it-IT" dirty="0" err="1" smtClean="0"/>
              <a:t>chamber</a:t>
            </a:r>
            <a:endParaRPr lang="it-IT" dirty="0"/>
          </a:p>
        </p:txBody>
      </p:sp>
      <p:sp>
        <p:nvSpPr>
          <p:cNvPr id="16" name="Freccia destra 15"/>
          <p:cNvSpPr/>
          <p:nvPr/>
        </p:nvSpPr>
        <p:spPr>
          <a:xfrm rot="16517273" flipV="1">
            <a:off x="3254197" y="4463483"/>
            <a:ext cx="2299054" cy="184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destra 16"/>
          <p:cNvSpPr/>
          <p:nvPr/>
        </p:nvSpPr>
        <p:spPr>
          <a:xfrm rot="15286366" flipV="1">
            <a:off x="1556070" y="4608742"/>
            <a:ext cx="2001162" cy="174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9679984" y="732968"/>
            <a:ext cx="186212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Inner </a:t>
            </a:r>
            <a:r>
              <a:rPr lang="it-IT" dirty="0" err="1" smtClean="0"/>
              <a:t>Tracker</a:t>
            </a:r>
            <a:endParaRPr lang="it-IT" dirty="0"/>
          </a:p>
        </p:txBody>
      </p:sp>
      <p:sp>
        <p:nvSpPr>
          <p:cNvPr id="20" name="Freccia destra 19"/>
          <p:cNvSpPr/>
          <p:nvPr/>
        </p:nvSpPr>
        <p:spPr>
          <a:xfrm rot="8214445">
            <a:off x="8669130" y="1637288"/>
            <a:ext cx="1722266" cy="176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10028546" y="1381235"/>
            <a:ext cx="12818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MSD</a:t>
            </a:r>
            <a:endParaRPr lang="it-IT" dirty="0"/>
          </a:p>
        </p:txBody>
      </p:sp>
      <p:sp>
        <p:nvSpPr>
          <p:cNvPr id="23" name="Freccia destra 22"/>
          <p:cNvSpPr/>
          <p:nvPr/>
        </p:nvSpPr>
        <p:spPr>
          <a:xfrm rot="8214445">
            <a:off x="9929106" y="1863280"/>
            <a:ext cx="386752" cy="1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8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17" y="946159"/>
            <a:ext cx="4501373" cy="52099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88" y="865592"/>
            <a:ext cx="4499397" cy="539062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313620" y="2494033"/>
            <a:ext cx="1973638" cy="320087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Six</a:t>
            </a:r>
            <a:r>
              <a:rPr lang="it-IT" dirty="0" smtClean="0"/>
              <a:t> </a:t>
            </a:r>
            <a:r>
              <a:rPr lang="it-IT" dirty="0" err="1" smtClean="0"/>
              <a:t>degree</a:t>
            </a:r>
            <a:r>
              <a:rPr lang="it-IT" dirty="0" smtClean="0"/>
              <a:t> </a:t>
            </a:r>
            <a:r>
              <a:rPr lang="it-IT" dirty="0" err="1" smtClean="0"/>
              <a:t>selectable</a:t>
            </a:r>
            <a:r>
              <a:rPr lang="it-IT" dirty="0" smtClean="0"/>
              <a:t> </a:t>
            </a:r>
            <a:r>
              <a:rPr lang="it-IT" dirty="0" err="1" smtClean="0"/>
              <a:t>orientation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, </a:t>
            </a:r>
            <a:r>
              <a:rPr lang="it-IT" dirty="0" err="1" smtClean="0"/>
              <a:t>one</a:t>
            </a:r>
            <a:r>
              <a:rPr lang="it-IT" dirty="0" smtClean="0"/>
              <a:t> per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f</a:t>
            </a:r>
            <a:r>
              <a:rPr lang="it-IT" dirty="0" smtClean="0"/>
              <a:t>irst </a:t>
            </a:r>
            <a:r>
              <a:rPr lang="it-IT" dirty="0" err="1" smtClean="0"/>
              <a:t>magnet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Inner </a:t>
            </a:r>
            <a:r>
              <a:rPr lang="it-IT" dirty="0" err="1" smtClean="0"/>
              <a:t>Tracker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err="1"/>
              <a:t>s</a:t>
            </a:r>
            <a:r>
              <a:rPr lang="it-IT" dirty="0" err="1" smtClean="0"/>
              <a:t>econd</a:t>
            </a:r>
            <a:r>
              <a:rPr lang="it-IT" dirty="0" smtClean="0"/>
              <a:t> </a:t>
            </a:r>
            <a:r>
              <a:rPr lang="it-IT" dirty="0" err="1" smtClean="0"/>
              <a:t>magnet</a:t>
            </a: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dirty="0" smtClean="0"/>
              <a:t>MSD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Independently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removable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214869" y="3070578"/>
            <a:ext cx="2098751" cy="1467555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176889" y="3222978"/>
            <a:ext cx="1289132" cy="1415289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4730045" y="3793067"/>
            <a:ext cx="583575" cy="643466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7294939" y="2950391"/>
            <a:ext cx="3260172" cy="1373253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7277065" y="3483386"/>
            <a:ext cx="3260172" cy="1373253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7147240" y="4143791"/>
            <a:ext cx="1808360" cy="494476"/>
          </a:xfrm>
          <a:prstGeom prst="straightConnector1">
            <a:avLst/>
          </a:prstGeom>
          <a:ln w="539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7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458625"/>
            <a:ext cx="8342269" cy="5897725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197015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225022" y="1466743"/>
            <a:ext cx="1973638" cy="224676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Draft</a:t>
            </a:r>
            <a:r>
              <a:rPr lang="it-IT" sz="2800" b="1" dirty="0" smtClean="0"/>
              <a:t> of the </a:t>
            </a:r>
            <a:r>
              <a:rPr lang="it-IT" sz="2800" b="1" dirty="0" err="1" smtClean="0"/>
              <a:t>drawing</a:t>
            </a:r>
            <a:r>
              <a:rPr lang="it-IT" sz="2800" b="1" dirty="0" smtClean="0"/>
              <a:t> for the </a:t>
            </a:r>
            <a:r>
              <a:rPr lang="it-IT" sz="2800" b="1" dirty="0" err="1" smtClean="0"/>
              <a:t>magnets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bid</a:t>
            </a:r>
            <a:r>
              <a:rPr lang="it-IT" sz="2800" b="1" dirty="0" smtClean="0"/>
              <a:t>.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0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  <a:endParaRPr lang="it-IT" sz="2800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26" y="899653"/>
            <a:ext cx="5611969" cy="5456697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6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E. Spiriti (FOOT GM - Biodola)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14869" y="321194"/>
            <a:ext cx="6010153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Status of the Pixel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detector</a:t>
            </a:r>
            <a:endParaRPr lang="it-IT" sz="28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75738" y="1466020"/>
            <a:ext cx="9877778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The </a:t>
            </a:r>
            <a:r>
              <a:rPr lang="it-IT" sz="2400" dirty="0" err="1" smtClean="0"/>
              <a:t>following</a:t>
            </a:r>
            <a:r>
              <a:rPr lang="it-IT" sz="2400" dirty="0" smtClean="0"/>
              <a:t> </a:t>
            </a:r>
            <a:r>
              <a:rPr lang="it-IT" sz="2400" dirty="0" err="1" smtClean="0"/>
              <a:t>slides</a:t>
            </a:r>
            <a:r>
              <a:rPr lang="it-IT" sz="2400" dirty="0" smtClean="0"/>
              <a:t> are a </a:t>
            </a:r>
            <a:r>
              <a:rPr lang="it-IT" sz="2400" dirty="0" err="1" smtClean="0"/>
              <a:t>presentation</a:t>
            </a:r>
            <a:r>
              <a:rPr lang="it-IT" sz="2400" dirty="0" smtClean="0"/>
              <a:t> by </a:t>
            </a:r>
            <a:r>
              <a:rPr lang="it-IT" sz="2400" b="1" dirty="0" err="1" smtClean="0">
                <a:solidFill>
                  <a:srgbClr val="FF0000"/>
                </a:solidFill>
              </a:rPr>
              <a:t>Venelin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Times New Roman" pitchFamily="18" charset="0"/>
              </a:rPr>
              <a:t>Kozhuharov</a:t>
            </a:r>
            <a:r>
              <a:rPr lang="it-IT" sz="2400" dirty="0">
                <a:latin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</a:rPr>
              <a:t>at</a:t>
            </a:r>
            <a:r>
              <a:rPr lang="it-IT" sz="2400" dirty="0" smtClean="0">
                <a:latin typeface="Times New Roman" pitchFamily="18" charset="0"/>
              </a:rPr>
              <a:t> the </a:t>
            </a:r>
            <a:r>
              <a:rPr lang="it-IT" sz="2400" dirty="0" err="1" smtClean="0">
                <a:latin typeface="Times New Roman" pitchFamily="18" charset="0"/>
              </a:rPr>
              <a:t>may</a:t>
            </a:r>
            <a:r>
              <a:rPr lang="it-IT" sz="2400" dirty="0" smtClean="0">
                <a:latin typeface="Times New Roman" pitchFamily="18" charset="0"/>
              </a:rPr>
              <a:t> 25th PADME meeting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96578" y="2682569"/>
            <a:ext cx="10036098" cy="120032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PADME ( Dark </a:t>
            </a:r>
            <a:r>
              <a:rPr lang="it-IT" sz="2400" dirty="0" err="1" smtClean="0"/>
              <a:t>matter</a:t>
            </a:r>
            <a:r>
              <a:rPr lang="it-IT" sz="2400" dirty="0" smtClean="0"/>
              <a:t> </a:t>
            </a:r>
            <a:r>
              <a:rPr lang="it-IT" sz="2400" dirty="0" err="1" smtClean="0"/>
              <a:t>searches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the Frascati BTF - </a:t>
            </a:r>
            <a:r>
              <a:rPr lang="it-IT" sz="2400" dirty="0" err="1" smtClean="0"/>
              <a:t>Beam</a:t>
            </a:r>
            <a:r>
              <a:rPr lang="it-IT" sz="2400" dirty="0" smtClean="0"/>
              <a:t> Test </a:t>
            </a:r>
            <a:r>
              <a:rPr lang="it-IT" sz="2400" dirty="0" err="1" smtClean="0"/>
              <a:t>Facility</a:t>
            </a:r>
            <a:r>
              <a:rPr lang="it-IT" sz="2400" dirty="0" smtClean="0"/>
              <a:t>) </a:t>
            </a:r>
            <a:r>
              <a:rPr lang="it-IT" sz="2400" dirty="0" err="1" smtClean="0"/>
              <a:t>will</a:t>
            </a:r>
            <a:r>
              <a:rPr lang="it-IT" sz="2400" dirty="0" smtClean="0"/>
              <a:t> use a Mimosa28 pixel </a:t>
            </a:r>
            <a:r>
              <a:rPr lang="it-IT" sz="2400" dirty="0" err="1" smtClean="0"/>
              <a:t>sensor</a:t>
            </a:r>
            <a:r>
              <a:rPr lang="it-IT" sz="2400" dirty="0" smtClean="0"/>
              <a:t> </a:t>
            </a:r>
            <a:r>
              <a:rPr lang="it-IT" sz="2400" dirty="0" err="1" smtClean="0"/>
              <a:t>vertex</a:t>
            </a:r>
            <a:r>
              <a:rPr lang="it-IT" sz="2400" dirty="0"/>
              <a:t> </a:t>
            </a:r>
            <a:r>
              <a:rPr lang="it-IT" sz="2400" dirty="0" smtClean="0"/>
              <a:t>detector ( </a:t>
            </a:r>
            <a:r>
              <a:rPr lang="it-IT" sz="2400" dirty="0" err="1" smtClean="0"/>
              <a:t>four</a:t>
            </a:r>
            <a:r>
              <a:rPr lang="it-IT" sz="2400" dirty="0" smtClean="0"/>
              <a:t> </a:t>
            </a:r>
            <a:r>
              <a:rPr lang="it-IT" sz="2400" dirty="0" err="1" smtClean="0"/>
              <a:t>planes</a:t>
            </a:r>
            <a:r>
              <a:rPr lang="it-IT" sz="2400" dirty="0" smtClean="0"/>
              <a:t> ) </a:t>
            </a:r>
            <a:r>
              <a:rPr lang="it-IT" sz="2400" dirty="0" err="1" smtClean="0"/>
              <a:t>thinned</a:t>
            </a:r>
            <a:r>
              <a:rPr lang="it-IT" sz="2400" dirty="0" smtClean="0"/>
              <a:t> to 50 µm to monitor the </a:t>
            </a:r>
            <a:r>
              <a:rPr lang="it-IT" sz="2400" dirty="0" err="1" smtClean="0"/>
              <a:t>beam</a:t>
            </a:r>
            <a:r>
              <a:rPr lang="it-IT" sz="2400" dirty="0" smtClean="0"/>
              <a:t> </a:t>
            </a:r>
            <a:r>
              <a:rPr lang="it-IT" sz="2400" dirty="0" err="1" smtClean="0"/>
              <a:t>profile</a:t>
            </a:r>
            <a:r>
              <a:rPr lang="it-IT" sz="2400" dirty="0" smtClean="0"/>
              <a:t> and </a:t>
            </a:r>
            <a:r>
              <a:rPr lang="it-IT" sz="2400" dirty="0" err="1" smtClean="0"/>
              <a:t>multiplicity</a:t>
            </a:r>
            <a:r>
              <a:rPr lang="it-IT" sz="2400" dirty="0" smtClean="0"/>
              <a:t>. 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72367" y="4291028"/>
            <a:ext cx="10847265" cy="12003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/>
              <a:t>Only</a:t>
            </a:r>
            <a:r>
              <a:rPr lang="it-IT" sz="2400" dirty="0" smtClean="0"/>
              <a:t>,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trivial</a:t>
            </a:r>
            <a:r>
              <a:rPr lang="it-IT" sz="2400" dirty="0" smtClean="0"/>
              <a:t>, </a:t>
            </a:r>
            <a:r>
              <a:rPr lang="it-IT" sz="2400" dirty="0" err="1" smtClean="0"/>
              <a:t>difference</a:t>
            </a:r>
            <a:r>
              <a:rPr lang="it-IT" sz="2400" dirty="0" smtClean="0"/>
              <a:t> with the FOOT </a:t>
            </a:r>
            <a:r>
              <a:rPr lang="it-IT" sz="2400" dirty="0" err="1" smtClean="0"/>
              <a:t>vertex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it</a:t>
            </a:r>
            <a:r>
              <a:rPr lang="it-IT" sz="2400" dirty="0" smtClean="0"/>
              <a:t> </a:t>
            </a:r>
            <a:r>
              <a:rPr lang="it-IT" sz="2400" dirty="0" err="1" smtClean="0"/>
              <a:t>will</a:t>
            </a:r>
            <a:r>
              <a:rPr lang="it-IT" sz="2400" dirty="0" smtClean="0"/>
              <a:t> be </a:t>
            </a:r>
            <a:r>
              <a:rPr lang="it-IT" sz="2400" dirty="0" err="1" smtClean="0"/>
              <a:t>operated</a:t>
            </a:r>
            <a:r>
              <a:rPr lang="it-IT" sz="2400" dirty="0" smtClean="0"/>
              <a:t> in </a:t>
            </a:r>
            <a:r>
              <a:rPr lang="it-IT" sz="2400" dirty="0" err="1" smtClean="0"/>
              <a:t>vacuum</a:t>
            </a:r>
            <a:r>
              <a:rPr lang="it-IT" sz="2400" dirty="0" smtClean="0"/>
              <a:t>!</a:t>
            </a:r>
          </a:p>
          <a:p>
            <a:pPr algn="ctr"/>
            <a:r>
              <a:rPr lang="it-IT" sz="2400" dirty="0" smtClean="0"/>
              <a:t>The </a:t>
            </a:r>
            <a:r>
              <a:rPr lang="it-IT" sz="2400" dirty="0" err="1" smtClean="0"/>
              <a:t>main</a:t>
            </a:r>
            <a:r>
              <a:rPr lang="it-IT" sz="2400" dirty="0" smtClean="0"/>
              <a:t> </a:t>
            </a:r>
            <a:r>
              <a:rPr lang="it-IT" sz="2400" dirty="0" err="1" smtClean="0"/>
              <a:t>difficulty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dirty="0" err="1" smtClean="0"/>
              <a:t>heat</a:t>
            </a:r>
            <a:r>
              <a:rPr lang="it-IT" sz="2400" dirty="0" smtClean="0"/>
              <a:t> ( M28 dissipate </a:t>
            </a:r>
            <a:r>
              <a:rPr lang="it-IT" sz="2400" dirty="0" err="1" smtClean="0"/>
              <a:t>about</a:t>
            </a:r>
            <a:r>
              <a:rPr lang="it-IT" sz="2400" dirty="0" smtClean="0"/>
              <a:t> 0.7 Watt) </a:t>
            </a:r>
            <a:r>
              <a:rPr lang="it-IT" sz="2400" dirty="0" err="1" smtClean="0"/>
              <a:t>removal</a:t>
            </a:r>
            <a:r>
              <a:rPr lang="it-IT" sz="2400" dirty="0" smtClean="0"/>
              <a:t>.</a:t>
            </a:r>
          </a:p>
          <a:p>
            <a:pPr algn="ctr"/>
            <a:r>
              <a:rPr lang="it-IT" sz="2400" dirty="0" smtClean="0"/>
              <a:t>The </a:t>
            </a:r>
            <a:r>
              <a:rPr lang="it-IT" sz="2400" dirty="0" err="1" smtClean="0"/>
              <a:t>results</a:t>
            </a:r>
            <a:r>
              <a:rPr lang="it-IT" sz="2400" dirty="0" smtClean="0"/>
              <a:t> of the first test of the M28 (</a:t>
            </a:r>
            <a:r>
              <a:rPr lang="it-IT" sz="2400" dirty="0" err="1" smtClean="0"/>
              <a:t>never</a:t>
            </a:r>
            <a:r>
              <a:rPr lang="it-IT" sz="2400" dirty="0" smtClean="0"/>
              <a:t> </a:t>
            </a:r>
            <a:r>
              <a:rPr lang="it-IT" sz="2400" dirty="0" err="1" smtClean="0"/>
              <a:t>done</a:t>
            </a:r>
            <a:r>
              <a:rPr lang="it-IT" sz="2400" dirty="0" smtClean="0"/>
              <a:t> </a:t>
            </a:r>
            <a:r>
              <a:rPr lang="it-IT" sz="2400" dirty="0" err="1" smtClean="0"/>
              <a:t>before</a:t>
            </a:r>
            <a:r>
              <a:rPr lang="it-IT" sz="2400" dirty="0" smtClean="0"/>
              <a:t>)  in </a:t>
            </a:r>
            <a:r>
              <a:rPr lang="it-IT" sz="2400" dirty="0" err="1" smtClean="0"/>
              <a:t>vacuum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presented</a:t>
            </a:r>
            <a:r>
              <a:rPr lang="it-IT" sz="2400" dirty="0"/>
              <a:t>.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04/06/2018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3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7721</TotalTime>
  <Words>2412</Words>
  <Application>Microsoft Macintosh PowerPoint</Application>
  <PresentationFormat>Widescreen</PresentationFormat>
  <Paragraphs>424</Paragraphs>
  <Slides>34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Microsoft YaHei</vt:lpstr>
      <vt:lpstr>Noto Sans CJK SC Regular</vt:lpstr>
      <vt:lpstr>Symbol</vt:lpstr>
      <vt:lpstr>Times New Roman</vt:lpstr>
      <vt:lpstr>Wingdings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Recall from last week</vt:lpstr>
      <vt:lpstr>Thermal dissipation</vt:lpstr>
      <vt:lpstr>Mounting MIMOSA</vt:lpstr>
      <vt:lpstr>MIMOSA in air</vt:lpstr>
      <vt:lpstr>MIMOSA in air</vt:lpstr>
      <vt:lpstr>MIMOSA in air</vt:lpstr>
      <vt:lpstr>MIMOSA in air</vt:lpstr>
      <vt:lpstr>Temperature calibration</vt:lpstr>
      <vt:lpstr>MIMOSA in vacuum</vt:lpstr>
      <vt:lpstr>MIMOSA in vacuum</vt:lpstr>
      <vt:lpstr>Conclusions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445</cp:revision>
  <cp:lastPrinted>2018-06-04T17:04:58Z</cp:lastPrinted>
  <dcterms:created xsi:type="dcterms:W3CDTF">2016-07-12T06:51:39Z</dcterms:created>
  <dcterms:modified xsi:type="dcterms:W3CDTF">2018-06-04T17:05:09Z</dcterms:modified>
</cp:coreProperties>
</file>