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4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5" r:id="rId38"/>
    <p:sldId id="292" r:id="rId39"/>
    <p:sldId id="293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3632"/>
  </p:normalViewPr>
  <p:slideViewPr>
    <p:cSldViewPr snapToGrid="0" snapToObjects="1">
      <p:cViewPr varScale="1">
        <p:scale>
          <a:sx n="46" d="100"/>
          <a:sy n="46" d="100"/>
        </p:scale>
        <p:origin x="808" y="17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0293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700"/>
            </a:lvl1pPr>
          </a:lstStyle>
          <a:p>
            <a:r>
              <a:t>Nuclear emulsions are made by silver bromine crystals immersed in organic gelatine. The passage of a charged particle ionizes the crystal along its path, after the development treatment they will appear as aligned black clusters in a transparent medium. We have about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–Giovanni Mela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gif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10" Type="http://schemas.openxmlformats.org/officeDocument/2006/relationships/image" Target="../media/image41.png"/><Relationship Id="rId4" Type="http://schemas.openxmlformats.org/officeDocument/2006/relationships/image" Target="../media/image35.gif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gif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50.png"/><Relationship Id="rId10" Type="http://schemas.openxmlformats.org/officeDocument/2006/relationships/image" Target="../media/image40.png"/><Relationship Id="rId4" Type="http://schemas.openxmlformats.org/officeDocument/2006/relationships/image" Target="../media/image41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2.avi"/><Relationship Id="rId7" Type="http://schemas.openxmlformats.org/officeDocument/2006/relationships/image" Target="../media/image4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2.png"/><Relationship Id="rId4" Type="http://schemas.openxmlformats.org/officeDocument/2006/relationships/video" Target="../media/media2.avi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3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3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2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1.png"/><Relationship Id="rId7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11" Type="http://schemas.openxmlformats.org/officeDocument/2006/relationships/image" Target="../media/image68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40.pn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8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90.png"/><Relationship Id="rId5" Type="http://schemas.openxmlformats.org/officeDocument/2006/relationships/image" Target="../media/image2.png"/><Relationship Id="rId10" Type="http://schemas.openxmlformats.org/officeDocument/2006/relationships/image" Target="../media/image89.png"/><Relationship Id="rId4" Type="http://schemas.openxmlformats.org/officeDocument/2006/relationships/image" Target="../media/image86.png"/><Relationship Id="rId9" Type="http://schemas.openxmlformats.org/officeDocument/2006/relationships/image" Target="../media/image88.png"/><Relationship Id="rId1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.png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r="37278"/>
          <a:stretch>
            <a:fillRect/>
          </a:stretch>
        </p:blipFill>
        <p:spPr>
          <a:xfrm>
            <a:off x="10713460" y="159839"/>
            <a:ext cx="2265840" cy="2032053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555729" y="2436669"/>
            <a:ext cx="11893342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defRPr sz="6800" b="1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Emulsion Cloud Chamber Status</a:t>
            </a:r>
          </a:p>
        </p:txBody>
      </p:sp>
      <p:sp>
        <p:nvSpPr>
          <p:cNvPr id="121" name="Shape 121"/>
          <p:cNvSpPr/>
          <p:nvPr/>
        </p:nvSpPr>
        <p:spPr>
          <a:xfrm>
            <a:off x="1657667" y="5361646"/>
            <a:ext cx="968946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9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A. Alexandrov, G. De Lellis, A. Di Crescenzo, G. Galati, </a:t>
            </a:r>
            <a:r>
              <a:rPr u="sng"/>
              <a:t>A. Lauria</a:t>
            </a:r>
            <a:r>
              <a:t>, M.C. Montesi, A. Pastore, V. Tioukov</a:t>
            </a:r>
          </a:p>
          <a:p>
            <a:pPr algn="ctr">
              <a:defRPr sz="2900" i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ctr">
              <a:defRPr sz="2900" i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Napoli University and INFN</a:t>
            </a:r>
          </a:p>
        </p:txBody>
      </p:sp>
      <p:sp>
        <p:nvSpPr>
          <p:cNvPr id="122" name="Shape 122"/>
          <p:cNvSpPr/>
          <p:nvPr/>
        </p:nvSpPr>
        <p:spPr>
          <a:xfrm>
            <a:off x="4778749" y="8804513"/>
            <a:ext cx="344730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FOOT General Meeting </a:t>
            </a:r>
          </a:p>
          <a:p>
            <a:pPr algn="ctr"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Isola d’Elba, 4</a:t>
            </a:r>
            <a:r>
              <a:rPr baseline="31999"/>
              <a:t>-</a:t>
            </a:r>
            <a:r>
              <a:t>5 June 2018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xfrm>
            <a:off x="12493918" y="9332438"/>
            <a:ext cx="22728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48" name="Immagine 247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250" name="Shape 250"/>
          <p:cNvSpPr/>
          <p:nvPr/>
        </p:nvSpPr>
        <p:spPr>
          <a:xfrm>
            <a:off x="381000" y="6483"/>
            <a:ext cx="10679797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New Neapolitan laboratory</a:t>
            </a:r>
          </a:p>
        </p:txBody>
      </p:sp>
      <p:sp>
        <p:nvSpPr>
          <p:cNvPr id="251" name="Shape 251"/>
          <p:cNvSpPr/>
          <p:nvPr/>
        </p:nvSpPr>
        <p:spPr>
          <a:xfrm>
            <a:off x="6272" y="1020915"/>
            <a:ext cx="1213379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200" b="1" cap="small">
                <a:latin typeface="Palatino"/>
                <a:ea typeface="Palatino"/>
                <a:cs typeface="Palatino"/>
                <a:sym typeface="Palatino"/>
              </a:defRPr>
            </a:pPr>
            <a:r>
              <a:rPr cap="none"/>
              <a:t>New development laboratory (&gt;40m</a:t>
            </a:r>
            <a:r>
              <a:rPr cap="none" baseline="31999"/>
              <a:t>2</a:t>
            </a:r>
            <a:r>
              <a:rPr cap="none"/>
              <a:t>) in our Physics Department</a:t>
            </a:r>
          </a:p>
        </p:txBody>
      </p:sp>
      <p:sp>
        <p:nvSpPr>
          <p:cNvPr id="252" name="Shape 252"/>
          <p:cNvSpPr/>
          <p:nvPr/>
        </p:nvSpPr>
        <p:spPr>
          <a:xfrm>
            <a:off x="85411" y="1680258"/>
            <a:ext cx="1239990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700"/>
              </a:spcBef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It will be equipped with:</a:t>
            </a:r>
          </a:p>
          <a:p>
            <a:pPr marL="228600" indent="-228600">
              <a:spcBef>
                <a:spcPts val="700"/>
              </a:spcBef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Dark room for emulsion development</a:t>
            </a:r>
          </a:p>
          <a:p>
            <a:pPr marL="228600" indent="-228600">
              <a:spcBef>
                <a:spcPts val="700"/>
              </a:spcBef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Assembly and development of the film will be done in near future in Naples </a:t>
            </a:r>
          </a:p>
        </p:txBody>
      </p:sp>
      <p:grpSp>
        <p:nvGrpSpPr>
          <p:cNvPr id="255" name="Group 255"/>
          <p:cNvGrpSpPr/>
          <p:nvPr/>
        </p:nvGrpSpPr>
        <p:grpSpPr>
          <a:xfrm>
            <a:off x="284510" y="3342900"/>
            <a:ext cx="12001704" cy="6368088"/>
            <a:chOff x="0" y="0"/>
            <a:chExt cx="12001703" cy="6368086"/>
          </a:xfrm>
        </p:grpSpPr>
        <p:pic>
          <p:nvPicPr>
            <p:cNvPr id="254" name="DarkRoo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750" y="31750"/>
              <a:ext cx="11938204" cy="63045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3" name="Immagine 252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001704" cy="636808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xfrm>
            <a:off x="12491487" y="9296400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58" name="Immagine 25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6508" y="888344"/>
            <a:ext cx="11938205" cy="101601"/>
          </a:xfrm>
          <a:prstGeom prst="rect">
            <a:avLst/>
          </a:prstGeom>
        </p:spPr>
      </p:pic>
      <p:sp>
        <p:nvSpPr>
          <p:cNvPr id="260" name="Shape 260"/>
          <p:cNvSpPr/>
          <p:nvPr/>
        </p:nvSpPr>
        <p:spPr>
          <a:xfrm>
            <a:off x="381000" y="15064"/>
            <a:ext cx="931515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Emulsion Films: Data acquisition</a:t>
            </a:r>
          </a:p>
        </p:txBody>
      </p:sp>
      <p:sp>
        <p:nvSpPr>
          <p:cNvPr id="261" name="Shape 261"/>
          <p:cNvSpPr/>
          <p:nvPr/>
        </p:nvSpPr>
        <p:spPr>
          <a:xfrm>
            <a:off x="326223" y="1075824"/>
            <a:ext cx="806966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cap="small"/>
            </a:pPr>
            <a:r>
              <a:rPr cap="none"/>
              <a:t>Scanning with optical microscope @Napoli</a:t>
            </a:r>
          </a:p>
        </p:txBody>
      </p:sp>
      <p:sp>
        <p:nvSpPr>
          <p:cNvPr id="262" name="Shape 262"/>
          <p:cNvSpPr/>
          <p:nvPr/>
        </p:nvSpPr>
        <p:spPr>
          <a:xfrm>
            <a:off x="324709" y="1920685"/>
            <a:ext cx="7398787" cy="5945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Data acquisition performed with fully automated optical microscopes</a:t>
            </a:r>
          </a:p>
          <a:p>
            <a:pPr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>
              <a:defRPr sz="2700" b="1">
                <a:latin typeface="Palatino"/>
                <a:ea typeface="Palatino"/>
                <a:cs typeface="Palatino"/>
                <a:sym typeface="Palatino"/>
              </a:defRPr>
            </a:pPr>
            <a:r>
              <a:t>SCANNING SYSTEM CHARACTERISTICS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New reconstruction software to extend track recognition angular acceptance from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θ </a:t>
            </a:r>
            <a:r>
              <a:t>= 30° to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θ </a:t>
            </a:r>
            <a:r>
              <a:t>= 72°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Software: LASSO  in Continuous Motion mode </a:t>
            </a:r>
            <a:r>
              <a:rPr sz="2800"/>
              <a:t>[1]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Development a new generation Scanning System with new hardware. Extension of the scanning speed from 20 cm</a:t>
            </a:r>
            <a:r>
              <a:rPr baseline="31999"/>
              <a:t>2</a:t>
            </a:r>
            <a:r>
              <a:t>/h to 190 cm</a:t>
            </a:r>
            <a:r>
              <a:rPr baseline="31999"/>
              <a:t>2</a:t>
            </a:r>
            <a:r>
              <a:t>/h </a:t>
            </a:r>
            <a:r>
              <a:rPr sz="2800"/>
              <a:t>[2]</a:t>
            </a:r>
          </a:p>
        </p:txBody>
      </p:sp>
      <p:sp>
        <p:nvSpPr>
          <p:cNvPr id="263" name="Shape 263"/>
          <p:cNvSpPr/>
          <p:nvPr/>
        </p:nvSpPr>
        <p:spPr>
          <a:xfrm rot="16200000">
            <a:off x="2784586" y="-2941469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264" name="Shape 264"/>
          <p:cNvSpPr/>
          <p:nvPr/>
        </p:nvSpPr>
        <p:spPr>
          <a:xfrm>
            <a:off x="366403" y="8473121"/>
            <a:ext cx="798930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buClr>
                <a:srgbClr val="288B27"/>
              </a:buClr>
              <a:buSzPct val="100000"/>
              <a:buChar char="‣"/>
              <a:defRPr sz="21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[1] A. Alexandrov et al., JINST 10 (2015) no.11 P1100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1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[2] A. Alexandrov et al.,  Nature Scientific Reports </a:t>
            </a:r>
            <a:r>
              <a:rPr b="1"/>
              <a:t>7  (</a:t>
            </a:r>
            <a:r>
              <a:t>2017) 7310  </a:t>
            </a:r>
          </a:p>
        </p:txBody>
      </p:sp>
      <p:pic>
        <p:nvPicPr>
          <p:cNvPr id="265" name="page23image1515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2640" y="3060774"/>
            <a:ext cx="4452812" cy="496742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9865713" y="-22877308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magine 269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272" name="Shape 272"/>
          <p:cNvSpPr/>
          <p:nvPr/>
        </p:nvSpPr>
        <p:spPr>
          <a:xfrm>
            <a:off x="381000" y="56773"/>
            <a:ext cx="941894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beam spatial distribution (LNS)</a:t>
            </a:r>
          </a:p>
        </p:txBody>
      </p:sp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xfrm>
            <a:off x="12581583" y="9332438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grpSp>
        <p:nvGrpSpPr>
          <p:cNvPr id="276" name="Group 276"/>
          <p:cNvGrpSpPr/>
          <p:nvPr/>
        </p:nvGrpSpPr>
        <p:grpSpPr>
          <a:xfrm>
            <a:off x="736418" y="1920517"/>
            <a:ext cx="5334001" cy="3632639"/>
            <a:chOff x="0" y="0"/>
            <a:chExt cx="5334000" cy="3632637"/>
          </a:xfrm>
        </p:grpSpPr>
        <p:pic>
          <p:nvPicPr>
            <p:cNvPr id="274" name="spatialdistribution_1.gif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0" y="0"/>
              <a:ext cx="5334000" cy="3632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5" name="Shape 275"/>
            <p:cNvSpPr/>
            <p:nvPr/>
          </p:nvSpPr>
          <p:spPr>
            <a:xfrm>
              <a:off x="4498897" y="3293203"/>
              <a:ext cx="592982" cy="306239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x (μm)</a:t>
              </a:r>
            </a:p>
          </p:txBody>
        </p:sp>
      </p:grpSp>
      <p:grpSp>
        <p:nvGrpSpPr>
          <p:cNvPr id="280" name="Group 280"/>
          <p:cNvGrpSpPr/>
          <p:nvPr/>
        </p:nvGrpSpPr>
        <p:grpSpPr>
          <a:xfrm>
            <a:off x="6783968" y="1935495"/>
            <a:ext cx="5334001" cy="3657320"/>
            <a:chOff x="0" y="0"/>
            <a:chExt cx="5334000" cy="3657318"/>
          </a:xfrm>
        </p:grpSpPr>
        <p:pic>
          <p:nvPicPr>
            <p:cNvPr id="277" name="spatialdistribution_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334000" cy="3632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" name="Shape 278"/>
            <p:cNvSpPr/>
            <p:nvPr/>
          </p:nvSpPr>
          <p:spPr>
            <a:xfrm>
              <a:off x="4427298" y="3426728"/>
              <a:ext cx="749961" cy="154934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3F3F3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4505779" y="3351071"/>
              <a:ext cx="592998" cy="306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x (μm)</a:t>
              </a:r>
            </a:p>
          </p:txBody>
        </p:sp>
      </p:grpSp>
      <p:grpSp>
        <p:nvGrpSpPr>
          <p:cNvPr id="284" name="Group 284"/>
          <p:cNvGrpSpPr/>
          <p:nvPr/>
        </p:nvGrpSpPr>
        <p:grpSpPr>
          <a:xfrm>
            <a:off x="736418" y="5989087"/>
            <a:ext cx="5334001" cy="3684724"/>
            <a:chOff x="0" y="0"/>
            <a:chExt cx="5334000" cy="3684723"/>
          </a:xfrm>
        </p:grpSpPr>
        <p:pic>
          <p:nvPicPr>
            <p:cNvPr id="281" name="spatialdistribution_1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334000" cy="3632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Shape 282"/>
            <p:cNvSpPr/>
            <p:nvPr/>
          </p:nvSpPr>
          <p:spPr>
            <a:xfrm>
              <a:off x="4399355" y="3448676"/>
              <a:ext cx="767709" cy="158601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3F3F3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4493103" y="3371229"/>
              <a:ext cx="607032" cy="313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x (μm)</a:t>
              </a:r>
            </a:p>
          </p:txBody>
        </p:sp>
      </p:grpSp>
      <p:grpSp>
        <p:nvGrpSpPr>
          <p:cNvPr id="288" name="Group 288"/>
          <p:cNvGrpSpPr/>
          <p:nvPr/>
        </p:nvGrpSpPr>
        <p:grpSpPr>
          <a:xfrm>
            <a:off x="6783968" y="6059220"/>
            <a:ext cx="5334001" cy="3684725"/>
            <a:chOff x="0" y="0"/>
            <a:chExt cx="5334000" cy="3684723"/>
          </a:xfrm>
        </p:grpSpPr>
        <p:pic>
          <p:nvPicPr>
            <p:cNvPr id="285" name="spatialdistribution_1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334000" cy="3632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" name="Shape 286"/>
            <p:cNvSpPr/>
            <p:nvPr/>
          </p:nvSpPr>
          <p:spPr>
            <a:xfrm>
              <a:off x="4319685" y="3448676"/>
              <a:ext cx="767710" cy="158601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3F3F3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4413434" y="3371229"/>
              <a:ext cx="607032" cy="313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x (μm)</a:t>
              </a:r>
            </a:p>
          </p:txBody>
        </p:sp>
      </p:grpSp>
      <p:sp>
        <p:nvSpPr>
          <p:cNvPr id="289" name="Shape 289"/>
          <p:cNvSpPr/>
          <p:nvPr/>
        </p:nvSpPr>
        <p:spPr>
          <a:xfrm>
            <a:off x="3021299" y="913085"/>
            <a:ext cx="696220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Clr>
                <a:srgbClr val="288B27"/>
              </a:buClr>
              <a:defRPr sz="28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Films without any thermal treatment </a:t>
            </a:r>
          </a:p>
        </p:txBody>
      </p:sp>
      <p:pic>
        <p:nvPicPr>
          <p:cNvPr id="290" name="Immagine 289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8238" y="1430254"/>
            <a:ext cx="2375267" cy="939801"/>
          </a:xfrm>
          <a:prstGeom prst="rect">
            <a:avLst/>
          </a:prstGeom>
        </p:spPr>
      </p:pic>
      <p:pic>
        <p:nvPicPr>
          <p:cNvPr id="291" name="Immagine 290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15389" y="1439353"/>
            <a:ext cx="2375267" cy="939801"/>
          </a:xfrm>
          <a:prstGeom prst="rect">
            <a:avLst/>
          </a:prstGeom>
        </p:spPr>
      </p:pic>
      <p:pic>
        <p:nvPicPr>
          <p:cNvPr id="292" name="Immagine 291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35801" y="5528263"/>
            <a:ext cx="2334444" cy="939801"/>
          </a:xfrm>
          <a:prstGeom prst="rect">
            <a:avLst/>
          </a:prstGeom>
        </p:spPr>
      </p:pic>
      <p:pic>
        <p:nvPicPr>
          <p:cNvPr id="293" name="Immagine 292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8163" y="5528263"/>
            <a:ext cx="2559417" cy="93980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magine 29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297" name="Shape 297"/>
          <p:cNvSpPr/>
          <p:nvPr/>
        </p:nvSpPr>
        <p:spPr>
          <a:xfrm>
            <a:off x="381000" y="56773"/>
            <a:ext cx="966813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beam spatial distribution (Trento)</a:t>
            </a:r>
          </a:p>
        </p:txBody>
      </p:sp>
      <p:grpSp>
        <p:nvGrpSpPr>
          <p:cNvPr id="301" name="Group 301"/>
          <p:cNvGrpSpPr/>
          <p:nvPr/>
        </p:nvGrpSpPr>
        <p:grpSpPr>
          <a:xfrm>
            <a:off x="525570" y="1951180"/>
            <a:ext cx="5334001" cy="3656921"/>
            <a:chOff x="0" y="0"/>
            <a:chExt cx="5334000" cy="3656920"/>
          </a:xfrm>
        </p:grpSpPr>
        <p:pic>
          <p:nvPicPr>
            <p:cNvPr id="298" name="spatialdistribution_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334001" cy="3632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9" name="Shape 299"/>
            <p:cNvSpPr/>
            <p:nvPr/>
          </p:nvSpPr>
          <p:spPr>
            <a:xfrm>
              <a:off x="4250431" y="3419029"/>
              <a:ext cx="773702" cy="159840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3F3F3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4344911" y="3340978"/>
              <a:ext cx="611771" cy="315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x (μm)</a:t>
              </a:r>
            </a:p>
          </p:txBody>
        </p:sp>
      </p:grpSp>
      <p:grpSp>
        <p:nvGrpSpPr>
          <p:cNvPr id="305" name="Group 305"/>
          <p:cNvGrpSpPr/>
          <p:nvPr/>
        </p:nvGrpSpPr>
        <p:grpSpPr>
          <a:xfrm>
            <a:off x="6721967" y="1951180"/>
            <a:ext cx="5334001" cy="3656920"/>
            <a:chOff x="0" y="0"/>
            <a:chExt cx="5334000" cy="3656919"/>
          </a:xfrm>
        </p:grpSpPr>
        <p:pic>
          <p:nvPicPr>
            <p:cNvPr id="302" name="spatialdistribution_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334000" cy="3632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3" name="Shape 303"/>
            <p:cNvSpPr/>
            <p:nvPr/>
          </p:nvSpPr>
          <p:spPr>
            <a:xfrm>
              <a:off x="4286727" y="3419029"/>
              <a:ext cx="773702" cy="159840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3F3F3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4381207" y="3340978"/>
              <a:ext cx="611771" cy="315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x (μm)</a:t>
              </a:r>
            </a:p>
          </p:txBody>
        </p:sp>
      </p:grpSp>
      <p:sp>
        <p:nvSpPr>
          <p:cNvPr id="306" name="Shape 306"/>
          <p:cNvSpPr/>
          <p:nvPr/>
        </p:nvSpPr>
        <p:spPr>
          <a:xfrm>
            <a:off x="6703445" y="8254865"/>
            <a:ext cx="430323" cy="88901"/>
          </a:xfrm>
          <a:prstGeom prst="rect">
            <a:avLst/>
          </a:prstGeom>
          <a:solidFill>
            <a:srgbClr val="F3F3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3F3F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310" name="Group 310"/>
          <p:cNvGrpSpPr/>
          <p:nvPr/>
        </p:nvGrpSpPr>
        <p:grpSpPr>
          <a:xfrm>
            <a:off x="3431634" y="6046502"/>
            <a:ext cx="5334001" cy="3656920"/>
            <a:chOff x="0" y="0"/>
            <a:chExt cx="5334000" cy="3656919"/>
          </a:xfrm>
        </p:grpSpPr>
        <p:pic>
          <p:nvPicPr>
            <p:cNvPr id="307" name="spatialdistribution_1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334000" cy="3632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8" name="Shape 308"/>
            <p:cNvSpPr/>
            <p:nvPr/>
          </p:nvSpPr>
          <p:spPr>
            <a:xfrm>
              <a:off x="4251956" y="3419029"/>
              <a:ext cx="773703" cy="159839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3F3F3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4346436" y="3340977"/>
              <a:ext cx="611771" cy="315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x (μm)</a:t>
              </a:r>
            </a:p>
          </p:txBody>
        </p:sp>
      </p:grpSp>
      <p:sp>
        <p:nvSpPr>
          <p:cNvPr id="311" name="Shape 311"/>
          <p:cNvSpPr/>
          <p:nvPr/>
        </p:nvSpPr>
        <p:spPr>
          <a:xfrm>
            <a:off x="10045168" y="8198753"/>
            <a:ext cx="430324" cy="88901"/>
          </a:xfrm>
          <a:prstGeom prst="rect">
            <a:avLst/>
          </a:prstGeom>
          <a:solidFill>
            <a:srgbClr val="F3F3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3F3F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3021299" y="913085"/>
            <a:ext cx="696220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Clr>
                <a:srgbClr val="288B27"/>
              </a:buClr>
              <a:defRPr sz="28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Films without any thermal treatment </a:t>
            </a:r>
          </a:p>
        </p:txBody>
      </p:sp>
      <p:pic>
        <p:nvPicPr>
          <p:cNvPr id="313" name="Immagine 312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3000" y="1396875"/>
            <a:ext cx="2375267" cy="939801"/>
          </a:xfrm>
          <a:prstGeom prst="rect">
            <a:avLst/>
          </a:prstGeom>
        </p:spPr>
      </p:pic>
      <p:pic>
        <p:nvPicPr>
          <p:cNvPr id="314" name="Immagine 313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59655" y="1396875"/>
            <a:ext cx="2375267" cy="939801"/>
          </a:xfrm>
          <a:prstGeom prst="rect">
            <a:avLst/>
          </a:prstGeom>
        </p:spPr>
      </p:pic>
      <p:pic>
        <p:nvPicPr>
          <p:cNvPr id="315" name="Immagine 314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96733" y="5534199"/>
            <a:ext cx="2559417" cy="93980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142709" y="1102040"/>
            <a:ext cx="12719382" cy="339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Emulsion films integrates cosmic rays passing through them from production to development (~2 and ~6 months, respectively, for emulsions exposed to CT e TR)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Signal tracks perpendicular to emulsion films (tgθ&lt;0.2)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Cosmic rays tracks: tgθ&gt;0.2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Angular acceptance in the reconstruction after the scanning processes: tgθ&lt;1</a:t>
            </a:r>
          </a:p>
        </p:txBody>
      </p:sp>
      <p:sp>
        <p:nvSpPr>
          <p:cNvPr id="318" name="Shape 318"/>
          <p:cNvSpPr/>
          <p:nvPr/>
        </p:nvSpPr>
        <p:spPr>
          <a:xfrm>
            <a:off x="381000" y="37444"/>
            <a:ext cx="1005354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Emulsion Analysis: Signal selection</a:t>
            </a:r>
          </a:p>
        </p:txBody>
      </p:sp>
      <p:pic>
        <p:nvPicPr>
          <p:cNvPr id="319" name="Immagine 31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2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9124" y="6185879"/>
            <a:ext cx="2215899" cy="313282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  <p:grpSp>
        <p:nvGrpSpPr>
          <p:cNvPr id="327" name="Group 327"/>
          <p:cNvGrpSpPr/>
          <p:nvPr/>
        </p:nvGrpSpPr>
        <p:grpSpPr>
          <a:xfrm>
            <a:off x="5183830" y="4827095"/>
            <a:ext cx="1926488" cy="1204912"/>
            <a:chOff x="0" y="0"/>
            <a:chExt cx="1926487" cy="1204911"/>
          </a:xfrm>
        </p:grpSpPr>
        <p:sp>
          <p:nvSpPr>
            <p:cNvPr id="323" name="Shape 323"/>
            <p:cNvSpPr/>
            <p:nvPr/>
          </p:nvSpPr>
          <p:spPr>
            <a:xfrm>
              <a:off x="0" y="0"/>
              <a:ext cx="1926488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Clr>
                  <a:srgbClr val="288B27"/>
                </a:buClr>
                <a:defRPr sz="2300">
                  <a:solidFill>
                    <a:schemeClr val="accent1">
                      <a:lumOff val="-13575"/>
                    </a:schemeClr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Cosmic rays</a:t>
              </a:r>
            </a:p>
          </p:txBody>
        </p:sp>
        <p:sp>
          <p:nvSpPr>
            <p:cNvPr id="324" name="Shape 324"/>
            <p:cNvSpPr/>
            <p:nvPr/>
          </p:nvSpPr>
          <p:spPr>
            <a:xfrm>
              <a:off x="638519" y="498012"/>
              <a:ext cx="178036" cy="693019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 flipH="1">
              <a:off x="957840" y="487028"/>
              <a:ext cx="1" cy="688113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 flipH="1">
              <a:off x="1075660" y="522202"/>
              <a:ext cx="212483" cy="682710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328" name="Immagine 32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7816" y="7529576"/>
            <a:ext cx="2099135" cy="405069"/>
          </a:xfrm>
          <a:prstGeom prst="rect">
            <a:avLst/>
          </a:prstGeom>
        </p:spPr>
      </p:pic>
      <p:sp>
        <p:nvSpPr>
          <p:cNvPr id="330" name="Shape 330"/>
          <p:cNvSpPr/>
          <p:nvPr/>
        </p:nvSpPr>
        <p:spPr>
          <a:xfrm>
            <a:off x="3906145" y="7221454"/>
            <a:ext cx="89336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Beam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magine 33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334" name="Shape 334"/>
          <p:cNvSpPr/>
          <p:nvPr/>
        </p:nvSpPr>
        <p:spPr>
          <a:xfrm>
            <a:off x="381000" y="56773"/>
            <a:ext cx="1074769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Not Refreshed emulsions from LNS</a:t>
            </a:r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12622444" y="9393729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grpSp>
        <p:nvGrpSpPr>
          <p:cNvPr id="338" name="Group 338"/>
          <p:cNvGrpSpPr/>
          <p:nvPr/>
        </p:nvGrpSpPr>
        <p:grpSpPr>
          <a:xfrm>
            <a:off x="572173" y="5551175"/>
            <a:ext cx="5601399" cy="4077372"/>
            <a:chOff x="-139700" y="-177800"/>
            <a:chExt cx="5601397" cy="4077370"/>
          </a:xfrm>
        </p:grpSpPr>
        <p:pic>
          <p:nvPicPr>
            <p:cNvPr id="336" name="Screen Shot 2018-06-02 at 10.52.05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697" y="294682"/>
              <a:ext cx="5334001" cy="3604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Immagine 33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1" y="-177800"/>
              <a:ext cx="2559417" cy="939800"/>
            </a:xfrm>
            <a:prstGeom prst="rect">
              <a:avLst/>
            </a:prstGeom>
            <a:effectLst/>
          </p:spPr>
        </p:pic>
      </p:grpSp>
      <p:pic>
        <p:nvPicPr>
          <p:cNvPr id="339" name="Screen Shot 2018-06-01 at 21.20.4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8914" y="2058671"/>
            <a:ext cx="5334001" cy="3594485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/>
          <p:nvPr/>
        </p:nvSpPr>
        <p:spPr>
          <a:xfrm>
            <a:off x="3208722" y="2644635"/>
            <a:ext cx="11879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288B27"/>
              </a:buClr>
              <a:defRPr>
                <a:solidFill>
                  <a:srgbClr val="4745DD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Signal</a:t>
            </a:r>
          </a:p>
        </p:txBody>
      </p:sp>
      <p:sp>
        <p:nvSpPr>
          <p:cNvPr id="341" name="Shape 341"/>
          <p:cNvSpPr/>
          <p:nvPr/>
        </p:nvSpPr>
        <p:spPr>
          <a:xfrm>
            <a:off x="1897700" y="4521392"/>
            <a:ext cx="308116" cy="401400"/>
          </a:xfrm>
          <a:prstGeom prst="line">
            <a:avLst/>
          </a:prstGeom>
          <a:ln w="25400">
            <a:solidFill>
              <a:srgbClr val="DB7876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1098289" y="3801310"/>
            <a:ext cx="1364349" cy="727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70000"/>
              </a:lnSpc>
              <a:buClr>
                <a:srgbClr val="288B27"/>
              </a:buClr>
              <a:defRPr>
                <a:solidFill>
                  <a:srgbClr val="D34B4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Cosmic rays</a:t>
            </a:r>
          </a:p>
        </p:txBody>
      </p:sp>
      <p:sp>
        <p:nvSpPr>
          <p:cNvPr id="343" name="Shape 343"/>
          <p:cNvSpPr/>
          <p:nvPr/>
        </p:nvSpPr>
        <p:spPr>
          <a:xfrm flipH="1">
            <a:off x="3315785" y="3040862"/>
            <a:ext cx="331279" cy="331279"/>
          </a:xfrm>
          <a:prstGeom prst="line">
            <a:avLst/>
          </a:prstGeom>
          <a:ln w="25400">
            <a:solidFill>
              <a:srgbClr val="4745DD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44" name="Immagine 343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2830" y="1575241"/>
            <a:ext cx="2375267" cy="939801"/>
          </a:xfrm>
          <a:prstGeom prst="rect">
            <a:avLst/>
          </a:prstGeom>
        </p:spPr>
      </p:pic>
      <p:grpSp>
        <p:nvGrpSpPr>
          <p:cNvPr id="347" name="Group 347"/>
          <p:cNvGrpSpPr/>
          <p:nvPr/>
        </p:nvGrpSpPr>
        <p:grpSpPr>
          <a:xfrm>
            <a:off x="6877235" y="1571334"/>
            <a:ext cx="5487110" cy="4085730"/>
            <a:chOff x="-139700" y="-177800"/>
            <a:chExt cx="5487109" cy="4085728"/>
          </a:xfrm>
        </p:grpSpPr>
        <p:pic>
          <p:nvPicPr>
            <p:cNvPr id="345" name="Screen Shot 2018-06-01 at 21.39.32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409" y="297815"/>
              <a:ext cx="5334001" cy="3610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Immagine 345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39701" y="-177800"/>
              <a:ext cx="2375267" cy="939800"/>
            </a:xfrm>
            <a:prstGeom prst="rect">
              <a:avLst/>
            </a:prstGeom>
            <a:effectLst/>
          </p:spPr>
        </p:pic>
      </p:grpSp>
      <p:grpSp>
        <p:nvGrpSpPr>
          <p:cNvPr id="352" name="Group 352"/>
          <p:cNvGrpSpPr/>
          <p:nvPr/>
        </p:nvGrpSpPr>
        <p:grpSpPr>
          <a:xfrm>
            <a:off x="6890942" y="5556738"/>
            <a:ext cx="5466699" cy="4117045"/>
            <a:chOff x="-132698" y="-177800"/>
            <a:chExt cx="5466698" cy="4117044"/>
          </a:xfrm>
        </p:grpSpPr>
        <p:pic>
          <p:nvPicPr>
            <p:cNvPr id="348" name="Screen Shot 2018-06-01 at 22.28.44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318916"/>
              <a:ext cx="5334000" cy="3620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Immagine 348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32699" y="-177800"/>
              <a:ext cx="2334445" cy="939800"/>
            </a:xfrm>
            <a:prstGeom prst="rect">
              <a:avLst/>
            </a:prstGeom>
            <a:effectLst/>
          </p:spPr>
        </p:pic>
        <p:sp>
          <p:nvSpPr>
            <p:cNvPr id="350" name="Shape 350"/>
            <p:cNvSpPr/>
            <p:nvPr/>
          </p:nvSpPr>
          <p:spPr>
            <a:xfrm>
              <a:off x="2737637" y="969080"/>
              <a:ext cx="838352" cy="83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5" h="21600" extrusionOk="0">
                  <a:moveTo>
                    <a:pt x="1388" y="0"/>
                  </a:moveTo>
                  <a:cubicBezTo>
                    <a:pt x="357" y="0"/>
                    <a:pt x="-313" y="1117"/>
                    <a:pt x="148" y="2066"/>
                  </a:cubicBezTo>
                  <a:lnTo>
                    <a:pt x="9248" y="20811"/>
                  </a:lnTo>
                  <a:cubicBezTo>
                    <a:pt x="9503" y="21337"/>
                    <a:pt x="9996" y="21600"/>
                    <a:pt x="10488" y="21600"/>
                  </a:cubicBezTo>
                  <a:cubicBezTo>
                    <a:pt x="10980" y="21600"/>
                    <a:pt x="11472" y="21337"/>
                    <a:pt x="11728" y="20811"/>
                  </a:cubicBezTo>
                  <a:lnTo>
                    <a:pt x="20826" y="2066"/>
                  </a:lnTo>
                  <a:cubicBezTo>
                    <a:pt x="21287" y="1117"/>
                    <a:pt x="20617" y="0"/>
                    <a:pt x="19586" y="0"/>
                  </a:cubicBezTo>
                  <a:lnTo>
                    <a:pt x="1388" y="0"/>
                  </a:lnTo>
                  <a:close/>
                  <a:moveTo>
                    <a:pt x="6239" y="3648"/>
                  </a:moveTo>
                  <a:lnTo>
                    <a:pt x="14737" y="3648"/>
                  </a:lnTo>
                  <a:cubicBezTo>
                    <a:pt x="15363" y="3648"/>
                    <a:pt x="15770" y="4328"/>
                    <a:pt x="15490" y="4905"/>
                  </a:cubicBezTo>
                  <a:lnTo>
                    <a:pt x="11241" y="13655"/>
                  </a:lnTo>
                  <a:cubicBezTo>
                    <a:pt x="10930" y="14295"/>
                    <a:pt x="10045" y="14295"/>
                    <a:pt x="9735" y="13655"/>
                  </a:cubicBezTo>
                  <a:lnTo>
                    <a:pt x="5486" y="4905"/>
                  </a:lnTo>
                  <a:cubicBezTo>
                    <a:pt x="5206" y="4328"/>
                    <a:pt x="5613" y="3648"/>
                    <a:pt x="6239" y="3648"/>
                  </a:cubicBezTo>
                  <a:close/>
                </a:path>
              </a:pathLst>
            </a:custGeom>
            <a:solidFill>
              <a:srgbClr val="CC372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1892365" y="1923567"/>
              <a:ext cx="3095278" cy="1206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buClr>
                  <a:srgbClr val="288B27"/>
                </a:buClr>
                <a:defRPr>
                  <a:solidFill>
                    <a:srgbClr val="BB3524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signal ionisation  response is less than that of cosmic rays</a:t>
              </a:r>
            </a:p>
          </p:txBody>
        </p:sp>
      </p:grpSp>
      <p:sp>
        <p:nvSpPr>
          <p:cNvPr id="353" name="Shape 353"/>
          <p:cNvSpPr/>
          <p:nvPr/>
        </p:nvSpPr>
        <p:spPr>
          <a:xfrm>
            <a:off x="2955064" y="981107"/>
            <a:ext cx="661434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Clr>
                <a:srgbClr val="288B27"/>
              </a:buClr>
              <a:defRPr sz="28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Data taking soon after the test beam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magine 35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357" name="Shape 357"/>
          <p:cNvSpPr>
            <a:spLocks noGrp="1"/>
          </p:cNvSpPr>
          <p:nvPr>
            <p:ph type="sldNum" sz="quarter" idx="2"/>
          </p:nvPr>
        </p:nvSpPr>
        <p:spPr>
          <a:xfrm>
            <a:off x="12581583" y="9332438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5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8375" y="2349499"/>
            <a:ext cx="5054601" cy="505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30059" y="2528729"/>
            <a:ext cx="5041901" cy="505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96654" y="71544"/>
            <a:ext cx="6565901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07916" y="1574928"/>
            <a:ext cx="23876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40925" y="1574928"/>
            <a:ext cx="23495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magine 362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029793" y="4351638"/>
            <a:ext cx="1062615" cy="1050324"/>
          </a:xfrm>
          <a:prstGeom prst="rect">
            <a:avLst/>
          </a:prstGeom>
        </p:spPr>
      </p:pic>
      <p:pic>
        <p:nvPicPr>
          <p:cNvPr id="365" name="Immagine 364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07756" y="4343399"/>
            <a:ext cx="1170665" cy="1066802"/>
          </a:xfrm>
          <a:prstGeom prst="rect">
            <a:avLst/>
          </a:prstGeom>
        </p:spPr>
      </p:pic>
      <p:pic>
        <p:nvPicPr>
          <p:cNvPr id="367" name="Immagine 366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70409" y="5168127"/>
            <a:ext cx="1062615" cy="1050323"/>
          </a:xfrm>
          <a:prstGeom prst="rect">
            <a:avLst/>
          </a:prstGeom>
        </p:spPr>
      </p:pic>
      <p:pic>
        <p:nvPicPr>
          <p:cNvPr id="369" name="Immagine 368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103067" y="4164170"/>
            <a:ext cx="1170666" cy="106680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Immagine 855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856872"/>
            <a:ext cx="11938205" cy="101601"/>
          </a:xfrm>
          <a:prstGeom prst="rect">
            <a:avLst/>
          </a:prstGeom>
        </p:spPr>
      </p:pic>
      <p:sp>
        <p:nvSpPr>
          <p:cNvPr id="858" name="Shape 858"/>
          <p:cNvSpPr/>
          <p:nvPr/>
        </p:nvSpPr>
        <p:spPr>
          <a:xfrm>
            <a:off x="512050" y="167823"/>
            <a:ext cx="6561313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it-IT" dirty="0" err="1"/>
              <a:t>Tracks</a:t>
            </a:r>
            <a:r>
              <a:rPr lang="it-IT" dirty="0"/>
              <a:t> in </a:t>
            </a:r>
            <a:r>
              <a:rPr lang="it-IT" dirty="0" err="1"/>
              <a:t>emulsion</a:t>
            </a:r>
            <a:endParaRPr dirty="0"/>
          </a:p>
        </p:txBody>
      </p:sp>
      <p:pic>
        <p:nvPicPr>
          <p:cNvPr id="14" name="Immagine 13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15161" y="1105923"/>
            <a:ext cx="2334445" cy="939801"/>
          </a:xfrm>
          <a:prstGeom prst="rect">
            <a:avLst/>
          </a:prstGeom>
        </p:spPr>
      </p:pic>
      <p:pic>
        <p:nvPicPr>
          <p:cNvPr id="2" name="provaC_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8932" y="2125228"/>
            <a:ext cx="5040000" cy="5040000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4329250" y="4337038"/>
            <a:ext cx="621102" cy="569344"/>
          </a:xfrm>
          <a:prstGeom prst="ellipse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912359" y="4202496"/>
            <a:ext cx="621102" cy="569344"/>
          </a:xfrm>
          <a:prstGeom prst="ellipse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1" name="Immagine 20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577022" y="1105924"/>
            <a:ext cx="2375267" cy="939801"/>
          </a:xfrm>
          <a:prstGeom prst="rect">
            <a:avLst/>
          </a:prstGeom>
        </p:spPr>
      </p:pic>
      <p:pic>
        <p:nvPicPr>
          <p:cNvPr id="4" name="proton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1751" y="2193176"/>
            <a:ext cx="5040000" cy="5040000"/>
          </a:xfrm>
          <a:prstGeom prst="rect">
            <a:avLst/>
          </a:prstGeom>
        </p:spPr>
      </p:pic>
      <p:sp>
        <p:nvSpPr>
          <p:cNvPr id="24" name="Ovale 23"/>
          <p:cNvSpPr/>
          <p:nvPr/>
        </p:nvSpPr>
        <p:spPr>
          <a:xfrm>
            <a:off x="9540367" y="4078422"/>
            <a:ext cx="621102" cy="569344"/>
          </a:xfrm>
          <a:prstGeom prst="ellipse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Ovale 24"/>
          <p:cNvSpPr/>
          <p:nvPr/>
        </p:nvSpPr>
        <p:spPr>
          <a:xfrm>
            <a:off x="9243494" y="4725438"/>
            <a:ext cx="621102" cy="569344"/>
          </a:xfrm>
          <a:prstGeom prst="ellipse">
            <a:avLst/>
          </a:prstGeom>
          <a:noFill/>
          <a:ln w="28575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598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mmagine 37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374" name="Shape 374"/>
          <p:cNvSpPr/>
          <p:nvPr/>
        </p:nvSpPr>
        <p:spPr>
          <a:xfrm>
            <a:off x="381000" y="56773"/>
            <a:ext cx="989117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Convolution filter</a:t>
            </a:r>
          </a:p>
        </p:txBody>
      </p:sp>
      <p:sp>
        <p:nvSpPr>
          <p:cNvPr id="375" name="Shape 375"/>
          <p:cNvSpPr>
            <a:spLocks noGrp="1"/>
          </p:cNvSpPr>
          <p:nvPr>
            <p:ph type="sldNum" sz="quarter" idx="2"/>
          </p:nvPr>
        </p:nvSpPr>
        <p:spPr>
          <a:xfrm>
            <a:off x="12581583" y="9332438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376" name="Screen Shot 2018-06-01 at 16.43.46.png"/>
          <p:cNvPicPr>
            <a:picLocks noChangeAspect="1"/>
          </p:cNvPicPr>
          <p:nvPr/>
        </p:nvPicPr>
        <p:blipFill>
          <a:blip r:embed="rId3">
            <a:extLst/>
          </a:blip>
          <a:srcRect l="14016" t="2807" r="3250" b="7934"/>
          <a:stretch>
            <a:fillRect/>
          </a:stretch>
        </p:blipFill>
        <p:spPr>
          <a:xfrm>
            <a:off x="1611904" y="3253368"/>
            <a:ext cx="8737637" cy="6422440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49695" y="1294247"/>
            <a:ext cx="12905409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599" indent="-228599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30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Image processing based on a 5x5 convolution filter</a:t>
            </a:r>
          </a:p>
          <a:p>
            <a:pPr marL="228599" indent="-228599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30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For carbon: needed to change convolution filter size because of carbon ions produce a lot of ionisation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magine 37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381" name="Shape 381"/>
          <p:cNvSpPr/>
          <p:nvPr/>
        </p:nvSpPr>
        <p:spPr>
          <a:xfrm>
            <a:off x="381000" y="56773"/>
            <a:ext cx="989117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Convolution filter</a:t>
            </a:r>
          </a:p>
        </p:txBody>
      </p:sp>
      <p:sp>
        <p:nvSpPr>
          <p:cNvPr id="382" name="Shape 382"/>
          <p:cNvSpPr>
            <a:spLocks noGrp="1"/>
          </p:cNvSpPr>
          <p:nvPr>
            <p:ph type="sldNum" sz="quarter" idx="2"/>
          </p:nvPr>
        </p:nvSpPr>
        <p:spPr>
          <a:xfrm>
            <a:off x="12581583" y="9332438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383" name="Screen Shot 2018-06-01 at 16.44.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5698" y="1804303"/>
            <a:ext cx="10893404" cy="7329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magine 12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127" name="Shape 127"/>
          <p:cNvSpPr/>
          <p:nvPr/>
        </p:nvSpPr>
        <p:spPr>
          <a:xfrm>
            <a:off x="381000" y="18673"/>
            <a:ext cx="251274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Outline</a:t>
            </a:r>
          </a:p>
        </p:txBody>
      </p:sp>
      <p:sp>
        <p:nvSpPr>
          <p:cNvPr id="128" name="Shape 128"/>
          <p:cNvSpPr/>
          <p:nvPr/>
        </p:nvSpPr>
        <p:spPr>
          <a:xfrm>
            <a:off x="754673" y="1870188"/>
            <a:ext cx="8160128" cy="2263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Test beam at </a:t>
            </a:r>
            <a:r>
              <a:rPr b="1">
                <a:solidFill>
                  <a:srgbClr val="288B27"/>
                </a:solidFill>
              </a:rPr>
              <a:t>LNS</a:t>
            </a:r>
            <a:r>
              <a:t> in July 2017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Test beam at </a:t>
            </a:r>
            <a:r>
              <a:rPr b="1">
                <a:solidFill>
                  <a:srgbClr val="288B27"/>
                </a:solidFill>
              </a:rPr>
              <a:t>Trento</a:t>
            </a:r>
            <a:r>
              <a:t> in December 2017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b="1">
                <a:solidFill>
                  <a:srgbClr val="288B27"/>
                </a:solidFill>
              </a:rPr>
              <a:t>Refreshing</a:t>
            </a:r>
            <a:r>
              <a:t> procedure for charge separation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b="1">
                <a:solidFill>
                  <a:srgbClr val="288B27"/>
                </a:solidFill>
              </a:rPr>
              <a:t>P </a:t>
            </a:r>
            <a:r>
              <a:t>measurement and </a:t>
            </a:r>
            <a:r>
              <a:rPr>
                <a:solidFill>
                  <a:srgbClr val="288B28"/>
                </a:solidFill>
              </a:rPr>
              <a:t>isotopic identification</a:t>
            </a:r>
          </a:p>
        </p:txBody>
      </p:sp>
      <p:sp>
        <p:nvSpPr>
          <p:cNvPr id="129" name="Shape 129"/>
          <p:cNvSpPr/>
          <p:nvPr/>
        </p:nvSpPr>
        <p:spPr>
          <a:xfrm>
            <a:off x="244306" y="1210602"/>
            <a:ext cx="4298635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500" b="1" cap="small">
                <a:latin typeface="Palatino"/>
                <a:ea typeface="Palatino"/>
                <a:cs typeface="Palatino"/>
                <a:sym typeface="Palatino"/>
              </a:defRPr>
            </a:pPr>
            <a:r>
              <a:t>1) </a:t>
            </a:r>
            <a:r>
              <a:rPr cap="none"/>
              <a:t>Test beams results</a:t>
            </a:r>
          </a:p>
        </p:txBody>
      </p:sp>
      <p:sp>
        <p:nvSpPr>
          <p:cNvPr id="130" name="Shape 130"/>
          <p:cNvSpPr/>
          <p:nvPr/>
        </p:nvSpPr>
        <p:spPr>
          <a:xfrm>
            <a:off x="780747" y="5253455"/>
            <a:ext cx="11938206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>
                <a:solidFill>
                  <a:srgbClr val="288B28"/>
                </a:solidFill>
              </a:rPr>
              <a:t>4</a:t>
            </a:r>
            <a:r>
              <a:rPr b="1">
                <a:solidFill>
                  <a:srgbClr val="288B27"/>
                </a:solidFill>
              </a:rPr>
              <a:t>He </a:t>
            </a:r>
            <a:r>
              <a:t>(700 MeV/u) beam on emulsion chamber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b="1">
                <a:solidFill>
                  <a:srgbClr val="288B27"/>
                </a:solidFill>
              </a:rPr>
              <a:t>Energy and angle distribution </a:t>
            </a:r>
            <a:r>
              <a:t>of fragments by Fluka simulation</a:t>
            </a:r>
          </a:p>
        </p:txBody>
      </p:sp>
      <p:sp>
        <p:nvSpPr>
          <p:cNvPr id="131" name="Shape 131"/>
          <p:cNvSpPr/>
          <p:nvPr/>
        </p:nvSpPr>
        <p:spPr>
          <a:xfrm>
            <a:off x="285848" y="4554092"/>
            <a:ext cx="1036102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500" b="1" cap="small">
                <a:latin typeface="Palatino"/>
                <a:ea typeface="Palatino"/>
                <a:cs typeface="Palatino"/>
                <a:sym typeface="Palatino"/>
              </a:defRPr>
            </a:pPr>
            <a:r>
              <a:t>2) </a:t>
            </a:r>
            <a:r>
              <a:rPr cap="none"/>
              <a:t>Preliminary simulation results for GSI exposure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12638072" y="9332438"/>
            <a:ext cx="22728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magine 38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387" name="Shape 387"/>
          <p:cNvSpPr/>
          <p:nvPr/>
        </p:nvSpPr>
        <p:spPr>
          <a:xfrm>
            <a:off x="381000" y="56773"/>
            <a:ext cx="989117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Not Refreshed emulsions from LNS</a:t>
            </a:r>
          </a:p>
        </p:txBody>
      </p:sp>
      <p:grpSp>
        <p:nvGrpSpPr>
          <p:cNvPr id="390" name="Group 390"/>
          <p:cNvGrpSpPr/>
          <p:nvPr/>
        </p:nvGrpSpPr>
        <p:grpSpPr>
          <a:xfrm>
            <a:off x="168755" y="5477795"/>
            <a:ext cx="5863084" cy="4124003"/>
            <a:chOff x="-139700" y="-177800"/>
            <a:chExt cx="5863082" cy="4124002"/>
          </a:xfrm>
        </p:grpSpPr>
        <p:pic>
          <p:nvPicPr>
            <p:cNvPr id="388" name="Screen Shot 2018-06-01 at 23.05.4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5882" y="301137"/>
              <a:ext cx="5397501" cy="3645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9" name="Immagine 388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1" y="-177800"/>
              <a:ext cx="2559417" cy="939800"/>
            </a:xfrm>
            <a:prstGeom prst="rect">
              <a:avLst/>
            </a:prstGeom>
            <a:effectLst/>
          </p:spPr>
        </p:pic>
      </p:grpSp>
      <p:sp>
        <p:nvSpPr>
          <p:cNvPr id="391" name="Shape 391"/>
          <p:cNvSpPr>
            <a:spLocks noGrp="1"/>
          </p:cNvSpPr>
          <p:nvPr>
            <p:ph type="sldNum" sz="quarter" idx="2"/>
          </p:nvPr>
        </p:nvSpPr>
        <p:spPr>
          <a:xfrm>
            <a:off x="12495786" y="9596583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grpSp>
        <p:nvGrpSpPr>
          <p:cNvPr id="398" name="Group 398"/>
          <p:cNvGrpSpPr/>
          <p:nvPr/>
        </p:nvGrpSpPr>
        <p:grpSpPr>
          <a:xfrm>
            <a:off x="445731" y="1392466"/>
            <a:ext cx="5509468" cy="4116566"/>
            <a:chOff x="-111966" y="-177800"/>
            <a:chExt cx="5509466" cy="4116565"/>
          </a:xfrm>
        </p:grpSpPr>
        <p:pic>
          <p:nvPicPr>
            <p:cNvPr id="392" name="Screen Shot 2018-06-01 at 23.13.4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77852"/>
              <a:ext cx="5397500" cy="3660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3" name="Shape 393"/>
            <p:cNvSpPr/>
            <p:nvPr/>
          </p:nvSpPr>
          <p:spPr>
            <a:xfrm>
              <a:off x="1558535" y="1302503"/>
              <a:ext cx="1187986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buClr>
                  <a:srgbClr val="288B27"/>
                </a:buClr>
                <a:defRPr>
                  <a:solidFill>
                    <a:srgbClr val="4745DD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Signal</a:t>
              </a:r>
            </a:p>
          </p:txBody>
        </p:sp>
        <p:sp>
          <p:nvSpPr>
            <p:cNvPr id="394" name="Shape 394"/>
            <p:cNvSpPr/>
            <p:nvPr/>
          </p:nvSpPr>
          <p:spPr>
            <a:xfrm flipH="1">
              <a:off x="1470511" y="1731748"/>
              <a:ext cx="547475" cy="313357"/>
            </a:xfrm>
            <a:prstGeom prst="line">
              <a:avLst/>
            </a:prstGeom>
            <a:noFill/>
            <a:ln w="25400" cap="flat">
              <a:solidFill>
                <a:srgbClr val="4745DD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 flipH="1">
              <a:off x="1117049" y="2888215"/>
              <a:ext cx="2332106" cy="446353"/>
            </a:xfrm>
            <a:prstGeom prst="line">
              <a:avLst/>
            </a:prstGeom>
            <a:noFill/>
            <a:ln w="25400" cap="flat">
              <a:solidFill>
                <a:srgbClr val="DB7876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>
              <a:off x="3013155" y="2443056"/>
              <a:ext cx="1364349" cy="727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70000"/>
                </a:lnSpc>
                <a:buClr>
                  <a:srgbClr val="288B27"/>
                </a:buClr>
                <a:defRPr>
                  <a:solidFill>
                    <a:srgbClr val="D34B45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Cosmic rays</a:t>
              </a:r>
            </a:p>
          </p:txBody>
        </p:sp>
        <p:pic>
          <p:nvPicPr>
            <p:cNvPr id="397" name="Immagine 396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11967" y="-177800"/>
              <a:ext cx="2375267" cy="939800"/>
            </a:xfrm>
            <a:prstGeom prst="rect">
              <a:avLst/>
            </a:prstGeom>
            <a:effectLst/>
          </p:spPr>
        </p:pic>
      </p:grpSp>
      <p:grpSp>
        <p:nvGrpSpPr>
          <p:cNvPr id="401" name="Group 401"/>
          <p:cNvGrpSpPr/>
          <p:nvPr/>
        </p:nvGrpSpPr>
        <p:grpSpPr>
          <a:xfrm>
            <a:off x="6454085" y="1448401"/>
            <a:ext cx="5519333" cy="4104748"/>
            <a:chOff x="-121832" y="-177800"/>
            <a:chExt cx="5519332" cy="4104747"/>
          </a:xfrm>
        </p:grpSpPr>
        <p:pic>
          <p:nvPicPr>
            <p:cNvPr id="399" name="Screen Shot 2018-06-01 at 23.31.56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89670"/>
              <a:ext cx="5397500" cy="3637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0" name="Immagine 399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21833" y="-177800"/>
              <a:ext cx="2375267" cy="939800"/>
            </a:xfrm>
            <a:prstGeom prst="rect">
              <a:avLst/>
            </a:prstGeom>
            <a:effectLst/>
          </p:spPr>
        </p:pic>
      </p:grpSp>
      <p:grpSp>
        <p:nvGrpSpPr>
          <p:cNvPr id="404" name="Group 404"/>
          <p:cNvGrpSpPr/>
          <p:nvPr/>
        </p:nvGrpSpPr>
        <p:grpSpPr>
          <a:xfrm>
            <a:off x="10309181" y="-20178"/>
            <a:ext cx="2441133" cy="1485901"/>
            <a:chOff x="0" y="0"/>
            <a:chExt cx="2441131" cy="1485900"/>
          </a:xfrm>
        </p:grpSpPr>
        <p:sp>
          <p:nvSpPr>
            <p:cNvPr id="403" name="Shape 403"/>
            <p:cNvSpPr/>
            <p:nvPr/>
          </p:nvSpPr>
          <p:spPr>
            <a:xfrm>
              <a:off x="12700" y="355600"/>
              <a:ext cx="2415732" cy="101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2800" b="1"/>
              </a:pPr>
              <a:r>
                <a:t>filter</a:t>
              </a:r>
            </a:p>
            <a:p>
              <a:pPr algn="ctr">
                <a:defRPr sz="2800" b="1"/>
              </a:pPr>
              <a:r>
                <a:t>9x9</a:t>
              </a:r>
            </a:p>
          </p:txBody>
        </p:sp>
        <p:pic>
          <p:nvPicPr>
            <p:cNvPr id="402" name="Immagine 401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2441133" cy="1485901"/>
            </a:xfrm>
            <a:prstGeom prst="rect">
              <a:avLst/>
            </a:prstGeom>
            <a:effectLst/>
          </p:spPr>
        </p:pic>
      </p:grpSp>
      <p:grpSp>
        <p:nvGrpSpPr>
          <p:cNvPr id="411" name="Group 411"/>
          <p:cNvGrpSpPr/>
          <p:nvPr/>
        </p:nvGrpSpPr>
        <p:grpSpPr>
          <a:xfrm>
            <a:off x="6349141" y="5452395"/>
            <a:ext cx="5711352" cy="4161996"/>
            <a:chOff x="-139700" y="-177800"/>
            <a:chExt cx="5711350" cy="4161994"/>
          </a:xfrm>
        </p:grpSpPr>
        <p:pic>
          <p:nvPicPr>
            <p:cNvPr id="405" name="Screen Shot 2018-06-01 at 22.47.54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71922" y="313944"/>
              <a:ext cx="5399729" cy="3670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Immagine 405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39700" y="-177800"/>
              <a:ext cx="2334444" cy="939800"/>
            </a:xfrm>
            <a:prstGeom prst="rect">
              <a:avLst/>
            </a:prstGeom>
            <a:effectLst/>
          </p:spPr>
        </p:pic>
        <p:sp>
          <p:nvSpPr>
            <p:cNvPr id="407" name="Shape 407"/>
            <p:cNvSpPr/>
            <p:nvPr/>
          </p:nvSpPr>
          <p:spPr>
            <a:xfrm>
              <a:off x="1824021" y="1137181"/>
              <a:ext cx="1187986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buClr>
                  <a:srgbClr val="288B27"/>
                </a:buClr>
                <a:defRPr>
                  <a:solidFill>
                    <a:srgbClr val="4745DD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Signal</a:t>
              </a:r>
            </a:p>
          </p:txBody>
        </p:sp>
        <p:sp>
          <p:nvSpPr>
            <p:cNvPr id="408" name="Shape 408"/>
            <p:cNvSpPr/>
            <p:nvPr/>
          </p:nvSpPr>
          <p:spPr>
            <a:xfrm flipH="1">
              <a:off x="1551096" y="1781784"/>
              <a:ext cx="610520" cy="1137302"/>
            </a:xfrm>
            <a:prstGeom prst="line">
              <a:avLst/>
            </a:prstGeom>
            <a:noFill/>
            <a:ln w="25400" cap="flat">
              <a:solidFill>
                <a:srgbClr val="4745DD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 flipH="1">
              <a:off x="1567436" y="3100627"/>
              <a:ext cx="1697987" cy="437669"/>
            </a:xfrm>
            <a:prstGeom prst="line">
              <a:avLst/>
            </a:prstGeom>
            <a:noFill/>
            <a:ln w="25400" cap="flat">
              <a:solidFill>
                <a:srgbClr val="DB7876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2811788" y="2594708"/>
              <a:ext cx="1364349" cy="727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70000"/>
                </a:lnSpc>
                <a:buClr>
                  <a:srgbClr val="288B27"/>
                </a:buClr>
                <a:defRPr>
                  <a:solidFill>
                    <a:srgbClr val="D34B45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Cosmic rays</a:t>
              </a:r>
            </a:p>
          </p:txBody>
        </p:sp>
      </p:grpSp>
      <p:sp>
        <p:nvSpPr>
          <p:cNvPr id="412" name="Shape 412"/>
          <p:cNvSpPr/>
          <p:nvPr/>
        </p:nvSpPr>
        <p:spPr>
          <a:xfrm>
            <a:off x="3607612" y="953219"/>
            <a:ext cx="539750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Clr>
                <a:srgbClr val="288B27"/>
              </a:buClr>
              <a:defRPr sz="28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New data taking: saturation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Screen Shot 2018-06-02 at 18.04.19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2132" y="5607163"/>
            <a:ext cx="3924301" cy="201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Screen Shot 2018-06-02 at 17.58.25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29477" y="5609182"/>
            <a:ext cx="3924301" cy="201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magine 41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33031" y="699892"/>
            <a:ext cx="11938205" cy="101601"/>
          </a:xfrm>
          <a:prstGeom prst="rect">
            <a:avLst/>
          </a:prstGeom>
        </p:spPr>
      </p:pic>
      <p:sp>
        <p:nvSpPr>
          <p:cNvPr id="418" name="Shape 418"/>
          <p:cNvSpPr/>
          <p:nvPr/>
        </p:nvSpPr>
        <p:spPr>
          <a:xfrm>
            <a:off x="381000" y="-82927"/>
            <a:ext cx="478746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Refreshing@lns</a:t>
            </a:r>
          </a:p>
        </p:txBody>
      </p:sp>
      <p:sp>
        <p:nvSpPr>
          <p:cNvPr id="419" name="Shape 419"/>
          <p:cNvSpPr>
            <a:spLocks noGrp="1"/>
          </p:cNvSpPr>
          <p:nvPr>
            <p:ph type="sldNum" sz="quarter" idx="2"/>
          </p:nvPr>
        </p:nvSpPr>
        <p:spPr>
          <a:xfrm>
            <a:off x="12581583" y="9332438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5690530" y="2191110"/>
            <a:ext cx="162374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600">
                <a:solidFill>
                  <a:srgbClr val="288B27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1pPr>
          </a:lstStyle>
          <a:p>
            <a:r>
              <a:t>No refreshing</a:t>
            </a:r>
          </a:p>
        </p:txBody>
      </p:sp>
      <p:sp>
        <p:nvSpPr>
          <p:cNvPr id="421" name="Shape 421"/>
          <p:cNvSpPr/>
          <p:nvPr/>
        </p:nvSpPr>
        <p:spPr>
          <a:xfrm>
            <a:off x="5493979" y="4355479"/>
            <a:ext cx="19324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600">
                <a:solidFill>
                  <a:srgbClr val="288B27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1pPr>
          </a:lstStyle>
          <a:p>
            <a:r>
              <a:t>Refreshing 28°C</a:t>
            </a:r>
          </a:p>
        </p:txBody>
      </p:sp>
      <p:sp>
        <p:nvSpPr>
          <p:cNvPr id="422" name="Shape 422"/>
          <p:cNvSpPr/>
          <p:nvPr/>
        </p:nvSpPr>
        <p:spPr>
          <a:xfrm>
            <a:off x="5536151" y="6412079"/>
            <a:ext cx="19324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600">
                <a:solidFill>
                  <a:srgbClr val="288B27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1pPr>
          </a:lstStyle>
          <a:p>
            <a:r>
              <a:t>Refreshing 34°C</a:t>
            </a:r>
          </a:p>
        </p:txBody>
      </p:sp>
      <p:pic>
        <p:nvPicPr>
          <p:cNvPr id="423" name="Screen Shot 2018-06-02 at 10.42.56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5625" y="3482926"/>
            <a:ext cx="3924301" cy="2019301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/>
        </p:nvSpPr>
        <p:spPr>
          <a:xfrm>
            <a:off x="3184340" y="4799609"/>
            <a:ext cx="155183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ERASED</a:t>
            </a:r>
          </a:p>
        </p:txBody>
      </p:sp>
      <p:pic>
        <p:nvPicPr>
          <p:cNvPr id="425" name="Screen Shot 2018-06-02 at 17.47.52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00529" y="3498229"/>
            <a:ext cx="3924301" cy="201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Screen Shot 2018-06-02 at 18.05.58.pn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95625" y="7731400"/>
            <a:ext cx="3924301" cy="201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Screen Shot 2018-06-02 at 18.08.26.pn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00529" y="7684650"/>
            <a:ext cx="3924301" cy="2019301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Shape 428"/>
          <p:cNvSpPr/>
          <p:nvPr/>
        </p:nvSpPr>
        <p:spPr>
          <a:xfrm>
            <a:off x="5493979" y="8681600"/>
            <a:ext cx="19324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600">
                <a:solidFill>
                  <a:srgbClr val="288B27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1pPr>
          </a:lstStyle>
          <a:p>
            <a:r>
              <a:t>Refreshing 36°C</a:t>
            </a:r>
          </a:p>
        </p:txBody>
      </p:sp>
      <p:sp>
        <p:nvSpPr>
          <p:cNvPr id="429" name="Shape 429"/>
          <p:cNvSpPr/>
          <p:nvPr/>
        </p:nvSpPr>
        <p:spPr>
          <a:xfrm>
            <a:off x="3184340" y="6875858"/>
            <a:ext cx="155183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ERASED</a:t>
            </a:r>
          </a:p>
        </p:txBody>
      </p:sp>
      <p:sp>
        <p:nvSpPr>
          <p:cNvPr id="430" name="Shape 430"/>
          <p:cNvSpPr/>
          <p:nvPr/>
        </p:nvSpPr>
        <p:spPr>
          <a:xfrm>
            <a:off x="3184340" y="8952107"/>
            <a:ext cx="155183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ERASED</a:t>
            </a:r>
          </a:p>
        </p:txBody>
      </p:sp>
      <p:sp>
        <p:nvSpPr>
          <p:cNvPr id="431" name="Shape 431"/>
          <p:cNvSpPr/>
          <p:nvPr/>
        </p:nvSpPr>
        <p:spPr>
          <a:xfrm>
            <a:off x="9562033" y="4799609"/>
            <a:ext cx="155183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ERASED</a:t>
            </a:r>
          </a:p>
        </p:txBody>
      </p:sp>
      <p:sp>
        <p:nvSpPr>
          <p:cNvPr id="432" name="Shape 432"/>
          <p:cNvSpPr/>
          <p:nvPr/>
        </p:nvSpPr>
        <p:spPr>
          <a:xfrm>
            <a:off x="9562033" y="6869735"/>
            <a:ext cx="155183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ERASED</a:t>
            </a:r>
          </a:p>
        </p:txBody>
      </p:sp>
      <p:sp>
        <p:nvSpPr>
          <p:cNvPr id="433" name="Shape 433"/>
          <p:cNvSpPr/>
          <p:nvPr/>
        </p:nvSpPr>
        <p:spPr>
          <a:xfrm>
            <a:off x="9562033" y="8958543"/>
            <a:ext cx="155183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ERASED</a:t>
            </a:r>
          </a:p>
        </p:txBody>
      </p:sp>
      <p:pic>
        <p:nvPicPr>
          <p:cNvPr id="434" name="Screen Shot 2018-06-04 at 12.41.15.png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95625" y="1358689"/>
            <a:ext cx="3924301" cy="201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Screen Shot 2018-06-04 at 12.51.01.png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700529" y="1422760"/>
            <a:ext cx="3924301" cy="201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magine 435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36649" y="629408"/>
            <a:ext cx="2375267" cy="939801"/>
          </a:xfrm>
          <a:prstGeom prst="rect">
            <a:avLst/>
          </a:prstGeom>
        </p:spPr>
      </p:pic>
      <p:pic>
        <p:nvPicPr>
          <p:cNvPr id="437" name="Immagine 436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503994" y="629408"/>
            <a:ext cx="2375267" cy="939801"/>
          </a:xfrm>
          <a:prstGeom prst="rect">
            <a:avLst/>
          </a:prstGeom>
        </p:spPr>
      </p:pic>
      <p:sp>
        <p:nvSpPr>
          <p:cNvPr id="438" name="Shape 438"/>
          <p:cNvSpPr/>
          <p:nvPr/>
        </p:nvSpPr>
        <p:spPr>
          <a:xfrm>
            <a:off x="11183870" y="1873039"/>
            <a:ext cx="241573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800" b="1"/>
            </a:pPr>
            <a:r>
              <a:t>filter</a:t>
            </a:r>
          </a:p>
          <a:p>
            <a:pPr algn="ctr">
              <a:defRPr sz="2800" b="1"/>
            </a:pPr>
            <a:r>
              <a:t>9x9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Immagine 439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33031" y="699892"/>
            <a:ext cx="11938205" cy="101601"/>
          </a:xfrm>
          <a:prstGeom prst="rect">
            <a:avLst/>
          </a:prstGeom>
        </p:spPr>
      </p:pic>
      <p:sp>
        <p:nvSpPr>
          <p:cNvPr id="442" name="Shape 442"/>
          <p:cNvSpPr/>
          <p:nvPr/>
        </p:nvSpPr>
        <p:spPr>
          <a:xfrm>
            <a:off x="381000" y="-82927"/>
            <a:ext cx="1193820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Refreshing@lns</a:t>
            </a:r>
          </a:p>
        </p:txBody>
      </p:sp>
      <p:pic>
        <p:nvPicPr>
          <p:cNvPr id="443" name="Immagine 442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7426" y="1386154"/>
            <a:ext cx="2559417" cy="939801"/>
          </a:xfrm>
          <a:prstGeom prst="rect">
            <a:avLst/>
          </a:prstGeom>
        </p:spPr>
      </p:pic>
      <p:pic>
        <p:nvPicPr>
          <p:cNvPr id="444" name="Immagine 443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07103" y="1386154"/>
            <a:ext cx="2334445" cy="939801"/>
          </a:xfrm>
          <a:prstGeom prst="rect">
            <a:avLst/>
          </a:prstGeom>
        </p:spPr>
      </p:pic>
      <p:sp>
        <p:nvSpPr>
          <p:cNvPr id="445" name="Shape 445"/>
          <p:cNvSpPr>
            <a:spLocks noGrp="1"/>
          </p:cNvSpPr>
          <p:nvPr>
            <p:ph type="sldNum" sz="quarter" idx="2"/>
          </p:nvPr>
        </p:nvSpPr>
        <p:spPr>
          <a:xfrm>
            <a:off x="12581583" y="9332438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5384060" y="3387747"/>
            <a:ext cx="19324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600">
                <a:solidFill>
                  <a:srgbClr val="288B27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1pPr>
          </a:lstStyle>
          <a:p>
            <a:r>
              <a:t>Refreshing 28°C</a:t>
            </a:r>
          </a:p>
        </p:txBody>
      </p:sp>
      <p:sp>
        <p:nvSpPr>
          <p:cNvPr id="447" name="Shape 447"/>
          <p:cNvSpPr/>
          <p:nvPr/>
        </p:nvSpPr>
        <p:spPr>
          <a:xfrm>
            <a:off x="5384955" y="8239908"/>
            <a:ext cx="19324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600">
                <a:solidFill>
                  <a:srgbClr val="288B27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1pPr>
          </a:lstStyle>
          <a:p>
            <a:r>
              <a:t>Refreshing 36°C</a:t>
            </a:r>
          </a:p>
        </p:txBody>
      </p:sp>
      <p:sp>
        <p:nvSpPr>
          <p:cNvPr id="448" name="Shape 448"/>
          <p:cNvSpPr/>
          <p:nvPr/>
        </p:nvSpPr>
        <p:spPr>
          <a:xfrm>
            <a:off x="5428318" y="5813828"/>
            <a:ext cx="19324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600">
                <a:solidFill>
                  <a:srgbClr val="288B27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1pPr>
          </a:lstStyle>
          <a:p>
            <a:r>
              <a:t>Refreshing 34°C</a:t>
            </a:r>
          </a:p>
        </p:txBody>
      </p:sp>
      <p:pic>
        <p:nvPicPr>
          <p:cNvPr id="449" name="Screen Shot 2018-06-02 at 11.10.44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0956" y="2515193"/>
            <a:ext cx="3924301" cy="2019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2" name="Group 452"/>
          <p:cNvGrpSpPr/>
          <p:nvPr/>
        </p:nvGrpSpPr>
        <p:grpSpPr>
          <a:xfrm>
            <a:off x="1128869" y="4932139"/>
            <a:ext cx="3928474" cy="2019301"/>
            <a:chOff x="0" y="0"/>
            <a:chExt cx="3928473" cy="2019300"/>
          </a:xfrm>
        </p:grpSpPr>
        <p:pic>
          <p:nvPicPr>
            <p:cNvPr id="450" name="Screen Shot 2018-06-02 at 11.24.21.pn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173" y="0"/>
              <a:ext cx="3924301" cy="2019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1" name="Screen Shot 2018-06-02 at 11.15.03.png"/>
            <p:cNvPicPr>
              <a:picLocks/>
            </p:cNvPicPr>
            <p:nvPr/>
          </p:nvPicPr>
          <p:blipFill>
            <a:blip r:embed="rId7">
              <a:extLst/>
            </a:blip>
            <a:srcRect r="69932" b="92604"/>
            <a:stretch>
              <a:fillRect/>
            </a:stretch>
          </p:blipFill>
          <p:spPr>
            <a:xfrm>
              <a:off x="0" y="0"/>
              <a:ext cx="1179930" cy="149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5" name="Group 455"/>
          <p:cNvGrpSpPr/>
          <p:nvPr/>
        </p:nvGrpSpPr>
        <p:grpSpPr>
          <a:xfrm>
            <a:off x="1130060" y="7349085"/>
            <a:ext cx="3926093" cy="2019301"/>
            <a:chOff x="0" y="0"/>
            <a:chExt cx="3926091" cy="2019300"/>
          </a:xfrm>
        </p:grpSpPr>
        <p:pic>
          <p:nvPicPr>
            <p:cNvPr id="453" name="Screen Shot 2018-06-02 at 11.15.03.pn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91" y="0"/>
              <a:ext cx="3924301" cy="2019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Screen Shot 2018-06-02 at 11.24.21.png"/>
            <p:cNvPicPr>
              <a:picLocks/>
            </p:cNvPicPr>
            <p:nvPr/>
          </p:nvPicPr>
          <p:blipFill>
            <a:blip r:embed="rId6">
              <a:extLst/>
            </a:blip>
            <a:srcRect r="70051" b="92406"/>
            <a:stretch>
              <a:fillRect/>
            </a:stretch>
          </p:blipFill>
          <p:spPr>
            <a:xfrm>
              <a:off x="0" y="0"/>
              <a:ext cx="1175266" cy="1533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56" name="Screen Shot 2018-06-02 at 11.38.56.pn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44947" y="2619397"/>
            <a:ext cx="3924301" cy="201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Screen Shot 2018-06-02 at 11.43.43.png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47034" y="5045478"/>
            <a:ext cx="3924301" cy="201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Screen Shot 2018-06-02 at 11.57.34.png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46256" y="7471559"/>
            <a:ext cx="3924301" cy="2019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1" name="Group 461"/>
          <p:cNvGrpSpPr/>
          <p:nvPr/>
        </p:nvGrpSpPr>
        <p:grpSpPr>
          <a:xfrm>
            <a:off x="10462097" y="7742"/>
            <a:ext cx="2441133" cy="1485901"/>
            <a:chOff x="0" y="0"/>
            <a:chExt cx="2441131" cy="1485900"/>
          </a:xfrm>
        </p:grpSpPr>
        <p:sp>
          <p:nvSpPr>
            <p:cNvPr id="460" name="Shape 460"/>
            <p:cNvSpPr/>
            <p:nvPr/>
          </p:nvSpPr>
          <p:spPr>
            <a:xfrm>
              <a:off x="12700" y="355600"/>
              <a:ext cx="2415732" cy="101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2800" b="1"/>
              </a:pPr>
              <a:r>
                <a:t>filter</a:t>
              </a:r>
            </a:p>
            <a:p>
              <a:pPr algn="ctr">
                <a:defRPr sz="2800" b="1"/>
              </a:pPr>
              <a:r>
                <a:t>5x5</a:t>
              </a:r>
            </a:p>
          </p:txBody>
        </p:sp>
        <p:pic>
          <p:nvPicPr>
            <p:cNvPr id="459" name="Immagine 458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0"/>
              <a:ext cx="2441133" cy="1485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creen Shot 2018-06-02 at 18.36.06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86870" y="7521444"/>
            <a:ext cx="3924301" cy="201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Screen Shot 2018-06-02 at 18.33.41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86870" y="5198451"/>
            <a:ext cx="3924301" cy="201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Screen Shot 2018-06-02 at 18.26.13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1195" y="7521444"/>
            <a:ext cx="3924301" cy="201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magine 465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311031" y="699892"/>
            <a:ext cx="11938205" cy="101601"/>
          </a:xfrm>
          <a:prstGeom prst="rect">
            <a:avLst/>
          </a:prstGeom>
        </p:spPr>
      </p:pic>
      <p:sp>
        <p:nvSpPr>
          <p:cNvPr id="468" name="Shape 468"/>
          <p:cNvSpPr/>
          <p:nvPr/>
        </p:nvSpPr>
        <p:spPr>
          <a:xfrm>
            <a:off x="381000" y="-82927"/>
            <a:ext cx="1215274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Refreshing@tn</a:t>
            </a:r>
          </a:p>
        </p:txBody>
      </p:sp>
      <p:pic>
        <p:nvPicPr>
          <p:cNvPr id="469" name="Immagine 468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94794" y="1136653"/>
            <a:ext cx="2375267" cy="939801"/>
          </a:xfrm>
          <a:prstGeom prst="rect">
            <a:avLst/>
          </a:prstGeom>
        </p:spPr>
      </p:pic>
      <p:pic>
        <p:nvPicPr>
          <p:cNvPr id="470" name="Immagine 469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19802" y="895353"/>
            <a:ext cx="2865674" cy="1422401"/>
          </a:xfrm>
          <a:prstGeom prst="rect">
            <a:avLst/>
          </a:prstGeom>
        </p:spPr>
      </p:pic>
      <p:pic>
        <p:nvPicPr>
          <p:cNvPr id="471" name="Immagine 470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321030" y="1150466"/>
            <a:ext cx="2559417" cy="939801"/>
          </a:xfrm>
          <a:prstGeom prst="rect">
            <a:avLst/>
          </a:prstGeom>
        </p:spPr>
      </p:pic>
      <p:sp>
        <p:nvSpPr>
          <p:cNvPr id="472" name="Shape 472"/>
          <p:cNvSpPr>
            <a:spLocks noGrp="1"/>
          </p:cNvSpPr>
          <p:nvPr>
            <p:ph type="sldNum" sz="quarter" idx="2"/>
          </p:nvPr>
        </p:nvSpPr>
        <p:spPr>
          <a:xfrm>
            <a:off x="12543611" y="9283636"/>
            <a:ext cx="34026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473" name="Shape 473"/>
          <p:cNvSpPr/>
          <p:nvPr/>
        </p:nvSpPr>
        <p:spPr>
          <a:xfrm rot="16200000">
            <a:off x="-619330" y="5983544"/>
            <a:ext cx="19324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600">
                <a:solidFill>
                  <a:srgbClr val="288B27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1pPr>
          </a:lstStyle>
          <a:p>
            <a:r>
              <a:t>Refreshing 28°C</a:t>
            </a:r>
          </a:p>
        </p:txBody>
      </p:sp>
      <p:sp>
        <p:nvSpPr>
          <p:cNvPr id="474" name="Shape 474"/>
          <p:cNvSpPr/>
          <p:nvPr/>
        </p:nvSpPr>
        <p:spPr>
          <a:xfrm rot="16200000">
            <a:off x="-615944" y="8279879"/>
            <a:ext cx="19324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600">
                <a:solidFill>
                  <a:srgbClr val="288B27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1pPr>
          </a:lstStyle>
          <a:p>
            <a:r>
              <a:t>Refreshing 34°C</a:t>
            </a:r>
          </a:p>
        </p:txBody>
      </p:sp>
      <p:pic>
        <p:nvPicPr>
          <p:cNvPr id="475" name="Screen Shot 2018-06-02 at 18.15.31.png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7004" y="5171792"/>
            <a:ext cx="3924301" cy="201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Screen Shot 2018-06-02 at 18.30.20.png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705342" y="5171792"/>
            <a:ext cx="3924301" cy="2019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hape 477"/>
          <p:cNvSpPr/>
          <p:nvPr/>
        </p:nvSpPr>
        <p:spPr>
          <a:xfrm>
            <a:off x="6696743" y="6369548"/>
            <a:ext cx="155183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ERASED</a:t>
            </a:r>
          </a:p>
        </p:txBody>
      </p:sp>
      <p:sp>
        <p:nvSpPr>
          <p:cNvPr id="478" name="Shape 478"/>
          <p:cNvSpPr/>
          <p:nvPr/>
        </p:nvSpPr>
        <p:spPr>
          <a:xfrm>
            <a:off x="2687370" y="8854918"/>
            <a:ext cx="155183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ERASED</a:t>
            </a:r>
          </a:p>
        </p:txBody>
      </p:sp>
      <p:sp>
        <p:nvSpPr>
          <p:cNvPr id="479" name="Shape 479"/>
          <p:cNvSpPr/>
          <p:nvPr/>
        </p:nvSpPr>
        <p:spPr>
          <a:xfrm>
            <a:off x="10869631" y="6369548"/>
            <a:ext cx="155183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ERASED</a:t>
            </a:r>
          </a:p>
        </p:txBody>
      </p:sp>
      <p:sp>
        <p:nvSpPr>
          <p:cNvPr id="480" name="Shape 480"/>
          <p:cNvSpPr/>
          <p:nvPr/>
        </p:nvSpPr>
        <p:spPr>
          <a:xfrm>
            <a:off x="10867584" y="8854918"/>
            <a:ext cx="155183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ERASED</a:t>
            </a:r>
          </a:p>
        </p:txBody>
      </p:sp>
      <p:pic>
        <p:nvPicPr>
          <p:cNvPr id="481" name="Screen Shot 2018-06-03 at 16.07.0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692642" y="2198524"/>
            <a:ext cx="3949701" cy="26789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7" name="Group 487"/>
          <p:cNvGrpSpPr/>
          <p:nvPr/>
        </p:nvGrpSpPr>
        <p:grpSpPr>
          <a:xfrm>
            <a:off x="594355" y="2207173"/>
            <a:ext cx="3949599" cy="2678859"/>
            <a:chOff x="0" y="0"/>
            <a:chExt cx="3949598" cy="2678857"/>
          </a:xfrm>
        </p:grpSpPr>
        <p:pic>
          <p:nvPicPr>
            <p:cNvPr id="482" name="Screen Shot 2018-06-03 at 16.07.04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3949599" cy="2678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3" name="Shape 483"/>
            <p:cNvSpPr/>
            <p:nvPr/>
          </p:nvSpPr>
          <p:spPr>
            <a:xfrm>
              <a:off x="1821782" y="348109"/>
              <a:ext cx="1187985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buClr>
                  <a:srgbClr val="288B27"/>
                </a:buClr>
                <a:defRPr>
                  <a:solidFill>
                    <a:srgbClr val="4745DD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Signal</a:t>
              </a:r>
            </a:p>
          </p:txBody>
        </p:sp>
        <p:sp>
          <p:nvSpPr>
            <p:cNvPr id="484" name="Shape 484"/>
            <p:cNvSpPr/>
            <p:nvPr/>
          </p:nvSpPr>
          <p:spPr>
            <a:xfrm flipH="1">
              <a:off x="1737951" y="1935485"/>
              <a:ext cx="889016" cy="293888"/>
            </a:xfrm>
            <a:prstGeom prst="line">
              <a:avLst/>
            </a:prstGeom>
            <a:noFill/>
            <a:ln w="25400" cap="flat">
              <a:solidFill>
                <a:srgbClr val="DB7876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5" name="Shape 485"/>
            <p:cNvSpPr/>
            <p:nvPr/>
          </p:nvSpPr>
          <p:spPr>
            <a:xfrm>
              <a:off x="1733600" y="1318314"/>
              <a:ext cx="1364349" cy="727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70000"/>
                </a:lnSpc>
                <a:buClr>
                  <a:srgbClr val="288B27"/>
                </a:buClr>
                <a:defRPr>
                  <a:solidFill>
                    <a:srgbClr val="D34B45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Cosmic rays</a:t>
              </a:r>
            </a:p>
          </p:txBody>
        </p:sp>
        <p:sp>
          <p:nvSpPr>
            <p:cNvPr id="486" name="Shape 486"/>
            <p:cNvSpPr/>
            <p:nvPr/>
          </p:nvSpPr>
          <p:spPr>
            <a:xfrm flipH="1">
              <a:off x="1697522" y="463104"/>
              <a:ext cx="331279" cy="331279"/>
            </a:xfrm>
            <a:prstGeom prst="line">
              <a:avLst/>
            </a:prstGeom>
            <a:noFill/>
            <a:ln w="25400" cap="flat">
              <a:solidFill>
                <a:srgbClr val="4745DD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488" name="Screen Shot 2018-06-03 at 16.29.58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791032" y="2207173"/>
            <a:ext cx="3945238" cy="26875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1" name="Group 491"/>
          <p:cNvGrpSpPr/>
          <p:nvPr/>
        </p:nvGrpSpPr>
        <p:grpSpPr>
          <a:xfrm>
            <a:off x="9955905" y="-529990"/>
            <a:ext cx="2441133" cy="1485901"/>
            <a:chOff x="0" y="0"/>
            <a:chExt cx="2441131" cy="1485900"/>
          </a:xfrm>
        </p:grpSpPr>
        <p:sp>
          <p:nvSpPr>
            <p:cNvPr id="490" name="Shape 490"/>
            <p:cNvSpPr/>
            <p:nvPr/>
          </p:nvSpPr>
          <p:spPr>
            <a:xfrm>
              <a:off x="12700" y="355600"/>
              <a:ext cx="2415732" cy="101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2800" b="1"/>
              </a:pPr>
              <a:r>
                <a:t>filter</a:t>
              </a:r>
            </a:p>
            <a:p>
              <a:pPr algn="ctr">
                <a:defRPr sz="2800" b="1"/>
              </a:pPr>
              <a:r>
                <a:t>5x5</a:t>
              </a:r>
            </a:p>
          </p:txBody>
        </p:sp>
        <p:pic>
          <p:nvPicPr>
            <p:cNvPr id="489" name="Immagine 488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0"/>
              <a:ext cx="2441133" cy="1485901"/>
            </a:xfrm>
            <a:prstGeom prst="rect">
              <a:avLst/>
            </a:prstGeom>
            <a:effectLst/>
          </p:spPr>
        </p:pic>
      </p:grpSp>
      <p:sp>
        <p:nvSpPr>
          <p:cNvPr id="492" name="Shape 492"/>
          <p:cNvSpPr/>
          <p:nvPr/>
        </p:nvSpPr>
        <p:spPr>
          <a:xfrm rot="16200000">
            <a:off x="-464952" y="3309665"/>
            <a:ext cx="162374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600">
                <a:solidFill>
                  <a:srgbClr val="288B27"/>
                </a:solid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1pPr>
          </a:lstStyle>
          <a:p>
            <a:r>
              <a:t>No refreshing</a:t>
            </a:r>
          </a:p>
        </p:txBody>
      </p:sp>
      <p:pic>
        <p:nvPicPr>
          <p:cNvPr id="493" name="Screen Shot 2018-06-02 at 18.36.06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4032" y="7476854"/>
            <a:ext cx="3924301" cy="2019301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Shape 494"/>
          <p:cNvSpPr/>
          <p:nvPr/>
        </p:nvSpPr>
        <p:spPr>
          <a:xfrm>
            <a:off x="6696743" y="8854917"/>
            <a:ext cx="155183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ERASED</a:t>
            </a:r>
          </a:p>
        </p:txBody>
      </p:sp>
      <p:pic>
        <p:nvPicPr>
          <p:cNvPr id="495" name="Screen Shot 2018-06-02 at 18.30.20.png"/>
          <p:cNvPicPr>
            <a:picLocks/>
          </p:cNvPicPr>
          <p:nvPr/>
        </p:nvPicPr>
        <p:blipFill>
          <a:blip r:embed="rId10">
            <a:extLst/>
          </a:blip>
          <a:srcRect r="82637" b="93072"/>
          <a:stretch>
            <a:fillRect/>
          </a:stretch>
        </p:blipFill>
        <p:spPr>
          <a:xfrm>
            <a:off x="4776732" y="7489554"/>
            <a:ext cx="681356" cy="1398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9" name="Group 499"/>
          <p:cNvGrpSpPr/>
          <p:nvPr/>
        </p:nvGrpSpPr>
        <p:grpSpPr>
          <a:xfrm>
            <a:off x="5771444" y="7494786"/>
            <a:ext cx="238610" cy="108440"/>
            <a:chOff x="0" y="0"/>
            <a:chExt cx="238608" cy="108439"/>
          </a:xfrm>
        </p:grpSpPr>
        <p:sp>
          <p:nvSpPr>
            <p:cNvPr id="496" name="Shape 496"/>
            <p:cNvSpPr/>
            <p:nvPr/>
          </p:nvSpPr>
          <p:spPr>
            <a:xfrm>
              <a:off x="14300" y="2893"/>
              <a:ext cx="222583" cy="94854"/>
            </a:xfrm>
            <a:prstGeom prst="rect">
              <a:avLst/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497" name="Screen Shot 2018-06-02 at 18.30.20.png"/>
            <p:cNvPicPr>
              <a:picLocks/>
            </p:cNvPicPr>
            <p:nvPr/>
          </p:nvPicPr>
          <p:blipFill>
            <a:blip r:embed="rId10">
              <a:extLst/>
            </a:blip>
            <a:srcRect l="24000" t="653" r="71600" b="94648"/>
            <a:stretch>
              <a:fillRect/>
            </a:stretch>
          </p:blipFill>
          <p:spPr>
            <a:xfrm>
              <a:off x="0" y="2892"/>
              <a:ext cx="172616" cy="94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8" name="Screen Shot 2018-06-02 at 11.10.44.png"/>
            <p:cNvPicPr>
              <a:picLocks/>
            </p:cNvPicPr>
            <p:nvPr/>
          </p:nvPicPr>
          <p:blipFill>
            <a:blip r:embed="rId14">
              <a:extLst/>
            </a:blip>
            <a:srcRect l="15079" t="1103" r="83123" b="93526"/>
            <a:stretch>
              <a:fillRect/>
            </a:stretch>
          </p:blipFill>
          <p:spPr>
            <a:xfrm>
              <a:off x="168091" y="0"/>
              <a:ext cx="70518" cy="108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Immagine 50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503" name="Shape 503"/>
          <p:cNvSpPr/>
          <p:nvPr/>
        </p:nvSpPr>
        <p:spPr>
          <a:xfrm>
            <a:off x="381000" y="-40781"/>
            <a:ext cx="883262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Charge separation at 80 MeV/n</a:t>
            </a:r>
          </a:p>
        </p:txBody>
      </p:sp>
      <p:sp>
        <p:nvSpPr>
          <p:cNvPr id="504" name="Shape 504"/>
          <p:cNvSpPr>
            <a:spLocks noGrp="1"/>
          </p:cNvSpPr>
          <p:nvPr>
            <p:ph type="sldNum" sz="quarter" idx="2"/>
          </p:nvPr>
        </p:nvSpPr>
        <p:spPr>
          <a:xfrm>
            <a:off x="12581583" y="9332438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grpSp>
        <p:nvGrpSpPr>
          <p:cNvPr id="508" name="Group 508"/>
          <p:cNvGrpSpPr/>
          <p:nvPr/>
        </p:nvGrpSpPr>
        <p:grpSpPr>
          <a:xfrm>
            <a:off x="6317172" y="5111867"/>
            <a:ext cx="6477001" cy="4368801"/>
            <a:chOff x="0" y="0"/>
            <a:chExt cx="6477000" cy="4368800"/>
          </a:xfrm>
        </p:grpSpPr>
        <p:pic>
          <p:nvPicPr>
            <p:cNvPr id="505" name="Screen Shot 2018-05-30 at 12.28.10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477000" cy="4368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6" name="Shape 506"/>
            <p:cNvSpPr/>
            <p:nvPr/>
          </p:nvSpPr>
          <p:spPr>
            <a:xfrm>
              <a:off x="1977167" y="1269081"/>
              <a:ext cx="974937" cy="500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buClr>
                  <a:srgbClr val="288B27"/>
                </a:buClr>
                <a:defRPr sz="30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C</a:t>
              </a:r>
            </a:p>
          </p:txBody>
        </p:sp>
        <p:sp>
          <p:nvSpPr>
            <p:cNvPr id="507" name="Shape 507"/>
            <p:cNvSpPr/>
            <p:nvPr/>
          </p:nvSpPr>
          <p:spPr>
            <a:xfrm>
              <a:off x="860199" y="1632343"/>
              <a:ext cx="974937" cy="50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buClr>
                  <a:srgbClr val="288B27"/>
                </a:buClr>
                <a:defRPr sz="3000">
                  <a:solidFill>
                    <a:srgbClr val="CC3725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He</a:t>
              </a:r>
            </a:p>
          </p:txBody>
        </p:sp>
      </p:grpSp>
      <p:grpSp>
        <p:nvGrpSpPr>
          <p:cNvPr id="512" name="Group 512"/>
          <p:cNvGrpSpPr/>
          <p:nvPr/>
        </p:nvGrpSpPr>
        <p:grpSpPr>
          <a:xfrm>
            <a:off x="157936" y="1005226"/>
            <a:ext cx="6480756" cy="4374511"/>
            <a:chOff x="0" y="0"/>
            <a:chExt cx="6480755" cy="4374509"/>
          </a:xfrm>
        </p:grpSpPr>
        <p:pic>
          <p:nvPicPr>
            <p:cNvPr id="509" name="Screen Shot 2018-06-01 at 13.29.3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480756" cy="4374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0" name="Shape 510"/>
            <p:cNvSpPr/>
            <p:nvPr/>
          </p:nvSpPr>
          <p:spPr>
            <a:xfrm>
              <a:off x="1120341" y="1882454"/>
              <a:ext cx="1187985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buClr>
                  <a:srgbClr val="288B27"/>
                </a:buClr>
                <a:defRPr sz="3000">
                  <a:solidFill>
                    <a:srgbClr val="CC3725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He</a:t>
              </a:r>
            </a:p>
          </p:txBody>
        </p:sp>
        <p:sp>
          <p:nvSpPr>
            <p:cNvPr id="511" name="Shape 511"/>
            <p:cNvSpPr/>
            <p:nvPr/>
          </p:nvSpPr>
          <p:spPr>
            <a:xfrm>
              <a:off x="2288106" y="2152425"/>
              <a:ext cx="1187986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buClr>
                  <a:srgbClr val="288B27"/>
                </a:buClr>
                <a:defRPr sz="30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C</a:t>
              </a:r>
            </a:p>
          </p:txBody>
        </p:sp>
      </p:grpSp>
      <p:sp>
        <p:nvSpPr>
          <p:cNvPr id="513" name="Shape 513"/>
          <p:cNvSpPr/>
          <p:nvPr/>
        </p:nvSpPr>
        <p:spPr>
          <a:xfrm>
            <a:off x="6709953" y="1501930"/>
            <a:ext cx="6100794" cy="165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buClr>
                <a:srgbClr val="288B27"/>
              </a:buClr>
              <a:defRPr sz="2600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VR0: volume with no refreshing</a:t>
            </a:r>
          </a:p>
          <a:p>
            <a:pPr>
              <a:lnSpc>
                <a:spcPct val="130000"/>
              </a:lnSpc>
              <a:buClr>
                <a:srgbClr val="288B27"/>
              </a:buClr>
              <a:defRPr sz="2600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VR1: volume with refreshing at 28°C</a:t>
            </a:r>
          </a:p>
          <a:p>
            <a:pPr>
              <a:lnSpc>
                <a:spcPct val="130000"/>
              </a:lnSpc>
              <a:buClr>
                <a:srgbClr val="288B27"/>
              </a:buClr>
              <a:defRPr sz="2600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VR2: volume with refreshing a 34°C</a:t>
            </a:r>
          </a:p>
        </p:txBody>
      </p:sp>
      <p:grpSp>
        <p:nvGrpSpPr>
          <p:cNvPr id="516" name="Group 516"/>
          <p:cNvGrpSpPr/>
          <p:nvPr/>
        </p:nvGrpSpPr>
        <p:grpSpPr>
          <a:xfrm>
            <a:off x="1799352" y="6898109"/>
            <a:ext cx="2441133" cy="1485901"/>
            <a:chOff x="0" y="0"/>
            <a:chExt cx="2441131" cy="1485900"/>
          </a:xfrm>
        </p:grpSpPr>
        <p:sp>
          <p:nvSpPr>
            <p:cNvPr id="515" name="Shape 515"/>
            <p:cNvSpPr/>
            <p:nvPr/>
          </p:nvSpPr>
          <p:spPr>
            <a:xfrm>
              <a:off x="12700" y="355600"/>
              <a:ext cx="2415732" cy="101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2800" b="1"/>
              </a:pPr>
              <a:r>
                <a:t>to be</a:t>
              </a:r>
            </a:p>
            <a:p>
              <a:pPr algn="ctr">
                <a:defRPr sz="2800" b="1"/>
              </a:pPr>
              <a:r>
                <a:t>published</a:t>
              </a:r>
            </a:p>
          </p:txBody>
        </p:sp>
        <p:pic>
          <p:nvPicPr>
            <p:cNvPr id="514" name="Immagine 513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441133" cy="1485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Immagine 517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520" name="Shape 520"/>
          <p:cNvSpPr/>
          <p:nvPr/>
        </p:nvSpPr>
        <p:spPr>
          <a:xfrm>
            <a:off x="381000" y="-2872"/>
            <a:ext cx="1300480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Test beam @LNS: isotopic identification</a:t>
            </a:r>
          </a:p>
        </p:txBody>
      </p:sp>
      <p:grpSp>
        <p:nvGrpSpPr>
          <p:cNvPr id="546" name="Group 546"/>
          <p:cNvGrpSpPr/>
          <p:nvPr/>
        </p:nvGrpSpPr>
        <p:grpSpPr>
          <a:xfrm>
            <a:off x="-2360" y="5352467"/>
            <a:ext cx="6007568" cy="1663436"/>
            <a:chOff x="0" y="0"/>
            <a:chExt cx="6007567" cy="1663435"/>
          </a:xfrm>
        </p:grpSpPr>
        <p:grpSp>
          <p:nvGrpSpPr>
            <p:cNvPr id="542" name="Group 542"/>
            <p:cNvGrpSpPr/>
            <p:nvPr/>
          </p:nvGrpSpPr>
          <p:grpSpPr>
            <a:xfrm>
              <a:off x="2076676" y="269122"/>
              <a:ext cx="3930892" cy="1394314"/>
              <a:chOff x="128742" y="0"/>
              <a:chExt cx="3930891" cy="1394312"/>
            </a:xfrm>
          </p:grpSpPr>
          <p:sp>
            <p:nvSpPr>
              <p:cNvPr id="521" name="Shape 521"/>
              <p:cNvSpPr/>
              <p:nvPr/>
            </p:nvSpPr>
            <p:spPr>
              <a:xfrm>
                <a:off x="128742" y="4389"/>
                <a:ext cx="3930892" cy="1389924"/>
              </a:xfrm>
              <a:prstGeom prst="rect">
                <a:avLst/>
              </a:prstGeom>
              <a:solidFill>
                <a:schemeClr val="accent4">
                  <a:hueOff val="-461056"/>
                  <a:satOff val="4338"/>
                  <a:lumOff val="-102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1905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3810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4" name="Shape 524"/>
              <p:cNvSpPr/>
              <p:nvPr/>
            </p:nvSpPr>
            <p:spPr>
              <a:xfrm>
                <a:off x="5842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5" name="Shape 525"/>
              <p:cNvSpPr/>
              <p:nvPr/>
            </p:nvSpPr>
            <p:spPr>
              <a:xfrm>
                <a:off x="7874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6" name="Shape 526"/>
              <p:cNvSpPr/>
              <p:nvPr/>
            </p:nvSpPr>
            <p:spPr>
              <a:xfrm>
                <a:off x="9779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7" name="Shape 527"/>
              <p:cNvSpPr/>
              <p:nvPr/>
            </p:nvSpPr>
            <p:spPr>
              <a:xfrm>
                <a:off x="11684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13589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15494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17399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19304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2" name="Shape 532"/>
              <p:cNvSpPr/>
              <p:nvPr/>
            </p:nvSpPr>
            <p:spPr>
              <a:xfrm>
                <a:off x="21209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3" name="Shape 533"/>
              <p:cNvSpPr/>
              <p:nvPr/>
            </p:nvSpPr>
            <p:spPr>
              <a:xfrm>
                <a:off x="23114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4" name="Shape 534"/>
              <p:cNvSpPr/>
              <p:nvPr/>
            </p:nvSpPr>
            <p:spPr>
              <a:xfrm>
                <a:off x="25146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27178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29083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30988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32893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9" name="Shape 539"/>
              <p:cNvSpPr/>
              <p:nvPr/>
            </p:nvSpPr>
            <p:spPr>
              <a:xfrm>
                <a:off x="34798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36703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3860800" y="0"/>
                <a:ext cx="144255" cy="1389923"/>
              </a:xfrm>
              <a:prstGeom prst="rect">
                <a:avLst/>
              </a:prstGeom>
              <a:solidFill>
                <a:srgbClr val="7979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543" name="Immagine 542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47847" y="814688"/>
              <a:ext cx="1014733" cy="303182"/>
            </a:xfrm>
            <a:prstGeom prst="rect">
              <a:avLst/>
            </a:prstGeom>
            <a:effectLst/>
          </p:spPr>
        </p:pic>
        <p:sp>
          <p:nvSpPr>
            <p:cNvPr id="545" name="Shape 545"/>
            <p:cNvSpPr/>
            <p:nvPr/>
          </p:nvSpPr>
          <p:spPr>
            <a:xfrm>
              <a:off x="0" y="0"/>
              <a:ext cx="1815890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buClr>
                  <a:srgbClr val="288B27"/>
                </a:buClr>
                <a:defRPr>
                  <a:solidFill>
                    <a:srgbClr val="0096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H </a:t>
              </a:r>
            </a:p>
            <a:p>
              <a:pPr algn="ctr">
                <a:buClr>
                  <a:srgbClr val="288B27"/>
                </a:buClr>
                <a:defRPr>
                  <a:solidFill>
                    <a:srgbClr val="0096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(80 MeV/u)</a:t>
              </a:r>
            </a:p>
          </p:txBody>
        </p:sp>
      </p:grpSp>
      <p:grpSp>
        <p:nvGrpSpPr>
          <p:cNvPr id="575" name="Group 575"/>
          <p:cNvGrpSpPr/>
          <p:nvPr/>
        </p:nvGrpSpPr>
        <p:grpSpPr>
          <a:xfrm>
            <a:off x="24929" y="7146765"/>
            <a:ext cx="5952990" cy="1951702"/>
            <a:chOff x="0" y="0"/>
            <a:chExt cx="5952988" cy="1951701"/>
          </a:xfrm>
        </p:grpSpPr>
        <p:grpSp>
          <p:nvGrpSpPr>
            <p:cNvPr id="573" name="Group 573"/>
            <p:cNvGrpSpPr/>
            <p:nvPr/>
          </p:nvGrpSpPr>
          <p:grpSpPr>
            <a:xfrm>
              <a:off x="-1" y="341069"/>
              <a:ext cx="5952990" cy="1610633"/>
              <a:chOff x="0" y="50799"/>
              <a:chExt cx="5952988" cy="1610631"/>
            </a:xfrm>
          </p:grpSpPr>
          <p:grpSp>
            <p:nvGrpSpPr>
              <p:cNvPr id="569" name="Group 569"/>
              <p:cNvGrpSpPr/>
              <p:nvPr/>
            </p:nvGrpSpPr>
            <p:grpSpPr>
              <a:xfrm>
                <a:off x="1947934" y="267118"/>
                <a:ext cx="4005055" cy="1394314"/>
                <a:chOff x="0" y="0"/>
                <a:chExt cx="4005054" cy="1394312"/>
              </a:xfrm>
            </p:grpSpPr>
            <p:sp>
              <p:nvSpPr>
                <p:cNvPr id="547" name="Shape 547"/>
                <p:cNvSpPr/>
                <p:nvPr/>
              </p:nvSpPr>
              <p:spPr>
                <a:xfrm>
                  <a:off x="56113" y="4389"/>
                  <a:ext cx="3892828" cy="1389924"/>
                </a:xfrm>
                <a:prstGeom prst="rect">
                  <a:avLst/>
                </a:prstGeom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48" name="Shape 548"/>
                <p:cNvSpPr/>
                <p:nvPr/>
              </p:nvSpPr>
              <p:spPr>
                <a:xfrm>
                  <a:off x="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49" name="Shape 549"/>
                <p:cNvSpPr/>
                <p:nvPr/>
              </p:nvSpPr>
              <p:spPr>
                <a:xfrm>
                  <a:off x="1905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50" name="Shape 550"/>
                <p:cNvSpPr/>
                <p:nvPr/>
              </p:nvSpPr>
              <p:spPr>
                <a:xfrm>
                  <a:off x="3810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51" name="Shape 551"/>
                <p:cNvSpPr/>
                <p:nvPr/>
              </p:nvSpPr>
              <p:spPr>
                <a:xfrm>
                  <a:off x="5842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52" name="Shape 552"/>
                <p:cNvSpPr/>
                <p:nvPr/>
              </p:nvSpPr>
              <p:spPr>
                <a:xfrm>
                  <a:off x="7874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53" name="Shape 553"/>
                <p:cNvSpPr/>
                <p:nvPr/>
              </p:nvSpPr>
              <p:spPr>
                <a:xfrm>
                  <a:off x="9779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54" name="Shape 554"/>
                <p:cNvSpPr/>
                <p:nvPr/>
              </p:nvSpPr>
              <p:spPr>
                <a:xfrm>
                  <a:off x="11684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55" name="Shape 555"/>
                <p:cNvSpPr/>
                <p:nvPr/>
              </p:nvSpPr>
              <p:spPr>
                <a:xfrm>
                  <a:off x="13589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56" name="Shape 556"/>
                <p:cNvSpPr/>
                <p:nvPr/>
              </p:nvSpPr>
              <p:spPr>
                <a:xfrm>
                  <a:off x="15494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57" name="Shape 557"/>
                <p:cNvSpPr/>
                <p:nvPr/>
              </p:nvSpPr>
              <p:spPr>
                <a:xfrm>
                  <a:off x="17399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58" name="Shape 558"/>
                <p:cNvSpPr/>
                <p:nvPr/>
              </p:nvSpPr>
              <p:spPr>
                <a:xfrm>
                  <a:off x="19304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59" name="Shape 559"/>
                <p:cNvSpPr/>
                <p:nvPr/>
              </p:nvSpPr>
              <p:spPr>
                <a:xfrm>
                  <a:off x="21209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60" name="Shape 560"/>
                <p:cNvSpPr/>
                <p:nvPr/>
              </p:nvSpPr>
              <p:spPr>
                <a:xfrm>
                  <a:off x="23114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61" name="Shape 561"/>
                <p:cNvSpPr/>
                <p:nvPr/>
              </p:nvSpPr>
              <p:spPr>
                <a:xfrm>
                  <a:off x="25146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62" name="Shape 562"/>
                <p:cNvSpPr/>
                <p:nvPr/>
              </p:nvSpPr>
              <p:spPr>
                <a:xfrm>
                  <a:off x="27178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63" name="Shape 563"/>
                <p:cNvSpPr/>
                <p:nvPr/>
              </p:nvSpPr>
              <p:spPr>
                <a:xfrm>
                  <a:off x="29083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64" name="Shape 564"/>
                <p:cNvSpPr/>
                <p:nvPr/>
              </p:nvSpPr>
              <p:spPr>
                <a:xfrm>
                  <a:off x="30988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65" name="Shape 565"/>
                <p:cNvSpPr/>
                <p:nvPr/>
              </p:nvSpPr>
              <p:spPr>
                <a:xfrm>
                  <a:off x="32893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66" name="Shape 566"/>
                <p:cNvSpPr/>
                <p:nvPr/>
              </p:nvSpPr>
              <p:spPr>
                <a:xfrm>
                  <a:off x="34798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67" name="Shape 567"/>
                <p:cNvSpPr/>
                <p:nvPr/>
              </p:nvSpPr>
              <p:spPr>
                <a:xfrm>
                  <a:off x="36703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68" name="Shape 568"/>
                <p:cNvSpPr/>
                <p:nvPr/>
              </p:nvSpPr>
              <p:spPr>
                <a:xfrm>
                  <a:off x="3860800" y="0"/>
                  <a:ext cx="144255" cy="1389923"/>
                </a:xfrm>
                <a:prstGeom prst="rect">
                  <a:avLst/>
                </a:pr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  <p:pic>
            <p:nvPicPr>
              <p:cNvPr id="570" name="Immagine 569"/>
              <p:cNvPicPr>
                <a:picLocks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847847" y="812684"/>
                <a:ext cx="1014733" cy="303182"/>
              </a:xfrm>
              <a:prstGeom prst="rect">
                <a:avLst/>
              </a:prstGeom>
              <a:effectLst/>
            </p:spPr>
          </p:pic>
          <p:sp>
            <p:nvSpPr>
              <p:cNvPr id="572" name="Shape 572"/>
              <p:cNvSpPr/>
              <p:nvPr/>
            </p:nvSpPr>
            <p:spPr>
              <a:xfrm>
                <a:off x="-1" y="50799"/>
                <a:ext cx="1815891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>
                  <a:buClr>
                    <a:srgbClr val="288B27"/>
                  </a:buClr>
                  <a:defRPr>
                    <a:solidFill>
                      <a:srgbClr val="0096FF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r>
                  <a:t>D </a:t>
                </a:r>
              </a:p>
              <a:p>
                <a:pPr algn="ctr">
                  <a:buClr>
                    <a:srgbClr val="288B27"/>
                  </a:buClr>
                  <a:defRPr>
                    <a:solidFill>
                      <a:srgbClr val="0096FF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  <a:r>
                  <a:t>(80 MeV/u)</a:t>
                </a:r>
              </a:p>
            </p:txBody>
          </p:sp>
        </p:grpSp>
        <p:sp>
          <p:nvSpPr>
            <p:cNvPr id="574" name="Shape 574"/>
            <p:cNvSpPr/>
            <p:nvPr/>
          </p:nvSpPr>
          <p:spPr>
            <a:xfrm>
              <a:off x="3358726" y="-1"/>
              <a:ext cx="990471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700" b="1" cap="small">
                  <a:solidFill>
                    <a:srgbClr val="BB3703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ECC2</a:t>
              </a:r>
            </a:p>
          </p:txBody>
        </p:sp>
      </p:grpSp>
      <p:sp>
        <p:nvSpPr>
          <p:cNvPr id="576" name="Shape 576"/>
          <p:cNvSpPr/>
          <p:nvPr/>
        </p:nvSpPr>
        <p:spPr>
          <a:xfrm>
            <a:off x="6622605" y="5763618"/>
            <a:ext cx="5702711" cy="321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21 nuclear emulsion films 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20 stainless steel planes 0.5 mm-thick (X</a:t>
            </a:r>
            <a:r>
              <a:rPr baseline="-5999"/>
              <a:t>0</a:t>
            </a:r>
            <a:r>
              <a:t> = 1.76 cm)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Surface: 5x4 cm</a:t>
            </a:r>
            <a:r>
              <a:rPr baseline="31999"/>
              <a:t>2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baseline="31999"/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ECC1 exposed to H (80 MeV/u)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ECC2 exposed to He (80 MeV/u)</a:t>
            </a:r>
          </a:p>
        </p:txBody>
      </p:sp>
      <p:sp>
        <p:nvSpPr>
          <p:cNvPr id="577" name="Shape 577"/>
          <p:cNvSpPr/>
          <p:nvPr/>
        </p:nvSpPr>
        <p:spPr>
          <a:xfrm>
            <a:off x="55743" y="1157360"/>
            <a:ext cx="8489922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buClr>
                <a:srgbClr val="288B27"/>
              </a:buClr>
              <a:defRPr sz="2700" b="1">
                <a:latin typeface="Palatino"/>
                <a:ea typeface="Palatino"/>
                <a:cs typeface="Palatino"/>
                <a:sym typeface="Palatino"/>
              </a:defRPr>
            </a:pPr>
            <a:r>
              <a:t>Motivation: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Develop and test with data an algorithm for </a:t>
            </a:r>
            <a:r>
              <a:rPr>
                <a:solidFill>
                  <a:schemeClr val="accent5">
                    <a:lumOff val="-29866"/>
                  </a:schemeClr>
                </a:solidFill>
              </a:rPr>
              <a:t>isotopic identification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Exposure of two ECC chambers to H and D at the same energy (80 MeV)</a:t>
            </a:r>
          </a:p>
        </p:txBody>
      </p:sp>
      <p:pic>
        <p:nvPicPr>
          <p:cNvPr id="578" name="IMG_6424.jpg"/>
          <p:cNvPicPr>
            <a:picLocks noChangeAspect="1"/>
          </p:cNvPicPr>
          <p:nvPr/>
        </p:nvPicPr>
        <p:blipFill>
          <a:blip r:embed="rId4">
            <a:extLst/>
          </a:blip>
          <a:srcRect t="27900"/>
          <a:stretch>
            <a:fillRect/>
          </a:stretch>
        </p:blipFill>
        <p:spPr>
          <a:xfrm>
            <a:off x="8630418" y="1115896"/>
            <a:ext cx="3455021" cy="3321396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Shape 579"/>
          <p:cNvSpPr/>
          <p:nvPr/>
        </p:nvSpPr>
        <p:spPr>
          <a:xfrm>
            <a:off x="3474070" y="5067800"/>
            <a:ext cx="99047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700" b="1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ECC1</a:t>
            </a:r>
          </a:p>
        </p:txBody>
      </p:sp>
      <p:sp>
        <p:nvSpPr>
          <p:cNvPr id="580" name="Shape 580"/>
          <p:cNvSpPr>
            <a:spLocks noGrp="1"/>
          </p:cNvSpPr>
          <p:nvPr>
            <p:ph type="sldNum" sz="quarter" idx="2"/>
          </p:nvPr>
        </p:nvSpPr>
        <p:spPr>
          <a:xfrm>
            <a:off x="12581583" y="9332438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roup 584"/>
          <p:cNvGrpSpPr/>
          <p:nvPr/>
        </p:nvGrpSpPr>
        <p:grpSpPr>
          <a:xfrm>
            <a:off x="1961388" y="3691914"/>
            <a:ext cx="8522904" cy="2992948"/>
            <a:chOff x="0" y="0"/>
            <a:chExt cx="8522902" cy="2992947"/>
          </a:xfrm>
        </p:grpSpPr>
        <p:pic>
          <p:nvPicPr>
            <p:cNvPr id="582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437" b="38541"/>
            <a:stretch>
              <a:fillRect/>
            </a:stretch>
          </p:blipFill>
          <p:spPr>
            <a:xfrm>
              <a:off x="0" y="0"/>
              <a:ext cx="8522903" cy="29929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3" name="Shape 583"/>
            <p:cNvSpPr/>
            <p:nvPr/>
          </p:nvSpPr>
          <p:spPr>
            <a:xfrm>
              <a:off x="514696" y="1559684"/>
              <a:ext cx="951856" cy="1965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585" name="Shape 585"/>
          <p:cNvSpPr/>
          <p:nvPr/>
        </p:nvSpPr>
        <p:spPr>
          <a:xfrm>
            <a:off x="381000" y="45263"/>
            <a:ext cx="1003204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Emulsion analysis: P measurement</a:t>
            </a:r>
          </a:p>
        </p:txBody>
      </p:sp>
      <p:pic>
        <p:nvPicPr>
          <p:cNvPr id="586" name="Immagine 585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6508" y="888344"/>
            <a:ext cx="11938205" cy="101601"/>
          </a:xfrm>
          <a:prstGeom prst="rect">
            <a:avLst/>
          </a:prstGeom>
        </p:spPr>
      </p:pic>
      <p:sp>
        <p:nvSpPr>
          <p:cNvPr id="588" name="Shape 588"/>
          <p:cNvSpPr/>
          <p:nvPr/>
        </p:nvSpPr>
        <p:spPr>
          <a:xfrm>
            <a:off x="301927" y="1175529"/>
            <a:ext cx="1184182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>
              <a:buClr>
                <a:srgbClr val="288B27"/>
              </a:buClr>
              <a:buSzPct val="100000"/>
              <a:buChar char="‣"/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Angular deflections in passive layers due to Multiple Coulomb Scattering show a gaussian distribution centered in zero with a sigma </a:t>
            </a:r>
          </a:p>
        </p:txBody>
      </p:sp>
      <p:sp>
        <p:nvSpPr>
          <p:cNvPr id="589" name="Shape 589"/>
          <p:cNvSpPr>
            <a:spLocks noGrp="1"/>
          </p:cNvSpPr>
          <p:nvPr>
            <p:ph type="sldNum" sz="quarter" idx="2"/>
          </p:nvPr>
        </p:nvSpPr>
        <p:spPr>
          <a:xfrm>
            <a:off x="12491487" y="9260361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grpSp>
        <p:nvGrpSpPr>
          <p:cNvPr id="596" name="Group 596"/>
          <p:cNvGrpSpPr/>
          <p:nvPr/>
        </p:nvGrpSpPr>
        <p:grpSpPr>
          <a:xfrm>
            <a:off x="1682381" y="2224714"/>
            <a:ext cx="10284065" cy="1372214"/>
            <a:chOff x="0" y="0"/>
            <a:chExt cx="10284064" cy="1372213"/>
          </a:xfrm>
        </p:grpSpPr>
        <p:pic>
          <p:nvPicPr>
            <p:cNvPr id="590" name="Schermata 2017-12-04 alle 18.21.06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928433" cy="13634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Immagine 590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66086" y="543740"/>
              <a:ext cx="838266" cy="828474"/>
            </a:xfrm>
            <a:prstGeom prst="rect">
              <a:avLst/>
            </a:prstGeom>
            <a:effectLst/>
          </p:spPr>
        </p:pic>
        <p:pic>
          <p:nvPicPr>
            <p:cNvPr id="593" name="Immagine 592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0800000">
              <a:off x="5803877" y="484634"/>
              <a:ext cx="1384563" cy="394137"/>
            </a:xfrm>
            <a:prstGeom prst="rect">
              <a:avLst/>
            </a:prstGeom>
            <a:effectLst/>
          </p:spPr>
        </p:pic>
        <p:sp>
          <p:nvSpPr>
            <p:cNvPr id="595" name="Shape 595"/>
            <p:cNvSpPr/>
            <p:nvPr/>
          </p:nvSpPr>
          <p:spPr>
            <a:xfrm>
              <a:off x="7256640" y="440401"/>
              <a:ext cx="3027425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buClr>
                  <a:srgbClr val="288B27"/>
                </a:buClr>
                <a:defRPr sz="2300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Proportional to </a:t>
              </a:r>
              <a:r>
                <a:rPr b="1">
                  <a:solidFill>
                    <a:srgbClr val="288B27"/>
                  </a:solidFill>
                </a:rPr>
                <a:t>1/pβ </a:t>
              </a:r>
            </a:p>
          </p:txBody>
        </p:sp>
      </p:grpSp>
      <p:pic>
        <p:nvPicPr>
          <p:cNvPr id="597" name="Deuteriu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8435745" y="6788657"/>
            <a:ext cx="3314701" cy="250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proton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flipH="1">
            <a:off x="2118616" y="6756907"/>
            <a:ext cx="3340101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Immagine 598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44517" y="7925271"/>
            <a:ext cx="1014733" cy="303182"/>
          </a:xfrm>
          <a:prstGeom prst="rect">
            <a:avLst/>
          </a:prstGeom>
        </p:spPr>
      </p:pic>
      <p:sp>
        <p:nvSpPr>
          <p:cNvPr id="601" name="Shape 601"/>
          <p:cNvSpPr/>
          <p:nvPr/>
        </p:nvSpPr>
        <p:spPr>
          <a:xfrm>
            <a:off x="164474" y="6973758"/>
            <a:ext cx="181589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buClr>
                <a:srgbClr val="288B27"/>
              </a:buClr>
              <a:defRPr>
                <a:solidFill>
                  <a:srgbClr val="0096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 </a:t>
            </a:r>
          </a:p>
          <a:p>
            <a:pPr algn="ctr">
              <a:buClr>
                <a:srgbClr val="288B27"/>
              </a:buClr>
              <a:defRPr>
                <a:solidFill>
                  <a:srgbClr val="0096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(80 MeV/u)</a:t>
            </a:r>
          </a:p>
        </p:txBody>
      </p:sp>
      <p:sp>
        <p:nvSpPr>
          <p:cNvPr id="602" name="Shape 602"/>
          <p:cNvSpPr/>
          <p:nvPr/>
        </p:nvSpPr>
        <p:spPr>
          <a:xfrm>
            <a:off x="6594722" y="6973758"/>
            <a:ext cx="181589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buClr>
                <a:srgbClr val="288B27"/>
              </a:buClr>
              <a:defRPr>
                <a:solidFill>
                  <a:srgbClr val="0096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 </a:t>
            </a:r>
          </a:p>
          <a:p>
            <a:pPr algn="ctr">
              <a:buClr>
                <a:srgbClr val="288B27"/>
              </a:buClr>
              <a:defRPr>
                <a:solidFill>
                  <a:srgbClr val="0096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(80 MeV/u)</a:t>
            </a:r>
          </a:p>
        </p:txBody>
      </p:sp>
      <p:pic>
        <p:nvPicPr>
          <p:cNvPr id="603" name="Immagine 602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163251" y="7925271"/>
            <a:ext cx="1014733" cy="30318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50416"/>
          <a:stretch>
            <a:fillRect/>
          </a:stretch>
        </p:blipFill>
        <p:spPr>
          <a:xfrm>
            <a:off x="6692891" y="3412640"/>
            <a:ext cx="4560505" cy="4421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r="50696"/>
          <a:stretch>
            <a:fillRect/>
          </a:stretch>
        </p:blipFill>
        <p:spPr>
          <a:xfrm>
            <a:off x="801437" y="3412640"/>
            <a:ext cx="4534741" cy="4421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Immagine 60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6508" y="888344"/>
            <a:ext cx="11938205" cy="101601"/>
          </a:xfrm>
          <a:prstGeom prst="rect">
            <a:avLst/>
          </a:prstGeom>
        </p:spPr>
      </p:pic>
      <p:pic>
        <p:nvPicPr>
          <p:cNvPr id="610" name="Immagine 60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9054" y="3207446"/>
            <a:ext cx="2375267" cy="939801"/>
          </a:xfrm>
          <a:prstGeom prst="rect">
            <a:avLst/>
          </a:prstGeom>
        </p:spPr>
      </p:pic>
      <p:pic>
        <p:nvPicPr>
          <p:cNvPr id="611" name="Immagine 610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41467" y="3207446"/>
            <a:ext cx="2375267" cy="939801"/>
          </a:xfrm>
          <a:prstGeom prst="rect">
            <a:avLst/>
          </a:prstGeom>
        </p:spPr>
      </p:pic>
      <p:sp>
        <p:nvSpPr>
          <p:cNvPr id="612" name="Shape 612"/>
          <p:cNvSpPr/>
          <p:nvPr/>
        </p:nvSpPr>
        <p:spPr>
          <a:xfrm>
            <a:off x="379580" y="1161981"/>
            <a:ext cx="1184182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Clr>
                <a:srgbClr val="288B27"/>
              </a:buClr>
              <a:buSzPct val="100000"/>
              <a:buChar char="‣"/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Preliminary estimation of </a:t>
            </a:r>
            <a:r>
              <a:rPr b="1"/>
              <a:t>pβ</a:t>
            </a:r>
            <a:r>
              <a:t> from “standard” OPERA algorithm [1] that assumes the fitted track not to lose energy during its path</a:t>
            </a:r>
          </a:p>
        </p:txBody>
      </p:sp>
      <p:sp>
        <p:nvSpPr>
          <p:cNvPr id="613" name="Shape 613"/>
          <p:cNvSpPr/>
          <p:nvPr/>
        </p:nvSpPr>
        <p:spPr>
          <a:xfrm>
            <a:off x="-78961" y="8895464"/>
            <a:ext cx="1184182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288B27"/>
              </a:buClr>
              <a:defRPr sz="19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[1] N. Agafonova et al. Momentum measurement by the Multiple Coulomb Scattering method in the OPERA lead emulsion target. New J. Phys., 14:013026, 2012 </a:t>
            </a:r>
            <a:br/>
            <a:endParaRPr/>
          </a:p>
        </p:txBody>
      </p:sp>
      <p:sp>
        <p:nvSpPr>
          <p:cNvPr id="614" name="Shape 614"/>
          <p:cNvSpPr>
            <a:spLocks noGrp="1"/>
          </p:cNvSpPr>
          <p:nvPr>
            <p:ph type="sldNum" sz="quarter" idx="2"/>
          </p:nvPr>
        </p:nvSpPr>
        <p:spPr>
          <a:xfrm>
            <a:off x="12491487" y="9260361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433589" y="2181333"/>
            <a:ext cx="484111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buClr>
                <a:srgbClr val="288B27"/>
              </a:buClr>
              <a:buSzPct val="100000"/>
              <a:buChar char="‣"/>
              <a:defRPr sz="2300" b="1">
                <a:solidFill>
                  <a:srgbClr val="3274B5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Expected 1/pβ: 0.0068 MeV</a:t>
            </a:r>
            <a:r>
              <a:rPr baseline="31999"/>
              <a:t>-1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300" b="1">
                <a:solidFill>
                  <a:srgbClr val="BB3524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Measured 1/pβ: 0.008±0.003 MeV</a:t>
            </a:r>
            <a:r>
              <a:rPr baseline="31999"/>
              <a:t>-1</a:t>
            </a:r>
          </a:p>
        </p:txBody>
      </p:sp>
      <p:sp>
        <p:nvSpPr>
          <p:cNvPr id="616" name="Shape 616"/>
          <p:cNvSpPr/>
          <p:nvPr/>
        </p:nvSpPr>
        <p:spPr>
          <a:xfrm>
            <a:off x="6695189" y="2037052"/>
            <a:ext cx="484111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buClr>
                <a:srgbClr val="288B27"/>
              </a:buClr>
              <a:buSzPct val="100000"/>
              <a:buChar char="‣"/>
              <a:defRPr sz="2300" b="1">
                <a:solidFill>
                  <a:srgbClr val="3274B5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Expected 1/pβ: 0.0034 MeV</a:t>
            </a:r>
            <a:r>
              <a:rPr baseline="31999"/>
              <a:t>-1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300" b="1">
                <a:solidFill>
                  <a:srgbClr val="BB3524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Measured 1/pβ: 0.004±0.002 MeV</a:t>
            </a:r>
            <a:r>
              <a:rPr baseline="31999"/>
              <a:t>-1</a:t>
            </a:r>
          </a:p>
        </p:txBody>
      </p:sp>
      <p:sp>
        <p:nvSpPr>
          <p:cNvPr id="617" name="Shape 617"/>
          <p:cNvSpPr/>
          <p:nvPr/>
        </p:nvSpPr>
        <p:spPr>
          <a:xfrm>
            <a:off x="431444" y="7778020"/>
            <a:ext cx="1119193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Clr>
                <a:srgbClr val="288B27"/>
              </a:buClr>
              <a:buSzPct val="100000"/>
              <a:buChar char="‣"/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Combination of momentum measurement by range and MCS (both dependent on the mass of the particle) could provide</a:t>
            </a:r>
            <a:r>
              <a:rPr b="1">
                <a:solidFill>
                  <a:srgbClr val="BB3524"/>
                </a:solidFill>
              </a:rPr>
              <a:t> isotope identification</a:t>
            </a:r>
          </a:p>
        </p:txBody>
      </p:sp>
      <p:sp>
        <p:nvSpPr>
          <p:cNvPr id="618" name="Shape 618"/>
          <p:cNvSpPr/>
          <p:nvPr/>
        </p:nvSpPr>
        <p:spPr>
          <a:xfrm>
            <a:off x="381000" y="45263"/>
            <a:ext cx="1003204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Emulsion analysis: P measurement</a:t>
            </a:r>
          </a:p>
        </p:txBody>
      </p:sp>
      <p:sp>
        <p:nvSpPr>
          <p:cNvPr id="619" name="Shape 619"/>
          <p:cNvSpPr/>
          <p:nvPr/>
        </p:nvSpPr>
        <p:spPr>
          <a:xfrm>
            <a:off x="1598193" y="-1096428"/>
            <a:ext cx="111919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>
              <a:buClr>
                <a:srgbClr val="288B27"/>
              </a:buClr>
              <a:buSzPct val="100000"/>
              <a:buChar char="‣"/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risultato sul fascio, non sulle particelle(DA FARE)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/>
          <p:nvPr/>
        </p:nvSpPr>
        <p:spPr>
          <a:xfrm>
            <a:off x="381000" y="25804"/>
            <a:ext cx="770002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Next step: Exposure@GSI</a:t>
            </a:r>
          </a:p>
        </p:txBody>
      </p:sp>
      <p:pic>
        <p:nvPicPr>
          <p:cNvPr id="622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6508" y="888344"/>
            <a:ext cx="11938205" cy="1016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1" name="Group 631"/>
          <p:cNvGrpSpPr/>
          <p:nvPr/>
        </p:nvGrpSpPr>
        <p:grpSpPr>
          <a:xfrm>
            <a:off x="215883" y="4242865"/>
            <a:ext cx="7675564" cy="5596470"/>
            <a:chOff x="0" y="0"/>
            <a:chExt cx="7675563" cy="5596468"/>
          </a:xfrm>
        </p:grpSpPr>
        <p:grpSp>
          <p:nvGrpSpPr>
            <p:cNvPr id="627" name="Group 627"/>
            <p:cNvGrpSpPr/>
            <p:nvPr/>
          </p:nvGrpSpPr>
          <p:grpSpPr>
            <a:xfrm>
              <a:off x="0" y="0"/>
              <a:ext cx="7675564" cy="5596469"/>
              <a:chOff x="0" y="0"/>
              <a:chExt cx="7675563" cy="5596468"/>
            </a:xfrm>
          </p:grpSpPr>
          <p:pic>
            <p:nvPicPr>
              <p:cNvPr id="623" name="Screen Shot 2018-05-07 at 10.08.2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7675564" cy="55964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4" name="Immagine 623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420" y="2417580"/>
                <a:ext cx="1654669" cy="352234"/>
              </a:xfrm>
              <a:prstGeom prst="rect">
                <a:avLst/>
              </a:prstGeom>
              <a:effectLst/>
            </p:spPr>
          </p:pic>
          <p:sp>
            <p:nvSpPr>
              <p:cNvPr id="626" name="Shape 626"/>
              <p:cNvSpPr/>
              <p:nvPr/>
            </p:nvSpPr>
            <p:spPr>
              <a:xfrm>
                <a:off x="161311" y="2702360"/>
                <a:ext cx="1369170" cy="508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Clr>
                    <a:srgbClr val="288B27"/>
                  </a:buClr>
                  <a:defRPr sz="2400">
                    <a:solidFill>
                      <a:srgbClr val="BB3524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t>He Beam</a:t>
                </a:r>
              </a:p>
            </p:txBody>
          </p:sp>
        </p:grpSp>
        <p:sp>
          <p:nvSpPr>
            <p:cNvPr id="628" name="Shape 628"/>
            <p:cNvSpPr/>
            <p:nvPr/>
          </p:nvSpPr>
          <p:spPr>
            <a:xfrm>
              <a:off x="5490853" y="2961127"/>
              <a:ext cx="1886691" cy="1216026"/>
            </a:xfrm>
            <a:prstGeom prst="rect">
              <a:avLst/>
            </a:prstGeom>
            <a:noFill/>
            <a:ln w="9525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buClr>
                  <a:srgbClr val="288B27"/>
                </a:buClr>
                <a:defRPr>
                  <a:solidFill>
                    <a:srgbClr val="4EAD2B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sliding up to touch the beam monitor</a:t>
              </a:r>
            </a:p>
          </p:txBody>
        </p:sp>
        <p:pic>
          <p:nvPicPr>
            <p:cNvPr id="629" name="Immagine 628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0800000">
              <a:off x="4379330" y="4081532"/>
              <a:ext cx="2649016" cy="405591"/>
            </a:xfrm>
            <a:prstGeom prst="rect">
              <a:avLst/>
            </a:prstGeom>
            <a:effectLst/>
          </p:spPr>
        </p:pic>
      </p:grpSp>
      <p:sp>
        <p:nvSpPr>
          <p:cNvPr id="632" name="Shape 632"/>
          <p:cNvSpPr/>
          <p:nvPr/>
        </p:nvSpPr>
        <p:spPr>
          <a:xfrm>
            <a:off x="68706" y="935368"/>
            <a:ext cx="12867388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 b="1">
                <a:latin typeface="Palatino"/>
                <a:ea typeface="Palatino"/>
                <a:cs typeface="Palatino"/>
                <a:sym typeface="Palatino"/>
              </a:defRPr>
            </a:pPr>
            <a:r>
              <a:t>When: </a:t>
            </a:r>
            <a:r>
              <a:rPr b="0">
                <a:solidFill>
                  <a:srgbClr val="000000"/>
                </a:solidFill>
              </a:rPr>
              <a:t>November 2018</a:t>
            </a:r>
          </a:p>
          <a:p>
            <a:pPr>
              <a:defRPr sz="2600" b="1">
                <a:latin typeface="Palatino"/>
                <a:ea typeface="Palatino"/>
                <a:cs typeface="Palatino"/>
                <a:sym typeface="Palatino"/>
              </a:defRPr>
            </a:pPr>
            <a:r>
              <a:t>Beam: </a:t>
            </a:r>
            <a:r>
              <a:rPr b="0">
                <a:solidFill>
                  <a:srgbClr val="000000"/>
                </a:solidFill>
              </a:rPr>
              <a:t>He @700 MeV/u</a:t>
            </a:r>
          </a:p>
          <a:p>
            <a:pPr>
              <a:buClr>
                <a:srgbClr val="288B27"/>
              </a:buClr>
              <a:defRPr sz="2600" b="1">
                <a:latin typeface="Palatino"/>
                <a:ea typeface="Palatino"/>
                <a:cs typeface="Palatino"/>
                <a:sym typeface="Palatino"/>
              </a:defRPr>
            </a:pPr>
            <a:r>
              <a:t>Exposure: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ECC with stacks 1, 2 and 3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Surface of exposed emulsion samples: 12x10 cm</a:t>
            </a:r>
            <a:r>
              <a:rPr baseline="31999"/>
              <a:t>2  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Shift along x and y axes to have the beam uniformity distributed on the ECC surface (particle density &lt; 1000 particles/cm</a:t>
            </a:r>
            <a:r>
              <a:rPr baseline="31999"/>
              <a:t>2</a:t>
            </a:r>
            <a:r>
              <a:t>)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Beam particles orthogonal to emulsion surface </a:t>
            </a:r>
          </a:p>
        </p:txBody>
      </p:sp>
      <p:sp>
        <p:nvSpPr>
          <p:cNvPr id="633" name="Shape 6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634" name="5-Vista frontale.png"/>
          <p:cNvPicPr>
            <a:picLocks noChangeAspect="1"/>
          </p:cNvPicPr>
          <p:nvPr/>
        </p:nvPicPr>
        <p:blipFill>
          <a:blip r:embed="rId6">
            <a:extLst/>
          </a:blip>
          <a:srcRect l="9472" r="15837" b="3937"/>
          <a:stretch>
            <a:fillRect/>
          </a:stretch>
        </p:blipFill>
        <p:spPr>
          <a:xfrm>
            <a:off x="8622716" y="4353065"/>
            <a:ext cx="3914335" cy="5376097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Shape 635"/>
          <p:cNvSpPr/>
          <p:nvPr/>
        </p:nvSpPr>
        <p:spPr>
          <a:xfrm>
            <a:off x="11205291" y="4933529"/>
            <a:ext cx="153675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front view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/>
          <p:nvPr/>
        </p:nvSpPr>
        <p:spPr>
          <a:xfrm>
            <a:off x="381000" y="12045"/>
            <a:ext cx="754058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Exposure@GSI: movement</a:t>
            </a:r>
          </a:p>
        </p:txBody>
      </p:sp>
      <p:pic>
        <p:nvPicPr>
          <p:cNvPr id="638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6508" y="888344"/>
            <a:ext cx="11938205" cy="101602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Shape 639"/>
          <p:cNvSpPr/>
          <p:nvPr/>
        </p:nvSpPr>
        <p:spPr>
          <a:xfrm>
            <a:off x="95100" y="1064102"/>
            <a:ext cx="12814600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288B27"/>
              </a:buClr>
              <a:defRPr sz="2600" b="1">
                <a:latin typeface="Palatino"/>
                <a:ea typeface="Palatino"/>
                <a:cs typeface="Palatino"/>
                <a:sym typeface="Palatino"/>
              </a:defRPr>
            </a:pPr>
            <a:r>
              <a:t>Exposure Movement: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The emulsion set up will be XY remotely controlled to avoid pile-up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The emulsion movement must be tuned according to the beam parameters (impact point, rate, beam width) measured by the start counter and the beam monitor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The distance ∆y between two raws, covered  during the inter-spill time, must be 3 times the size of the beam spot</a:t>
            </a:r>
          </a:p>
        </p:txBody>
      </p:sp>
      <p:sp>
        <p:nvSpPr>
          <p:cNvPr id="640" name="Shape 640"/>
          <p:cNvSpPr/>
          <p:nvPr/>
        </p:nvSpPr>
        <p:spPr>
          <a:xfrm>
            <a:off x="944484" y="4021807"/>
            <a:ext cx="370276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Clr>
                <a:srgbClr val="288B27"/>
              </a:buClr>
              <a:defRPr sz="30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moving pattern in the xy plane</a:t>
            </a:r>
          </a:p>
        </p:txBody>
      </p:sp>
      <p:pic>
        <p:nvPicPr>
          <p:cNvPr id="641" name="Screen Shot 2018-05-07 at 10.03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665" y="5404712"/>
            <a:ext cx="5232401" cy="3479801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Shape 642"/>
          <p:cNvSpPr/>
          <p:nvPr/>
        </p:nvSpPr>
        <p:spPr>
          <a:xfrm flipV="1">
            <a:off x="7772957" y="4759819"/>
            <a:ext cx="1" cy="3896093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43" name="Shape 643"/>
          <p:cNvSpPr/>
          <p:nvPr/>
        </p:nvSpPr>
        <p:spPr>
          <a:xfrm>
            <a:off x="7755135" y="8650790"/>
            <a:ext cx="5232402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44" name="Shape 644"/>
          <p:cNvSpPr/>
          <p:nvPr/>
        </p:nvSpPr>
        <p:spPr>
          <a:xfrm flipV="1">
            <a:off x="7769594" y="6465062"/>
            <a:ext cx="821721" cy="2184961"/>
          </a:xfrm>
          <a:prstGeom prst="line">
            <a:avLst/>
          </a:prstGeom>
          <a:ln w="50800">
            <a:solidFill>
              <a:srgbClr val="CC503E"/>
            </a:solidFill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45" name="Shape 645"/>
          <p:cNvSpPr/>
          <p:nvPr/>
        </p:nvSpPr>
        <p:spPr>
          <a:xfrm>
            <a:off x="8574729" y="6470053"/>
            <a:ext cx="2838382" cy="1"/>
          </a:xfrm>
          <a:prstGeom prst="line">
            <a:avLst/>
          </a:prstGeom>
          <a:ln w="50800">
            <a:solidFill>
              <a:srgbClr val="CC503E"/>
            </a:solidFill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46" name="Shape 646"/>
          <p:cNvSpPr/>
          <p:nvPr/>
        </p:nvSpPr>
        <p:spPr>
          <a:xfrm flipH="1" flipV="1">
            <a:off x="11374616" y="6465062"/>
            <a:ext cx="821721" cy="2184961"/>
          </a:xfrm>
          <a:prstGeom prst="line">
            <a:avLst/>
          </a:prstGeom>
          <a:ln w="50800">
            <a:solidFill>
              <a:srgbClr val="CC503E"/>
            </a:solidFill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47" name="Shape 647"/>
          <p:cNvSpPr/>
          <p:nvPr/>
        </p:nvSpPr>
        <p:spPr>
          <a:xfrm>
            <a:off x="12534093" y="8589829"/>
            <a:ext cx="284361" cy="520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buClr>
                <a:srgbClr val="288B27"/>
              </a:buClr>
              <a:defRPr sz="3000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</a:t>
            </a:r>
          </a:p>
        </p:txBody>
      </p:sp>
      <p:sp>
        <p:nvSpPr>
          <p:cNvPr id="648" name="Shape 648"/>
          <p:cNvSpPr/>
          <p:nvPr/>
        </p:nvSpPr>
        <p:spPr>
          <a:xfrm>
            <a:off x="7267044" y="4443036"/>
            <a:ext cx="595043" cy="670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buClr>
                <a:srgbClr val="288B27"/>
              </a:buClr>
              <a:defRPr sz="3000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v</a:t>
            </a:r>
            <a:r>
              <a:rPr baseline="-5999"/>
              <a:t>x</a:t>
            </a:r>
          </a:p>
        </p:txBody>
      </p:sp>
      <p:sp>
        <p:nvSpPr>
          <p:cNvPr id="649" name="Shape 649"/>
          <p:cNvSpPr/>
          <p:nvPr/>
        </p:nvSpPr>
        <p:spPr>
          <a:xfrm flipV="1">
            <a:off x="8586259" y="6079235"/>
            <a:ext cx="1" cy="3185216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50" name="Shape 650"/>
          <p:cNvSpPr/>
          <p:nvPr/>
        </p:nvSpPr>
        <p:spPr>
          <a:xfrm>
            <a:off x="7763243" y="6124473"/>
            <a:ext cx="834424" cy="1"/>
          </a:xfrm>
          <a:prstGeom prst="line">
            <a:avLst/>
          </a:prstGeom>
          <a:ln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51" name="Shape 651"/>
          <p:cNvSpPr/>
          <p:nvPr/>
        </p:nvSpPr>
        <p:spPr>
          <a:xfrm>
            <a:off x="7043145" y="8589829"/>
            <a:ext cx="1459624" cy="594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buClr>
                <a:srgbClr val="288B27"/>
              </a:buClr>
              <a:defRPr sz="30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</a:t>
            </a:r>
            <a:r>
              <a:rPr baseline="-5999"/>
              <a:t>early start</a:t>
            </a:r>
          </a:p>
        </p:txBody>
      </p:sp>
      <p:sp>
        <p:nvSpPr>
          <p:cNvPr id="652" name="Shape 652"/>
          <p:cNvSpPr/>
          <p:nvPr/>
        </p:nvSpPr>
        <p:spPr>
          <a:xfrm>
            <a:off x="8194548" y="9090831"/>
            <a:ext cx="1459625" cy="594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buClr>
                <a:srgbClr val="288B27"/>
              </a:buClr>
              <a:defRPr sz="30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</a:t>
            </a:r>
            <a:r>
              <a:rPr baseline="-5999"/>
              <a:t>spill start</a:t>
            </a:r>
          </a:p>
        </p:txBody>
      </p:sp>
      <p:sp>
        <p:nvSpPr>
          <p:cNvPr id="653" name="Shape 653"/>
          <p:cNvSpPr/>
          <p:nvPr/>
        </p:nvSpPr>
        <p:spPr>
          <a:xfrm>
            <a:off x="10746511" y="9090831"/>
            <a:ext cx="1459625" cy="594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buClr>
                <a:srgbClr val="288B27"/>
              </a:buClr>
              <a:defRPr sz="30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</a:t>
            </a:r>
            <a:r>
              <a:rPr baseline="-5999"/>
              <a:t>spill stop</a:t>
            </a:r>
          </a:p>
        </p:txBody>
      </p:sp>
      <p:sp>
        <p:nvSpPr>
          <p:cNvPr id="654" name="Shape 654"/>
          <p:cNvSpPr/>
          <p:nvPr/>
        </p:nvSpPr>
        <p:spPr>
          <a:xfrm>
            <a:off x="11683337" y="8566970"/>
            <a:ext cx="1459624" cy="594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buClr>
                <a:srgbClr val="288B27"/>
              </a:buClr>
              <a:defRPr sz="30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</a:t>
            </a:r>
            <a:r>
              <a:rPr baseline="-5999"/>
              <a:t>stop</a:t>
            </a:r>
          </a:p>
        </p:txBody>
      </p:sp>
      <p:sp>
        <p:nvSpPr>
          <p:cNvPr id="655" name="Shape 655"/>
          <p:cNvSpPr/>
          <p:nvPr/>
        </p:nvSpPr>
        <p:spPr>
          <a:xfrm>
            <a:off x="7657690" y="5104813"/>
            <a:ext cx="94470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ctr">
              <a:buClr>
                <a:srgbClr val="288B27"/>
              </a:buClr>
              <a:defRPr sz="25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ramp </a:t>
            </a:r>
          </a:p>
          <a:p>
            <a:pPr algn="ctr">
              <a:buClr>
                <a:srgbClr val="288B27"/>
              </a:buClr>
              <a:defRPr sz="25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up</a:t>
            </a:r>
          </a:p>
        </p:txBody>
      </p:sp>
      <p:sp>
        <p:nvSpPr>
          <p:cNvPr id="656" name="Shape 656"/>
          <p:cNvSpPr/>
          <p:nvPr/>
        </p:nvSpPr>
        <p:spPr>
          <a:xfrm>
            <a:off x="11301063" y="5104813"/>
            <a:ext cx="102908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ctr">
              <a:buClr>
                <a:srgbClr val="288B27"/>
              </a:buClr>
              <a:defRPr sz="25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ramp </a:t>
            </a:r>
          </a:p>
          <a:p>
            <a:pPr algn="ctr">
              <a:buClr>
                <a:srgbClr val="288B27"/>
              </a:buClr>
              <a:defRPr sz="25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down</a:t>
            </a:r>
          </a:p>
        </p:txBody>
      </p:sp>
      <p:sp>
        <p:nvSpPr>
          <p:cNvPr id="657" name="Shape 657"/>
          <p:cNvSpPr/>
          <p:nvPr/>
        </p:nvSpPr>
        <p:spPr>
          <a:xfrm flipV="1">
            <a:off x="11389659" y="6053835"/>
            <a:ext cx="1" cy="3185216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58" name="Shape 658"/>
          <p:cNvSpPr/>
          <p:nvPr/>
        </p:nvSpPr>
        <p:spPr>
          <a:xfrm>
            <a:off x="11393665" y="6124473"/>
            <a:ext cx="834424" cy="1"/>
          </a:xfrm>
          <a:prstGeom prst="line">
            <a:avLst/>
          </a:prstGeom>
          <a:ln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59" name="Shape 659"/>
          <p:cNvSpPr/>
          <p:nvPr/>
        </p:nvSpPr>
        <p:spPr>
          <a:xfrm>
            <a:off x="8618949" y="6124473"/>
            <a:ext cx="2774883" cy="1"/>
          </a:xfrm>
          <a:prstGeom prst="line">
            <a:avLst/>
          </a:prstGeom>
          <a:ln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60" name="Shape 660"/>
          <p:cNvSpPr/>
          <p:nvPr/>
        </p:nvSpPr>
        <p:spPr>
          <a:xfrm>
            <a:off x="9437187" y="5104813"/>
            <a:ext cx="102908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buClr>
                <a:srgbClr val="288B27"/>
              </a:buClr>
              <a:defRPr sz="25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spill</a:t>
            </a:r>
          </a:p>
        </p:txBody>
      </p:sp>
      <p:sp>
        <p:nvSpPr>
          <p:cNvPr id="661" name="Shape 661"/>
          <p:cNvSpPr/>
          <p:nvPr/>
        </p:nvSpPr>
        <p:spPr>
          <a:xfrm>
            <a:off x="7921313" y="3740804"/>
            <a:ext cx="357558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Clr>
                <a:srgbClr val="288B27"/>
              </a:buClr>
              <a:defRPr sz="30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stage speed along the x axis</a:t>
            </a:r>
          </a:p>
        </p:txBody>
      </p:sp>
      <p:sp>
        <p:nvSpPr>
          <p:cNvPr id="662" name="Shape 662"/>
          <p:cNvSpPr/>
          <p:nvPr/>
        </p:nvSpPr>
        <p:spPr>
          <a:xfrm flipV="1">
            <a:off x="564274" y="5124356"/>
            <a:ext cx="1" cy="3896093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63" name="Shape 663"/>
          <p:cNvSpPr/>
          <p:nvPr/>
        </p:nvSpPr>
        <p:spPr>
          <a:xfrm>
            <a:off x="546452" y="9015327"/>
            <a:ext cx="5232402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64" name="Shape 664"/>
          <p:cNvSpPr/>
          <p:nvPr/>
        </p:nvSpPr>
        <p:spPr>
          <a:xfrm>
            <a:off x="185361" y="4807572"/>
            <a:ext cx="595043" cy="670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buClr>
                <a:srgbClr val="288B27"/>
              </a:buClr>
              <a:defRPr sz="3000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y</a:t>
            </a:r>
          </a:p>
        </p:txBody>
      </p:sp>
      <p:sp>
        <p:nvSpPr>
          <p:cNvPr id="665" name="Shape 665"/>
          <p:cNvSpPr/>
          <p:nvPr/>
        </p:nvSpPr>
        <p:spPr>
          <a:xfrm>
            <a:off x="5436361" y="8819989"/>
            <a:ext cx="595042" cy="670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buClr>
                <a:srgbClr val="288B27"/>
              </a:buClr>
              <a:defRPr sz="3000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x</a:t>
            </a:r>
          </a:p>
        </p:txBody>
      </p:sp>
      <p:sp>
        <p:nvSpPr>
          <p:cNvPr id="666" name="Shape 666"/>
          <p:cNvSpPr/>
          <p:nvPr/>
        </p:nvSpPr>
        <p:spPr>
          <a:xfrm>
            <a:off x="4525617" y="6765679"/>
            <a:ext cx="1" cy="53482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67" name="Shape 667"/>
          <p:cNvSpPr/>
          <p:nvPr/>
        </p:nvSpPr>
        <p:spPr>
          <a:xfrm>
            <a:off x="4602988" y="6663761"/>
            <a:ext cx="4861766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buClr>
                <a:srgbClr val="288B27"/>
              </a:buClr>
              <a:defRPr sz="30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∆y=3 σ</a:t>
            </a:r>
            <a:r>
              <a:rPr baseline="-5999"/>
              <a:t>beam spot</a:t>
            </a:r>
          </a:p>
        </p:txBody>
      </p:sp>
      <p:sp>
        <p:nvSpPr>
          <p:cNvPr id="668" name="Shape 668"/>
          <p:cNvSpPr>
            <a:spLocks noGrp="1"/>
          </p:cNvSpPr>
          <p:nvPr>
            <p:ph type="sldNum" sz="quarter" idx="2"/>
          </p:nvPr>
        </p:nvSpPr>
        <p:spPr>
          <a:xfrm>
            <a:off x="6249371" y="9296400"/>
            <a:ext cx="499285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buClr>
                <a:srgbClr val="288B27"/>
              </a:buCl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381000" y="24199"/>
            <a:ext cx="622252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Detector structure</a:t>
            </a:r>
          </a:p>
        </p:txBody>
      </p:sp>
      <p:sp>
        <p:nvSpPr>
          <p:cNvPr id="135" name="Shape 135"/>
          <p:cNvSpPr/>
          <p:nvPr/>
        </p:nvSpPr>
        <p:spPr>
          <a:xfrm>
            <a:off x="64169" y="989848"/>
            <a:ext cx="12782512" cy="358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>
              <a:buClr>
                <a:srgbClr val="288B27"/>
              </a:buClr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The Emulsion Cloud Chamber detector is made of three sections:</a:t>
            </a:r>
          </a:p>
          <a:p>
            <a:pPr>
              <a:buClr>
                <a:srgbClr val="288B27"/>
              </a:buClr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b="1">
                <a:solidFill>
                  <a:schemeClr val="accent5">
                    <a:lumOff val="-29866"/>
                  </a:schemeClr>
                </a:solidFill>
              </a:rPr>
              <a:t>SECTION 1</a:t>
            </a:r>
            <a:r>
              <a:t>: alternated layers of emulsion films and target (C/C</a:t>
            </a:r>
            <a:r>
              <a:rPr baseline="-5998"/>
              <a:t>2</a:t>
            </a:r>
            <a:r>
              <a:t>H</a:t>
            </a:r>
            <a:r>
              <a:rPr baseline="-5998"/>
              <a:t>4</a:t>
            </a:r>
            <a:r>
              <a:t>)</a:t>
            </a:r>
          </a:p>
          <a:p>
            <a:pPr marL="1371600" lvl="5" indent="-228600">
              <a:buClr>
                <a:srgbClr val="CC503E"/>
              </a:buClr>
              <a:buSzPct val="100000"/>
              <a:buChar char="‣"/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Vertex detector</a:t>
            </a:r>
          </a:p>
          <a:p>
            <a:pPr marL="1371600" lvl="5" indent="-228600">
              <a:buClr>
                <a:srgbClr val="CC503E"/>
              </a:buClr>
              <a:buSzPct val="100000"/>
              <a:buChar char="‣"/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Tracking of all charged particles </a:t>
            </a:r>
          </a:p>
          <a:p>
            <a:pPr lvl="2" indent="0">
              <a:buClr>
                <a:srgbClr val="288B27"/>
              </a:buClr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b="1">
                <a:solidFill>
                  <a:schemeClr val="accent5">
                    <a:lumOff val="-29866"/>
                  </a:schemeClr>
                </a:solidFill>
              </a:rPr>
              <a:t>SECTION 2</a:t>
            </a:r>
            <a:r>
              <a:rPr>
                <a:solidFill>
                  <a:schemeClr val="accent5">
                    <a:lumOff val="-29866"/>
                  </a:schemeClr>
                </a:solidFill>
              </a:rPr>
              <a:t>:</a:t>
            </a:r>
            <a:r>
              <a:t> emulsion films only </a:t>
            </a:r>
          </a:p>
          <a:p>
            <a:pPr marL="1371600" lvl="5" indent="-228600">
              <a:buClr>
                <a:srgbClr val="CC503E"/>
              </a:buClr>
              <a:buSzPct val="100000"/>
              <a:buChar char="‣"/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Charge identification for low Z fragments</a:t>
            </a:r>
          </a:p>
          <a:p>
            <a:pPr>
              <a:buClr>
                <a:srgbClr val="288B27"/>
              </a:buClr>
              <a:defRPr sz="2300" b="1">
                <a:solidFill>
                  <a:srgbClr val="288B27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chemeClr val="accent5">
                    <a:lumOff val="-29866"/>
                  </a:schemeClr>
                </a:solidFill>
              </a:rPr>
              <a:t>SECTION 3</a:t>
            </a:r>
            <a:r>
              <a:rPr b="0">
                <a:solidFill>
                  <a:schemeClr val="accent5">
                    <a:lumOff val="-29866"/>
                  </a:schemeClr>
                </a:solidFill>
              </a:rPr>
              <a:t>: </a:t>
            </a:r>
            <a:r>
              <a:rPr b="0">
                <a:solidFill>
                  <a:srgbClr val="000000"/>
                </a:solidFill>
              </a:rPr>
              <a:t>alternated layers of emulsion films and passive material (Plastic/Steel/Lead)</a:t>
            </a:r>
          </a:p>
          <a:p>
            <a:pPr marL="1371600" lvl="5" indent="-228600">
              <a:buClr>
                <a:srgbClr val="CC503E"/>
              </a:buClr>
              <a:buSzPct val="100000"/>
              <a:buChar char="‣"/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Momentum measurement by range and Multiple Coulomb Scattering (MCS)</a:t>
            </a:r>
          </a:p>
          <a:p>
            <a:pPr marL="1371600" lvl="5" indent="-228600">
              <a:buClr>
                <a:srgbClr val="CC503E"/>
              </a:buClr>
              <a:buSzPct val="100000"/>
              <a:buChar char="‣"/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Isotopic identification</a:t>
            </a:r>
          </a:p>
        </p:txBody>
      </p:sp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12468463" y="9260361"/>
            <a:ext cx="386306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buClr>
                <a:srgbClr val="288B27"/>
              </a:buCl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3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6508" y="888344"/>
            <a:ext cx="11938205" cy="1016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" name="Group 140"/>
          <p:cNvGrpSpPr/>
          <p:nvPr/>
        </p:nvGrpSpPr>
        <p:grpSpPr>
          <a:xfrm>
            <a:off x="1892033" y="4603700"/>
            <a:ext cx="8832053" cy="5173713"/>
            <a:chOff x="0" y="0"/>
            <a:chExt cx="8832051" cy="5173711"/>
          </a:xfrm>
        </p:grpSpPr>
        <p:pic>
          <p:nvPicPr>
            <p:cNvPr id="139" name="ECC_FOOTlayout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8578052" cy="48435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8" name="Immagine 137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32052" cy="517371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fig1_adele.png"/>
          <p:cNvPicPr>
            <a:picLocks noChangeAspect="1"/>
          </p:cNvPicPr>
          <p:nvPr/>
        </p:nvPicPr>
        <p:blipFill>
          <a:blip r:embed="rId2">
            <a:extLst/>
          </a:blip>
          <a:srcRect l="6655" t="10230" r="5671" b="18395"/>
          <a:stretch>
            <a:fillRect/>
          </a:stretch>
        </p:blipFill>
        <p:spPr>
          <a:xfrm>
            <a:off x="1050003" y="3146211"/>
            <a:ext cx="11401624" cy="4959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6508" y="888344"/>
            <a:ext cx="11938205" cy="101602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Shape 672"/>
          <p:cNvSpPr/>
          <p:nvPr/>
        </p:nvSpPr>
        <p:spPr>
          <a:xfrm>
            <a:off x="180001" y="1428150"/>
            <a:ext cx="1264479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288B27"/>
              </a:buClr>
              <a:defRPr sz="2700" b="1">
                <a:latin typeface="Palatino"/>
                <a:ea typeface="Palatino"/>
                <a:cs typeface="Palatino"/>
                <a:sym typeface="Palatino"/>
              </a:defRPr>
            </a:pPr>
            <a:r>
              <a:t>Simulation: beam and detector set-up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optimization of the number of films in each section/stack of the ECC</a:t>
            </a:r>
          </a:p>
        </p:txBody>
      </p:sp>
      <p:sp>
        <p:nvSpPr>
          <p:cNvPr id="673" name="Shape 673"/>
          <p:cNvSpPr/>
          <p:nvPr/>
        </p:nvSpPr>
        <p:spPr>
          <a:xfrm>
            <a:off x="381000" y="39207"/>
            <a:ext cx="945098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Exposure@GSI: simulation studies</a:t>
            </a:r>
          </a:p>
        </p:txBody>
      </p:sp>
      <p:sp>
        <p:nvSpPr>
          <p:cNvPr id="674" name="Shape 674"/>
          <p:cNvSpPr/>
          <p:nvPr/>
        </p:nvSpPr>
        <p:spPr>
          <a:xfrm>
            <a:off x="117031" y="4610099"/>
            <a:ext cx="57986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He</a:t>
            </a:r>
          </a:p>
        </p:txBody>
      </p:sp>
      <p:sp>
        <p:nvSpPr>
          <p:cNvPr id="675" name="Shape 675"/>
          <p:cNvSpPr>
            <a:spLocks noGrp="1"/>
          </p:cNvSpPr>
          <p:nvPr>
            <p:ph type="sldNum" sz="quarter" idx="2"/>
          </p:nvPr>
        </p:nvSpPr>
        <p:spPr>
          <a:xfrm>
            <a:off x="6249371" y="9296400"/>
            <a:ext cx="499285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buClr>
                <a:srgbClr val="288B27"/>
              </a:buClr>
            </a:lvl1pPr>
          </a:lstStyle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676" name="Shape 676"/>
          <p:cNvSpPr/>
          <p:nvPr/>
        </p:nvSpPr>
        <p:spPr>
          <a:xfrm>
            <a:off x="436007" y="8387562"/>
            <a:ext cx="216652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600" b="1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Start Counter</a:t>
            </a:r>
          </a:p>
        </p:txBody>
      </p:sp>
      <p:sp>
        <p:nvSpPr>
          <p:cNvPr id="677" name="Shape 677"/>
          <p:cNvSpPr/>
          <p:nvPr/>
        </p:nvSpPr>
        <p:spPr>
          <a:xfrm>
            <a:off x="4359330" y="8434280"/>
            <a:ext cx="231389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600" b="1">
                <a:solidFill>
                  <a:srgbClr val="0F503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Beam Monitor</a:t>
            </a:r>
          </a:p>
        </p:txBody>
      </p:sp>
      <p:sp>
        <p:nvSpPr>
          <p:cNvPr id="678" name="Shape 678"/>
          <p:cNvSpPr/>
          <p:nvPr/>
        </p:nvSpPr>
        <p:spPr>
          <a:xfrm>
            <a:off x="10055555" y="8387562"/>
            <a:ext cx="211138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600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ECC detector</a:t>
            </a:r>
          </a:p>
        </p:txBody>
      </p:sp>
      <p:sp>
        <p:nvSpPr>
          <p:cNvPr id="679" name="Shape 679"/>
          <p:cNvSpPr/>
          <p:nvPr/>
        </p:nvSpPr>
        <p:spPr>
          <a:xfrm flipV="1">
            <a:off x="824541" y="6410519"/>
            <a:ext cx="550615" cy="1971856"/>
          </a:xfrm>
          <a:prstGeom prst="line">
            <a:avLst/>
          </a:prstGeom>
          <a:ln w="25400">
            <a:solidFill>
              <a:srgbClr val="5E5E5E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80" name="Shape 680"/>
          <p:cNvSpPr/>
          <p:nvPr/>
        </p:nvSpPr>
        <p:spPr>
          <a:xfrm flipV="1">
            <a:off x="5079475" y="7245389"/>
            <a:ext cx="1" cy="1309099"/>
          </a:xfrm>
          <a:prstGeom prst="line">
            <a:avLst/>
          </a:prstGeom>
          <a:ln w="254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81" name="Shape 681"/>
          <p:cNvSpPr/>
          <p:nvPr/>
        </p:nvSpPr>
        <p:spPr>
          <a:xfrm flipH="1" flipV="1">
            <a:off x="11261881" y="7297809"/>
            <a:ext cx="478988" cy="119930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82" name="Shape 682"/>
          <p:cNvSpPr/>
          <p:nvPr/>
        </p:nvSpPr>
        <p:spPr>
          <a:xfrm>
            <a:off x="87401" y="5136936"/>
            <a:ext cx="1194881" cy="850901"/>
          </a:xfrm>
          <a:prstGeom prst="rightArrow">
            <a:avLst>
              <a:gd name="adj1" fmla="val 28577"/>
              <a:gd name="adj2" fmla="val 6764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  <a:effectLst>
            <a:outerShdw blurRad="571500" dist="96327" dir="54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stack1-2-3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7398" y="3497919"/>
            <a:ext cx="7585417" cy="503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6508" y="888344"/>
            <a:ext cx="11938205" cy="101602"/>
          </a:xfrm>
          <a:prstGeom prst="rect">
            <a:avLst/>
          </a:prstGeom>
          <a:ln w="12700">
            <a:miter lim="400000"/>
          </a:ln>
        </p:spPr>
      </p:pic>
      <p:sp>
        <p:nvSpPr>
          <p:cNvPr id="693" name="Shape 693"/>
          <p:cNvSpPr/>
          <p:nvPr/>
        </p:nvSpPr>
        <p:spPr>
          <a:xfrm>
            <a:off x="37016" y="1962920"/>
            <a:ext cx="12644798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Stack 1</a:t>
            </a:r>
            <a:r>
              <a:t>: 30 emulsion films interleaved with 29 carbon layers 1 mm thick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Stack 2:</a:t>
            </a:r>
            <a:r>
              <a:t> 27 emulsion films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Stack 3</a:t>
            </a:r>
            <a:r>
              <a:t>: 30 emulsion films interleaved with 29 lead layers 1 mm thick</a:t>
            </a:r>
          </a:p>
        </p:txBody>
      </p:sp>
      <p:sp>
        <p:nvSpPr>
          <p:cNvPr id="694" name="Shape 694"/>
          <p:cNvSpPr/>
          <p:nvPr/>
        </p:nvSpPr>
        <p:spPr>
          <a:xfrm>
            <a:off x="381000" y="13142"/>
            <a:ext cx="1193820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4500" cap="small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Simulation: tentative ECC detector set-up </a:t>
            </a:r>
          </a:p>
        </p:txBody>
      </p:sp>
      <p:sp>
        <p:nvSpPr>
          <p:cNvPr id="695" name="Shape 695"/>
          <p:cNvSpPr>
            <a:spLocks noGrp="1"/>
          </p:cNvSpPr>
          <p:nvPr>
            <p:ph type="sldNum" sz="quarter" idx="2"/>
          </p:nvPr>
        </p:nvSpPr>
        <p:spPr>
          <a:xfrm>
            <a:off x="6249371" y="9712267"/>
            <a:ext cx="499285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buClr>
                <a:srgbClr val="288B27"/>
              </a:buClr>
            </a:lvl1pPr>
          </a:lstStyle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696" name="Shape 696"/>
          <p:cNvSpPr/>
          <p:nvPr/>
        </p:nvSpPr>
        <p:spPr>
          <a:xfrm>
            <a:off x="3155444" y="8339607"/>
            <a:ext cx="2821347" cy="1016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 algn="ctr">
              <a:lnSpc>
                <a:spcPct val="80000"/>
              </a:lnSpc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SECTION 1</a:t>
            </a:r>
          </a:p>
        </p:txBody>
      </p:sp>
      <p:sp>
        <p:nvSpPr>
          <p:cNvPr id="697" name="Shape 697"/>
          <p:cNvSpPr/>
          <p:nvPr/>
        </p:nvSpPr>
        <p:spPr>
          <a:xfrm>
            <a:off x="5898403" y="8339607"/>
            <a:ext cx="2821348" cy="1016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 algn="ctr">
              <a:lnSpc>
                <a:spcPct val="80000"/>
              </a:lnSpc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SECTION 3</a:t>
            </a:r>
          </a:p>
        </p:txBody>
      </p:sp>
      <p:sp>
        <p:nvSpPr>
          <p:cNvPr id="698" name="Shape 698"/>
          <p:cNvSpPr/>
          <p:nvPr/>
        </p:nvSpPr>
        <p:spPr>
          <a:xfrm>
            <a:off x="6153611" y="8370274"/>
            <a:ext cx="2310932" cy="1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99" name="Shape 699"/>
          <p:cNvSpPr/>
          <p:nvPr/>
        </p:nvSpPr>
        <p:spPr>
          <a:xfrm>
            <a:off x="3397952" y="8370274"/>
            <a:ext cx="2336331" cy="1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00" name="Shape 700"/>
          <p:cNvSpPr/>
          <p:nvPr/>
        </p:nvSpPr>
        <p:spPr>
          <a:xfrm>
            <a:off x="5703045" y="9305960"/>
            <a:ext cx="431606" cy="1"/>
          </a:xfrm>
          <a:prstGeom prst="line">
            <a:avLst/>
          </a:prstGeom>
          <a:ln w="38100">
            <a:solidFill>
              <a:schemeClr val="accent5">
                <a:lumOff val="-29866"/>
              </a:schemeClr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01" name="Shape 701"/>
          <p:cNvSpPr/>
          <p:nvPr/>
        </p:nvSpPr>
        <p:spPr>
          <a:xfrm>
            <a:off x="4508174" y="9104256"/>
            <a:ext cx="2821348" cy="1016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 algn="ctr">
              <a:lnSpc>
                <a:spcPct val="80000"/>
              </a:lnSpc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SECTION 2</a:t>
            </a:r>
          </a:p>
        </p:txBody>
      </p:sp>
      <p:sp>
        <p:nvSpPr>
          <p:cNvPr id="702" name="Shape 702"/>
          <p:cNvSpPr/>
          <p:nvPr/>
        </p:nvSpPr>
        <p:spPr>
          <a:xfrm>
            <a:off x="3399895" y="7360624"/>
            <a:ext cx="1" cy="161290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03" name="Shape 703"/>
          <p:cNvSpPr/>
          <p:nvPr/>
        </p:nvSpPr>
        <p:spPr>
          <a:xfrm flipH="1">
            <a:off x="5709306" y="7360624"/>
            <a:ext cx="1" cy="201930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04" name="Shape 704"/>
          <p:cNvSpPr/>
          <p:nvPr/>
        </p:nvSpPr>
        <p:spPr>
          <a:xfrm flipH="1">
            <a:off x="6140670" y="7347924"/>
            <a:ext cx="1" cy="201930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05" name="Shape 705"/>
          <p:cNvSpPr/>
          <p:nvPr/>
        </p:nvSpPr>
        <p:spPr>
          <a:xfrm>
            <a:off x="8403681" y="6954224"/>
            <a:ext cx="1" cy="201930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 algn="ctr">
              <a:buClr>
                <a:srgbClr val="288B27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06" name="Shape 706"/>
          <p:cNvSpPr/>
          <p:nvPr/>
        </p:nvSpPr>
        <p:spPr>
          <a:xfrm>
            <a:off x="533852" y="5053755"/>
            <a:ext cx="57986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He</a:t>
            </a:r>
          </a:p>
        </p:txBody>
      </p:sp>
      <p:sp>
        <p:nvSpPr>
          <p:cNvPr id="707" name="Shape 707"/>
          <p:cNvSpPr/>
          <p:nvPr/>
        </p:nvSpPr>
        <p:spPr>
          <a:xfrm>
            <a:off x="504221" y="5580591"/>
            <a:ext cx="1194882" cy="850901"/>
          </a:xfrm>
          <a:prstGeom prst="rightArrow">
            <a:avLst>
              <a:gd name="adj1" fmla="val 28577"/>
              <a:gd name="adj2" fmla="val 6764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  <a:effectLst>
            <a:outerShdw blurRad="571500" dist="96327" dir="54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710" name="Group 710"/>
          <p:cNvGrpSpPr/>
          <p:nvPr/>
        </p:nvGrpSpPr>
        <p:grpSpPr>
          <a:xfrm>
            <a:off x="10157102" y="3882559"/>
            <a:ext cx="2441133" cy="939801"/>
            <a:chOff x="0" y="0"/>
            <a:chExt cx="2441131" cy="939800"/>
          </a:xfrm>
        </p:grpSpPr>
        <p:sp>
          <p:nvSpPr>
            <p:cNvPr id="709" name="Shape 709"/>
            <p:cNvSpPr/>
            <p:nvPr/>
          </p:nvSpPr>
          <p:spPr>
            <a:xfrm>
              <a:off x="12700" y="355600"/>
              <a:ext cx="2415732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t>to be optimised</a:t>
              </a:r>
            </a:p>
          </p:txBody>
        </p:sp>
        <p:pic>
          <p:nvPicPr>
            <p:cNvPr id="708" name="Immagine 707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441133" cy="939801"/>
            </a:xfrm>
            <a:prstGeom prst="rect">
              <a:avLst/>
            </a:prstGeom>
            <a:effectLst/>
          </p:spPr>
        </p:pic>
      </p:grpSp>
      <p:sp>
        <p:nvSpPr>
          <p:cNvPr id="711" name="Shape 711"/>
          <p:cNvSpPr/>
          <p:nvPr/>
        </p:nvSpPr>
        <p:spPr>
          <a:xfrm>
            <a:off x="23517" y="884411"/>
            <a:ext cx="12644798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Fluka driven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 dirty="0"/>
              <a:t>4</a:t>
            </a:r>
            <a:r>
              <a:rPr dirty="0"/>
              <a:t>He, 700 MeV/u, 2000 events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Start Counter and Beam Monitor as for FOOT “standard” set-up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6508" y="888344"/>
            <a:ext cx="11938205" cy="101602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Shape 714"/>
          <p:cNvSpPr/>
          <p:nvPr/>
        </p:nvSpPr>
        <p:spPr>
          <a:xfrm>
            <a:off x="180001" y="1359101"/>
            <a:ext cx="6764471" cy="226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lvl="1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N° </a:t>
            </a:r>
            <a:r>
              <a:rPr baseline="31999"/>
              <a:t>4</a:t>
            </a:r>
            <a:r>
              <a:t>He absorbed before ECC=0.2%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N° </a:t>
            </a:r>
            <a:r>
              <a:rPr baseline="31999"/>
              <a:t>4</a:t>
            </a:r>
            <a:r>
              <a:t>He absorbed in stack1=15.2% 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N° </a:t>
            </a:r>
            <a:r>
              <a:rPr baseline="31999"/>
              <a:t>4</a:t>
            </a:r>
            <a:r>
              <a:t>He absorbed in stack2=2.3%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N° </a:t>
            </a:r>
            <a:r>
              <a:rPr baseline="31999"/>
              <a:t>4</a:t>
            </a:r>
            <a:r>
              <a:t>He absorbed in stack3=18.9%</a:t>
            </a:r>
          </a:p>
        </p:txBody>
      </p:sp>
      <p:sp>
        <p:nvSpPr>
          <p:cNvPr id="715" name="Shape 715"/>
          <p:cNvSpPr/>
          <p:nvPr/>
        </p:nvSpPr>
        <p:spPr>
          <a:xfrm>
            <a:off x="381000" y="56495"/>
            <a:ext cx="1217976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buClr>
                <a:srgbClr val="288B27"/>
              </a:buClr>
              <a:defRPr sz="4500" cap="small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Simulation: beam particle characterisation </a:t>
            </a:r>
          </a:p>
        </p:txBody>
      </p:sp>
      <p:pic>
        <p:nvPicPr>
          <p:cNvPr id="716" name="He2800MeV_2kev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8096" y="3991397"/>
            <a:ext cx="9148608" cy="5518208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Shape 717"/>
          <p:cNvSpPr>
            <a:spLocks noGrp="1"/>
          </p:cNvSpPr>
          <p:nvPr>
            <p:ph type="sldNum" sz="quarter" idx="2"/>
          </p:nvPr>
        </p:nvSpPr>
        <p:spPr>
          <a:xfrm>
            <a:off x="6249371" y="9296400"/>
            <a:ext cx="499285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buClr>
                <a:srgbClr val="288B27"/>
              </a:buClr>
            </a:lvl1pPr>
          </a:lstStyle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718" name="Shape 718"/>
          <p:cNvSpPr/>
          <p:nvPr/>
        </p:nvSpPr>
        <p:spPr>
          <a:xfrm flipV="1">
            <a:off x="5674670" y="4572600"/>
            <a:ext cx="1" cy="4355802"/>
          </a:xfrm>
          <a:prstGeom prst="line">
            <a:avLst/>
          </a:prstGeom>
          <a:ln w="38100">
            <a:solidFill>
              <a:schemeClr val="accent5">
                <a:lumOff val="-29866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9" name="Shape 719"/>
          <p:cNvSpPr/>
          <p:nvPr/>
        </p:nvSpPr>
        <p:spPr>
          <a:xfrm flipV="1">
            <a:off x="6326603" y="4559900"/>
            <a:ext cx="1" cy="4368502"/>
          </a:xfrm>
          <a:prstGeom prst="line">
            <a:avLst/>
          </a:prstGeom>
          <a:ln w="38100">
            <a:solidFill>
              <a:schemeClr val="accent5">
                <a:lumOff val="-29866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20" name="Shape 720"/>
          <p:cNvSpPr/>
          <p:nvPr/>
        </p:nvSpPr>
        <p:spPr>
          <a:xfrm>
            <a:off x="3695900" y="8246559"/>
            <a:ext cx="10541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BB3524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stack 1</a:t>
            </a:r>
          </a:p>
        </p:txBody>
      </p:sp>
      <p:sp>
        <p:nvSpPr>
          <p:cNvPr id="721" name="Shape 721"/>
          <p:cNvSpPr/>
          <p:nvPr/>
        </p:nvSpPr>
        <p:spPr>
          <a:xfrm>
            <a:off x="5465434" y="8246559"/>
            <a:ext cx="10541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BB3524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stack 2</a:t>
            </a:r>
          </a:p>
        </p:txBody>
      </p:sp>
      <p:sp>
        <p:nvSpPr>
          <p:cNvPr id="722" name="Shape 722"/>
          <p:cNvSpPr/>
          <p:nvPr/>
        </p:nvSpPr>
        <p:spPr>
          <a:xfrm>
            <a:off x="7599033" y="8246559"/>
            <a:ext cx="10541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400">
                <a:solidFill>
                  <a:srgbClr val="BB3524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stack 3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ParticleI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0660" y="2203090"/>
            <a:ext cx="8875449" cy="7482301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Shape 725"/>
          <p:cNvSpPr/>
          <p:nvPr/>
        </p:nvSpPr>
        <p:spPr>
          <a:xfrm>
            <a:off x="230801" y="1037290"/>
            <a:ext cx="3569523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lvl="1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N° protons = 81%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N° </a:t>
            </a:r>
            <a:r>
              <a:rPr baseline="31999"/>
              <a:t>3</a:t>
            </a:r>
            <a:r>
              <a:t>He = 4% 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N° </a:t>
            </a:r>
            <a:r>
              <a:rPr baseline="31999"/>
              <a:t>3</a:t>
            </a:r>
            <a:r>
              <a:t>H = 4% 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N° </a:t>
            </a:r>
            <a:r>
              <a:rPr baseline="31999"/>
              <a:t>2</a:t>
            </a:r>
            <a:r>
              <a:t>H = 2%</a:t>
            </a:r>
          </a:p>
          <a:p>
            <a:pPr marL="228600" indent="-228600">
              <a:lnSpc>
                <a:spcPct val="12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𝝅</a:t>
            </a:r>
            <a:r>
              <a:rPr baseline="31999"/>
              <a:t>+   ,</a:t>
            </a:r>
            <a:r>
              <a:t>𝝅</a:t>
            </a:r>
            <a:r>
              <a:rPr baseline="31999"/>
              <a:t>—</a:t>
            </a:r>
            <a:r>
              <a:t> = 9%</a:t>
            </a:r>
          </a:p>
        </p:txBody>
      </p:sp>
      <p:sp>
        <p:nvSpPr>
          <p:cNvPr id="726" name="Shape 726"/>
          <p:cNvSpPr/>
          <p:nvPr/>
        </p:nvSpPr>
        <p:spPr>
          <a:xfrm>
            <a:off x="381000" y="39207"/>
            <a:ext cx="8875449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288B27"/>
              </a:buCl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</a:t>
            </a:r>
            <a:r>
              <a:rPr cap="none"/>
              <a:t>imulation: particle fragmentation </a:t>
            </a:r>
          </a:p>
        </p:txBody>
      </p:sp>
      <p:pic>
        <p:nvPicPr>
          <p:cNvPr id="727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6508" y="888344"/>
            <a:ext cx="11938205" cy="101602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Shape 7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6508" y="888344"/>
            <a:ext cx="11938205" cy="101602"/>
          </a:xfrm>
          <a:prstGeom prst="rect">
            <a:avLst/>
          </a:prstGeom>
          <a:ln w="12700">
            <a:miter lim="400000"/>
          </a:ln>
        </p:spPr>
      </p:pic>
      <p:sp>
        <p:nvSpPr>
          <p:cNvPr id="731" name="Shape 731"/>
          <p:cNvSpPr/>
          <p:nvPr/>
        </p:nvSpPr>
        <p:spPr>
          <a:xfrm>
            <a:off x="931870" y="1322979"/>
            <a:ext cx="11141060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buClr>
                <a:srgbClr val="288B27"/>
              </a:buClr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Energy distribution and angular distribution of secondary particles from He beam (contained inside ECC)</a:t>
            </a:r>
          </a:p>
        </p:txBody>
      </p:sp>
      <p:sp>
        <p:nvSpPr>
          <p:cNvPr id="732" name="Shape 732"/>
          <p:cNvSpPr/>
          <p:nvPr/>
        </p:nvSpPr>
        <p:spPr>
          <a:xfrm>
            <a:off x="381000" y="56140"/>
            <a:ext cx="882213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Simulation: secondary from He</a:t>
            </a:r>
          </a:p>
        </p:txBody>
      </p:sp>
      <p:pic>
        <p:nvPicPr>
          <p:cNvPr id="733" name="Angle_S1_S3.png"/>
          <p:cNvPicPr>
            <a:picLocks noChangeAspect="1"/>
          </p:cNvPicPr>
          <p:nvPr/>
        </p:nvPicPr>
        <p:blipFill>
          <a:blip r:embed="rId3">
            <a:extLst/>
          </a:blip>
          <a:srcRect r="51828"/>
          <a:stretch>
            <a:fillRect/>
          </a:stretch>
        </p:blipFill>
        <p:spPr>
          <a:xfrm>
            <a:off x="6576145" y="2727144"/>
            <a:ext cx="5567006" cy="6216514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Shape 734"/>
          <p:cNvSpPr>
            <a:spLocks noGrp="1"/>
          </p:cNvSpPr>
          <p:nvPr>
            <p:ph type="sldNum" sz="quarter" idx="2"/>
          </p:nvPr>
        </p:nvSpPr>
        <p:spPr>
          <a:xfrm>
            <a:off x="6249371" y="9296400"/>
            <a:ext cx="499285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buClr>
                <a:srgbClr val="288B27"/>
              </a:buClr>
            </a:lvl1pPr>
          </a:lstStyle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735" name="Energy_S1_S3.png"/>
          <p:cNvPicPr>
            <a:picLocks noChangeAspect="1"/>
          </p:cNvPicPr>
          <p:nvPr/>
        </p:nvPicPr>
        <p:blipFill>
          <a:blip r:embed="rId4">
            <a:extLst/>
          </a:blip>
          <a:srcRect r="51507"/>
          <a:stretch>
            <a:fillRect/>
          </a:stretch>
        </p:blipFill>
        <p:spPr>
          <a:xfrm>
            <a:off x="830884" y="2707573"/>
            <a:ext cx="5395063" cy="5984654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Shape 736"/>
          <p:cNvSpPr/>
          <p:nvPr/>
        </p:nvSpPr>
        <p:spPr>
          <a:xfrm>
            <a:off x="7563476" y="4088860"/>
            <a:ext cx="201267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Clr>
                <a:srgbClr val="288B27"/>
              </a:buClr>
              <a:defRPr sz="25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nuclear evaporation</a:t>
            </a:r>
          </a:p>
        </p:txBody>
      </p:sp>
      <p:sp>
        <p:nvSpPr>
          <p:cNvPr id="737" name="Shape 737"/>
          <p:cNvSpPr/>
          <p:nvPr/>
        </p:nvSpPr>
        <p:spPr>
          <a:xfrm>
            <a:off x="8551596" y="5144832"/>
            <a:ext cx="407539" cy="2089384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6508" y="888344"/>
            <a:ext cx="11938205" cy="101602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Shape 740"/>
          <p:cNvSpPr/>
          <p:nvPr/>
        </p:nvSpPr>
        <p:spPr>
          <a:xfrm>
            <a:off x="381000" y="56140"/>
            <a:ext cx="948429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Simulation: proton component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sldNum" sz="quarter" idx="2"/>
          </p:nvPr>
        </p:nvSpPr>
        <p:spPr>
          <a:xfrm>
            <a:off x="6249371" y="9296400"/>
            <a:ext cx="499285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buClr>
                <a:srgbClr val="288B27"/>
              </a:buClr>
            </a:lvl1pPr>
          </a:lstStyle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742" name="frammentazion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114" y="2914970"/>
            <a:ext cx="11276572" cy="6045994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Shape 743"/>
          <p:cNvSpPr/>
          <p:nvPr/>
        </p:nvSpPr>
        <p:spPr>
          <a:xfrm>
            <a:off x="550267" y="1553500"/>
            <a:ext cx="334660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Clr>
                <a:srgbClr val="288B27"/>
              </a:buClr>
              <a:defRPr sz="3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nuclear evaporation</a:t>
            </a:r>
          </a:p>
        </p:txBody>
      </p:sp>
      <p:sp>
        <p:nvSpPr>
          <p:cNvPr id="744" name="Shape 744"/>
          <p:cNvSpPr/>
          <p:nvPr/>
        </p:nvSpPr>
        <p:spPr>
          <a:xfrm>
            <a:off x="9160074" y="1250605"/>
            <a:ext cx="334660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Clr>
                <a:srgbClr val="288B27"/>
              </a:buClr>
              <a:defRPr sz="3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from beam fragmentation</a:t>
            </a:r>
          </a:p>
        </p:txBody>
      </p:sp>
      <p:sp>
        <p:nvSpPr>
          <p:cNvPr id="745" name="Shape 745"/>
          <p:cNvSpPr/>
          <p:nvPr/>
        </p:nvSpPr>
        <p:spPr>
          <a:xfrm flipH="1">
            <a:off x="2361633" y="2300813"/>
            <a:ext cx="1479782" cy="3610411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46" name="Shape 746"/>
          <p:cNvSpPr/>
          <p:nvPr/>
        </p:nvSpPr>
        <p:spPr>
          <a:xfrm flipH="1">
            <a:off x="8631934" y="2592679"/>
            <a:ext cx="1636884" cy="4980314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/>
          </p:cNvSpPr>
          <p:nvPr>
            <p:ph type="sldNum" sz="quarter" idx="2"/>
          </p:nvPr>
        </p:nvSpPr>
        <p:spPr>
          <a:xfrm>
            <a:off x="12491487" y="9260361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749" name="Immagine 74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6508" y="888344"/>
            <a:ext cx="11938205" cy="101601"/>
          </a:xfrm>
          <a:prstGeom prst="rect">
            <a:avLst/>
          </a:prstGeom>
        </p:spPr>
      </p:pic>
      <p:sp>
        <p:nvSpPr>
          <p:cNvPr id="751" name="Shape 751"/>
          <p:cNvSpPr/>
          <p:nvPr/>
        </p:nvSpPr>
        <p:spPr>
          <a:xfrm>
            <a:off x="-74534" y="-63387"/>
            <a:ext cx="556465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6000" b="1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it-IT" dirty="0" err="1"/>
              <a:t>Materials</a:t>
            </a:r>
            <a:endParaRPr dirty="0"/>
          </a:p>
        </p:txBody>
      </p:sp>
      <p:sp>
        <p:nvSpPr>
          <p:cNvPr id="752" name="Shape 752"/>
          <p:cNvSpPr/>
          <p:nvPr/>
        </p:nvSpPr>
        <p:spPr>
          <a:xfrm>
            <a:off x="347049" y="2463320"/>
            <a:ext cx="6802064" cy="482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3400" dirty="0"/>
          </a:p>
          <a:p>
            <a:pPr marL="228600" lvl="5" indent="-228600">
              <a:buClr>
                <a:srgbClr val="288B27"/>
              </a:buClr>
              <a:buSzPct val="100000"/>
              <a:buAutoNum type="arabicParenR"/>
              <a:defRPr sz="28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it-IT" sz="3400" dirty="0"/>
              <a:t>Carbon 1 mm </a:t>
            </a:r>
            <a:r>
              <a:rPr lang="it-IT" sz="3400" dirty="0" err="1"/>
              <a:t>thick</a:t>
            </a:r>
            <a:endParaRPr sz="3400" dirty="0"/>
          </a:p>
          <a:p>
            <a:pPr marL="1600200" lvl="6" indent="-228600"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it-IT" sz="3400" dirty="0"/>
              <a:t>25 </a:t>
            </a:r>
            <a:r>
              <a:rPr lang="it-IT" sz="3400" dirty="0" err="1"/>
              <a:t>foils</a:t>
            </a:r>
            <a:endParaRPr lang="it-IT" sz="3400" dirty="0"/>
          </a:p>
          <a:p>
            <a:pPr marL="1600200" lvl="6" indent="-228600"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it-IT" sz="3400" dirty="0" err="1"/>
              <a:t>Other</a:t>
            </a:r>
            <a:r>
              <a:rPr lang="it-IT" sz="3400" dirty="0"/>
              <a:t> to </a:t>
            </a:r>
            <a:r>
              <a:rPr lang="it-IT" sz="3400" dirty="0" err="1"/>
              <a:t>buy</a:t>
            </a:r>
            <a:endParaRPr lang="it-IT" sz="3400"/>
          </a:p>
          <a:p>
            <a:pPr marL="1600200" lvl="6" indent="-228600"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3400" dirty="0"/>
          </a:p>
          <a:p>
            <a:pPr lvl="5" indent="0">
              <a:buClr>
                <a:srgbClr val="288B27"/>
              </a:buClr>
              <a:buSzPct val="100000"/>
              <a:defRPr sz="2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it-IT" sz="3400" dirty="0"/>
              <a:t>2) </a:t>
            </a:r>
            <a:r>
              <a:rPr lang="it-IT" sz="3400" dirty="0" err="1"/>
              <a:t>Poliethilene</a:t>
            </a:r>
            <a:endParaRPr sz="3400" dirty="0"/>
          </a:p>
          <a:p>
            <a:pPr marL="1600200" lvl="6" indent="-228600"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it-IT" sz="3400" dirty="0"/>
              <a:t>50 </a:t>
            </a:r>
            <a:r>
              <a:rPr lang="it-IT" sz="3400" dirty="0" err="1"/>
              <a:t>foils</a:t>
            </a:r>
            <a:endParaRPr lang="it-IT" sz="3400" dirty="0"/>
          </a:p>
          <a:p>
            <a:pPr marL="1600200" lvl="6" indent="-228600"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it-IT" sz="3400" dirty="0" err="1"/>
              <a:t>Bent</a:t>
            </a:r>
            <a:r>
              <a:rPr lang="it-IT" sz="3400" dirty="0"/>
              <a:t>: </a:t>
            </a:r>
            <a:r>
              <a:rPr lang="it-IT" sz="3400" dirty="0" err="1"/>
              <a:t>maybe</a:t>
            </a:r>
            <a:r>
              <a:rPr lang="it-IT" sz="3400" dirty="0"/>
              <a:t> 2 mm </a:t>
            </a:r>
            <a:r>
              <a:rPr lang="it-IT" sz="3400" dirty="0" err="1"/>
              <a:t>thick</a:t>
            </a:r>
            <a:r>
              <a:rPr lang="it-IT" sz="3400" dirty="0"/>
              <a:t>?</a:t>
            </a:r>
            <a:endParaRPr sz="3400" dirty="0"/>
          </a:p>
          <a:p>
            <a:pPr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3500" dirty="0"/>
          </a:p>
        </p:txBody>
      </p:sp>
      <p:pic>
        <p:nvPicPr>
          <p:cNvPr id="2" name="Immagine 1" descr="IMG-243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2" t="20704" r="54124" b="18815"/>
          <a:stretch/>
        </p:blipFill>
        <p:spPr>
          <a:xfrm rot="5400000">
            <a:off x="8795290" y="776055"/>
            <a:ext cx="2963119" cy="4138960"/>
          </a:xfrm>
          <a:prstGeom prst="rect">
            <a:avLst/>
          </a:prstGeom>
        </p:spPr>
      </p:pic>
      <p:pic>
        <p:nvPicPr>
          <p:cNvPr id="7" name="Immagine 6" descr="IMG-243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20704" r="9659" b="13316"/>
          <a:stretch/>
        </p:blipFill>
        <p:spPr>
          <a:xfrm rot="5400000">
            <a:off x="8630672" y="4773913"/>
            <a:ext cx="3668623" cy="451522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/>
          </p:cNvSpPr>
          <p:nvPr>
            <p:ph type="sldNum" sz="quarter" idx="2"/>
          </p:nvPr>
        </p:nvSpPr>
        <p:spPr>
          <a:xfrm>
            <a:off x="12491487" y="9260361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749" name="Immagine 74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6508" y="888344"/>
            <a:ext cx="11938205" cy="101601"/>
          </a:xfrm>
          <a:prstGeom prst="rect">
            <a:avLst/>
          </a:prstGeom>
        </p:spPr>
      </p:pic>
      <p:sp>
        <p:nvSpPr>
          <p:cNvPr id="751" name="Shape 751"/>
          <p:cNvSpPr/>
          <p:nvPr/>
        </p:nvSpPr>
        <p:spPr>
          <a:xfrm>
            <a:off x="-74534" y="-102876"/>
            <a:ext cx="556465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6000" b="1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Conclusions</a:t>
            </a:r>
          </a:p>
        </p:txBody>
      </p:sp>
      <p:sp>
        <p:nvSpPr>
          <p:cNvPr id="752" name="Shape 752"/>
          <p:cNvSpPr/>
          <p:nvPr/>
        </p:nvSpPr>
        <p:spPr>
          <a:xfrm>
            <a:off x="347048" y="1301749"/>
            <a:ext cx="12310704" cy="715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228600" lvl="5" indent="-228600">
              <a:buClr>
                <a:srgbClr val="288B27"/>
              </a:buClr>
              <a:buSzPct val="100000"/>
              <a:buAutoNum type="arabicParenR"/>
              <a:defRPr sz="28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Results from test beam exposures </a:t>
            </a:r>
          </a:p>
          <a:p>
            <a:pPr marL="1600200" lvl="6" indent="-228600"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Test beam @LNS in July 2017 </a:t>
            </a:r>
          </a:p>
          <a:p>
            <a:pPr marL="1600200" lvl="6" indent="-228600"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Test beam @Trento in December 2017</a:t>
            </a:r>
          </a:p>
          <a:p>
            <a:pPr marL="2057400" lvl="8" indent="-228600">
              <a:buClr>
                <a:srgbClr val="288B27"/>
              </a:buClr>
              <a:buSzPct val="100000"/>
              <a:buChar char="-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Saturation effects established thanks to a new filter</a:t>
            </a:r>
          </a:p>
          <a:p>
            <a:pPr marL="2057400" lvl="8" indent="-228600">
              <a:buClr>
                <a:srgbClr val="288B27"/>
              </a:buClr>
              <a:buSzPct val="100000"/>
              <a:buChar char="-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Charges separation</a:t>
            </a:r>
          </a:p>
          <a:p>
            <a:pPr marL="2057400" lvl="8" indent="-228600">
              <a:buClr>
                <a:srgbClr val="288B27"/>
              </a:buClr>
              <a:buSzPct val="100000"/>
              <a:buChar char="-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Momentum measurement by MCS compatible with expectations</a:t>
            </a:r>
          </a:p>
          <a:p>
            <a:pPr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228600" lvl="5" indent="-228600">
              <a:buClr>
                <a:srgbClr val="288B27"/>
              </a:buClr>
              <a:buSzPct val="100000"/>
              <a:buAutoNum type="arabicParenR" startAt="2"/>
              <a:defRPr sz="2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Simulation</a:t>
            </a:r>
          </a:p>
          <a:p>
            <a:pPr marL="1600200" lvl="6" indent="-228600"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Preliminary analysis for exposure at He beam (700 MeV/u @GSI)</a:t>
            </a:r>
          </a:p>
          <a:p>
            <a:pPr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228600" lvl="5" indent="-228600">
              <a:buClr>
                <a:srgbClr val="288B27"/>
              </a:buClr>
              <a:buSzPct val="100000"/>
              <a:buAutoNum type="arabicParenR" startAt="3"/>
              <a:defRPr sz="2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Next step</a:t>
            </a:r>
          </a:p>
          <a:p>
            <a:pPr marL="1600200" lvl="6" indent="-228600"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Detector optimisation for exposure at He beam (700 MeV/u @GSI)</a:t>
            </a:r>
          </a:p>
          <a:p>
            <a:pPr marL="1600200" lvl="6" indent="-228600"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New algorithms for isotope identification to be developed</a:t>
            </a:r>
          </a:p>
        </p:txBody>
      </p:sp>
    </p:spTree>
    <p:extLst>
      <p:ext uri="{BB962C8B-B14F-4D97-AF65-F5344CB8AC3E}">
        <p14:creationId xmlns:p14="http://schemas.microsoft.com/office/powerpoint/2010/main" val="2602505727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FinalPosi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8528" y="3551019"/>
            <a:ext cx="8184791" cy="5268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6508" y="888344"/>
            <a:ext cx="11938205" cy="101602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Shape 756"/>
          <p:cNvSpPr/>
          <p:nvPr/>
        </p:nvSpPr>
        <p:spPr>
          <a:xfrm>
            <a:off x="381000" y="26507"/>
            <a:ext cx="1046433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Simulation: proton characterisation</a:t>
            </a:r>
          </a:p>
        </p:txBody>
      </p:sp>
      <p:sp>
        <p:nvSpPr>
          <p:cNvPr id="757" name="Shape 757"/>
          <p:cNvSpPr/>
          <p:nvPr/>
        </p:nvSpPr>
        <p:spPr>
          <a:xfrm>
            <a:off x="300949" y="1471245"/>
            <a:ext cx="1209009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15900" indent="-215900">
              <a:buClr>
                <a:srgbClr val="288B27"/>
              </a:buClr>
              <a:buSzPct val="100000"/>
              <a:buChar char="‣"/>
              <a:defRPr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proton x-y position in S3</a:t>
            </a:r>
          </a:p>
        </p:txBody>
      </p:sp>
      <p:sp>
        <p:nvSpPr>
          <p:cNvPr id="758" name="Shape 7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/>
          <p:nvPr/>
        </p:nvSpPr>
        <p:spPr>
          <a:xfrm>
            <a:off x="10238278" y="6513641"/>
            <a:ext cx="454401" cy="431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288B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1" name="Shape 761"/>
          <p:cNvSpPr/>
          <p:nvPr/>
        </p:nvSpPr>
        <p:spPr>
          <a:xfrm>
            <a:off x="10235508" y="7102357"/>
            <a:ext cx="459941" cy="437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EFBB2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2" name="Shape 762"/>
          <p:cNvSpPr/>
          <p:nvPr/>
        </p:nvSpPr>
        <p:spPr>
          <a:xfrm>
            <a:off x="10254226" y="7970824"/>
            <a:ext cx="422505" cy="499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BB352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3" name="Shape 763"/>
          <p:cNvSpPr/>
          <p:nvPr/>
        </p:nvSpPr>
        <p:spPr>
          <a:xfrm>
            <a:off x="10730614" y="6420180"/>
            <a:ext cx="129626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VISIBLE</a:t>
            </a:r>
          </a:p>
        </p:txBody>
      </p:sp>
      <p:sp>
        <p:nvSpPr>
          <p:cNvPr id="764" name="Shape 764"/>
          <p:cNvSpPr/>
          <p:nvPr/>
        </p:nvSpPr>
        <p:spPr>
          <a:xfrm>
            <a:off x="10730614" y="7055674"/>
            <a:ext cx="2148662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buClr>
                <a:srgbClr val="288B27"/>
              </a:buCl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VISIBLE</a:t>
            </a:r>
          </a:p>
          <a:p>
            <a:pPr>
              <a:lnSpc>
                <a:spcPct val="70000"/>
              </a:lnSpc>
              <a:buClr>
                <a:srgbClr val="288B27"/>
              </a:buCl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partial degradation</a:t>
            </a:r>
          </a:p>
        </p:txBody>
      </p:sp>
      <p:sp>
        <p:nvSpPr>
          <p:cNvPr id="765" name="Shape 765"/>
          <p:cNvSpPr/>
          <p:nvPr/>
        </p:nvSpPr>
        <p:spPr>
          <a:xfrm>
            <a:off x="10730614" y="7970824"/>
            <a:ext cx="1740257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buClr>
                <a:srgbClr val="288B27"/>
              </a:buClr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NOT VISIBLE</a:t>
            </a:r>
          </a:p>
        </p:txBody>
      </p:sp>
      <p:sp>
        <p:nvSpPr>
          <p:cNvPr id="766" name="Shape 766"/>
          <p:cNvSpPr/>
          <p:nvPr/>
        </p:nvSpPr>
        <p:spPr>
          <a:xfrm>
            <a:off x="499970" y="6094493"/>
            <a:ext cx="5418396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09550" indent="-209550">
              <a:buClr>
                <a:srgbClr val="288B27"/>
              </a:buClr>
              <a:buSzPct val="100000"/>
              <a:buChar char="‣"/>
              <a:defRPr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Definition of working point for R1: </a:t>
            </a:r>
          </a:p>
          <a:p>
            <a:pPr marL="438150" lvl="1" indent="-209550">
              <a:buClr>
                <a:srgbClr val="288B27"/>
              </a:buClr>
              <a:buSzPct val="100000"/>
              <a:buChar char="‣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28°C, </a:t>
            </a:r>
          </a:p>
          <a:p>
            <a:pPr marL="438150" lvl="1" indent="-209550">
              <a:buClr>
                <a:srgbClr val="288B27"/>
              </a:buClr>
              <a:buSzPct val="100000"/>
              <a:buChar char="‣"/>
              <a:defRPr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98% relative humidity,</a:t>
            </a:r>
          </a:p>
          <a:p>
            <a:pPr marL="438150" lvl="1" indent="-209550">
              <a:buClr>
                <a:srgbClr val="288B27"/>
              </a:buClr>
              <a:buSzPct val="100000"/>
              <a:buChar char="‣"/>
              <a:defRPr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24 h</a:t>
            </a:r>
          </a:p>
        </p:txBody>
      </p:sp>
      <p:sp>
        <p:nvSpPr>
          <p:cNvPr id="767" name="Shape 767"/>
          <p:cNvSpPr/>
          <p:nvPr/>
        </p:nvSpPr>
        <p:spPr>
          <a:xfrm>
            <a:off x="499970" y="7877674"/>
            <a:ext cx="5418396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09550" indent="-209550">
              <a:buClr>
                <a:srgbClr val="288B27"/>
              </a:buClr>
              <a:buSzPct val="100000"/>
              <a:buChar char="‣"/>
              <a:defRPr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Definition of working point for R2: </a:t>
            </a:r>
          </a:p>
          <a:p>
            <a:pPr marL="438150" lvl="1" indent="-209550">
              <a:buClr>
                <a:srgbClr val="288B27"/>
              </a:buClr>
              <a:buSzPct val="100000"/>
              <a:buChar char="‣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34°C, </a:t>
            </a:r>
          </a:p>
          <a:p>
            <a:pPr marL="438150" lvl="1" indent="-209550">
              <a:buClr>
                <a:srgbClr val="288B27"/>
              </a:buClr>
              <a:buSzPct val="100000"/>
              <a:buChar char="‣"/>
              <a:defRPr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98% relative humidity, </a:t>
            </a:r>
          </a:p>
          <a:p>
            <a:pPr marL="438150" lvl="1" indent="-209550">
              <a:buClr>
                <a:srgbClr val="288B27"/>
              </a:buClr>
              <a:buSzPct val="100000"/>
              <a:buChar char="‣"/>
              <a:defRPr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24 h</a:t>
            </a:r>
          </a:p>
        </p:txBody>
      </p:sp>
      <p:pic>
        <p:nvPicPr>
          <p:cNvPr id="768" name="Immagine 767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27964" y="838469"/>
            <a:ext cx="11938204" cy="101601"/>
          </a:xfrm>
          <a:prstGeom prst="rect">
            <a:avLst/>
          </a:prstGeom>
        </p:spPr>
      </p:pic>
      <p:sp>
        <p:nvSpPr>
          <p:cNvPr id="770" name="Shape 770"/>
          <p:cNvSpPr/>
          <p:nvPr/>
        </p:nvSpPr>
        <p:spPr>
          <a:xfrm>
            <a:off x="381000" y="55649"/>
            <a:ext cx="826478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Refreshing effects: summary</a:t>
            </a:r>
          </a:p>
        </p:txBody>
      </p:sp>
      <p:grpSp>
        <p:nvGrpSpPr>
          <p:cNvPr id="791" name="Group 791"/>
          <p:cNvGrpSpPr/>
          <p:nvPr/>
        </p:nvGrpSpPr>
        <p:grpSpPr>
          <a:xfrm>
            <a:off x="437479" y="2088811"/>
            <a:ext cx="12335496" cy="3774317"/>
            <a:chOff x="25400" y="12700"/>
            <a:chExt cx="12335494" cy="3774315"/>
          </a:xfrm>
        </p:grpSpPr>
        <p:graphicFrame>
          <p:nvGraphicFramePr>
            <p:cNvPr id="771" name="Table 771"/>
            <p:cNvGraphicFramePr/>
            <p:nvPr/>
          </p:nvGraphicFramePr>
          <p:xfrm>
            <a:off x="25400" y="12700"/>
            <a:ext cx="12335494" cy="3774315"/>
          </p:xfrm>
          <a:graphic>
            <a:graphicData uri="http://schemas.openxmlformats.org/drawingml/2006/table">
              <a:tbl>
                <a:tblPr firstCol="1" bandRow="1">
                  <a:tableStyleId>{4C3C2611-4C71-4FC5-86AE-919BDF0F9419}</a:tableStyleId>
                </a:tblPr>
                <a:tblGrid>
                  <a:gridCol w="1779784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319464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319464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319464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319464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319464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319464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1319464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1319464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</a:tblGrid>
                <a:tr h="702810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100">
                            <a:solidFill>
                              <a:srgbClr val="FFFFFF"/>
                            </a:solidFill>
                            <a:sym typeface="Helvetica Neue"/>
                          </a:rPr>
                          <a:t>DELIVERED</a:t>
                        </a:r>
                      </a:p>
                    </a:txBody>
                    <a:tcPr marL="50800" marR="50800" marT="50800" marB="50800" anchor="ctr" horzOverflow="overflow"/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800"/>
                        </a:pPr>
                        <a:r>
                          <a:rPr sz="1900">
                            <a:solidFill>
                              <a:srgbClr val="FFFFFF"/>
                            </a:solidFill>
                            <a:sym typeface="Helvetica Neue"/>
                          </a:rPr>
                          <a:t>H 
(80 MeV/u)</a:t>
                        </a:r>
                      </a:p>
                    </a:txBody>
                    <a:tcPr marL="50800" marR="50800" marT="50800" marB="50800" anchor="ctr" horzOverflow="overflow">
                      <a:lnR>
                        <a:solidFill>
                          <a:srgbClr val="164F86"/>
                        </a:solidFill>
                        <a:miter lim="400000"/>
                      </a:lnR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lumOff val="-135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800"/>
                        </a:pPr>
                        <a:r>
                          <a:rPr sz="1900">
                            <a:solidFill>
                              <a:srgbClr val="FFFFFF"/>
                            </a:solidFill>
                            <a:sym typeface="Helvetica Neue"/>
                          </a:rPr>
                          <a:t>D 
(80 MeV/u)</a:t>
                        </a:r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lumOff val="-135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800"/>
                        </a:pPr>
                        <a:r>
                          <a:rPr sz="1900">
                            <a:solidFill>
                              <a:srgbClr val="FFFFFF"/>
                            </a:solidFill>
                            <a:sym typeface="Helvetica Neue"/>
                          </a:rPr>
                          <a:t>He 
(80 MeV/u)</a:t>
                        </a:r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lumOff val="-135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800"/>
                        </a:pPr>
                        <a:r>
                          <a:rPr sz="1900">
                            <a:solidFill>
                              <a:srgbClr val="FFFFFF"/>
                            </a:solidFill>
                            <a:sym typeface="Helvetica Neue"/>
                          </a:rPr>
                          <a:t>C
(80 MeV/u)</a:t>
                        </a:r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lumOff val="-135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900">
                            <a:solidFill>
                              <a:srgbClr val="FFFFFF"/>
                            </a:solidFill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lumOff val="-135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800"/>
                        </a:pPr>
                        <a:r>
                          <a:rPr sz="1900">
                            <a:solidFill>
                              <a:srgbClr val="FFFFFF"/>
                            </a:solidFill>
                            <a:sym typeface="Helvetica Neue"/>
                          </a:rPr>
                          <a:t>H 
(50 MeV/u)</a:t>
                        </a:r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lumOff val="-135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800"/>
                        </a:pPr>
                        <a:r>
                          <a:rPr sz="1900">
                            <a:solidFill>
                              <a:srgbClr val="FFFFFF"/>
                            </a:solidFill>
                            <a:sym typeface="Helvetica Neue"/>
                          </a:rPr>
                          <a:t>H 
(80 MeV/u)</a:t>
                        </a:r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lumOff val="-135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900">
                            <a:solidFill>
                              <a:srgbClr val="FFFFFF"/>
                            </a:solidFill>
                            <a:sym typeface="Helvetica Neue"/>
                          </a:defRPr>
                        </a:pPr>
                        <a:r>
                          <a:t>H </a:t>
                        </a:r>
                      </a:p>
                      <a:p>
                        <a:pPr algn="ctr" defTabSz="914400">
                          <a:lnSpc>
                            <a:spcPct val="90000"/>
                          </a:lnSpc>
                          <a:defRPr sz="1700">
                            <a:solidFill>
                              <a:srgbClr val="FFFFFF"/>
                            </a:solidFill>
                            <a:sym typeface="Helvetica Neue"/>
                          </a:defRPr>
                        </a:pPr>
                        <a:r>
                          <a:t>(200 MeV/u)</a:t>
                        </a:r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lumOff val="-13575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702810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100">
                            <a:solidFill>
                              <a:srgbClr val="FFFFFF"/>
                            </a:solidFill>
                            <a:sym typeface="Helvetica Neue"/>
                          </a:rPr>
                          <a:t>EQUIVALENT TO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900">
                            <a:solidFill>
                              <a:srgbClr val="FFFFFF"/>
                            </a:solidFill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900">
                            <a:solidFill>
                              <a:srgbClr val="FFFFFF"/>
                            </a:solidFill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700">
                            <a:solidFill>
                              <a:srgbClr val="FFFFFF"/>
                            </a:solidFill>
                            <a:sym typeface="Helvetica Neue"/>
                          </a:defRPr>
                        </a:pPr>
                        <a:r>
                          <a:rPr sz="1900"/>
                          <a:t>Li</a:t>
                        </a:r>
                        <a:r>
                          <a:t> </a:t>
                        </a:r>
                      </a:p>
                      <a:p>
                        <a:pPr algn="ctr" defTabSz="914400">
                          <a:lnSpc>
                            <a:spcPct val="90000"/>
                          </a:lnSpc>
                          <a:defRPr sz="1700">
                            <a:solidFill>
                              <a:srgbClr val="FFFFFF"/>
                            </a:solidFill>
                            <a:sym typeface="Helvetica Neue"/>
                          </a:defRPr>
                        </a:pPr>
                        <a:r>
                          <a:t>(200 MeV/u)</a:t>
                        </a:r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b="1">
                            <a:solidFill>
                              <a:srgbClr val="FFFFFF"/>
                            </a:solidFill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900">
                            <a:solidFill>
                              <a:srgbClr val="FFFFFF"/>
                            </a:solidFill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700">
                            <a:solidFill>
                              <a:srgbClr val="FFFFFF"/>
                            </a:solidFill>
                            <a:sym typeface="Helvetica Neue"/>
                          </a:defRPr>
                        </a:pPr>
                        <a:r>
                          <a:rPr sz="1900"/>
                          <a:t>He</a:t>
                        </a:r>
                        <a:r>
                          <a:t> </a:t>
                        </a:r>
                      </a:p>
                      <a:p>
                        <a:pPr algn="ctr" defTabSz="914400">
                          <a:lnSpc>
                            <a:spcPct val="90000"/>
                          </a:lnSpc>
                          <a:defRPr sz="1700">
                            <a:solidFill>
                              <a:srgbClr val="FFFFFF"/>
                            </a:solidFill>
                            <a:sym typeface="Helvetica Neue"/>
                          </a:defRPr>
                        </a:pPr>
                        <a:r>
                          <a:t>(200 MeV/u)</a:t>
                        </a:r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900">
                            <a:solidFill>
                              <a:srgbClr val="FFFFFF"/>
                            </a:solidFill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1900">
                            <a:solidFill>
                              <a:srgbClr val="FFFFFF"/>
                            </a:solidFill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821747">
                  <a:tc>
                    <a:txBody>
                      <a:bodyPr/>
                      <a:lstStyle/>
                      <a:p>
                        <a:pPr algn="ctr" defTabSz="914400"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100">
                            <a:solidFill>
                              <a:srgbClr val="FFFFFF"/>
                            </a:solidFill>
                            <a:sym typeface="Helvetica Neue"/>
                          </a:rPr>
                          <a:t>R0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164F86"/>
                        </a:solidFill>
                        <a:miter lim="400000"/>
                      </a:lnL>
                      <a:lnR w="12700">
                        <a:solidFill>
                          <a:srgbClr val="164F86"/>
                        </a:solidFill>
                        <a:miter lim="400000"/>
                      </a:lnR>
                      <a:lnT w="12700"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21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3900">
                            <a:latin typeface="Andale Mono"/>
                            <a:ea typeface="Andale Mono"/>
                            <a:cs typeface="Andale Mono"/>
                            <a:sym typeface="Andale Mono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3900">
                            <a:latin typeface="Andale Mono"/>
                            <a:ea typeface="Andale Mono"/>
                            <a:cs typeface="Andale Mono"/>
                            <a:sym typeface="Andale Mono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21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21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21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21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21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754674">
                  <a:tc>
                    <a:txBody>
                      <a:bodyPr/>
                      <a:lstStyle/>
                      <a:p>
                        <a:pPr algn="ctr" defTabSz="914400"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100">
                            <a:solidFill>
                              <a:srgbClr val="FFFFFF"/>
                            </a:solidFill>
                            <a:sym typeface="Helvetica Neue"/>
                          </a:rPr>
                          <a:t>R1
28°C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164F86"/>
                        </a:solidFill>
                        <a:miter lim="400000"/>
                      </a:lnL>
                      <a:lnR w="12700">
                        <a:solidFill>
                          <a:srgbClr val="164F86"/>
                        </a:solidFill>
                        <a:miter lim="400000"/>
                      </a:lnR>
                      <a:lnT w="12700"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21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39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3900">
                            <a:latin typeface="Andale Mono"/>
                            <a:ea typeface="Andale Mono"/>
                            <a:cs typeface="Andale Mono"/>
                            <a:sym typeface="Andale Mono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21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21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21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21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40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T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792276">
                  <a:tc>
                    <a:txBody>
                      <a:bodyPr/>
                      <a:lstStyle/>
                      <a:p>
                        <a:pPr algn="ctr" defTabSz="914400"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200">
                            <a:solidFill>
                              <a:srgbClr val="FFFFFF"/>
                            </a:solidFill>
                            <a:sym typeface="Helvetica Neue"/>
                          </a:rPr>
                          <a:t>R2
34°C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164F86"/>
                        </a:solidFill>
                        <a:miter lim="400000"/>
                      </a:lnL>
                      <a:lnR w="12700">
                        <a:solidFill>
                          <a:srgbClr val="164F86"/>
                        </a:solidFill>
                        <a:miter lim="400000"/>
                      </a:lnR>
                      <a:lnT w="12700"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 w="12700"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39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 w="12700"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3900">
                            <a:latin typeface="Andale Mono"/>
                            <a:ea typeface="Andale Mono"/>
                            <a:cs typeface="Andale Mono"/>
                            <a:sym typeface="Andale Mono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 w="12700"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 w="12700"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 w="12700">
                        <a:solidFill>
                          <a:srgbClr val="164F86"/>
                        </a:solidFill>
                        <a:miter lim="400000"/>
                      </a:lnR>
                      <a:lnT w="12700"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164F86"/>
                        </a:solidFill>
                        <a:miter lim="400000"/>
                      </a:lnL>
                      <a:lnR w="12700">
                        <a:solidFill>
                          <a:srgbClr val="164F86"/>
                        </a:solidFill>
                        <a:miter lim="400000"/>
                      </a:lnR>
                      <a:lnT w="12700"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164F86"/>
                        </a:solidFill>
                        <a:miter lim="400000"/>
                      </a:lnL>
                      <a:lnR>
                        <a:solidFill>
                          <a:srgbClr val="164F86"/>
                        </a:solidFill>
                        <a:miter lim="400000"/>
                      </a:lnR>
                      <a:lnT w="12700"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4000">
                            <a:sym typeface="Helvetica Neue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>
                        <a:solidFill>
                          <a:srgbClr val="164F86"/>
                        </a:solidFill>
                        <a:miter lim="400000"/>
                      </a:lnL>
                      <a:lnR w="12700">
                        <a:solidFill>
                          <a:srgbClr val="164F86"/>
                        </a:solidFill>
                        <a:miter lim="400000"/>
                      </a:lnR>
                      <a:lnT w="12700">
                        <a:solidFill>
                          <a:srgbClr val="164F86"/>
                        </a:solidFill>
                        <a:miter lim="400000"/>
                      </a:lnT>
                      <a:lnB w="127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  <p:sp>
          <p:nvSpPr>
            <p:cNvPr id="772" name="Shape 772"/>
            <p:cNvSpPr/>
            <p:nvPr/>
          </p:nvSpPr>
          <p:spPr>
            <a:xfrm>
              <a:off x="2284240" y="1585535"/>
              <a:ext cx="454402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288B2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73" name="Shape 773"/>
            <p:cNvSpPr/>
            <p:nvPr/>
          </p:nvSpPr>
          <p:spPr>
            <a:xfrm>
              <a:off x="3545773" y="1585535"/>
              <a:ext cx="454402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288B2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74" name="Shape 774"/>
            <p:cNvSpPr/>
            <p:nvPr/>
          </p:nvSpPr>
          <p:spPr>
            <a:xfrm>
              <a:off x="4807306" y="1588723"/>
              <a:ext cx="454402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288B2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75" name="Shape 775"/>
            <p:cNvSpPr/>
            <p:nvPr/>
          </p:nvSpPr>
          <p:spPr>
            <a:xfrm>
              <a:off x="8879774" y="1585535"/>
              <a:ext cx="454401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288B2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76" name="Shape 776"/>
            <p:cNvSpPr/>
            <p:nvPr/>
          </p:nvSpPr>
          <p:spPr>
            <a:xfrm>
              <a:off x="6208540" y="1585535"/>
              <a:ext cx="454402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288B2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77" name="Shape 777"/>
            <p:cNvSpPr/>
            <p:nvPr/>
          </p:nvSpPr>
          <p:spPr>
            <a:xfrm>
              <a:off x="10200572" y="1585535"/>
              <a:ext cx="454402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288B2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78" name="Shape 778"/>
            <p:cNvSpPr/>
            <p:nvPr/>
          </p:nvSpPr>
          <p:spPr>
            <a:xfrm>
              <a:off x="11402840" y="1585535"/>
              <a:ext cx="454401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288B2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79" name="Shape 779"/>
            <p:cNvSpPr/>
            <p:nvPr/>
          </p:nvSpPr>
          <p:spPr>
            <a:xfrm>
              <a:off x="4804537" y="3126513"/>
              <a:ext cx="459941" cy="437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EFBB2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80" name="Shape 780"/>
            <p:cNvSpPr/>
            <p:nvPr/>
          </p:nvSpPr>
          <p:spPr>
            <a:xfrm>
              <a:off x="6205771" y="2374161"/>
              <a:ext cx="459941" cy="43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EFBB2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81" name="Shape 781"/>
            <p:cNvSpPr/>
            <p:nvPr/>
          </p:nvSpPr>
          <p:spPr>
            <a:xfrm>
              <a:off x="8877003" y="2374161"/>
              <a:ext cx="459941" cy="43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EFBB2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82" name="Shape 782"/>
            <p:cNvSpPr/>
            <p:nvPr/>
          </p:nvSpPr>
          <p:spPr>
            <a:xfrm>
              <a:off x="2262088" y="2355764"/>
              <a:ext cx="422505" cy="499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BB352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83" name="Shape 783"/>
            <p:cNvSpPr/>
            <p:nvPr/>
          </p:nvSpPr>
          <p:spPr>
            <a:xfrm>
              <a:off x="2262088" y="3103881"/>
              <a:ext cx="422505" cy="499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BB352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84" name="Shape 784"/>
            <p:cNvSpPr/>
            <p:nvPr/>
          </p:nvSpPr>
          <p:spPr>
            <a:xfrm>
              <a:off x="3533313" y="2355764"/>
              <a:ext cx="422505" cy="499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BB352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85" name="Shape 785"/>
            <p:cNvSpPr/>
            <p:nvPr/>
          </p:nvSpPr>
          <p:spPr>
            <a:xfrm>
              <a:off x="3533313" y="3103881"/>
              <a:ext cx="422505" cy="499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BB352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86" name="Shape 786"/>
            <p:cNvSpPr/>
            <p:nvPr/>
          </p:nvSpPr>
          <p:spPr>
            <a:xfrm>
              <a:off x="10114922" y="2347297"/>
              <a:ext cx="422505" cy="499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BB352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87" name="Shape 787"/>
            <p:cNvSpPr/>
            <p:nvPr/>
          </p:nvSpPr>
          <p:spPr>
            <a:xfrm>
              <a:off x="10114922" y="3095415"/>
              <a:ext cx="422505" cy="499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BB352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88" name="Shape 788"/>
            <p:cNvSpPr/>
            <p:nvPr/>
          </p:nvSpPr>
          <p:spPr>
            <a:xfrm>
              <a:off x="8895722" y="3103881"/>
              <a:ext cx="422505" cy="499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BB352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89" name="Shape 789"/>
            <p:cNvSpPr/>
            <p:nvPr/>
          </p:nvSpPr>
          <p:spPr>
            <a:xfrm>
              <a:off x="6205771" y="3126512"/>
              <a:ext cx="459941" cy="43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EFBB2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90" name="Shape 790"/>
            <p:cNvSpPr/>
            <p:nvPr/>
          </p:nvSpPr>
          <p:spPr>
            <a:xfrm>
              <a:off x="4804538" y="2374161"/>
              <a:ext cx="459940" cy="43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EFBB2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792" name="Immagine 791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 flipH="1">
            <a:off x="4707698" y="-649655"/>
            <a:ext cx="326282" cy="5218460"/>
          </a:xfrm>
          <a:prstGeom prst="rect">
            <a:avLst/>
          </a:prstGeom>
        </p:spPr>
      </p:pic>
      <p:sp>
        <p:nvSpPr>
          <p:cNvPr id="794" name="Shape 794"/>
          <p:cNvSpPr/>
          <p:nvPr/>
        </p:nvSpPr>
        <p:spPr>
          <a:xfrm>
            <a:off x="4091097" y="1327473"/>
            <a:ext cx="1322417" cy="59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lnSpc>
                <a:spcPct val="80000"/>
              </a:lnSpc>
              <a:defRPr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LNS</a:t>
            </a:r>
          </a:p>
        </p:txBody>
      </p:sp>
      <p:pic>
        <p:nvPicPr>
          <p:cNvPr id="795" name="Immagine 79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 flipH="1">
            <a:off x="10635978" y="20825"/>
            <a:ext cx="280258" cy="3923523"/>
          </a:xfrm>
          <a:prstGeom prst="rect">
            <a:avLst/>
          </a:prstGeom>
        </p:spPr>
      </p:pic>
      <p:sp>
        <p:nvSpPr>
          <p:cNvPr id="797" name="Shape 797"/>
          <p:cNvSpPr/>
          <p:nvPr/>
        </p:nvSpPr>
        <p:spPr>
          <a:xfrm>
            <a:off x="10013299" y="1378273"/>
            <a:ext cx="1322417" cy="59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lnSpc>
                <a:spcPct val="80000"/>
              </a:lnSpc>
              <a:defRPr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TN</a:t>
            </a:r>
          </a:p>
        </p:txBody>
      </p:sp>
      <p:sp>
        <p:nvSpPr>
          <p:cNvPr id="798" name="Shape 798"/>
          <p:cNvSpPr/>
          <p:nvPr/>
        </p:nvSpPr>
        <p:spPr>
          <a:xfrm>
            <a:off x="11782553" y="4422101"/>
            <a:ext cx="422505" cy="499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BB352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99" name="Shape 799"/>
          <p:cNvSpPr/>
          <p:nvPr/>
        </p:nvSpPr>
        <p:spPr>
          <a:xfrm>
            <a:off x="11807953" y="5211628"/>
            <a:ext cx="422505" cy="499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BB352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00" name="Shape 800"/>
          <p:cNvSpPr>
            <a:spLocks noGrp="1"/>
          </p:cNvSpPr>
          <p:nvPr>
            <p:ph type="sldNum" sz="quarter" idx="2"/>
          </p:nvPr>
        </p:nvSpPr>
        <p:spPr>
          <a:xfrm>
            <a:off x="12581583" y="9332438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magine 14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6508" y="888344"/>
            <a:ext cx="11938205" cy="101601"/>
          </a:xfrm>
          <a:prstGeom prst="rect">
            <a:avLst/>
          </a:prstGeom>
        </p:spPr>
      </p:pic>
      <p:sp>
        <p:nvSpPr>
          <p:cNvPr id="144" name="Shape 144"/>
          <p:cNvSpPr/>
          <p:nvPr/>
        </p:nvSpPr>
        <p:spPr>
          <a:xfrm>
            <a:off x="381000" y="7838"/>
            <a:ext cx="613102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Emulsion Test Beam</a:t>
            </a:r>
          </a:p>
        </p:txBody>
      </p:sp>
      <p:sp>
        <p:nvSpPr>
          <p:cNvPr id="145" name="Shape 145"/>
          <p:cNvSpPr/>
          <p:nvPr/>
        </p:nvSpPr>
        <p:spPr>
          <a:xfrm>
            <a:off x="56006" y="998868"/>
            <a:ext cx="12867388" cy="454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700" b="1">
                <a:latin typeface="Palatino"/>
                <a:ea typeface="Palatino"/>
                <a:cs typeface="Palatino"/>
                <a:sym typeface="Palatino"/>
              </a:defRPr>
            </a:pPr>
            <a:r>
              <a:t>Why: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New nuclear emulsions (Nagoya production) will be used in the FOOT experiment, never used for particle identification</a:t>
            </a:r>
          </a:p>
          <a:p>
            <a:pPr marL="228599" indent="-228599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Exposure of nuclear emulsion to calibrate the response at different ioninizing beams (charge identification)</a:t>
            </a:r>
          </a:p>
          <a:p>
            <a:pPr marL="228599" indent="-228599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Exposure of two ECC for isotopic identification</a:t>
            </a:r>
          </a:p>
          <a:p>
            <a:pPr>
              <a:buClr>
                <a:srgbClr val="288B27"/>
              </a:buClr>
              <a:defRPr sz="2700" b="1"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>
              <a:defRPr sz="2700" b="1">
                <a:latin typeface="Palatino"/>
                <a:ea typeface="Palatino"/>
                <a:cs typeface="Palatino"/>
                <a:sym typeface="Palatino"/>
              </a:defRPr>
            </a:pPr>
            <a:r>
              <a:t>What:</a:t>
            </a:r>
          </a:p>
          <a:p>
            <a:pPr>
              <a:defRPr sz="27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1)</a:t>
            </a:r>
            <a:r>
              <a:rPr>
                <a:solidFill>
                  <a:srgbClr val="000000"/>
                </a:solidFill>
              </a:rPr>
              <a:t>LNS</a:t>
            </a:r>
            <a:r>
              <a:t>: </a:t>
            </a:r>
            <a:r>
              <a:rPr b="0">
                <a:solidFill>
                  <a:srgbClr val="000000"/>
                </a:solidFill>
              </a:rPr>
              <a:t>Incident beam: </a:t>
            </a:r>
            <a:r>
              <a:t>P, D, He and C @80 MeV</a:t>
            </a:r>
          </a:p>
          <a:p>
            <a:pPr>
              <a:defRPr sz="27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2)</a:t>
            </a:r>
            <a:r>
              <a:rPr>
                <a:solidFill>
                  <a:srgbClr val="000000"/>
                </a:solidFill>
              </a:rPr>
              <a:t>Trento</a:t>
            </a:r>
            <a:r>
              <a:t>: </a:t>
            </a:r>
            <a:r>
              <a:rPr b="0">
                <a:solidFill>
                  <a:srgbClr val="000000"/>
                </a:solidFill>
              </a:rPr>
              <a:t>Incident beam: </a:t>
            </a:r>
            <a:r>
              <a:t>P @50, 80, 200 MeV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6305860" y="9296400"/>
            <a:ext cx="386307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buClr>
                <a:srgbClr val="288B27"/>
              </a:buCl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88433" y="6270081"/>
            <a:ext cx="12613265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288B27"/>
              </a:buClr>
              <a:defRPr sz="27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Exposure: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Surface of exposed emulsion samples: 5x4 cm</a:t>
            </a:r>
            <a:r>
              <a:rPr baseline="31999" dirty="0"/>
              <a:t>2   </a:t>
            </a:r>
            <a:r>
              <a:rPr dirty="0"/>
              <a:t>(1/</a:t>
            </a:r>
            <a:r>
              <a:rPr lang="it-IT" dirty="0"/>
              <a:t>6</a:t>
            </a:r>
            <a:r>
              <a:rPr dirty="0"/>
              <a:t> of emulsion film surface)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Beam particles orthogonal to emulsion surface 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Five exposures per beam, each treated with different refreshing procedure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One sample made of 2 consecutive emulsions enveloped in laminated tissue under vacuum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magine 14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6508" y="888344"/>
            <a:ext cx="11938205" cy="101601"/>
          </a:xfrm>
          <a:prstGeom prst="rect">
            <a:avLst/>
          </a:prstGeom>
        </p:spPr>
      </p:pic>
      <p:sp>
        <p:nvSpPr>
          <p:cNvPr id="151" name="Shape 151"/>
          <p:cNvSpPr/>
          <p:nvPr/>
        </p:nvSpPr>
        <p:spPr>
          <a:xfrm>
            <a:off x="381000" y="7838"/>
            <a:ext cx="1146451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Emulsions characteristics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6305860" y="9296400"/>
            <a:ext cx="386307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buClr>
                <a:srgbClr val="288B27"/>
              </a:buCl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53" name="lat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56569" y="6086783"/>
            <a:ext cx="7006728" cy="336768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204744" y="1085665"/>
            <a:ext cx="10475701" cy="521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Emulsion films produced in </a:t>
            </a:r>
            <a:r>
              <a:rPr b="1">
                <a:solidFill>
                  <a:srgbClr val="288B27"/>
                </a:solidFill>
              </a:rPr>
              <a:t>Nagoya University</a:t>
            </a:r>
            <a:r>
              <a:t> in May 2017</a:t>
            </a:r>
          </a:p>
          <a:p>
            <a:pPr marL="228600" indent="-228600">
              <a:lnSpc>
                <a:spcPct val="15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Film dimensions:</a:t>
            </a:r>
          </a:p>
          <a:p>
            <a:pPr marL="685800" lvl="2" indent="-228600">
              <a:lnSpc>
                <a:spcPct val="15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Surface: 125 mm x 100 mm</a:t>
            </a:r>
          </a:p>
          <a:p>
            <a:pPr marL="685800" lvl="2" indent="-228600">
              <a:lnSpc>
                <a:spcPct val="15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Total thickness: 380 μm</a:t>
            </a:r>
          </a:p>
          <a:p>
            <a:pPr marL="1371600" lvl="5" indent="-228600">
              <a:lnSpc>
                <a:spcPct val="15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Emulsion Layers: 2x100 μm</a:t>
            </a:r>
          </a:p>
          <a:p>
            <a:pPr marL="1371600" lvl="5" indent="-228600">
              <a:lnSpc>
                <a:spcPct val="15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Plastic Base: polystyrene: 180 μm</a:t>
            </a:r>
          </a:p>
          <a:p>
            <a:pPr marL="228600" indent="-228600">
              <a:lnSpc>
                <a:spcPct val="150000"/>
              </a:lnSpc>
              <a:buClr>
                <a:srgbClr val="288B27"/>
              </a:buClr>
              <a:buSzPct val="100000"/>
              <a:buChar char="‣"/>
              <a:defRPr sz="2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sensitivity: 50 grains/100 μm</a:t>
            </a:r>
          </a:p>
        </p:txBody>
      </p:sp>
      <p:grpSp>
        <p:nvGrpSpPr>
          <p:cNvPr id="159" name="Group 159"/>
          <p:cNvGrpSpPr/>
          <p:nvPr/>
        </p:nvGrpSpPr>
        <p:grpSpPr>
          <a:xfrm>
            <a:off x="6539614" y="2048502"/>
            <a:ext cx="6246658" cy="2408587"/>
            <a:chOff x="0" y="0"/>
            <a:chExt cx="6246657" cy="2408585"/>
          </a:xfrm>
        </p:grpSpPr>
        <p:pic>
          <p:nvPicPr>
            <p:cNvPr id="155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246658" cy="2408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Shape 156"/>
            <p:cNvSpPr/>
            <p:nvPr/>
          </p:nvSpPr>
          <p:spPr>
            <a:xfrm>
              <a:off x="4333029" y="1650428"/>
              <a:ext cx="527439" cy="6582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9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100</a:t>
              </a:r>
            </a:p>
          </p:txBody>
        </p:sp>
        <p:sp>
          <p:nvSpPr>
            <p:cNvPr id="157" name="Shape 157"/>
            <p:cNvSpPr/>
            <p:nvPr/>
          </p:nvSpPr>
          <p:spPr>
            <a:xfrm>
              <a:off x="5192924" y="68293"/>
              <a:ext cx="527439" cy="6582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9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100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88948" y="1293661"/>
              <a:ext cx="527439" cy="6582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9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180</a:t>
              </a:r>
            </a:p>
          </p:txBody>
        </p:sp>
      </p:grp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magine 16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163" name="Shape 163"/>
          <p:cNvSpPr/>
          <p:nvPr/>
        </p:nvSpPr>
        <p:spPr>
          <a:xfrm>
            <a:off x="381000" y="-2872"/>
            <a:ext cx="1300480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Test beam @LNS: charge separation</a:t>
            </a:r>
          </a:p>
        </p:txBody>
      </p:sp>
      <p:pic>
        <p:nvPicPr>
          <p:cNvPr id="164" name="page12image169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026" y="3982794"/>
            <a:ext cx="5296303" cy="24776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" name="Group 167"/>
          <p:cNvGrpSpPr/>
          <p:nvPr/>
        </p:nvGrpSpPr>
        <p:grpSpPr>
          <a:xfrm>
            <a:off x="61740" y="2260275"/>
            <a:ext cx="5661875" cy="1346201"/>
            <a:chOff x="0" y="0"/>
            <a:chExt cx="5661874" cy="1346200"/>
          </a:xfrm>
        </p:grpSpPr>
        <p:sp>
          <p:nvSpPr>
            <p:cNvPr id="166" name="Shape 166"/>
            <p:cNvSpPr/>
            <p:nvPr/>
          </p:nvSpPr>
          <p:spPr>
            <a:xfrm>
              <a:off x="25400" y="25400"/>
              <a:ext cx="5611075" cy="1295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lnSpc>
                  <a:spcPts val="2800"/>
                </a:lnSpc>
                <a:spcBef>
                  <a:spcPts val="1200"/>
                </a:spcBef>
                <a:defRPr sz="2300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b="1"/>
                <a:t>Beam Monitor by the Perugia group</a:t>
              </a:r>
              <a:r>
                <a:t>: silicon microstrip detector (strip pitch 250 μm, thickness 350 μm, total area 8x8cm</a:t>
              </a:r>
              <a:r>
                <a:rPr baseline="31999"/>
                <a:t>2</a:t>
              </a:r>
              <a:r>
                <a:t>) </a:t>
              </a:r>
            </a:p>
          </p:txBody>
        </p:sp>
        <p:pic>
          <p:nvPicPr>
            <p:cNvPr id="165" name="Immagine 164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5661876" cy="1346201"/>
            </a:xfrm>
            <a:prstGeom prst="rect">
              <a:avLst/>
            </a:prstGeom>
            <a:effectLst/>
          </p:spPr>
        </p:pic>
      </p:grpSp>
      <p:sp>
        <p:nvSpPr>
          <p:cNvPr id="168" name="Shape 168"/>
          <p:cNvSpPr/>
          <p:nvPr/>
        </p:nvSpPr>
        <p:spPr>
          <a:xfrm>
            <a:off x="5716756" y="6665285"/>
            <a:ext cx="7269273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288B27"/>
              </a:buClr>
              <a:defRPr sz="2300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Main difficulties coped with: </a:t>
            </a:r>
          </a:p>
          <a:p>
            <a:pPr marL="228600" indent="-228600">
              <a:buClr>
                <a:srgbClr val="288B27"/>
              </a:buClr>
              <a:buSzPct val="100000"/>
              <a:buChar char="‣"/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Make the beam uniform over the emulsion surface</a:t>
            </a:r>
          </a:p>
          <a:p>
            <a:pPr marL="228600" indent="-228600" defTabSz="457200">
              <a:lnSpc>
                <a:spcPts val="2800"/>
              </a:lnSpc>
              <a:spcBef>
                <a:spcPts val="1200"/>
              </a:spcBef>
              <a:buClr>
                <a:srgbClr val="288B27"/>
              </a:buClr>
              <a:buSzPct val="100000"/>
              <a:buChar char="‣"/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Reduce the beam intensity down to 10 particles/mm</a:t>
            </a:r>
            <a:r>
              <a:rPr baseline="31999"/>
              <a:t>2</a:t>
            </a:r>
          </a:p>
          <a:p>
            <a:pPr marL="228600" indent="-228600" defTabSz="457200">
              <a:lnSpc>
                <a:spcPts val="2800"/>
              </a:lnSpc>
              <a:spcBef>
                <a:spcPts val="1200"/>
              </a:spcBef>
              <a:buClr>
                <a:srgbClr val="288B27"/>
              </a:buClr>
              <a:buSzPct val="100000"/>
              <a:buChar char="‣"/>
              <a:defRPr sz="23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No online monitoring, needed for normalization</a:t>
            </a:r>
          </a:p>
        </p:txBody>
      </p:sp>
      <p:sp>
        <p:nvSpPr>
          <p:cNvPr id="169" name="Shape 169"/>
          <p:cNvSpPr/>
          <p:nvPr/>
        </p:nvSpPr>
        <p:spPr>
          <a:xfrm>
            <a:off x="2926958" y="1146866"/>
            <a:ext cx="716474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8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Incident beam: P, D, He and C @80 MeV</a:t>
            </a:r>
          </a:p>
        </p:txBody>
      </p:sp>
      <p:grpSp>
        <p:nvGrpSpPr>
          <p:cNvPr id="182" name="Group 182"/>
          <p:cNvGrpSpPr/>
          <p:nvPr/>
        </p:nvGrpSpPr>
        <p:grpSpPr>
          <a:xfrm>
            <a:off x="5782995" y="2380212"/>
            <a:ext cx="7136607" cy="4204441"/>
            <a:chOff x="-38288" y="0"/>
            <a:chExt cx="7136606" cy="4204440"/>
          </a:xfrm>
        </p:grpSpPr>
        <p:grpSp>
          <p:nvGrpSpPr>
            <p:cNvPr id="172" name="Group 172"/>
            <p:cNvGrpSpPr/>
            <p:nvPr/>
          </p:nvGrpSpPr>
          <p:grpSpPr>
            <a:xfrm flipH="1">
              <a:off x="-38289" y="71780"/>
              <a:ext cx="7136607" cy="4132661"/>
              <a:chOff x="0" y="0"/>
              <a:chExt cx="7136606" cy="4132659"/>
            </a:xfrm>
          </p:grpSpPr>
          <p:pic>
            <p:nvPicPr>
              <p:cNvPr id="171" name="E1_in___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t="23391"/>
              <a:stretch>
                <a:fillRect/>
              </a:stretch>
            </p:blipFill>
            <p:spPr>
              <a:xfrm>
                <a:off x="38100" y="38100"/>
                <a:ext cx="7060218" cy="405656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0" name="Immagine 169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7136607" cy="4132660"/>
              </a:xfrm>
              <a:prstGeom prst="rect">
                <a:avLst/>
              </a:prstGeom>
              <a:effectLst/>
            </p:spPr>
          </p:pic>
        </p:grpSp>
        <p:sp>
          <p:nvSpPr>
            <p:cNvPr id="173" name="Shape 173"/>
            <p:cNvSpPr/>
            <p:nvPr/>
          </p:nvSpPr>
          <p:spPr>
            <a:xfrm>
              <a:off x="3376138" y="0"/>
              <a:ext cx="1729015" cy="72136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288B27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80000"/>
                </a:lnSpc>
                <a:buClr>
                  <a:srgbClr val="288B27"/>
                </a:buClr>
                <a:defRPr>
                  <a:solidFill>
                    <a:srgbClr val="000000"/>
                  </a:solidFill>
                </a:defRPr>
              </a:lvl1pPr>
            </a:lstStyle>
            <a:p>
              <a:r>
                <a:t>Emulsion doublet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1218325" y="177977"/>
              <a:ext cx="1638602" cy="72136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288B27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80000"/>
                </a:lnSpc>
                <a:buClr>
                  <a:srgbClr val="288B27"/>
                </a:buClr>
                <a:defRPr>
                  <a:solidFill>
                    <a:srgbClr val="000000"/>
                  </a:solidFill>
                </a:defRPr>
              </a:lvl1pPr>
            </a:lstStyle>
            <a:p>
              <a:r>
                <a:t>Si Microstrip</a:t>
              </a:r>
            </a:p>
          </p:txBody>
        </p:sp>
        <p:pic>
          <p:nvPicPr>
            <p:cNvPr id="175" name="Immagine 174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2700000">
              <a:off x="2035123" y="1096042"/>
              <a:ext cx="1086913" cy="394137"/>
            </a:xfrm>
            <a:prstGeom prst="rect">
              <a:avLst/>
            </a:prstGeom>
            <a:effectLst/>
          </p:spPr>
        </p:pic>
        <p:pic>
          <p:nvPicPr>
            <p:cNvPr id="177" name="Immagine 176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6406100">
              <a:off x="3374375" y="1092083"/>
              <a:ext cx="1125395" cy="394137"/>
            </a:xfrm>
            <a:prstGeom prst="rect">
              <a:avLst/>
            </a:prstGeom>
            <a:effectLst/>
          </p:spPr>
        </p:pic>
        <p:pic>
          <p:nvPicPr>
            <p:cNvPr id="179" name="Immagine 178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8100000">
              <a:off x="4065087" y="1359647"/>
              <a:ext cx="1096480" cy="394137"/>
            </a:xfrm>
            <a:prstGeom prst="rect">
              <a:avLst/>
            </a:prstGeom>
            <a:effectLst/>
          </p:spPr>
        </p:pic>
        <p:sp>
          <p:nvSpPr>
            <p:cNvPr id="181" name="Shape 181"/>
            <p:cNvSpPr/>
            <p:nvPr/>
          </p:nvSpPr>
          <p:spPr>
            <a:xfrm>
              <a:off x="4948745" y="894476"/>
              <a:ext cx="1221743" cy="4572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288B27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80000"/>
                </a:lnSpc>
                <a:buClr>
                  <a:srgbClr val="288B27"/>
                </a:buClr>
                <a:defRPr>
                  <a:solidFill>
                    <a:srgbClr val="000000"/>
                  </a:solidFill>
                </a:defRPr>
              </a:lvl1pPr>
            </a:lstStyle>
            <a:p>
              <a:r>
                <a:t>CMOS</a:t>
              </a:r>
            </a:p>
          </p:txBody>
        </p:sp>
      </p:grpSp>
      <p:grpSp>
        <p:nvGrpSpPr>
          <p:cNvPr id="185" name="Group 185"/>
          <p:cNvGrpSpPr/>
          <p:nvPr/>
        </p:nvGrpSpPr>
        <p:grpSpPr>
          <a:xfrm>
            <a:off x="49040" y="7239284"/>
            <a:ext cx="5661875" cy="1346201"/>
            <a:chOff x="0" y="0"/>
            <a:chExt cx="5661874" cy="1346200"/>
          </a:xfrm>
        </p:grpSpPr>
        <p:sp>
          <p:nvSpPr>
            <p:cNvPr id="184" name="Shape 184"/>
            <p:cNvSpPr/>
            <p:nvPr/>
          </p:nvSpPr>
          <p:spPr>
            <a:xfrm>
              <a:off x="25400" y="25400"/>
              <a:ext cx="5611075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lnSpc>
                  <a:spcPts val="2800"/>
                </a:lnSpc>
                <a:spcBef>
                  <a:spcPts val="1200"/>
                </a:spcBef>
                <a:defRPr sz="2300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b="1"/>
                <a:t>Counter by the Perugia group</a:t>
              </a:r>
              <a:r>
                <a:t>: beam intensity registered by a CMOS detector (up to 3 MHz) </a:t>
              </a:r>
            </a:p>
          </p:txBody>
        </p:sp>
        <p:pic>
          <p:nvPicPr>
            <p:cNvPr id="183" name="Immagine 182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-1"/>
              <a:ext cx="5661876" cy="1346201"/>
            </a:xfrm>
            <a:prstGeom prst="rect">
              <a:avLst/>
            </a:prstGeom>
            <a:effectLst/>
          </p:spPr>
        </p:pic>
      </p:grpSp>
      <p:pic>
        <p:nvPicPr>
          <p:cNvPr id="186" name="Immagine 185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2277611">
            <a:off x="710163" y="3816500"/>
            <a:ext cx="1759280" cy="256124"/>
          </a:xfrm>
          <a:prstGeom prst="rect">
            <a:avLst/>
          </a:prstGeom>
        </p:spPr>
      </p:pic>
      <p:pic>
        <p:nvPicPr>
          <p:cNvPr id="188" name="Immagine 187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9547993">
            <a:off x="648712" y="6696094"/>
            <a:ext cx="2481253" cy="256124"/>
          </a:xfrm>
          <a:prstGeom prst="rect">
            <a:avLst/>
          </a:prstGeom>
        </p:spPr>
      </p:pic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12638072" y="9332438"/>
            <a:ext cx="22728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magine 19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194" name="Shape 194"/>
          <p:cNvSpPr/>
          <p:nvPr/>
        </p:nvSpPr>
        <p:spPr>
          <a:xfrm>
            <a:off x="381000" y="63123"/>
            <a:ext cx="1173740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Test beam @Trento: charge separation</a:t>
            </a:r>
          </a:p>
        </p:txBody>
      </p:sp>
      <p:sp>
        <p:nvSpPr>
          <p:cNvPr id="195" name="Shape 195"/>
          <p:cNvSpPr/>
          <p:nvPr/>
        </p:nvSpPr>
        <p:spPr>
          <a:xfrm>
            <a:off x="611779" y="1092941"/>
            <a:ext cx="1178124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Clr>
                <a:srgbClr val="288B27"/>
              </a:buClr>
              <a:defRPr sz="28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Incident beam: P@50 (same ionization as He@250 MeV), 80 , 200 MeV</a:t>
            </a:r>
          </a:p>
        </p:txBody>
      </p:sp>
      <p:grpSp>
        <p:nvGrpSpPr>
          <p:cNvPr id="198" name="Group 198"/>
          <p:cNvGrpSpPr/>
          <p:nvPr/>
        </p:nvGrpSpPr>
        <p:grpSpPr>
          <a:xfrm>
            <a:off x="6968817" y="8320281"/>
            <a:ext cx="5661876" cy="965201"/>
            <a:chOff x="0" y="0"/>
            <a:chExt cx="5661874" cy="965200"/>
          </a:xfrm>
        </p:grpSpPr>
        <p:sp>
          <p:nvSpPr>
            <p:cNvPr id="197" name="Shape 197"/>
            <p:cNvSpPr/>
            <p:nvPr/>
          </p:nvSpPr>
          <p:spPr>
            <a:xfrm>
              <a:off x="25400" y="25400"/>
              <a:ext cx="5611075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457200">
                <a:lnSpc>
                  <a:spcPts val="2800"/>
                </a:lnSpc>
                <a:spcBef>
                  <a:spcPts val="1200"/>
                </a:spcBef>
                <a:defRPr sz="2300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b="1"/>
                <a:t>Detector by the Perugia group</a:t>
              </a:r>
              <a:r>
                <a:t>: beam intensity registered by a CMOS detector</a:t>
              </a:r>
            </a:p>
          </p:txBody>
        </p:sp>
        <p:pic>
          <p:nvPicPr>
            <p:cNvPr id="196" name="Immagine 195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5661876" cy="965201"/>
            </a:xfrm>
            <a:prstGeom prst="rect">
              <a:avLst/>
            </a:prstGeom>
            <a:effectLst/>
          </p:spPr>
        </p:pic>
      </p:grpSp>
      <p:pic>
        <p:nvPicPr>
          <p:cNvPr id="199" name="foto2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27065" y="2275385"/>
            <a:ext cx="7245270" cy="5433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magine 199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035740">
            <a:off x="6381093" y="6649453"/>
            <a:ext cx="3469291" cy="256124"/>
          </a:xfrm>
          <a:prstGeom prst="rect">
            <a:avLst/>
          </a:prstGeom>
        </p:spPr>
      </p:pic>
      <p:grpSp>
        <p:nvGrpSpPr>
          <p:cNvPr id="204" name="Group 204"/>
          <p:cNvGrpSpPr/>
          <p:nvPr/>
        </p:nvGrpSpPr>
        <p:grpSpPr>
          <a:xfrm>
            <a:off x="480182" y="7815558"/>
            <a:ext cx="4175064" cy="965201"/>
            <a:chOff x="0" y="0"/>
            <a:chExt cx="4175062" cy="965200"/>
          </a:xfrm>
        </p:grpSpPr>
        <p:sp>
          <p:nvSpPr>
            <p:cNvPr id="203" name="Shape 203"/>
            <p:cNvSpPr/>
            <p:nvPr/>
          </p:nvSpPr>
          <p:spPr>
            <a:xfrm>
              <a:off x="25400" y="25400"/>
              <a:ext cx="4124263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457200">
                <a:lnSpc>
                  <a:spcPts val="2800"/>
                </a:lnSpc>
                <a:spcBef>
                  <a:spcPts val="1200"/>
                </a:spcBef>
                <a:defRPr sz="2300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b="1"/>
                <a:t>Beam Monitor by the Trento group</a:t>
              </a:r>
              <a:r>
                <a:t>: scintillator counter</a:t>
              </a:r>
            </a:p>
          </p:txBody>
        </p:sp>
        <p:pic>
          <p:nvPicPr>
            <p:cNvPr id="202" name="Immagine 201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4175064" cy="965201"/>
            </a:xfrm>
            <a:prstGeom prst="rect">
              <a:avLst/>
            </a:prstGeom>
            <a:effectLst/>
          </p:spPr>
        </p:pic>
      </p:grpSp>
      <p:pic>
        <p:nvPicPr>
          <p:cNvPr id="205" name="Immagine 204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7500368">
            <a:off x="3317375" y="6247529"/>
            <a:ext cx="3794691" cy="256123"/>
          </a:xfrm>
          <a:prstGeom prst="rect">
            <a:avLst/>
          </a:prstGeom>
        </p:spPr>
      </p:pic>
      <p:grpSp>
        <p:nvGrpSpPr>
          <p:cNvPr id="209" name="Group 209"/>
          <p:cNvGrpSpPr/>
          <p:nvPr/>
        </p:nvGrpSpPr>
        <p:grpSpPr>
          <a:xfrm>
            <a:off x="7720429" y="2385380"/>
            <a:ext cx="2060611" cy="939801"/>
            <a:chOff x="0" y="0"/>
            <a:chExt cx="2060610" cy="939800"/>
          </a:xfrm>
        </p:grpSpPr>
        <p:sp>
          <p:nvSpPr>
            <p:cNvPr id="208" name="Shape 208"/>
            <p:cNvSpPr/>
            <p:nvPr/>
          </p:nvSpPr>
          <p:spPr>
            <a:xfrm>
              <a:off x="25400" y="25400"/>
              <a:ext cx="2009811" cy="88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457200">
                <a:lnSpc>
                  <a:spcPts val="3100"/>
                </a:lnSpc>
                <a:spcBef>
                  <a:spcPts val="1200"/>
                </a:spcBef>
                <a:defRPr sz="2500">
                  <a:solidFill>
                    <a:srgbClr val="000000"/>
                  </a:solidFill>
                  <a:latin typeface="Lucida Sans Typewriter"/>
                  <a:ea typeface="Lucida Sans Typewriter"/>
                  <a:cs typeface="Lucida Sans Typewriter"/>
                  <a:sym typeface="Lucida Sans Typewriter"/>
                </a:defRPr>
              </a:lvl1pPr>
            </a:lstStyle>
            <a:p>
              <a:r>
                <a:t>Emulsion doublet</a:t>
              </a:r>
            </a:p>
          </p:txBody>
        </p:sp>
        <p:pic>
          <p:nvPicPr>
            <p:cNvPr id="207" name="Immagine 206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2060612" cy="939801"/>
            </a:xfrm>
            <a:prstGeom prst="rect">
              <a:avLst/>
            </a:prstGeom>
            <a:effectLst/>
          </p:spPr>
        </p:pic>
      </p:grpSp>
      <p:pic>
        <p:nvPicPr>
          <p:cNvPr id="210" name="Immagine 209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7483578">
            <a:off x="6625979" y="3630643"/>
            <a:ext cx="1615708" cy="311007"/>
          </a:xfrm>
          <a:prstGeom prst="rect">
            <a:avLst/>
          </a:prstGeom>
        </p:spPr>
      </p:pic>
      <p:sp>
        <p:nvSpPr>
          <p:cNvPr id="212" name="Shape 212"/>
          <p:cNvSpPr>
            <a:spLocks noGrp="1"/>
          </p:cNvSpPr>
          <p:nvPr>
            <p:ph type="sldNum" sz="quarter" idx="2"/>
          </p:nvPr>
        </p:nvSpPr>
        <p:spPr>
          <a:xfrm>
            <a:off x="12638072" y="9332438"/>
            <a:ext cx="22728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magine 21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216" name="Shape 216"/>
          <p:cNvSpPr/>
          <p:nvPr/>
        </p:nvSpPr>
        <p:spPr>
          <a:xfrm>
            <a:off x="381000" y="56773"/>
            <a:ext cx="941894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Exposed emulsions</a:t>
            </a:r>
          </a:p>
        </p:txBody>
      </p:sp>
      <p:graphicFrame>
        <p:nvGraphicFramePr>
          <p:cNvPr id="217" name="Table 217"/>
          <p:cNvGraphicFramePr/>
          <p:nvPr>
            <p:extLst>
              <p:ext uri="{D42A27DB-BD31-4B8C-83A1-F6EECF244321}">
                <p14:modId xmlns:p14="http://schemas.microsoft.com/office/powerpoint/2010/main" val="68136786"/>
              </p:ext>
            </p:extLst>
          </p:nvPr>
        </p:nvGraphicFramePr>
        <p:xfrm>
          <a:off x="141304" y="1989468"/>
          <a:ext cx="10740694" cy="7451350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1735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6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6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64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64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64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64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50666"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2100" b="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800"/>
                      </a:pPr>
                      <a:r>
                        <a:rPr sz="1900">
                          <a:solidFill>
                            <a:srgbClr val="FFFFFF"/>
                          </a:solidFill>
                          <a:sym typeface="Helvetica Neue"/>
                        </a:rPr>
                        <a:t>H 
(80 MeV/u)</a:t>
                      </a:r>
                    </a:p>
                  </a:txBody>
                  <a:tcPr marL="50800" marR="50800" marT="50800" marB="50800" anchor="ctr" horzOverflow="overflow">
                    <a:lnR>
                      <a:solidFill>
                        <a:srgbClr val="164F86"/>
                      </a:solidFill>
                      <a:miter lim="400000"/>
                    </a:lnR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800"/>
                      </a:pPr>
                      <a:r>
                        <a:rPr sz="1900">
                          <a:solidFill>
                            <a:srgbClr val="FFFFFF"/>
                          </a:solidFill>
                          <a:sym typeface="Helvetica Neue"/>
                        </a:rPr>
                        <a:t>D 
(80 MeV/u)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800"/>
                      </a:pPr>
                      <a:r>
                        <a:rPr sz="1900">
                          <a:solidFill>
                            <a:srgbClr val="FFFFFF"/>
                          </a:solidFill>
                          <a:sym typeface="Helvetica Neue"/>
                        </a:rPr>
                        <a:t>He 
(80 MeV/u)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800"/>
                      </a:pPr>
                      <a:r>
                        <a:rPr sz="1900">
                          <a:solidFill>
                            <a:srgbClr val="FFFFFF"/>
                          </a:solidFill>
                          <a:sym typeface="Helvetica Neue"/>
                        </a:rPr>
                        <a:t>C
(80 MeV/u)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800"/>
                      </a:pPr>
                      <a:r>
                        <a:rPr sz="1900">
                          <a:solidFill>
                            <a:srgbClr val="FFFFFF"/>
                          </a:solidFill>
                          <a:sym typeface="Helvetica Neue"/>
                        </a:rPr>
                        <a:t>H 
(50 MeV/u)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800"/>
                      </a:pPr>
                      <a:r>
                        <a:rPr sz="1900">
                          <a:solidFill>
                            <a:srgbClr val="FFFFFF"/>
                          </a:solidFill>
                          <a:sym typeface="Helvetica Neue"/>
                        </a:rPr>
                        <a:t>H 
(80 MeV/u)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900">
                          <a:solidFill>
                            <a:srgbClr val="FFFFFF"/>
                          </a:solidFill>
                          <a:sym typeface="Helvetica Neue"/>
                        </a:defRPr>
                      </a:pPr>
                      <a:r>
                        <a:t>H </a:t>
                      </a:r>
                    </a:p>
                    <a:p>
                      <a:pPr defTabSz="914400">
                        <a:lnSpc>
                          <a:spcPct val="90000"/>
                        </a:lnSpc>
                        <a:defRPr sz="1700">
                          <a:solidFill>
                            <a:srgbClr val="FFFFFF"/>
                          </a:solidFill>
                          <a:sym typeface="Helvetica Neue"/>
                        </a:defRPr>
                      </a:pPr>
                      <a:r>
                        <a:t>(200 MeV/u)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666"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rgbClr val="FFFFFF"/>
                          </a:solidFill>
                          <a:sym typeface="Helvetica Neue"/>
                        </a:rPr>
                        <a:t>EQUIVALENT TO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900">
                          <a:solidFill>
                            <a:srgbClr val="FFFFFF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900">
                          <a:solidFill>
                            <a:srgbClr val="FFFFFF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700">
                          <a:solidFill>
                            <a:srgbClr val="FFFFFF"/>
                          </a:solidFill>
                          <a:sym typeface="Helvetica Neue"/>
                        </a:defRPr>
                      </a:pPr>
                      <a:r>
                        <a:rPr sz="1900"/>
                        <a:t>Li</a:t>
                      </a:r>
                      <a:r>
                        <a:t> </a:t>
                      </a:r>
                    </a:p>
                    <a:p>
                      <a:pPr defTabSz="914400">
                        <a:lnSpc>
                          <a:spcPct val="90000"/>
                        </a:lnSpc>
                        <a:defRPr sz="1700">
                          <a:solidFill>
                            <a:srgbClr val="FFFFFF"/>
                          </a:solidFill>
                          <a:sym typeface="Helvetica Neue"/>
                        </a:defRPr>
                      </a:pPr>
                      <a:r>
                        <a:t>(200 MeV/u)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 b="1">
                          <a:solidFill>
                            <a:srgbClr val="FFFFFF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700">
                          <a:solidFill>
                            <a:srgbClr val="FFFFFF"/>
                          </a:solidFill>
                          <a:sym typeface="Helvetica Neue"/>
                        </a:defRPr>
                      </a:pPr>
                      <a:r>
                        <a:rPr sz="1900" dirty="0"/>
                        <a:t>He</a:t>
                      </a:r>
                      <a:r>
                        <a:rPr dirty="0"/>
                        <a:t> </a:t>
                      </a:r>
                    </a:p>
                    <a:p>
                      <a:pPr defTabSz="914400">
                        <a:lnSpc>
                          <a:spcPct val="90000"/>
                        </a:lnSpc>
                        <a:defRPr sz="1700">
                          <a:solidFill>
                            <a:srgbClr val="FFFFFF"/>
                          </a:solidFill>
                          <a:sym typeface="Helvetica Neue"/>
                        </a:defRPr>
                      </a:pPr>
                      <a:r>
                        <a:rPr dirty="0"/>
                        <a:t>(2</a:t>
                      </a:r>
                      <a:r>
                        <a:rPr lang="it-IT" dirty="0"/>
                        <a:t>5</a:t>
                      </a:r>
                      <a:r>
                        <a:rPr dirty="0"/>
                        <a:t>0 MeV/u)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900">
                          <a:solidFill>
                            <a:srgbClr val="FFFFFF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sz="1900">
                          <a:solidFill>
                            <a:srgbClr val="FFFFFF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4625">
                <a:tc>
                  <a:txBody>
                    <a:bodyPr/>
                    <a:lstStyle/>
                    <a:p>
                      <a:pPr defTabSz="914400">
                        <a:defRPr sz="1900">
                          <a:sym typeface="Helvetica Neue"/>
                        </a:defRPr>
                      </a:pPr>
                      <a:r>
                        <a:t>NOT REFRESHED</a:t>
                      </a:r>
                    </a:p>
                    <a:p>
                      <a:pPr defTabSz="914400">
                        <a:defRPr sz="2100" b="0">
                          <a:sym typeface="Helvetica Neue"/>
                        </a:defRPr>
                      </a:pPr>
                      <a:r>
                        <a:t>R0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D16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D6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D11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D21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D25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D29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3442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rgbClr val="FFFFFF"/>
                          </a:solidFill>
                          <a:sym typeface="Helvetica Neue"/>
                        </a:rPr>
                        <a:t>28°C
R1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D17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D7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D12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D22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D26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D30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8954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34°C
R2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D18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D8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D13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D23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D27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D31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8954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36°C
R3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D19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D9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D14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D24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D28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D32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8954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38°C
R4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D20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D10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1">
                              <a:lumOff val="-13575"/>
                            </a:schemeClr>
                          </a:solidFill>
                          <a:sym typeface="Helvetica Neue"/>
                        </a:rPr>
                        <a:t>D15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 b="1">
                          <a:solidFill>
                            <a:schemeClr val="accent3">
                              <a:hueOff val="914337"/>
                              <a:satOff val="31515"/>
                              <a:lumOff val="-30790"/>
                            </a:schemeClr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 b="1">
                          <a:solidFill>
                            <a:schemeClr val="accent3">
                              <a:hueOff val="914337"/>
                              <a:satOff val="31515"/>
                              <a:lumOff val="-30790"/>
                            </a:schemeClr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 b="1">
                          <a:solidFill>
                            <a:schemeClr val="accent3">
                              <a:hueOff val="914337"/>
                              <a:satOff val="31515"/>
                              <a:lumOff val="-30790"/>
                            </a:schemeClr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8954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>
                          <a:solidFill>
                            <a:srgbClr val="FFFFFF"/>
                          </a:solidFill>
                          <a:sym typeface="Helvetica Neue"/>
                        </a:rPr>
                        <a:t>NOT REFRESHED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6">
                              <a:hueOff val="-146070"/>
                              <a:satOff val="-10048"/>
                              <a:lumOff val="-30626"/>
                            </a:schemeClr>
                          </a:solidFill>
                          <a:sym typeface="Helvetica Neue"/>
                        </a:rPr>
                        <a:t>ECC1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chemeClr val="accent6">
                              <a:hueOff val="-146070"/>
                              <a:satOff val="-10048"/>
                              <a:lumOff val="-30626"/>
                            </a:schemeClr>
                          </a:solidFill>
                          <a:sym typeface="Helvetica Neue"/>
                        </a:rPr>
                        <a:t>ECC2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 b="1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 b="1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 b="1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 b="1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500" b="1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>
                      <a:solidFill>
                        <a:srgbClr val="164F86"/>
                      </a:solidFill>
                      <a:miter lim="400000"/>
                    </a:lnL>
                    <a:lnR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20" name="Group 220"/>
          <p:cNvGrpSpPr/>
          <p:nvPr/>
        </p:nvGrpSpPr>
        <p:grpSpPr>
          <a:xfrm>
            <a:off x="10915907" y="2245815"/>
            <a:ext cx="2005774" cy="910043"/>
            <a:chOff x="0" y="0"/>
            <a:chExt cx="2005773" cy="910042"/>
          </a:xfrm>
        </p:grpSpPr>
        <p:sp>
          <p:nvSpPr>
            <p:cNvPr id="219" name="Shape 219"/>
            <p:cNvSpPr/>
            <p:nvPr/>
          </p:nvSpPr>
          <p:spPr>
            <a:xfrm>
              <a:off x="35921" y="35921"/>
              <a:ext cx="1933932" cy="838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t>D = doublet of emulsions </a:t>
              </a:r>
            </a:p>
          </p:txBody>
        </p:sp>
        <p:pic>
          <p:nvPicPr>
            <p:cNvPr id="218" name="Immagine 217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005774" cy="910044"/>
            </a:xfrm>
            <a:prstGeom prst="rect">
              <a:avLst/>
            </a:prstGeom>
            <a:effectLst/>
          </p:spPr>
        </p:pic>
      </p:grpSp>
      <p:grpSp>
        <p:nvGrpSpPr>
          <p:cNvPr id="223" name="Group 223"/>
          <p:cNvGrpSpPr/>
          <p:nvPr/>
        </p:nvGrpSpPr>
        <p:grpSpPr>
          <a:xfrm>
            <a:off x="10915907" y="3223903"/>
            <a:ext cx="2005774" cy="910043"/>
            <a:chOff x="0" y="0"/>
            <a:chExt cx="2005773" cy="910042"/>
          </a:xfrm>
        </p:grpSpPr>
        <p:sp>
          <p:nvSpPr>
            <p:cNvPr id="222" name="Shape 222"/>
            <p:cNvSpPr/>
            <p:nvPr/>
          </p:nvSpPr>
          <p:spPr>
            <a:xfrm>
              <a:off x="35921" y="35921"/>
              <a:ext cx="1933932" cy="838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>
                  <a:solidFill>
                    <a:schemeClr val="accent6">
                      <a:hueOff val="-146070"/>
                      <a:satOff val="-10048"/>
                      <a:lumOff val="-30626"/>
                    </a:schemeClr>
                  </a:solidFill>
                </a:defRPr>
              </a:lvl1pPr>
            </a:lstStyle>
            <a:p>
              <a:r>
                <a:t>ECC = 21 emulsions </a:t>
              </a:r>
            </a:p>
          </p:txBody>
        </p:sp>
        <p:pic>
          <p:nvPicPr>
            <p:cNvPr id="221" name="Immagine 220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2005774" cy="910044"/>
            </a:xfrm>
            <a:prstGeom prst="rect">
              <a:avLst/>
            </a:prstGeom>
            <a:effectLst/>
          </p:spPr>
        </p:pic>
      </p:grpSp>
      <p:pic>
        <p:nvPicPr>
          <p:cNvPr id="224" name="Immagine 223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 flipH="1">
            <a:off x="4422910" y="-776835"/>
            <a:ext cx="326283" cy="5218460"/>
          </a:xfrm>
          <a:prstGeom prst="rect">
            <a:avLst/>
          </a:prstGeom>
        </p:spPr>
      </p:pic>
      <p:sp>
        <p:nvSpPr>
          <p:cNvPr id="226" name="Shape 226"/>
          <p:cNvSpPr/>
          <p:nvPr/>
        </p:nvSpPr>
        <p:spPr>
          <a:xfrm>
            <a:off x="4141161" y="1149420"/>
            <a:ext cx="1322417" cy="59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lnSpc>
                <a:spcPct val="80000"/>
              </a:lnSpc>
              <a:defRPr sz="2300" b="1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LNS</a:t>
            </a:r>
          </a:p>
        </p:txBody>
      </p:sp>
      <p:pic>
        <p:nvPicPr>
          <p:cNvPr id="227" name="Immagine 226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 flipH="1">
            <a:off x="8838980" y="-72708"/>
            <a:ext cx="304357" cy="3820787"/>
          </a:xfrm>
          <a:prstGeom prst="rect">
            <a:avLst/>
          </a:prstGeom>
        </p:spPr>
      </p:pic>
      <p:sp>
        <p:nvSpPr>
          <p:cNvPr id="229" name="Shape 229"/>
          <p:cNvSpPr/>
          <p:nvPr/>
        </p:nvSpPr>
        <p:spPr>
          <a:xfrm>
            <a:off x="8163866" y="1149420"/>
            <a:ext cx="1552985" cy="59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lnSpc>
                <a:spcPct val="80000"/>
              </a:lnSpc>
              <a:defRPr sz="23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TRENTO</a:t>
            </a:r>
          </a:p>
        </p:txBody>
      </p:sp>
      <p:sp>
        <p:nvSpPr>
          <p:cNvPr id="230" name="Shape 230"/>
          <p:cNvSpPr/>
          <p:nvPr/>
        </p:nvSpPr>
        <p:spPr>
          <a:xfrm>
            <a:off x="10978099" y="4580484"/>
            <a:ext cx="1881390" cy="318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spcBef>
                <a:spcPts val="1900"/>
              </a:spcBef>
              <a:buClr>
                <a:srgbClr val="288B27"/>
              </a:buClr>
              <a:buSzPct val="100000"/>
              <a:buChar char="‣"/>
              <a:defRPr sz="21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74 emulsions (5x4) cm</a:t>
            </a:r>
            <a:r>
              <a:rPr baseline="31999"/>
              <a:t>2 </a:t>
            </a:r>
            <a:r>
              <a:t>scanned and analysed</a:t>
            </a:r>
          </a:p>
          <a:p>
            <a:pPr marL="228600" indent="-228600">
              <a:spcBef>
                <a:spcPts val="1900"/>
              </a:spcBef>
              <a:buClr>
                <a:srgbClr val="288B27"/>
              </a:buClr>
              <a:buSzPct val="100000"/>
              <a:buChar char="‣"/>
              <a:defRPr sz="21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total scanned area: 1480 cm</a:t>
            </a:r>
            <a:r>
              <a:rPr baseline="31999"/>
              <a:t>2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magine 23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6075" y="856873"/>
            <a:ext cx="11938205" cy="101601"/>
          </a:xfrm>
          <a:prstGeom prst="rect">
            <a:avLst/>
          </a:prstGeom>
        </p:spPr>
      </p:pic>
      <p:sp>
        <p:nvSpPr>
          <p:cNvPr id="234" name="Shape 234"/>
          <p:cNvSpPr/>
          <p:nvPr/>
        </p:nvSpPr>
        <p:spPr>
          <a:xfrm>
            <a:off x="381000" y="6483"/>
            <a:ext cx="999573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cap="small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Emulsion Films: thermal treatment</a:t>
            </a:r>
          </a:p>
        </p:txBody>
      </p:sp>
      <p:sp>
        <p:nvSpPr>
          <p:cNvPr id="235" name="Shape 235"/>
          <p:cNvSpPr/>
          <p:nvPr/>
        </p:nvSpPr>
        <p:spPr>
          <a:xfrm>
            <a:off x="138648" y="1085303"/>
            <a:ext cx="81827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cap="small"/>
            </a:pPr>
            <a:r>
              <a:rPr cap="none"/>
              <a:t>Refreshing and chemical treatment @LNGS</a:t>
            </a:r>
          </a:p>
        </p:txBody>
      </p:sp>
      <p:sp>
        <p:nvSpPr>
          <p:cNvPr id="236" name="Shape 236"/>
          <p:cNvSpPr/>
          <p:nvPr/>
        </p:nvSpPr>
        <p:spPr>
          <a:xfrm>
            <a:off x="82398" y="1719622"/>
            <a:ext cx="9000854" cy="400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spcBef>
                <a:spcPts val="700"/>
              </a:spcBef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Treatments performed in the Emulsion Facility in Underground Gran Sasso Laboratories</a:t>
            </a:r>
          </a:p>
          <a:p>
            <a:pPr marL="228600" indent="-228600">
              <a:spcBef>
                <a:spcPts val="700"/>
              </a:spcBef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Climatic chamber GENVIRO 120L used for refreshing procedure</a:t>
            </a:r>
          </a:p>
          <a:p>
            <a:pPr marL="228600" indent="-228600">
              <a:spcBef>
                <a:spcPts val="700"/>
              </a:spcBef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Refreshing conditions used: </a:t>
            </a:r>
          </a:p>
          <a:p>
            <a:pPr marL="889000" lvl="6" indent="-228600">
              <a:spcBef>
                <a:spcPts val="700"/>
              </a:spcBef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Temperatures ranges from 28°C to 38°C</a:t>
            </a:r>
          </a:p>
          <a:p>
            <a:pPr marL="889000" lvl="6" indent="-228600">
              <a:spcBef>
                <a:spcPts val="700"/>
              </a:spcBef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Relative humidity: 98%</a:t>
            </a:r>
          </a:p>
          <a:p>
            <a:pPr marL="889000" lvl="6" indent="-228600">
              <a:spcBef>
                <a:spcPts val="700"/>
              </a:spcBef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Refreshing time: 24h </a:t>
            </a:r>
          </a:p>
        </p:txBody>
      </p:sp>
      <p:grpSp>
        <p:nvGrpSpPr>
          <p:cNvPr id="239" name="Group 239"/>
          <p:cNvGrpSpPr/>
          <p:nvPr/>
        </p:nvGrpSpPr>
        <p:grpSpPr>
          <a:xfrm>
            <a:off x="9363173" y="1039600"/>
            <a:ext cx="3166667" cy="4222354"/>
            <a:chOff x="0" y="0"/>
            <a:chExt cx="3166665" cy="4222353"/>
          </a:xfrm>
        </p:grpSpPr>
        <p:pic>
          <p:nvPicPr>
            <p:cNvPr id="238" name="Schermata 2017-12-03 alle 18.40.4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50800" y="50800"/>
              <a:ext cx="3065023" cy="41206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7" name="Immagine 23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166666" cy="4222354"/>
            </a:xfrm>
            <a:prstGeom prst="rect">
              <a:avLst/>
            </a:prstGeom>
            <a:effectLst/>
          </p:spPr>
        </p:pic>
      </p:grpSp>
      <p:sp>
        <p:nvSpPr>
          <p:cNvPr id="240" name="Shape 240"/>
          <p:cNvSpPr>
            <a:spLocks noGrp="1"/>
          </p:cNvSpPr>
          <p:nvPr>
            <p:ph type="sldNum" sz="quarter" idx="2"/>
          </p:nvPr>
        </p:nvSpPr>
        <p:spPr>
          <a:xfrm>
            <a:off x="12638072" y="9332438"/>
            <a:ext cx="22728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7888949" y="8282038"/>
            <a:ext cx="9779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288B27"/>
              </a:buClr>
              <a:defRPr sz="2500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VR0</a:t>
            </a:r>
          </a:p>
        </p:txBody>
      </p:sp>
      <p:pic>
        <p:nvPicPr>
          <p:cNvPr id="242" name="Schermata 2017-11-05 alle 21.59.34.png"/>
          <p:cNvPicPr>
            <a:picLocks noChangeAspect="1"/>
          </p:cNvPicPr>
          <p:nvPr/>
        </p:nvPicPr>
        <p:blipFill>
          <a:blip r:embed="rId5">
            <a:extLst/>
          </a:blip>
          <a:srcRect r="24242"/>
          <a:stretch>
            <a:fillRect/>
          </a:stretch>
        </p:blipFill>
        <p:spPr>
          <a:xfrm>
            <a:off x="9027574" y="5444169"/>
            <a:ext cx="3342933" cy="436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10248100" y="9301057"/>
            <a:ext cx="901828" cy="3870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100 um</a:t>
            </a:r>
          </a:p>
        </p:txBody>
      </p:sp>
      <p:sp>
        <p:nvSpPr>
          <p:cNvPr id="244" name="Shape 244"/>
          <p:cNvSpPr/>
          <p:nvPr/>
        </p:nvSpPr>
        <p:spPr>
          <a:xfrm>
            <a:off x="128083" y="6274445"/>
            <a:ext cx="376059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cap="small"/>
            </a:pPr>
            <a:r>
              <a:rPr cap="none"/>
              <a:t>Volume of the track</a:t>
            </a:r>
          </a:p>
        </p:txBody>
      </p:sp>
      <p:sp>
        <p:nvSpPr>
          <p:cNvPr id="245" name="Shape 245"/>
          <p:cNvSpPr/>
          <p:nvPr/>
        </p:nvSpPr>
        <p:spPr>
          <a:xfrm>
            <a:off x="66905" y="6976554"/>
            <a:ext cx="739742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>
              <a:spcBef>
                <a:spcPts val="700"/>
              </a:spcBef>
              <a:buClr>
                <a:srgbClr val="288B27"/>
              </a:buClr>
              <a:buSzPct val="100000"/>
              <a:buChar char="‣"/>
              <a:defRPr sz="2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Sum of the number of pixels associated with each recognised tracks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B51700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chemeClr val="accent5">
                <a:lumOff val="-29866"/>
              </a:schemeClr>
            </a:solidFill>
            <a:effectLst/>
            <a:uFillTx/>
            <a:latin typeface="American Typewriter"/>
            <a:ea typeface="American Typewriter"/>
            <a:cs typeface="American Typewriter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chemeClr val="accent5">
                <a:lumOff val="-29866"/>
              </a:schemeClr>
            </a:solidFill>
            <a:effectLst/>
            <a:uFillTx/>
            <a:latin typeface="American Typewriter"/>
            <a:ea typeface="American Typewriter"/>
            <a:cs typeface="American Typewriter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2080</Words>
  <Application>Microsoft Macintosh PowerPoint</Application>
  <PresentationFormat>Custom</PresentationFormat>
  <Paragraphs>434</Paragraphs>
  <Slides>39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Abadi MT Condensed Light</vt:lpstr>
      <vt:lpstr>American Typewriter</vt:lpstr>
      <vt:lpstr>Andale Mono</vt:lpstr>
      <vt:lpstr>Arial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Lucida Sans Typewriter</vt:lpstr>
      <vt:lpstr>Palatino</vt:lpstr>
      <vt:lpstr>Symbol</vt:lpstr>
      <vt:lpstr>Times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Microsoft Office User</cp:lastModifiedBy>
  <cp:revision>5</cp:revision>
  <cp:lastPrinted>2018-06-04T12:35:50Z</cp:lastPrinted>
  <dcterms:modified xsi:type="dcterms:W3CDTF">2018-06-04T12:48:13Z</dcterms:modified>
</cp:coreProperties>
</file>