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265" r:id="rId2"/>
    <p:sldId id="287" r:id="rId3"/>
    <p:sldId id="288" r:id="rId4"/>
    <p:sldId id="289" r:id="rId5"/>
    <p:sldId id="294" r:id="rId6"/>
    <p:sldId id="428" r:id="rId7"/>
    <p:sldId id="422" r:id="rId8"/>
    <p:sldId id="292" r:id="rId9"/>
    <p:sldId id="290" r:id="rId10"/>
    <p:sldId id="295" r:id="rId11"/>
    <p:sldId id="296" r:id="rId12"/>
    <p:sldId id="424" r:id="rId13"/>
    <p:sldId id="434" r:id="rId14"/>
    <p:sldId id="435" r:id="rId15"/>
    <p:sldId id="419" r:id="rId16"/>
    <p:sldId id="427" r:id="rId17"/>
    <p:sldId id="420" r:id="rId18"/>
    <p:sldId id="421" r:id="rId19"/>
  </p:sldIdLst>
  <p:sldSz cx="9144000" cy="5143500" type="screen16x9"/>
  <p:notesSz cx="7772400" cy="100584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4"/>
    <p:restoredTop sz="94674"/>
  </p:normalViewPr>
  <p:slideViewPr>
    <p:cSldViewPr snapToGrid="0">
      <p:cViewPr varScale="1">
        <p:scale>
          <a:sx n="137" d="100"/>
          <a:sy n="137" d="100"/>
        </p:scale>
        <p:origin x="256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3168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D65C2B-4EA4-9E47-A255-D9153F616F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D52E1-E005-644A-8139-DA1CBCF84B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54617-A359-6041-A081-B7194CE668DD}" type="datetimeFigureOut">
              <a:rPr lang="it-IT" smtClean="0"/>
              <a:t>03/06/18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F636A-D487-ED42-B437-716B231086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82881-AE89-D240-BBC1-E17AF7D8D4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1E840-1DF0-FF4C-9C6D-01F8997307F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048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6A8CA-757C-DD46-AA18-46E465E95CE0}" type="datetimeFigureOut">
              <a:rPr lang="en-US" smtClean="0"/>
              <a:t>6/3/18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BAFDE-94A2-9546-9FED-5A580344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74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174" y="205015"/>
            <a:ext cx="8228437" cy="41677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172" y="813816"/>
            <a:ext cx="8229090" cy="1812176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172" y="2761444"/>
            <a:ext cx="8229090" cy="2130596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174" y="205015"/>
            <a:ext cx="8228437" cy="361913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172" y="758952"/>
            <a:ext cx="4015600" cy="2024133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3927" y="758952"/>
            <a:ext cx="4015600" cy="2024133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3927" y="2918536"/>
            <a:ext cx="4015600" cy="1946071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172" y="2918537"/>
            <a:ext cx="4015600" cy="194607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5851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64557" y="965021"/>
            <a:ext cx="8826111" cy="3714204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172" y="1203386"/>
            <a:ext cx="8229090" cy="2982869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73" name="Immagine 72"/>
          <p:cNvPicPr/>
          <p:nvPr/>
        </p:nvPicPr>
        <p:blipFill>
          <a:blip r:embed="rId2"/>
          <a:stretch/>
        </p:blipFill>
        <p:spPr>
          <a:xfrm>
            <a:off x="2079481" y="1203386"/>
            <a:ext cx="4984151" cy="2982869"/>
          </a:xfrm>
          <a:prstGeom prst="rect">
            <a:avLst/>
          </a:prstGeom>
          <a:ln>
            <a:noFill/>
          </a:ln>
        </p:spPr>
      </p:pic>
      <p:pic>
        <p:nvPicPr>
          <p:cNvPr id="74" name="Immagine 73"/>
          <p:cNvPicPr/>
          <p:nvPr/>
        </p:nvPicPr>
        <p:blipFill>
          <a:blip r:embed="rId2"/>
          <a:stretch/>
        </p:blipFill>
        <p:spPr>
          <a:xfrm>
            <a:off x="2079481" y="1203386"/>
            <a:ext cx="4984151" cy="298286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712" y="209044"/>
            <a:ext cx="6619244" cy="530223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" y="896112"/>
            <a:ext cx="9061704" cy="3831335"/>
          </a:xfrm>
        </p:spPr>
        <p:txBody>
          <a:bodyPr/>
          <a:lstStyle>
            <a:lvl1pPr>
              <a:buSzPct val="100000"/>
              <a:defRPr/>
            </a:lvl1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4869904"/>
            <a:ext cx="2056946" cy="273597"/>
          </a:xfrm>
        </p:spPr>
        <p:txBody>
          <a:bodyPr/>
          <a:lstStyle>
            <a:lvl1pPr>
              <a:defRPr sz="1100"/>
            </a:lvl1pPr>
          </a:lstStyle>
          <a:p>
            <a:fld id="{0F1EA800-1C11-4492-BFBF-FB8A491B07DD}" type="datetime1">
              <a:rPr lang="en-US" smtClean="0"/>
              <a:pPr/>
              <a:t>6/3/18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b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100"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5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09436" y="1"/>
            <a:ext cx="8736353" cy="60350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000"/>
            </a:lvl1pPr>
          </a:lstStyle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" y="731520"/>
            <a:ext cx="9143999" cy="407113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endParaRPr lang="en-US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79515" y="1"/>
            <a:ext cx="8781232" cy="457199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79515" y="658368"/>
            <a:ext cx="8781232" cy="4256501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64558" y="1"/>
            <a:ext cx="8856029" cy="530351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49598" y="649224"/>
            <a:ext cx="4323177" cy="4130993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3926" y="649224"/>
            <a:ext cx="4346657" cy="4119771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4558" y="1"/>
            <a:ext cx="8811151" cy="54863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/>
            </a:lvl1pPr>
          </a:lstStyle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0" y="205015"/>
            <a:ext cx="9144000" cy="463130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000"/>
            </a:lvl1pPr>
          </a:lstStyle>
          <a:p>
            <a:pPr algn="ctr"/>
            <a:endParaRPr lang="en-US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174" y="205015"/>
            <a:ext cx="8228437" cy="471641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172" y="850392"/>
            <a:ext cx="4015600" cy="1775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172" y="2761444"/>
            <a:ext cx="4015600" cy="206658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3927" y="850392"/>
            <a:ext cx="40156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174" y="205015"/>
            <a:ext cx="8228437" cy="46249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172" y="850392"/>
            <a:ext cx="4015600" cy="3941064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3927" y="850392"/>
            <a:ext cx="4015600" cy="1775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3927" y="2761444"/>
            <a:ext cx="4015600" cy="2030012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174" y="205015"/>
            <a:ext cx="8228437" cy="407633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172" y="748100"/>
            <a:ext cx="4015600" cy="1877892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3927" y="748100"/>
            <a:ext cx="4015600" cy="1877892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172" y="2761444"/>
            <a:ext cx="8229090" cy="215802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94474" y="1"/>
            <a:ext cx="8826110" cy="993963"/>
          </a:xfrm>
          <a:prstGeom prst="rect">
            <a:avLst/>
          </a:prstGeom>
        </p:spPr>
        <p:txBody>
          <a:bodyPr lIns="82945" tIns="41473" rIns="82945" bIns="41473"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Fare </a:t>
            </a:r>
            <a:r>
              <a:rPr lang="en-US" sz="3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</a:t>
            </a:r>
            <a:r>
              <a:rPr lang="en-US" sz="3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per </a:t>
            </a:r>
            <a:r>
              <a:rPr lang="en-US" sz="3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modificare</a:t>
            </a:r>
            <a:r>
              <a:rPr lang="en-US" sz="3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lo stile del </a:t>
            </a:r>
            <a:r>
              <a:rPr lang="en-US" sz="3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titolo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0" y="1167002"/>
            <a:ext cx="9144000" cy="362443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the outline text format</a:t>
            </a: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 Outline Level</a:t>
            </a:r>
          </a:p>
          <a:p>
            <a:pPr marL="1175602" lvl="2" indent="-26124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Third Outline Level</a:t>
            </a:r>
          </a:p>
          <a:p>
            <a:pPr marL="1567469" lvl="3" indent="-195934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Fourth Outline Level</a:t>
            </a:r>
          </a:p>
          <a:p>
            <a:pPr marL="1959336" lvl="4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Fifth Outline Level</a:t>
            </a:r>
          </a:p>
          <a:p>
            <a:pPr marL="2351203" lvl="5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Sixth Outline Level</a:t>
            </a:r>
          </a:p>
          <a:p>
            <a:pPr marL="189000" indent="-188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Seventh Outline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LevelFare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per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modificare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stili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del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testo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dello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schema</a:t>
            </a:r>
          </a:p>
          <a:p>
            <a:pPr marL="514326" lvl="1" indent="-171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Secondo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livello</a:t>
            </a:r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857210" lvl="2" indent="-171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Terzo</a:t>
            </a:r>
            <a:r>
              <a:rPr lang="en-US" sz="1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1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livello</a:t>
            </a:r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1200093" lvl="3" indent="-171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Quarto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livello</a:t>
            </a:r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1542977" lvl="4" indent="-171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Quinto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livello</a:t>
            </a:r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0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3044050" y="4869904"/>
            <a:ext cx="3085909" cy="273597"/>
          </a:xfrm>
          <a:prstGeom prst="rect">
            <a:avLst/>
          </a:prstGeom>
        </p:spPr>
        <p:txBody>
          <a:bodyPr lIns="82945" tIns="41473" rIns="82945" bIns="41473" anchor="ctr"/>
          <a:lstStyle/>
          <a:p>
            <a:pPr algn="ctr">
              <a:lnSpc>
                <a:spcPct val="100000"/>
              </a:lnSpc>
            </a:pPr>
            <a:r>
              <a:rPr lang="en-US" sz="1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/>
          <a:p>
            <a:pPr algn="r">
              <a:lnSpc>
                <a:spcPct val="100000"/>
              </a:lnSpc>
            </a:pPr>
            <a:fld id="{32A5884B-C5E9-4BB7-A8A2-46CF1EC8C039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txStyles>
    <p:titleStyle>
      <a:lvl1pPr algn="l" defTabSz="829452" rtl="0" eaLnBrk="1" latinLnBrk="0" hangingPunct="1">
        <a:lnSpc>
          <a:spcPct val="90000"/>
        </a:lnSpc>
        <a:spcBef>
          <a:spcPct val="0"/>
        </a:spcBef>
        <a:buNone/>
        <a:defRPr sz="1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115" algn="l" defTabSz="829452" rtl="0" eaLnBrk="1" latinLnBrk="0" hangingPunct="1">
        <a:lnSpc>
          <a:spcPct val="100000"/>
        </a:lnSpc>
        <a:spcBef>
          <a:spcPts val="907"/>
        </a:spcBef>
        <a:buClr>
          <a:srgbClr val="000000"/>
        </a:buClr>
        <a:buSzPct val="45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2089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924" y="1405593"/>
            <a:ext cx="7332709" cy="1434456"/>
          </a:xfrm>
        </p:spPr>
        <p:txBody>
          <a:bodyPr/>
          <a:lstStyle/>
          <a:p>
            <a:pPr algn="ctr"/>
            <a:r>
              <a:rPr lang="en-US" sz="3200" dirty="0">
                <a:latin typeface="Trebuchet MS"/>
                <a:cs typeface="Trebuchet MS"/>
              </a:rPr>
              <a:t>Some issues on magnets</a:t>
            </a:r>
            <a:endParaRPr lang="en-US" sz="3200" i="1" dirty="0">
              <a:solidFill>
                <a:srgbClr val="0000FF"/>
              </a:solidFill>
              <a:latin typeface="Trebuchet MS"/>
              <a:cs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47262" y="2840049"/>
            <a:ext cx="7522039" cy="845543"/>
          </a:xfrm>
          <a:prstGeom prst="rect">
            <a:avLst/>
          </a:prstGeom>
        </p:spPr>
        <p:txBody>
          <a:bodyPr lIns="91430" tIns="45715" rIns="91430" bIns="45715"/>
          <a:lstStyle/>
          <a:p>
            <a:pPr marL="0" indent="0" algn="ctr">
              <a:buNone/>
            </a:pPr>
            <a:r>
              <a:rPr lang="en-US" i="1" dirty="0"/>
              <a:t>G. </a:t>
            </a:r>
            <a:r>
              <a:rPr lang="en-US" i="1" dirty="0" err="1"/>
              <a:t>Battistoni</a:t>
            </a: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On behalf of many others</a:t>
            </a:r>
          </a:p>
        </p:txBody>
      </p:sp>
      <p:pic>
        <p:nvPicPr>
          <p:cNvPr id="6" name="Picture 5" descr="FOOT_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3" y="2"/>
            <a:ext cx="1026369" cy="10264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LOGO INFN NEWS sito">
            <a:extLst>
              <a:ext uri="{FF2B5EF4-FFF2-40B4-BE49-F238E27FC236}">
                <a16:creationId xmlns:a16="http://schemas.microsoft.com/office/drawing/2014/main" id="{E8C8BD2E-95F0-654E-B406-A50A98E0C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44" y="152116"/>
            <a:ext cx="1674186" cy="928784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171942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6BE64-9175-F943-8A04-A963B1F5A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3" y="209044"/>
            <a:ext cx="8565503" cy="728632"/>
          </a:xfrm>
        </p:spPr>
        <p:txBody>
          <a:bodyPr/>
          <a:lstStyle/>
          <a:p>
            <a:r>
              <a:rPr lang="it-IT" b="1" dirty="0" err="1">
                <a:solidFill>
                  <a:srgbClr val="FF0000"/>
                </a:solidFill>
              </a:rPr>
              <a:t>Angular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acceptance</a:t>
            </a:r>
            <a:r>
              <a:rPr lang="it-IT" b="1" dirty="0">
                <a:solidFill>
                  <a:srgbClr val="FF0000"/>
                </a:solidFill>
              </a:rPr>
              <a:t> vs </a:t>
            </a:r>
            <a:r>
              <a:rPr lang="it-IT" b="1" dirty="0" err="1">
                <a:solidFill>
                  <a:srgbClr val="FF0000"/>
                </a:solidFill>
              </a:rPr>
              <a:t>Magnetic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Lenght</a:t>
            </a:r>
            <a:r>
              <a:rPr lang="it-IT" b="1" dirty="0">
                <a:solidFill>
                  <a:srgbClr val="FF0000"/>
                </a:solidFill>
              </a:rPr>
              <a:t> vs </a:t>
            </a:r>
            <a:r>
              <a:rPr lang="it-IT" b="1" dirty="0" err="1">
                <a:solidFill>
                  <a:srgbClr val="FF0000"/>
                </a:solidFill>
              </a:rPr>
              <a:t>Tracking</a:t>
            </a:r>
            <a:r>
              <a:rPr lang="it-IT" b="1" dirty="0">
                <a:solidFill>
                  <a:srgbClr val="FF0000"/>
                </a:solidFill>
              </a:rPr>
              <a:t> Detector </a:t>
            </a:r>
            <a:r>
              <a:rPr lang="it-IT" b="1" dirty="0" err="1">
                <a:solidFill>
                  <a:srgbClr val="FF0000"/>
                </a:solidFill>
              </a:rPr>
              <a:t>Size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A3054-FBE2-1B44-8527-29578E3C9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552F43-BB24-C047-B9F7-A3566FB2B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30" y="1078463"/>
            <a:ext cx="5702300" cy="36957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0FEF86-02AF-214A-ACF6-893DB4BFF779}"/>
              </a:ext>
            </a:extLst>
          </p:cNvPr>
          <p:cNvCxnSpPr/>
          <p:nvPr/>
        </p:nvCxnSpPr>
        <p:spPr>
          <a:xfrm flipV="1">
            <a:off x="1530220" y="2500604"/>
            <a:ext cx="3797560" cy="4257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2E4473-B320-B241-A8C2-CEB914499F40}"/>
              </a:ext>
            </a:extLst>
          </p:cNvPr>
          <p:cNvCxnSpPr>
            <a:cxnSpLocks/>
          </p:cNvCxnSpPr>
          <p:nvPr/>
        </p:nvCxnSpPr>
        <p:spPr>
          <a:xfrm>
            <a:off x="1511558" y="2926313"/>
            <a:ext cx="3816222" cy="4047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9B2C05F-D93C-3E49-9640-C3E9BED65FB4}"/>
              </a:ext>
            </a:extLst>
          </p:cNvPr>
          <p:cNvCxnSpPr>
            <a:stCxn id="7" idx="1"/>
          </p:cNvCxnSpPr>
          <p:nvPr/>
        </p:nvCxnSpPr>
        <p:spPr>
          <a:xfrm>
            <a:off x="1105030" y="2926313"/>
            <a:ext cx="57023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0F62EFF-FFFE-6E4D-89C3-5C6C9D42CB90}"/>
              </a:ext>
            </a:extLst>
          </p:cNvPr>
          <p:cNvCxnSpPr/>
          <p:nvPr/>
        </p:nvCxnSpPr>
        <p:spPr>
          <a:xfrm>
            <a:off x="5327780" y="2500604"/>
            <a:ext cx="0" cy="830425"/>
          </a:xfrm>
          <a:prstGeom prst="straightConnector1">
            <a:avLst/>
          </a:prstGeom>
          <a:ln>
            <a:solidFill>
              <a:srgbClr val="0432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4D1873-8148-954C-A9D6-818E22C36EB7}"/>
              </a:ext>
            </a:extLst>
          </p:cNvPr>
          <p:cNvCxnSpPr/>
          <p:nvPr/>
        </p:nvCxnSpPr>
        <p:spPr>
          <a:xfrm>
            <a:off x="1511558" y="2926313"/>
            <a:ext cx="381622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B7FE691-83AC-6E4E-9B72-B04EC124E825}"/>
              </a:ext>
            </a:extLst>
          </p:cNvPr>
          <p:cNvSpPr txBox="1"/>
          <p:nvPr/>
        </p:nvSpPr>
        <p:spPr>
          <a:xfrm>
            <a:off x="4226767" y="2845837"/>
            <a:ext cx="92198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400" i="1" dirty="0">
                <a:solidFill>
                  <a:srgbClr val="0432FF"/>
                </a:solidFill>
              </a:rPr>
              <a:t>L ~31 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0705C7-6BF1-0542-866D-58E9B1289CF8}"/>
              </a:ext>
            </a:extLst>
          </p:cNvPr>
          <p:cNvSpPr txBox="1"/>
          <p:nvPr/>
        </p:nvSpPr>
        <p:spPr>
          <a:xfrm>
            <a:off x="5209592" y="2544181"/>
            <a:ext cx="87556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400" i="1" dirty="0">
                <a:solidFill>
                  <a:srgbClr val="0432FF"/>
                </a:solidFill>
              </a:rPr>
              <a:t> d ~7 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AC97A5-7548-B540-A382-8DD19188175A}"/>
              </a:ext>
            </a:extLst>
          </p:cNvPr>
          <p:cNvSpPr txBox="1"/>
          <p:nvPr/>
        </p:nvSpPr>
        <p:spPr>
          <a:xfrm>
            <a:off x="6142722" y="1164976"/>
            <a:ext cx="2796003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Having</a:t>
            </a:r>
            <a:r>
              <a:rPr lang="it-IT" dirty="0"/>
              <a:t> </a:t>
            </a:r>
            <a:r>
              <a:rPr lang="it-IT" dirty="0" err="1"/>
              <a:t>kept</a:t>
            </a:r>
            <a:r>
              <a:rPr lang="it-IT" dirty="0"/>
              <a:t> </a:t>
            </a:r>
            <a:r>
              <a:rPr lang="it-IT" dirty="0" err="1"/>
              <a:t>constant</a:t>
            </a:r>
            <a:r>
              <a:rPr lang="it-IT" dirty="0"/>
              <a:t> to r~3.5 cm the </a:t>
            </a:r>
            <a:r>
              <a:rPr lang="it-IT" dirty="0" err="1"/>
              <a:t>radius</a:t>
            </a:r>
            <a:r>
              <a:rPr lang="it-IT" dirty="0"/>
              <a:t> of the </a:t>
            </a:r>
            <a:r>
              <a:rPr lang="it-IT" dirty="0" err="1"/>
              <a:t>magnet</a:t>
            </a:r>
            <a:r>
              <a:rPr lang="it-IT" dirty="0"/>
              <a:t> bore </a:t>
            </a:r>
            <a:r>
              <a:rPr lang="it-IT" dirty="0" err="1"/>
              <a:t>reduces</a:t>
            </a:r>
            <a:r>
              <a:rPr lang="it-IT" dirty="0"/>
              <a:t> semi-aperture of the </a:t>
            </a:r>
            <a:r>
              <a:rPr lang="it-IT" dirty="0" err="1"/>
              <a:t>cone</a:t>
            </a:r>
            <a:r>
              <a:rPr lang="it-IT" dirty="0"/>
              <a:t> to ~ 6.4</a:t>
            </a:r>
            <a:r>
              <a:rPr lang="it-IT" baseline="30000" dirty="0"/>
              <a:t>°</a:t>
            </a:r>
          </a:p>
          <a:p>
            <a:endParaRPr lang="it-IT" baseline="30000" dirty="0"/>
          </a:p>
          <a:p>
            <a:r>
              <a:rPr lang="it-IT" dirty="0"/>
              <a:t>In </a:t>
            </a:r>
            <a:r>
              <a:rPr lang="it-IT" dirty="0" err="1"/>
              <a:t>order</a:t>
            </a:r>
            <a:r>
              <a:rPr lang="it-IT" dirty="0"/>
              <a:t> to </a:t>
            </a:r>
            <a:r>
              <a:rPr lang="it-IT" dirty="0" err="1"/>
              <a:t>recover</a:t>
            </a:r>
            <a:r>
              <a:rPr lang="it-IT" dirty="0"/>
              <a:t> 10</a:t>
            </a:r>
            <a:r>
              <a:rPr lang="it-IT" baseline="30000" dirty="0"/>
              <a:t>°</a:t>
            </a:r>
          </a:p>
          <a:p>
            <a:r>
              <a:rPr lang="it-IT" dirty="0"/>
              <a:t>semi-aperture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would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</a:t>
            </a:r>
            <a:r>
              <a:rPr lang="it-IT" dirty="0" err="1"/>
              <a:t>r</a:t>
            </a:r>
            <a:r>
              <a:rPr lang="it-IT" dirty="0"/>
              <a:t>~ 5.5 cm</a:t>
            </a:r>
          </a:p>
          <a:p>
            <a:endParaRPr lang="it-IT" dirty="0"/>
          </a:p>
          <a:p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would</a:t>
            </a:r>
            <a:r>
              <a:rPr lang="it-IT" dirty="0"/>
              <a:t> be </a:t>
            </a:r>
            <a:r>
              <a:rPr lang="it-IT" dirty="0" err="1"/>
              <a:t>useless</a:t>
            </a:r>
            <a:r>
              <a:rPr lang="it-IT" dirty="0"/>
              <a:t> with MSD </a:t>
            </a:r>
            <a:r>
              <a:rPr lang="it-IT" dirty="0" err="1"/>
              <a:t>size</a:t>
            </a:r>
            <a:r>
              <a:rPr lang="it-IT" dirty="0"/>
              <a:t> of 9x9 cm</a:t>
            </a:r>
            <a:r>
              <a:rPr lang="it-IT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2668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A89B2-29D4-6249-9D16-E64CAB5BB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76" y="283689"/>
            <a:ext cx="7483780" cy="530223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A </a:t>
            </a:r>
            <a:r>
              <a:rPr lang="it-IT" b="1" dirty="0" err="1">
                <a:solidFill>
                  <a:srgbClr val="FF0000"/>
                </a:solidFill>
              </a:rPr>
              <a:t>possible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suggestions</a:t>
            </a:r>
            <a:r>
              <a:rPr lang="it-IT" b="1" dirty="0">
                <a:solidFill>
                  <a:srgbClr val="FF0000"/>
                </a:solidFill>
              </a:rPr>
              <a:t> for MSD in case of </a:t>
            </a:r>
            <a:r>
              <a:rPr lang="it-IT" b="1" dirty="0" err="1">
                <a:solidFill>
                  <a:srgbClr val="FF0000"/>
                </a:solidFill>
              </a:rPr>
              <a:t>larger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diameter</a:t>
            </a:r>
            <a:r>
              <a:rPr lang="it-IT" b="1" dirty="0">
                <a:solidFill>
                  <a:srgbClr val="FF0000"/>
                </a:solidFill>
              </a:rPr>
              <a:t> of </a:t>
            </a:r>
            <a:r>
              <a:rPr lang="it-IT" b="1" dirty="0" err="1">
                <a:solidFill>
                  <a:srgbClr val="FF0000"/>
                </a:solidFill>
              </a:rPr>
              <a:t>magnet</a:t>
            </a:r>
            <a:r>
              <a:rPr lang="it-IT" b="1" dirty="0">
                <a:solidFill>
                  <a:srgbClr val="FF0000"/>
                </a:solidFill>
              </a:rPr>
              <a:t> bore:</a:t>
            </a: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C1284-673E-9C48-823F-52722A577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D04D13-9826-2841-826C-DC70588FF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441" y="1082050"/>
            <a:ext cx="4158829" cy="37878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1F2786-2850-164E-B058-10EAF3B5E955}"/>
              </a:ext>
            </a:extLst>
          </p:cNvPr>
          <p:cNvSpPr/>
          <p:nvPr/>
        </p:nvSpPr>
        <p:spPr>
          <a:xfrm>
            <a:off x="410546" y="954219"/>
            <a:ext cx="72685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Increase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 of detector </a:t>
            </a:r>
            <a:r>
              <a:rPr lang="it-IT" dirty="0" err="1"/>
              <a:t>layers</a:t>
            </a:r>
            <a:r>
              <a:rPr lang="it-IT" dirty="0"/>
              <a:t> from 3 to 4, </a:t>
            </a:r>
            <a:r>
              <a:rPr lang="it-IT" dirty="0" err="1"/>
              <a:t>alternating</a:t>
            </a:r>
            <a:r>
              <a:rPr lang="it-IT" dirty="0"/>
              <a:t> the </a:t>
            </a:r>
            <a:r>
              <a:rPr lang="it-IT" dirty="0" err="1"/>
              <a:t>following</a:t>
            </a:r>
            <a:r>
              <a:rPr lang="it-IT" dirty="0"/>
              <a:t> 45° </a:t>
            </a:r>
            <a:r>
              <a:rPr lang="it-IT" dirty="0" err="1"/>
              <a:t>rotation</a:t>
            </a:r>
            <a:r>
              <a:rPr lang="it-IT" dirty="0"/>
              <a:t> </a:t>
            </a:r>
            <a:r>
              <a:rPr lang="it-IT" i="1" dirty="0">
                <a:solidFill>
                  <a:srgbClr val="0070C0"/>
                </a:solidFill>
              </a:rPr>
              <a:t>(L. </a:t>
            </a:r>
            <a:r>
              <a:rPr lang="it-IT" i="1" dirty="0" err="1">
                <a:solidFill>
                  <a:srgbClr val="0070C0"/>
                </a:solidFill>
              </a:rPr>
              <a:t>Servoli</a:t>
            </a:r>
            <a:r>
              <a:rPr lang="it-IT" i="1" dirty="0">
                <a:solidFill>
                  <a:srgbClr val="0070C0"/>
                </a:solidFill>
              </a:rPr>
              <a:t>)</a:t>
            </a:r>
            <a:r>
              <a:rPr lang="it-IT" dirty="0"/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278217-43D1-8E45-8CEA-E0277FCC0908}"/>
              </a:ext>
            </a:extLst>
          </p:cNvPr>
          <p:cNvSpPr txBox="1"/>
          <p:nvPr/>
        </p:nvSpPr>
        <p:spPr>
          <a:xfrm>
            <a:off x="1388975" y="4572521"/>
            <a:ext cx="6455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The </a:t>
            </a:r>
            <a:r>
              <a:rPr lang="it-IT" sz="1400" b="1" dirty="0" err="1"/>
              <a:t>mimimum</a:t>
            </a:r>
            <a:r>
              <a:rPr lang="it-IT" sz="1400" b="1" dirty="0"/>
              <a:t> </a:t>
            </a:r>
            <a:r>
              <a:rPr lang="it-IT" sz="1400" b="1" dirty="0" err="1"/>
              <a:t>diameter</a:t>
            </a:r>
            <a:r>
              <a:rPr lang="it-IT" sz="1400" b="1" dirty="0"/>
              <a:t> of the </a:t>
            </a:r>
            <a:r>
              <a:rPr lang="it-IT" sz="1400" b="1" dirty="0" err="1"/>
              <a:t>circle</a:t>
            </a:r>
            <a:r>
              <a:rPr lang="it-IT" sz="1400" b="1" dirty="0"/>
              <a:t> </a:t>
            </a:r>
            <a:r>
              <a:rPr lang="it-IT" sz="1400" b="1" dirty="0" err="1"/>
              <a:t>covering</a:t>
            </a:r>
            <a:r>
              <a:rPr lang="it-IT" sz="1400" b="1" dirty="0"/>
              <a:t> </a:t>
            </a:r>
            <a:r>
              <a:rPr lang="it-IT" sz="1400" b="1" dirty="0" err="1"/>
              <a:t>at</a:t>
            </a:r>
            <a:r>
              <a:rPr lang="it-IT" sz="1400" b="1" dirty="0"/>
              <a:t> </a:t>
            </a:r>
            <a:r>
              <a:rPr lang="it-IT" sz="1400" b="1" dirty="0" err="1"/>
              <a:t>least</a:t>
            </a:r>
            <a:r>
              <a:rPr lang="it-IT" sz="1400" b="1" dirty="0"/>
              <a:t> 2 </a:t>
            </a:r>
            <a:r>
              <a:rPr lang="it-IT" sz="1400" b="1" dirty="0" err="1"/>
              <a:t>points</a:t>
            </a:r>
            <a:r>
              <a:rPr lang="it-IT" sz="1400" b="1" dirty="0"/>
              <a:t> </a:t>
            </a:r>
            <a:r>
              <a:rPr lang="it-IT" sz="1400" b="1" dirty="0" err="1"/>
              <a:t>is</a:t>
            </a:r>
            <a:r>
              <a:rPr lang="it-IT" sz="1400" b="1" dirty="0"/>
              <a:t> ~10.6 cm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698426-5674-5B41-BE02-DF82377A4F5F}"/>
              </a:ext>
            </a:extLst>
          </p:cNvPr>
          <p:cNvGrpSpPr/>
          <p:nvPr/>
        </p:nvGrpSpPr>
        <p:grpSpPr>
          <a:xfrm>
            <a:off x="3153745" y="1836351"/>
            <a:ext cx="4662484" cy="2230018"/>
            <a:chOff x="3153745" y="1836351"/>
            <a:chExt cx="4662484" cy="223001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9D5735C-F098-2E4D-8F10-BC2800346F65}"/>
                </a:ext>
              </a:extLst>
            </p:cNvPr>
            <p:cNvSpPr/>
            <p:nvPr/>
          </p:nvSpPr>
          <p:spPr>
            <a:xfrm>
              <a:off x="3153745" y="1836351"/>
              <a:ext cx="2230018" cy="22300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Octagon 8">
              <a:extLst>
                <a:ext uri="{FF2B5EF4-FFF2-40B4-BE49-F238E27FC236}">
                  <a16:creationId xmlns:a16="http://schemas.microsoft.com/office/drawing/2014/main" id="{3FA78C79-3FE0-D543-ABA7-A44AF4FF6CC4}"/>
                </a:ext>
              </a:extLst>
            </p:cNvPr>
            <p:cNvSpPr/>
            <p:nvPr/>
          </p:nvSpPr>
          <p:spPr>
            <a:xfrm>
              <a:off x="3237721" y="1979986"/>
              <a:ext cx="2062065" cy="1942747"/>
            </a:xfrm>
            <a:prstGeom prst="octagon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757755-7182-C247-ABA6-268011EE45E3}"/>
                </a:ext>
              </a:extLst>
            </p:cNvPr>
            <p:cNvSpPr txBox="1"/>
            <p:nvPr/>
          </p:nvSpPr>
          <p:spPr>
            <a:xfrm>
              <a:off x="5943600" y="2341984"/>
              <a:ext cx="18726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4 </a:t>
              </a:r>
              <a:r>
                <a:rPr lang="it-IT" b="1" dirty="0" err="1">
                  <a:solidFill>
                    <a:srgbClr val="FF0000"/>
                  </a:solidFill>
                </a:rPr>
                <a:t>point</a:t>
              </a:r>
              <a:r>
                <a:rPr lang="it-IT" b="1" dirty="0">
                  <a:solidFill>
                    <a:srgbClr val="FF0000"/>
                  </a:solidFill>
                </a:rPr>
                <a:t> </a:t>
              </a:r>
              <a:r>
                <a:rPr lang="it-IT" b="1" dirty="0" err="1">
                  <a:solidFill>
                    <a:srgbClr val="FF0000"/>
                  </a:solidFill>
                </a:rPr>
                <a:t>coverage</a:t>
              </a:r>
              <a:r>
                <a:rPr lang="it-IT" b="1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804D73-06E1-9442-8E4E-CA2C607859B2}"/>
              </a:ext>
            </a:extLst>
          </p:cNvPr>
          <p:cNvGrpSpPr/>
          <p:nvPr/>
        </p:nvGrpSpPr>
        <p:grpSpPr>
          <a:xfrm>
            <a:off x="2790679" y="1501977"/>
            <a:ext cx="5018213" cy="2881019"/>
            <a:chOff x="2798016" y="1510850"/>
            <a:chExt cx="5018213" cy="2881019"/>
          </a:xfrm>
        </p:grpSpPr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ABEBDC7F-A5DB-CF4B-B7B8-8AB25CA6F273}"/>
                </a:ext>
              </a:extLst>
            </p:cNvPr>
            <p:cNvSpPr/>
            <p:nvPr/>
          </p:nvSpPr>
          <p:spPr>
            <a:xfrm>
              <a:off x="3851055" y="1510850"/>
              <a:ext cx="770712" cy="406649"/>
            </a:xfrm>
            <a:prstGeom prst="triangl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5BB177D6-D7B2-AC4C-8553-B75815DC1AC7}"/>
                </a:ext>
              </a:extLst>
            </p:cNvPr>
            <p:cNvSpPr/>
            <p:nvPr/>
          </p:nvSpPr>
          <p:spPr>
            <a:xfrm rot="18929261">
              <a:off x="2968739" y="1898112"/>
              <a:ext cx="770712" cy="406649"/>
            </a:xfrm>
            <a:prstGeom prst="triangl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300CB1A5-716A-3F41-98E8-2A5847E05630}"/>
                </a:ext>
              </a:extLst>
            </p:cNvPr>
            <p:cNvSpPr/>
            <p:nvPr/>
          </p:nvSpPr>
          <p:spPr>
            <a:xfrm rot="2754621">
              <a:off x="4743202" y="1894803"/>
              <a:ext cx="835222" cy="406649"/>
            </a:xfrm>
            <a:prstGeom prst="triangl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589B2E39-DA85-AC4A-A906-4C840F6369B0}"/>
                </a:ext>
              </a:extLst>
            </p:cNvPr>
            <p:cNvSpPr/>
            <p:nvPr/>
          </p:nvSpPr>
          <p:spPr>
            <a:xfrm rot="16200000">
              <a:off x="2615985" y="2772652"/>
              <a:ext cx="770712" cy="406649"/>
            </a:xfrm>
            <a:prstGeom prst="triangl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61B02238-CD3B-B441-99DF-6E58715667FE}"/>
                </a:ext>
              </a:extLst>
            </p:cNvPr>
            <p:cNvSpPr/>
            <p:nvPr/>
          </p:nvSpPr>
          <p:spPr>
            <a:xfrm rot="5400000">
              <a:off x="5157976" y="2826276"/>
              <a:ext cx="604975" cy="273907"/>
            </a:xfrm>
            <a:prstGeom prst="triangle">
              <a:avLst>
                <a:gd name="adj" fmla="val 54627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8A3E6308-CD1C-864C-86FD-3A8B6ED50F76}"/>
                </a:ext>
              </a:extLst>
            </p:cNvPr>
            <p:cNvSpPr/>
            <p:nvPr/>
          </p:nvSpPr>
          <p:spPr>
            <a:xfrm rot="13524168">
              <a:off x="2979027" y="3595953"/>
              <a:ext cx="770712" cy="406649"/>
            </a:xfrm>
            <a:prstGeom prst="triangl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E6D67A27-C446-9245-90AF-120A55A131FA}"/>
                </a:ext>
              </a:extLst>
            </p:cNvPr>
            <p:cNvSpPr/>
            <p:nvPr/>
          </p:nvSpPr>
          <p:spPr>
            <a:xfrm rot="7901436">
              <a:off x="4744482" y="3584526"/>
              <a:ext cx="834994" cy="384529"/>
            </a:xfrm>
            <a:prstGeom prst="triangl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6FE462F5-EB92-C748-8887-88A6DAF13905}"/>
                </a:ext>
              </a:extLst>
            </p:cNvPr>
            <p:cNvSpPr/>
            <p:nvPr/>
          </p:nvSpPr>
          <p:spPr>
            <a:xfrm flipV="1">
              <a:off x="3839560" y="3985220"/>
              <a:ext cx="770712" cy="406649"/>
            </a:xfrm>
            <a:prstGeom prst="triangl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E920DC-51C6-5B45-BBEC-B5C48FC5856D}"/>
                </a:ext>
              </a:extLst>
            </p:cNvPr>
            <p:cNvSpPr txBox="1"/>
            <p:nvPr/>
          </p:nvSpPr>
          <p:spPr>
            <a:xfrm>
              <a:off x="5943600" y="1820751"/>
              <a:ext cx="18726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0070C0"/>
                  </a:solidFill>
                </a:rPr>
                <a:t>2 </a:t>
              </a:r>
              <a:r>
                <a:rPr lang="it-IT" b="1" dirty="0" err="1">
                  <a:solidFill>
                    <a:srgbClr val="0070C0"/>
                  </a:solidFill>
                </a:rPr>
                <a:t>point</a:t>
              </a:r>
              <a:r>
                <a:rPr lang="it-IT" b="1" dirty="0">
                  <a:solidFill>
                    <a:srgbClr val="0070C0"/>
                  </a:solidFill>
                </a:rPr>
                <a:t> </a:t>
              </a:r>
              <a:r>
                <a:rPr lang="it-IT" b="1" dirty="0" err="1">
                  <a:solidFill>
                    <a:srgbClr val="0070C0"/>
                  </a:solidFill>
                </a:rPr>
                <a:t>coverage</a:t>
              </a:r>
              <a:r>
                <a:rPr lang="it-IT" b="1" dirty="0">
                  <a:solidFill>
                    <a:srgbClr val="0070C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606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FA589-05DC-AA4F-8B36-CBBCBD44B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Alternative </a:t>
            </a:r>
            <a:r>
              <a:rPr lang="it-IT" b="1" dirty="0" err="1">
                <a:solidFill>
                  <a:srgbClr val="FF0000"/>
                </a:solidFill>
              </a:rPr>
              <a:t>magnet</a:t>
            </a:r>
            <a:r>
              <a:rPr lang="it-IT" b="1" dirty="0">
                <a:solidFill>
                  <a:srgbClr val="FF0000"/>
                </a:solidFill>
              </a:rPr>
              <a:t> design:</a:t>
            </a:r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628B6-4E69-374B-AEC9-0D9A12B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61" y="982085"/>
            <a:ext cx="5702300" cy="3695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C142B4-D5B1-2E44-9945-23E5646AD8FA}"/>
              </a:ext>
            </a:extLst>
          </p:cNvPr>
          <p:cNvSpPr txBox="1"/>
          <p:nvPr/>
        </p:nvSpPr>
        <p:spPr>
          <a:xfrm>
            <a:off x="4873827" y="1364996"/>
            <a:ext cx="2360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Two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different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magnets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A20AC4-91AB-A343-91DB-2A59A715DBFA}"/>
              </a:ext>
            </a:extLst>
          </p:cNvPr>
          <p:cNvSpPr txBox="1"/>
          <p:nvPr/>
        </p:nvSpPr>
        <p:spPr>
          <a:xfrm>
            <a:off x="4971826" y="3670150"/>
            <a:ext cx="2698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MSD can be </a:t>
            </a:r>
            <a:r>
              <a:rPr lang="it-IT" b="1" dirty="0" err="1">
                <a:solidFill>
                  <a:srgbClr val="FF0000"/>
                </a:solidFill>
              </a:rPr>
              <a:t>placed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as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close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as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possible</a:t>
            </a:r>
            <a:r>
              <a:rPr lang="it-IT" b="1" dirty="0">
                <a:solidFill>
                  <a:srgbClr val="FF0000"/>
                </a:solidFill>
              </a:rPr>
              <a:t> to the exit of </a:t>
            </a:r>
            <a:r>
              <a:rPr lang="it-IT" b="1" dirty="0" err="1">
                <a:solidFill>
                  <a:srgbClr val="FF0000"/>
                </a:solidFill>
              </a:rPr>
              <a:t>magnets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832F73-106F-E04A-ABF3-C0FE306AA1CD}"/>
              </a:ext>
            </a:extLst>
          </p:cNvPr>
          <p:cNvCxnSpPr>
            <a:cxnSpLocks/>
          </p:cNvCxnSpPr>
          <p:nvPr/>
        </p:nvCxnSpPr>
        <p:spPr>
          <a:xfrm flipV="1">
            <a:off x="2220312" y="2409777"/>
            <a:ext cx="2554651" cy="4364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82726A-F70D-5D45-8296-1CFDD2B6D2B3}"/>
              </a:ext>
            </a:extLst>
          </p:cNvPr>
          <p:cNvCxnSpPr>
            <a:cxnSpLocks/>
          </p:cNvCxnSpPr>
          <p:nvPr/>
        </p:nvCxnSpPr>
        <p:spPr>
          <a:xfrm>
            <a:off x="2221811" y="2854313"/>
            <a:ext cx="2553152" cy="4279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871EC8-D14F-B841-919F-C43E5191F478}"/>
              </a:ext>
            </a:extLst>
          </p:cNvPr>
          <p:cNvCxnSpPr/>
          <p:nvPr/>
        </p:nvCxnSpPr>
        <p:spPr>
          <a:xfrm>
            <a:off x="4774963" y="2414722"/>
            <a:ext cx="0" cy="830425"/>
          </a:xfrm>
          <a:prstGeom prst="straightConnector1">
            <a:avLst/>
          </a:prstGeom>
          <a:ln>
            <a:solidFill>
              <a:srgbClr val="0432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6DC3A1-3771-3F48-A562-1EF52961893C}"/>
              </a:ext>
            </a:extLst>
          </p:cNvPr>
          <p:cNvCxnSpPr>
            <a:cxnSpLocks/>
          </p:cNvCxnSpPr>
          <p:nvPr/>
        </p:nvCxnSpPr>
        <p:spPr>
          <a:xfrm>
            <a:off x="2220312" y="2851150"/>
            <a:ext cx="255465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027F810-EE9D-174D-BDB0-B044F21F01CF}"/>
              </a:ext>
            </a:extLst>
          </p:cNvPr>
          <p:cNvSpPr txBox="1"/>
          <p:nvPr/>
        </p:nvSpPr>
        <p:spPr>
          <a:xfrm>
            <a:off x="3630047" y="2567809"/>
            <a:ext cx="92198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400" i="1" dirty="0">
                <a:solidFill>
                  <a:srgbClr val="0432FF"/>
                </a:solidFill>
              </a:rPr>
              <a:t>L ~25 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4BD0C9-5EB2-D140-B77E-F845FF8387A4}"/>
              </a:ext>
            </a:extLst>
          </p:cNvPr>
          <p:cNvSpPr txBox="1"/>
          <p:nvPr/>
        </p:nvSpPr>
        <p:spPr>
          <a:xfrm>
            <a:off x="3801318" y="2873814"/>
            <a:ext cx="102463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400" i="1" dirty="0">
                <a:solidFill>
                  <a:srgbClr val="0432FF"/>
                </a:solidFill>
              </a:rPr>
              <a:t> d ~8.8 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0CEAA4-9D14-C446-9815-793F2B990301}"/>
              </a:ext>
            </a:extLst>
          </p:cNvPr>
          <p:cNvSpPr txBox="1"/>
          <p:nvPr/>
        </p:nvSpPr>
        <p:spPr>
          <a:xfrm>
            <a:off x="641733" y="1182331"/>
            <a:ext cx="1919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Here the gap can be </a:t>
            </a:r>
            <a:r>
              <a:rPr lang="it-IT" b="1" dirty="0" err="1">
                <a:solidFill>
                  <a:srgbClr val="C00000"/>
                </a:solidFill>
              </a:rPr>
              <a:t>even</a:t>
            </a:r>
            <a:r>
              <a:rPr lang="it-IT" b="1" dirty="0">
                <a:solidFill>
                  <a:srgbClr val="C00000"/>
                </a:solidFill>
              </a:rPr>
              <a:t> made </a:t>
            </a:r>
            <a:r>
              <a:rPr lang="it-IT" b="1" dirty="0" err="1">
                <a:solidFill>
                  <a:srgbClr val="C00000"/>
                </a:solidFill>
              </a:rPr>
              <a:t>smaller</a:t>
            </a:r>
            <a:r>
              <a:rPr lang="it-IT" b="1" dirty="0">
                <a:solidFill>
                  <a:srgbClr val="C00000"/>
                </a:solidFill>
              </a:rPr>
              <a:t>!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51FDA85-5B7E-AC4E-A79B-79D4C3B79755}"/>
              </a:ext>
            </a:extLst>
          </p:cNvPr>
          <p:cNvCxnSpPr/>
          <p:nvPr/>
        </p:nvCxnSpPr>
        <p:spPr>
          <a:xfrm>
            <a:off x="1721224" y="1769320"/>
            <a:ext cx="839606" cy="85867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605F48-71BD-A34E-B2BE-460FCA2D8A58}"/>
              </a:ext>
            </a:extLst>
          </p:cNvPr>
          <p:cNvCxnSpPr>
            <a:cxnSpLocks/>
          </p:cNvCxnSpPr>
          <p:nvPr/>
        </p:nvCxnSpPr>
        <p:spPr>
          <a:xfrm flipH="1">
            <a:off x="706696" y="2015136"/>
            <a:ext cx="106748" cy="165501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7F0B026-CF7D-6D42-B15D-1EBAB621A62B}"/>
              </a:ext>
            </a:extLst>
          </p:cNvPr>
          <p:cNvSpPr txBox="1"/>
          <p:nvPr/>
        </p:nvSpPr>
        <p:spPr>
          <a:xfrm>
            <a:off x="446163" y="3674822"/>
            <a:ext cx="1919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C00000"/>
                </a:solidFill>
              </a:rPr>
              <a:t>Reduced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material</a:t>
            </a:r>
            <a:r>
              <a:rPr lang="it-IT" b="1" dirty="0">
                <a:solidFill>
                  <a:srgbClr val="C00000"/>
                </a:solidFill>
              </a:rPr>
              <a:t> and </a:t>
            </a:r>
            <a:r>
              <a:rPr lang="it-IT" b="1" dirty="0" err="1">
                <a:solidFill>
                  <a:srgbClr val="C00000"/>
                </a:solidFill>
              </a:rPr>
              <a:t>cost</a:t>
            </a:r>
            <a:endParaRPr lang="it-IT" b="1" dirty="0">
              <a:solidFill>
                <a:srgbClr val="C00000"/>
              </a:solidFill>
            </a:endParaRPr>
          </a:p>
          <a:p>
            <a:r>
              <a:rPr lang="it-IT" b="1" dirty="0" err="1">
                <a:solidFill>
                  <a:srgbClr val="C00000"/>
                </a:solidFill>
              </a:rPr>
              <a:t>Reduced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extension</a:t>
            </a:r>
            <a:r>
              <a:rPr lang="it-IT" b="1" dirty="0">
                <a:solidFill>
                  <a:srgbClr val="C00000"/>
                </a:solidFill>
              </a:rPr>
              <a:t> of fringe </a:t>
            </a:r>
            <a:r>
              <a:rPr lang="it-IT" b="1" dirty="0" err="1">
                <a:solidFill>
                  <a:srgbClr val="C00000"/>
                </a:solidFill>
              </a:rPr>
              <a:t>field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A533B8-5FCE-E841-8D55-05D102DBF072}"/>
              </a:ext>
            </a:extLst>
          </p:cNvPr>
          <p:cNvSpPr txBox="1"/>
          <p:nvPr/>
        </p:nvSpPr>
        <p:spPr>
          <a:xfrm>
            <a:off x="6657526" y="2427144"/>
            <a:ext cx="2291268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u="sng" dirty="0" err="1">
                <a:solidFill>
                  <a:srgbClr val="002060"/>
                </a:solidFill>
              </a:rPr>
              <a:t>Warning</a:t>
            </a:r>
            <a:r>
              <a:rPr lang="it-IT" b="1" u="sng" dirty="0">
                <a:solidFill>
                  <a:srgbClr val="002060"/>
                </a:solidFill>
              </a:rPr>
              <a:t>: </a:t>
            </a:r>
          </a:p>
          <a:p>
            <a:r>
              <a:rPr lang="it-IT" b="1" dirty="0" err="1">
                <a:solidFill>
                  <a:srgbClr val="002060"/>
                </a:solidFill>
              </a:rPr>
              <a:t>maybe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we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loose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something</a:t>
            </a:r>
            <a:r>
              <a:rPr lang="it-IT" b="1" dirty="0">
                <a:solidFill>
                  <a:srgbClr val="002060"/>
                </a:solidFill>
              </a:rPr>
              <a:t> in </a:t>
            </a:r>
            <a:r>
              <a:rPr lang="it-IT" b="1" dirty="0" err="1">
                <a:solidFill>
                  <a:srgbClr val="002060"/>
                </a:solidFill>
              </a:rPr>
              <a:t>B•dl</a:t>
            </a:r>
            <a:endParaRPr lang="it-IT" b="1" dirty="0">
              <a:solidFill>
                <a:srgbClr val="00206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29FB25C-4470-2643-8014-6789C9378B53}"/>
              </a:ext>
            </a:extLst>
          </p:cNvPr>
          <p:cNvCxnSpPr>
            <a:cxnSpLocks/>
          </p:cNvCxnSpPr>
          <p:nvPr/>
        </p:nvCxnSpPr>
        <p:spPr>
          <a:xfrm flipH="1" flipV="1">
            <a:off x="4899632" y="3266890"/>
            <a:ext cx="461529" cy="5090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32A15DF-9A4B-5743-A42E-210598BFD3C6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2987187" y="1534273"/>
            <a:ext cx="1886640" cy="4290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B5A2946-3AC1-9544-915A-8B9393D745D2}"/>
              </a:ext>
            </a:extLst>
          </p:cNvPr>
          <p:cNvCxnSpPr>
            <a:cxnSpLocks/>
          </p:cNvCxnSpPr>
          <p:nvPr/>
        </p:nvCxnSpPr>
        <p:spPr>
          <a:xfrm flipH="1">
            <a:off x="4447470" y="1597829"/>
            <a:ext cx="426357" cy="5088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51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3E3B8-D888-2C46-A453-049067BBA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59" y="143730"/>
            <a:ext cx="8484738" cy="530223"/>
          </a:xfrm>
        </p:spPr>
        <p:txBody>
          <a:bodyPr/>
          <a:lstStyle/>
          <a:p>
            <a:r>
              <a:rPr lang="it-IT" b="1" dirty="0" err="1">
                <a:solidFill>
                  <a:srgbClr val="FF0000"/>
                </a:solidFill>
              </a:rPr>
              <a:t>Initial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studies</a:t>
            </a:r>
            <a:r>
              <a:rPr lang="it-IT" b="1" dirty="0">
                <a:solidFill>
                  <a:srgbClr val="FF0000"/>
                </a:solidFill>
              </a:rPr>
              <a:t> on the </a:t>
            </a:r>
            <a:r>
              <a:rPr lang="it-IT" b="1" dirty="0" err="1">
                <a:solidFill>
                  <a:srgbClr val="FF0000"/>
                </a:solidFill>
              </a:rPr>
              <a:t>uncertainties</a:t>
            </a:r>
            <a:r>
              <a:rPr lang="it-IT" b="1" dirty="0">
                <a:solidFill>
                  <a:srgbClr val="FF0000"/>
                </a:solidFill>
              </a:rPr>
              <a:t> on </a:t>
            </a:r>
            <a:r>
              <a:rPr lang="it-IT" b="1" dirty="0" err="1">
                <a:solidFill>
                  <a:srgbClr val="FF0000"/>
                </a:solidFill>
              </a:rPr>
              <a:t>mag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field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sz="2400" i="1" dirty="0">
                <a:solidFill>
                  <a:srgbClr val="0070C0"/>
                </a:solidFill>
              </a:rPr>
              <a:t>(</a:t>
            </a:r>
            <a:r>
              <a:rPr lang="it-IT" sz="2400" i="1" dirty="0" err="1">
                <a:solidFill>
                  <a:srgbClr val="0070C0"/>
                </a:solidFill>
              </a:rPr>
              <a:t>Mi+Bo</a:t>
            </a:r>
            <a:r>
              <a:rPr lang="it-IT" sz="2400" i="1" dirty="0">
                <a:solidFill>
                  <a:srgbClr val="0070C0"/>
                </a:solidFill>
              </a:rPr>
              <a:t>) </a:t>
            </a:r>
            <a:endParaRPr lang="it-IT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6B4C7-A288-184C-BFCF-BCB568C27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76" y="1056508"/>
            <a:ext cx="8857195" cy="3403405"/>
          </a:xfrm>
        </p:spPr>
        <p:txBody>
          <a:bodyPr/>
          <a:lstStyle/>
          <a:p>
            <a:r>
              <a:rPr lang="it-IT" dirty="0"/>
              <a:t>500 µm </a:t>
            </a:r>
            <a:r>
              <a:rPr lang="it-IT" dirty="0" err="1"/>
              <a:t>uncertainty</a:t>
            </a:r>
            <a:r>
              <a:rPr lang="it-IT" dirty="0"/>
              <a:t> on Intermediate </a:t>
            </a:r>
            <a:r>
              <a:rPr lang="it-IT" dirty="0" err="1"/>
              <a:t>Tracker</a:t>
            </a:r>
            <a:r>
              <a:rPr lang="it-IT" dirty="0"/>
              <a:t> long coordinate: </a:t>
            </a:r>
            <a:r>
              <a:rPr lang="it-IT" dirty="0">
                <a:solidFill>
                  <a:srgbClr val="0432FF"/>
                </a:solidFill>
              </a:rPr>
              <a:t>no </a:t>
            </a:r>
            <a:r>
              <a:rPr lang="it-IT" dirty="0" err="1">
                <a:solidFill>
                  <a:srgbClr val="0432FF"/>
                </a:solidFill>
              </a:rPr>
              <a:t>significant</a:t>
            </a:r>
            <a:r>
              <a:rPr lang="it-IT" dirty="0">
                <a:solidFill>
                  <a:srgbClr val="0432FF"/>
                </a:solidFill>
              </a:rPr>
              <a:t> </a:t>
            </a:r>
            <a:r>
              <a:rPr lang="it-IT" dirty="0" err="1">
                <a:solidFill>
                  <a:srgbClr val="0432FF"/>
                </a:solidFill>
              </a:rPr>
              <a:t>effect</a:t>
            </a:r>
            <a:r>
              <a:rPr lang="it-IT" dirty="0">
                <a:solidFill>
                  <a:srgbClr val="0432FF"/>
                </a:solidFill>
              </a:rPr>
              <a:t> on </a:t>
            </a:r>
            <a:r>
              <a:rPr lang="it-IT" dirty="0" err="1">
                <a:solidFill>
                  <a:srgbClr val="0432FF"/>
                </a:solidFill>
              </a:rPr>
              <a:t>resolution</a:t>
            </a:r>
            <a:r>
              <a:rPr lang="it-IT" dirty="0">
                <a:solidFill>
                  <a:srgbClr val="0432FF"/>
                </a:solidFill>
              </a:rPr>
              <a:t>. A small </a:t>
            </a:r>
            <a:r>
              <a:rPr lang="it-IT" dirty="0" err="1">
                <a:solidFill>
                  <a:srgbClr val="0432FF"/>
                </a:solidFill>
              </a:rPr>
              <a:t>bias</a:t>
            </a:r>
            <a:r>
              <a:rPr lang="it-IT" dirty="0">
                <a:solidFill>
                  <a:srgbClr val="0432FF"/>
                </a:solidFill>
              </a:rPr>
              <a:t> in </a:t>
            </a:r>
            <a:r>
              <a:rPr lang="it-IT" dirty="0" err="1">
                <a:solidFill>
                  <a:srgbClr val="0432FF"/>
                </a:solidFill>
              </a:rPr>
              <a:t>momentum</a:t>
            </a:r>
            <a:r>
              <a:rPr lang="it-IT" dirty="0">
                <a:solidFill>
                  <a:srgbClr val="0432FF"/>
                </a:solidFill>
              </a:rPr>
              <a:t> </a:t>
            </a:r>
            <a:r>
              <a:rPr lang="it-IT" dirty="0" err="1">
                <a:solidFill>
                  <a:srgbClr val="0432FF"/>
                </a:solidFill>
              </a:rPr>
              <a:t>reconstruction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degree</a:t>
            </a:r>
            <a:r>
              <a:rPr lang="it-IT" dirty="0"/>
              <a:t> </a:t>
            </a:r>
            <a:r>
              <a:rPr lang="it-IT" dirty="0" err="1"/>
              <a:t>disalignment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magnets</a:t>
            </a:r>
            <a:r>
              <a:rPr lang="it-IT" dirty="0"/>
              <a:t>: </a:t>
            </a:r>
            <a:r>
              <a:rPr lang="it-IT" dirty="0">
                <a:solidFill>
                  <a:srgbClr val="0432FF"/>
                </a:solidFill>
              </a:rPr>
              <a:t>no </a:t>
            </a:r>
            <a:r>
              <a:rPr lang="it-IT" dirty="0" err="1">
                <a:solidFill>
                  <a:srgbClr val="0432FF"/>
                </a:solidFill>
              </a:rPr>
              <a:t>significant</a:t>
            </a:r>
            <a:r>
              <a:rPr lang="it-IT" dirty="0">
                <a:solidFill>
                  <a:srgbClr val="0432FF"/>
                </a:solidFill>
              </a:rPr>
              <a:t> </a:t>
            </a:r>
            <a:r>
              <a:rPr lang="it-IT" dirty="0" err="1">
                <a:solidFill>
                  <a:srgbClr val="0432FF"/>
                </a:solidFill>
              </a:rPr>
              <a:t>effect</a:t>
            </a:r>
            <a:endParaRPr lang="it-IT" dirty="0">
              <a:solidFill>
                <a:srgbClr val="0432FF"/>
              </a:solidFill>
            </a:endParaRPr>
          </a:p>
          <a:p>
            <a:r>
              <a:rPr lang="it-IT" dirty="0"/>
              <a:t>Alternate </a:t>
            </a:r>
            <a:r>
              <a:rPr lang="it-IT" dirty="0" err="1"/>
              <a:t>alignement</a:t>
            </a:r>
            <a:r>
              <a:rPr lang="it-IT" dirty="0"/>
              <a:t> of </a:t>
            </a:r>
            <a:r>
              <a:rPr lang="it-IT" dirty="0" err="1"/>
              <a:t>magnets</a:t>
            </a:r>
            <a:endParaRPr lang="it-IT" dirty="0"/>
          </a:p>
          <a:p>
            <a:r>
              <a:rPr lang="it-IT" dirty="0" err="1"/>
              <a:t>Systematic</a:t>
            </a:r>
            <a:r>
              <a:rPr lang="it-IT" dirty="0"/>
              <a:t> </a:t>
            </a:r>
            <a:r>
              <a:rPr lang="it-IT" dirty="0" err="1"/>
              <a:t>error</a:t>
            </a:r>
            <a:r>
              <a:rPr lang="it-IT" dirty="0"/>
              <a:t> in </a:t>
            </a:r>
            <a:r>
              <a:rPr lang="it-IT" dirty="0" err="1"/>
              <a:t>magnetic</a:t>
            </a:r>
            <a:r>
              <a:rPr lang="it-IT" dirty="0"/>
              <a:t> </a:t>
            </a:r>
            <a:r>
              <a:rPr lang="it-IT" dirty="0" err="1"/>
              <a:t>map</a:t>
            </a:r>
            <a:r>
              <a:rPr lang="it-IT" dirty="0"/>
              <a:t> </a:t>
            </a:r>
            <a:r>
              <a:rPr lang="it-IT" dirty="0" err="1"/>
              <a:t>coordinates</a:t>
            </a:r>
            <a:endParaRPr lang="it-IT" dirty="0"/>
          </a:p>
          <a:p>
            <a:endParaRPr lang="it-IT" dirty="0">
              <a:solidFill>
                <a:srgbClr val="0432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67702C-2F5D-0D49-A260-6F4B1D472F7C}"/>
              </a:ext>
            </a:extLst>
          </p:cNvPr>
          <p:cNvSpPr txBox="1"/>
          <p:nvPr/>
        </p:nvSpPr>
        <p:spPr>
          <a:xfrm rot="20129414">
            <a:off x="1281735" y="2984569"/>
            <a:ext cx="4987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>
                <a:solidFill>
                  <a:srgbClr val="7030A0"/>
                </a:solidFill>
              </a:rPr>
              <a:t>Different</a:t>
            </a:r>
            <a:r>
              <a:rPr lang="it-IT" sz="2400" b="1" dirty="0">
                <a:solidFill>
                  <a:srgbClr val="7030A0"/>
                </a:solidFill>
              </a:rPr>
              <a:t> </a:t>
            </a:r>
            <a:r>
              <a:rPr lang="it-IT" sz="2400" b="1" dirty="0" err="1">
                <a:solidFill>
                  <a:srgbClr val="7030A0"/>
                </a:solidFill>
              </a:rPr>
              <a:t>studies</a:t>
            </a:r>
            <a:r>
              <a:rPr lang="it-IT" sz="2400" b="1" dirty="0">
                <a:solidFill>
                  <a:srgbClr val="7030A0"/>
                </a:solidFill>
              </a:rPr>
              <a:t> </a:t>
            </a:r>
            <a:r>
              <a:rPr lang="it-IT" sz="2400" b="1" dirty="0" err="1">
                <a:solidFill>
                  <a:srgbClr val="7030A0"/>
                </a:solidFill>
              </a:rPr>
              <a:t>still</a:t>
            </a:r>
            <a:r>
              <a:rPr lang="it-IT" sz="2400" b="1" dirty="0">
                <a:solidFill>
                  <a:srgbClr val="7030A0"/>
                </a:solidFill>
              </a:rPr>
              <a:t> in progress</a:t>
            </a:r>
          </a:p>
        </p:txBody>
      </p:sp>
    </p:spTree>
    <p:extLst>
      <p:ext uri="{BB962C8B-B14F-4D97-AF65-F5344CB8AC3E}">
        <p14:creationId xmlns:p14="http://schemas.microsoft.com/office/powerpoint/2010/main" val="380584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C6D451-CB28-0D4A-914C-32EE7AD5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1"/>
            <a:ext cx="8649138" cy="548639"/>
          </a:xfrm>
        </p:spPr>
        <p:txBody>
          <a:bodyPr/>
          <a:lstStyle/>
          <a:p>
            <a:r>
              <a:rPr lang="it-IT" b="1" dirty="0" err="1">
                <a:solidFill>
                  <a:srgbClr val="FF0000"/>
                </a:solidFill>
              </a:rPr>
              <a:t>Smearing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tests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sz="2000" i="1" dirty="0">
                <a:solidFill>
                  <a:srgbClr val="0070C0"/>
                </a:solidFill>
              </a:rPr>
              <a:t>(M. Franchini)</a:t>
            </a:r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E9CFDE-07FE-D347-83F0-AB5EEF29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95" y="503008"/>
            <a:ext cx="7132607" cy="4640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865F31-02DE-E14D-8175-514FD5512017}"/>
              </a:ext>
            </a:extLst>
          </p:cNvPr>
          <p:cNvSpPr txBox="1"/>
          <p:nvPr/>
        </p:nvSpPr>
        <p:spPr>
          <a:xfrm>
            <a:off x="3895797" y="3256384"/>
            <a:ext cx="5000087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7030A0"/>
                </a:solidFill>
              </a:rPr>
              <a:t>Gaussian</a:t>
            </a:r>
            <a:r>
              <a:rPr lang="it-IT" b="1" dirty="0">
                <a:solidFill>
                  <a:srgbClr val="7030A0"/>
                </a:solidFill>
              </a:rPr>
              <a:t> random </a:t>
            </a:r>
            <a:r>
              <a:rPr lang="it-IT" b="1" dirty="0" err="1">
                <a:solidFill>
                  <a:srgbClr val="7030A0"/>
                </a:solidFill>
              </a:rPr>
              <a:t>smearing</a:t>
            </a:r>
            <a:r>
              <a:rPr lang="it-IT" b="1" dirty="0">
                <a:solidFill>
                  <a:srgbClr val="7030A0"/>
                </a:solidFill>
              </a:rPr>
              <a:t> on the </a:t>
            </a:r>
            <a:r>
              <a:rPr lang="it-IT" b="1" dirty="0" err="1">
                <a:solidFill>
                  <a:srgbClr val="7030A0"/>
                </a:solidFill>
              </a:rPr>
              <a:t>magnetic</a:t>
            </a:r>
            <a:r>
              <a:rPr lang="it-IT" b="1" dirty="0">
                <a:solidFill>
                  <a:srgbClr val="7030A0"/>
                </a:solidFill>
              </a:rPr>
              <a:t> </a:t>
            </a:r>
            <a:r>
              <a:rPr lang="it-IT" b="1" dirty="0" err="1">
                <a:solidFill>
                  <a:srgbClr val="7030A0"/>
                </a:solidFill>
              </a:rPr>
              <a:t>field</a:t>
            </a:r>
            <a:br>
              <a:rPr lang="it-IT" b="1" dirty="0">
                <a:solidFill>
                  <a:srgbClr val="7030A0"/>
                </a:solidFill>
              </a:rPr>
            </a:br>
            <a:r>
              <a:rPr lang="it-IT" b="1" dirty="0" err="1">
                <a:solidFill>
                  <a:srgbClr val="7030A0"/>
                </a:solidFill>
              </a:rPr>
              <a:t>components</a:t>
            </a:r>
            <a:r>
              <a:rPr lang="it-IT" b="1" dirty="0">
                <a:solidFill>
                  <a:srgbClr val="7030A0"/>
                </a:solidFill>
              </a:rPr>
              <a:t> </a:t>
            </a:r>
            <a:r>
              <a:rPr lang="it-IT" b="1" dirty="0" err="1">
                <a:solidFill>
                  <a:srgbClr val="7030A0"/>
                </a:solidFill>
              </a:rPr>
              <a:t>read</a:t>
            </a:r>
            <a:r>
              <a:rPr lang="it-IT" b="1" dirty="0">
                <a:solidFill>
                  <a:srgbClr val="7030A0"/>
                </a:solidFill>
              </a:rPr>
              <a:t> from the </a:t>
            </a:r>
            <a:r>
              <a:rPr lang="it-IT" b="1" dirty="0" err="1">
                <a:solidFill>
                  <a:srgbClr val="7030A0"/>
                </a:solidFill>
              </a:rPr>
              <a:t>magnetic</a:t>
            </a:r>
            <a:r>
              <a:rPr lang="it-IT" b="1" dirty="0">
                <a:solidFill>
                  <a:srgbClr val="7030A0"/>
                </a:solidFill>
              </a:rPr>
              <a:t> </a:t>
            </a:r>
            <a:r>
              <a:rPr lang="it-IT" b="1" dirty="0" err="1">
                <a:solidFill>
                  <a:srgbClr val="7030A0"/>
                </a:solidFill>
              </a:rPr>
              <a:t>map</a:t>
            </a:r>
            <a:endParaRPr lang="it-IT" b="1" dirty="0">
              <a:solidFill>
                <a:srgbClr val="7030A0"/>
              </a:solidFill>
            </a:endParaRPr>
          </a:p>
          <a:p>
            <a:endParaRPr lang="it-IT" b="1" dirty="0">
              <a:solidFill>
                <a:srgbClr val="7030A0"/>
              </a:solidFill>
            </a:endParaRPr>
          </a:p>
          <a:p>
            <a:r>
              <a:rPr lang="it-IT" b="1" dirty="0">
                <a:solidFill>
                  <a:srgbClr val="7030A0"/>
                </a:solidFill>
              </a:rPr>
              <a:t>Position </a:t>
            </a:r>
            <a:r>
              <a:rPr lang="it-IT" b="1" dirty="0" err="1">
                <a:solidFill>
                  <a:srgbClr val="7030A0"/>
                </a:solidFill>
              </a:rPr>
              <a:t>not</a:t>
            </a:r>
            <a:r>
              <a:rPr lang="it-IT" b="1" dirty="0">
                <a:solidFill>
                  <a:srgbClr val="7030A0"/>
                </a:solidFill>
              </a:rPr>
              <a:t> </a:t>
            </a:r>
            <a:r>
              <a:rPr lang="it-IT" b="1" dirty="0" err="1">
                <a:solidFill>
                  <a:srgbClr val="7030A0"/>
                </a:solidFill>
              </a:rPr>
              <a:t>smeared</a:t>
            </a:r>
            <a:endParaRPr lang="it-IT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5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3E3B8-D888-2C46-A453-049067BBA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711" y="209044"/>
            <a:ext cx="7286467" cy="530223"/>
          </a:xfrm>
        </p:spPr>
        <p:txBody>
          <a:bodyPr/>
          <a:lstStyle/>
          <a:p>
            <a:r>
              <a:rPr lang="it-IT" b="1" dirty="0" err="1">
                <a:solidFill>
                  <a:srgbClr val="FF0000"/>
                </a:solidFill>
              </a:rPr>
              <a:t>Radiaton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Damage</a:t>
            </a:r>
            <a:r>
              <a:rPr lang="it-IT" b="1" dirty="0">
                <a:solidFill>
                  <a:srgbClr val="FF0000"/>
                </a:solidFill>
              </a:rPr>
              <a:t> in </a:t>
            </a:r>
            <a:r>
              <a:rPr lang="it-IT" b="1" dirty="0" err="1">
                <a:solidFill>
                  <a:srgbClr val="FF0000"/>
                </a:solidFill>
              </a:rPr>
              <a:t>Permanent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Magnets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6B4C7-A288-184C-BFCF-BCB568C27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" y="739267"/>
            <a:ext cx="9061704" cy="3403405"/>
          </a:xfrm>
        </p:spPr>
        <p:txBody>
          <a:bodyPr/>
          <a:lstStyle/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recently</a:t>
            </a:r>
            <a:r>
              <a:rPr lang="it-IT" dirty="0"/>
              <a:t> made </a:t>
            </a:r>
            <a:r>
              <a:rPr lang="it-IT" dirty="0" err="1"/>
              <a:t>aware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permanent</a:t>
            </a:r>
            <a:r>
              <a:rPr lang="it-IT" dirty="0"/>
              <a:t> </a:t>
            </a:r>
            <a:r>
              <a:rPr lang="it-IT" dirty="0" err="1"/>
              <a:t>magnet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suffer</a:t>
            </a:r>
            <a:r>
              <a:rPr lang="it-IT" dirty="0"/>
              <a:t> </a:t>
            </a:r>
            <a:r>
              <a:rPr lang="it-IT" dirty="0" err="1"/>
              <a:t>magnetization</a:t>
            </a:r>
            <a:r>
              <a:rPr lang="it-IT" dirty="0"/>
              <a:t> </a:t>
            </a:r>
            <a:r>
              <a:rPr lang="it-IT" dirty="0" err="1"/>
              <a:t>variations</a:t>
            </a:r>
            <a:r>
              <a:rPr lang="it-IT" dirty="0"/>
              <a:t> under </a:t>
            </a:r>
            <a:r>
              <a:rPr lang="it-IT" dirty="0" err="1"/>
              <a:t>irradiation</a:t>
            </a:r>
            <a:r>
              <a:rPr lang="it-IT" dirty="0"/>
              <a:t> </a:t>
            </a:r>
            <a:r>
              <a:rPr lang="it-IT" sz="1600" i="1" dirty="0">
                <a:solidFill>
                  <a:srgbClr val="0070C0"/>
                </a:solidFill>
              </a:rPr>
              <a:t>(For ex.: M. </a:t>
            </a:r>
            <a:r>
              <a:rPr lang="it-IT" sz="1600" i="1" dirty="0" err="1">
                <a:solidFill>
                  <a:srgbClr val="0070C0"/>
                </a:solidFill>
              </a:rPr>
              <a:t>Schanz</a:t>
            </a:r>
            <a:r>
              <a:rPr lang="it-IT" sz="1600" i="1" dirty="0">
                <a:solidFill>
                  <a:srgbClr val="0070C0"/>
                </a:solidFill>
              </a:rPr>
              <a:t> et al «High </a:t>
            </a:r>
            <a:r>
              <a:rPr lang="it-IT" sz="1600" i="1" dirty="0" err="1">
                <a:solidFill>
                  <a:srgbClr val="0070C0"/>
                </a:solidFill>
              </a:rPr>
              <a:t>energy</a:t>
            </a:r>
            <a:r>
              <a:rPr lang="it-IT" sz="1600" i="1" dirty="0">
                <a:solidFill>
                  <a:srgbClr val="0070C0"/>
                </a:solidFill>
              </a:rPr>
              <a:t> </a:t>
            </a:r>
            <a:r>
              <a:rPr lang="it-IT" sz="1600" i="1" dirty="0" err="1">
                <a:solidFill>
                  <a:srgbClr val="0070C0"/>
                </a:solidFill>
              </a:rPr>
              <a:t>proton</a:t>
            </a:r>
            <a:r>
              <a:rPr lang="it-IT" sz="1600" i="1" dirty="0">
                <a:solidFill>
                  <a:srgbClr val="0070C0"/>
                </a:solidFill>
              </a:rPr>
              <a:t> </a:t>
            </a:r>
            <a:r>
              <a:rPr lang="it-IT" sz="1600" i="1" dirty="0" err="1">
                <a:solidFill>
                  <a:srgbClr val="0070C0"/>
                </a:solidFill>
              </a:rPr>
              <a:t>induced</a:t>
            </a:r>
            <a:r>
              <a:rPr lang="it-IT" sz="1600" i="1" dirty="0">
                <a:solidFill>
                  <a:srgbClr val="0070C0"/>
                </a:solidFill>
              </a:rPr>
              <a:t> </a:t>
            </a:r>
            <a:r>
              <a:rPr lang="it-IT" sz="1600" i="1" dirty="0" err="1">
                <a:solidFill>
                  <a:srgbClr val="0070C0"/>
                </a:solidFill>
              </a:rPr>
              <a:t>radiation</a:t>
            </a:r>
            <a:r>
              <a:rPr lang="it-IT" sz="1600" i="1" dirty="0">
                <a:solidFill>
                  <a:srgbClr val="0070C0"/>
                </a:solidFill>
              </a:rPr>
              <a:t> </a:t>
            </a:r>
            <a:r>
              <a:rPr lang="it-IT" sz="1600" i="1" dirty="0" err="1">
                <a:solidFill>
                  <a:srgbClr val="0070C0"/>
                </a:solidFill>
              </a:rPr>
              <a:t>damage</a:t>
            </a:r>
            <a:r>
              <a:rPr lang="it-IT" sz="1600" i="1" dirty="0">
                <a:solidFill>
                  <a:srgbClr val="0070C0"/>
                </a:solidFill>
              </a:rPr>
              <a:t> of rare </a:t>
            </a:r>
            <a:r>
              <a:rPr lang="it-IT" sz="1600" i="1" dirty="0" err="1">
                <a:solidFill>
                  <a:srgbClr val="0070C0"/>
                </a:solidFill>
              </a:rPr>
              <a:t>earth</a:t>
            </a:r>
            <a:r>
              <a:rPr lang="it-IT" sz="1600" i="1" dirty="0">
                <a:solidFill>
                  <a:srgbClr val="0070C0"/>
                </a:solidFill>
              </a:rPr>
              <a:t> </a:t>
            </a:r>
            <a:r>
              <a:rPr lang="it-IT" sz="1600" i="1" dirty="0" err="1">
                <a:solidFill>
                  <a:srgbClr val="0070C0"/>
                </a:solidFill>
              </a:rPr>
              <a:t>permanent</a:t>
            </a:r>
            <a:r>
              <a:rPr lang="it-IT" sz="1600" i="1" dirty="0">
                <a:solidFill>
                  <a:srgbClr val="0070C0"/>
                </a:solidFill>
              </a:rPr>
              <a:t> </a:t>
            </a:r>
            <a:r>
              <a:rPr lang="it-IT" sz="1600" i="1" dirty="0" err="1">
                <a:solidFill>
                  <a:srgbClr val="0070C0"/>
                </a:solidFill>
              </a:rPr>
              <a:t>magnet</a:t>
            </a:r>
            <a:r>
              <a:rPr lang="it-IT" sz="1600" i="1" dirty="0">
                <a:solidFill>
                  <a:srgbClr val="0070C0"/>
                </a:solidFill>
              </a:rPr>
              <a:t> </a:t>
            </a:r>
            <a:r>
              <a:rPr lang="it-IT" sz="1600" i="1" dirty="0" err="1">
                <a:solidFill>
                  <a:srgbClr val="0070C0"/>
                </a:solidFill>
              </a:rPr>
              <a:t>quadrupoles</a:t>
            </a:r>
            <a:r>
              <a:rPr lang="it-IT" sz="1600" i="1" dirty="0">
                <a:solidFill>
                  <a:srgbClr val="0070C0"/>
                </a:solidFill>
              </a:rPr>
              <a:t>», Rev. Sci. </a:t>
            </a:r>
            <a:r>
              <a:rPr lang="it-IT" sz="1600" i="1" dirty="0" err="1">
                <a:solidFill>
                  <a:srgbClr val="0070C0"/>
                </a:solidFill>
              </a:rPr>
              <a:t>Instr</a:t>
            </a:r>
            <a:r>
              <a:rPr lang="it-IT" sz="1600" i="1" dirty="0">
                <a:solidFill>
                  <a:srgbClr val="0070C0"/>
                </a:solidFill>
              </a:rPr>
              <a:t>. 88 (2017) 125103)</a:t>
            </a:r>
          </a:p>
          <a:p>
            <a:r>
              <a:rPr lang="it-IT" dirty="0"/>
              <a:t>Some </a:t>
            </a:r>
            <a:r>
              <a:rPr lang="it-IT" dirty="0" err="1"/>
              <a:t>literature</a:t>
            </a:r>
            <a:r>
              <a:rPr lang="it-IT" dirty="0"/>
              <a:t> </a:t>
            </a:r>
            <a:r>
              <a:rPr lang="it-IT" dirty="0" err="1"/>
              <a:t>available</a:t>
            </a:r>
            <a:r>
              <a:rPr lang="it-IT" dirty="0"/>
              <a:t>: </a:t>
            </a:r>
            <a:r>
              <a:rPr lang="it-IT" dirty="0" err="1"/>
              <a:t>mostly</a:t>
            </a:r>
            <a:r>
              <a:rPr lang="it-IT" dirty="0"/>
              <a:t> </a:t>
            </a:r>
            <a:r>
              <a:rPr lang="it-IT" dirty="0" err="1"/>
              <a:t>related</a:t>
            </a:r>
            <a:r>
              <a:rPr lang="it-IT" dirty="0"/>
              <a:t> to </a:t>
            </a:r>
            <a:r>
              <a:rPr lang="it-IT" dirty="0" err="1"/>
              <a:t>e.m</a:t>
            </a:r>
            <a:r>
              <a:rPr lang="it-IT" dirty="0"/>
              <a:t>. </a:t>
            </a:r>
            <a:r>
              <a:rPr lang="it-IT" dirty="0" err="1"/>
              <a:t>radiation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to </a:t>
            </a:r>
            <a:r>
              <a:rPr lang="it-IT" dirty="0" err="1"/>
              <a:t>neutrons</a:t>
            </a:r>
            <a:r>
              <a:rPr lang="it-IT" dirty="0"/>
              <a:t> and in </a:t>
            </a:r>
            <a:r>
              <a:rPr lang="it-IT" dirty="0" err="1"/>
              <a:t>few</a:t>
            </a:r>
            <a:r>
              <a:rPr lang="it-IT" dirty="0"/>
              <a:t> </a:t>
            </a:r>
            <a:r>
              <a:rPr lang="it-IT" dirty="0" err="1"/>
              <a:t>cases</a:t>
            </a:r>
            <a:r>
              <a:rPr lang="it-IT" dirty="0"/>
              <a:t> to </a:t>
            </a:r>
            <a:r>
              <a:rPr lang="it-IT" dirty="0" err="1"/>
              <a:t>protons</a:t>
            </a:r>
            <a:endParaRPr lang="it-IT" dirty="0"/>
          </a:p>
          <a:p>
            <a:r>
              <a:rPr lang="it-IT" dirty="0" err="1"/>
              <a:t>Apparently</a:t>
            </a:r>
            <a:r>
              <a:rPr lang="it-IT" dirty="0"/>
              <a:t> the </a:t>
            </a:r>
            <a:r>
              <a:rPr lang="it-IT" dirty="0" err="1"/>
              <a:t>damage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~</a:t>
            </a:r>
            <a:r>
              <a:rPr lang="it-IT" dirty="0" err="1"/>
              <a:t>independent</a:t>
            </a:r>
            <a:r>
              <a:rPr lang="it-IT" dirty="0"/>
              <a:t> from the nature of </a:t>
            </a:r>
            <a:r>
              <a:rPr lang="it-IT" dirty="0" err="1"/>
              <a:t>radiation</a:t>
            </a:r>
            <a:r>
              <a:rPr lang="it-IT" dirty="0"/>
              <a:t>.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of </a:t>
            </a:r>
            <a:r>
              <a:rPr lang="it-IT" dirty="0" err="1"/>
              <a:t>course</a:t>
            </a:r>
            <a:r>
              <a:rPr lang="it-IT" dirty="0"/>
              <a:t> </a:t>
            </a:r>
            <a:r>
              <a:rPr lang="it-IT" dirty="0" err="1"/>
              <a:t>related</a:t>
            </a:r>
            <a:r>
              <a:rPr lang="it-IT" dirty="0"/>
              <a:t> to dose/</a:t>
            </a:r>
            <a:r>
              <a:rPr lang="it-IT" dirty="0" err="1"/>
              <a:t>fluence</a:t>
            </a:r>
            <a:r>
              <a:rPr lang="it-IT" dirty="0"/>
              <a:t> in the </a:t>
            </a:r>
            <a:r>
              <a:rPr lang="it-IT" dirty="0" err="1"/>
              <a:t>magnet</a:t>
            </a:r>
            <a:endParaRPr lang="it-IT" dirty="0"/>
          </a:p>
          <a:p>
            <a:r>
              <a:rPr lang="it-IT" dirty="0" err="1"/>
              <a:t>Mainly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materials</a:t>
            </a:r>
            <a:r>
              <a:rPr lang="it-IT" dirty="0"/>
              <a:t>: Nd-Fe-B and Sm-Co. The </a:t>
            </a:r>
            <a:r>
              <a:rPr lang="it-IT" dirty="0" err="1"/>
              <a:t>latter</a:t>
            </a:r>
            <a:r>
              <a:rPr lang="it-IT" dirty="0"/>
              <a:t> (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initial</a:t>
            </a:r>
            <a:r>
              <a:rPr lang="it-IT" dirty="0"/>
              <a:t> </a:t>
            </a:r>
            <a:r>
              <a:rPr lang="it-IT" dirty="0" err="1"/>
              <a:t>choice</a:t>
            </a:r>
            <a:r>
              <a:rPr lang="it-IT" dirty="0"/>
              <a:t>)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reported</a:t>
            </a:r>
            <a:r>
              <a:rPr lang="it-IT" dirty="0"/>
              <a:t> to be </a:t>
            </a:r>
            <a:r>
              <a:rPr lang="it-IT" dirty="0" err="1"/>
              <a:t>much</a:t>
            </a:r>
            <a:r>
              <a:rPr lang="it-IT" dirty="0"/>
              <a:t> more </a:t>
            </a:r>
            <a:r>
              <a:rPr lang="it-IT" dirty="0" err="1"/>
              <a:t>radiation</a:t>
            </a:r>
            <a:r>
              <a:rPr lang="it-IT" dirty="0"/>
              <a:t> </a:t>
            </a:r>
            <a:r>
              <a:rPr lang="it-IT" dirty="0" err="1"/>
              <a:t>resistant</a:t>
            </a:r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9BEE07-27A9-F442-ADCB-08414958E970}"/>
              </a:ext>
            </a:extLst>
          </p:cNvPr>
          <p:cNvSpPr txBox="1"/>
          <p:nvPr/>
        </p:nvSpPr>
        <p:spPr>
          <a:xfrm>
            <a:off x="330397" y="4142672"/>
            <a:ext cx="8565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rgbClr val="0070C0"/>
                </a:solidFill>
              </a:rPr>
              <a:t>For a </a:t>
            </a:r>
            <a:r>
              <a:rPr lang="it-IT" i="1" dirty="0" err="1">
                <a:solidFill>
                  <a:srgbClr val="0070C0"/>
                </a:solidFill>
              </a:rPr>
              <a:t>review</a:t>
            </a:r>
            <a:r>
              <a:rPr lang="it-IT" i="1" dirty="0">
                <a:solidFill>
                  <a:srgbClr val="0070C0"/>
                </a:solidFill>
              </a:rPr>
              <a:t>: A.J. </a:t>
            </a:r>
            <a:r>
              <a:rPr lang="it-IT" i="1" dirty="0" err="1">
                <a:solidFill>
                  <a:srgbClr val="0070C0"/>
                </a:solidFill>
              </a:rPr>
              <a:t>Samin</a:t>
            </a:r>
            <a:r>
              <a:rPr lang="it-IT" i="1" dirty="0">
                <a:solidFill>
                  <a:srgbClr val="0070C0"/>
                </a:solidFill>
              </a:rPr>
              <a:t> «A </a:t>
            </a:r>
            <a:r>
              <a:rPr lang="it-IT" i="1" dirty="0" err="1">
                <a:solidFill>
                  <a:srgbClr val="0070C0"/>
                </a:solidFill>
              </a:rPr>
              <a:t>review</a:t>
            </a:r>
            <a:r>
              <a:rPr lang="it-IT" i="1" dirty="0">
                <a:solidFill>
                  <a:srgbClr val="0070C0"/>
                </a:solidFill>
              </a:rPr>
              <a:t> of </a:t>
            </a:r>
            <a:r>
              <a:rPr lang="it-IT" i="1" dirty="0" err="1">
                <a:solidFill>
                  <a:srgbClr val="0070C0"/>
                </a:solidFill>
              </a:rPr>
              <a:t>radiation</a:t>
            </a:r>
            <a:r>
              <a:rPr lang="it-IT" i="1" dirty="0">
                <a:solidFill>
                  <a:srgbClr val="0070C0"/>
                </a:solidFill>
              </a:rPr>
              <a:t> </a:t>
            </a:r>
            <a:r>
              <a:rPr lang="it-IT" i="1" dirty="0" err="1">
                <a:solidFill>
                  <a:srgbClr val="0070C0"/>
                </a:solidFill>
              </a:rPr>
              <a:t>induced</a:t>
            </a:r>
            <a:r>
              <a:rPr lang="it-IT" i="1" dirty="0">
                <a:solidFill>
                  <a:srgbClr val="0070C0"/>
                </a:solidFill>
              </a:rPr>
              <a:t> </a:t>
            </a:r>
            <a:r>
              <a:rPr lang="it-IT" i="1" dirty="0" err="1">
                <a:solidFill>
                  <a:srgbClr val="0070C0"/>
                </a:solidFill>
              </a:rPr>
              <a:t>demagnetization</a:t>
            </a:r>
            <a:r>
              <a:rPr lang="it-IT" i="1" dirty="0">
                <a:solidFill>
                  <a:srgbClr val="0070C0"/>
                </a:solidFill>
              </a:rPr>
              <a:t> of </a:t>
            </a:r>
            <a:r>
              <a:rPr lang="it-IT" i="1" dirty="0" err="1">
                <a:solidFill>
                  <a:srgbClr val="0070C0"/>
                </a:solidFill>
              </a:rPr>
              <a:t>permanent</a:t>
            </a:r>
            <a:r>
              <a:rPr lang="it-IT" i="1" dirty="0">
                <a:solidFill>
                  <a:srgbClr val="0070C0"/>
                </a:solidFill>
              </a:rPr>
              <a:t> </a:t>
            </a:r>
            <a:r>
              <a:rPr lang="it-IT" i="1" dirty="0" err="1">
                <a:solidFill>
                  <a:srgbClr val="0070C0"/>
                </a:solidFill>
              </a:rPr>
              <a:t>magnets</a:t>
            </a:r>
            <a:r>
              <a:rPr lang="it-IT" i="1" dirty="0">
                <a:solidFill>
                  <a:srgbClr val="0070C0"/>
                </a:solidFill>
              </a:rPr>
              <a:t>», Journal of </a:t>
            </a:r>
            <a:r>
              <a:rPr lang="it-IT" i="1" dirty="0" err="1">
                <a:solidFill>
                  <a:srgbClr val="0070C0"/>
                </a:solidFill>
              </a:rPr>
              <a:t>Nuclear</a:t>
            </a:r>
            <a:r>
              <a:rPr lang="it-IT" i="1" dirty="0">
                <a:solidFill>
                  <a:srgbClr val="0070C0"/>
                </a:solidFill>
              </a:rPr>
              <a:t> </a:t>
            </a:r>
            <a:r>
              <a:rPr lang="it-IT" i="1" dirty="0" err="1">
                <a:solidFill>
                  <a:srgbClr val="0070C0"/>
                </a:solidFill>
              </a:rPr>
              <a:t>Materials</a:t>
            </a:r>
            <a:r>
              <a:rPr lang="it-IT" i="1" dirty="0">
                <a:solidFill>
                  <a:srgbClr val="0070C0"/>
                </a:solidFill>
              </a:rPr>
              <a:t> 503 (2018) 42-55</a:t>
            </a:r>
          </a:p>
          <a:p>
            <a:r>
              <a:rPr lang="it-IT" i="1" dirty="0" err="1">
                <a:solidFill>
                  <a:srgbClr val="0070C0"/>
                </a:solidFill>
              </a:rPr>
              <a:t>Specific</a:t>
            </a:r>
            <a:r>
              <a:rPr lang="it-IT" i="1" dirty="0">
                <a:solidFill>
                  <a:srgbClr val="0070C0"/>
                </a:solidFill>
              </a:rPr>
              <a:t> </a:t>
            </a:r>
            <a:r>
              <a:rPr lang="it-IT" i="1" dirty="0" err="1">
                <a:solidFill>
                  <a:srgbClr val="0070C0"/>
                </a:solidFill>
              </a:rPr>
              <a:t>paper</a:t>
            </a:r>
            <a:r>
              <a:rPr lang="it-IT" i="1" dirty="0">
                <a:solidFill>
                  <a:srgbClr val="0070C0"/>
                </a:solidFill>
              </a:rPr>
              <a:t> on 200 </a:t>
            </a:r>
            <a:r>
              <a:rPr lang="it-IT" i="1" dirty="0" err="1">
                <a:solidFill>
                  <a:srgbClr val="0070C0"/>
                </a:solidFill>
              </a:rPr>
              <a:t>MeV</a:t>
            </a:r>
            <a:r>
              <a:rPr lang="it-IT" i="1" dirty="0">
                <a:solidFill>
                  <a:srgbClr val="0070C0"/>
                </a:solidFill>
              </a:rPr>
              <a:t> </a:t>
            </a:r>
            <a:r>
              <a:rPr lang="it-IT" i="1" dirty="0" err="1">
                <a:solidFill>
                  <a:srgbClr val="0070C0"/>
                </a:solidFill>
              </a:rPr>
              <a:t>protons</a:t>
            </a:r>
            <a:r>
              <a:rPr lang="it-IT" i="1" dirty="0">
                <a:solidFill>
                  <a:srgbClr val="0070C0"/>
                </a:solidFill>
              </a:rPr>
              <a:t>: </a:t>
            </a:r>
            <a:r>
              <a:rPr lang="it-IT" i="1" dirty="0" err="1">
                <a:solidFill>
                  <a:srgbClr val="0070C0"/>
                </a:solidFill>
              </a:rPr>
              <a:t>Ito</a:t>
            </a:r>
            <a:r>
              <a:rPr lang="it-IT" i="1" dirty="0">
                <a:solidFill>
                  <a:srgbClr val="0070C0"/>
                </a:solidFill>
              </a:rPr>
              <a:t> et al, NIM B183 (2001) 323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380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522FC-83EC-904B-9E11-A4DFAF53D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83F7A3-6FB3-ED4E-BD43-619B4A2BA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07" y="1226327"/>
            <a:ext cx="3764847" cy="265520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E56B338-D71A-9443-BF45-9096A0CCC2AC}"/>
              </a:ext>
            </a:extLst>
          </p:cNvPr>
          <p:cNvSpPr/>
          <p:nvPr/>
        </p:nvSpPr>
        <p:spPr>
          <a:xfrm>
            <a:off x="3433665" y="1315616"/>
            <a:ext cx="755780" cy="261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FFC23-1F73-4A4B-AF0D-0557146AE305}"/>
              </a:ext>
            </a:extLst>
          </p:cNvPr>
          <p:cNvSpPr txBox="1"/>
          <p:nvPr/>
        </p:nvSpPr>
        <p:spPr>
          <a:xfrm>
            <a:off x="4097897" y="1146339"/>
            <a:ext cx="156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SmCo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magnet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0630B4-BF7B-9A4D-AFA6-723CA8ECFE64}"/>
              </a:ext>
            </a:extLst>
          </p:cNvPr>
          <p:cNvSpPr txBox="1"/>
          <p:nvPr/>
        </p:nvSpPr>
        <p:spPr>
          <a:xfrm>
            <a:off x="4359154" y="2215377"/>
            <a:ext cx="4411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Neutron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fluence</a:t>
            </a:r>
            <a:r>
              <a:rPr lang="it-IT" b="1" dirty="0">
                <a:solidFill>
                  <a:srgbClr val="FF0000"/>
                </a:solidFill>
              </a:rPr>
              <a:t>: </a:t>
            </a:r>
          </a:p>
          <a:p>
            <a:r>
              <a:rPr lang="it-IT" b="1" dirty="0" err="1">
                <a:solidFill>
                  <a:srgbClr val="FF0000"/>
                </a:solidFill>
              </a:rPr>
              <a:t>it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seems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that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SmCo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magnets</a:t>
            </a:r>
            <a:r>
              <a:rPr lang="it-IT" b="1" dirty="0">
                <a:solidFill>
                  <a:srgbClr val="FF0000"/>
                </a:solidFill>
              </a:rPr>
              <a:t> can </a:t>
            </a:r>
            <a:r>
              <a:rPr lang="it-IT" b="1" dirty="0" err="1">
                <a:solidFill>
                  <a:srgbClr val="FF0000"/>
                </a:solidFill>
              </a:rPr>
              <a:t>tolerate</a:t>
            </a:r>
            <a:r>
              <a:rPr lang="it-IT" b="1" dirty="0">
                <a:solidFill>
                  <a:srgbClr val="FF0000"/>
                </a:solidFill>
              </a:rPr>
              <a:t> up to 10</a:t>
            </a:r>
            <a:r>
              <a:rPr lang="it-IT" b="1" baseline="30000" dirty="0">
                <a:solidFill>
                  <a:srgbClr val="FF0000"/>
                </a:solidFill>
              </a:rPr>
              <a:t>20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n</a:t>
            </a:r>
            <a:r>
              <a:rPr lang="it-IT" b="1" dirty="0">
                <a:solidFill>
                  <a:srgbClr val="FF0000"/>
                </a:solidFill>
              </a:rPr>
              <a:t>/cm</a:t>
            </a:r>
            <a:r>
              <a:rPr lang="it-IT" b="1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F3960B-00AD-3A48-B83A-1A4953A99DBD}"/>
              </a:ext>
            </a:extLst>
          </p:cNvPr>
          <p:cNvSpPr txBox="1"/>
          <p:nvPr/>
        </p:nvSpPr>
        <p:spPr>
          <a:xfrm>
            <a:off x="1040566" y="4030041"/>
            <a:ext cx="1744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0070C0"/>
                </a:solidFill>
              </a:rPr>
              <a:t>NdFeB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magnets</a:t>
            </a:r>
            <a:endParaRPr lang="it-IT" b="1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6AAA97D-E2FB-E142-9BBE-CA098D0BAD6F}"/>
              </a:ext>
            </a:extLst>
          </p:cNvPr>
          <p:cNvCxnSpPr/>
          <p:nvPr/>
        </p:nvCxnSpPr>
        <p:spPr>
          <a:xfrm flipV="1">
            <a:off x="1726163" y="2630875"/>
            <a:ext cx="681135" cy="1330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45FECEE-5010-FE44-AE21-C862C96E1BD6}"/>
              </a:ext>
            </a:extLst>
          </p:cNvPr>
          <p:cNvSpPr txBox="1"/>
          <p:nvPr/>
        </p:nvSpPr>
        <p:spPr>
          <a:xfrm>
            <a:off x="3631366" y="4199318"/>
            <a:ext cx="5551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C00000"/>
                </a:solidFill>
              </a:rPr>
              <a:t>A more </a:t>
            </a:r>
            <a:r>
              <a:rPr lang="it-IT" b="1" dirty="0" err="1">
                <a:solidFill>
                  <a:srgbClr val="C00000"/>
                </a:solidFill>
              </a:rPr>
              <a:t>careful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study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is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however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recommended</a:t>
            </a:r>
            <a:endParaRPr lang="it-IT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rgbClr val="C00000"/>
                </a:solidFill>
              </a:rPr>
              <a:t>Should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we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organize</a:t>
            </a:r>
            <a:r>
              <a:rPr lang="it-IT" b="1" dirty="0">
                <a:solidFill>
                  <a:srgbClr val="C00000"/>
                </a:solidFill>
              </a:rPr>
              <a:t> an </a:t>
            </a:r>
            <a:r>
              <a:rPr lang="it-IT" b="1" dirty="0" err="1">
                <a:solidFill>
                  <a:srgbClr val="C00000"/>
                </a:solidFill>
              </a:rPr>
              <a:t>irradiation</a:t>
            </a:r>
            <a:r>
              <a:rPr lang="it-IT" b="1" dirty="0">
                <a:solidFill>
                  <a:srgbClr val="C00000"/>
                </a:solidFill>
              </a:rPr>
              <a:t> test on a sample?</a:t>
            </a:r>
          </a:p>
        </p:txBody>
      </p:sp>
    </p:spTree>
    <p:extLst>
      <p:ext uri="{BB962C8B-B14F-4D97-AF65-F5344CB8AC3E}">
        <p14:creationId xmlns:p14="http://schemas.microsoft.com/office/powerpoint/2010/main" val="213058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E26AB-7A94-2444-8D2D-B5274AA0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7" y="209044"/>
            <a:ext cx="8390964" cy="530223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Dose in the </a:t>
            </a:r>
            <a:r>
              <a:rPr lang="it-IT" b="1" dirty="0" err="1">
                <a:solidFill>
                  <a:srgbClr val="FF0000"/>
                </a:solidFill>
              </a:rPr>
              <a:t>magnets</a:t>
            </a:r>
            <a:r>
              <a:rPr lang="it-IT" b="1" dirty="0">
                <a:solidFill>
                  <a:srgbClr val="FF0000"/>
                </a:solidFill>
              </a:rPr>
              <a:t>. Preliminary </a:t>
            </a:r>
            <a:r>
              <a:rPr lang="it-IT" b="1" dirty="0" err="1">
                <a:solidFill>
                  <a:srgbClr val="FF0000"/>
                </a:solidFill>
              </a:rPr>
              <a:t>simulation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study</a:t>
            </a:r>
            <a:endParaRPr lang="it-IT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44E380-BA65-FB47-B1CF-5EEE236C8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6" y="1157709"/>
            <a:ext cx="4572000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4BD0E1-FDDF-DD4E-9795-1A3C0FA82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237" y="1157709"/>
            <a:ext cx="4572000" cy="2743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1B9588-D254-DD47-9C0D-67E3689F6A22}"/>
              </a:ext>
            </a:extLst>
          </p:cNvPr>
          <p:cNvSpPr txBox="1"/>
          <p:nvPr/>
        </p:nvSpPr>
        <p:spPr>
          <a:xfrm>
            <a:off x="1699708" y="1012800"/>
            <a:ext cx="5187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rgbClr val="C00000"/>
                </a:solidFill>
              </a:rPr>
              <a:t>Dose </a:t>
            </a:r>
            <a:r>
              <a:rPr lang="it-IT" i="1" dirty="0" err="1">
                <a:solidFill>
                  <a:srgbClr val="C00000"/>
                </a:solidFill>
              </a:rPr>
              <a:t>maps</a:t>
            </a:r>
            <a:r>
              <a:rPr lang="it-IT" i="1" dirty="0">
                <a:solidFill>
                  <a:srgbClr val="C00000"/>
                </a:solidFill>
              </a:rPr>
              <a:t> in </a:t>
            </a:r>
            <a:r>
              <a:rPr lang="it-IT" i="1" dirty="0" err="1">
                <a:solidFill>
                  <a:srgbClr val="C00000"/>
                </a:solidFill>
              </a:rPr>
              <a:t>cylindrical</a:t>
            </a:r>
            <a:r>
              <a:rPr lang="it-IT" i="1" dirty="0">
                <a:solidFill>
                  <a:srgbClr val="C00000"/>
                </a:solidFill>
              </a:rPr>
              <a:t> </a:t>
            </a:r>
            <a:r>
              <a:rPr lang="it-IT" i="1" dirty="0" err="1">
                <a:solidFill>
                  <a:srgbClr val="C00000"/>
                </a:solidFill>
              </a:rPr>
              <a:t>coordinates</a:t>
            </a:r>
            <a:r>
              <a:rPr lang="it-IT" i="1" dirty="0">
                <a:solidFill>
                  <a:srgbClr val="C00000"/>
                </a:solidFill>
              </a:rPr>
              <a:t> (</a:t>
            </a:r>
            <a:r>
              <a:rPr lang="it-IT" i="1" dirty="0" err="1">
                <a:solidFill>
                  <a:srgbClr val="C00000"/>
                </a:solidFill>
              </a:rPr>
              <a:t>integrated</a:t>
            </a:r>
            <a:r>
              <a:rPr lang="it-IT" i="1" dirty="0">
                <a:solidFill>
                  <a:srgbClr val="C00000"/>
                </a:solidFill>
              </a:rPr>
              <a:t> in </a:t>
            </a:r>
            <a:r>
              <a:rPr lang="it-IT" i="1" dirty="0" err="1">
                <a:solidFill>
                  <a:srgbClr val="C00000"/>
                </a:solidFill>
              </a:rPr>
              <a:t>Phi</a:t>
            </a:r>
            <a:r>
              <a:rPr lang="it-IT" i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F8BB64-2A80-7543-821A-5473B925A087}"/>
              </a:ext>
            </a:extLst>
          </p:cNvPr>
          <p:cNvSpPr txBox="1"/>
          <p:nvPr/>
        </p:nvSpPr>
        <p:spPr>
          <a:xfrm>
            <a:off x="2178424" y="726453"/>
            <a:ext cx="4049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>
                <a:solidFill>
                  <a:srgbClr val="C00000"/>
                </a:solidFill>
              </a:rPr>
              <a:t>16</a:t>
            </a:r>
            <a:r>
              <a:rPr lang="it-IT" dirty="0">
                <a:solidFill>
                  <a:srgbClr val="C00000"/>
                </a:solidFill>
              </a:rPr>
              <a:t>O </a:t>
            </a:r>
            <a:r>
              <a:rPr lang="it-IT" dirty="0" err="1">
                <a:solidFill>
                  <a:srgbClr val="C00000"/>
                </a:solidFill>
              </a:rPr>
              <a:t>beam</a:t>
            </a:r>
            <a:r>
              <a:rPr lang="it-IT" dirty="0">
                <a:solidFill>
                  <a:srgbClr val="C00000"/>
                </a:solidFill>
              </a:rPr>
              <a:t> @ 200 </a:t>
            </a:r>
            <a:r>
              <a:rPr lang="it-IT" dirty="0" err="1">
                <a:solidFill>
                  <a:srgbClr val="C00000"/>
                </a:solidFill>
              </a:rPr>
              <a:t>MeV</a:t>
            </a:r>
            <a:r>
              <a:rPr lang="it-IT" dirty="0">
                <a:solidFill>
                  <a:srgbClr val="C00000"/>
                </a:solidFill>
              </a:rPr>
              <a:t>/u, (</a:t>
            </a:r>
            <a:r>
              <a:rPr lang="it-IT" dirty="0" err="1">
                <a:solidFill>
                  <a:srgbClr val="C00000"/>
                </a:solidFill>
              </a:rPr>
              <a:t>SmCo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magnets</a:t>
            </a:r>
            <a:r>
              <a:rPr lang="it-IT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8F3058-3EFC-724F-A8AC-D3B466BB74BB}"/>
              </a:ext>
            </a:extLst>
          </p:cNvPr>
          <p:cNvSpPr txBox="1"/>
          <p:nvPr/>
        </p:nvSpPr>
        <p:spPr>
          <a:xfrm>
            <a:off x="813799" y="4784429"/>
            <a:ext cx="7750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However</a:t>
            </a:r>
            <a:r>
              <a:rPr lang="it-IT" b="1" dirty="0">
                <a:solidFill>
                  <a:srgbClr val="FF0000"/>
                </a:solidFill>
              </a:rPr>
              <a:t>: </a:t>
            </a:r>
            <a:r>
              <a:rPr lang="it-IT" b="1" dirty="0" err="1">
                <a:solidFill>
                  <a:srgbClr val="FF0000"/>
                </a:solidFill>
              </a:rPr>
              <a:t>not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fully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realistic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environment</a:t>
            </a:r>
            <a:r>
              <a:rPr lang="it-IT" b="1" dirty="0">
                <a:solidFill>
                  <a:srgbClr val="FF0000"/>
                </a:solidFill>
              </a:rPr>
              <a:t>,  no </a:t>
            </a:r>
            <a:r>
              <a:rPr lang="it-IT" b="1" dirty="0" err="1">
                <a:solidFill>
                  <a:srgbClr val="FF0000"/>
                </a:solidFill>
              </a:rPr>
              <a:t>beam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halo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has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been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considered</a:t>
            </a:r>
            <a:r>
              <a:rPr lang="it-IT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202059-F238-034A-AFE8-7FFB83A0AA57}"/>
              </a:ext>
            </a:extLst>
          </p:cNvPr>
          <p:cNvSpPr txBox="1"/>
          <p:nvPr/>
        </p:nvSpPr>
        <p:spPr>
          <a:xfrm>
            <a:off x="5648574" y="1322565"/>
            <a:ext cx="222528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 err="1"/>
              <a:t>Neutron</a:t>
            </a:r>
            <a:r>
              <a:rPr lang="it-IT" b="1" dirty="0"/>
              <a:t> </a:t>
            </a:r>
            <a:r>
              <a:rPr lang="it-IT" b="1" dirty="0" err="1"/>
              <a:t>contribution</a:t>
            </a:r>
            <a:endParaRPr lang="it-IT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238D46-CF4B-5C49-A07A-38DFB10D0C4C}"/>
              </a:ext>
            </a:extLst>
          </p:cNvPr>
          <p:cNvSpPr txBox="1"/>
          <p:nvPr/>
        </p:nvSpPr>
        <p:spPr>
          <a:xfrm>
            <a:off x="1573931" y="1322715"/>
            <a:ext cx="131318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 err="1"/>
              <a:t>All</a:t>
            </a:r>
            <a:r>
              <a:rPr lang="it-IT" b="1" dirty="0"/>
              <a:t> </a:t>
            </a:r>
            <a:r>
              <a:rPr lang="it-IT" b="1" dirty="0" err="1"/>
              <a:t>hadrons</a:t>
            </a:r>
            <a:endParaRPr lang="it-IT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2E49CE-FD72-E140-9AC3-0086694B9475}"/>
              </a:ext>
            </a:extLst>
          </p:cNvPr>
          <p:cNvSpPr/>
          <p:nvPr/>
        </p:nvSpPr>
        <p:spPr>
          <a:xfrm>
            <a:off x="145074" y="3720693"/>
            <a:ext cx="89614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Scale </a:t>
            </a:r>
            <a:r>
              <a:rPr lang="it-IT" dirty="0" err="1">
                <a:solidFill>
                  <a:srgbClr val="FF0000"/>
                </a:solidFill>
              </a:rPr>
              <a:t>is</a:t>
            </a:r>
            <a:r>
              <a:rPr lang="it-IT" dirty="0">
                <a:solidFill>
                  <a:srgbClr val="FF0000"/>
                </a:solidFill>
              </a:rPr>
              <a:t> in </a:t>
            </a:r>
            <a:r>
              <a:rPr lang="it-IT" dirty="0" err="1">
                <a:solidFill>
                  <a:srgbClr val="FF0000"/>
                </a:solidFill>
              </a:rPr>
              <a:t>GeV</a:t>
            </a:r>
            <a:r>
              <a:rPr lang="it-IT" dirty="0">
                <a:solidFill>
                  <a:srgbClr val="FF0000"/>
                </a:solidFill>
              </a:rPr>
              <a:t>/g/</a:t>
            </a:r>
            <a:r>
              <a:rPr lang="it-IT" dirty="0" err="1">
                <a:solidFill>
                  <a:srgbClr val="FF0000"/>
                </a:solidFill>
              </a:rPr>
              <a:t>primary</a:t>
            </a:r>
            <a:r>
              <a:rPr lang="it-IT" dirty="0">
                <a:solidFill>
                  <a:srgbClr val="FF0000"/>
                </a:solidFill>
              </a:rPr>
              <a:t>. To </a:t>
            </a:r>
            <a:r>
              <a:rPr lang="it-IT" dirty="0" err="1">
                <a:solidFill>
                  <a:srgbClr val="FF0000"/>
                </a:solidFill>
              </a:rPr>
              <a:t>get</a:t>
            </a:r>
            <a:r>
              <a:rPr lang="it-IT" dirty="0">
                <a:solidFill>
                  <a:srgbClr val="FF0000"/>
                </a:solidFill>
              </a:rPr>
              <a:t>  </a:t>
            </a:r>
            <a:r>
              <a:rPr lang="it-IT" dirty="0" err="1">
                <a:solidFill>
                  <a:srgbClr val="FF0000"/>
                </a:solidFill>
              </a:rPr>
              <a:t>Gy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multiply</a:t>
            </a:r>
            <a:r>
              <a:rPr lang="it-IT" dirty="0">
                <a:solidFill>
                  <a:srgbClr val="FF0000"/>
                </a:solidFill>
              </a:rPr>
              <a:t> by 1.602 10</a:t>
            </a:r>
            <a:r>
              <a:rPr lang="it-IT" baseline="30000" dirty="0">
                <a:solidFill>
                  <a:srgbClr val="FF0000"/>
                </a:solidFill>
              </a:rPr>
              <a:t>-7</a:t>
            </a:r>
            <a:r>
              <a:rPr lang="it-IT" dirty="0">
                <a:solidFill>
                  <a:srgbClr val="FF0000"/>
                </a:solidFill>
              </a:rPr>
              <a:t> </a:t>
            </a:r>
            <a:br>
              <a:rPr lang="it-IT" dirty="0"/>
            </a:br>
            <a:r>
              <a:rPr lang="it-IT" dirty="0">
                <a:solidFill>
                  <a:srgbClr val="002060"/>
                </a:solidFill>
              </a:rPr>
              <a:t>The </a:t>
            </a:r>
            <a:r>
              <a:rPr lang="it-IT" dirty="0" err="1">
                <a:solidFill>
                  <a:srgbClr val="002060"/>
                </a:solidFill>
              </a:rPr>
              <a:t>integral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is</a:t>
            </a:r>
            <a:r>
              <a:rPr lang="it-IT" dirty="0">
                <a:solidFill>
                  <a:srgbClr val="002060"/>
                </a:solidFill>
              </a:rPr>
              <a:t> 8.8 10</a:t>
            </a:r>
            <a:r>
              <a:rPr lang="it-IT" baseline="30000" dirty="0">
                <a:solidFill>
                  <a:srgbClr val="002060"/>
                </a:solidFill>
              </a:rPr>
              <a:t>-11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Gy</a:t>
            </a:r>
            <a:r>
              <a:rPr lang="it-IT" dirty="0">
                <a:solidFill>
                  <a:srgbClr val="002060"/>
                </a:solidFill>
              </a:rPr>
              <a:t>/</a:t>
            </a:r>
            <a:r>
              <a:rPr lang="it-IT" dirty="0" err="1">
                <a:solidFill>
                  <a:srgbClr val="002060"/>
                </a:solidFill>
              </a:rPr>
              <a:t>primary</a:t>
            </a:r>
            <a:r>
              <a:rPr lang="it-IT" dirty="0">
                <a:solidFill>
                  <a:srgbClr val="002060"/>
                </a:solidFill>
              </a:rPr>
              <a:t> in the first </a:t>
            </a:r>
            <a:r>
              <a:rPr lang="it-IT" dirty="0" err="1">
                <a:solidFill>
                  <a:srgbClr val="002060"/>
                </a:solidFill>
              </a:rPr>
              <a:t>magnet</a:t>
            </a:r>
            <a:r>
              <a:rPr lang="it-IT" dirty="0">
                <a:solidFill>
                  <a:srgbClr val="002060"/>
                </a:solidFill>
              </a:rPr>
              <a:t> and 1.2 10</a:t>
            </a:r>
            <a:r>
              <a:rPr lang="it-IT" baseline="30000" dirty="0">
                <a:solidFill>
                  <a:srgbClr val="002060"/>
                </a:solidFill>
              </a:rPr>
              <a:t>-10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Gy</a:t>
            </a:r>
            <a:r>
              <a:rPr lang="it-IT" dirty="0">
                <a:solidFill>
                  <a:srgbClr val="002060"/>
                </a:solidFill>
              </a:rPr>
              <a:t>/</a:t>
            </a:r>
            <a:r>
              <a:rPr lang="it-IT" dirty="0" err="1">
                <a:solidFill>
                  <a:srgbClr val="002060"/>
                </a:solidFill>
              </a:rPr>
              <a:t>primary</a:t>
            </a:r>
            <a:r>
              <a:rPr lang="it-IT" dirty="0">
                <a:solidFill>
                  <a:srgbClr val="002060"/>
                </a:solidFill>
              </a:rPr>
              <a:t> in the </a:t>
            </a:r>
            <a:r>
              <a:rPr lang="it-IT" dirty="0" err="1">
                <a:solidFill>
                  <a:srgbClr val="002060"/>
                </a:solidFill>
              </a:rPr>
              <a:t>second</a:t>
            </a:r>
            <a:r>
              <a:rPr lang="it-IT" dirty="0">
                <a:solidFill>
                  <a:srgbClr val="002060"/>
                </a:solidFill>
              </a:rPr>
              <a:t>. </a:t>
            </a:r>
            <a:r>
              <a:rPr lang="it-IT" dirty="0" err="1">
                <a:solidFill>
                  <a:srgbClr val="002060"/>
                </a:solidFill>
              </a:rPr>
              <a:t>Neutron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contribution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is</a:t>
            </a:r>
            <a:r>
              <a:rPr lang="it-IT" dirty="0">
                <a:solidFill>
                  <a:srgbClr val="002060"/>
                </a:solidFill>
              </a:rPr>
              <a:t> ~4%  </a:t>
            </a:r>
            <a:br>
              <a:rPr lang="it-IT" dirty="0"/>
            </a:br>
            <a:r>
              <a:rPr lang="it-IT" b="1" dirty="0" err="1">
                <a:solidFill>
                  <a:srgbClr val="0070C0"/>
                </a:solidFill>
              </a:rPr>
              <a:t>Considering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runs</a:t>
            </a:r>
            <a:r>
              <a:rPr lang="it-IT" b="1" dirty="0">
                <a:solidFill>
                  <a:srgbClr val="0070C0"/>
                </a:solidFill>
              </a:rPr>
              <a:t> with 10</a:t>
            </a:r>
            <a:r>
              <a:rPr lang="it-IT" b="1" baseline="30000" dirty="0">
                <a:solidFill>
                  <a:srgbClr val="0070C0"/>
                </a:solidFill>
              </a:rPr>
              <a:t>7</a:t>
            </a:r>
            <a:r>
              <a:rPr lang="it-IT" b="1" dirty="0">
                <a:solidFill>
                  <a:srgbClr val="0070C0"/>
                </a:solidFill>
              </a:rPr>
              <a:t> - 10</a:t>
            </a:r>
            <a:r>
              <a:rPr lang="it-IT" b="1" baseline="30000" dirty="0">
                <a:solidFill>
                  <a:srgbClr val="0070C0"/>
                </a:solidFill>
              </a:rPr>
              <a:t>8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primaries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we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shoul</a:t>
            </a:r>
            <a:r>
              <a:rPr lang="it-IT" b="1" dirty="0">
                <a:solidFill>
                  <a:srgbClr val="0070C0"/>
                </a:solidFill>
              </a:rPr>
              <a:t> be on the </a:t>
            </a:r>
            <a:r>
              <a:rPr lang="it-IT" b="1" dirty="0" err="1">
                <a:solidFill>
                  <a:srgbClr val="0070C0"/>
                </a:solidFill>
              </a:rPr>
              <a:t>safe</a:t>
            </a:r>
            <a:r>
              <a:rPr lang="it-IT" b="1" dirty="0">
                <a:solidFill>
                  <a:srgbClr val="0070C0"/>
                </a:solidFill>
              </a:rPr>
              <a:t> side…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0E80A7-9966-974D-A986-5917A4703EDF}"/>
              </a:ext>
            </a:extLst>
          </p:cNvPr>
          <p:cNvCxnSpPr>
            <a:cxnSpLocks/>
          </p:cNvCxnSpPr>
          <p:nvPr/>
        </p:nvCxnSpPr>
        <p:spPr>
          <a:xfrm flipV="1">
            <a:off x="2178424" y="2667897"/>
            <a:ext cx="1597510" cy="11403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2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5F63C-3A94-7E45-87A8-D585CC11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48" y="209044"/>
            <a:ext cx="7605408" cy="530223"/>
          </a:xfrm>
        </p:spPr>
        <p:txBody>
          <a:bodyPr/>
          <a:lstStyle/>
          <a:p>
            <a:r>
              <a:rPr lang="it-IT" b="1" dirty="0" err="1">
                <a:solidFill>
                  <a:srgbClr val="FF0000"/>
                </a:solidFill>
              </a:rPr>
              <a:t>Fluence</a:t>
            </a:r>
            <a:r>
              <a:rPr lang="it-IT" b="1" dirty="0">
                <a:solidFill>
                  <a:srgbClr val="FF0000"/>
                </a:solidFill>
              </a:rPr>
              <a:t> in the </a:t>
            </a:r>
            <a:r>
              <a:rPr lang="it-IT" b="1" dirty="0" err="1">
                <a:solidFill>
                  <a:srgbClr val="FF0000"/>
                </a:solidFill>
              </a:rPr>
              <a:t>magnets</a:t>
            </a:r>
            <a:r>
              <a:rPr lang="it-IT" b="1" dirty="0">
                <a:solidFill>
                  <a:srgbClr val="FF0000"/>
                </a:solidFill>
              </a:rPr>
              <a:t>. Preliminary </a:t>
            </a:r>
            <a:r>
              <a:rPr lang="it-IT" b="1" dirty="0" err="1">
                <a:solidFill>
                  <a:srgbClr val="FF0000"/>
                </a:solidFill>
              </a:rPr>
              <a:t>simulation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study</a:t>
            </a:r>
            <a:endParaRPr lang="it-I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AE4CED-DDAC-694A-8C24-2498BA1E4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62" y="728509"/>
            <a:ext cx="4572000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266151-A1E5-EC48-BAA0-A95D2C61C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267"/>
            <a:ext cx="4572000" cy="2743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F86313-0CAC-7440-9111-3FCEB1855FA1}"/>
              </a:ext>
            </a:extLst>
          </p:cNvPr>
          <p:cNvSpPr txBox="1"/>
          <p:nvPr/>
        </p:nvSpPr>
        <p:spPr>
          <a:xfrm>
            <a:off x="5648574" y="935288"/>
            <a:ext cx="222528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 err="1"/>
              <a:t>Neutron</a:t>
            </a:r>
            <a:r>
              <a:rPr lang="it-IT" b="1" dirty="0"/>
              <a:t> </a:t>
            </a:r>
            <a:r>
              <a:rPr lang="it-IT" b="1" dirty="0" err="1"/>
              <a:t>contribution</a:t>
            </a:r>
            <a:endParaRPr lang="it-IT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6E551A-A419-1342-BF66-9C9D369464B6}"/>
              </a:ext>
            </a:extLst>
          </p:cNvPr>
          <p:cNvSpPr txBox="1"/>
          <p:nvPr/>
        </p:nvSpPr>
        <p:spPr>
          <a:xfrm>
            <a:off x="1573931" y="935438"/>
            <a:ext cx="131318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 err="1"/>
              <a:t>All</a:t>
            </a:r>
            <a:r>
              <a:rPr lang="it-IT" b="1" dirty="0"/>
              <a:t> </a:t>
            </a:r>
            <a:r>
              <a:rPr lang="it-IT" b="1" dirty="0" err="1"/>
              <a:t>hadrons</a:t>
            </a:r>
            <a:endParaRPr lang="it-IT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647724-3CD2-184F-981B-B9B31278B44D}"/>
              </a:ext>
            </a:extLst>
          </p:cNvPr>
          <p:cNvSpPr/>
          <p:nvPr/>
        </p:nvSpPr>
        <p:spPr>
          <a:xfrm>
            <a:off x="2637940" y="3302432"/>
            <a:ext cx="337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Scale </a:t>
            </a:r>
            <a:r>
              <a:rPr lang="it-IT" b="1" dirty="0" err="1">
                <a:solidFill>
                  <a:srgbClr val="FF0000"/>
                </a:solidFill>
              </a:rPr>
              <a:t>is</a:t>
            </a:r>
            <a:r>
              <a:rPr lang="it-IT" b="1" dirty="0">
                <a:solidFill>
                  <a:srgbClr val="FF0000"/>
                </a:solidFill>
              </a:rPr>
              <a:t> in </a:t>
            </a:r>
            <a:r>
              <a:rPr lang="it-IT" b="1" dirty="0" err="1">
                <a:solidFill>
                  <a:srgbClr val="FF0000"/>
                </a:solidFill>
              </a:rPr>
              <a:t>particles</a:t>
            </a:r>
            <a:r>
              <a:rPr lang="it-IT" b="1" dirty="0">
                <a:solidFill>
                  <a:srgbClr val="FF0000"/>
                </a:solidFill>
              </a:rPr>
              <a:t>/cm</a:t>
            </a:r>
            <a:r>
              <a:rPr lang="it-IT" b="1" baseline="30000" dirty="0">
                <a:solidFill>
                  <a:srgbClr val="FF0000"/>
                </a:solidFill>
              </a:rPr>
              <a:t>2</a:t>
            </a:r>
            <a:r>
              <a:rPr lang="it-IT" b="1" dirty="0">
                <a:solidFill>
                  <a:srgbClr val="FF0000"/>
                </a:solidFill>
              </a:rPr>
              <a:t>/</a:t>
            </a:r>
            <a:r>
              <a:rPr lang="it-IT" b="1" dirty="0" err="1">
                <a:solidFill>
                  <a:srgbClr val="FF0000"/>
                </a:solidFill>
              </a:rPr>
              <a:t>primary</a:t>
            </a:r>
            <a:r>
              <a:rPr lang="it-IT" b="1" dirty="0">
                <a:solidFill>
                  <a:srgbClr val="FF0000"/>
                </a:solidFill>
              </a:rPr>
              <a:t>.</a:t>
            </a:r>
            <a:endParaRPr lang="it-IT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88C04EC-FEEC-1549-BE50-57F54E43FCF2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2334409"/>
            <a:ext cx="193638" cy="9680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7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/>
        </p:blipFill>
        <p:spPr>
          <a:xfrm>
            <a:off x="4322023" y="2104886"/>
            <a:ext cx="4250477" cy="3038614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92154"/>
            <a:ext cx="8154955" cy="530223"/>
          </a:xfrm>
        </p:spPr>
        <p:txBody>
          <a:bodyPr/>
          <a:lstStyle/>
          <a:p>
            <a:r>
              <a:rPr lang="it-IT" b="1" dirty="0" err="1">
                <a:solidFill>
                  <a:srgbClr val="FF0000"/>
                </a:solidFill>
                <a:latin typeface="Happy Monkey" panose="02000500000000020004" pitchFamily="2" charset="0"/>
              </a:rPr>
              <a:t>Studies</a:t>
            </a:r>
            <a:r>
              <a:rPr lang="it-IT" b="1" dirty="0">
                <a:solidFill>
                  <a:srgbClr val="FF0000"/>
                </a:solidFill>
                <a:latin typeface="Happy Monkey" panose="02000500000000020004" pitchFamily="2" charset="0"/>
              </a:rPr>
              <a:t> in </a:t>
            </a:r>
            <a:r>
              <a:rPr lang="it-IT" b="1" dirty="0" err="1">
                <a:solidFill>
                  <a:srgbClr val="FF0000"/>
                </a:solidFill>
                <a:latin typeface="Happy Monkey" panose="02000500000000020004" pitchFamily="2" charset="0"/>
              </a:rPr>
              <a:t>view</a:t>
            </a:r>
            <a:r>
              <a:rPr lang="it-IT" b="1" dirty="0">
                <a:solidFill>
                  <a:srgbClr val="FF0000"/>
                </a:solidFill>
                <a:latin typeface="Happy Monkey" panose="02000500000000020004" pitchFamily="2" charset="0"/>
              </a:rPr>
              <a:t> of </a:t>
            </a:r>
            <a:r>
              <a:rPr lang="it-IT" b="1" dirty="0" err="1">
                <a:solidFill>
                  <a:srgbClr val="FF0000"/>
                </a:solidFill>
                <a:latin typeface="Happy Monkey" panose="02000500000000020004" pitchFamily="2" charset="0"/>
              </a:rPr>
              <a:t>magnet</a:t>
            </a:r>
            <a:r>
              <a:rPr lang="it-IT" b="1" dirty="0">
                <a:solidFill>
                  <a:srgbClr val="FF0000"/>
                </a:solidFill>
                <a:latin typeface="Happy Monkey" panose="02000500000000020004" pitchFamily="2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Happy Monkey" panose="02000500000000020004" pitchFamily="2" charset="0"/>
              </a:rPr>
              <a:t>definition</a:t>
            </a:r>
            <a:r>
              <a:rPr lang="it-IT" b="1" dirty="0">
                <a:solidFill>
                  <a:srgbClr val="FF0000"/>
                </a:solidFill>
                <a:latin typeface="Happy Monkey" panose="02000500000000020004" pitchFamily="2" charset="0"/>
              </a:rPr>
              <a:t>: V14.0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>
          <a:xfrm>
            <a:off x="184032" y="1834115"/>
            <a:ext cx="4088611" cy="2329671"/>
          </a:xfrm>
          <a:prstGeom prst="rect">
            <a:avLst/>
          </a:prstGeom>
          <a:ln>
            <a:noFill/>
          </a:ln>
        </p:spPr>
      </p:pic>
      <p:sp>
        <p:nvSpPr>
          <p:cNvPr id="6" name="CustomShape 1"/>
          <p:cNvSpPr/>
          <p:nvPr/>
        </p:nvSpPr>
        <p:spPr>
          <a:xfrm>
            <a:off x="4440826" y="1839686"/>
            <a:ext cx="3845923" cy="6504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r>
              <a:rPr lang="en-US" sz="1350" b="1" spc="-1" dirty="0">
                <a:solidFill>
                  <a:srgbClr val="FF0000"/>
                </a:solidFill>
                <a:latin typeface="Arial"/>
              </a:rPr>
              <a:t>- Single </a:t>
            </a:r>
            <a:r>
              <a:rPr lang="en-US" sz="1350" b="1" spc="-1" dirty="0" err="1">
                <a:solidFill>
                  <a:srgbClr val="FF0000"/>
                </a:solidFill>
                <a:latin typeface="Arial"/>
              </a:rPr>
              <a:t>magnes</a:t>
            </a:r>
            <a:r>
              <a:rPr lang="en-US" sz="1350" b="1" spc="-1" dirty="0">
                <a:solidFill>
                  <a:srgbClr val="FF0000"/>
                </a:solidFill>
                <a:latin typeface="Arial"/>
              </a:rPr>
              <a:t> length 7 cm</a:t>
            </a:r>
          </a:p>
          <a:p>
            <a:r>
              <a:rPr lang="en-US" sz="1350" b="1" spc="-1" dirty="0">
                <a:solidFill>
                  <a:srgbClr val="FF0000"/>
                </a:solidFill>
                <a:latin typeface="Arial"/>
              </a:rPr>
              <a:t>- </a:t>
            </a:r>
            <a:r>
              <a:rPr lang="en-US" sz="1350" b="1" spc="-1" dirty="0">
                <a:solidFill>
                  <a:srgbClr val="FF0000"/>
                </a:solidFill>
              </a:rPr>
              <a:t>Center-to-center distance of </a:t>
            </a:r>
            <a:r>
              <a:rPr lang="en-US" sz="1350" b="1" spc="-1" dirty="0" err="1">
                <a:solidFill>
                  <a:srgbClr val="FF0000"/>
                </a:solidFill>
              </a:rPr>
              <a:t>magnetes</a:t>
            </a:r>
            <a:r>
              <a:rPr lang="en-US" sz="1350" b="1" spc="-1" dirty="0">
                <a:solidFill>
                  <a:srgbClr val="FF0000"/>
                </a:solidFill>
              </a:rPr>
              <a:t>: </a:t>
            </a:r>
            <a:r>
              <a:rPr lang="en-US" sz="1350" b="1" spc="-1" dirty="0">
                <a:solidFill>
                  <a:srgbClr val="FF0000"/>
                </a:solidFill>
                <a:latin typeface="Arial"/>
              </a:rPr>
              <a:t>12 cm</a:t>
            </a:r>
          </a:p>
          <a:p>
            <a:endParaRPr lang="en-US" sz="1350" b="1" spc="-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909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/>
        </p:blipFill>
        <p:spPr>
          <a:xfrm>
            <a:off x="4232366" y="2298253"/>
            <a:ext cx="4204062" cy="2845247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  <a:latin typeface="Happy Monkey" panose="02000500000000020004" pitchFamily="2" charset="0"/>
              </a:rPr>
              <a:t>V14.1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>
          <a:xfrm>
            <a:off x="287382" y="1933962"/>
            <a:ext cx="3645082" cy="1930466"/>
          </a:xfrm>
          <a:prstGeom prst="rect">
            <a:avLst/>
          </a:prstGeom>
          <a:ln>
            <a:noFill/>
          </a:ln>
        </p:spPr>
      </p:pic>
      <p:sp>
        <p:nvSpPr>
          <p:cNvPr id="6" name="CustomShape 2"/>
          <p:cNvSpPr/>
          <p:nvPr/>
        </p:nvSpPr>
        <p:spPr>
          <a:xfrm>
            <a:off x="3991247" y="1869069"/>
            <a:ext cx="4853396" cy="1027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r>
              <a:rPr lang="en-US" sz="1350" b="1" spc="-1" dirty="0">
                <a:solidFill>
                  <a:srgbClr val="FF0000"/>
                </a:solidFill>
                <a:latin typeface="Arial"/>
              </a:rPr>
              <a:t>- Single magnet length 10 cm</a:t>
            </a:r>
          </a:p>
          <a:p>
            <a:r>
              <a:rPr lang="en-US" sz="1350" b="1" spc="-1" dirty="0">
                <a:solidFill>
                  <a:srgbClr val="FF0000"/>
                </a:solidFill>
                <a:latin typeface="Arial"/>
              </a:rPr>
              <a:t>- </a:t>
            </a:r>
            <a:r>
              <a:rPr lang="en-US" sz="1350" b="1" spc="-1" dirty="0">
                <a:solidFill>
                  <a:srgbClr val="FF0000"/>
                </a:solidFill>
              </a:rPr>
              <a:t>Center-to-center distance of </a:t>
            </a:r>
            <a:r>
              <a:rPr lang="en-US" sz="1350" b="1" spc="-1" dirty="0" err="1">
                <a:solidFill>
                  <a:srgbClr val="FF0000"/>
                </a:solidFill>
              </a:rPr>
              <a:t>magnetes</a:t>
            </a:r>
            <a:r>
              <a:rPr lang="en-US" sz="1350" b="1" spc="-1" dirty="0">
                <a:solidFill>
                  <a:srgbClr val="FF0000"/>
                </a:solidFill>
              </a:rPr>
              <a:t>: </a:t>
            </a:r>
            <a:r>
              <a:rPr lang="en-US" sz="1350" b="1" spc="-1" dirty="0">
                <a:solidFill>
                  <a:srgbClr val="FF0000"/>
                </a:solidFill>
                <a:latin typeface="Arial"/>
              </a:rPr>
              <a:t>12 cm (gap btw magnets ~2cm, </a:t>
            </a:r>
            <a:r>
              <a:rPr lang="en-US" sz="1350" b="1" spc="-1" dirty="0">
                <a:solidFill>
                  <a:srgbClr val="7030A0"/>
                </a:solidFill>
                <a:latin typeface="Arial"/>
              </a:rPr>
              <a:t>not realistic)</a:t>
            </a:r>
          </a:p>
          <a:p>
            <a:endParaRPr lang="en-US" sz="1350" b="1" spc="-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692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/>
        </p:blipFill>
        <p:spPr>
          <a:xfrm>
            <a:off x="4112079" y="2240404"/>
            <a:ext cx="4242707" cy="2794239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  <a:latin typeface="Happy Monkey" panose="02000500000000020004" pitchFamily="2" charset="0"/>
              </a:rPr>
              <a:t>V14.2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>
          <a:xfrm>
            <a:off x="262058" y="1745525"/>
            <a:ext cx="3792870" cy="2105297"/>
          </a:xfrm>
          <a:prstGeom prst="rect">
            <a:avLst/>
          </a:prstGeom>
          <a:ln>
            <a:noFill/>
          </a:ln>
        </p:spPr>
      </p:pic>
      <p:sp>
        <p:nvSpPr>
          <p:cNvPr id="6" name="CustomShape 3"/>
          <p:cNvSpPr/>
          <p:nvPr/>
        </p:nvSpPr>
        <p:spPr>
          <a:xfrm>
            <a:off x="4054928" y="1636667"/>
            <a:ext cx="4949190" cy="1027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r>
              <a:rPr lang="en-US" sz="1350" b="1" spc="-1" dirty="0">
                <a:solidFill>
                  <a:srgbClr val="FF0000"/>
                </a:solidFill>
                <a:latin typeface="Arial"/>
              </a:rPr>
              <a:t>- Single magnet length 10 cm</a:t>
            </a:r>
          </a:p>
          <a:p>
            <a:r>
              <a:rPr lang="en-US" sz="1350" b="1" spc="-1" dirty="0">
                <a:solidFill>
                  <a:srgbClr val="FF0000"/>
                </a:solidFill>
                <a:latin typeface="Arial"/>
              </a:rPr>
              <a:t>- Center-to-center distance of </a:t>
            </a:r>
            <a:r>
              <a:rPr lang="en-US" sz="1350" b="1" spc="-1" dirty="0" err="1">
                <a:solidFill>
                  <a:srgbClr val="FF0000"/>
                </a:solidFill>
                <a:latin typeface="Arial"/>
              </a:rPr>
              <a:t>magnetes</a:t>
            </a:r>
            <a:r>
              <a:rPr lang="en-US" sz="1350" b="1" spc="-1" dirty="0">
                <a:solidFill>
                  <a:srgbClr val="FF0000"/>
                </a:solidFill>
                <a:latin typeface="Arial"/>
              </a:rPr>
              <a:t>: 15 cm, gap ~5 cm, as recommended after FOOT Mech Meeting</a:t>
            </a:r>
          </a:p>
          <a:p>
            <a:r>
              <a:rPr lang="en-US" sz="1350" b="1" spc="-1" dirty="0">
                <a:solidFill>
                  <a:srgbClr val="FF0000"/>
                </a:solidFill>
                <a:latin typeface="Arial"/>
              </a:rPr>
              <a:t>- ITR and MSD shifted downstream</a:t>
            </a:r>
          </a:p>
        </p:txBody>
      </p:sp>
    </p:spTree>
    <p:extLst>
      <p:ext uri="{BB962C8B-B14F-4D97-AF65-F5344CB8AC3E}">
        <p14:creationId xmlns:p14="http://schemas.microsoft.com/office/powerpoint/2010/main" val="204301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67202"/>
            <a:ext cx="7130119" cy="1057441"/>
          </a:xfrm>
        </p:spPr>
        <p:txBody>
          <a:bodyPr/>
          <a:lstStyle/>
          <a:p>
            <a:r>
              <a:rPr lang="it-IT" b="1" dirty="0" err="1">
                <a:solidFill>
                  <a:srgbClr val="FF0000"/>
                </a:solidFill>
                <a:latin typeface="Happy Monkey" panose="02000500000000020004" pitchFamily="2" charset="0"/>
              </a:rPr>
              <a:t>Importance</a:t>
            </a:r>
            <a:r>
              <a:rPr lang="it-IT" b="1" dirty="0">
                <a:solidFill>
                  <a:srgbClr val="FF0000"/>
                </a:solidFill>
                <a:latin typeface="Happy Monkey" panose="02000500000000020004" pitchFamily="2" charset="0"/>
              </a:rPr>
              <a:t> of </a:t>
            </a:r>
            <a:r>
              <a:rPr lang="it-IT" b="1" dirty="0" err="1">
                <a:solidFill>
                  <a:srgbClr val="FF0000"/>
                </a:solidFill>
                <a:latin typeface="Happy Monkey" panose="02000500000000020004" pitchFamily="2" charset="0"/>
              </a:rPr>
              <a:t>B•dl</a:t>
            </a:r>
            <a:r>
              <a:rPr lang="it-IT" b="1" dirty="0">
                <a:solidFill>
                  <a:srgbClr val="FF0000"/>
                </a:solidFill>
                <a:latin typeface="Happy Monkey" panose="02000500000000020004" pitchFamily="2" charset="0"/>
              </a:rPr>
              <a:t>: </a:t>
            </a:r>
            <a:r>
              <a:rPr lang="it-IT" b="1" dirty="0" err="1">
                <a:solidFill>
                  <a:srgbClr val="FF0000"/>
                </a:solidFill>
                <a:latin typeface="Happy Monkey" panose="02000500000000020004" pitchFamily="2" charset="0"/>
              </a:rPr>
              <a:t>improvement</a:t>
            </a:r>
            <a:r>
              <a:rPr lang="it-IT" b="1" dirty="0">
                <a:solidFill>
                  <a:srgbClr val="FF0000"/>
                </a:solidFill>
                <a:latin typeface="Happy Monkey" panose="02000500000000020004" pitchFamily="2" charset="0"/>
              </a:rPr>
              <a:t> in </a:t>
            </a:r>
            <a:r>
              <a:rPr lang="it-IT" b="1" dirty="0" err="1">
                <a:solidFill>
                  <a:srgbClr val="FF0000"/>
                </a:solidFill>
                <a:latin typeface="Happy Monkey" panose="02000500000000020004" pitchFamily="2" charset="0"/>
              </a:rPr>
              <a:t>p</a:t>
            </a:r>
            <a:r>
              <a:rPr lang="it-IT" b="1" dirty="0">
                <a:solidFill>
                  <a:srgbClr val="FF0000"/>
                </a:solidFill>
                <a:latin typeface="Happy Monkey" panose="02000500000000020004" pitchFamily="2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Happy Monkey" panose="02000500000000020004" pitchFamily="2" charset="0"/>
              </a:rPr>
              <a:t>resolution</a:t>
            </a:r>
            <a:r>
              <a:rPr lang="it-IT" b="1" dirty="0">
                <a:solidFill>
                  <a:srgbClr val="FF0000"/>
                </a:solidFill>
                <a:latin typeface="Happy Monkey" panose="02000500000000020004" pitchFamily="2" charset="0"/>
              </a:rPr>
              <a:t> with 10 cm </a:t>
            </a:r>
            <a:r>
              <a:rPr lang="it-IT" b="1" dirty="0" err="1">
                <a:solidFill>
                  <a:srgbClr val="FF0000"/>
                </a:solidFill>
                <a:latin typeface="Happy Monkey" panose="02000500000000020004" pitchFamily="2" charset="0"/>
              </a:rPr>
              <a:t>magnet</a:t>
            </a:r>
            <a:r>
              <a:rPr lang="it-IT" b="1" dirty="0">
                <a:solidFill>
                  <a:srgbClr val="FF0000"/>
                </a:solidFill>
                <a:latin typeface="Happy Monkey" panose="02000500000000020004" pitchFamily="2" charset="0"/>
              </a:rPr>
              <a:t> </a:t>
            </a:r>
            <a:r>
              <a:rPr lang="it-IT" sz="2000" i="1" dirty="0">
                <a:solidFill>
                  <a:srgbClr val="0070C0"/>
                </a:solidFill>
                <a:latin typeface="Happy Monkey" panose="02000500000000020004" pitchFamily="2" charset="0"/>
              </a:rPr>
              <a:t>(M. Franchini et al.)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107" y="1527916"/>
            <a:ext cx="4041321" cy="3669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03" y="1495425"/>
            <a:ext cx="3905250" cy="3648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8893" y="3333750"/>
            <a:ext cx="1020536" cy="44903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Rectangle 6"/>
          <p:cNvSpPr/>
          <p:nvPr/>
        </p:nvSpPr>
        <p:spPr>
          <a:xfrm>
            <a:off x="5339444" y="3883479"/>
            <a:ext cx="1020536" cy="44903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5033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E385ED-FEDE-3744-894F-72C148B4B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91" y="111511"/>
            <a:ext cx="6790742" cy="503198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A93CA06-D519-6B47-919B-49A2510C0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9" y="111511"/>
            <a:ext cx="8811151" cy="698388"/>
          </a:xfrm>
          <a:solidFill>
            <a:schemeClr val="bg1"/>
          </a:solidFill>
        </p:spPr>
        <p:txBody>
          <a:bodyPr/>
          <a:lstStyle/>
          <a:p>
            <a:r>
              <a:rPr lang="it-IT" b="1" dirty="0" err="1">
                <a:solidFill>
                  <a:srgbClr val="FF0000"/>
                </a:solidFill>
              </a:rPr>
              <a:t>Momentum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resolution</a:t>
            </a:r>
            <a:r>
              <a:rPr lang="it-IT" b="1" dirty="0">
                <a:solidFill>
                  <a:srgbClr val="FF0000"/>
                </a:solidFill>
              </a:rPr>
              <a:t> for </a:t>
            </a:r>
            <a:r>
              <a:rPr lang="it-IT" b="1" dirty="0" err="1">
                <a:solidFill>
                  <a:srgbClr val="FF0000"/>
                </a:solidFill>
              </a:rPr>
              <a:t>higher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energies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173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8B2C4-37D3-E245-8A95-9515493BA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80" y="0"/>
            <a:ext cx="8472196" cy="896112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Some </a:t>
            </a:r>
            <a:r>
              <a:rPr lang="it-IT" b="1" dirty="0" err="1">
                <a:solidFill>
                  <a:srgbClr val="FF0000"/>
                </a:solidFill>
              </a:rPr>
              <a:t>issues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recently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emerged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which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could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affect</a:t>
            </a:r>
            <a:r>
              <a:rPr lang="it-IT" b="1" dirty="0">
                <a:solidFill>
                  <a:srgbClr val="FF0000"/>
                </a:solidFill>
              </a:rPr>
              <a:t> the </a:t>
            </a:r>
            <a:r>
              <a:rPr lang="it-IT" b="1" dirty="0" err="1">
                <a:solidFill>
                  <a:srgbClr val="FF0000"/>
                </a:solidFill>
              </a:rPr>
              <a:t>expected</a:t>
            </a:r>
            <a:r>
              <a:rPr lang="it-IT" b="1" dirty="0">
                <a:solidFill>
                  <a:srgbClr val="FF0000"/>
                </a:solidFill>
              </a:rPr>
              <a:t> performance: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A9F72-23E3-4A49-9D74-CB138A334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" y="1017410"/>
            <a:ext cx="9061704" cy="3831335"/>
          </a:xfrm>
        </p:spPr>
        <p:txBody>
          <a:bodyPr/>
          <a:lstStyle/>
          <a:p>
            <a:pPr marL="457527" indent="-457200">
              <a:buSzPct val="100000"/>
              <a:buFont typeface="+mj-lt"/>
              <a:buAutoNum type="arabicParenR"/>
            </a:pPr>
            <a:r>
              <a:rPr lang="it-IT" dirty="0" err="1"/>
              <a:t>Magnetic</a:t>
            </a:r>
            <a:r>
              <a:rPr lang="it-IT" dirty="0"/>
              <a:t> </a:t>
            </a:r>
            <a:r>
              <a:rPr lang="it-IT" dirty="0" err="1"/>
              <a:t>deflection</a:t>
            </a:r>
            <a:r>
              <a:rPr lang="it-IT" dirty="0"/>
              <a:t> and </a:t>
            </a:r>
            <a:r>
              <a:rPr lang="it-IT" dirty="0" err="1"/>
              <a:t>possible</a:t>
            </a:r>
            <a:r>
              <a:rPr lang="it-IT" dirty="0"/>
              <a:t> </a:t>
            </a:r>
            <a:r>
              <a:rPr lang="it-IT" dirty="0" err="1"/>
              <a:t>loss</a:t>
            </a:r>
            <a:r>
              <a:rPr lang="it-IT" dirty="0"/>
              <a:t> of detector </a:t>
            </a:r>
            <a:r>
              <a:rPr lang="it-IT" dirty="0" err="1"/>
              <a:t>acceptance</a:t>
            </a:r>
            <a:r>
              <a:rPr lang="it-IT" dirty="0"/>
              <a:t> in the downstream </a:t>
            </a:r>
            <a:r>
              <a:rPr lang="it-IT" dirty="0" err="1"/>
              <a:t>region</a:t>
            </a:r>
            <a:endParaRPr lang="it-IT" dirty="0"/>
          </a:p>
          <a:p>
            <a:pPr marL="457527" indent="-457200">
              <a:buSzPct val="100000"/>
              <a:buFont typeface="+mj-lt"/>
              <a:buAutoNum type="arabicParenR"/>
            </a:pPr>
            <a:r>
              <a:rPr lang="it-IT" dirty="0" err="1"/>
              <a:t>Longer</a:t>
            </a:r>
            <a:r>
              <a:rPr lang="it-IT" dirty="0"/>
              <a:t> </a:t>
            </a:r>
            <a:r>
              <a:rPr lang="it-IT" dirty="0" err="1"/>
              <a:t>magnets</a:t>
            </a:r>
            <a:r>
              <a:rPr lang="it-IT" dirty="0"/>
              <a:t>: </a:t>
            </a:r>
            <a:r>
              <a:rPr lang="it-IT" dirty="0" err="1"/>
              <a:t>how</a:t>
            </a:r>
            <a:r>
              <a:rPr lang="it-IT" dirty="0"/>
              <a:t> to </a:t>
            </a:r>
            <a:r>
              <a:rPr lang="it-IT" dirty="0" err="1"/>
              <a:t>recover</a:t>
            </a:r>
            <a:r>
              <a:rPr lang="it-IT" dirty="0"/>
              <a:t> </a:t>
            </a:r>
            <a:r>
              <a:rPr lang="it-IT" dirty="0" err="1"/>
              <a:t>angular</a:t>
            </a:r>
            <a:r>
              <a:rPr lang="it-IT" dirty="0"/>
              <a:t> </a:t>
            </a:r>
            <a:r>
              <a:rPr lang="it-IT" dirty="0" err="1"/>
              <a:t>acceptance</a:t>
            </a:r>
            <a:endParaRPr lang="it-IT" dirty="0"/>
          </a:p>
          <a:p>
            <a:pPr marL="457527" indent="-457200">
              <a:buSzPct val="100000"/>
              <a:buFont typeface="+mj-lt"/>
              <a:buAutoNum type="arabicParenR"/>
            </a:pPr>
            <a:r>
              <a:rPr lang="it-IT" dirty="0" err="1"/>
              <a:t>Effect</a:t>
            </a:r>
            <a:r>
              <a:rPr lang="it-IT" dirty="0"/>
              <a:t> of </a:t>
            </a:r>
            <a:r>
              <a:rPr lang="it-IT" dirty="0" err="1"/>
              <a:t>uncertainties</a:t>
            </a:r>
            <a:r>
              <a:rPr lang="it-IT" dirty="0"/>
              <a:t> in the </a:t>
            </a:r>
            <a:r>
              <a:rPr lang="it-IT" dirty="0" err="1"/>
              <a:t>knowledge</a:t>
            </a:r>
            <a:r>
              <a:rPr lang="it-IT" dirty="0"/>
              <a:t> of </a:t>
            </a:r>
            <a:r>
              <a:rPr lang="it-IT" dirty="0" err="1"/>
              <a:t>magnetic</a:t>
            </a:r>
            <a:r>
              <a:rPr lang="it-IT" dirty="0"/>
              <a:t> </a:t>
            </a:r>
            <a:r>
              <a:rPr lang="it-IT" dirty="0" err="1"/>
              <a:t>map</a:t>
            </a:r>
            <a:r>
              <a:rPr lang="it-IT" dirty="0"/>
              <a:t> (position, </a:t>
            </a:r>
            <a:r>
              <a:rPr lang="it-IT" dirty="0" err="1"/>
              <a:t>alignement</a:t>
            </a:r>
            <a:r>
              <a:rPr lang="it-IT" dirty="0"/>
              <a:t>,…)</a:t>
            </a:r>
          </a:p>
          <a:p>
            <a:pPr marL="457527" indent="-457200">
              <a:buSzPct val="100000"/>
              <a:buFont typeface="+mj-lt"/>
              <a:buAutoNum type="arabicParenR"/>
            </a:pPr>
            <a:r>
              <a:rPr lang="it-IT" dirty="0" err="1"/>
              <a:t>Stability</a:t>
            </a:r>
            <a:r>
              <a:rPr lang="it-IT" dirty="0"/>
              <a:t> of B </a:t>
            </a:r>
            <a:r>
              <a:rPr lang="it-IT" dirty="0" err="1"/>
              <a:t>field</a:t>
            </a:r>
            <a:r>
              <a:rPr lang="it-IT" dirty="0"/>
              <a:t> of </a:t>
            </a:r>
            <a:r>
              <a:rPr lang="it-IT" dirty="0" err="1"/>
              <a:t>permanent</a:t>
            </a:r>
            <a:r>
              <a:rPr lang="it-IT" dirty="0"/>
              <a:t> </a:t>
            </a:r>
            <a:r>
              <a:rPr lang="it-IT" dirty="0" err="1"/>
              <a:t>magnets</a:t>
            </a:r>
            <a:r>
              <a:rPr lang="it-IT" dirty="0"/>
              <a:t> and </a:t>
            </a:r>
            <a:r>
              <a:rPr lang="it-IT" dirty="0" err="1"/>
              <a:t>radiation</a:t>
            </a:r>
            <a:r>
              <a:rPr lang="it-IT" dirty="0"/>
              <a:t> </a:t>
            </a:r>
            <a:r>
              <a:rPr lang="it-IT" dirty="0" err="1"/>
              <a:t>damage</a:t>
            </a:r>
            <a:endParaRPr lang="it-IT" dirty="0"/>
          </a:p>
          <a:p>
            <a:pPr marL="457527" indent="-457200">
              <a:buSzPct val="100000"/>
              <a:buFont typeface="+mj-lt"/>
              <a:buAutoNum type="arabicParenR"/>
            </a:pPr>
            <a:r>
              <a:rPr lang="it-IT" dirty="0" err="1"/>
              <a:t>Actual</a:t>
            </a:r>
            <a:r>
              <a:rPr lang="it-IT" dirty="0"/>
              <a:t> </a:t>
            </a:r>
            <a:r>
              <a:rPr lang="it-IT" dirty="0" err="1"/>
              <a:t>resolution</a:t>
            </a:r>
            <a:r>
              <a:rPr lang="it-IT" dirty="0"/>
              <a:t> </a:t>
            </a:r>
            <a:r>
              <a:rPr lang="it-IT" dirty="0" err="1"/>
              <a:t>along</a:t>
            </a:r>
            <a:r>
              <a:rPr lang="it-IT" dirty="0"/>
              <a:t> </a:t>
            </a:r>
            <a:r>
              <a:rPr lang="it-IT" dirty="0" err="1"/>
              <a:t>z</a:t>
            </a:r>
            <a:r>
              <a:rPr lang="it-IT" dirty="0"/>
              <a:t> coordinate of Intermediate </a:t>
            </a:r>
            <a:r>
              <a:rPr lang="it-IT" dirty="0" err="1"/>
              <a:t>Tracker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48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635002"/>
            <a:ext cx="7842356" cy="698498"/>
          </a:xfrm>
        </p:spPr>
        <p:txBody>
          <a:bodyPr/>
          <a:lstStyle/>
          <a:p>
            <a:r>
              <a:rPr lang="it-IT" b="1" dirty="0" err="1">
                <a:solidFill>
                  <a:srgbClr val="FF0000"/>
                </a:solidFill>
                <a:latin typeface="Happy Monkey" panose="02000500000000020004" pitchFamily="2" charset="0"/>
              </a:rPr>
              <a:t>Deflection</a:t>
            </a:r>
            <a:r>
              <a:rPr lang="it-IT" b="1" dirty="0">
                <a:solidFill>
                  <a:srgbClr val="FF0000"/>
                </a:solidFill>
                <a:latin typeface="Happy Monkey" panose="02000500000000020004" pitchFamily="2" charset="0"/>
              </a:rPr>
              <a:t> in the case of 2 </a:t>
            </a:r>
            <a:r>
              <a:rPr lang="it-IT" b="1" dirty="0" err="1">
                <a:solidFill>
                  <a:srgbClr val="FF0000"/>
                </a:solidFill>
                <a:latin typeface="Happy Monkey" panose="02000500000000020004" pitchFamily="2" charset="0"/>
              </a:rPr>
              <a:t>magnets</a:t>
            </a:r>
            <a:r>
              <a:rPr lang="it-IT" b="1" dirty="0">
                <a:solidFill>
                  <a:srgbClr val="FF0000"/>
                </a:solidFill>
                <a:latin typeface="Happy Monkey" panose="02000500000000020004" pitchFamily="2" charset="0"/>
              </a:rPr>
              <a:t> with </a:t>
            </a:r>
            <a:r>
              <a:rPr lang="it-IT" b="1" dirty="0" err="1">
                <a:solidFill>
                  <a:srgbClr val="FF0000"/>
                </a:solidFill>
                <a:latin typeface="Happy Monkey" panose="02000500000000020004" pitchFamily="2" charset="0"/>
              </a:rPr>
              <a:t>aligned</a:t>
            </a:r>
            <a:r>
              <a:rPr lang="it-IT" b="1" dirty="0">
                <a:solidFill>
                  <a:srgbClr val="FF0000"/>
                </a:solidFill>
                <a:latin typeface="Happy Monkey" panose="02000500000000020004" pitchFamily="2" charset="0"/>
              </a:rPr>
              <a:t> B: </a:t>
            </a:r>
            <a:r>
              <a:rPr lang="it-IT" b="1" dirty="0" err="1">
                <a:solidFill>
                  <a:srgbClr val="FF0000"/>
                </a:solidFill>
                <a:latin typeface="Happy Monkey" panose="02000500000000020004" pitchFamily="2" charset="0"/>
              </a:rPr>
              <a:t>possible</a:t>
            </a:r>
            <a:r>
              <a:rPr lang="it-IT" b="1" dirty="0">
                <a:solidFill>
                  <a:srgbClr val="FF0000"/>
                </a:solidFill>
                <a:latin typeface="Happy Monkey" panose="02000500000000020004" pitchFamily="2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Happy Monkey" panose="02000500000000020004" pitchFamily="2" charset="0"/>
              </a:rPr>
              <a:t>loss</a:t>
            </a:r>
            <a:r>
              <a:rPr lang="it-IT" b="1" dirty="0">
                <a:solidFill>
                  <a:srgbClr val="FF0000"/>
                </a:solidFill>
                <a:latin typeface="Happy Monkey" panose="02000500000000020004" pitchFamily="2" charset="0"/>
              </a:rPr>
              <a:t> of </a:t>
            </a:r>
            <a:r>
              <a:rPr lang="it-IT" b="1" dirty="0" err="1">
                <a:solidFill>
                  <a:srgbClr val="FF0000"/>
                </a:solidFill>
                <a:latin typeface="Happy Monkey" panose="02000500000000020004" pitchFamily="2" charset="0"/>
              </a:rPr>
              <a:t>efficiency</a:t>
            </a:r>
            <a:r>
              <a:rPr lang="en-US" b="1" dirty="0">
                <a:solidFill>
                  <a:srgbClr val="FF0000"/>
                </a:solidFill>
                <a:latin typeface="Happy Monkey" panose="02000500000000020004" pitchFamily="2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Happy Monkey" panose="02000500000000020004" pitchFamily="2" charset="0"/>
              </a:rPr>
              <a:t>(R. </a:t>
            </a:r>
            <a:r>
              <a:rPr lang="en-US" sz="2400" i="1" dirty="0" err="1">
                <a:solidFill>
                  <a:srgbClr val="0070C0"/>
                </a:solidFill>
                <a:latin typeface="Happy Monkey" panose="02000500000000020004" pitchFamily="2" charset="0"/>
              </a:rPr>
              <a:t>Spighi</a:t>
            </a:r>
            <a:r>
              <a:rPr lang="en-US" sz="2400" i="1" dirty="0">
                <a:solidFill>
                  <a:srgbClr val="0070C0"/>
                </a:solidFill>
                <a:latin typeface="Happy Monkey" panose="02000500000000020004" pitchFamily="2" charset="0"/>
              </a:rPr>
              <a:t>)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72343"/>
            <a:ext cx="4691441" cy="3053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558" y="2027464"/>
            <a:ext cx="4763520" cy="2843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5464" y="2408465"/>
            <a:ext cx="1527982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FF0000"/>
                </a:solidFill>
              </a:rPr>
              <a:t>Calo</a:t>
            </a:r>
            <a:r>
              <a:rPr lang="en-US" sz="1200" b="1" dirty="0">
                <a:solidFill>
                  <a:srgbClr val="FF0000"/>
                </a:solidFill>
              </a:rPr>
              <a:t>: Shift -5.1 cm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514" y="2277838"/>
            <a:ext cx="1535998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MSD: Shift -0.7 cm</a:t>
            </a:r>
          </a:p>
        </p:txBody>
      </p:sp>
    </p:spTree>
    <p:extLst>
      <p:ext uri="{BB962C8B-B14F-4D97-AF65-F5344CB8AC3E}">
        <p14:creationId xmlns:p14="http://schemas.microsoft.com/office/powerpoint/2010/main" val="100027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712" y="209044"/>
            <a:ext cx="6619244" cy="796279"/>
          </a:xfrm>
        </p:spPr>
        <p:txBody>
          <a:bodyPr/>
          <a:lstStyle/>
          <a:p>
            <a:r>
              <a:rPr lang="it-IT" b="1" dirty="0" err="1">
                <a:solidFill>
                  <a:srgbClr val="FF0000"/>
                </a:solidFill>
                <a:latin typeface="Happy Monkey" panose="02000500000000020004" pitchFamily="2" charset="0"/>
              </a:rPr>
              <a:t>Possible</a:t>
            </a:r>
            <a:r>
              <a:rPr lang="it-IT" b="1" dirty="0">
                <a:solidFill>
                  <a:srgbClr val="FF0000"/>
                </a:solidFill>
                <a:latin typeface="Happy Monkey" panose="02000500000000020004" pitchFamily="2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Happy Monkey" panose="02000500000000020004" pitchFamily="2" charset="0"/>
              </a:rPr>
              <a:t>alternatives</a:t>
            </a:r>
            <a:r>
              <a:rPr lang="it-IT" b="1" dirty="0">
                <a:solidFill>
                  <a:srgbClr val="FF0000"/>
                </a:solidFill>
                <a:latin typeface="Happy Monkey" panose="02000500000000020004" pitchFamily="2" charset="0"/>
              </a:rPr>
              <a:t> for the </a:t>
            </a:r>
            <a:r>
              <a:rPr lang="it-IT" b="1" dirty="0" err="1">
                <a:solidFill>
                  <a:srgbClr val="FF0000"/>
                </a:solidFill>
                <a:latin typeface="Happy Monkey" panose="02000500000000020004" pitchFamily="2" charset="0"/>
              </a:rPr>
              <a:t>field</a:t>
            </a:r>
            <a:r>
              <a:rPr lang="it-IT" b="1" dirty="0">
                <a:solidFill>
                  <a:srgbClr val="FF0000"/>
                </a:solidFill>
                <a:latin typeface="Happy Monkey" panose="02000500000000020004" pitchFamily="2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Happy Monkey" panose="02000500000000020004" pitchFamily="2" charset="0"/>
              </a:rPr>
              <a:t>orientation</a:t>
            </a:r>
            <a:r>
              <a:rPr lang="it-IT" b="1" dirty="0">
                <a:solidFill>
                  <a:srgbClr val="FF0000"/>
                </a:solidFill>
                <a:latin typeface="Happy Monkey" panose="02000500000000020004" pitchFamily="2" charset="0"/>
              </a:rPr>
              <a:t> of the </a:t>
            </a:r>
            <a:r>
              <a:rPr lang="it-IT" b="1" dirty="0" err="1">
                <a:solidFill>
                  <a:srgbClr val="FF0000"/>
                </a:solidFill>
                <a:latin typeface="Happy Monkey" panose="02000500000000020004" pitchFamily="2" charset="0"/>
              </a:rPr>
              <a:t>two</a:t>
            </a:r>
            <a:r>
              <a:rPr lang="it-IT" b="1" dirty="0">
                <a:solidFill>
                  <a:srgbClr val="FF0000"/>
                </a:solidFill>
                <a:latin typeface="Happy Monkey" panose="02000500000000020004" pitchFamily="2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Happy Monkey" panose="02000500000000020004" pitchFamily="2" charset="0"/>
              </a:rPr>
              <a:t>magnets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/>
        </p:blipFill>
        <p:spPr>
          <a:xfrm>
            <a:off x="4439195" y="1910307"/>
            <a:ext cx="4526010" cy="25731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/>
          <a:stretch/>
        </p:blipFill>
        <p:spPr>
          <a:xfrm>
            <a:off x="190500" y="1879964"/>
            <a:ext cx="4543830" cy="2583090"/>
          </a:xfrm>
          <a:prstGeom prst="rect">
            <a:avLst/>
          </a:prstGeom>
          <a:ln>
            <a:noFill/>
          </a:ln>
        </p:spPr>
      </p:pic>
      <p:sp>
        <p:nvSpPr>
          <p:cNvPr id="7" name="CustomShape 1"/>
          <p:cNvSpPr/>
          <p:nvPr/>
        </p:nvSpPr>
        <p:spPr>
          <a:xfrm>
            <a:off x="4953544" y="1619250"/>
            <a:ext cx="4190456" cy="5034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r>
              <a:rPr lang="en-US" sz="1200" b="1" spc="-1" dirty="0">
                <a:solidFill>
                  <a:srgbClr val="0070C0"/>
                </a:solidFill>
                <a:latin typeface="Arial"/>
              </a:rPr>
              <a:t>2</a:t>
            </a:r>
            <a:r>
              <a:rPr lang="en-US" sz="1200" b="1" spc="-1" baseline="30000" dirty="0">
                <a:solidFill>
                  <a:srgbClr val="0070C0"/>
                </a:solidFill>
                <a:latin typeface="Arial"/>
              </a:rPr>
              <a:t>nd</a:t>
            </a:r>
            <a:r>
              <a:rPr lang="en-US" sz="1200" b="1" spc="-1" dirty="0">
                <a:solidFill>
                  <a:srgbClr val="0070C0"/>
                </a:solidFill>
                <a:latin typeface="Arial"/>
              </a:rPr>
              <a:t> magnet with opposite magnetic field orientation with respect to 1</a:t>
            </a:r>
            <a:r>
              <a:rPr lang="en-US" sz="1200" b="1" spc="-1" baseline="30000" dirty="0">
                <a:solidFill>
                  <a:srgbClr val="0070C0"/>
                </a:solidFill>
                <a:latin typeface="Arial"/>
              </a:rPr>
              <a:t>st</a:t>
            </a:r>
            <a:r>
              <a:rPr lang="en-US" sz="1200" b="1" spc="-1" dirty="0">
                <a:solidFill>
                  <a:srgbClr val="0070C0"/>
                </a:solidFill>
                <a:latin typeface="Arial"/>
              </a:rPr>
              <a:t> magnet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911" y="4451003"/>
            <a:ext cx="2959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On TIER3: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/</a:t>
            </a:r>
            <a:r>
              <a:rPr lang="en-US" sz="1200" b="1" dirty="0" err="1">
                <a:solidFill>
                  <a:schemeClr val="bg1"/>
                </a:solidFill>
              </a:rPr>
              <a:t>gpfs_data</a:t>
            </a:r>
            <a:r>
              <a:rPr lang="en-US" sz="1200" b="1" dirty="0">
                <a:solidFill>
                  <a:schemeClr val="bg1"/>
                </a:solidFill>
              </a:rPr>
              <a:t>/local/foot/Simulation/V14.2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16O_C2H4_200_1.root (10</a:t>
            </a:r>
            <a:r>
              <a:rPr lang="en-US" sz="1200" b="1" baseline="30000" dirty="0">
                <a:solidFill>
                  <a:schemeClr val="bg1"/>
                </a:solidFill>
              </a:rPr>
              <a:t>7</a:t>
            </a:r>
            <a:r>
              <a:rPr lang="en-US" sz="1200" b="1" dirty="0">
                <a:solidFill>
                  <a:schemeClr val="bg1"/>
                </a:solidFill>
              </a:rPr>
              <a:t> primaries)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250" y="1605642"/>
            <a:ext cx="3796394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spc="-1" dirty="0">
                <a:solidFill>
                  <a:srgbClr val="0070C0"/>
                </a:solidFill>
                <a:latin typeface="Arial"/>
              </a:rPr>
              <a:t>2</a:t>
            </a:r>
            <a:r>
              <a:rPr lang="en-US" sz="1200" b="1" spc="-1" baseline="30000" dirty="0">
                <a:solidFill>
                  <a:srgbClr val="0070C0"/>
                </a:solidFill>
                <a:latin typeface="Arial"/>
              </a:rPr>
              <a:t>nd</a:t>
            </a:r>
            <a:r>
              <a:rPr lang="en-US" sz="1200" b="1" spc="-1" dirty="0">
                <a:solidFill>
                  <a:srgbClr val="0070C0"/>
                </a:solidFill>
                <a:latin typeface="Arial"/>
              </a:rPr>
              <a:t> magnet with same magnetic field orientation as 1</a:t>
            </a:r>
            <a:r>
              <a:rPr lang="en-US" sz="1200" b="1" spc="-1" baseline="30000" dirty="0">
                <a:solidFill>
                  <a:srgbClr val="0070C0"/>
                </a:solidFill>
                <a:latin typeface="Arial"/>
              </a:rPr>
              <a:t>st</a:t>
            </a:r>
            <a:r>
              <a:rPr lang="en-US" sz="1200" b="1" spc="-1" dirty="0">
                <a:solidFill>
                  <a:srgbClr val="0070C0"/>
                </a:solidFill>
                <a:latin typeface="Arial"/>
              </a:rPr>
              <a:t> magnet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91854" y="4451003"/>
            <a:ext cx="3182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On TIER3: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/</a:t>
            </a:r>
            <a:r>
              <a:rPr lang="en-US" sz="1200" b="1" dirty="0" err="1">
                <a:solidFill>
                  <a:schemeClr val="bg1"/>
                </a:solidFill>
              </a:rPr>
              <a:t>gpfs_data</a:t>
            </a:r>
            <a:r>
              <a:rPr lang="en-US" sz="1200" b="1" dirty="0">
                <a:solidFill>
                  <a:schemeClr val="bg1"/>
                </a:solidFill>
              </a:rPr>
              <a:t>/local/foot/Simulation/V14.2inv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16O_C2H4_200_1.root (10</a:t>
            </a:r>
            <a:r>
              <a:rPr lang="en-US" sz="1200" b="1" baseline="30000" dirty="0">
                <a:solidFill>
                  <a:schemeClr val="bg1"/>
                </a:solidFill>
              </a:rPr>
              <a:t>7</a:t>
            </a:r>
            <a:r>
              <a:rPr lang="en-US" sz="1200" b="1" dirty="0">
                <a:solidFill>
                  <a:schemeClr val="bg1"/>
                </a:solidFill>
              </a:rPr>
              <a:t> primaries)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6A8174-686E-B040-8088-9AE14F4643F4}"/>
              </a:ext>
            </a:extLst>
          </p:cNvPr>
          <p:cNvSpPr txBox="1"/>
          <p:nvPr/>
        </p:nvSpPr>
        <p:spPr>
          <a:xfrm>
            <a:off x="3137488" y="4469069"/>
            <a:ext cx="2100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rgbClr val="C00000"/>
                </a:solidFill>
              </a:rPr>
              <a:t>Under </a:t>
            </a:r>
            <a:r>
              <a:rPr lang="it-IT" b="1" i="1" dirty="0" err="1">
                <a:solidFill>
                  <a:srgbClr val="C00000"/>
                </a:solidFill>
              </a:rPr>
              <a:t>investigation</a:t>
            </a:r>
            <a:endParaRPr lang="it-IT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30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7101</TotalTime>
  <Words>850</Words>
  <Application>Microsoft Macintosh PowerPoint</Application>
  <PresentationFormat>On-screen Show (16:9)</PresentationFormat>
  <Paragraphs>100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DejaVu Sans</vt:lpstr>
      <vt:lpstr>Happy Monkey</vt:lpstr>
      <vt:lpstr>Symbol</vt:lpstr>
      <vt:lpstr>Times New Roman</vt:lpstr>
      <vt:lpstr>Trebuchet MS</vt:lpstr>
      <vt:lpstr>Wingdings</vt:lpstr>
      <vt:lpstr>Office Theme</vt:lpstr>
      <vt:lpstr>Some issues on magnets</vt:lpstr>
      <vt:lpstr>Studies in view of magnet definition: V14.0</vt:lpstr>
      <vt:lpstr>V14.1</vt:lpstr>
      <vt:lpstr>V14.2 </vt:lpstr>
      <vt:lpstr>Importance of B•dl: improvement in p resolution with 10 cm magnet (M. Franchini et al.)</vt:lpstr>
      <vt:lpstr>Momentum resolution for higher energies</vt:lpstr>
      <vt:lpstr>Some issues recently emerged which could affect the expected performance:</vt:lpstr>
      <vt:lpstr>Deflection in the case of 2 magnets with aligned B: possible loss of efficiency (R. Spighi)</vt:lpstr>
      <vt:lpstr>Possible alternatives for the field orientation of the two magnets</vt:lpstr>
      <vt:lpstr>Angular acceptance vs Magnetic Lenght vs Tracking Detector Size</vt:lpstr>
      <vt:lpstr>A possible suggestions for MSD in case of larger diameter of magnet bore:</vt:lpstr>
      <vt:lpstr>Alternative magnet design:</vt:lpstr>
      <vt:lpstr>Initial studies on the uncertainties on mag field (Mi+Bo) </vt:lpstr>
      <vt:lpstr>Smearing tests (M. Franchini)</vt:lpstr>
      <vt:lpstr>Radiaton Damage in Permanent Magnets</vt:lpstr>
      <vt:lpstr>PowerPoint Presentation</vt:lpstr>
      <vt:lpstr>Dose in the magnets. Preliminary simulation study</vt:lpstr>
      <vt:lpstr>Fluence in the magnets. Preliminary simulation study</vt:lpstr>
    </vt:vector>
  </TitlesOfParts>
  <Manager/>
  <Company>INFN</Company>
  <LinksUpToDate>false</LinksUpToDate>
  <SharedDoc>false</SharedDoc>
  <HyperlinkBase/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 sim &amp; reco</dc:title>
  <dc:subject/>
  <dc:creator>G.Battistoni Lup. Mann.</dc:creator>
  <cp:keywords/>
  <dc:description/>
  <cp:lastModifiedBy>Microsoft Office User</cp:lastModifiedBy>
  <cp:revision>244</cp:revision>
  <dcterms:created xsi:type="dcterms:W3CDTF">2016-06-13T10:41:17Z</dcterms:created>
  <dcterms:modified xsi:type="dcterms:W3CDTF">2018-06-04T06:25:29Z</dcterms:modified>
  <cp:category/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Personalizzato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