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3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E6314-4920-4137-B830-CB4248D0D1C1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3B709-81D7-45D0-82EB-8BA957CAB837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3B709-81D7-45D0-82EB-8BA957CAB83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46DA-CEFF-44B2-A5C8-90AB988C3807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0FEC-C8D3-4CB5-AABB-7BAB7F11C48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52600" y="4038600"/>
            <a:ext cx="5410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Matteo </a:t>
            </a:r>
            <a:r>
              <a:rPr lang="en-US" sz="2800" dirty="0" err="1" smtClean="0"/>
              <a:t>Morrocchi</a:t>
            </a:r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FOOT General Meeting </a:t>
            </a:r>
          </a:p>
          <a:p>
            <a:pPr algn="ctr"/>
            <a:r>
              <a:rPr lang="en-US" sz="2800" dirty="0" smtClean="0"/>
              <a:t>4-5/6/2018</a:t>
            </a:r>
            <a:endParaRPr lang="en-US" sz="28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1828800"/>
            <a:ext cx="62484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/>
              <a:t>Status of </a:t>
            </a:r>
            <a:r>
              <a:rPr lang="en-US" sz="4400" b="1" dirty="0" err="1" smtClean="0"/>
              <a:t>dE</a:t>
            </a:r>
            <a:r>
              <a:rPr lang="en-US" sz="4400" b="1" dirty="0" smtClean="0"/>
              <a:t>/TOF detector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447800"/>
            <a:ext cx="1928559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046" y="152400"/>
            <a:ext cx="1165554" cy="11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sellaDiTesto 14"/>
          <p:cNvSpPr txBox="1"/>
          <p:nvPr/>
        </p:nvSpPr>
        <p:spPr>
          <a:xfrm>
            <a:off x="228600" y="3620869"/>
            <a:ext cx="12192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December</a:t>
            </a:r>
            <a:endParaRPr lang="en-US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447800" y="3620869"/>
            <a:ext cx="12192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January</a:t>
            </a:r>
            <a:endParaRPr lang="en-US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667000" y="3620869"/>
            <a:ext cx="12192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February</a:t>
            </a:r>
            <a:endParaRPr lang="en-US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886200" y="3620869"/>
            <a:ext cx="12192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March</a:t>
            </a:r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105400" y="3620869"/>
            <a:ext cx="12192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April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324600" y="3620869"/>
            <a:ext cx="12192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May</a:t>
            </a:r>
            <a:endParaRPr lang="en-US" dirty="0"/>
          </a:p>
        </p:txBody>
      </p:sp>
      <p:sp>
        <p:nvSpPr>
          <p:cNvPr id="23" name="Pentagono 22"/>
          <p:cNvSpPr/>
          <p:nvPr/>
        </p:nvSpPr>
        <p:spPr>
          <a:xfrm>
            <a:off x="7543800" y="3624441"/>
            <a:ext cx="1143000" cy="365760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/>
          <p:nvPr/>
        </p:nvSpPr>
        <p:spPr>
          <a:xfrm>
            <a:off x="7620000" y="362086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June</a:t>
            </a:r>
            <a:endParaRPr lang="en-US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1066800" y="218473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CNAO Test Beam</a:t>
            </a:r>
            <a:endParaRPr lang="en-US" dirty="0"/>
          </a:p>
        </p:txBody>
      </p:sp>
      <p:cxnSp>
        <p:nvCxnSpPr>
          <p:cNvPr id="29" name="Connettore 1 28"/>
          <p:cNvCxnSpPr/>
          <p:nvPr/>
        </p:nvCxnSpPr>
        <p:spPr>
          <a:xfrm>
            <a:off x="2133600" y="3087469"/>
            <a:ext cx="22860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H="1">
            <a:off x="1066800" y="2477869"/>
            <a:ext cx="1676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838200" y="4001869"/>
            <a:ext cx="457200" cy="990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295400" y="4382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Bars and SiPMs arrived</a:t>
            </a:r>
            <a:endParaRPr lang="en-US" dirty="0"/>
          </a:p>
        </p:txBody>
      </p:sp>
      <p:cxnSp>
        <p:nvCxnSpPr>
          <p:cNvPr id="36" name="Connettore 1 35"/>
          <p:cNvCxnSpPr/>
          <p:nvPr/>
        </p:nvCxnSpPr>
        <p:spPr>
          <a:xfrm flipH="1">
            <a:off x="1295400" y="4992469"/>
            <a:ext cx="1676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2743200" y="2477869"/>
            <a:ext cx="533400" cy="1143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H="1">
            <a:off x="152400" y="3087469"/>
            <a:ext cx="198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0" y="24778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with 20 cm bars</a:t>
            </a:r>
          </a:p>
          <a:p>
            <a:r>
              <a:rPr lang="en-US" dirty="0"/>
              <a:t>s</a:t>
            </a:r>
            <a:r>
              <a:rPr lang="en-US" dirty="0" smtClean="0"/>
              <a:t>hown at </a:t>
            </a:r>
            <a:r>
              <a:rPr lang="en-US" dirty="0" err="1" smtClean="0"/>
              <a:t>BormioMeeting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4" name="Connettore 1 43"/>
          <p:cNvCxnSpPr/>
          <p:nvPr/>
        </p:nvCxnSpPr>
        <p:spPr>
          <a:xfrm flipH="1">
            <a:off x="5410200" y="4001869"/>
            <a:ext cx="3048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 flipH="1">
            <a:off x="3352800" y="4687669"/>
            <a:ext cx="2057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3276600" y="4078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TOF/</a:t>
            </a:r>
            <a:r>
              <a:rPr lang="en-US" dirty="0" err="1" smtClean="0"/>
              <a:t>dEdx</a:t>
            </a:r>
            <a:r>
              <a:rPr lang="en-US" dirty="0" smtClean="0"/>
              <a:t> paper submitted at NIM-A</a:t>
            </a:r>
            <a:endParaRPr lang="en-US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4953000" y="190773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and simulations</a:t>
            </a:r>
          </a:p>
          <a:p>
            <a:r>
              <a:rPr lang="en-US" dirty="0"/>
              <a:t>s</a:t>
            </a:r>
            <a:r>
              <a:rPr lang="en-US" dirty="0" smtClean="0"/>
              <a:t>hown at </a:t>
            </a:r>
            <a:r>
              <a:rPr lang="en-US" dirty="0" err="1" smtClean="0"/>
              <a:t>PisaMeeting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8" name="Connettore 1 47"/>
          <p:cNvCxnSpPr/>
          <p:nvPr/>
        </p:nvCxnSpPr>
        <p:spPr>
          <a:xfrm>
            <a:off x="7086600" y="2554069"/>
            <a:ext cx="45720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 flipH="1">
            <a:off x="5105400" y="2554069"/>
            <a:ext cx="198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5943600" y="3087469"/>
            <a:ext cx="22860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>
            <a:off x="3505200" y="3087469"/>
            <a:ext cx="2438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CasellaDiTesto 53"/>
          <p:cNvSpPr txBox="1"/>
          <p:nvPr/>
        </p:nvSpPr>
        <p:spPr>
          <a:xfrm>
            <a:off x="3429000" y="247786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 of preliminary analysis:</a:t>
            </a:r>
          </a:p>
          <a:p>
            <a:r>
              <a:rPr lang="en-US" dirty="0" smtClean="0"/>
              <a:t>50 </a:t>
            </a:r>
            <a:r>
              <a:rPr lang="en-US" dirty="0" err="1" smtClean="0"/>
              <a:t>ps</a:t>
            </a:r>
            <a:r>
              <a:rPr lang="en-US" dirty="0" smtClean="0"/>
              <a:t> CTR, 6% En. Res. </a:t>
            </a:r>
            <a:endParaRPr lang="en-US" dirty="0"/>
          </a:p>
        </p:txBody>
      </p:sp>
      <p:cxnSp>
        <p:nvCxnSpPr>
          <p:cNvPr id="58" name="Connettore 1 57"/>
          <p:cNvCxnSpPr/>
          <p:nvPr/>
        </p:nvCxnSpPr>
        <p:spPr>
          <a:xfrm flipH="1">
            <a:off x="6324600" y="4001869"/>
            <a:ext cx="685800" cy="1447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H="1">
            <a:off x="4267200" y="5449669"/>
            <a:ext cx="2057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CasellaDiTesto 61"/>
          <p:cNvSpPr txBox="1"/>
          <p:nvPr/>
        </p:nvSpPr>
        <p:spPr>
          <a:xfrm>
            <a:off x="4191000" y="48400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Validation of opt. trans. simulations</a:t>
            </a:r>
            <a:endParaRPr lang="en-US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0" y="13671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Since last General Meeting:</a:t>
            </a:r>
            <a:endParaRPr lang="en-US" sz="24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0" y="6477000"/>
            <a:ext cx="91440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FOOT meeting  -  </a:t>
            </a:r>
            <a:r>
              <a:rPr lang="en-US" sz="1400" dirty="0" err="1" smtClean="0"/>
              <a:t>Isola</a:t>
            </a:r>
            <a:r>
              <a:rPr lang="en-US" sz="1400" dirty="0" smtClean="0"/>
              <a:t> </a:t>
            </a:r>
            <a:r>
              <a:rPr lang="en-US" sz="1400" dirty="0" err="1" smtClean="0"/>
              <a:t>d’Elba</a:t>
            </a:r>
            <a:r>
              <a:rPr lang="en-US" sz="1400" dirty="0" smtClean="0"/>
              <a:t> 04-05/06/2018                                                         Matteo </a:t>
            </a:r>
            <a:r>
              <a:rPr lang="en-US" sz="1400" dirty="0" err="1" smtClean="0"/>
              <a:t>Morrocchi</a:t>
            </a:r>
            <a:r>
              <a:rPr lang="en-US" sz="1400" dirty="0" smtClean="0"/>
              <a:t>                                                   </a:t>
            </a:r>
            <a:fld id="{C07C726D-0E08-4268-A233-C1827E203E54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28600" y="12954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A </a:t>
            </a:r>
            <a:r>
              <a:rPr lang="en-US" sz="2400" dirty="0" smtClean="0"/>
              <a:t>prototype </a:t>
            </a:r>
            <a:r>
              <a:rPr lang="en-US" sz="2400" dirty="0" smtClean="0"/>
              <a:t>with bars having final dimensions was tested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Time resolution compliant with the experiment was obtained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The optimal SiPM type to use in the detector was </a:t>
            </a:r>
            <a:r>
              <a:rPr lang="en-US" sz="2400" dirty="0" smtClean="0"/>
              <a:t>found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The dependence of the fragmentation probability on the bar thickness was studied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We still need to fully understand the results of energy resolution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>
                <a:sym typeface="Wingdings" pitchFamily="2" charset="2"/>
              </a:rPr>
              <a:t> a second test focused on this task will be performed soon</a:t>
            </a:r>
          </a:p>
          <a:p>
            <a:r>
              <a:rPr lang="en-US" sz="2400" dirty="0" smtClean="0">
                <a:sym typeface="Wingdings" pitchFamily="2" charset="2"/>
              </a:rPr>
              <a:t>		(16  June @ CNAO)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We </a:t>
            </a:r>
            <a:r>
              <a:rPr lang="en-US" sz="2400" dirty="0" smtClean="0">
                <a:sym typeface="Wingdings" pitchFamily="2" charset="2"/>
              </a:rPr>
              <a:t>expect to apply only minor changes to the set-up that we tested:</a:t>
            </a:r>
          </a:p>
          <a:p>
            <a:pPr>
              <a:buFontTx/>
              <a:buChar char="-"/>
            </a:pPr>
            <a:r>
              <a:rPr lang="en-US" sz="2400" dirty="0" smtClean="0">
                <a:sym typeface="Wingdings" pitchFamily="2" charset="2"/>
              </a:rPr>
              <a:t> A better wrapping is available</a:t>
            </a:r>
          </a:p>
          <a:p>
            <a:pPr>
              <a:buFontTx/>
              <a:buChar char="-"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The thickness of the bar can be slightly increased</a:t>
            </a:r>
          </a:p>
          <a:p>
            <a:pPr>
              <a:buFontTx/>
              <a:buChar char="-"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The length will be 44 cm instead of 40 cm</a:t>
            </a:r>
            <a:endParaRPr lang="en-US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6477000"/>
            <a:ext cx="91440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FOOT meeting  -  </a:t>
            </a:r>
            <a:r>
              <a:rPr lang="en-US" sz="1400" dirty="0" err="1" smtClean="0"/>
              <a:t>Isola</a:t>
            </a:r>
            <a:r>
              <a:rPr lang="en-US" sz="1400" dirty="0" smtClean="0"/>
              <a:t> </a:t>
            </a:r>
            <a:r>
              <a:rPr lang="en-US" sz="1400" dirty="0" err="1" smtClean="0"/>
              <a:t>d’Elba</a:t>
            </a:r>
            <a:r>
              <a:rPr lang="en-US" sz="1400" dirty="0" smtClean="0"/>
              <a:t> 04-05/06/2018                                                         Matteo </a:t>
            </a:r>
            <a:r>
              <a:rPr lang="en-US" sz="1400" dirty="0" err="1" smtClean="0"/>
              <a:t>Morrocchi</a:t>
            </a:r>
            <a:r>
              <a:rPr lang="en-US" sz="1400" dirty="0" smtClean="0"/>
              <a:t>                                                   </a:t>
            </a:r>
            <a:fld id="{C07C726D-0E08-4268-A233-C1827E203E54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6046" y="152400"/>
            <a:ext cx="1165554" cy="11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28600" y="1676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detector details are now close to be frozen (with the exception of minor changes that could be proposed in the next few month), so:</a:t>
            </a:r>
          </a:p>
          <a:p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The design of the frame that hosts the bars is started</a:t>
            </a:r>
          </a:p>
          <a:p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The programming of the data elaboration to be used in the final set-up has started</a:t>
            </a:r>
          </a:p>
          <a:p>
            <a:endParaRPr lang="en-US" sz="2400" dirty="0"/>
          </a:p>
          <a:p>
            <a:r>
              <a:rPr lang="en-US" sz="2400" dirty="0" smtClean="0"/>
              <a:t>- The realization of the SiPM boards and the procurement of some more samples of bars and SiPMs will start soon.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6477000"/>
            <a:ext cx="91440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FOOT meeting  -  </a:t>
            </a:r>
            <a:r>
              <a:rPr lang="en-US" sz="1400" dirty="0" err="1" smtClean="0"/>
              <a:t>Isola</a:t>
            </a:r>
            <a:r>
              <a:rPr lang="en-US" sz="1400" dirty="0" smtClean="0"/>
              <a:t> </a:t>
            </a:r>
            <a:r>
              <a:rPr lang="en-US" sz="1400" dirty="0" err="1" smtClean="0"/>
              <a:t>d’Elba</a:t>
            </a:r>
            <a:r>
              <a:rPr lang="en-US" sz="1400" dirty="0" smtClean="0"/>
              <a:t> 04-05/06/2018                                                         Matteo </a:t>
            </a:r>
            <a:r>
              <a:rPr lang="en-US" sz="1400" dirty="0" err="1" smtClean="0"/>
              <a:t>Morrocchi</a:t>
            </a:r>
            <a:r>
              <a:rPr lang="en-US" sz="1400" dirty="0" smtClean="0"/>
              <a:t>                                                   </a:t>
            </a:r>
            <a:fld id="{C07C726D-0E08-4268-A233-C1827E203E54}" type="slidenum">
              <a:rPr lang="en-US" sz="1400" smtClean="0"/>
              <a:pPr/>
              <a:t>4</a:t>
            </a:fld>
            <a:endParaRPr lang="en-US" sz="14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Outlook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6046" y="152400"/>
            <a:ext cx="1165554" cy="11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28600" y="1676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the next General Meeting:</a:t>
            </a:r>
          </a:p>
          <a:p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Better understand the energy resolution that can be achieved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Second test beam with the current version of the bar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smtClean="0"/>
              <a:t> Build a portion of detector (maybe a fraction of a layer) in the final mechanical frame.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Procurement of SiPMs, plastic scintillators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Realization of Frame (2 months for design and 3 for realization) and SiPM boards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smtClean="0"/>
              <a:t> Define a protocol for the calibration procedure of the detector</a:t>
            </a:r>
            <a:endParaRPr lang="en-US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6477000"/>
            <a:ext cx="91440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FOOT meeting  -  </a:t>
            </a:r>
            <a:r>
              <a:rPr lang="en-US" sz="1400" dirty="0" err="1" smtClean="0"/>
              <a:t>Isola</a:t>
            </a:r>
            <a:r>
              <a:rPr lang="en-US" sz="1400" dirty="0" smtClean="0"/>
              <a:t> </a:t>
            </a:r>
            <a:r>
              <a:rPr lang="en-US" sz="1400" dirty="0" err="1" smtClean="0"/>
              <a:t>d’Elba</a:t>
            </a:r>
            <a:r>
              <a:rPr lang="en-US" sz="1400" dirty="0" smtClean="0"/>
              <a:t> 04-05/06/2018                                                         Matteo </a:t>
            </a:r>
            <a:r>
              <a:rPr lang="en-US" sz="1400" dirty="0" err="1" smtClean="0"/>
              <a:t>Morrocchi</a:t>
            </a:r>
            <a:r>
              <a:rPr lang="en-US" sz="1400" dirty="0" smtClean="0"/>
              <a:t>                                                   </a:t>
            </a:r>
            <a:fld id="{C07C726D-0E08-4268-A233-C1827E203E54}" type="slidenum">
              <a:rPr lang="en-US" sz="1400" smtClean="0"/>
              <a:pPr/>
              <a:t>5</a:t>
            </a:fld>
            <a:endParaRPr lang="en-US" sz="14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Plan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6046" y="152400"/>
            <a:ext cx="1165554" cy="11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457200" y="16764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Is 200-300um gap between scintillator bars ok?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6477000"/>
            <a:ext cx="91440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FOOT meeting  -  </a:t>
            </a:r>
            <a:r>
              <a:rPr lang="en-US" sz="1400" dirty="0" err="1" smtClean="0"/>
              <a:t>Isola</a:t>
            </a:r>
            <a:r>
              <a:rPr lang="en-US" sz="1400" dirty="0" smtClean="0"/>
              <a:t> </a:t>
            </a:r>
            <a:r>
              <a:rPr lang="en-US" sz="1400" dirty="0" err="1" smtClean="0"/>
              <a:t>d’Elba</a:t>
            </a:r>
            <a:r>
              <a:rPr lang="en-US" sz="1400" dirty="0" smtClean="0"/>
              <a:t> 04-05/06/2018                                                         Matteo </a:t>
            </a:r>
            <a:r>
              <a:rPr lang="en-US" sz="1400" dirty="0" err="1" smtClean="0"/>
              <a:t>Morrocchi</a:t>
            </a:r>
            <a:r>
              <a:rPr lang="en-US" sz="1400" dirty="0" smtClean="0"/>
              <a:t>                                                   </a:t>
            </a:r>
            <a:fld id="{C07C726D-0E08-4268-A233-C1827E203E54}" type="slidenum">
              <a:rPr lang="en-US" sz="1400" smtClean="0"/>
              <a:pPr/>
              <a:t>6</a:t>
            </a:fld>
            <a:endParaRPr lang="en-US" sz="14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Notes…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6046" y="152400"/>
            <a:ext cx="1165554" cy="11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348</Words>
  <Application>Microsoft Office PowerPoint</Application>
  <PresentationFormat>Presentazione su schermo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Matteo</dc:creator>
  <cp:lastModifiedBy>Matteo</cp:lastModifiedBy>
  <cp:revision>11</cp:revision>
  <dcterms:created xsi:type="dcterms:W3CDTF">2018-06-02T15:36:47Z</dcterms:created>
  <dcterms:modified xsi:type="dcterms:W3CDTF">2018-06-04T14:34:25Z</dcterms:modified>
</cp:coreProperties>
</file>