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266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533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8001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066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333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161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1879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146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 txBox="1"/>
          <p:nvPr/>
        </p:nvSpPr>
        <p:spPr>
          <a:xfrm>
            <a:off x="-21453" y="6029821"/>
            <a:ext cx="10202906" cy="1615579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38100" tIns="38100" rIns="38100" bIns="38100" anchor="b">
            <a:normAutofit fontScale="100000" lnSpcReduction="0"/>
          </a:bodyPr>
          <a:lstStyle/>
          <a:p>
            <a:pPr>
              <a:defRPr b="1" sz="6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Title Text"/>
          <p:cNvSpPr txBox="1"/>
          <p:nvPr>
            <p:ph type="title"/>
          </p:nvPr>
        </p:nvSpPr>
        <p:spPr>
          <a:xfrm>
            <a:off x="-21453" y="-3644"/>
            <a:ext cx="10202906" cy="1539380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5400000"/>
          </a:gradFill>
        </p:spPr>
        <p:txBody>
          <a:bodyPr anchor="b">
            <a:normAutofit fontScale="100000" lnSpcReduction="0"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2565400" y="6527800"/>
            <a:ext cx="5562600" cy="9906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1pPr>
            <a:lvl2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2pPr>
            <a:lvl3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3pPr>
            <a:lvl4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4pPr>
            <a:lvl5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310" t="1852" r="7017" b="3268"/>
          <a:stretch>
            <a:fillRect/>
          </a:stretch>
        </p:blipFill>
        <p:spPr>
          <a:xfrm>
            <a:off x="184150" y="6096442"/>
            <a:ext cx="1540824" cy="146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01" fill="norm" stroke="1" extrusionOk="0">
                <a:moveTo>
                  <a:pt x="18723" y="9"/>
                </a:moveTo>
                <a:cubicBezTo>
                  <a:pt x="17403" y="-69"/>
                  <a:pt x="15683" y="357"/>
                  <a:pt x="13679" y="1335"/>
                </a:cubicBezTo>
                <a:cubicBezTo>
                  <a:pt x="12274" y="2021"/>
                  <a:pt x="9876" y="3531"/>
                  <a:pt x="9876" y="3731"/>
                </a:cubicBezTo>
                <a:cubicBezTo>
                  <a:pt x="9876" y="3768"/>
                  <a:pt x="10496" y="3431"/>
                  <a:pt x="11255" y="2981"/>
                </a:cubicBezTo>
                <a:cubicBezTo>
                  <a:pt x="13585" y="1599"/>
                  <a:pt x="15245" y="1011"/>
                  <a:pt x="17088" y="917"/>
                </a:cubicBezTo>
                <a:cubicBezTo>
                  <a:pt x="18635" y="837"/>
                  <a:pt x="18724" y="856"/>
                  <a:pt x="19279" y="1341"/>
                </a:cubicBezTo>
                <a:cubicBezTo>
                  <a:pt x="20177" y="2126"/>
                  <a:pt x="20392" y="2727"/>
                  <a:pt x="20313" y="4179"/>
                </a:cubicBezTo>
                <a:cubicBezTo>
                  <a:pt x="20275" y="4876"/>
                  <a:pt x="20125" y="5703"/>
                  <a:pt x="19974" y="6017"/>
                </a:cubicBezTo>
                <a:cubicBezTo>
                  <a:pt x="19724" y="6537"/>
                  <a:pt x="19723" y="6594"/>
                  <a:pt x="19991" y="6656"/>
                </a:cubicBezTo>
                <a:cubicBezTo>
                  <a:pt x="20152" y="6694"/>
                  <a:pt x="20376" y="6694"/>
                  <a:pt x="20486" y="6656"/>
                </a:cubicBezTo>
                <a:cubicBezTo>
                  <a:pt x="20743" y="6567"/>
                  <a:pt x="21211" y="5451"/>
                  <a:pt x="21436" y="4388"/>
                </a:cubicBezTo>
                <a:cubicBezTo>
                  <a:pt x="21552" y="3844"/>
                  <a:pt x="21600" y="3347"/>
                  <a:pt x="21587" y="2900"/>
                </a:cubicBezTo>
                <a:cubicBezTo>
                  <a:pt x="21533" y="1111"/>
                  <a:pt x="20483" y="114"/>
                  <a:pt x="18723" y="9"/>
                </a:cubicBezTo>
                <a:close/>
                <a:moveTo>
                  <a:pt x="9698" y="3836"/>
                </a:moveTo>
                <a:cubicBezTo>
                  <a:pt x="9689" y="3826"/>
                  <a:pt x="9617" y="3884"/>
                  <a:pt x="9475" y="3999"/>
                </a:cubicBezTo>
                <a:cubicBezTo>
                  <a:pt x="9304" y="4138"/>
                  <a:pt x="9164" y="4280"/>
                  <a:pt x="9164" y="4318"/>
                </a:cubicBezTo>
                <a:cubicBezTo>
                  <a:pt x="9164" y="4471"/>
                  <a:pt x="9310" y="4376"/>
                  <a:pt x="9542" y="4068"/>
                </a:cubicBezTo>
                <a:cubicBezTo>
                  <a:pt x="9653" y="3922"/>
                  <a:pt x="9707" y="3845"/>
                  <a:pt x="9698" y="3836"/>
                </a:cubicBezTo>
                <a:close/>
                <a:moveTo>
                  <a:pt x="9075" y="4295"/>
                </a:moveTo>
                <a:lnTo>
                  <a:pt x="8541" y="4760"/>
                </a:lnTo>
                <a:cubicBezTo>
                  <a:pt x="8248" y="5015"/>
                  <a:pt x="7976" y="5241"/>
                  <a:pt x="7935" y="5266"/>
                </a:cubicBezTo>
                <a:cubicBezTo>
                  <a:pt x="7894" y="5292"/>
                  <a:pt x="7938" y="5313"/>
                  <a:pt x="8035" y="5313"/>
                </a:cubicBezTo>
                <a:cubicBezTo>
                  <a:pt x="8132" y="5313"/>
                  <a:pt x="8404" y="5087"/>
                  <a:pt x="8641" y="4807"/>
                </a:cubicBezTo>
                <a:lnTo>
                  <a:pt x="9075" y="4295"/>
                </a:lnTo>
                <a:close/>
                <a:moveTo>
                  <a:pt x="6389" y="8273"/>
                </a:moveTo>
                <a:cubicBezTo>
                  <a:pt x="6259" y="8273"/>
                  <a:pt x="6100" y="8579"/>
                  <a:pt x="6033" y="8965"/>
                </a:cubicBezTo>
                <a:cubicBezTo>
                  <a:pt x="5967" y="9346"/>
                  <a:pt x="5773" y="10447"/>
                  <a:pt x="5600" y="11413"/>
                </a:cubicBezTo>
                <a:cubicBezTo>
                  <a:pt x="5366" y="12714"/>
                  <a:pt x="5337" y="13208"/>
                  <a:pt x="5488" y="13309"/>
                </a:cubicBezTo>
                <a:cubicBezTo>
                  <a:pt x="6018" y="13661"/>
                  <a:pt x="6444" y="13122"/>
                  <a:pt x="6589" y="11913"/>
                </a:cubicBezTo>
                <a:cubicBezTo>
                  <a:pt x="6659" y="11331"/>
                  <a:pt x="6777" y="10815"/>
                  <a:pt x="6851" y="10768"/>
                </a:cubicBezTo>
                <a:cubicBezTo>
                  <a:pt x="6925" y="10720"/>
                  <a:pt x="7270" y="11162"/>
                  <a:pt x="7618" y="11745"/>
                </a:cubicBezTo>
                <a:cubicBezTo>
                  <a:pt x="7966" y="12327"/>
                  <a:pt x="8416" y="12908"/>
                  <a:pt x="8619" y="13036"/>
                </a:cubicBezTo>
                <a:cubicBezTo>
                  <a:pt x="8964" y="13253"/>
                  <a:pt x="8986" y="13225"/>
                  <a:pt x="8986" y="12628"/>
                </a:cubicBezTo>
                <a:cubicBezTo>
                  <a:pt x="8986" y="12278"/>
                  <a:pt x="9070" y="11936"/>
                  <a:pt x="9170" y="11873"/>
                </a:cubicBezTo>
                <a:cubicBezTo>
                  <a:pt x="9269" y="11809"/>
                  <a:pt x="9307" y="11692"/>
                  <a:pt x="9259" y="11611"/>
                </a:cubicBezTo>
                <a:cubicBezTo>
                  <a:pt x="9210" y="11530"/>
                  <a:pt x="9292" y="10820"/>
                  <a:pt x="9436" y="10035"/>
                </a:cubicBezTo>
                <a:cubicBezTo>
                  <a:pt x="9775" y="8197"/>
                  <a:pt x="9784" y="8273"/>
                  <a:pt x="9175" y="8273"/>
                </a:cubicBezTo>
                <a:cubicBezTo>
                  <a:pt x="8692" y="8273"/>
                  <a:pt x="8640" y="8336"/>
                  <a:pt x="8530" y="9099"/>
                </a:cubicBezTo>
                <a:cubicBezTo>
                  <a:pt x="8335" y="10448"/>
                  <a:pt x="8041" y="10495"/>
                  <a:pt x="7279" y="9302"/>
                </a:cubicBezTo>
                <a:cubicBezTo>
                  <a:pt x="6917" y="8735"/>
                  <a:pt x="6518" y="8273"/>
                  <a:pt x="6389" y="8273"/>
                </a:cubicBezTo>
                <a:close/>
                <a:moveTo>
                  <a:pt x="13312" y="8273"/>
                </a:moveTo>
                <a:cubicBezTo>
                  <a:pt x="12609" y="8273"/>
                  <a:pt x="11984" y="8352"/>
                  <a:pt x="11928" y="8447"/>
                </a:cubicBezTo>
                <a:cubicBezTo>
                  <a:pt x="11871" y="8543"/>
                  <a:pt x="11785" y="8980"/>
                  <a:pt x="11733" y="9418"/>
                </a:cubicBezTo>
                <a:cubicBezTo>
                  <a:pt x="11681" y="9857"/>
                  <a:pt x="11519" y="10828"/>
                  <a:pt x="11377" y="11576"/>
                </a:cubicBezTo>
                <a:cubicBezTo>
                  <a:pt x="11235" y="12324"/>
                  <a:pt x="11121" y="12988"/>
                  <a:pt x="11121" y="13059"/>
                </a:cubicBezTo>
                <a:cubicBezTo>
                  <a:pt x="11121" y="13219"/>
                  <a:pt x="12359" y="13081"/>
                  <a:pt x="12378" y="12919"/>
                </a:cubicBezTo>
                <a:cubicBezTo>
                  <a:pt x="12386" y="12854"/>
                  <a:pt x="12435" y="12428"/>
                  <a:pt x="12484" y="11971"/>
                </a:cubicBezTo>
                <a:cubicBezTo>
                  <a:pt x="12532" y="11515"/>
                  <a:pt x="12611" y="11099"/>
                  <a:pt x="12662" y="11047"/>
                </a:cubicBezTo>
                <a:cubicBezTo>
                  <a:pt x="12712" y="10995"/>
                  <a:pt x="13081" y="10954"/>
                  <a:pt x="13479" y="10954"/>
                </a:cubicBezTo>
                <a:cubicBezTo>
                  <a:pt x="14032" y="10954"/>
                  <a:pt x="14211" y="10875"/>
                  <a:pt x="14246" y="10628"/>
                </a:cubicBezTo>
                <a:cubicBezTo>
                  <a:pt x="14284" y="10368"/>
                  <a:pt x="14159" y="10308"/>
                  <a:pt x="13607" y="10308"/>
                </a:cubicBezTo>
                <a:cubicBezTo>
                  <a:pt x="12819" y="10308"/>
                  <a:pt x="12707" y="10189"/>
                  <a:pt x="12917" y="9610"/>
                </a:cubicBezTo>
                <a:cubicBezTo>
                  <a:pt x="13042" y="9268"/>
                  <a:pt x="13203" y="9197"/>
                  <a:pt x="13829" y="9197"/>
                </a:cubicBezTo>
                <a:cubicBezTo>
                  <a:pt x="14524" y="9197"/>
                  <a:pt x="14591" y="9153"/>
                  <a:pt x="14591" y="8732"/>
                </a:cubicBezTo>
                <a:cubicBezTo>
                  <a:pt x="14591" y="8282"/>
                  <a:pt x="14559" y="8273"/>
                  <a:pt x="13312" y="8273"/>
                </a:cubicBezTo>
                <a:close/>
                <a:moveTo>
                  <a:pt x="16699" y="8273"/>
                </a:moveTo>
                <a:cubicBezTo>
                  <a:pt x="16566" y="8273"/>
                  <a:pt x="16458" y="8294"/>
                  <a:pt x="16454" y="8319"/>
                </a:cubicBezTo>
                <a:cubicBezTo>
                  <a:pt x="16450" y="8345"/>
                  <a:pt x="16256" y="9446"/>
                  <a:pt x="16026" y="10768"/>
                </a:cubicBezTo>
                <a:cubicBezTo>
                  <a:pt x="15795" y="12090"/>
                  <a:pt x="15644" y="13238"/>
                  <a:pt x="15692" y="13321"/>
                </a:cubicBezTo>
                <a:cubicBezTo>
                  <a:pt x="15844" y="13579"/>
                  <a:pt x="16726" y="13371"/>
                  <a:pt x="16732" y="13076"/>
                </a:cubicBezTo>
                <a:cubicBezTo>
                  <a:pt x="16746" y="12410"/>
                  <a:pt x="17040" y="10854"/>
                  <a:pt x="17166" y="10773"/>
                </a:cubicBezTo>
                <a:cubicBezTo>
                  <a:pt x="17242" y="10725"/>
                  <a:pt x="17592" y="11169"/>
                  <a:pt x="17944" y="11762"/>
                </a:cubicBezTo>
                <a:cubicBezTo>
                  <a:pt x="18297" y="12355"/>
                  <a:pt x="18708" y="12942"/>
                  <a:pt x="18856" y="13070"/>
                </a:cubicBezTo>
                <a:cubicBezTo>
                  <a:pt x="19186" y="13355"/>
                  <a:pt x="19162" y="13426"/>
                  <a:pt x="19624" y="10861"/>
                </a:cubicBezTo>
                <a:cubicBezTo>
                  <a:pt x="19816" y="9793"/>
                  <a:pt x="20003" y="8792"/>
                  <a:pt x="20041" y="8639"/>
                </a:cubicBezTo>
                <a:cubicBezTo>
                  <a:pt x="20089" y="8443"/>
                  <a:pt x="19939" y="8349"/>
                  <a:pt x="19529" y="8308"/>
                </a:cubicBezTo>
                <a:cubicBezTo>
                  <a:pt x="19051" y="8260"/>
                  <a:pt x="18951" y="8315"/>
                  <a:pt x="18951" y="8622"/>
                </a:cubicBezTo>
                <a:cubicBezTo>
                  <a:pt x="18951" y="8826"/>
                  <a:pt x="18878" y="9036"/>
                  <a:pt x="18790" y="9093"/>
                </a:cubicBezTo>
                <a:cubicBezTo>
                  <a:pt x="18701" y="9150"/>
                  <a:pt x="18665" y="9350"/>
                  <a:pt x="18712" y="9535"/>
                </a:cubicBezTo>
                <a:cubicBezTo>
                  <a:pt x="18758" y="9720"/>
                  <a:pt x="18676" y="9971"/>
                  <a:pt x="18528" y="10099"/>
                </a:cubicBezTo>
                <a:cubicBezTo>
                  <a:pt x="18301" y="10295"/>
                  <a:pt x="18157" y="10175"/>
                  <a:pt x="17600" y="9302"/>
                </a:cubicBezTo>
                <a:cubicBezTo>
                  <a:pt x="17237" y="8735"/>
                  <a:pt x="16832" y="8273"/>
                  <a:pt x="16699" y="8273"/>
                </a:cubicBezTo>
                <a:close/>
                <a:moveTo>
                  <a:pt x="3253" y="8308"/>
                </a:moveTo>
                <a:cubicBezTo>
                  <a:pt x="2673" y="8366"/>
                  <a:pt x="2669" y="8374"/>
                  <a:pt x="2441" y="9750"/>
                </a:cubicBezTo>
                <a:cubicBezTo>
                  <a:pt x="2315" y="10513"/>
                  <a:pt x="2164" y="11261"/>
                  <a:pt x="2108" y="11413"/>
                </a:cubicBezTo>
                <a:cubicBezTo>
                  <a:pt x="2051" y="11566"/>
                  <a:pt x="1984" y="11897"/>
                  <a:pt x="1957" y="12152"/>
                </a:cubicBezTo>
                <a:cubicBezTo>
                  <a:pt x="1931" y="12406"/>
                  <a:pt x="1891" y="12701"/>
                  <a:pt x="1868" y="12803"/>
                </a:cubicBezTo>
                <a:cubicBezTo>
                  <a:pt x="1846" y="12905"/>
                  <a:pt x="1835" y="13094"/>
                  <a:pt x="1846" y="13227"/>
                </a:cubicBezTo>
                <a:cubicBezTo>
                  <a:pt x="1860" y="13386"/>
                  <a:pt x="2066" y="13451"/>
                  <a:pt x="2430" y="13414"/>
                </a:cubicBezTo>
                <a:cubicBezTo>
                  <a:pt x="2877" y="13367"/>
                  <a:pt x="2998" y="13266"/>
                  <a:pt x="3036" y="12896"/>
                </a:cubicBezTo>
                <a:cubicBezTo>
                  <a:pt x="3085" y="12424"/>
                  <a:pt x="3586" y="9447"/>
                  <a:pt x="3748" y="8674"/>
                </a:cubicBezTo>
                <a:cubicBezTo>
                  <a:pt x="3829" y="8286"/>
                  <a:pt x="3782" y="8255"/>
                  <a:pt x="3253" y="8308"/>
                </a:cubicBezTo>
                <a:close/>
                <a:moveTo>
                  <a:pt x="1246" y="14780"/>
                </a:moveTo>
                <a:cubicBezTo>
                  <a:pt x="683" y="14696"/>
                  <a:pt x="0" y="16671"/>
                  <a:pt x="0" y="18380"/>
                </a:cubicBezTo>
                <a:cubicBezTo>
                  <a:pt x="0" y="19890"/>
                  <a:pt x="294" y="20472"/>
                  <a:pt x="1340" y="21055"/>
                </a:cubicBezTo>
                <a:cubicBezTo>
                  <a:pt x="2195" y="21531"/>
                  <a:pt x="4141" y="21515"/>
                  <a:pt x="5722" y="21014"/>
                </a:cubicBezTo>
                <a:cubicBezTo>
                  <a:pt x="6393" y="20802"/>
                  <a:pt x="7691" y="20221"/>
                  <a:pt x="8608" y="19723"/>
                </a:cubicBezTo>
                <a:cubicBezTo>
                  <a:pt x="9525" y="19225"/>
                  <a:pt x="10358" y="18867"/>
                  <a:pt x="10460" y="18932"/>
                </a:cubicBezTo>
                <a:cubicBezTo>
                  <a:pt x="10561" y="18997"/>
                  <a:pt x="10590" y="18963"/>
                  <a:pt x="10526" y="18857"/>
                </a:cubicBezTo>
                <a:cubicBezTo>
                  <a:pt x="10350" y="18560"/>
                  <a:pt x="11318" y="17969"/>
                  <a:pt x="12083" y="17903"/>
                </a:cubicBezTo>
                <a:cubicBezTo>
                  <a:pt x="12173" y="17895"/>
                  <a:pt x="12194" y="17832"/>
                  <a:pt x="12128" y="17763"/>
                </a:cubicBezTo>
                <a:cubicBezTo>
                  <a:pt x="12062" y="17695"/>
                  <a:pt x="12190" y="17430"/>
                  <a:pt x="12411" y="17176"/>
                </a:cubicBezTo>
                <a:cubicBezTo>
                  <a:pt x="12676" y="16872"/>
                  <a:pt x="12508" y="16950"/>
                  <a:pt x="11922" y="17409"/>
                </a:cubicBezTo>
                <a:cubicBezTo>
                  <a:pt x="11433" y="17792"/>
                  <a:pt x="10143" y="18559"/>
                  <a:pt x="9058" y="19113"/>
                </a:cubicBezTo>
                <a:cubicBezTo>
                  <a:pt x="6758" y="20286"/>
                  <a:pt x="4775" y="20798"/>
                  <a:pt x="3386" y="20578"/>
                </a:cubicBezTo>
                <a:cubicBezTo>
                  <a:pt x="1651" y="20303"/>
                  <a:pt x="839" y="18662"/>
                  <a:pt x="1323" y="16408"/>
                </a:cubicBezTo>
                <a:cubicBezTo>
                  <a:pt x="1643" y="14925"/>
                  <a:pt x="1637" y="14839"/>
                  <a:pt x="1246" y="14780"/>
                </a:cubicBezTo>
                <a:close/>
                <a:moveTo>
                  <a:pt x="13579" y="16036"/>
                </a:moveTo>
                <a:cubicBezTo>
                  <a:pt x="13530" y="16036"/>
                  <a:pt x="13345" y="16205"/>
                  <a:pt x="13168" y="16408"/>
                </a:cubicBezTo>
                <a:cubicBezTo>
                  <a:pt x="12991" y="16612"/>
                  <a:pt x="12885" y="16775"/>
                  <a:pt x="12934" y="16775"/>
                </a:cubicBezTo>
                <a:cubicBezTo>
                  <a:pt x="12983" y="16775"/>
                  <a:pt x="13169" y="16612"/>
                  <a:pt x="13346" y="16408"/>
                </a:cubicBezTo>
                <a:cubicBezTo>
                  <a:pt x="13523" y="16205"/>
                  <a:pt x="13628" y="16036"/>
                  <a:pt x="13579" y="16036"/>
                </a:cubicBezTo>
                <a:close/>
                <a:moveTo>
                  <a:pt x="14758" y="19549"/>
                </a:moveTo>
                <a:cubicBezTo>
                  <a:pt x="14508" y="19549"/>
                  <a:pt x="14344" y="19615"/>
                  <a:pt x="14391" y="19694"/>
                </a:cubicBezTo>
                <a:cubicBezTo>
                  <a:pt x="14516" y="19903"/>
                  <a:pt x="15214" y="19928"/>
                  <a:pt x="15214" y="19723"/>
                </a:cubicBezTo>
                <a:cubicBezTo>
                  <a:pt x="15214" y="19628"/>
                  <a:pt x="15009" y="19549"/>
                  <a:pt x="14758" y="1954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310" t="1852" r="7017" b="3268"/>
          <a:stretch>
            <a:fillRect/>
          </a:stretch>
        </p:blipFill>
        <p:spPr>
          <a:xfrm>
            <a:off x="8473016" y="6096442"/>
            <a:ext cx="1540825" cy="1460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01" fill="norm" stroke="1" extrusionOk="0">
                <a:moveTo>
                  <a:pt x="18723" y="9"/>
                </a:moveTo>
                <a:cubicBezTo>
                  <a:pt x="17403" y="-69"/>
                  <a:pt x="15683" y="357"/>
                  <a:pt x="13679" y="1335"/>
                </a:cubicBezTo>
                <a:cubicBezTo>
                  <a:pt x="12274" y="2021"/>
                  <a:pt x="9876" y="3531"/>
                  <a:pt x="9876" y="3731"/>
                </a:cubicBezTo>
                <a:cubicBezTo>
                  <a:pt x="9876" y="3768"/>
                  <a:pt x="10496" y="3431"/>
                  <a:pt x="11255" y="2981"/>
                </a:cubicBezTo>
                <a:cubicBezTo>
                  <a:pt x="13585" y="1599"/>
                  <a:pt x="15245" y="1011"/>
                  <a:pt x="17088" y="917"/>
                </a:cubicBezTo>
                <a:cubicBezTo>
                  <a:pt x="18635" y="837"/>
                  <a:pt x="18724" y="856"/>
                  <a:pt x="19279" y="1341"/>
                </a:cubicBezTo>
                <a:cubicBezTo>
                  <a:pt x="20177" y="2126"/>
                  <a:pt x="20392" y="2727"/>
                  <a:pt x="20313" y="4179"/>
                </a:cubicBezTo>
                <a:cubicBezTo>
                  <a:pt x="20275" y="4876"/>
                  <a:pt x="20125" y="5703"/>
                  <a:pt x="19974" y="6017"/>
                </a:cubicBezTo>
                <a:cubicBezTo>
                  <a:pt x="19724" y="6537"/>
                  <a:pt x="19723" y="6594"/>
                  <a:pt x="19991" y="6656"/>
                </a:cubicBezTo>
                <a:cubicBezTo>
                  <a:pt x="20152" y="6694"/>
                  <a:pt x="20376" y="6694"/>
                  <a:pt x="20486" y="6656"/>
                </a:cubicBezTo>
                <a:cubicBezTo>
                  <a:pt x="20743" y="6567"/>
                  <a:pt x="21211" y="5451"/>
                  <a:pt x="21436" y="4388"/>
                </a:cubicBezTo>
                <a:cubicBezTo>
                  <a:pt x="21552" y="3844"/>
                  <a:pt x="21600" y="3347"/>
                  <a:pt x="21587" y="2900"/>
                </a:cubicBezTo>
                <a:cubicBezTo>
                  <a:pt x="21533" y="1111"/>
                  <a:pt x="20483" y="114"/>
                  <a:pt x="18723" y="9"/>
                </a:cubicBezTo>
                <a:close/>
                <a:moveTo>
                  <a:pt x="9698" y="3836"/>
                </a:moveTo>
                <a:cubicBezTo>
                  <a:pt x="9689" y="3826"/>
                  <a:pt x="9617" y="3884"/>
                  <a:pt x="9475" y="3999"/>
                </a:cubicBezTo>
                <a:cubicBezTo>
                  <a:pt x="9304" y="4138"/>
                  <a:pt x="9164" y="4280"/>
                  <a:pt x="9164" y="4318"/>
                </a:cubicBezTo>
                <a:cubicBezTo>
                  <a:pt x="9164" y="4471"/>
                  <a:pt x="9310" y="4376"/>
                  <a:pt x="9542" y="4068"/>
                </a:cubicBezTo>
                <a:cubicBezTo>
                  <a:pt x="9653" y="3922"/>
                  <a:pt x="9707" y="3845"/>
                  <a:pt x="9698" y="3836"/>
                </a:cubicBezTo>
                <a:close/>
                <a:moveTo>
                  <a:pt x="9075" y="4295"/>
                </a:moveTo>
                <a:lnTo>
                  <a:pt x="8541" y="4760"/>
                </a:lnTo>
                <a:cubicBezTo>
                  <a:pt x="8248" y="5015"/>
                  <a:pt x="7976" y="5241"/>
                  <a:pt x="7935" y="5266"/>
                </a:cubicBezTo>
                <a:cubicBezTo>
                  <a:pt x="7894" y="5292"/>
                  <a:pt x="7938" y="5313"/>
                  <a:pt x="8035" y="5313"/>
                </a:cubicBezTo>
                <a:cubicBezTo>
                  <a:pt x="8132" y="5313"/>
                  <a:pt x="8404" y="5087"/>
                  <a:pt x="8641" y="4807"/>
                </a:cubicBezTo>
                <a:lnTo>
                  <a:pt x="9075" y="4295"/>
                </a:lnTo>
                <a:close/>
                <a:moveTo>
                  <a:pt x="6389" y="8273"/>
                </a:moveTo>
                <a:cubicBezTo>
                  <a:pt x="6259" y="8273"/>
                  <a:pt x="6100" y="8579"/>
                  <a:pt x="6033" y="8965"/>
                </a:cubicBezTo>
                <a:cubicBezTo>
                  <a:pt x="5967" y="9346"/>
                  <a:pt x="5773" y="10447"/>
                  <a:pt x="5600" y="11413"/>
                </a:cubicBezTo>
                <a:cubicBezTo>
                  <a:pt x="5366" y="12714"/>
                  <a:pt x="5337" y="13208"/>
                  <a:pt x="5488" y="13309"/>
                </a:cubicBezTo>
                <a:cubicBezTo>
                  <a:pt x="6018" y="13661"/>
                  <a:pt x="6444" y="13122"/>
                  <a:pt x="6589" y="11913"/>
                </a:cubicBezTo>
                <a:cubicBezTo>
                  <a:pt x="6659" y="11331"/>
                  <a:pt x="6777" y="10815"/>
                  <a:pt x="6851" y="10768"/>
                </a:cubicBezTo>
                <a:cubicBezTo>
                  <a:pt x="6925" y="10720"/>
                  <a:pt x="7270" y="11162"/>
                  <a:pt x="7618" y="11745"/>
                </a:cubicBezTo>
                <a:cubicBezTo>
                  <a:pt x="7966" y="12327"/>
                  <a:pt x="8416" y="12908"/>
                  <a:pt x="8619" y="13036"/>
                </a:cubicBezTo>
                <a:cubicBezTo>
                  <a:pt x="8964" y="13253"/>
                  <a:pt x="8986" y="13225"/>
                  <a:pt x="8986" y="12628"/>
                </a:cubicBezTo>
                <a:cubicBezTo>
                  <a:pt x="8986" y="12278"/>
                  <a:pt x="9070" y="11936"/>
                  <a:pt x="9170" y="11873"/>
                </a:cubicBezTo>
                <a:cubicBezTo>
                  <a:pt x="9269" y="11809"/>
                  <a:pt x="9307" y="11692"/>
                  <a:pt x="9259" y="11611"/>
                </a:cubicBezTo>
                <a:cubicBezTo>
                  <a:pt x="9210" y="11530"/>
                  <a:pt x="9292" y="10820"/>
                  <a:pt x="9436" y="10035"/>
                </a:cubicBezTo>
                <a:cubicBezTo>
                  <a:pt x="9775" y="8197"/>
                  <a:pt x="9784" y="8273"/>
                  <a:pt x="9175" y="8273"/>
                </a:cubicBezTo>
                <a:cubicBezTo>
                  <a:pt x="8692" y="8273"/>
                  <a:pt x="8640" y="8336"/>
                  <a:pt x="8530" y="9099"/>
                </a:cubicBezTo>
                <a:cubicBezTo>
                  <a:pt x="8335" y="10448"/>
                  <a:pt x="8041" y="10495"/>
                  <a:pt x="7279" y="9302"/>
                </a:cubicBezTo>
                <a:cubicBezTo>
                  <a:pt x="6917" y="8735"/>
                  <a:pt x="6518" y="8273"/>
                  <a:pt x="6389" y="8273"/>
                </a:cubicBezTo>
                <a:close/>
                <a:moveTo>
                  <a:pt x="13312" y="8273"/>
                </a:moveTo>
                <a:cubicBezTo>
                  <a:pt x="12609" y="8273"/>
                  <a:pt x="11984" y="8352"/>
                  <a:pt x="11928" y="8447"/>
                </a:cubicBezTo>
                <a:cubicBezTo>
                  <a:pt x="11871" y="8543"/>
                  <a:pt x="11785" y="8980"/>
                  <a:pt x="11733" y="9418"/>
                </a:cubicBezTo>
                <a:cubicBezTo>
                  <a:pt x="11681" y="9857"/>
                  <a:pt x="11519" y="10828"/>
                  <a:pt x="11377" y="11576"/>
                </a:cubicBezTo>
                <a:cubicBezTo>
                  <a:pt x="11235" y="12324"/>
                  <a:pt x="11121" y="12988"/>
                  <a:pt x="11121" y="13059"/>
                </a:cubicBezTo>
                <a:cubicBezTo>
                  <a:pt x="11121" y="13219"/>
                  <a:pt x="12359" y="13081"/>
                  <a:pt x="12378" y="12919"/>
                </a:cubicBezTo>
                <a:cubicBezTo>
                  <a:pt x="12386" y="12854"/>
                  <a:pt x="12435" y="12428"/>
                  <a:pt x="12484" y="11971"/>
                </a:cubicBezTo>
                <a:cubicBezTo>
                  <a:pt x="12532" y="11515"/>
                  <a:pt x="12611" y="11099"/>
                  <a:pt x="12662" y="11047"/>
                </a:cubicBezTo>
                <a:cubicBezTo>
                  <a:pt x="12712" y="10995"/>
                  <a:pt x="13081" y="10954"/>
                  <a:pt x="13479" y="10954"/>
                </a:cubicBezTo>
                <a:cubicBezTo>
                  <a:pt x="14032" y="10954"/>
                  <a:pt x="14211" y="10875"/>
                  <a:pt x="14246" y="10628"/>
                </a:cubicBezTo>
                <a:cubicBezTo>
                  <a:pt x="14284" y="10368"/>
                  <a:pt x="14159" y="10308"/>
                  <a:pt x="13607" y="10308"/>
                </a:cubicBezTo>
                <a:cubicBezTo>
                  <a:pt x="12819" y="10308"/>
                  <a:pt x="12707" y="10189"/>
                  <a:pt x="12917" y="9610"/>
                </a:cubicBezTo>
                <a:cubicBezTo>
                  <a:pt x="13042" y="9268"/>
                  <a:pt x="13203" y="9197"/>
                  <a:pt x="13829" y="9197"/>
                </a:cubicBezTo>
                <a:cubicBezTo>
                  <a:pt x="14524" y="9197"/>
                  <a:pt x="14591" y="9153"/>
                  <a:pt x="14591" y="8732"/>
                </a:cubicBezTo>
                <a:cubicBezTo>
                  <a:pt x="14591" y="8282"/>
                  <a:pt x="14559" y="8273"/>
                  <a:pt x="13312" y="8273"/>
                </a:cubicBezTo>
                <a:close/>
                <a:moveTo>
                  <a:pt x="16699" y="8273"/>
                </a:moveTo>
                <a:cubicBezTo>
                  <a:pt x="16566" y="8273"/>
                  <a:pt x="16458" y="8294"/>
                  <a:pt x="16454" y="8319"/>
                </a:cubicBezTo>
                <a:cubicBezTo>
                  <a:pt x="16450" y="8345"/>
                  <a:pt x="16256" y="9446"/>
                  <a:pt x="16026" y="10768"/>
                </a:cubicBezTo>
                <a:cubicBezTo>
                  <a:pt x="15795" y="12090"/>
                  <a:pt x="15644" y="13238"/>
                  <a:pt x="15692" y="13321"/>
                </a:cubicBezTo>
                <a:cubicBezTo>
                  <a:pt x="15844" y="13579"/>
                  <a:pt x="16726" y="13371"/>
                  <a:pt x="16732" y="13076"/>
                </a:cubicBezTo>
                <a:cubicBezTo>
                  <a:pt x="16746" y="12410"/>
                  <a:pt x="17040" y="10854"/>
                  <a:pt x="17166" y="10773"/>
                </a:cubicBezTo>
                <a:cubicBezTo>
                  <a:pt x="17242" y="10725"/>
                  <a:pt x="17592" y="11169"/>
                  <a:pt x="17944" y="11762"/>
                </a:cubicBezTo>
                <a:cubicBezTo>
                  <a:pt x="18297" y="12355"/>
                  <a:pt x="18708" y="12942"/>
                  <a:pt x="18856" y="13070"/>
                </a:cubicBezTo>
                <a:cubicBezTo>
                  <a:pt x="19186" y="13355"/>
                  <a:pt x="19162" y="13426"/>
                  <a:pt x="19624" y="10861"/>
                </a:cubicBezTo>
                <a:cubicBezTo>
                  <a:pt x="19816" y="9793"/>
                  <a:pt x="20003" y="8792"/>
                  <a:pt x="20041" y="8639"/>
                </a:cubicBezTo>
                <a:cubicBezTo>
                  <a:pt x="20089" y="8443"/>
                  <a:pt x="19939" y="8349"/>
                  <a:pt x="19529" y="8308"/>
                </a:cubicBezTo>
                <a:cubicBezTo>
                  <a:pt x="19051" y="8260"/>
                  <a:pt x="18951" y="8315"/>
                  <a:pt x="18951" y="8622"/>
                </a:cubicBezTo>
                <a:cubicBezTo>
                  <a:pt x="18951" y="8826"/>
                  <a:pt x="18878" y="9036"/>
                  <a:pt x="18790" y="9093"/>
                </a:cubicBezTo>
                <a:cubicBezTo>
                  <a:pt x="18701" y="9150"/>
                  <a:pt x="18665" y="9350"/>
                  <a:pt x="18712" y="9535"/>
                </a:cubicBezTo>
                <a:cubicBezTo>
                  <a:pt x="18758" y="9720"/>
                  <a:pt x="18676" y="9971"/>
                  <a:pt x="18528" y="10099"/>
                </a:cubicBezTo>
                <a:cubicBezTo>
                  <a:pt x="18301" y="10295"/>
                  <a:pt x="18157" y="10175"/>
                  <a:pt x="17600" y="9302"/>
                </a:cubicBezTo>
                <a:cubicBezTo>
                  <a:pt x="17237" y="8735"/>
                  <a:pt x="16832" y="8273"/>
                  <a:pt x="16699" y="8273"/>
                </a:cubicBezTo>
                <a:close/>
                <a:moveTo>
                  <a:pt x="3253" y="8308"/>
                </a:moveTo>
                <a:cubicBezTo>
                  <a:pt x="2673" y="8366"/>
                  <a:pt x="2669" y="8374"/>
                  <a:pt x="2441" y="9750"/>
                </a:cubicBezTo>
                <a:cubicBezTo>
                  <a:pt x="2315" y="10513"/>
                  <a:pt x="2164" y="11261"/>
                  <a:pt x="2108" y="11413"/>
                </a:cubicBezTo>
                <a:cubicBezTo>
                  <a:pt x="2051" y="11566"/>
                  <a:pt x="1984" y="11897"/>
                  <a:pt x="1957" y="12152"/>
                </a:cubicBezTo>
                <a:cubicBezTo>
                  <a:pt x="1931" y="12406"/>
                  <a:pt x="1891" y="12701"/>
                  <a:pt x="1868" y="12803"/>
                </a:cubicBezTo>
                <a:cubicBezTo>
                  <a:pt x="1846" y="12905"/>
                  <a:pt x="1835" y="13094"/>
                  <a:pt x="1846" y="13227"/>
                </a:cubicBezTo>
                <a:cubicBezTo>
                  <a:pt x="1860" y="13386"/>
                  <a:pt x="2066" y="13451"/>
                  <a:pt x="2430" y="13414"/>
                </a:cubicBezTo>
                <a:cubicBezTo>
                  <a:pt x="2877" y="13367"/>
                  <a:pt x="2998" y="13266"/>
                  <a:pt x="3036" y="12896"/>
                </a:cubicBezTo>
                <a:cubicBezTo>
                  <a:pt x="3085" y="12424"/>
                  <a:pt x="3586" y="9447"/>
                  <a:pt x="3748" y="8674"/>
                </a:cubicBezTo>
                <a:cubicBezTo>
                  <a:pt x="3829" y="8286"/>
                  <a:pt x="3782" y="8255"/>
                  <a:pt x="3253" y="8308"/>
                </a:cubicBezTo>
                <a:close/>
                <a:moveTo>
                  <a:pt x="1246" y="14780"/>
                </a:moveTo>
                <a:cubicBezTo>
                  <a:pt x="683" y="14696"/>
                  <a:pt x="0" y="16671"/>
                  <a:pt x="0" y="18380"/>
                </a:cubicBezTo>
                <a:cubicBezTo>
                  <a:pt x="0" y="19890"/>
                  <a:pt x="294" y="20472"/>
                  <a:pt x="1340" y="21055"/>
                </a:cubicBezTo>
                <a:cubicBezTo>
                  <a:pt x="2195" y="21531"/>
                  <a:pt x="4141" y="21515"/>
                  <a:pt x="5722" y="21014"/>
                </a:cubicBezTo>
                <a:cubicBezTo>
                  <a:pt x="6393" y="20802"/>
                  <a:pt x="7691" y="20221"/>
                  <a:pt x="8608" y="19723"/>
                </a:cubicBezTo>
                <a:cubicBezTo>
                  <a:pt x="9525" y="19225"/>
                  <a:pt x="10358" y="18867"/>
                  <a:pt x="10460" y="18932"/>
                </a:cubicBezTo>
                <a:cubicBezTo>
                  <a:pt x="10561" y="18997"/>
                  <a:pt x="10590" y="18963"/>
                  <a:pt x="10526" y="18857"/>
                </a:cubicBezTo>
                <a:cubicBezTo>
                  <a:pt x="10350" y="18560"/>
                  <a:pt x="11318" y="17969"/>
                  <a:pt x="12083" y="17903"/>
                </a:cubicBezTo>
                <a:cubicBezTo>
                  <a:pt x="12173" y="17895"/>
                  <a:pt x="12194" y="17832"/>
                  <a:pt x="12128" y="17763"/>
                </a:cubicBezTo>
                <a:cubicBezTo>
                  <a:pt x="12062" y="17695"/>
                  <a:pt x="12190" y="17430"/>
                  <a:pt x="12411" y="17176"/>
                </a:cubicBezTo>
                <a:cubicBezTo>
                  <a:pt x="12676" y="16872"/>
                  <a:pt x="12508" y="16950"/>
                  <a:pt x="11922" y="17409"/>
                </a:cubicBezTo>
                <a:cubicBezTo>
                  <a:pt x="11433" y="17792"/>
                  <a:pt x="10143" y="18559"/>
                  <a:pt x="9058" y="19113"/>
                </a:cubicBezTo>
                <a:cubicBezTo>
                  <a:pt x="6758" y="20286"/>
                  <a:pt x="4775" y="20798"/>
                  <a:pt x="3386" y="20578"/>
                </a:cubicBezTo>
                <a:cubicBezTo>
                  <a:pt x="1651" y="20303"/>
                  <a:pt x="839" y="18662"/>
                  <a:pt x="1323" y="16408"/>
                </a:cubicBezTo>
                <a:cubicBezTo>
                  <a:pt x="1643" y="14925"/>
                  <a:pt x="1637" y="14839"/>
                  <a:pt x="1246" y="14780"/>
                </a:cubicBezTo>
                <a:close/>
                <a:moveTo>
                  <a:pt x="13579" y="16036"/>
                </a:moveTo>
                <a:cubicBezTo>
                  <a:pt x="13530" y="16036"/>
                  <a:pt x="13345" y="16205"/>
                  <a:pt x="13168" y="16408"/>
                </a:cubicBezTo>
                <a:cubicBezTo>
                  <a:pt x="12991" y="16612"/>
                  <a:pt x="12885" y="16775"/>
                  <a:pt x="12934" y="16775"/>
                </a:cubicBezTo>
                <a:cubicBezTo>
                  <a:pt x="12983" y="16775"/>
                  <a:pt x="13169" y="16612"/>
                  <a:pt x="13346" y="16408"/>
                </a:cubicBezTo>
                <a:cubicBezTo>
                  <a:pt x="13523" y="16205"/>
                  <a:pt x="13628" y="16036"/>
                  <a:pt x="13579" y="16036"/>
                </a:cubicBezTo>
                <a:close/>
                <a:moveTo>
                  <a:pt x="14758" y="19549"/>
                </a:moveTo>
                <a:cubicBezTo>
                  <a:pt x="14508" y="19549"/>
                  <a:pt x="14344" y="19615"/>
                  <a:pt x="14391" y="19694"/>
                </a:cubicBezTo>
                <a:cubicBezTo>
                  <a:pt x="14516" y="19903"/>
                  <a:pt x="15214" y="19928"/>
                  <a:pt x="15214" y="19723"/>
                </a:cubicBezTo>
                <a:cubicBezTo>
                  <a:pt x="15214" y="19628"/>
                  <a:pt x="15009" y="19549"/>
                  <a:pt x="14758" y="1954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" name="Image"/>
          <p:cNvSpPr/>
          <p:nvPr>
            <p:ph type="pic" sz="half" idx="13"/>
          </p:nvPr>
        </p:nvSpPr>
        <p:spPr>
          <a:xfrm>
            <a:off x="1879600" y="2036528"/>
            <a:ext cx="6223000" cy="34925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/>
          <p:nvPr>
            <p:ph type="pic" sz="half" idx="13"/>
          </p:nvPr>
        </p:nvSpPr>
        <p:spPr>
          <a:xfrm>
            <a:off x="5422900" y="1333500"/>
            <a:ext cx="3581400" cy="4762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6" name="Title Text"/>
          <p:cNvSpPr txBox="1"/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800"/>
              </a:spcBef>
              <a:defRPr sz="3600"/>
            </a:lvl1pPr>
            <a:lvl2pPr marL="1096962" indent="-500062">
              <a:spcBef>
                <a:spcPts val="1800"/>
              </a:spcBef>
              <a:buSzPct val="120000"/>
              <a:defRPr sz="3600"/>
            </a:lvl2pPr>
            <a:lvl3pPr marL="1473200" indent="-533400">
              <a:spcBef>
                <a:spcPts val="1800"/>
              </a:spcBef>
              <a:buSzPct val="100000"/>
              <a:defRPr sz="3600"/>
            </a:lvl3pPr>
            <a:lvl4pPr marL="1866900" indent="-571500">
              <a:spcBef>
                <a:spcPts val="1800"/>
              </a:spcBef>
              <a:buSzPct val="80000"/>
              <a:defRPr sz="3600"/>
            </a:lvl4pPr>
            <a:lvl5pPr marL="2253761" indent="-615461">
              <a:spcBef>
                <a:spcPts val="1800"/>
              </a:spcBef>
              <a:buSzPct val="60000"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/>
          <p:nvPr>
            <p:ph type="pic" sz="half" idx="13"/>
          </p:nvPr>
        </p:nvSpPr>
        <p:spPr>
          <a:xfrm>
            <a:off x="5422900" y="1333500"/>
            <a:ext cx="3581400" cy="47625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xfrm>
            <a:off x="495300" y="11049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495300" y="3746500"/>
            <a:ext cx="4584700" cy="25781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800"/>
              </a:spcBef>
              <a:defRPr sz="3600"/>
            </a:lvl1pPr>
            <a:lvl2pPr marL="1096962" indent="-500062">
              <a:spcBef>
                <a:spcPts val="1800"/>
              </a:spcBef>
              <a:buSzPct val="120000"/>
              <a:defRPr sz="3600"/>
            </a:lvl2pPr>
            <a:lvl3pPr marL="1473200" indent="-533400">
              <a:spcBef>
                <a:spcPts val="1800"/>
              </a:spcBef>
              <a:buSzPct val="100000"/>
              <a:defRPr sz="3600"/>
            </a:lvl3pPr>
            <a:lvl4pPr marL="1866900" indent="-571500">
              <a:spcBef>
                <a:spcPts val="1800"/>
              </a:spcBef>
              <a:buSzPct val="80000"/>
              <a:defRPr sz="3600"/>
            </a:lvl4pPr>
            <a:lvl5pPr marL="2253761" indent="-615461">
              <a:spcBef>
                <a:spcPts val="1800"/>
              </a:spcBef>
              <a:buSzPct val="60000"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Image"/>
          <p:cNvSpPr/>
          <p:nvPr>
            <p:ph type="pic" sz="quarter" idx="13"/>
          </p:nvPr>
        </p:nvSpPr>
        <p:spPr>
          <a:xfrm>
            <a:off x="5613400" y="2260600"/>
            <a:ext cx="3200400" cy="42672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6" name="Body Level One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" name="Body Level One…"/>
          <p:cNvSpPr txBox="1"/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990600" y="304800"/>
            <a:ext cx="8178800" cy="1041400"/>
          </a:xfrm>
          <a:prstGeom prst="rect">
            <a:avLst/>
          </a:prstGeom>
          <a:effectLst>
            <a:outerShdw sx="100000" sy="100000" kx="0" ky="0" algn="b" rotWithShape="0" blurRad="25400" dist="25400" dir="2700000">
              <a:srgbClr val="FFFFFF">
                <a:alpha val="75000"/>
              </a:srgbClr>
            </a:outerShdw>
          </a:effectLst>
        </p:spPr>
        <p:txBody>
          <a:bodyPr lIns="0" tIns="0" rIns="0" bIns="0"/>
          <a:lstStyle>
            <a:lvl1pPr defTabSz="355600">
              <a:lnSpc>
                <a:spcPts val="6000"/>
              </a:lnSpc>
              <a:spcBef>
                <a:spcPts val="200"/>
              </a:spcBef>
              <a:tabLst>
                <a:tab pos="952500" algn="l"/>
              </a:tabLst>
              <a:defRPr sz="5000">
                <a:latin typeface="+mj-lt"/>
                <a:ea typeface="+mj-ea"/>
                <a:cs typeface="+mj-cs"/>
                <a:sym typeface="Opti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idx="1"/>
          </p:nvPr>
        </p:nvSpPr>
        <p:spPr>
          <a:xfrm>
            <a:off x="698500" y="1447800"/>
            <a:ext cx="8737600" cy="5842000"/>
          </a:xfrm>
          <a:prstGeom prst="rect">
            <a:avLst/>
          </a:prstGeom>
          <a:effectLst>
            <a:outerShdw sx="100000" sy="100000" kx="0" ky="0" algn="b" rotWithShape="0" blurRad="25400" dist="25400" dir="2700000">
              <a:srgbClr val="FFFFFF">
                <a:alpha val="75000"/>
              </a:srgbClr>
            </a:outerShdw>
          </a:effectLst>
        </p:spPr>
        <p:txBody>
          <a:bodyPr lIns="50800" tIns="50800" rIns="50800" bIns="50800" anchor="t"/>
          <a:lstStyle>
            <a:lvl1pPr marL="495300" indent="-368300" defTabSz="355600">
              <a:lnSpc>
                <a:spcPts val="21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977900" algn="l"/>
              </a:tabLst>
              <a:defRPr sz="1800">
                <a:latin typeface="+mj-lt"/>
                <a:ea typeface="+mj-ea"/>
                <a:cs typeface="+mj-cs"/>
                <a:sym typeface="Optima"/>
              </a:defRPr>
            </a:lvl1pPr>
            <a:lvl2pPr marL="876300" indent="-368300" defTabSz="355600">
              <a:lnSpc>
                <a:spcPts val="2100"/>
              </a:lnSpc>
              <a:spcBef>
                <a:spcPts val="400"/>
              </a:spcBef>
              <a:buClr>
                <a:srgbClr val="000000"/>
              </a:buClr>
              <a:buSzPct val="100000"/>
              <a:tabLst>
                <a:tab pos="1409700" algn="l"/>
              </a:tabLst>
              <a:defRPr sz="1800">
                <a:latin typeface="+mj-lt"/>
                <a:ea typeface="+mj-ea"/>
                <a:cs typeface="+mj-cs"/>
                <a:sym typeface="Optima"/>
              </a:defRPr>
            </a:lvl2pPr>
            <a:lvl3pPr marL="1130300" indent="-368300" defTabSz="355600">
              <a:lnSpc>
                <a:spcPts val="1900"/>
              </a:lnSpc>
              <a:spcBef>
                <a:spcPts val="400"/>
              </a:spcBef>
              <a:buClr>
                <a:srgbClr val="000000"/>
              </a:buClr>
              <a:buSzPct val="200000"/>
              <a:buChar char="-"/>
              <a:tabLst>
                <a:tab pos="1841500" algn="l"/>
              </a:tabLst>
              <a:defRPr sz="1600">
                <a:latin typeface="+mj-lt"/>
                <a:ea typeface="+mj-ea"/>
                <a:cs typeface="+mj-cs"/>
                <a:sym typeface="Optima"/>
              </a:defRPr>
            </a:lvl3pPr>
            <a:lvl4pPr marL="1384300" indent="-368300" defTabSz="355600">
              <a:lnSpc>
                <a:spcPts val="1900"/>
              </a:lnSpc>
              <a:spcBef>
                <a:spcPts val="400"/>
              </a:spcBef>
              <a:buClr>
                <a:srgbClr val="000000"/>
              </a:buClr>
              <a:buSzPct val="200000"/>
              <a:buChar char="-"/>
              <a:tabLst>
                <a:tab pos="2286000" algn="l"/>
              </a:tabLst>
              <a:defRPr sz="1600">
                <a:latin typeface="+mj-lt"/>
                <a:ea typeface="+mj-ea"/>
                <a:cs typeface="+mj-cs"/>
                <a:sym typeface="Optima"/>
              </a:defRPr>
            </a:lvl4pPr>
            <a:lvl5pPr marL="1638300" indent="-368300" defTabSz="355600">
              <a:lnSpc>
                <a:spcPts val="1900"/>
              </a:lnSpc>
              <a:spcBef>
                <a:spcPts val="400"/>
              </a:spcBef>
              <a:buClr>
                <a:srgbClr val="000000"/>
              </a:buClr>
              <a:buSzPct val="200000"/>
              <a:buChar char="-"/>
              <a:tabLst>
                <a:tab pos="2730500" algn="l"/>
              </a:tabLst>
              <a:defRPr sz="1600">
                <a:latin typeface="+mj-lt"/>
                <a:ea typeface="+mj-ea"/>
                <a:cs typeface="+mj-cs"/>
                <a:sym typeface="Opti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9567546" y="7150100"/>
            <a:ext cx="311786" cy="355600"/>
          </a:xfrm>
          <a:prstGeom prst="rect">
            <a:avLst/>
          </a:prstGeom>
          <a:effectLst>
            <a:outerShdw sx="100000" sy="100000" kx="0" ky="0" algn="b" rotWithShape="0" blurRad="25400" dist="25400" dir="2700000">
              <a:srgbClr val="FFFFFF">
                <a:alpha val="75000"/>
              </a:srgbClr>
            </a:outerShdw>
          </a:effectLst>
        </p:spPr>
        <p:txBody>
          <a:bodyPr anchor="ctr"/>
          <a:lstStyle>
            <a:lvl1pPr defTabSz="355600">
              <a:lnSpc>
                <a:spcPts val="2100"/>
              </a:lnSpc>
              <a:tabLst>
                <a:tab pos="279400" algn="l"/>
                <a:tab pos="558800" algn="l"/>
                <a:tab pos="838200" algn="l"/>
                <a:tab pos="1117600" algn="l"/>
                <a:tab pos="1384300" algn="l"/>
                <a:tab pos="1663700" algn="l"/>
                <a:tab pos="1943100" algn="l"/>
                <a:tab pos="2222500" algn="l"/>
                <a:tab pos="2501900" algn="l"/>
                <a:tab pos="2781300" algn="l"/>
                <a:tab pos="3060700" algn="l"/>
                <a:tab pos="3340100" algn="l"/>
              </a:tabLst>
              <a:defRPr sz="18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LOGO_INFN_CON_NOME_ESTESO.pdf" descr="LOGO_INFN_CON_NOME_ESTES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937" y="6184149"/>
            <a:ext cx="2082461" cy="130692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/>
          <p:nvPr>
            <p:ph type="title"/>
          </p:nvPr>
        </p:nvSpPr>
        <p:spPr>
          <a:xfrm>
            <a:off x="-21453" y="-3644"/>
            <a:ext cx="10202906" cy="1539380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5400000"/>
          </a:gradFill>
        </p:spPr>
        <p:txBody>
          <a:bodyPr anchor="b">
            <a:normAutofit fontScale="100000" lnSpcReduction="0"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4" name="Body Level One…"/>
          <p:cNvSpPr txBox="1"/>
          <p:nvPr>
            <p:ph type="body" sz="quarter" idx="1"/>
          </p:nvPr>
        </p:nvSpPr>
        <p:spPr>
          <a:xfrm>
            <a:off x="2565400" y="6527800"/>
            <a:ext cx="5562600" cy="9906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1pPr>
            <a:lvl2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2pPr>
            <a:lvl3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3pPr>
            <a:lvl4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4pPr>
            <a:lvl5pPr marL="0" indent="0" algn="ctr">
              <a:spcBef>
                <a:spcPts val="0"/>
              </a:spcBef>
              <a:buSzTx/>
              <a:buNone/>
              <a:defRPr b="1" sz="2800"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Image"/>
          <p:cNvSpPr/>
          <p:nvPr>
            <p:ph type="pic" sz="half" idx="13"/>
          </p:nvPr>
        </p:nvSpPr>
        <p:spPr>
          <a:xfrm>
            <a:off x="1879600" y="2036528"/>
            <a:ext cx="6223000" cy="34925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pic>
        <p:nvPicPr>
          <p:cNvPr id="156" name="LOGO_INFN_CON_NOME_ESTESO.pdf" descr="LOGO_INFN_CON_NOME_ESTES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2613" y="6184149"/>
            <a:ext cx="2082461" cy="130692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 txBox="1"/>
          <p:nvPr/>
        </p:nvSpPr>
        <p:spPr>
          <a:xfrm>
            <a:off x="-34153" y="6887697"/>
            <a:ext cx="10202906" cy="736626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38100" tIns="38100" rIns="38100" bIns="38100" anchor="b">
            <a:normAutofit fontScale="100000" lnSpcReduction="0"/>
          </a:bodyPr>
          <a:lstStyle/>
          <a:p>
            <a:pPr>
              <a:defRPr sz="6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Title Text"/>
          <p:cNvSpPr txBox="1"/>
          <p:nvPr>
            <p:ph type="body" sz="quarter" idx="13"/>
          </p:nvPr>
        </p:nvSpPr>
        <p:spPr>
          <a:xfrm>
            <a:off x="-21453" y="-3644"/>
            <a:ext cx="10202906" cy="1164222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5400000"/>
          </a:gradFill>
        </p:spPr>
        <p:txBody>
          <a:bodyPr anchor="b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b="1" sz="6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6" name="eZuce, 10-07-2017"/>
          <p:cNvSpPr txBox="1"/>
          <p:nvPr/>
        </p:nvSpPr>
        <p:spPr>
          <a:xfrm>
            <a:off x="-3076" y="7239000"/>
            <a:ext cx="307637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eZuce, 10-07-2017</a:t>
            </a:r>
          </a:p>
        </p:txBody>
      </p:sp>
      <p:sp>
        <p:nvSpPr>
          <p:cNvPr id="167" name="L. Galli, INFN Pisa"/>
          <p:cNvSpPr txBox="1"/>
          <p:nvPr/>
        </p:nvSpPr>
        <p:spPr>
          <a:xfrm>
            <a:off x="7569200" y="7245350"/>
            <a:ext cx="264160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L. Galli, INFN Pisa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xfrm>
            <a:off x="4939084" y="7251700"/>
            <a:ext cx="269132" cy="2921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69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312" t="2770" r="7549" b="3677"/>
          <a:stretch>
            <a:fillRect/>
          </a:stretch>
        </p:blipFill>
        <p:spPr>
          <a:xfrm>
            <a:off x="214720" y="148814"/>
            <a:ext cx="783110" cy="73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8" h="21514" fill="norm" stroke="1" extrusionOk="0">
                <a:moveTo>
                  <a:pt x="18956" y="10"/>
                </a:moveTo>
                <a:cubicBezTo>
                  <a:pt x="17458" y="-76"/>
                  <a:pt x="15194" y="389"/>
                  <a:pt x="13550" y="1216"/>
                </a:cubicBezTo>
                <a:cubicBezTo>
                  <a:pt x="12471" y="1758"/>
                  <a:pt x="11590" y="2276"/>
                  <a:pt x="11590" y="2363"/>
                </a:cubicBezTo>
                <a:cubicBezTo>
                  <a:pt x="11590" y="2451"/>
                  <a:pt x="12329" y="2161"/>
                  <a:pt x="13238" y="1714"/>
                </a:cubicBezTo>
                <a:cubicBezTo>
                  <a:pt x="14146" y="1267"/>
                  <a:pt x="15679" y="823"/>
                  <a:pt x="16641" y="729"/>
                </a:cubicBezTo>
                <a:cubicBezTo>
                  <a:pt x="18291" y="568"/>
                  <a:pt x="18443" y="607"/>
                  <a:pt x="19300" y="1529"/>
                </a:cubicBezTo>
                <a:cubicBezTo>
                  <a:pt x="20266" y="2566"/>
                  <a:pt x="20480" y="3970"/>
                  <a:pt x="19925" y="5539"/>
                </a:cubicBezTo>
                <a:cubicBezTo>
                  <a:pt x="19772" y="5972"/>
                  <a:pt x="19729" y="6407"/>
                  <a:pt x="19828" y="6513"/>
                </a:cubicBezTo>
                <a:cubicBezTo>
                  <a:pt x="20252" y="6968"/>
                  <a:pt x="20510" y="6598"/>
                  <a:pt x="20969" y="4902"/>
                </a:cubicBezTo>
                <a:cubicBezTo>
                  <a:pt x="21542" y="2784"/>
                  <a:pt x="21212" y="899"/>
                  <a:pt x="20151" y="288"/>
                </a:cubicBezTo>
                <a:cubicBezTo>
                  <a:pt x="19874" y="129"/>
                  <a:pt x="19455" y="39"/>
                  <a:pt x="18956" y="10"/>
                </a:cubicBezTo>
                <a:close/>
                <a:moveTo>
                  <a:pt x="3277" y="8309"/>
                </a:moveTo>
                <a:cubicBezTo>
                  <a:pt x="2866" y="8309"/>
                  <a:pt x="2658" y="8807"/>
                  <a:pt x="2308" y="10697"/>
                </a:cubicBezTo>
                <a:cubicBezTo>
                  <a:pt x="1887" y="12971"/>
                  <a:pt x="1895" y="13097"/>
                  <a:pt x="2405" y="13097"/>
                </a:cubicBezTo>
                <a:cubicBezTo>
                  <a:pt x="2794" y="13097"/>
                  <a:pt x="2998" y="12769"/>
                  <a:pt x="3137" y="11903"/>
                </a:cubicBezTo>
                <a:cubicBezTo>
                  <a:pt x="3244" y="11244"/>
                  <a:pt x="3439" y="10162"/>
                  <a:pt x="3568" y="9503"/>
                </a:cubicBezTo>
                <a:cubicBezTo>
                  <a:pt x="3769" y="8478"/>
                  <a:pt x="3724" y="8309"/>
                  <a:pt x="3277" y="8309"/>
                </a:cubicBezTo>
                <a:close/>
                <a:moveTo>
                  <a:pt x="9060" y="8309"/>
                </a:moveTo>
                <a:cubicBezTo>
                  <a:pt x="8815" y="8309"/>
                  <a:pt x="8618" y="8497"/>
                  <a:pt x="8618" y="8727"/>
                </a:cubicBezTo>
                <a:cubicBezTo>
                  <a:pt x="8618" y="8957"/>
                  <a:pt x="8430" y="9411"/>
                  <a:pt x="8209" y="9735"/>
                </a:cubicBezTo>
                <a:cubicBezTo>
                  <a:pt x="7831" y="10291"/>
                  <a:pt x="7785" y="10259"/>
                  <a:pt x="7261" y="9306"/>
                </a:cubicBezTo>
                <a:cubicBezTo>
                  <a:pt x="6363" y="7671"/>
                  <a:pt x="6158" y="7980"/>
                  <a:pt x="5517" y="11903"/>
                </a:cubicBezTo>
                <a:cubicBezTo>
                  <a:pt x="5359" y="12867"/>
                  <a:pt x="5410" y="13097"/>
                  <a:pt x="5786" y="13097"/>
                </a:cubicBezTo>
                <a:cubicBezTo>
                  <a:pt x="6068" y="13097"/>
                  <a:pt x="6324" y="12716"/>
                  <a:pt x="6432" y="12134"/>
                </a:cubicBezTo>
                <a:cubicBezTo>
                  <a:pt x="6691" y="10746"/>
                  <a:pt x="6995" y="10703"/>
                  <a:pt x="7725" y="11972"/>
                </a:cubicBezTo>
                <a:cubicBezTo>
                  <a:pt x="8079" y="12588"/>
                  <a:pt x="8464" y="13097"/>
                  <a:pt x="8586" y="13097"/>
                </a:cubicBezTo>
                <a:cubicBezTo>
                  <a:pt x="8782" y="13097"/>
                  <a:pt x="9512" y="9613"/>
                  <a:pt x="9512" y="8669"/>
                </a:cubicBezTo>
                <a:cubicBezTo>
                  <a:pt x="9512" y="8469"/>
                  <a:pt x="9305" y="8309"/>
                  <a:pt x="9060" y="8309"/>
                </a:cubicBezTo>
                <a:close/>
                <a:moveTo>
                  <a:pt x="13098" y="8309"/>
                </a:moveTo>
                <a:cubicBezTo>
                  <a:pt x="11837" y="8309"/>
                  <a:pt x="11800" y="8352"/>
                  <a:pt x="11450" y="10697"/>
                </a:cubicBezTo>
                <a:cubicBezTo>
                  <a:pt x="11346" y="11400"/>
                  <a:pt x="11190" y="12233"/>
                  <a:pt x="11106" y="12540"/>
                </a:cubicBezTo>
                <a:cubicBezTo>
                  <a:pt x="10999" y="12931"/>
                  <a:pt x="11117" y="13097"/>
                  <a:pt x="11504" y="13097"/>
                </a:cubicBezTo>
                <a:cubicBezTo>
                  <a:pt x="11872" y="13097"/>
                  <a:pt x="12155" y="12743"/>
                  <a:pt x="12344" y="12053"/>
                </a:cubicBezTo>
                <a:cubicBezTo>
                  <a:pt x="12540" y="11339"/>
                  <a:pt x="12831" y="10988"/>
                  <a:pt x="13292" y="10917"/>
                </a:cubicBezTo>
                <a:cubicBezTo>
                  <a:pt x="14133" y="10789"/>
                  <a:pt x="14167" y="10349"/>
                  <a:pt x="13345" y="10118"/>
                </a:cubicBezTo>
                <a:cubicBezTo>
                  <a:pt x="12604" y="9909"/>
                  <a:pt x="12864" y="9260"/>
                  <a:pt x="13690" y="9260"/>
                </a:cubicBezTo>
                <a:cubicBezTo>
                  <a:pt x="14007" y="9260"/>
                  <a:pt x="14261" y="9048"/>
                  <a:pt x="14261" y="8785"/>
                </a:cubicBezTo>
                <a:cubicBezTo>
                  <a:pt x="14261" y="8440"/>
                  <a:pt x="13939" y="8309"/>
                  <a:pt x="13098" y="8309"/>
                </a:cubicBezTo>
                <a:close/>
                <a:moveTo>
                  <a:pt x="19160" y="8309"/>
                </a:moveTo>
                <a:cubicBezTo>
                  <a:pt x="18915" y="8309"/>
                  <a:pt x="18719" y="8571"/>
                  <a:pt x="18719" y="8901"/>
                </a:cubicBezTo>
                <a:cubicBezTo>
                  <a:pt x="18719" y="9230"/>
                  <a:pt x="18530" y="9680"/>
                  <a:pt x="18299" y="9886"/>
                </a:cubicBezTo>
                <a:cubicBezTo>
                  <a:pt x="17961" y="10187"/>
                  <a:pt x="17772" y="10067"/>
                  <a:pt x="17340" y="9283"/>
                </a:cubicBezTo>
                <a:cubicBezTo>
                  <a:pt x="16508" y="7769"/>
                  <a:pt x="16317" y="7957"/>
                  <a:pt x="15908" y="10697"/>
                </a:cubicBezTo>
                <a:cubicBezTo>
                  <a:pt x="15804" y="11400"/>
                  <a:pt x="15642" y="12240"/>
                  <a:pt x="15553" y="12563"/>
                </a:cubicBezTo>
                <a:cubicBezTo>
                  <a:pt x="15431" y="13006"/>
                  <a:pt x="15527" y="13123"/>
                  <a:pt x="15941" y="13039"/>
                </a:cubicBezTo>
                <a:cubicBezTo>
                  <a:pt x="16262" y="12973"/>
                  <a:pt x="16528" y="12600"/>
                  <a:pt x="16587" y="12134"/>
                </a:cubicBezTo>
                <a:cubicBezTo>
                  <a:pt x="16757" y="10773"/>
                  <a:pt x="17174" y="10713"/>
                  <a:pt x="17847" y="11937"/>
                </a:cubicBezTo>
                <a:cubicBezTo>
                  <a:pt x="18198" y="12578"/>
                  <a:pt x="18583" y="13097"/>
                  <a:pt x="18708" y="13097"/>
                </a:cubicBezTo>
                <a:cubicBezTo>
                  <a:pt x="18938" y="13097"/>
                  <a:pt x="19613" y="9961"/>
                  <a:pt x="19613" y="8889"/>
                </a:cubicBezTo>
                <a:cubicBezTo>
                  <a:pt x="19613" y="8567"/>
                  <a:pt x="19405" y="8309"/>
                  <a:pt x="19160" y="8309"/>
                </a:cubicBezTo>
                <a:close/>
                <a:moveTo>
                  <a:pt x="1307" y="14824"/>
                </a:moveTo>
                <a:cubicBezTo>
                  <a:pt x="1255" y="14838"/>
                  <a:pt x="1184" y="14905"/>
                  <a:pt x="1091" y="15009"/>
                </a:cubicBezTo>
                <a:cubicBezTo>
                  <a:pt x="857" y="15273"/>
                  <a:pt x="523" y="15977"/>
                  <a:pt x="338" y="16574"/>
                </a:cubicBezTo>
                <a:cubicBezTo>
                  <a:pt x="140" y="17213"/>
                  <a:pt x="24" y="17813"/>
                  <a:pt x="4" y="18347"/>
                </a:cubicBezTo>
                <a:cubicBezTo>
                  <a:pt x="-58" y="19951"/>
                  <a:pt x="665" y="21043"/>
                  <a:pt x="2082" y="21384"/>
                </a:cubicBezTo>
                <a:cubicBezTo>
                  <a:pt x="2492" y="21483"/>
                  <a:pt x="2936" y="21524"/>
                  <a:pt x="3407" y="21512"/>
                </a:cubicBezTo>
                <a:cubicBezTo>
                  <a:pt x="4817" y="21475"/>
                  <a:pt x="6491" y="20936"/>
                  <a:pt x="8392" y="19912"/>
                </a:cubicBezTo>
                <a:cubicBezTo>
                  <a:pt x="10325" y="18871"/>
                  <a:pt x="10173" y="18703"/>
                  <a:pt x="8188" y="19680"/>
                </a:cubicBezTo>
                <a:cubicBezTo>
                  <a:pt x="6437" y="20542"/>
                  <a:pt x="4057" y="20969"/>
                  <a:pt x="2847" y="20642"/>
                </a:cubicBezTo>
                <a:cubicBezTo>
                  <a:pt x="1637" y="20316"/>
                  <a:pt x="1079" y="18797"/>
                  <a:pt x="1317" y="16481"/>
                </a:cubicBezTo>
                <a:cubicBezTo>
                  <a:pt x="1448" y="15211"/>
                  <a:pt x="1463" y="14780"/>
                  <a:pt x="1307" y="14824"/>
                </a:cubicBezTo>
                <a:close/>
                <a:moveTo>
                  <a:pt x="12484" y="16933"/>
                </a:moveTo>
                <a:cubicBezTo>
                  <a:pt x="12469" y="16917"/>
                  <a:pt x="12343" y="17013"/>
                  <a:pt x="12107" y="17211"/>
                </a:cubicBezTo>
                <a:cubicBezTo>
                  <a:pt x="11821" y="17452"/>
                  <a:pt x="11590" y="17701"/>
                  <a:pt x="11590" y="17768"/>
                </a:cubicBezTo>
                <a:cubicBezTo>
                  <a:pt x="11590" y="18031"/>
                  <a:pt x="11827" y="17859"/>
                  <a:pt x="12215" y="17327"/>
                </a:cubicBezTo>
                <a:cubicBezTo>
                  <a:pt x="12400" y="17074"/>
                  <a:pt x="12499" y="16950"/>
                  <a:pt x="12484" y="16933"/>
                </a:cubicBezTo>
                <a:close/>
                <a:moveTo>
                  <a:pt x="14508" y="19900"/>
                </a:moveTo>
                <a:cubicBezTo>
                  <a:pt x="14271" y="20002"/>
                  <a:pt x="14335" y="20082"/>
                  <a:pt x="14681" y="20098"/>
                </a:cubicBezTo>
                <a:cubicBezTo>
                  <a:pt x="14994" y="20111"/>
                  <a:pt x="15167" y="20041"/>
                  <a:pt x="15068" y="19935"/>
                </a:cubicBezTo>
                <a:cubicBezTo>
                  <a:pt x="14970" y="19829"/>
                  <a:pt x="14723" y="19808"/>
                  <a:pt x="14508" y="1990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0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rcRect l="9669" t="2921" r="7379" b="3840"/>
          <a:stretch>
            <a:fillRect/>
          </a:stretch>
        </p:blipFill>
        <p:spPr>
          <a:xfrm>
            <a:off x="9255404" y="143655"/>
            <a:ext cx="781342" cy="73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6" h="21337" fill="norm" stroke="1" extrusionOk="0">
                <a:moveTo>
                  <a:pt x="17096" y="41"/>
                </a:moveTo>
                <a:cubicBezTo>
                  <a:pt x="15608" y="186"/>
                  <a:pt x="11425" y="1863"/>
                  <a:pt x="11425" y="2313"/>
                </a:cubicBezTo>
                <a:cubicBezTo>
                  <a:pt x="11425" y="2402"/>
                  <a:pt x="12159" y="2112"/>
                  <a:pt x="13062" y="1667"/>
                </a:cubicBezTo>
                <a:cubicBezTo>
                  <a:pt x="13965" y="1222"/>
                  <a:pt x="15488" y="780"/>
                  <a:pt x="16443" y="687"/>
                </a:cubicBezTo>
                <a:cubicBezTo>
                  <a:pt x="18096" y="525"/>
                  <a:pt x="18233" y="564"/>
                  <a:pt x="19129" y="1529"/>
                </a:cubicBezTo>
                <a:cubicBezTo>
                  <a:pt x="20048" y="2517"/>
                  <a:pt x="20058" y="2599"/>
                  <a:pt x="19867" y="4597"/>
                </a:cubicBezTo>
                <a:cubicBezTo>
                  <a:pt x="19760" y="5723"/>
                  <a:pt x="19743" y="6638"/>
                  <a:pt x="19825" y="6638"/>
                </a:cubicBezTo>
                <a:cubicBezTo>
                  <a:pt x="20095" y="6638"/>
                  <a:pt x="20787" y="4906"/>
                  <a:pt x="20980" y="3755"/>
                </a:cubicBezTo>
                <a:cubicBezTo>
                  <a:pt x="21435" y="1046"/>
                  <a:pt x="20084" y="-251"/>
                  <a:pt x="17096" y="41"/>
                </a:cubicBezTo>
                <a:close/>
                <a:moveTo>
                  <a:pt x="6428" y="8207"/>
                </a:moveTo>
                <a:cubicBezTo>
                  <a:pt x="6217" y="8206"/>
                  <a:pt x="5953" y="8977"/>
                  <a:pt x="5647" y="10514"/>
                </a:cubicBezTo>
                <a:cubicBezTo>
                  <a:pt x="5427" y="11616"/>
                  <a:pt x="5235" y="12632"/>
                  <a:pt x="5229" y="12763"/>
                </a:cubicBezTo>
                <a:cubicBezTo>
                  <a:pt x="5224" y="12894"/>
                  <a:pt x="5420" y="12994"/>
                  <a:pt x="5668" y="12994"/>
                </a:cubicBezTo>
                <a:cubicBezTo>
                  <a:pt x="5933" y="12994"/>
                  <a:pt x="6194" y="12601"/>
                  <a:pt x="6299" y="12037"/>
                </a:cubicBezTo>
                <a:cubicBezTo>
                  <a:pt x="6556" y="10655"/>
                  <a:pt x="6858" y="10623"/>
                  <a:pt x="7583" y="11887"/>
                </a:cubicBezTo>
                <a:cubicBezTo>
                  <a:pt x="7935" y="12500"/>
                  <a:pt x="8332" y="12994"/>
                  <a:pt x="8461" y="12994"/>
                </a:cubicBezTo>
                <a:cubicBezTo>
                  <a:pt x="8589" y="12994"/>
                  <a:pt x="8782" y="12387"/>
                  <a:pt x="8889" y="11644"/>
                </a:cubicBezTo>
                <a:cubicBezTo>
                  <a:pt x="8995" y="10901"/>
                  <a:pt x="9158" y="9836"/>
                  <a:pt x="9253" y="9268"/>
                </a:cubicBezTo>
                <a:cubicBezTo>
                  <a:pt x="9380" y="8509"/>
                  <a:pt x="9309" y="8230"/>
                  <a:pt x="9006" y="8230"/>
                </a:cubicBezTo>
                <a:cubicBezTo>
                  <a:pt x="8780" y="8230"/>
                  <a:pt x="8430" y="8700"/>
                  <a:pt x="8225" y="9268"/>
                </a:cubicBezTo>
                <a:lnTo>
                  <a:pt x="7851" y="10295"/>
                </a:lnTo>
                <a:lnTo>
                  <a:pt x="7305" y="9580"/>
                </a:lnTo>
                <a:cubicBezTo>
                  <a:pt x="7000" y="9184"/>
                  <a:pt x="6681" y="8677"/>
                  <a:pt x="6610" y="8461"/>
                </a:cubicBezTo>
                <a:cubicBezTo>
                  <a:pt x="6552" y="8286"/>
                  <a:pt x="6498" y="8207"/>
                  <a:pt x="6428" y="8207"/>
                </a:cubicBezTo>
                <a:close/>
                <a:moveTo>
                  <a:pt x="3036" y="8230"/>
                </a:moveTo>
                <a:cubicBezTo>
                  <a:pt x="2760" y="8230"/>
                  <a:pt x="2515" y="8905"/>
                  <a:pt x="2297" y="10249"/>
                </a:cubicBezTo>
                <a:cubicBezTo>
                  <a:pt x="2118" y="11356"/>
                  <a:pt x="1976" y="12421"/>
                  <a:pt x="1976" y="12625"/>
                </a:cubicBezTo>
                <a:cubicBezTo>
                  <a:pt x="1976" y="12829"/>
                  <a:pt x="2151" y="12994"/>
                  <a:pt x="2372" y="12994"/>
                </a:cubicBezTo>
                <a:cubicBezTo>
                  <a:pt x="2625" y="12994"/>
                  <a:pt x="2900" y="12325"/>
                  <a:pt x="3111" y="11195"/>
                </a:cubicBezTo>
                <a:cubicBezTo>
                  <a:pt x="3550" y="8838"/>
                  <a:pt x="3536" y="8230"/>
                  <a:pt x="3036" y="8230"/>
                </a:cubicBezTo>
                <a:close/>
                <a:moveTo>
                  <a:pt x="12912" y="8230"/>
                </a:moveTo>
                <a:cubicBezTo>
                  <a:pt x="11794" y="8230"/>
                  <a:pt x="11737" y="8277"/>
                  <a:pt x="11553" y="9418"/>
                </a:cubicBezTo>
                <a:cubicBezTo>
                  <a:pt x="11448" y="10074"/>
                  <a:pt x="11253" y="11150"/>
                  <a:pt x="11125" y="11806"/>
                </a:cubicBezTo>
                <a:cubicBezTo>
                  <a:pt x="10929" y="12811"/>
                  <a:pt x="10973" y="12994"/>
                  <a:pt x="11393" y="12994"/>
                </a:cubicBezTo>
                <a:cubicBezTo>
                  <a:pt x="11698" y="12994"/>
                  <a:pt x="12000" y="12607"/>
                  <a:pt x="12174" y="11979"/>
                </a:cubicBezTo>
                <a:cubicBezTo>
                  <a:pt x="12363" y="11293"/>
                  <a:pt x="12696" y="10878"/>
                  <a:pt x="13190" y="10733"/>
                </a:cubicBezTo>
                <a:cubicBezTo>
                  <a:pt x="13821" y="10548"/>
                  <a:pt x="13845" y="10518"/>
                  <a:pt x="13319" y="10491"/>
                </a:cubicBezTo>
                <a:cubicBezTo>
                  <a:pt x="12980" y="10474"/>
                  <a:pt x="12612" y="10364"/>
                  <a:pt x="12506" y="10249"/>
                </a:cubicBezTo>
                <a:cubicBezTo>
                  <a:pt x="12202" y="9922"/>
                  <a:pt x="12906" y="9188"/>
                  <a:pt x="13522" y="9188"/>
                </a:cubicBezTo>
                <a:cubicBezTo>
                  <a:pt x="13827" y="9188"/>
                  <a:pt x="14078" y="8965"/>
                  <a:pt x="14078" y="8703"/>
                </a:cubicBezTo>
                <a:cubicBezTo>
                  <a:pt x="14078" y="8360"/>
                  <a:pt x="13753" y="8230"/>
                  <a:pt x="12912" y="8230"/>
                </a:cubicBezTo>
                <a:close/>
                <a:moveTo>
                  <a:pt x="16400" y="8230"/>
                </a:moveTo>
                <a:cubicBezTo>
                  <a:pt x="16285" y="8230"/>
                  <a:pt x="16040" y="9059"/>
                  <a:pt x="15855" y="10064"/>
                </a:cubicBezTo>
                <a:cubicBezTo>
                  <a:pt x="15670" y="11069"/>
                  <a:pt x="15448" y="12153"/>
                  <a:pt x="15363" y="12475"/>
                </a:cubicBezTo>
                <a:cubicBezTo>
                  <a:pt x="15245" y="12915"/>
                  <a:pt x="15338" y="13032"/>
                  <a:pt x="15748" y="12948"/>
                </a:cubicBezTo>
                <a:cubicBezTo>
                  <a:pt x="16067" y="12882"/>
                  <a:pt x="16332" y="12500"/>
                  <a:pt x="16390" y="12037"/>
                </a:cubicBezTo>
                <a:cubicBezTo>
                  <a:pt x="16556" y="10703"/>
                  <a:pt x="16953" y="10643"/>
                  <a:pt x="17674" y="11840"/>
                </a:cubicBezTo>
                <a:cubicBezTo>
                  <a:pt x="18053" y="12470"/>
                  <a:pt x="18436" y="12992"/>
                  <a:pt x="18530" y="12994"/>
                </a:cubicBezTo>
                <a:cubicBezTo>
                  <a:pt x="18688" y="12998"/>
                  <a:pt x="19397" y="9398"/>
                  <a:pt x="19397" y="8588"/>
                </a:cubicBezTo>
                <a:cubicBezTo>
                  <a:pt x="19397" y="7823"/>
                  <a:pt x="18544" y="8273"/>
                  <a:pt x="18455" y="9084"/>
                </a:cubicBezTo>
                <a:cubicBezTo>
                  <a:pt x="18323" y="10288"/>
                  <a:pt x="17772" y="10333"/>
                  <a:pt x="17149" y="9199"/>
                </a:cubicBezTo>
                <a:cubicBezTo>
                  <a:pt x="16856" y="8665"/>
                  <a:pt x="16516" y="8230"/>
                  <a:pt x="16400" y="8230"/>
                </a:cubicBezTo>
                <a:close/>
                <a:moveTo>
                  <a:pt x="981" y="15001"/>
                </a:moveTo>
                <a:cubicBezTo>
                  <a:pt x="470" y="15184"/>
                  <a:pt x="-165" y="18026"/>
                  <a:pt x="40" y="19200"/>
                </a:cubicBezTo>
                <a:cubicBezTo>
                  <a:pt x="256" y="20440"/>
                  <a:pt x="756" y="20952"/>
                  <a:pt x="2051" y="21241"/>
                </a:cubicBezTo>
                <a:cubicBezTo>
                  <a:pt x="2406" y="21320"/>
                  <a:pt x="2803" y="21349"/>
                  <a:pt x="3239" y="21333"/>
                </a:cubicBezTo>
                <a:cubicBezTo>
                  <a:pt x="4546" y="21287"/>
                  <a:pt x="6167" y="20823"/>
                  <a:pt x="7765" y="20019"/>
                </a:cubicBezTo>
                <a:cubicBezTo>
                  <a:pt x="8803" y="19496"/>
                  <a:pt x="9649" y="18998"/>
                  <a:pt x="9649" y="18911"/>
                </a:cubicBezTo>
                <a:cubicBezTo>
                  <a:pt x="9649" y="18824"/>
                  <a:pt x="8892" y="19129"/>
                  <a:pt x="7958" y="19592"/>
                </a:cubicBezTo>
                <a:cubicBezTo>
                  <a:pt x="6903" y="20115"/>
                  <a:pt x="5561" y="20492"/>
                  <a:pt x="4427" y="20572"/>
                </a:cubicBezTo>
                <a:cubicBezTo>
                  <a:pt x="2757" y="20691"/>
                  <a:pt x="2533" y="20629"/>
                  <a:pt x="1805" y="19845"/>
                </a:cubicBezTo>
                <a:cubicBezTo>
                  <a:pt x="1063" y="19047"/>
                  <a:pt x="1020" y="18841"/>
                  <a:pt x="1163" y="16927"/>
                </a:cubicBezTo>
                <a:cubicBezTo>
                  <a:pt x="1271" y="15482"/>
                  <a:pt x="1216" y="14917"/>
                  <a:pt x="981" y="1500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1" name="Body Level One…"/>
          <p:cNvSpPr txBox="1"/>
          <p:nvPr>
            <p:ph type="body" idx="1"/>
          </p:nvPr>
        </p:nvSpPr>
        <p:spPr>
          <a:xfrm>
            <a:off x="266700" y="1244600"/>
            <a:ext cx="9626600" cy="5727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>
              <a:spcBef>
                <a:spcPts val="1800"/>
              </a:spcBef>
              <a:buSzPct val="45000"/>
              <a:buBlip>
                <a:blip r:embed="rId3"/>
              </a:buBlip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839611" indent="-395111">
              <a:spcBef>
                <a:spcPts val="1800"/>
              </a:spcBef>
              <a:buSzPct val="45000"/>
              <a:buBlip>
                <a:blip r:embed="rId3"/>
              </a:buBlip>
              <a:defRPr i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9416" indent="-370416">
              <a:spcBef>
                <a:spcPts val="1800"/>
              </a:spcBef>
              <a:buSzPct val="45000"/>
              <a:buBlip>
                <a:blip r:embed="rId3"/>
              </a:buBlip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679222" indent="-345722">
              <a:spcBef>
                <a:spcPts val="1800"/>
              </a:spcBef>
              <a:buSzPct val="45000"/>
              <a:buBlip>
                <a:blip r:embed="rId3"/>
              </a:buBlip>
              <a:defRPr i="1" sz="28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99027" indent="-321027">
              <a:spcBef>
                <a:spcPts val="1800"/>
              </a:spcBef>
              <a:buSzPct val="45000"/>
              <a:buBlip>
                <a:blip r:embed="rId3"/>
              </a:buBlip>
              <a:defRPr sz="2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8"/>
          <p:cNvSpPr/>
          <p:nvPr/>
        </p:nvSpPr>
        <p:spPr>
          <a:xfrm>
            <a:off x="-1" y="7210054"/>
            <a:ext cx="10160002" cy="405695"/>
          </a:xfrm>
          <a:prstGeom prst="rect">
            <a:avLst/>
          </a:prstGeom>
          <a:gradFill>
            <a:gsLst>
              <a:gs pos="0">
                <a:srgbClr val="627193"/>
              </a:gs>
              <a:gs pos="100000">
                <a:srgbClr val="8194AF"/>
              </a:gs>
            </a:gsLst>
            <a:lin ang="5400000"/>
          </a:gradFill>
          <a:ln w="3175">
            <a:solidFill>
              <a:srgbClr val="4A7EBB"/>
            </a:solidFill>
          </a:ln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508000">
              <a:defRPr sz="2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Straight Connector 7"/>
          <p:cNvSpPr/>
          <p:nvPr/>
        </p:nvSpPr>
        <p:spPr>
          <a:xfrm>
            <a:off x="-1" y="702060"/>
            <a:ext cx="10160002" cy="1"/>
          </a:xfrm>
          <a:prstGeom prst="line">
            <a:avLst/>
          </a:prstGeom>
          <a:ln w="12700">
            <a:solidFill>
              <a:srgbClr val="4F81BD"/>
            </a:solidFill>
          </a:ln>
          <a:effectLst>
            <a:outerShdw sx="100000" sy="100000" kx="0" ky="0" algn="b" rotWithShape="0" blurRad="38100" dist="12700" dir="5400000">
              <a:srgbClr val="000000">
                <a:alpha val="38000"/>
              </a:srgbClr>
            </a:outerShdw>
          </a:effectLst>
        </p:spPr>
        <p:txBody>
          <a:bodyPr lIns="50800" tIns="50800" rIns="50800" bIns="50800"/>
          <a:lstStyle/>
          <a:p>
            <a:pPr algn="l" defTabSz="508000">
              <a:defRPr sz="20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Title Text"/>
          <p:cNvSpPr txBox="1"/>
          <p:nvPr>
            <p:ph type="title"/>
          </p:nvPr>
        </p:nvSpPr>
        <p:spPr>
          <a:xfrm>
            <a:off x="507999" y="3266"/>
            <a:ext cx="9144002" cy="698795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508000">
              <a:defRPr sz="4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" name="Body Level One…"/>
          <p:cNvSpPr txBox="1"/>
          <p:nvPr>
            <p:ph type="body" idx="1"/>
          </p:nvPr>
        </p:nvSpPr>
        <p:spPr>
          <a:xfrm>
            <a:off x="507999" y="1095215"/>
            <a:ext cx="9144002" cy="5711634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marL="367392" indent="-367392" defTabSz="508000">
              <a:spcBef>
                <a:spcPts val="700"/>
              </a:spcBef>
              <a:buSzPct val="100000"/>
              <a:buFont typeface="Arial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814387" indent="-357187" defTabSz="5080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57300" indent="-342900" defTabSz="508000">
              <a:spcBef>
                <a:spcPts val="700"/>
              </a:spcBef>
              <a:buSzPct val="100000"/>
              <a:buFont typeface="Arial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00225" indent="-428625" defTabSz="508000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318657" indent="-489857" defTabSz="508000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00009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9876780" y="7266851"/>
            <a:ext cx="283220" cy="292101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 defTabSz="508000"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"/>
          <p:cNvSpPr txBox="1"/>
          <p:nvPr/>
        </p:nvSpPr>
        <p:spPr>
          <a:xfrm>
            <a:off x="-34153" y="6887697"/>
            <a:ext cx="10202906" cy="736626"/>
          </a:xfrm>
          <a:prstGeom prst="rect">
            <a:avLst/>
          </a:prstGeom>
          <a:gradFill>
            <a:gsLst>
              <a:gs pos="0">
                <a:srgbClr val="A9A9A9"/>
              </a:gs>
              <a:gs pos="21274">
                <a:srgbClr val="D4D4D4"/>
              </a:gs>
              <a:gs pos="100000">
                <a:srgbClr val="FFFFFF"/>
              </a:gs>
            </a:gsLst>
            <a:lin ang="16200000"/>
          </a:gradFill>
          <a:ln w="12700">
            <a:miter lim="400000"/>
          </a:ln>
        </p:spPr>
        <p:txBody>
          <a:bodyPr lIns="38100" tIns="38100" rIns="38100" bIns="38100" anchor="b">
            <a:normAutofit fontScale="100000" lnSpcReduction="0"/>
          </a:bodyPr>
          <a:lstStyle/>
          <a:p>
            <a:pPr>
              <a:defRPr sz="6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" name="Title Text"/>
          <p:cNvSpPr txBox="1"/>
          <p:nvPr>
            <p:ph type="body" sz="quarter" idx="13"/>
          </p:nvPr>
        </p:nvSpPr>
        <p:spPr>
          <a:xfrm>
            <a:off x="321579" y="-35208"/>
            <a:ext cx="7932676" cy="1164222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None/>
              <a:defRPr b="1" sz="6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La Biodola, 04-06-2018"/>
          <p:cNvSpPr txBox="1"/>
          <p:nvPr/>
        </p:nvSpPr>
        <p:spPr>
          <a:xfrm>
            <a:off x="-3076" y="7239000"/>
            <a:ext cx="307637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 Biodola, 04-06-2018</a:t>
            </a:r>
          </a:p>
        </p:txBody>
      </p:sp>
      <p:sp>
        <p:nvSpPr>
          <p:cNvPr id="27" name="L. Galli, INFN Pisa"/>
          <p:cNvSpPr txBox="1"/>
          <p:nvPr/>
        </p:nvSpPr>
        <p:spPr>
          <a:xfrm>
            <a:off x="7569200" y="7245350"/>
            <a:ext cx="264160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b="1" sz="1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L. Galli, INFN Pisa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4939084" y="7251700"/>
            <a:ext cx="269132" cy="2921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xfrm>
            <a:off x="266700" y="1244600"/>
            <a:ext cx="9626600" cy="5727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>
              <a:spcBef>
                <a:spcPts val="1800"/>
              </a:spcBef>
              <a:buSzPct val="45000"/>
              <a:buBlip>
                <a:blip r:embed="rId2"/>
              </a:buBlip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839611" indent="-395111">
              <a:spcBef>
                <a:spcPts val="1800"/>
              </a:spcBef>
              <a:buSzPct val="45000"/>
              <a:buBlip>
                <a:blip r:embed="rId2"/>
              </a:buBlip>
              <a:defRPr i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9416" indent="-370416">
              <a:spcBef>
                <a:spcPts val="1800"/>
              </a:spcBef>
              <a:buSzPct val="45000"/>
              <a:buBlip>
                <a:blip r:embed="rId2"/>
              </a:buBlip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679222" indent="-345722">
              <a:spcBef>
                <a:spcPts val="1800"/>
              </a:spcBef>
              <a:buSzPct val="45000"/>
              <a:buBlip>
                <a:blip r:embed="rId2"/>
              </a:buBlip>
              <a:defRPr i="1" sz="28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99027" indent="-321027">
              <a:spcBef>
                <a:spcPts val="1800"/>
              </a:spcBef>
              <a:buSzPct val="45000"/>
              <a:buBlip>
                <a:blip r:embed="rId2"/>
              </a:buBlip>
              <a:defRPr sz="2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LOGO_INFN_CON_NOME_ESTESO.pdf" descr="LOGO_INFN_CON_NOME_ESTES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0817" y="115905"/>
            <a:ext cx="1373510" cy="86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  <a:gradFill>
            <a:gsLst>
              <a:gs pos="0">
                <a:srgbClr val="D6D6D6"/>
              </a:gs>
              <a:gs pos="100000">
                <a:srgbClr val="FFFFFF"/>
              </a:gs>
            </a:gsLst>
            <a:lin ang="5400000"/>
          </a:gradFill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mage"/>
          <p:cNvSpPr/>
          <p:nvPr>
            <p:ph type="pic" sz="half" idx="13"/>
          </p:nvPr>
        </p:nvSpPr>
        <p:spPr>
          <a:xfrm>
            <a:off x="1968500" y="1422400"/>
            <a:ext cx="6223000" cy="34925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8" name="Title Text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age"/>
          <p:cNvSpPr/>
          <p:nvPr>
            <p:ph type="pic" sz="half" idx="13"/>
          </p:nvPr>
        </p:nvSpPr>
        <p:spPr>
          <a:xfrm>
            <a:off x="1968500" y="1422400"/>
            <a:ext cx="6223000" cy="34925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7" name="Title Text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041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3843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17399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0828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4257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7686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111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454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3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uca Galli and Patrizia De Maria,…"/>
          <p:cNvSpPr txBox="1"/>
          <p:nvPr>
            <p:ph type="body" sz="quarter" idx="1"/>
          </p:nvPr>
        </p:nvSpPr>
        <p:spPr>
          <a:xfrm>
            <a:off x="2298700" y="6342360"/>
            <a:ext cx="5562600" cy="990601"/>
          </a:xfrm>
          <a:prstGeom prst="rect">
            <a:avLst/>
          </a:prstGeom>
        </p:spPr>
        <p:txBody>
          <a:bodyPr/>
          <a:lstStyle/>
          <a:p>
            <a:pPr lvl="1" defTabSz="333756"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Luca Galli and Patrizia De Maria, </a:t>
            </a:r>
          </a:p>
          <a:p>
            <a:pPr lvl="1" defTabSz="333756"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INFN Sezione di Pisa and Pisa University</a:t>
            </a:r>
          </a:p>
          <a:p>
            <a:pPr lvl="1" defTabSz="333756">
              <a:defRPr sz="2044">
                <a:latin typeface="Calibri"/>
                <a:ea typeface="Calibri"/>
                <a:cs typeface="Calibri"/>
                <a:sym typeface="Calibri"/>
              </a:defRPr>
            </a:pPr>
            <a:r>
              <a:t>La Biodola 04-06-201</a:t>
            </a:r>
          </a:p>
        </p:txBody>
      </p:sp>
      <p:sp>
        <p:nvSpPr>
          <p:cNvPr id="192" name="ΔE-TOF analysis check and updates on TDAQ"/>
          <p:cNvSpPr txBox="1"/>
          <p:nvPr>
            <p:ph type="title"/>
          </p:nvPr>
        </p:nvSpPr>
        <p:spPr>
          <a:xfrm>
            <a:off x="1095" y="0"/>
            <a:ext cx="10157811" cy="2846778"/>
          </a:xfrm>
          <a:prstGeom prst="rect">
            <a:avLst/>
          </a:prstGeom>
        </p:spPr>
        <p:txBody>
          <a:bodyPr anchor="t"/>
          <a:lstStyle/>
          <a:p>
            <a:pPr/>
            <a:r>
              <a:t>ΔE-TOF analysis check and updates on TDAQ</a:t>
            </a:r>
          </a:p>
        </p:txBody>
      </p:sp>
      <p:grpSp>
        <p:nvGrpSpPr>
          <p:cNvPr id="195" name="Group"/>
          <p:cNvGrpSpPr/>
          <p:nvPr/>
        </p:nvGrpSpPr>
        <p:grpSpPr>
          <a:xfrm>
            <a:off x="1514163" y="2787093"/>
            <a:ext cx="7131674" cy="3391814"/>
            <a:chOff x="0" y="0"/>
            <a:chExt cx="7131673" cy="3391813"/>
          </a:xfrm>
        </p:grpSpPr>
        <p:pic>
          <p:nvPicPr>
            <p:cNvPr id="19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7131674" cy="3322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Text"/>
            <p:cNvSpPr txBox="1"/>
            <p:nvPr/>
          </p:nvSpPr>
          <p:spPr>
            <a:xfrm>
              <a:off x="4447207" y="2833013"/>
              <a:ext cx="2647538" cy="558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aw time estimator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Raw time estimator</a:t>
            </a:r>
          </a:p>
        </p:txBody>
      </p:sp>
      <p:sp>
        <p:nvSpPr>
          <p:cNvPr id="3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1" name="fixed threshold 5 sigma larger than noise…"/>
          <p:cNvSpPr txBox="1"/>
          <p:nvPr>
            <p:ph type="body" sz="half" idx="1"/>
          </p:nvPr>
        </p:nvSpPr>
        <p:spPr>
          <a:xfrm>
            <a:off x="266700" y="1244600"/>
            <a:ext cx="9626600" cy="2724689"/>
          </a:xfrm>
          <a:prstGeom prst="rect">
            <a:avLst/>
          </a:prstGeom>
        </p:spPr>
        <p:txBody>
          <a:bodyPr/>
          <a:lstStyle/>
          <a:p>
            <a:pPr marL="275590" indent="-275590" defTabSz="283463">
              <a:spcBef>
                <a:spcPts val="1100"/>
              </a:spcBef>
              <a:buBlip>
                <a:blip r:embed="rId2"/>
              </a:buBlip>
              <a:defRPr sz="2232"/>
            </a:pPr>
            <a:r>
              <a:t>fixed threshold 5 sigma larger than noise </a:t>
            </a:r>
          </a:p>
          <a:p>
            <a:pPr marL="275590" indent="-275590" defTabSz="283463">
              <a:spcBef>
                <a:spcPts val="1100"/>
              </a:spcBef>
              <a:buBlip>
                <a:blip r:embed="rId2"/>
              </a:buBlip>
              <a:defRPr sz="2232"/>
            </a:pPr>
            <a:r>
              <a:t>time from the first sample lower than the threshold </a:t>
            </a:r>
          </a:p>
          <a:p>
            <a:pPr marL="275590" indent="-275590" defTabSz="283463">
              <a:spcBef>
                <a:spcPts val="1100"/>
              </a:spcBef>
              <a:buBlip>
                <a:blip r:embed="rId2"/>
              </a:buBlip>
              <a:defRPr sz="2232"/>
            </a:pPr>
            <a:r>
              <a:t>suffers from several issues:</a:t>
            </a:r>
          </a:p>
          <a:p>
            <a:pPr lvl="1" marL="520558" indent="-244968" defTabSz="283463">
              <a:spcBef>
                <a:spcPts val="1100"/>
              </a:spcBef>
              <a:buBlip>
                <a:blip r:embed="rId2"/>
              </a:buBlip>
              <a:defRPr sz="1984"/>
            </a:pPr>
            <a:r>
              <a:t>time walk</a:t>
            </a:r>
          </a:p>
          <a:p>
            <a:pPr lvl="1" marL="520558" indent="-244968" defTabSz="283463">
              <a:spcBef>
                <a:spcPts val="1100"/>
              </a:spcBef>
              <a:buBlip>
                <a:blip r:embed="rId2"/>
              </a:buBlip>
              <a:defRPr sz="1984"/>
            </a:pPr>
            <a:r>
              <a:t>binning quantisation (see next slide)</a:t>
            </a:r>
          </a:p>
          <a:p>
            <a:pPr lvl="1" marL="520558" indent="-244968" defTabSz="283463">
              <a:spcBef>
                <a:spcPts val="1100"/>
              </a:spcBef>
              <a:buBlip>
                <a:blip r:embed="rId2"/>
              </a:buBlip>
              <a:defRPr sz="1984"/>
            </a:pPr>
            <a:r>
              <a:t>…</a:t>
            </a:r>
          </a:p>
        </p:txBody>
      </p:sp>
      <p:grpSp>
        <p:nvGrpSpPr>
          <p:cNvPr id="306" name="Group"/>
          <p:cNvGrpSpPr/>
          <p:nvPr/>
        </p:nvGrpSpPr>
        <p:grpSpPr>
          <a:xfrm>
            <a:off x="1036204" y="4084875"/>
            <a:ext cx="8856638" cy="2881075"/>
            <a:chOff x="794445" y="0"/>
            <a:chExt cx="8856636" cy="2881074"/>
          </a:xfrm>
        </p:grpSpPr>
        <p:pic>
          <p:nvPicPr>
            <p:cNvPr id="302" name="wfhama.pdf" descr="wfhama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864" t="0" r="1864" b="0"/>
            <a:stretch>
              <a:fillRect/>
            </a:stretch>
          </p:blipFill>
          <p:spPr>
            <a:xfrm>
              <a:off x="794445" y="0"/>
              <a:ext cx="4074248" cy="2881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3" name="Line"/>
            <p:cNvSpPr/>
            <p:nvPr/>
          </p:nvSpPr>
          <p:spPr>
            <a:xfrm>
              <a:off x="4810488" y="1364353"/>
              <a:ext cx="735221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04" name="wfhama.pdf" descr="wfhama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864" t="0" r="1864" b="0"/>
            <a:stretch>
              <a:fillRect/>
            </a:stretch>
          </p:blipFill>
          <p:spPr>
            <a:xfrm>
              <a:off x="5576835" y="0"/>
              <a:ext cx="4074247" cy="28810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5" name="Line"/>
            <p:cNvSpPr/>
            <p:nvPr/>
          </p:nvSpPr>
          <p:spPr>
            <a:xfrm>
              <a:off x="5935756" y="659639"/>
              <a:ext cx="3356404" cy="1"/>
            </a:xfrm>
            <a:prstGeom prst="line">
              <a:avLst/>
            </a:prstGeom>
            <a:noFill/>
            <a:ln w="25400" cap="flat">
              <a:solidFill>
                <a:srgbClr val="61D83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inning quantisation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Binning quantisation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0" name="histotime.pdf" descr="histotim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9550" y="1358900"/>
            <a:ext cx="7200900" cy="4902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Rounded Rectangle"/>
          <p:cNvSpPr/>
          <p:nvPr/>
        </p:nvSpPr>
        <p:spPr>
          <a:xfrm>
            <a:off x="5156676" y="1361439"/>
            <a:ext cx="1904128" cy="355601"/>
          </a:xfrm>
          <a:prstGeom prst="roundRect">
            <a:avLst>
              <a:gd name="adj" fmla="val 50000"/>
            </a:avLst>
          </a:prstGeom>
          <a:solidFill>
            <a:schemeClr val="accent6">
              <a:satOff val="24555"/>
              <a:lumOff val="22232"/>
              <a:alpha val="41101"/>
            </a:schemeClr>
          </a:solidFill>
          <a:ln w="25400">
            <a:solidFill>
              <a:srgbClr val="000000">
                <a:alpha val="41101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2" name="definition"/>
          <p:cNvSpPr txBox="1"/>
          <p:nvPr/>
        </p:nvSpPr>
        <p:spPr>
          <a:xfrm>
            <a:off x="7145039" y="1304289"/>
            <a:ext cx="130552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chemeClr val="accent6">
                    <a:satOff val="24555"/>
                    <a:lumOff val="2223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definition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Best time estimator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time estimator</a:t>
            </a:r>
          </a:p>
        </p:txBody>
      </p:sp>
      <p:sp>
        <p:nvSpPr>
          <p:cNvPr id="3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6" name="Time walk —&gt; constant fraction discriminator…"/>
          <p:cNvSpPr txBox="1"/>
          <p:nvPr>
            <p:ph type="body" sz="half" idx="1"/>
          </p:nvPr>
        </p:nvSpPr>
        <p:spPr>
          <a:xfrm>
            <a:off x="266700" y="1244600"/>
            <a:ext cx="9626600" cy="276775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Time walk —&gt; constant fraction discriminator</a:t>
            </a:r>
          </a:p>
          <a:p>
            <a:pPr>
              <a:buBlip>
                <a:blip r:embed="rId2"/>
              </a:buBlip>
            </a:pPr>
            <a:r>
              <a:t>Bin quantisation —&gt; linear fit around crossing point </a:t>
            </a:r>
          </a:p>
        </p:txBody>
      </p:sp>
      <p:grpSp>
        <p:nvGrpSpPr>
          <p:cNvPr id="322" name="Group"/>
          <p:cNvGrpSpPr/>
          <p:nvPr/>
        </p:nvGrpSpPr>
        <p:grpSpPr>
          <a:xfrm>
            <a:off x="947134" y="4127936"/>
            <a:ext cx="8705152" cy="2838015"/>
            <a:chOff x="0" y="0"/>
            <a:chExt cx="8705151" cy="2838013"/>
          </a:xfrm>
        </p:grpSpPr>
        <p:pic>
          <p:nvPicPr>
            <p:cNvPr id="317" name="wfhama.pdf" descr="wfhama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864" t="0" r="1864" b="0"/>
            <a:stretch>
              <a:fillRect/>
            </a:stretch>
          </p:blipFill>
          <p:spPr>
            <a:xfrm>
              <a:off x="0" y="0"/>
              <a:ext cx="4013352" cy="2838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Line"/>
            <p:cNvSpPr/>
            <p:nvPr/>
          </p:nvSpPr>
          <p:spPr>
            <a:xfrm>
              <a:off x="3936907" y="1343961"/>
              <a:ext cx="72423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19" name="fitwfhama.pdf" descr="fitwfhama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864" t="0" r="1864" b="0"/>
            <a:stretch>
              <a:fillRect/>
            </a:stretch>
          </p:blipFill>
          <p:spPr>
            <a:xfrm>
              <a:off x="4691799" y="0"/>
              <a:ext cx="4013353" cy="2838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" name="Line"/>
            <p:cNvSpPr/>
            <p:nvPr/>
          </p:nvSpPr>
          <p:spPr>
            <a:xfrm>
              <a:off x="353557" y="823306"/>
              <a:ext cx="3306238" cy="1"/>
            </a:xfrm>
            <a:prstGeom prst="line">
              <a:avLst/>
            </a:prstGeom>
            <a:noFill/>
            <a:ln w="25400" cap="flat">
              <a:solidFill>
                <a:srgbClr val="61D83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5033865" y="869580"/>
              <a:ext cx="3306238" cy="1"/>
            </a:xfrm>
            <a:prstGeom prst="line">
              <a:avLst/>
            </a:prstGeom>
            <a:noFill/>
            <a:ln w="25400" cap="flat">
              <a:solidFill>
                <a:srgbClr val="61D83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“New” gaussian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“New” gaussian </a:t>
            </a:r>
          </a:p>
        </p:txBody>
      </p:sp>
      <p:sp>
        <p:nvSpPr>
          <p:cNvPr id="3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6" name="more stable gaussian…"/>
          <p:cNvSpPr txBox="1"/>
          <p:nvPr>
            <p:ph type="body" sz="half" idx="1"/>
          </p:nvPr>
        </p:nvSpPr>
        <p:spPr>
          <a:xfrm>
            <a:off x="266700" y="1244600"/>
            <a:ext cx="3981927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more stable gaussian</a:t>
            </a:r>
          </a:p>
          <a:p>
            <a:pPr lvl="1"/>
            <a:r>
              <a:t>looks a good estimator (without asymmetric tails)</a:t>
            </a:r>
          </a:p>
        </p:txBody>
      </p:sp>
      <p:pic>
        <p:nvPicPr>
          <p:cNvPr id="327" name="gausshama.pdf" descr="gausshama.pdf"/>
          <p:cNvPicPr>
            <a:picLocks noChangeAspect="1"/>
          </p:cNvPicPr>
          <p:nvPr/>
        </p:nvPicPr>
        <p:blipFill>
          <a:blip r:embed="rId3">
            <a:extLst/>
          </a:blip>
          <a:srcRect l="1864" t="0" r="1864" b="0"/>
          <a:stretch>
            <a:fillRect/>
          </a:stretch>
        </p:blipFill>
        <p:spPr>
          <a:xfrm>
            <a:off x="4349353" y="1914442"/>
            <a:ext cx="5922084" cy="4187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ime resolution @CNAO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defTabSz="434340">
              <a:defRPr sz="6080"/>
            </a:lvl1pPr>
          </a:lstStyle>
          <a:p>
            <a:pPr/>
            <a:r>
              <a:t>Time resolution @CNAO</a:t>
            </a:r>
          </a:p>
        </p:txBody>
      </p:sp>
      <p:sp>
        <p:nvSpPr>
          <p:cNvPr id="3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332" name="CTRroot(2).pdf" descr="CTRroot(2)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137" y="1119285"/>
            <a:ext cx="8588236" cy="5846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tand alone DAQ performanc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 defTabSz="347472">
              <a:defRPr sz="4864"/>
            </a:lvl1pPr>
          </a:lstStyle>
          <a:p>
            <a:pPr/>
            <a:r>
              <a:t>Stand alone DAQ performance</a:t>
            </a:r>
          </a:p>
        </p:txBody>
      </p:sp>
      <p:sp>
        <p:nvSpPr>
          <p:cNvPr id="3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6" name="Stand alone DAQ to manage two WDBs and one TCB…"/>
          <p:cNvSpPr txBox="1"/>
          <p:nvPr>
            <p:ph type="body" sz="half" idx="1"/>
          </p:nvPr>
        </p:nvSpPr>
        <p:spPr>
          <a:xfrm>
            <a:off x="215900" y="1244600"/>
            <a:ext cx="5183505" cy="5727700"/>
          </a:xfrm>
          <a:prstGeom prst="rect">
            <a:avLst/>
          </a:prstGeom>
        </p:spPr>
        <p:txBody>
          <a:bodyPr/>
          <a:lstStyle/>
          <a:p>
            <a:pPr marL="328929" indent="-328929" defTabSz="338327">
              <a:spcBef>
                <a:spcPts val="1300"/>
              </a:spcBef>
              <a:buBlip>
                <a:blip r:embed="rId2"/>
              </a:buBlip>
              <a:defRPr sz="2664"/>
            </a:pPr>
            <a:r>
              <a:t>Stand alone DAQ to manage two WDBs and one TCB</a:t>
            </a:r>
          </a:p>
          <a:p>
            <a:pPr lvl="1" marL="621312" indent="-292382" defTabSz="338327">
              <a:spcBef>
                <a:spcPts val="1300"/>
              </a:spcBef>
              <a:buBlip>
                <a:blip r:embed="rId2"/>
              </a:buBlip>
              <a:defRPr sz="2368"/>
            </a:pPr>
            <a:r>
              <a:t>2 sources of deatime</a:t>
            </a:r>
          </a:p>
          <a:p>
            <a:pPr lvl="2" marL="931968" indent="-274108" defTabSz="338327">
              <a:spcBef>
                <a:spcPts val="1300"/>
              </a:spcBef>
              <a:buBlip>
                <a:blip r:embed="rId2"/>
              </a:buBlip>
              <a:defRPr sz="2220"/>
            </a:pPr>
            <a:r>
              <a:t>DRS read out: ~180µsec</a:t>
            </a:r>
          </a:p>
          <a:p>
            <a:pPr lvl="2" marL="931968" indent="-274108" defTabSz="338327">
              <a:spcBef>
                <a:spcPts val="1300"/>
              </a:spcBef>
              <a:buBlip>
                <a:blip r:embed="rId2"/>
              </a:buBlip>
              <a:defRPr sz="2220"/>
            </a:pPr>
            <a:r>
              <a:t>WFMs packaging: ~200µsec</a:t>
            </a:r>
          </a:p>
          <a:p>
            <a:pPr lvl="3" marL="1242624" indent="-255834" defTabSz="338327">
              <a:spcBef>
                <a:spcPts val="1300"/>
              </a:spcBef>
              <a:buBlip>
                <a:blip r:embed="rId2"/>
              </a:buBlip>
              <a:defRPr sz="2072"/>
            </a:pPr>
            <a:r>
              <a:t>total: ~380 spec —&gt; 2.5kHz</a:t>
            </a:r>
          </a:p>
          <a:p>
            <a:pPr marL="328929" indent="-328929" defTabSz="338327">
              <a:spcBef>
                <a:spcPts val="1300"/>
              </a:spcBef>
              <a:buBlip>
                <a:blip r:embed="rId2"/>
              </a:buBlip>
              <a:defRPr sz="2664"/>
            </a:pPr>
            <a:r>
              <a:t>In our test we had a full read out of 32 DRS WFMs, not far from FOOT situation (with 0 suppression)</a:t>
            </a:r>
          </a:p>
          <a:p>
            <a:pPr lvl="1" marL="621312" indent="-292382" defTabSz="338327">
              <a:spcBef>
                <a:spcPts val="1300"/>
              </a:spcBef>
              <a:buBlip>
                <a:blip r:embed="rId2"/>
              </a:buBlip>
              <a:defRPr sz="2368"/>
            </a:pPr>
            <a:r>
              <a:t>the goal of 1 kHz DAQ with minimum bis trigger looks OK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114" t="0" r="0" b="2307"/>
          <a:stretch>
            <a:fillRect/>
          </a:stretch>
        </p:blipFill>
        <p:spPr>
          <a:xfrm>
            <a:off x="5100796" y="2061656"/>
            <a:ext cx="5183664" cy="4155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onclusions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3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1" name="a C++/root based reconstruction SW has been develop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425195">
              <a:spcBef>
                <a:spcPts val="1600"/>
              </a:spcBef>
              <a:buBlip>
                <a:blip r:embed="rId2"/>
              </a:buBlip>
              <a:defRPr sz="3348"/>
            </a:pPr>
            <a:r>
              <a:t>a C++/root based reconstruction SW has been developed </a:t>
            </a:r>
          </a:p>
          <a:p>
            <a:pPr lvl="1" marL="780838" indent="-367453" defTabSz="425195">
              <a:spcBef>
                <a:spcPts val="1600"/>
              </a:spcBef>
              <a:buBlip>
                <a:blip r:embed="rId2"/>
              </a:buBlip>
              <a:defRPr sz="2976"/>
            </a:pPr>
            <a:r>
              <a:t>compatible performance w.r.t. to other code</a:t>
            </a:r>
          </a:p>
          <a:p>
            <a:pPr lvl="1" marL="780838" indent="-367453" defTabSz="425195">
              <a:spcBef>
                <a:spcPts val="1600"/>
              </a:spcBef>
              <a:buBlip>
                <a:blip r:embed="rId2"/>
              </a:buBlip>
              <a:defRPr sz="2976"/>
            </a:pPr>
            <a:r>
              <a:t>ready for being implemented in SHOE</a:t>
            </a:r>
          </a:p>
          <a:p>
            <a:pPr marL="413384" indent="-413384" defTabSz="425195">
              <a:spcBef>
                <a:spcPts val="1600"/>
              </a:spcBef>
              <a:buBlip>
                <a:blip r:embed="rId2"/>
              </a:buBlip>
              <a:defRPr sz="3348"/>
            </a:pPr>
            <a:r>
              <a:t>Stand alone DAQ SW for the WDAQ readout developed</a:t>
            </a:r>
          </a:p>
          <a:p>
            <a:pPr lvl="1" marL="780838" indent="-367453" defTabSz="425195">
              <a:spcBef>
                <a:spcPts val="1600"/>
              </a:spcBef>
              <a:buBlip>
                <a:blip r:embed="rId2"/>
              </a:buBlip>
              <a:defRPr sz="2976"/>
            </a:pPr>
            <a:r>
              <a:t>read out speed OK</a:t>
            </a:r>
          </a:p>
          <a:p>
            <a:pPr lvl="1" marL="780838" indent="-367453" defTabSz="425195">
              <a:spcBef>
                <a:spcPts val="1600"/>
              </a:spcBef>
              <a:buBlip>
                <a:blip r:embed="rId2"/>
              </a:buBlip>
              <a:defRPr sz="2976"/>
            </a:pPr>
            <a:r>
              <a:t>to be implemented in the FOOT TDAQ</a:t>
            </a:r>
          </a:p>
          <a:p>
            <a:pPr lvl="2" marL="1171257" indent="-344487" defTabSz="425195">
              <a:spcBef>
                <a:spcPts val="1600"/>
              </a:spcBef>
              <a:buBlip>
                <a:blip r:embed="rId2"/>
              </a:buBlip>
              <a:defRPr sz="2790"/>
            </a:pPr>
            <a:r>
              <a:t>both HW and SW optimisation needed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Aim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Aim</a:t>
            </a: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xfrm>
            <a:off x="4984142" y="7251700"/>
            <a:ext cx="179016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9" name="Double check of previous results…"/>
          <p:cNvSpPr txBox="1"/>
          <p:nvPr>
            <p:ph type="body" sz="quarter" idx="1"/>
          </p:nvPr>
        </p:nvSpPr>
        <p:spPr>
          <a:xfrm>
            <a:off x="266700" y="1518919"/>
            <a:ext cx="3367009" cy="3195560"/>
          </a:xfrm>
          <a:prstGeom prst="rect">
            <a:avLst/>
          </a:prstGeom>
        </p:spPr>
        <p:txBody>
          <a:bodyPr/>
          <a:lstStyle/>
          <a:p>
            <a:pPr marL="395605" indent="-395605" defTabSz="406908">
              <a:spcBef>
                <a:spcPts val="1600"/>
              </a:spcBef>
              <a:buBlip>
                <a:blip r:embed="rId2"/>
              </a:buBlip>
              <a:defRPr sz="2492"/>
            </a:pPr>
            <a:r>
              <a:t>Double check of previous results</a:t>
            </a:r>
          </a:p>
          <a:p>
            <a:pPr lvl="1" marL="747253" indent="-351648" defTabSz="406908">
              <a:spcBef>
                <a:spcPts val="1600"/>
              </a:spcBef>
              <a:buBlip>
                <a:blip r:embed="rId2"/>
              </a:buBlip>
              <a:defRPr sz="2136"/>
            </a:pPr>
            <a:r>
              <a:t>“different” people and reconstruction algorithms</a:t>
            </a:r>
          </a:p>
          <a:p>
            <a:pPr marL="329670" indent="-329670" defTabSz="406908">
              <a:spcBef>
                <a:spcPts val="1600"/>
              </a:spcBef>
              <a:buBlip>
                <a:blip r:embed="rId2"/>
              </a:buBlip>
              <a:defRPr sz="1958"/>
            </a:pPr>
            <a:r>
              <a:t>Reconstruction code implementation in C++/ROOT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5730" y="0"/>
            <a:ext cx="661062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Ciarrocchi’s…"/>
          <p:cNvSpPr txBox="1"/>
          <p:nvPr/>
        </p:nvSpPr>
        <p:spPr>
          <a:xfrm>
            <a:off x="380077" y="5221089"/>
            <a:ext cx="3140254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Ciarrocchi’s</a:t>
            </a:r>
          </a:p>
          <a:p>
            <a:pPr>
              <a:defRPr sz="29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poster at</a:t>
            </a:r>
          </a:p>
          <a:p>
            <a:pPr>
              <a:defRPr sz="29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Pisa Meeting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ata format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Data format</a:t>
            </a:r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xfrm>
            <a:off x="4984142" y="7251700"/>
            <a:ext cx="179016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C++ macro to decode to waveforms in root format…"/>
          <p:cNvSpPr txBox="1"/>
          <p:nvPr>
            <p:ph type="body" sz="quarter" idx="1"/>
          </p:nvPr>
        </p:nvSpPr>
        <p:spPr>
          <a:xfrm>
            <a:off x="266700" y="1244600"/>
            <a:ext cx="4578892" cy="1787715"/>
          </a:xfrm>
          <a:prstGeom prst="rect">
            <a:avLst/>
          </a:prstGeom>
        </p:spPr>
        <p:txBody>
          <a:bodyPr/>
          <a:lstStyle>
            <a:lvl1pPr marL="324485" indent="-324485" defTabSz="333756">
              <a:spcBef>
                <a:spcPts val="1300"/>
              </a:spcBef>
              <a:buBlip>
                <a:blip r:embed="rId2"/>
              </a:buBlip>
              <a:defRPr sz="2628"/>
            </a:lvl1pPr>
            <a:lvl2pPr marL="612916" indent="-288431" defTabSz="333756">
              <a:spcBef>
                <a:spcPts val="1300"/>
              </a:spcBef>
              <a:buBlip>
                <a:blip r:embed="rId2"/>
              </a:buBlip>
              <a:defRPr sz="2336"/>
            </a:lvl2pPr>
          </a:lstStyle>
          <a:p>
            <a:pPr/>
            <a:r>
              <a:t>C++ macro to decode to waveforms in root format</a:t>
            </a:r>
          </a:p>
          <a:p>
            <a:pPr lvl="1"/>
            <a:r>
              <a:t>to be copied and adjusted in SHOE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0725" y="7670"/>
            <a:ext cx="5397739" cy="836269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#include &lt;string.h&gt;…"/>
          <p:cNvSpPr txBox="1"/>
          <p:nvPr/>
        </p:nvSpPr>
        <p:spPr>
          <a:xfrm>
            <a:off x="780661" y="3079527"/>
            <a:ext cx="3855769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44804">
              <a:tabLst>
                <a:tab pos="342900" algn="l"/>
              </a:tabLst>
              <a:defRPr sz="8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78492A"/>
                </a:solidFill>
              </a:rPr>
              <a:t>#include </a:t>
            </a:r>
            <a:r>
              <a:t>&lt;string.h&gt;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78492A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#include </a:t>
            </a:r>
            <a:r>
              <a:rPr>
                <a:solidFill>
                  <a:srgbClr val="D12F1B"/>
                </a:solidFill>
              </a:rPr>
              <a:t>&lt;stdio.h&gt;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78492A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#include </a:t>
            </a:r>
            <a:r>
              <a:rPr>
                <a:solidFill>
                  <a:srgbClr val="D12F1B"/>
                </a:solidFill>
              </a:rPr>
              <a:t>"TFile.h"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78492A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#include </a:t>
            </a:r>
            <a:r>
              <a:rPr>
                <a:solidFill>
                  <a:srgbClr val="D12F1B"/>
                </a:solidFill>
              </a:rPr>
              <a:t>"TTree.h"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78492A"/>
                </a:solidFill>
              </a:rPr>
              <a:t>#include </a:t>
            </a:r>
            <a:r>
              <a:t>"TString.h"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78492A"/>
                </a:solidFill>
              </a:rPr>
              <a:t>#include </a:t>
            </a:r>
            <a:r>
              <a:t>"TGraph.h"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78492A"/>
                </a:solidFill>
              </a:rPr>
              <a:t>#include </a:t>
            </a:r>
            <a:r>
              <a:t>"TCanvas.h"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78492A"/>
                </a:solidFill>
              </a:rPr>
              <a:t>#include </a:t>
            </a:r>
            <a:r>
              <a:t>"Getline.h"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typedef</a:t>
            </a:r>
            <a:r>
              <a:rPr>
                <a:solidFill>
                  <a:srgbClr val="000000"/>
                </a:solidFill>
              </a:rPr>
              <a:t> </a:t>
            </a:r>
            <a:r>
              <a:t>struct</a:t>
            </a:r>
            <a:r>
              <a:rPr>
                <a:solidFill>
                  <a:srgbClr val="000000"/>
                </a:solidFill>
              </a:rPr>
              <a:t> {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          tag[</a:t>
            </a:r>
            <a:r>
              <a:rPr>
                <a:solidFill>
                  <a:srgbClr val="272AD8"/>
                </a:solidFill>
              </a:rPr>
              <a:t>3</a:t>
            </a:r>
            <a:r>
              <a:t>];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          version;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} FHEADER;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typedef</a:t>
            </a:r>
            <a:r>
              <a:rPr>
                <a:solidFill>
                  <a:srgbClr val="000000"/>
                </a:solidFill>
              </a:rPr>
              <a:t> </a:t>
            </a:r>
            <a:r>
              <a:t>struct</a:t>
            </a:r>
            <a:r>
              <a:rPr>
                <a:solidFill>
                  <a:srgbClr val="000000"/>
                </a:solidFill>
              </a:rPr>
              <a:t> {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          time_header[</a:t>
            </a:r>
            <a:r>
              <a:rPr>
                <a:solidFill>
                  <a:srgbClr val="272AD8"/>
                </a:solidFill>
              </a:rPr>
              <a:t>4</a:t>
            </a:r>
            <a:r>
              <a:t>];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} THEADER;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typedef</a:t>
            </a:r>
            <a:r>
              <a:rPr>
                <a:solidFill>
                  <a:srgbClr val="000000"/>
                </a:solidFill>
              </a:rPr>
              <a:t> </a:t>
            </a:r>
            <a:r>
              <a:t>struct</a:t>
            </a:r>
            <a:r>
              <a:rPr>
                <a:solidFill>
                  <a:srgbClr val="000000"/>
                </a:solidFill>
              </a:rPr>
              <a:t> {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          bn[</a:t>
            </a:r>
            <a:r>
              <a:rPr>
                <a:solidFill>
                  <a:srgbClr val="272AD8"/>
                </a:solidFill>
              </a:rPr>
              <a:t>2</a:t>
            </a:r>
            <a:r>
              <a:t>];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unsigned</a:t>
            </a:r>
            <a:r>
              <a:t> </a:t>
            </a:r>
            <a:r>
              <a:rPr>
                <a:solidFill>
                  <a:srgbClr val="BA2DA2"/>
                </a:solidFill>
              </a:rPr>
              <a:t>short</a:t>
            </a:r>
            <a:r>
              <a:t> board_serial_number;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} BHEADER;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typedef</a:t>
            </a:r>
            <a:r>
              <a:rPr>
                <a:solidFill>
                  <a:srgbClr val="000000"/>
                </a:solidFill>
              </a:rPr>
              <a:t> </a:t>
            </a:r>
            <a:r>
              <a:t>struct</a:t>
            </a:r>
            <a:r>
              <a:rPr>
                <a:solidFill>
                  <a:srgbClr val="000000"/>
                </a:solidFill>
              </a:rPr>
              <a:t> {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          event_header[</a:t>
            </a:r>
            <a:r>
              <a:rPr>
                <a:solidFill>
                  <a:srgbClr val="272AD8"/>
                </a:solidFill>
              </a:rPr>
              <a:t>4</a:t>
            </a:r>
            <a:r>
              <a:t>];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unsigned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  event_serial_number;</a:t>
            </a:r>
            <a:endParaRPr sz="900"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unsigned</a:t>
            </a:r>
            <a:r>
              <a:rPr>
                <a:solidFill>
                  <a:srgbClr val="000000"/>
                </a:solidFill>
              </a:rPr>
              <a:t> </a:t>
            </a:r>
            <a:r>
              <a:t>short</a:t>
            </a:r>
            <a:r>
              <a:rPr>
                <a:solidFill>
                  <a:srgbClr val="000000"/>
                </a:solidFill>
              </a:rPr>
              <a:t> year;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unsigned</a:t>
            </a:r>
            <a:r>
              <a:rPr>
                <a:solidFill>
                  <a:srgbClr val="000000"/>
                </a:solidFill>
              </a:rPr>
              <a:t> </a:t>
            </a:r>
            <a:r>
              <a:t>short</a:t>
            </a:r>
            <a:r>
              <a:rPr>
                <a:solidFill>
                  <a:srgbClr val="000000"/>
                </a:solidFill>
              </a:rPr>
              <a:t> month;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unsigned</a:t>
            </a:r>
            <a:r>
              <a:rPr>
                <a:solidFill>
                  <a:srgbClr val="000000"/>
                </a:solidFill>
              </a:rPr>
              <a:t> </a:t>
            </a:r>
            <a:r>
              <a:t>short</a:t>
            </a:r>
            <a:r>
              <a:rPr>
                <a:solidFill>
                  <a:srgbClr val="000000"/>
                </a:solidFill>
              </a:rPr>
              <a:t> day;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unsigned</a:t>
            </a:r>
            <a:r>
              <a:rPr>
                <a:solidFill>
                  <a:srgbClr val="000000"/>
                </a:solidFill>
              </a:rPr>
              <a:t> </a:t>
            </a:r>
            <a:r>
              <a:t>short</a:t>
            </a:r>
            <a:r>
              <a:rPr>
                <a:solidFill>
                  <a:srgbClr val="000000"/>
                </a:solidFill>
              </a:rPr>
              <a:t> hour;</a:t>
            </a: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unsigned</a:t>
            </a:r>
            <a:r>
              <a:rPr>
                <a:solidFill>
                  <a:srgbClr val="000000"/>
                </a:solidFill>
              </a:rPr>
              <a:t> </a:t>
            </a:r>
            <a:r>
              <a:t>short</a:t>
            </a:r>
            <a:r>
              <a:rPr>
                <a:solidFill>
                  <a:srgbClr val="000000"/>
                </a:solidFill>
              </a:rPr>
              <a:t> minute;</a:t>
            </a:r>
            <a:endParaRPr>
              <a:solidFill>
                <a:srgbClr val="000000"/>
              </a:solidFill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. . . . </a:t>
            </a:r>
            <a:endParaRPr>
              <a:solidFill>
                <a:srgbClr val="000000"/>
              </a:solidFill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endParaRPr>
              <a:solidFill>
                <a:srgbClr val="000000"/>
              </a:solidFill>
            </a:endParaRPr>
          </a:p>
          <a:p>
            <a:pPr algn="l" defTabSz="344804">
              <a:tabLst>
                <a:tab pos="342900" algn="l"/>
              </a:tabLst>
              <a:defRPr sz="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endParaRPr sz="9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Waveform processing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Waveform processing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4984142" y="7251700"/>
            <a:ext cx="179016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1" name="A waveform is two arrays…"/>
          <p:cNvSpPr txBox="1"/>
          <p:nvPr>
            <p:ph type="body" sz="half" idx="1"/>
          </p:nvPr>
        </p:nvSpPr>
        <p:spPr>
          <a:xfrm>
            <a:off x="266700" y="1244600"/>
            <a:ext cx="4937125" cy="5727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A waveform is two arrays</a:t>
            </a:r>
          </a:p>
          <a:p>
            <a:pPr lvl="1">
              <a:buBlip>
                <a:blip r:embed="rId2"/>
              </a:buBlip>
            </a:pPr>
            <a:r>
              <a:t>an array of double for voltages</a:t>
            </a:r>
          </a:p>
          <a:p>
            <a:pPr lvl="1">
              <a:buBlip>
                <a:blip r:embed="rId2"/>
              </a:buBlip>
            </a:pPr>
            <a:r>
              <a:t>an array of double for times</a:t>
            </a:r>
          </a:p>
          <a:p>
            <a:pPr>
              <a:buBlip>
                <a:blip r:embed="rId2"/>
              </a:buBlip>
            </a:pPr>
            <a:r>
              <a:t>charge (energy )and times (CTR, beta…) from WFM processing</a:t>
            </a:r>
          </a:p>
        </p:txBody>
      </p:sp>
      <p:pic>
        <p:nvPicPr>
          <p:cNvPr id="212" name="wfasd.pdf" descr="wfasd.pdf"/>
          <p:cNvPicPr>
            <a:picLocks noChangeAspect="1"/>
          </p:cNvPicPr>
          <p:nvPr/>
        </p:nvPicPr>
        <p:blipFill>
          <a:blip r:embed="rId3">
            <a:extLst/>
          </a:blip>
          <a:srcRect l="1864" t="0" r="1864" b="0"/>
          <a:stretch>
            <a:fillRect/>
          </a:stretch>
        </p:blipFill>
        <p:spPr>
          <a:xfrm>
            <a:off x="5815280" y="3863340"/>
            <a:ext cx="4159444" cy="294132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ADVANSID"/>
          <p:cNvSpPr txBox="1"/>
          <p:nvPr/>
        </p:nvSpPr>
        <p:spPr>
          <a:xfrm rot="16200000">
            <a:off x="8359981" y="5308654"/>
            <a:ext cx="16751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ADVANSID</a:t>
            </a:r>
          </a:p>
        </p:txBody>
      </p:sp>
      <p:pic>
        <p:nvPicPr>
          <p:cNvPr id="214" name="wfhama.pdf" descr="wfhama.pdf"/>
          <p:cNvPicPr>
            <a:picLocks noChangeAspect="1"/>
          </p:cNvPicPr>
          <p:nvPr/>
        </p:nvPicPr>
        <p:blipFill>
          <a:blip r:embed="rId4">
            <a:extLst/>
          </a:blip>
          <a:srcRect l="1864" t="0" r="1864" b="0"/>
          <a:stretch>
            <a:fillRect/>
          </a:stretch>
        </p:blipFill>
        <p:spPr>
          <a:xfrm>
            <a:off x="5759321" y="1028700"/>
            <a:ext cx="4271140" cy="302030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HAMAMATSU"/>
          <p:cNvSpPr txBox="1"/>
          <p:nvPr/>
        </p:nvSpPr>
        <p:spPr>
          <a:xfrm rot="16200000">
            <a:off x="8146926" y="2357295"/>
            <a:ext cx="210129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HAMAMATSU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wfhama.pdf" descr="wfhama.pdf"/>
          <p:cNvPicPr>
            <a:picLocks noChangeAspect="1"/>
          </p:cNvPicPr>
          <p:nvPr/>
        </p:nvPicPr>
        <p:blipFill>
          <a:blip r:embed="rId2">
            <a:extLst/>
          </a:blip>
          <a:srcRect l="1864" t="0" r="1864" b="0"/>
          <a:stretch>
            <a:fillRect/>
          </a:stretch>
        </p:blipFill>
        <p:spPr>
          <a:xfrm>
            <a:off x="1050819" y="1130419"/>
            <a:ext cx="8270068" cy="584811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Charg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Charge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4984142" y="7251700"/>
            <a:ext cx="179016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0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1725" y="2098039"/>
            <a:ext cx="1015583" cy="76201"/>
          </a:xfrm>
          <a:prstGeom prst="rect">
            <a:avLst/>
          </a:prstGeom>
        </p:spPr>
      </p:pic>
      <p:sp>
        <p:nvSpPr>
          <p:cNvPr id="222" name="pedestal"/>
          <p:cNvSpPr txBox="1"/>
          <p:nvPr/>
        </p:nvSpPr>
        <p:spPr>
          <a:xfrm>
            <a:off x="2323562" y="2914666"/>
            <a:ext cx="121190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pedestal</a:t>
            </a:r>
          </a:p>
        </p:txBody>
      </p:sp>
      <p:sp>
        <p:nvSpPr>
          <p:cNvPr id="223" name="Line"/>
          <p:cNvSpPr/>
          <p:nvPr/>
        </p:nvSpPr>
        <p:spPr>
          <a:xfrm flipV="1">
            <a:off x="2929516" y="2357119"/>
            <a:ext cx="1" cy="654094"/>
          </a:xfrm>
          <a:prstGeom prst="line">
            <a:avLst/>
          </a:prstGeom>
          <a:ln w="381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wfhama.pdf" descr="wfhama.pdf"/>
          <p:cNvPicPr>
            <a:picLocks noChangeAspect="1"/>
          </p:cNvPicPr>
          <p:nvPr/>
        </p:nvPicPr>
        <p:blipFill>
          <a:blip r:embed="rId2">
            <a:extLst/>
          </a:blip>
          <a:srcRect l="1864" t="0" r="1864" b="0"/>
          <a:stretch>
            <a:fillRect/>
          </a:stretch>
        </p:blipFill>
        <p:spPr>
          <a:xfrm>
            <a:off x="1050819" y="1130419"/>
            <a:ext cx="8270068" cy="584811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ctangle"/>
          <p:cNvSpPr/>
          <p:nvPr/>
        </p:nvSpPr>
        <p:spPr>
          <a:xfrm>
            <a:off x="2105018" y="1886780"/>
            <a:ext cx="6161684" cy="4319351"/>
          </a:xfrm>
          <a:prstGeom prst="rect">
            <a:avLst/>
          </a:prstGeom>
          <a:solidFill>
            <a:schemeClr val="accent1">
              <a:hueOff val="273561"/>
              <a:satOff val="2937"/>
              <a:lumOff val="-22233"/>
              <a:alpha val="20757"/>
            </a:schemeClr>
          </a:solidFill>
          <a:ln w="25400">
            <a:solidFill>
              <a:srgbClr val="000000">
                <a:alpha val="20757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7" name="Charg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Charge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xfrm>
            <a:off x="4984142" y="7251700"/>
            <a:ext cx="179016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9" name="Line" descr="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750" y="2098039"/>
            <a:ext cx="5946221" cy="76201"/>
          </a:xfrm>
          <a:prstGeom prst="rect">
            <a:avLst/>
          </a:prstGeom>
        </p:spPr>
      </p:pic>
      <p:sp>
        <p:nvSpPr>
          <p:cNvPr id="231" name="charge from full…"/>
          <p:cNvSpPr txBox="1"/>
          <p:nvPr/>
        </p:nvSpPr>
        <p:spPr>
          <a:xfrm>
            <a:off x="5194796" y="4021055"/>
            <a:ext cx="281840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charge from full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wfm integration</a:t>
            </a:r>
          </a:p>
        </p:txBody>
      </p:sp>
      <p:pic>
        <p:nvPicPr>
          <p:cNvPr id="232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1621" y="2225357"/>
            <a:ext cx="2848479" cy="76201"/>
          </a:xfrm>
          <a:prstGeom prst="rect">
            <a:avLst/>
          </a:prstGeom>
        </p:spPr>
      </p:pic>
      <p:pic>
        <p:nvPicPr>
          <p:cNvPr id="234" name="Line" descr="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61621" y="2403157"/>
            <a:ext cx="2345316" cy="76201"/>
          </a:xfrm>
          <a:prstGeom prst="rect">
            <a:avLst/>
          </a:prstGeom>
        </p:spPr>
      </p:pic>
      <p:pic>
        <p:nvPicPr>
          <p:cNvPr id="236" name="Line" descr="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61621" y="2575034"/>
            <a:ext cx="2060439" cy="76201"/>
          </a:xfrm>
          <a:prstGeom prst="rect">
            <a:avLst/>
          </a:prstGeom>
        </p:spPr>
      </p:pic>
      <p:pic>
        <p:nvPicPr>
          <p:cNvPr id="238" name="Line" descr="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61621" y="2746911"/>
            <a:ext cx="1758871" cy="76201"/>
          </a:xfrm>
          <a:prstGeom prst="rect">
            <a:avLst/>
          </a:prstGeom>
        </p:spPr>
      </p:pic>
      <p:pic>
        <p:nvPicPr>
          <p:cNvPr id="240" name="Line" descr="Lin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61621" y="2918788"/>
            <a:ext cx="1578094" cy="76201"/>
          </a:xfrm>
          <a:prstGeom prst="rect">
            <a:avLst/>
          </a:prstGeom>
        </p:spPr>
      </p:pic>
      <p:pic>
        <p:nvPicPr>
          <p:cNvPr id="242" name="Line" descr="Lin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61621" y="3090665"/>
            <a:ext cx="1373509" cy="76201"/>
          </a:xfrm>
          <a:prstGeom prst="rect">
            <a:avLst/>
          </a:prstGeom>
        </p:spPr>
      </p:pic>
      <p:pic>
        <p:nvPicPr>
          <p:cNvPr id="244" name="Line" descr="Lin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761621" y="3262541"/>
            <a:ext cx="1272238" cy="76201"/>
          </a:xfrm>
          <a:prstGeom prst="rect">
            <a:avLst/>
          </a:prstGeom>
        </p:spPr>
      </p:pic>
      <p:pic>
        <p:nvPicPr>
          <p:cNvPr id="246" name="Line" descr="Line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761621" y="3434418"/>
            <a:ext cx="1163686" cy="76201"/>
          </a:xfrm>
          <a:prstGeom prst="rect">
            <a:avLst/>
          </a:prstGeom>
        </p:spPr>
      </p:pic>
      <p:pic>
        <p:nvPicPr>
          <p:cNvPr id="248" name="Line" descr="Line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761621" y="3612218"/>
            <a:ext cx="1052592" cy="76201"/>
          </a:xfrm>
          <a:prstGeom prst="rect">
            <a:avLst/>
          </a:prstGeom>
        </p:spPr>
      </p:pic>
      <p:pic>
        <p:nvPicPr>
          <p:cNvPr id="250" name="Line" descr="Lin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761621" y="3771900"/>
            <a:ext cx="944620" cy="76200"/>
          </a:xfrm>
          <a:prstGeom prst="rect">
            <a:avLst/>
          </a:prstGeom>
        </p:spPr>
      </p:pic>
      <p:pic>
        <p:nvPicPr>
          <p:cNvPr id="252" name="Line" descr="Line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777507" y="3932798"/>
            <a:ext cx="912849" cy="76201"/>
          </a:xfrm>
          <a:prstGeom prst="rect">
            <a:avLst/>
          </a:prstGeom>
        </p:spPr>
      </p:pic>
      <p:pic>
        <p:nvPicPr>
          <p:cNvPr id="254" name="Line" descr="Line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777506" y="4083289"/>
            <a:ext cx="798671" cy="76201"/>
          </a:xfrm>
          <a:prstGeom prst="rect">
            <a:avLst/>
          </a:prstGeom>
        </p:spPr>
      </p:pic>
      <p:pic>
        <p:nvPicPr>
          <p:cNvPr id="256" name="Line" descr="Line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777507" y="4233781"/>
            <a:ext cx="798670" cy="76201"/>
          </a:xfrm>
          <a:prstGeom prst="rect">
            <a:avLst/>
          </a:prstGeom>
        </p:spPr>
      </p:pic>
      <p:pic>
        <p:nvPicPr>
          <p:cNvPr id="258" name="Line" descr="Line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796557" y="4855404"/>
            <a:ext cx="578622" cy="76201"/>
          </a:xfrm>
          <a:prstGeom prst="rect">
            <a:avLst/>
          </a:prstGeom>
        </p:spPr>
      </p:pic>
      <p:pic>
        <p:nvPicPr>
          <p:cNvPr id="260" name="Line" descr="Line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777507" y="4554361"/>
            <a:ext cx="692922" cy="76201"/>
          </a:xfrm>
          <a:prstGeom prst="rect">
            <a:avLst/>
          </a:prstGeom>
        </p:spPr>
      </p:pic>
      <p:pic>
        <p:nvPicPr>
          <p:cNvPr id="262" name="Line" descr="Line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802907" y="4706620"/>
            <a:ext cx="578622" cy="76201"/>
          </a:xfrm>
          <a:prstGeom prst="rect">
            <a:avLst/>
          </a:prstGeom>
        </p:spPr>
      </p:pic>
      <p:pic>
        <p:nvPicPr>
          <p:cNvPr id="264" name="Line" descr="Line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777507" y="4384272"/>
            <a:ext cx="692922" cy="76201"/>
          </a:xfrm>
          <a:prstGeom prst="rect">
            <a:avLst/>
          </a:prstGeom>
        </p:spPr>
      </p:pic>
      <p:pic>
        <p:nvPicPr>
          <p:cNvPr id="266" name="Line" descr="Line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834657" y="5005895"/>
            <a:ext cx="464322" cy="76201"/>
          </a:xfrm>
          <a:prstGeom prst="rect">
            <a:avLst/>
          </a:prstGeom>
        </p:spPr>
      </p:pic>
      <p:pic>
        <p:nvPicPr>
          <p:cNvPr id="268" name="Line" descr="Line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34657" y="5140642"/>
            <a:ext cx="407168" cy="76201"/>
          </a:xfrm>
          <a:prstGeom prst="rect">
            <a:avLst/>
          </a:prstGeom>
        </p:spPr>
      </p:pic>
      <p:pic>
        <p:nvPicPr>
          <p:cNvPr id="270" name="Line" descr="Line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34657" y="5275389"/>
            <a:ext cx="407168" cy="76201"/>
          </a:xfrm>
          <a:prstGeom prst="rect">
            <a:avLst/>
          </a:prstGeom>
        </p:spPr>
      </p:pic>
      <p:pic>
        <p:nvPicPr>
          <p:cNvPr id="272" name="Line" descr="Line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34657" y="5410136"/>
            <a:ext cx="407168" cy="76201"/>
          </a:xfrm>
          <a:prstGeom prst="rect">
            <a:avLst/>
          </a:prstGeom>
        </p:spPr>
      </p:pic>
      <p:pic>
        <p:nvPicPr>
          <p:cNvPr id="274" name="Line" descr="Line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834657" y="5548774"/>
            <a:ext cx="297220" cy="76201"/>
          </a:xfrm>
          <a:prstGeom prst="rect">
            <a:avLst/>
          </a:prstGeom>
        </p:spPr>
      </p:pic>
      <p:pic>
        <p:nvPicPr>
          <p:cNvPr id="276" name="Line" descr="Line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834657" y="5674085"/>
            <a:ext cx="297220" cy="76201"/>
          </a:xfrm>
          <a:prstGeom prst="rect">
            <a:avLst/>
          </a:prstGeom>
        </p:spPr>
      </p:pic>
      <p:pic>
        <p:nvPicPr>
          <p:cNvPr id="278" name="Line" descr="Line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834657" y="5801402"/>
            <a:ext cx="297220" cy="76201"/>
          </a:xfrm>
          <a:prstGeom prst="rect">
            <a:avLst/>
          </a:prstGeom>
        </p:spPr>
      </p:pic>
      <p:pic>
        <p:nvPicPr>
          <p:cNvPr id="280" name="Line" descr="Line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872757" y="5928501"/>
            <a:ext cx="179016" cy="76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aturation curve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Saturation curve</a:t>
            </a:r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xfrm>
            <a:off x="4984142" y="7251700"/>
            <a:ext cx="179016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5" name="Measured energy corrected for the saturation…"/>
          <p:cNvSpPr txBox="1"/>
          <p:nvPr>
            <p:ph type="body" sz="half" idx="1"/>
          </p:nvPr>
        </p:nvSpPr>
        <p:spPr>
          <a:xfrm>
            <a:off x="266700" y="1244600"/>
            <a:ext cx="2755801" cy="5727700"/>
          </a:xfrm>
          <a:prstGeom prst="rect">
            <a:avLst/>
          </a:prstGeom>
        </p:spPr>
        <p:txBody>
          <a:bodyPr/>
          <a:lstStyle/>
          <a:p>
            <a:pPr marL="444500" indent="-444500">
              <a:buBlip>
                <a:blip r:embed="rId2"/>
              </a:buBlip>
              <a:defRPr sz="2700"/>
            </a:pPr>
            <a:r>
              <a:t>Measured energy corrected for the saturation</a:t>
            </a:r>
          </a:p>
          <a:p>
            <a:pPr lvl="1">
              <a:buBlip>
                <a:blip r:embed="rId2"/>
              </a:buBlip>
              <a:defRPr sz="2300"/>
            </a:pPr>
            <a:r>
              <a:t>k ~1.3 10^-2</a:t>
            </a:r>
          </a:p>
          <a:p>
            <a:pPr marL="395111" indent="-395111">
              <a:buBlip>
                <a:blip r:embed="rId2"/>
              </a:buBlip>
              <a:defRPr sz="2300"/>
            </a:pPr>
            <a:r>
              <a:t>Charge linearised to compensate for saturation accordingly </a:t>
            </a:r>
          </a:p>
        </p:txBody>
      </p:sp>
      <p:pic>
        <p:nvPicPr>
          <p:cNvPr id="286" name="protoni-carboni-charge4.pdf" descr="protoni-carboni-charge4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2450" y="1295400"/>
            <a:ext cx="7200900" cy="490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8106" y="2440814"/>
            <a:ext cx="1935571" cy="636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Energy resolutions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Energy resolutions</a:t>
            </a:r>
          </a:p>
        </p:txBody>
      </p:sp>
      <p:sp>
        <p:nvSpPr>
          <p:cNvPr id="290" name="Slide Number"/>
          <p:cNvSpPr txBox="1"/>
          <p:nvPr>
            <p:ph type="sldNum" sz="quarter" idx="2"/>
          </p:nvPr>
        </p:nvSpPr>
        <p:spPr>
          <a:xfrm>
            <a:off x="4984142" y="7251700"/>
            <a:ext cx="179016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1" name="Compatible with previous results"/>
          <p:cNvSpPr txBox="1"/>
          <p:nvPr>
            <p:ph type="body" sz="half" idx="1"/>
          </p:nvPr>
        </p:nvSpPr>
        <p:spPr>
          <a:xfrm>
            <a:off x="266700" y="1244600"/>
            <a:ext cx="3076377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Compatible with previous results</a:t>
            </a:r>
          </a:p>
        </p:txBody>
      </p:sp>
      <p:pic>
        <p:nvPicPr>
          <p:cNvPr id="292" name="chargelin4-protons-carbon-hamamatsu-fitgauss.pdf" descr="chargelin4-protons-carbon-hamamatsu-fitgauss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58077" y="1358900"/>
            <a:ext cx="7200901" cy="490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L/R light propagation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L/R light propagation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xfrm>
            <a:off x="4984142" y="7251700"/>
            <a:ext cx="179016" cy="292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pic>
        <p:nvPicPr>
          <p:cNvPr id="297" name="positionch3ch4hama.pdf" descr="positionch3ch4ham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8572" y="1320156"/>
            <a:ext cx="7897456" cy="53763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tima"/>
        <a:ea typeface="Optima"/>
        <a:cs typeface="Optima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tima"/>
        <a:ea typeface="Optima"/>
        <a:cs typeface="Optima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