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99" r:id="rId2"/>
    <p:sldId id="400" r:id="rId3"/>
    <p:sldId id="401" r:id="rId4"/>
    <p:sldId id="397" r:id="rId5"/>
    <p:sldId id="403" r:id="rId6"/>
    <p:sldId id="402" r:id="rId7"/>
    <p:sldId id="40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CC"/>
    <a:srgbClr val="00FFFF"/>
    <a:srgbClr val="0066FF"/>
    <a:srgbClr val="CC99FF"/>
    <a:srgbClr val="E6FCD0"/>
    <a:srgbClr val="009900"/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EA6E5-FFBC-4CFA-893D-1D874946FF6C}" type="datetimeFigureOut">
              <a:rPr lang="it-IT" smtClean="0"/>
              <a:t>05/06/2018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62A2A-56D1-44B3-8209-FCE9E56FCF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69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26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47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94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33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06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2A2A-56D1-44B3-8209-FCE9E56FCF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30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38D4-A2A5-4B0A-AC18-1F0B731D3A39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68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CDF3-1808-4CFB-8730-4EDDE6253144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16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8C69-4620-4DD6-8575-6550C4EFA0DF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12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1384-9F24-4FDC-92B9-CAFBB9CEB7E7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5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123-7290-4DE0-A3D8-68A44741CC61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9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A4DD-3319-40E5-9EAF-B24C47175E49}" type="datetime1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83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4A90-F3B7-429F-845C-C265041720A5}" type="datetime1">
              <a:rPr lang="it-IT" smtClean="0"/>
              <a:t>05/06/2018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62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66EB-9076-4F18-86F4-70199E2E5908}" type="datetime1">
              <a:rPr lang="it-IT" smtClean="0"/>
              <a:t>05/06/2018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0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06D7-62BE-4998-B7E1-9B714E1E1538}" type="datetime1">
              <a:rPr lang="it-IT" smtClean="0"/>
              <a:t>05/06/2018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2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329-758D-49BA-91CB-C27DDD797508}" type="datetime1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09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84B-69E5-4BF8-9895-B4AA5FF06535}" type="datetime1">
              <a:rPr lang="it-IT" smtClean="0"/>
              <a:t>05/06/2018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7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EF9D-75D8-4BFE-B5AB-CF7BD9E78242}" type="datetime1">
              <a:rPr lang="it-IT" smtClean="0"/>
              <a:t>05/06/2018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r. spighi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4957-3B3E-4B92-B19B-2D9CF3BA0E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06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16182" y="370499"/>
            <a:ext cx="4937760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Editorial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board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report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580" y="6460855"/>
            <a:ext cx="2057400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1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7707" y="1835605"/>
            <a:ext cx="84374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Conference talks-posters</a:t>
            </a:r>
          </a:p>
          <a:p>
            <a:pPr marL="342900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Publications:</a:t>
            </a:r>
          </a:p>
          <a:p>
            <a:pPr marL="800100" lvl="1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General paper on FOOT </a:t>
            </a:r>
          </a:p>
          <a:p>
            <a:pPr marL="800100" lvl="1" indent="-342900">
              <a:lnSpc>
                <a:spcPct val="150000"/>
              </a:lnSpc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Submitted and in preparation</a:t>
            </a:r>
          </a:p>
        </p:txBody>
      </p:sp>
      <p:sp>
        <p:nvSpPr>
          <p:cNvPr id="5" name="Rettangolo 4"/>
          <p:cNvSpPr/>
          <p:nvPr/>
        </p:nvSpPr>
        <p:spPr>
          <a:xfrm>
            <a:off x="5696987" y="5689147"/>
            <a:ext cx="32102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Ronja</a:t>
            </a:r>
            <a:r>
              <a:rPr lang="en-US" sz="2000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Giovanni and </a:t>
            </a:r>
            <a:r>
              <a:rPr lang="en-US" sz="2000" i="1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roberto</a:t>
            </a:r>
            <a:endParaRPr lang="en-US" sz="2000" i="1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82838" y="0"/>
            <a:ext cx="2377439" cy="400110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0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Conferences</a:t>
            </a:r>
            <a:r>
              <a:rPr lang="it-IT" altLang="it-IT" sz="20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in 2018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580" y="6460855"/>
            <a:ext cx="2057400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2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57426"/>
              </p:ext>
            </p:extLst>
          </p:nvPr>
        </p:nvGraphicFramePr>
        <p:xfrm>
          <a:off x="248195" y="418005"/>
          <a:ext cx="8673736" cy="5035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474"/>
                <a:gridCol w="2844549"/>
                <a:gridCol w="2007176"/>
                <a:gridCol w="746835"/>
                <a:gridCol w="969354"/>
                <a:gridCol w="760348"/>
              </a:tblGrid>
              <a:tr h="250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Name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Conference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Where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When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What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Sez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Morrocchi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Bormio 2018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Bormio (</a:t>
                      </a:r>
                      <a:r>
                        <a:rPr lang="en-GB" sz="1400" b="1" dirty="0" err="1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Talk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Pi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Valle S.M.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Int. work Multi facets of Eos-</a:t>
                      </a:r>
                      <a:r>
                        <a:rPr lang="en-GB" sz="1400" b="1" dirty="0" err="1">
                          <a:effectLst/>
                        </a:rPr>
                        <a:t>Clust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LNS Catania(</a:t>
                      </a:r>
                      <a:r>
                        <a:rPr lang="en-GB" sz="1400" b="1" dirty="0" err="1">
                          <a:solidFill>
                            <a:srgbClr val="FF0000"/>
                          </a:solidFill>
                          <a:effectLst/>
                        </a:rPr>
                        <a:t>Ita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Talk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Mi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Cerello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PTCOG57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Cincinnati, US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Poster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To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Biondi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14th Nordic Meet  Nuclear Phys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rgbClr val="FF0000"/>
                          </a:solidFill>
                          <a:effectLst/>
                        </a:rPr>
                        <a:t>Longyearbyen,Norway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Talk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Patera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biophysics-seminar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GSI, </a:t>
                      </a:r>
                      <a:r>
                        <a:rPr lang="en-GB" sz="1400" b="1" dirty="0" err="1">
                          <a:solidFill>
                            <a:srgbClr val="FF0000"/>
                          </a:solidFill>
                          <a:effectLst/>
                        </a:rPr>
                        <a:t>Darmstaadt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Seminar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Roma1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Silvestre G.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Pisa meeting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Elba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Poster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 smtClean="0">
                          <a:effectLst/>
                        </a:rPr>
                        <a:t>Pg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Ciarrocchi E.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Pisa meeting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Elba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Poster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Montesi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Rad 2018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Ohrid (Macedonia)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Talk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Marafini</a:t>
                      </a:r>
                      <a:r>
                        <a:rPr lang="en-GB" sz="1400" b="1" dirty="0">
                          <a:effectLst/>
                        </a:rPr>
                        <a:t> M.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Nuclear React Mechanism NRM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Varenna (Ita)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Talk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Roma1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Traini G.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Nuclear Photonics 2018 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Brasov (Romania)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Poster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Roma1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Yun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NSP2018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Trabzon (Turkey)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9/18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Spighi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EUNPC 2018 </a:t>
                      </a:r>
                      <a:r>
                        <a:rPr lang="en-GB" sz="1400" b="1" dirty="0" err="1">
                          <a:effectLst/>
                        </a:rPr>
                        <a:t>Europ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r>
                        <a:rPr lang="en-GB" sz="1400" b="1" dirty="0" err="1">
                          <a:effectLst/>
                        </a:rPr>
                        <a:t>Nucl</a:t>
                      </a:r>
                      <a:r>
                        <a:rPr lang="en-GB" sz="1400" b="1" dirty="0">
                          <a:effectLst/>
                        </a:rPr>
                        <a:t> Phys </a:t>
                      </a:r>
                      <a:r>
                        <a:rPr lang="en-GB" sz="1400" b="1" dirty="0" err="1">
                          <a:effectLst/>
                        </a:rPr>
                        <a:t>Conf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Bologna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9/18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Talk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effectLst/>
                        </a:rPr>
                        <a:t>Bo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Cerello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CNR18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Berkeley, </a:t>
                      </a:r>
                      <a:r>
                        <a:rPr lang="it-IT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it-IT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SIRR </a:t>
                      </a:r>
                      <a:r>
                        <a:rPr lang="en-GB" sz="1400" b="1" dirty="0">
                          <a:effectLst/>
                        </a:rPr>
                        <a:t>2018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Rome, Italy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9/18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VERTEX 2018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Chennai, India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10/18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Morone C.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Incontri di Fisica Nucleare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Catania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11/18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talk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Roma2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Franchini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Nuclear</a:t>
                      </a: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Plasma </a:t>
                      </a:r>
                      <a:r>
                        <a:rPr lang="it-IT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London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 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QNP2018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Tzukuba</a:t>
                      </a: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Japan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NN2018 Nucleus–</a:t>
                      </a:r>
                      <a:r>
                        <a:rPr lang="en-GB" sz="1400" b="1" dirty="0" err="1">
                          <a:effectLst/>
                        </a:rPr>
                        <a:t>Nucleu</a:t>
                      </a:r>
                      <a:r>
                        <a:rPr lang="en-GB" sz="1400" b="1" dirty="0">
                          <a:effectLst/>
                        </a:rPr>
                        <a:t> Collision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Saitama, Japan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12/18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026344" y="5899975"/>
            <a:ext cx="38298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Before end of 2018,other 4-5 Talks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22066" y="5474823"/>
            <a:ext cx="467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Talks (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done </a:t>
            </a: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 abstract accepted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US" sz="2000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2000" b="1" kern="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Poster: </a:t>
            </a:r>
            <a:r>
              <a:rPr lang="en-US" sz="2000" b="1" kern="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Seminar: </a:t>
            </a:r>
            <a:r>
              <a:rPr lang="en-US" sz="2000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Rettangolo 4"/>
          <p:cNvSpPr/>
          <p:nvPr/>
        </p:nvSpPr>
        <p:spPr>
          <a:xfrm>
            <a:off x="287384" y="6460003"/>
            <a:ext cx="7145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https://www.conference-service.com/conferences/nuclear-physics.html</a:t>
            </a:r>
          </a:p>
        </p:txBody>
      </p:sp>
    </p:spTree>
    <p:extLst>
      <p:ext uri="{BB962C8B-B14F-4D97-AF65-F5344CB8AC3E}">
        <p14:creationId xmlns:p14="http://schemas.microsoft.com/office/powerpoint/2010/main" val="3871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580" y="6460855"/>
            <a:ext cx="2057400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3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06" y="33774"/>
            <a:ext cx="7675892" cy="5635813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48104" y="156916"/>
            <a:ext cx="2886892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FOOT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</a:t>
            </a:r>
            <a:endParaRPr lang="it-IT" altLang="it-IT" sz="24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3019" y="5669587"/>
            <a:ext cx="85023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have the template, now we have to write!!! (we hope to submit in 2018) </a:t>
            </a:r>
            <a:endParaRPr lang="en-US" sz="2000" kern="0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3020" y="6223585"/>
            <a:ext cx="30681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Probable journal: JINST</a:t>
            </a:r>
            <a:endParaRPr lang="en-US" sz="2000" kern="0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83124" y="1023779"/>
            <a:ext cx="900074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Internal editors: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Introduction-Motivation: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Battistoni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Durante,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Patera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+ EB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Start Counter:              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Patera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Sarti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Sciubba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Beam Monitor:            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Battistoni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Tommasino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Target: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Vertex and Inner Tracker: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Spiriti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MSD:                             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Ambrosi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Servoli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Magnet: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SCN:                              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Morrocchi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CAL:                              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Cerello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EMULSION chamber:            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Lauria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Montesi</a:t>
            </a:r>
            <a:endParaRPr lang="en-US" sz="2000" kern="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DAQ:                                          Biondi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Simulation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Performance                           Spighi </a:t>
            </a:r>
          </a:p>
          <a:p>
            <a:pPr marL="800100" lvl="1" indent="-342900"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Make a homogeneous text: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Battistoni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Patera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EB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203657" y="6393770"/>
            <a:ext cx="732525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4</a:t>
            </a:fld>
            <a:endParaRPr lang="it-IT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12478" y="27038"/>
            <a:ext cx="2467875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FOOT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</a:t>
            </a:r>
            <a:endParaRPr lang="it-IT" altLang="it-IT" sz="24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707" y="385630"/>
            <a:ext cx="84374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Each sub-detector  will be written by the responsible institute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 rot="18002586">
            <a:off x="5598747" y="3552888"/>
            <a:ext cx="42187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800" b="1" kern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Volunteers are welcome!!!</a:t>
            </a:r>
            <a:endParaRPr lang="en-US" sz="2800" b="1" kern="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686685" y="6257149"/>
            <a:ext cx="56415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Someone still begin to write (Beam Monitor) !!!</a:t>
            </a:r>
            <a:endParaRPr lang="en-US" sz="2000" kern="0" dirty="0">
              <a:solidFill>
                <a:srgbClr val="0000FF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477" y="5841561"/>
            <a:ext cx="843741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There is a mailing list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203657" y="6406830"/>
            <a:ext cx="732525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5</a:t>
            </a:fld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78" y="171034"/>
            <a:ext cx="3657990" cy="1471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67" y="1751496"/>
            <a:ext cx="3525522" cy="190610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75" y="3766544"/>
            <a:ext cx="3731193" cy="180352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590" y="5599441"/>
            <a:ext cx="1995239" cy="120630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7018" y="384076"/>
            <a:ext cx="3757480" cy="208169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7013" y="2570270"/>
            <a:ext cx="3807485" cy="3901238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23873" y="45500"/>
            <a:ext cx="2467875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Beam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Monitor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822252" y="5819730"/>
            <a:ext cx="15071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. . </a:t>
            </a:r>
            <a:endParaRPr lang="en-US" sz="72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71" y="198495"/>
            <a:ext cx="4209264" cy="6220358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203657" y="6328454"/>
            <a:ext cx="732525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6</a:t>
            </a:fld>
            <a:endParaRPr lang="it-IT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5701" y="46429"/>
            <a:ext cx="4603168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submitted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– in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preparation</a:t>
            </a:r>
            <a:endParaRPr lang="it-IT" altLang="it-IT" sz="24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373" y="571643"/>
            <a:ext cx="55113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dirty="0" smtClean="0"/>
              <a:t>Pisa Group: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00FF"/>
                </a:solidFill>
              </a:rPr>
              <a:t>Development </a:t>
            </a:r>
            <a:r>
              <a:rPr lang="en-US" sz="2000" dirty="0">
                <a:solidFill>
                  <a:srgbClr val="0000FF"/>
                </a:solidFill>
              </a:rPr>
              <a:t>and characterization of a Δ</a:t>
            </a:r>
            <a:r>
              <a:rPr lang="en-US" sz="2000" dirty="0" smtClean="0">
                <a:solidFill>
                  <a:srgbClr val="0000FF"/>
                </a:solidFill>
              </a:rPr>
              <a:t>E-TOF detector prototype </a:t>
            </a:r>
            <a:r>
              <a:rPr lang="en-US" sz="2000" dirty="0">
                <a:solidFill>
                  <a:srgbClr val="0000FF"/>
                </a:solidFill>
              </a:rPr>
              <a:t>for the FOOT </a:t>
            </a:r>
            <a:r>
              <a:rPr lang="en-US" sz="2000" dirty="0" smtClean="0">
                <a:solidFill>
                  <a:srgbClr val="0000FF"/>
                </a:solidFill>
              </a:rPr>
              <a:t>experiment</a:t>
            </a:r>
            <a:r>
              <a:rPr lang="en-US" sz="2000" dirty="0" smtClean="0"/>
              <a:t>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NIMA-D-18-00219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Half of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april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they received the comments from referees, 2 months to answer 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Signed by the whole collaboration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1332" y="4420844"/>
            <a:ext cx="40657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dirty="0" smtClean="0"/>
              <a:t>Roma1 - Milano Group: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00FF"/>
                </a:solidFill>
              </a:rPr>
              <a:t>Double differential cross section of </a:t>
            </a:r>
            <a:r>
              <a:rPr lang="en-US" sz="2000" baseline="30000" dirty="0" smtClean="0">
                <a:solidFill>
                  <a:srgbClr val="0000FF"/>
                </a:solidFill>
              </a:rPr>
              <a:t>12</a:t>
            </a:r>
            <a:r>
              <a:rPr lang="en-US" sz="2000" dirty="0" smtClean="0">
                <a:solidFill>
                  <a:srgbClr val="0000FF"/>
                </a:solidFill>
              </a:rPr>
              <a:t>C on H, C and O</a:t>
            </a:r>
            <a:r>
              <a:rPr lang="en-US" sz="2000" dirty="0" smtClean="0"/>
              <a:t>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In preparatio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 acquired at CNAO on </a:t>
            </a:r>
            <a:r>
              <a:rPr lang="en-US" sz="2000" kern="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july</a:t>
            </a:r>
            <a:r>
              <a:rPr lang="en-US" sz="2000" kern="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2017 </a:t>
            </a:r>
            <a:endParaRPr lang="en-US" sz="2000" kern="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203657" y="6328454"/>
            <a:ext cx="732525" cy="365125"/>
          </a:xfrm>
        </p:spPr>
        <p:txBody>
          <a:bodyPr/>
          <a:lstStyle/>
          <a:p>
            <a:fld id="{775E4957-3B3E-4B92-B19B-2D9CF3BA0EB5}" type="slidenum">
              <a:rPr lang="it-IT" smtClean="0"/>
              <a:t>7</a:t>
            </a:fld>
            <a:endParaRPr lang="it-IT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95701" y="46429"/>
            <a:ext cx="4603168" cy="461665"/>
          </a:xfrm>
          <a:prstGeom prst="rect">
            <a:avLst/>
          </a:prstGeom>
          <a:gradFill flip="none" rotWithShape="1">
            <a:gsLst>
              <a:gs pos="31000">
                <a:srgbClr val="FFFFCC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Papers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from 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Conferences</a:t>
            </a:r>
            <a:r>
              <a:rPr lang="it-IT" altLang="it-IT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/</a:t>
            </a:r>
            <a:r>
              <a:rPr lang="it-IT" altLang="it-IT" sz="24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posters</a:t>
            </a:r>
            <a:endParaRPr lang="it-IT" altLang="it-IT" sz="2400" b="1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" y="1399537"/>
            <a:ext cx="7393577" cy="343736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27762" y="630650"/>
            <a:ext cx="1968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FF"/>
              </a:buClr>
              <a:buSzPct val="70000"/>
            </a:pPr>
            <a:r>
              <a:rPr lang="en-US" sz="2400" dirty="0" smtClean="0"/>
              <a:t>From </a:t>
            </a:r>
            <a:r>
              <a:rPr lang="en-US" sz="2400" dirty="0" err="1" smtClean="0"/>
              <a:t>Leonello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37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7759</TotalTime>
  <Words>418</Words>
  <Application>Microsoft Office PowerPoint</Application>
  <PresentationFormat>Presentazione su schermo (4:3)</PresentationFormat>
  <Paragraphs>174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spighi</dc:creator>
  <cp:lastModifiedBy>spighi</cp:lastModifiedBy>
  <cp:revision>439</cp:revision>
  <dcterms:created xsi:type="dcterms:W3CDTF">2017-02-22T09:03:10Z</dcterms:created>
  <dcterms:modified xsi:type="dcterms:W3CDTF">2018-06-05T10:44:20Z</dcterms:modified>
</cp:coreProperties>
</file>