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42"/>
  </p:notesMasterIdLst>
  <p:handoutMasterIdLst>
    <p:handoutMasterId r:id="rId43"/>
  </p:handoutMasterIdLst>
  <p:sldIdLst>
    <p:sldId id="265" r:id="rId2"/>
    <p:sldId id="286" r:id="rId3"/>
    <p:sldId id="287" r:id="rId4"/>
    <p:sldId id="294" r:id="rId5"/>
    <p:sldId id="428" r:id="rId6"/>
    <p:sldId id="430" r:id="rId7"/>
    <p:sldId id="431" r:id="rId8"/>
    <p:sldId id="432" r:id="rId9"/>
    <p:sldId id="284" r:id="rId10"/>
    <p:sldId id="283" r:id="rId11"/>
    <p:sldId id="436" r:id="rId12"/>
    <p:sldId id="422" r:id="rId13"/>
    <p:sldId id="292" r:id="rId14"/>
    <p:sldId id="290" r:id="rId15"/>
    <p:sldId id="289" r:id="rId16"/>
    <p:sldId id="295" r:id="rId17"/>
    <p:sldId id="296" r:id="rId18"/>
    <p:sldId id="424" r:id="rId19"/>
    <p:sldId id="434" r:id="rId20"/>
    <p:sldId id="435" r:id="rId21"/>
    <p:sldId id="419" r:id="rId22"/>
    <p:sldId id="427" r:id="rId23"/>
    <p:sldId id="420" r:id="rId24"/>
    <p:sldId id="421" r:id="rId25"/>
    <p:sldId id="317" r:id="rId26"/>
    <p:sldId id="318" r:id="rId27"/>
    <p:sldId id="322" r:id="rId28"/>
    <p:sldId id="437" r:id="rId29"/>
    <p:sldId id="441" r:id="rId30"/>
    <p:sldId id="439" r:id="rId31"/>
    <p:sldId id="400" r:id="rId32"/>
    <p:sldId id="402" r:id="rId33"/>
    <p:sldId id="403" r:id="rId34"/>
    <p:sldId id="404" r:id="rId35"/>
    <p:sldId id="257" r:id="rId36"/>
    <p:sldId id="405" r:id="rId37"/>
    <p:sldId id="406" r:id="rId38"/>
    <p:sldId id="425" r:id="rId39"/>
    <p:sldId id="426" r:id="rId40"/>
    <p:sldId id="440" r:id="rId41"/>
  </p:sldIdLst>
  <p:sldSz cx="9144000" cy="5143500" type="screen16x9"/>
  <p:notesSz cx="7772400" cy="10058400"/>
  <p:defaultTextStyle>
    <a:defPPr>
      <a:defRPr lang="en-US"/>
    </a:defPPr>
    <a:lvl1pPr marL="0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4726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9452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44178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58904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73631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4"/>
    <p:restoredTop sz="94674"/>
  </p:normalViewPr>
  <p:slideViewPr>
    <p:cSldViewPr snapToGrid="0">
      <p:cViewPr varScale="1">
        <p:scale>
          <a:sx n="137" d="100"/>
          <a:sy n="137" d="100"/>
        </p:scale>
        <p:origin x="2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168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D65C2B-4EA4-9E47-A255-D9153F616F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D52E1-E005-644A-8139-DA1CBCF84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54617-A359-6041-A081-B7194CE668DD}" type="datetimeFigureOut">
              <a:rPr lang="it-IT" smtClean="0"/>
              <a:t>05/06/18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F636A-D487-ED42-B437-716B231086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82881-AE89-D240-BBC1-E17AF7D8D4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1E840-1DF0-FF4C-9C6D-01F8997307F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048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6A8CA-757C-DD46-AA18-46E465E95CE0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BAFDE-94A2-9546-9FED-5A580344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7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4726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29452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44178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58904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73631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4147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AFDE-94A2-9546-9FED-5A5803443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86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9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39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92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03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60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78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174" y="205015"/>
            <a:ext cx="8228437" cy="416777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172" y="813816"/>
            <a:ext cx="8229090" cy="1812176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172" y="2761444"/>
            <a:ext cx="8229090" cy="2130596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174" y="205015"/>
            <a:ext cx="8228437" cy="36191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172" y="758952"/>
            <a:ext cx="4015600" cy="2024133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927" y="758952"/>
            <a:ext cx="4015600" cy="2024133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3927" y="2918536"/>
            <a:ext cx="4015600" cy="194607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172" y="2918537"/>
            <a:ext cx="4015600" cy="194607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85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64557" y="965021"/>
            <a:ext cx="8826111" cy="371420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172" y="1203386"/>
            <a:ext cx="8229090" cy="2982869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73" name="Immagine 72"/>
          <p:cNvPicPr/>
          <p:nvPr/>
        </p:nvPicPr>
        <p:blipFill>
          <a:blip r:embed="rId2"/>
          <a:stretch/>
        </p:blipFill>
        <p:spPr>
          <a:xfrm>
            <a:off x="2079481" y="1203386"/>
            <a:ext cx="4984151" cy="2982869"/>
          </a:xfrm>
          <a:prstGeom prst="rect">
            <a:avLst/>
          </a:prstGeom>
          <a:ln>
            <a:noFill/>
          </a:ln>
        </p:spPr>
      </p:pic>
      <p:pic>
        <p:nvPicPr>
          <p:cNvPr id="74" name="Immagine 73"/>
          <p:cNvPicPr/>
          <p:nvPr/>
        </p:nvPicPr>
        <p:blipFill>
          <a:blip r:embed="rId2"/>
          <a:stretch/>
        </p:blipFill>
        <p:spPr>
          <a:xfrm>
            <a:off x="2079481" y="1203386"/>
            <a:ext cx="4984151" cy="29828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712" y="209044"/>
            <a:ext cx="6619244" cy="530223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" y="896112"/>
            <a:ext cx="9061704" cy="3831335"/>
          </a:xfrm>
        </p:spPr>
        <p:txBody>
          <a:bodyPr/>
          <a:lstStyle>
            <a:lvl1pPr>
              <a:buSzPct val="100000"/>
              <a:defRPr/>
            </a:lvl1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869904"/>
            <a:ext cx="2056946" cy="273597"/>
          </a:xfrm>
        </p:spPr>
        <p:txBody>
          <a:bodyPr/>
          <a:lstStyle>
            <a:lvl1pPr>
              <a:defRPr sz="1100"/>
            </a:lvl1pPr>
          </a:lstStyle>
          <a:p>
            <a:fld id="{0F1EA800-1C11-4492-BFBF-FB8A491B07DD}" type="datetime1">
              <a:rPr lang="en-US" smtClean="0"/>
              <a:pPr/>
              <a:t>6/5/18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 b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1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0454-A3BF-48C5-8C5D-F37C835C68C1}" type="datetimeFigureOut">
              <a:rPr lang="it-IT" smtClean="0"/>
              <a:t>05/06/18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0656-FB94-4376-AC2F-2C272F1B20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35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09436" y="1"/>
            <a:ext cx="8736353" cy="60350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/>
            </a:lvl1pPr>
          </a:lstStyle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" y="731520"/>
            <a:ext cx="9143999" cy="407113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ctr"/>
            <a:endParaRPr lang="en-US" sz="2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79515" y="1"/>
            <a:ext cx="8781232" cy="457199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79515" y="658368"/>
            <a:ext cx="8781232" cy="425650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64558" y="1"/>
            <a:ext cx="8856029" cy="53035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49598" y="649224"/>
            <a:ext cx="4323177" cy="4130993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3926" y="649224"/>
            <a:ext cx="4346657" cy="411977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64558" y="1"/>
            <a:ext cx="8811151" cy="5486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/>
            </a:lvl1pPr>
          </a:lstStyle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0" y="205015"/>
            <a:ext cx="9144000" cy="4631306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pPr algn="ctr"/>
            <a:endParaRPr lang="en-US" sz="2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174" y="205015"/>
            <a:ext cx="8228437" cy="47164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172" y="850392"/>
            <a:ext cx="4015600" cy="1775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7172" y="2761444"/>
            <a:ext cx="4015600" cy="206658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73927" y="850392"/>
            <a:ext cx="40156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174" y="205015"/>
            <a:ext cx="8228437" cy="462497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172" y="850392"/>
            <a:ext cx="4015600" cy="394106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3927" y="850392"/>
            <a:ext cx="4015600" cy="1775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3927" y="2761444"/>
            <a:ext cx="4015600" cy="2030012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174" y="205015"/>
            <a:ext cx="8228437" cy="40763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172" y="748100"/>
            <a:ext cx="4015600" cy="1877892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3927" y="748100"/>
            <a:ext cx="4015600" cy="1877892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172" y="2761444"/>
            <a:ext cx="8229090" cy="215802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94474" y="1"/>
            <a:ext cx="8826110" cy="993963"/>
          </a:xfrm>
          <a:prstGeom prst="rect">
            <a:avLst/>
          </a:prstGeom>
        </p:spPr>
        <p:txBody>
          <a:bodyPr lIns="82945" tIns="41473" rIns="82945" bIns="41473"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Fare </a:t>
            </a:r>
            <a:r>
              <a:rPr lang="en-US" sz="33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</a:t>
            </a:r>
            <a:r>
              <a:rPr lang="en-US" sz="33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per </a:t>
            </a:r>
            <a:r>
              <a:rPr lang="en-US" sz="33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modificare</a:t>
            </a:r>
            <a:r>
              <a:rPr lang="en-US" sz="33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lo stile del </a:t>
            </a:r>
            <a:r>
              <a:rPr lang="en-US" sz="33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titolo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0" y="1167002"/>
            <a:ext cx="9144000" cy="3624435"/>
          </a:xfrm>
          <a:prstGeom prst="rect">
            <a:avLst/>
          </a:prstGeom>
        </p:spPr>
        <p:txBody>
          <a:bodyPr lIns="82945" tIns="41473" rIns="82945" bIns="41473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783734" lvl="1" indent="-2939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</a:p>
          <a:p>
            <a:pPr marL="1175602" lvl="2" indent="-26124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</a:p>
          <a:p>
            <a:pPr marL="1959336" lvl="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</a:p>
          <a:p>
            <a:pPr marL="2351203" lvl="5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</a:p>
          <a:p>
            <a:pPr marL="189000" indent="-188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</a:t>
            </a:r>
            <a:r>
              <a:rPr lang="en-US" sz="2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LevelFare</a:t>
            </a: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en-US" sz="2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</a:t>
            </a: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per </a:t>
            </a:r>
            <a:r>
              <a:rPr lang="en-US" sz="2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modificare</a:t>
            </a: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en-US" sz="2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stili</a:t>
            </a: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del </a:t>
            </a:r>
            <a:r>
              <a:rPr lang="en-US" sz="2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testo</a:t>
            </a: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en-US" sz="2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dello</a:t>
            </a:r>
            <a:r>
              <a:rPr lang="en-US" sz="2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schema</a:t>
            </a:r>
          </a:p>
          <a:p>
            <a:pPr marL="514326" lvl="1" indent="-171115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Secondo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livello</a:t>
            </a:r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857210" lvl="2" indent="-171115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Terzo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livello</a:t>
            </a:r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200093" lvl="3" indent="-171115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Quarto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livello</a:t>
            </a:r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542977" lvl="4" indent="-171115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Quinto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livello</a:t>
            </a:r>
            <a:endParaRPr lang="en-US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0" y="4869904"/>
            <a:ext cx="2056946" cy="273597"/>
          </a:xfrm>
          <a:prstGeom prst="rect">
            <a:avLst/>
          </a:prstGeom>
        </p:spPr>
        <p:txBody>
          <a:bodyPr lIns="82945" tIns="41473" rIns="82945" bIns="41473" anchor="ctr"/>
          <a:lstStyle/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3044050" y="4869904"/>
            <a:ext cx="3085909" cy="273597"/>
          </a:xfrm>
          <a:prstGeom prst="rect">
            <a:avLst/>
          </a:prstGeom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7087054" y="4869904"/>
            <a:ext cx="2056946" cy="273597"/>
          </a:xfrm>
          <a:prstGeom prst="rect">
            <a:avLst/>
          </a:prstGeom>
        </p:spPr>
        <p:txBody>
          <a:bodyPr lIns="82945" tIns="41473" rIns="82945" bIns="41473" anchor="ctr"/>
          <a:lstStyle/>
          <a:p>
            <a:pPr algn="r">
              <a:lnSpc>
                <a:spcPct val="100000"/>
              </a:lnSpc>
            </a:pPr>
            <a:fld id="{32A5884B-C5E9-4BB7-A8A2-46CF1EC8C039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</p:sldLayoutIdLst>
  <p:txStyles>
    <p:titleStyle>
      <a:lvl1pPr algn="l" defTabSz="829452" rtl="0" eaLnBrk="1" latinLnBrk="0" hangingPunct="1">
        <a:lnSpc>
          <a:spcPct val="90000"/>
        </a:lnSpc>
        <a:spcBef>
          <a:spcPct val="0"/>
        </a:spcBef>
        <a:buNone/>
        <a:defRPr sz="1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115" algn="l" defTabSz="829452" rtl="0" eaLnBrk="1" latinLnBrk="0" hangingPunct="1">
        <a:lnSpc>
          <a:spcPct val="100000"/>
        </a:lnSpc>
        <a:spcBef>
          <a:spcPts val="907"/>
        </a:spcBef>
        <a:buClr>
          <a:srgbClr val="000000"/>
        </a:buClr>
        <a:buSzPct val="4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592" y="879536"/>
            <a:ext cx="7332709" cy="1434456"/>
          </a:xfrm>
        </p:spPr>
        <p:txBody>
          <a:bodyPr/>
          <a:lstStyle/>
          <a:p>
            <a:pPr algn="ctr"/>
            <a:r>
              <a:rPr lang="en-US" sz="3200" dirty="0">
                <a:latin typeface="Trebuchet MS"/>
                <a:cs typeface="Trebuchet MS"/>
              </a:rPr>
              <a:t>Status of Simulation </a:t>
            </a:r>
            <a:br>
              <a:rPr lang="en-US" sz="3200" dirty="0">
                <a:latin typeface="Trebuchet MS"/>
                <a:cs typeface="Trebuchet MS"/>
              </a:rPr>
            </a:br>
            <a:r>
              <a:rPr lang="en-US" sz="3200" dirty="0">
                <a:latin typeface="Trebuchet MS"/>
                <a:cs typeface="Trebuchet MS"/>
              </a:rPr>
              <a:t>and </a:t>
            </a:r>
            <a:br>
              <a:rPr lang="en-US" sz="3200" dirty="0">
                <a:latin typeface="Trebuchet MS"/>
                <a:cs typeface="Trebuchet MS"/>
              </a:rPr>
            </a:br>
            <a:r>
              <a:rPr lang="en-US" sz="3200" dirty="0">
                <a:latin typeface="Trebuchet MS"/>
                <a:cs typeface="Trebuchet MS"/>
              </a:rPr>
              <a:t>Physics Performances Studies</a:t>
            </a:r>
            <a:endParaRPr lang="en-US" sz="3200" i="1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47262" y="2840049"/>
            <a:ext cx="7522039" cy="845543"/>
          </a:xfrm>
          <a:prstGeom prst="rect">
            <a:avLst/>
          </a:prstGeom>
        </p:spPr>
        <p:txBody>
          <a:bodyPr lIns="91430" tIns="45715" rIns="91430" bIns="45715"/>
          <a:lstStyle/>
          <a:p>
            <a:pPr marL="0" indent="0" algn="ctr">
              <a:buNone/>
            </a:pPr>
            <a:r>
              <a:rPr lang="en-US" i="1" dirty="0"/>
              <a:t>G. </a:t>
            </a:r>
            <a:r>
              <a:rPr lang="en-US" i="1" dirty="0" err="1"/>
              <a:t>Battistoni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On behalf of many others</a:t>
            </a:r>
          </a:p>
        </p:txBody>
      </p:sp>
      <p:pic>
        <p:nvPicPr>
          <p:cNvPr id="6" name="Picture 5" descr="FOOT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33" y="2"/>
            <a:ext cx="1026369" cy="10264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LOGO INFN NEWS sito">
            <a:extLst>
              <a:ext uri="{FF2B5EF4-FFF2-40B4-BE49-F238E27FC236}">
                <a16:creationId xmlns:a16="http://schemas.microsoft.com/office/drawing/2014/main" id="{E8C8BD2E-95F0-654E-B406-A50A98E0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4" y="152116"/>
            <a:ext cx="1674186" cy="928784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71942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712" y="209044"/>
            <a:ext cx="6619244" cy="761254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V14.1.2: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very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first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implementation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of new </a:t>
            </a:r>
            <a:b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</a:b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calorimeter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design in  FLUKA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foot_calopo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3" y="1381082"/>
            <a:ext cx="5488647" cy="35532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0927" y="4008087"/>
            <a:ext cx="3087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On TIER3: 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/</a:t>
            </a:r>
            <a:r>
              <a:rPr lang="en-US" sz="1200" b="1" dirty="0" err="1">
                <a:solidFill>
                  <a:srgbClr val="0000FF"/>
                </a:solidFill>
              </a:rPr>
              <a:t>gpfs_data</a:t>
            </a:r>
            <a:r>
              <a:rPr lang="en-US" sz="1200" b="1" dirty="0">
                <a:solidFill>
                  <a:srgbClr val="0000FF"/>
                </a:solidFill>
              </a:rPr>
              <a:t>/local/foot/Simulation/V14.1.2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16O_C2H4_200_1.root (10</a:t>
            </a:r>
            <a:r>
              <a:rPr lang="en-US" sz="1200" b="1" baseline="30000" dirty="0">
                <a:solidFill>
                  <a:srgbClr val="0000FF"/>
                </a:solidFill>
              </a:rPr>
              <a:t>7</a:t>
            </a:r>
            <a:r>
              <a:rPr lang="en-US" sz="1200" b="1" dirty="0">
                <a:solidFill>
                  <a:srgbClr val="0000FF"/>
                </a:solidFill>
              </a:rPr>
              <a:t> primaries)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05712" y="62510"/>
            <a:ext cx="271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896" y="1063450"/>
            <a:ext cx="6383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800000"/>
                </a:solidFill>
              </a:rPr>
              <a:t>More difficult job: it’s not a simple body in FLUKA, it has</a:t>
            </a:r>
          </a:p>
          <a:p>
            <a:r>
              <a:rPr lang="en-US" sz="1800" b="1" i="1" dirty="0">
                <a:solidFill>
                  <a:srgbClr val="800000"/>
                </a:solidFill>
              </a:rPr>
              <a:t>to be built using planes in space. </a:t>
            </a:r>
          </a:p>
          <a:p>
            <a:r>
              <a:rPr lang="en-US" sz="1800" b="1" i="1" dirty="0">
                <a:solidFill>
                  <a:srgbClr val="800000"/>
                </a:solidFill>
              </a:rPr>
              <a:t>Mechanical boxes to be considered.</a:t>
            </a:r>
          </a:p>
          <a:p>
            <a:r>
              <a:rPr lang="en-US" sz="1800" b="1" i="1" dirty="0">
                <a:solidFill>
                  <a:srgbClr val="800000"/>
                </a:solidFill>
              </a:rPr>
              <a:t>See yesterday’ talk about </a:t>
            </a:r>
            <a:r>
              <a:rPr lang="en-US" sz="1800" b="1" i="1" dirty="0" err="1">
                <a:solidFill>
                  <a:srgbClr val="800000"/>
                </a:solidFill>
              </a:rPr>
              <a:t>calo</a:t>
            </a:r>
            <a:endParaRPr lang="en-US" sz="1800" b="1" i="1" dirty="0">
              <a:solidFill>
                <a:srgbClr val="800000"/>
              </a:solidFill>
            </a:endParaRPr>
          </a:p>
          <a:p>
            <a:r>
              <a:rPr lang="en-US" sz="1800" b="1" i="1" dirty="0">
                <a:solidFill>
                  <a:srgbClr val="FF0000"/>
                </a:solidFill>
              </a:rPr>
              <a:t>Classes for SHOE not yet implemented</a:t>
            </a:r>
            <a:r>
              <a:rPr lang="en-US" sz="1800" b="1" i="1" dirty="0">
                <a:solidFill>
                  <a:srgbClr val="800000"/>
                </a:solidFill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BAF71F-8FFC-CA48-84C1-C3B919995825}"/>
              </a:ext>
            </a:extLst>
          </p:cNvPr>
          <p:cNvCxnSpPr/>
          <p:nvPr/>
        </p:nvCxnSpPr>
        <p:spPr>
          <a:xfrm flipH="1">
            <a:off x="3108921" y="2037738"/>
            <a:ext cx="3676262" cy="11849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516F83-E73D-8448-B40C-775F51CCEDC5}"/>
              </a:ext>
            </a:extLst>
          </p:cNvPr>
          <p:cNvCxnSpPr>
            <a:cxnSpLocks/>
          </p:cNvCxnSpPr>
          <p:nvPr/>
        </p:nvCxnSpPr>
        <p:spPr>
          <a:xfrm flipH="1" flipV="1">
            <a:off x="3041756" y="3173141"/>
            <a:ext cx="3676262" cy="11849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53B8D0-7CAD-0944-8363-1A4F4ABFE49D}"/>
              </a:ext>
            </a:extLst>
          </p:cNvPr>
          <p:cNvGrpSpPr/>
          <p:nvPr/>
        </p:nvGrpSpPr>
        <p:grpSpPr>
          <a:xfrm>
            <a:off x="5068150" y="1947283"/>
            <a:ext cx="4172138" cy="2654300"/>
            <a:chOff x="3604727" y="1533810"/>
            <a:chExt cx="4172138" cy="26543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4831F8-E5F4-5547-B633-4429A8501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4727" y="1533810"/>
              <a:ext cx="3962400" cy="26543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0609CF-6E06-144A-BBC2-FB0FC72D2C2B}"/>
                </a:ext>
              </a:extLst>
            </p:cNvPr>
            <p:cNvSpPr txBox="1"/>
            <p:nvPr/>
          </p:nvSpPr>
          <p:spPr>
            <a:xfrm>
              <a:off x="3890865" y="3784852"/>
              <a:ext cx="3886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Aachen </a:t>
              </a:r>
              <a:r>
                <a:rPr lang="it-IT" b="1" dirty="0" err="1">
                  <a:solidFill>
                    <a:schemeClr val="bg1"/>
                  </a:solidFill>
                </a:rPr>
                <a:t>prototype</a:t>
              </a:r>
              <a:r>
                <a:rPr lang="it-IT" b="1" dirty="0">
                  <a:solidFill>
                    <a:schemeClr val="bg1"/>
                  </a:solidFill>
                </a:rPr>
                <a:t> @HIT (145 </a:t>
              </a:r>
              <a:r>
                <a:rPr lang="it-IT" b="1" dirty="0" err="1">
                  <a:solidFill>
                    <a:schemeClr val="bg1"/>
                  </a:solidFill>
                </a:rPr>
                <a:t>crystals</a:t>
              </a:r>
              <a:r>
                <a:rPr lang="it-IT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1C57-3A99-1240-8A1A-F2065F15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65" y="0"/>
            <a:ext cx="8509519" cy="69602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Analysis of Aachen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prototype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results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(</a:t>
            </a:r>
            <a:r>
              <a:rPr lang="it-IT" sz="20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as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 </a:t>
            </a:r>
            <a:r>
              <a:rPr lang="it-IT" sz="20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presented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 on </a:t>
            </a:r>
            <a:r>
              <a:rPr lang="it-IT" sz="20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May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 8, </a:t>
            </a:r>
            <a:r>
              <a:rPr lang="it-IT" sz="20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M.Emde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 &amp; </a:t>
            </a:r>
            <a:r>
              <a:rPr lang="it-IT" sz="20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R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. </a:t>
            </a:r>
            <a:r>
              <a:rPr lang="it-IT" sz="20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Hetzel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)</a:t>
            </a:r>
            <a:endParaRPr lang="it-IT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C0EC7-7B93-B447-BA0D-C893D16EA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469" y="612050"/>
            <a:ext cx="5946062" cy="44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B2C4-37D3-E245-8A95-9515493BA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0"/>
            <a:ext cx="8472196" cy="896112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Some </a:t>
            </a:r>
            <a:r>
              <a:rPr lang="it-IT" b="1" dirty="0" err="1">
                <a:solidFill>
                  <a:srgbClr val="FF0000"/>
                </a:solidFill>
              </a:rPr>
              <a:t>issues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recently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emerged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which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could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affect</a:t>
            </a:r>
            <a:r>
              <a:rPr lang="it-IT" b="1" dirty="0">
                <a:solidFill>
                  <a:srgbClr val="FF0000"/>
                </a:solidFill>
              </a:rPr>
              <a:t> the </a:t>
            </a:r>
            <a:r>
              <a:rPr lang="it-IT" b="1" dirty="0" err="1">
                <a:solidFill>
                  <a:srgbClr val="FF0000"/>
                </a:solidFill>
              </a:rPr>
              <a:t>expected</a:t>
            </a:r>
            <a:r>
              <a:rPr lang="it-IT" b="1" dirty="0">
                <a:solidFill>
                  <a:srgbClr val="FF0000"/>
                </a:solidFill>
              </a:rPr>
              <a:t> performance: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9F72-23E3-4A49-9D74-CB138A334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" y="1017410"/>
            <a:ext cx="9061704" cy="3831335"/>
          </a:xfrm>
        </p:spPr>
        <p:txBody>
          <a:bodyPr/>
          <a:lstStyle/>
          <a:p>
            <a:pPr marL="457527" indent="-457200">
              <a:buSzPct val="100000"/>
              <a:buFont typeface="+mj-lt"/>
              <a:buAutoNum type="arabicParenR"/>
            </a:pP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deflection</a:t>
            </a:r>
            <a:r>
              <a:rPr lang="it-IT" dirty="0"/>
              <a:t> and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 of detector </a:t>
            </a:r>
            <a:r>
              <a:rPr lang="it-IT" dirty="0" err="1"/>
              <a:t>acceptance</a:t>
            </a:r>
            <a:r>
              <a:rPr lang="it-IT" dirty="0"/>
              <a:t> in the downstream </a:t>
            </a:r>
            <a:r>
              <a:rPr lang="it-IT" dirty="0" err="1"/>
              <a:t>region</a:t>
            </a:r>
            <a:endParaRPr lang="it-IT" dirty="0"/>
          </a:p>
          <a:p>
            <a:pPr marL="457527" indent="-457200">
              <a:buSzPct val="100000"/>
              <a:buFont typeface="+mj-lt"/>
              <a:buAutoNum type="arabicParenR"/>
            </a:pP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: </a:t>
            </a:r>
            <a:r>
              <a:rPr lang="it-IT" dirty="0" err="1"/>
              <a:t>how</a:t>
            </a:r>
            <a:r>
              <a:rPr lang="it-IT" dirty="0"/>
              <a:t> to </a:t>
            </a:r>
            <a:r>
              <a:rPr lang="it-IT" dirty="0" err="1"/>
              <a:t>recover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acceptance</a:t>
            </a:r>
            <a:endParaRPr lang="it-IT" dirty="0"/>
          </a:p>
          <a:p>
            <a:pPr marL="457527" indent="-457200">
              <a:buSzPct val="100000"/>
              <a:buFont typeface="+mj-lt"/>
              <a:buAutoNum type="arabicParenR"/>
            </a:pP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uncertainties</a:t>
            </a:r>
            <a:r>
              <a:rPr lang="it-IT" dirty="0"/>
              <a:t> in the </a:t>
            </a:r>
            <a:r>
              <a:rPr lang="it-IT" dirty="0" err="1"/>
              <a:t>knowledge</a:t>
            </a:r>
            <a:r>
              <a:rPr lang="it-IT" dirty="0"/>
              <a:t> of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(position, </a:t>
            </a:r>
            <a:r>
              <a:rPr lang="it-IT" dirty="0" err="1"/>
              <a:t>alignement</a:t>
            </a:r>
            <a:r>
              <a:rPr lang="it-IT" dirty="0"/>
              <a:t>,…)</a:t>
            </a:r>
          </a:p>
          <a:p>
            <a:pPr marL="457527" indent="-457200">
              <a:buSzPct val="100000"/>
              <a:buFont typeface="+mj-lt"/>
              <a:buAutoNum type="arabicParenR"/>
            </a:pPr>
            <a:r>
              <a:rPr lang="it-IT" dirty="0" err="1"/>
              <a:t>Stability</a:t>
            </a:r>
            <a:r>
              <a:rPr lang="it-IT" dirty="0"/>
              <a:t> of B </a:t>
            </a:r>
            <a:r>
              <a:rPr lang="it-IT" dirty="0" err="1"/>
              <a:t>field</a:t>
            </a:r>
            <a:r>
              <a:rPr lang="it-IT" dirty="0"/>
              <a:t> of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 and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damage</a:t>
            </a:r>
            <a:endParaRPr lang="it-IT" dirty="0"/>
          </a:p>
          <a:p>
            <a:pPr marL="457527" indent="-457200">
              <a:buSzPct val="100000"/>
              <a:buFont typeface="+mj-lt"/>
              <a:buAutoNum type="arabicParenR"/>
            </a:pPr>
            <a:r>
              <a:rPr lang="it-IT" dirty="0" err="1"/>
              <a:t>Actual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</a:t>
            </a:r>
            <a:r>
              <a:rPr lang="it-IT" dirty="0" err="1"/>
              <a:t>z</a:t>
            </a:r>
            <a:r>
              <a:rPr lang="it-IT" dirty="0"/>
              <a:t> coordinate of Intermediate </a:t>
            </a:r>
            <a:r>
              <a:rPr lang="it-IT" dirty="0" err="1"/>
              <a:t>Tracker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4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635002"/>
            <a:ext cx="7842356" cy="698498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Deflection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in the case of 2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magnets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with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aligned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B: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possible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loss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efficiency</a:t>
            </a:r>
            <a:r>
              <a:rPr lang="en-US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Happy Monkey" panose="02000500000000020004" pitchFamily="2" charset="0"/>
              </a:rPr>
              <a:t>(R. </a:t>
            </a:r>
            <a:r>
              <a:rPr lang="en-US" sz="2400" i="1" dirty="0" err="1">
                <a:solidFill>
                  <a:srgbClr val="0070C0"/>
                </a:solidFill>
                <a:latin typeface="Happy Monkey" panose="02000500000000020004" pitchFamily="2" charset="0"/>
              </a:rPr>
              <a:t>Spighi</a:t>
            </a:r>
            <a:r>
              <a:rPr lang="en-US" sz="2400" i="1" dirty="0">
                <a:solidFill>
                  <a:srgbClr val="0070C0"/>
                </a:solidFill>
                <a:latin typeface="Happy Monkey" panose="02000500000000020004" pitchFamily="2" charset="0"/>
              </a:rPr>
              <a:t>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72343"/>
            <a:ext cx="4691441" cy="305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58" y="2027464"/>
            <a:ext cx="4763520" cy="2843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5464" y="2408465"/>
            <a:ext cx="152798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Calo</a:t>
            </a:r>
            <a:r>
              <a:rPr lang="en-US" sz="1200" b="1" dirty="0">
                <a:solidFill>
                  <a:srgbClr val="FF0000"/>
                </a:solidFill>
              </a:rPr>
              <a:t>: Shift -5.1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514" y="2277838"/>
            <a:ext cx="153599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MSD: Shift -0.7 cm</a:t>
            </a:r>
          </a:p>
        </p:txBody>
      </p:sp>
    </p:spTree>
    <p:extLst>
      <p:ext uri="{BB962C8B-B14F-4D97-AF65-F5344CB8AC3E}">
        <p14:creationId xmlns:p14="http://schemas.microsoft.com/office/powerpoint/2010/main" val="10002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712" y="209044"/>
            <a:ext cx="6619244" cy="796279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Possible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alternatives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for the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field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orientation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of the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two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magnets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4439195" y="1910307"/>
            <a:ext cx="4526010" cy="25731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190500" y="1879964"/>
            <a:ext cx="4543830" cy="258309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4953544" y="1619250"/>
            <a:ext cx="4190456" cy="5034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US" sz="1200" b="1" spc="-1" dirty="0">
                <a:solidFill>
                  <a:srgbClr val="0070C0"/>
                </a:solidFill>
                <a:latin typeface="Arial"/>
              </a:rPr>
              <a:t>2</a:t>
            </a:r>
            <a:r>
              <a:rPr lang="en-US" sz="1200" b="1" spc="-1" baseline="30000" dirty="0">
                <a:solidFill>
                  <a:srgbClr val="0070C0"/>
                </a:solidFill>
                <a:latin typeface="Arial"/>
              </a:rPr>
              <a:t>nd</a:t>
            </a:r>
            <a:r>
              <a:rPr lang="en-US" sz="1200" b="1" spc="-1" dirty="0">
                <a:solidFill>
                  <a:srgbClr val="0070C0"/>
                </a:solidFill>
                <a:latin typeface="Arial"/>
              </a:rPr>
              <a:t> magnet with opposite magnetic field orientation with respect to 1</a:t>
            </a:r>
            <a:r>
              <a:rPr lang="en-US" sz="1200" b="1" spc="-1" baseline="30000" dirty="0">
                <a:solidFill>
                  <a:srgbClr val="0070C0"/>
                </a:solidFill>
                <a:latin typeface="Arial"/>
              </a:rPr>
              <a:t>st</a:t>
            </a:r>
            <a:r>
              <a:rPr lang="en-US" sz="1200" b="1" spc="-1" dirty="0">
                <a:solidFill>
                  <a:srgbClr val="0070C0"/>
                </a:solidFill>
                <a:latin typeface="Arial"/>
              </a:rPr>
              <a:t> magnet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911" y="4451003"/>
            <a:ext cx="2959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On TIER3: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/</a:t>
            </a:r>
            <a:r>
              <a:rPr lang="en-US" sz="1200" b="1" dirty="0" err="1">
                <a:solidFill>
                  <a:schemeClr val="bg1"/>
                </a:solidFill>
              </a:rPr>
              <a:t>gpfs_data</a:t>
            </a:r>
            <a:r>
              <a:rPr lang="en-US" sz="1200" b="1" dirty="0">
                <a:solidFill>
                  <a:schemeClr val="bg1"/>
                </a:solidFill>
              </a:rPr>
              <a:t>/local/foot/Simulation/V14.2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16O_C2H4_200_1.root (10</a:t>
            </a:r>
            <a:r>
              <a:rPr lang="en-US" sz="1200" b="1" baseline="30000" dirty="0">
                <a:solidFill>
                  <a:schemeClr val="bg1"/>
                </a:solidFill>
              </a:rPr>
              <a:t>7</a:t>
            </a:r>
            <a:r>
              <a:rPr lang="en-US" sz="1200" b="1" dirty="0">
                <a:solidFill>
                  <a:schemeClr val="bg1"/>
                </a:solidFill>
              </a:rPr>
              <a:t> primaries)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250" y="1605642"/>
            <a:ext cx="379639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spc="-1" dirty="0">
                <a:solidFill>
                  <a:srgbClr val="0070C0"/>
                </a:solidFill>
                <a:latin typeface="Arial"/>
              </a:rPr>
              <a:t>2</a:t>
            </a:r>
            <a:r>
              <a:rPr lang="en-US" sz="1200" b="1" spc="-1" baseline="30000" dirty="0">
                <a:solidFill>
                  <a:srgbClr val="0070C0"/>
                </a:solidFill>
                <a:latin typeface="Arial"/>
              </a:rPr>
              <a:t>nd</a:t>
            </a:r>
            <a:r>
              <a:rPr lang="en-US" sz="1200" b="1" spc="-1" dirty="0">
                <a:solidFill>
                  <a:srgbClr val="0070C0"/>
                </a:solidFill>
                <a:latin typeface="Arial"/>
              </a:rPr>
              <a:t> magnet with same magnetic field orientation as 1</a:t>
            </a:r>
            <a:r>
              <a:rPr lang="en-US" sz="1200" b="1" spc="-1" baseline="30000" dirty="0">
                <a:solidFill>
                  <a:srgbClr val="0070C0"/>
                </a:solidFill>
                <a:latin typeface="Arial"/>
              </a:rPr>
              <a:t>st</a:t>
            </a:r>
            <a:r>
              <a:rPr lang="en-US" sz="1200" b="1" spc="-1" dirty="0">
                <a:solidFill>
                  <a:srgbClr val="0070C0"/>
                </a:solidFill>
                <a:latin typeface="Arial"/>
              </a:rPr>
              <a:t> magnet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1854" y="4451003"/>
            <a:ext cx="3182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On TIER3: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/</a:t>
            </a:r>
            <a:r>
              <a:rPr lang="en-US" sz="1200" b="1" dirty="0" err="1">
                <a:solidFill>
                  <a:schemeClr val="bg1"/>
                </a:solidFill>
              </a:rPr>
              <a:t>gpfs_data</a:t>
            </a:r>
            <a:r>
              <a:rPr lang="en-US" sz="1200" b="1" dirty="0">
                <a:solidFill>
                  <a:schemeClr val="bg1"/>
                </a:solidFill>
              </a:rPr>
              <a:t>/local/foot/Simulation/V14.2inv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16O_C2H4_200_1.root (10</a:t>
            </a:r>
            <a:r>
              <a:rPr lang="en-US" sz="1200" b="1" baseline="30000" dirty="0">
                <a:solidFill>
                  <a:schemeClr val="bg1"/>
                </a:solidFill>
              </a:rPr>
              <a:t>7</a:t>
            </a:r>
            <a:r>
              <a:rPr lang="en-US" sz="1200" b="1" dirty="0">
                <a:solidFill>
                  <a:schemeClr val="bg1"/>
                </a:solidFill>
              </a:rPr>
              <a:t> primaries)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A8174-686E-B040-8088-9AE14F4643F4}"/>
              </a:ext>
            </a:extLst>
          </p:cNvPr>
          <p:cNvSpPr txBox="1"/>
          <p:nvPr/>
        </p:nvSpPr>
        <p:spPr>
          <a:xfrm>
            <a:off x="3137488" y="4469069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Under </a:t>
            </a:r>
            <a:r>
              <a:rPr lang="it-IT" b="1" i="1" dirty="0" err="1">
                <a:solidFill>
                  <a:srgbClr val="C00000"/>
                </a:solidFill>
              </a:rPr>
              <a:t>investigation</a:t>
            </a:r>
            <a:endParaRPr lang="it-IT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/>
        </p:blipFill>
        <p:spPr>
          <a:xfrm>
            <a:off x="3872820" y="1528763"/>
            <a:ext cx="4242707" cy="279423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V14.2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262058" y="1745525"/>
            <a:ext cx="3792870" cy="2105297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3793670" y="636348"/>
            <a:ext cx="4949190" cy="1027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- Single magnet length 10 cm</a:t>
            </a:r>
          </a:p>
          <a:p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- Center-to-center distance of </a:t>
            </a:r>
            <a:r>
              <a:rPr lang="en-US" sz="1350" b="1" spc="-1" dirty="0" err="1">
                <a:solidFill>
                  <a:srgbClr val="FF0000"/>
                </a:solidFill>
                <a:latin typeface="Arial"/>
              </a:rPr>
              <a:t>magnetes</a:t>
            </a:r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: 15 cm, gap ~5 cm, as recommended after FOOT Mech Meeting</a:t>
            </a:r>
          </a:p>
          <a:p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- ITR and MSD shifted downstream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C38D6-F7EA-2842-84AF-C1F9E165AA2D}"/>
              </a:ext>
            </a:extLst>
          </p:cNvPr>
          <p:cNvSpPr txBox="1"/>
          <p:nvPr/>
        </p:nvSpPr>
        <p:spPr>
          <a:xfrm>
            <a:off x="2267339" y="4397724"/>
            <a:ext cx="3379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7030A0"/>
                </a:solidFill>
              </a:rPr>
              <a:t>Suddenly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we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realize</a:t>
            </a:r>
            <a:r>
              <a:rPr lang="it-IT" b="1" dirty="0">
                <a:solidFill>
                  <a:srgbClr val="7030A0"/>
                </a:solidFill>
              </a:rPr>
              <a:t> a </a:t>
            </a:r>
            <a:r>
              <a:rPr lang="it-IT" b="1" dirty="0" err="1">
                <a:solidFill>
                  <a:srgbClr val="7030A0"/>
                </a:solidFill>
              </a:rPr>
              <a:t>problem</a:t>
            </a:r>
            <a:r>
              <a:rPr lang="it-IT" b="1" dirty="0">
                <a:solidFill>
                  <a:srgbClr val="7030A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27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BE64-9175-F943-8A04-A963B1F5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3" y="209044"/>
            <a:ext cx="8565503" cy="728632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Angular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acceptance</a:t>
            </a:r>
            <a:r>
              <a:rPr lang="it-IT" b="1" dirty="0">
                <a:solidFill>
                  <a:srgbClr val="FF0000"/>
                </a:solidFill>
              </a:rPr>
              <a:t> vs </a:t>
            </a:r>
            <a:r>
              <a:rPr lang="it-IT" b="1" dirty="0" err="1">
                <a:solidFill>
                  <a:srgbClr val="FF0000"/>
                </a:solidFill>
              </a:rPr>
              <a:t>Magnetic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Lenght</a:t>
            </a:r>
            <a:r>
              <a:rPr lang="it-IT" b="1" dirty="0">
                <a:solidFill>
                  <a:srgbClr val="FF0000"/>
                </a:solidFill>
              </a:rPr>
              <a:t> vs </a:t>
            </a:r>
            <a:r>
              <a:rPr lang="it-IT" b="1" dirty="0" err="1">
                <a:solidFill>
                  <a:srgbClr val="FF0000"/>
                </a:solidFill>
              </a:rPr>
              <a:t>Tracking</a:t>
            </a:r>
            <a:r>
              <a:rPr lang="it-IT" b="1" dirty="0">
                <a:solidFill>
                  <a:srgbClr val="FF0000"/>
                </a:solidFill>
              </a:rPr>
              <a:t> Detector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A3054-FBE2-1B44-8527-29578E3C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52F43-BB24-C047-B9F7-A3566FB2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0" y="1078463"/>
            <a:ext cx="5702300" cy="3695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0FEF86-02AF-214A-ACF6-893DB4BFF779}"/>
              </a:ext>
            </a:extLst>
          </p:cNvPr>
          <p:cNvCxnSpPr/>
          <p:nvPr/>
        </p:nvCxnSpPr>
        <p:spPr>
          <a:xfrm flipV="1">
            <a:off x="1530220" y="2500604"/>
            <a:ext cx="3797560" cy="4257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E4473-B320-B241-A8C2-CEB914499F40}"/>
              </a:ext>
            </a:extLst>
          </p:cNvPr>
          <p:cNvCxnSpPr>
            <a:cxnSpLocks/>
          </p:cNvCxnSpPr>
          <p:nvPr/>
        </p:nvCxnSpPr>
        <p:spPr>
          <a:xfrm>
            <a:off x="1511558" y="2926313"/>
            <a:ext cx="3816222" cy="4047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B2C05F-D93C-3E49-9640-C3E9BED65FB4}"/>
              </a:ext>
            </a:extLst>
          </p:cNvPr>
          <p:cNvCxnSpPr>
            <a:stCxn id="7" idx="1"/>
          </p:cNvCxnSpPr>
          <p:nvPr/>
        </p:nvCxnSpPr>
        <p:spPr>
          <a:xfrm>
            <a:off x="1105030" y="2926313"/>
            <a:ext cx="57023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F62EFF-FFFE-6E4D-89C3-5C6C9D42CB90}"/>
              </a:ext>
            </a:extLst>
          </p:cNvPr>
          <p:cNvCxnSpPr/>
          <p:nvPr/>
        </p:nvCxnSpPr>
        <p:spPr>
          <a:xfrm>
            <a:off x="5327780" y="2500604"/>
            <a:ext cx="0" cy="830425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4D1873-8148-954C-A9D6-818E22C36EB7}"/>
              </a:ext>
            </a:extLst>
          </p:cNvPr>
          <p:cNvCxnSpPr/>
          <p:nvPr/>
        </p:nvCxnSpPr>
        <p:spPr>
          <a:xfrm>
            <a:off x="1511558" y="2926313"/>
            <a:ext cx="38162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7FE691-83AC-6E4E-9B72-B04EC124E825}"/>
              </a:ext>
            </a:extLst>
          </p:cNvPr>
          <p:cNvSpPr txBox="1"/>
          <p:nvPr/>
        </p:nvSpPr>
        <p:spPr>
          <a:xfrm>
            <a:off x="4226767" y="2845837"/>
            <a:ext cx="92198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0432FF"/>
                </a:solidFill>
              </a:rPr>
              <a:t>L ~31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0705C7-6BF1-0542-866D-58E9B1289CF8}"/>
              </a:ext>
            </a:extLst>
          </p:cNvPr>
          <p:cNvSpPr txBox="1"/>
          <p:nvPr/>
        </p:nvSpPr>
        <p:spPr>
          <a:xfrm>
            <a:off x="5209592" y="2544181"/>
            <a:ext cx="8755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0432FF"/>
                </a:solidFill>
              </a:rPr>
              <a:t> d ~7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AC97A5-7548-B540-A382-8DD19188175A}"/>
              </a:ext>
            </a:extLst>
          </p:cNvPr>
          <p:cNvSpPr txBox="1"/>
          <p:nvPr/>
        </p:nvSpPr>
        <p:spPr>
          <a:xfrm>
            <a:off x="6142722" y="1164976"/>
            <a:ext cx="2796003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Having</a:t>
            </a:r>
            <a:r>
              <a:rPr lang="it-IT" dirty="0"/>
              <a:t> </a:t>
            </a:r>
            <a:r>
              <a:rPr lang="it-IT" dirty="0" err="1"/>
              <a:t>kept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to r~3.5 cm the </a:t>
            </a:r>
            <a:r>
              <a:rPr lang="it-IT" dirty="0" err="1"/>
              <a:t>radius</a:t>
            </a:r>
            <a:r>
              <a:rPr lang="it-IT" dirty="0"/>
              <a:t> of the </a:t>
            </a:r>
            <a:r>
              <a:rPr lang="it-IT" dirty="0" err="1"/>
              <a:t>magnet</a:t>
            </a:r>
            <a:r>
              <a:rPr lang="it-IT" dirty="0"/>
              <a:t> bore </a:t>
            </a:r>
            <a:r>
              <a:rPr lang="it-IT" dirty="0" err="1"/>
              <a:t>reduces</a:t>
            </a:r>
            <a:r>
              <a:rPr lang="it-IT" dirty="0"/>
              <a:t> semi-aperture of the </a:t>
            </a:r>
            <a:r>
              <a:rPr lang="it-IT" dirty="0" err="1"/>
              <a:t>cone</a:t>
            </a:r>
            <a:r>
              <a:rPr lang="it-IT" dirty="0"/>
              <a:t> to ~ 6.4</a:t>
            </a:r>
            <a:r>
              <a:rPr lang="it-IT" baseline="30000" dirty="0"/>
              <a:t>°</a:t>
            </a:r>
          </a:p>
          <a:p>
            <a:endParaRPr lang="it-IT" baseline="30000" dirty="0"/>
          </a:p>
          <a:p>
            <a:r>
              <a:rPr lang="it-IT" dirty="0"/>
              <a:t>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recover</a:t>
            </a:r>
            <a:r>
              <a:rPr lang="it-IT" dirty="0"/>
              <a:t> 10</a:t>
            </a:r>
            <a:r>
              <a:rPr lang="it-IT" baseline="30000" dirty="0"/>
              <a:t>°</a:t>
            </a:r>
          </a:p>
          <a:p>
            <a:r>
              <a:rPr lang="it-IT" dirty="0"/>
              <a:t>semi-aperture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r</a:t>
            </a:r>
            <a:r>
              <a:rPr lang="it-IT" dirty="0"/>
              <a:t>~ 5.5 cm</a:t>
            </a:r>
          </a:p>
          <a:p>
            <a:endParaRPr lang="it-IT" dirty="0"/>
          </a:p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useless</a:t>
            </a:r>
            <a:r>
              <a:rPr lang="it-IT" dirty="0"/>
              <a:t> with MSD </a:t>
            </a:r>
            <a:r>
              <a:rPr lang="it-IT" dirty="0" err="1"/>
              <a:t>size</a:t>
            </a:r>
            <a:r>
              <a:rPr lang="it-IT" dirty="0"/>
              <a:t> of 9x9 cm</a:t>
            </a:r>
            <a:r>
              <a:rPr lang="it-IT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66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89B2-29D4-6249-9D16-E64CAB5B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283689"/>
            <a:ext cx="7483780" cy="53022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 </a:t>
            </a:r>
            <a:r>
              <a:rPr lang="it-IT" b="1" dirty="0" err="1">
                <a:solidFill>
                  <a:srgbClr val="FF0000"/>
                </a:solidFill>
              </a:rPr>
              <a:t>possible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suggestions</a:t>
            </a:r>
            <a:r>
              <a:rPr lang="it-IT" b="1" dirty="0">
                <a:solidFill>
                  <a:srgbClr val="FF0000"/>
                </a:solidFill>
              </a:rPr>
              <a:t> for MSD in case of </a:t>
            </a:r>
            <a:r>
              <a:rPr lang="it-IT" b="1" dirty="0" err="1">
                <a:solidFill>
                  <a:srgbClr val="FF0000"/>
                </a:solidFill>
              </a:rPr>
              <a:t>larger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diameter</a:t>
            </a:r>
            <a:r>
              <a:rPr lang="it-IT" b="1" dirty="0">
                <a:solidFill>
                  <a:srgbClr val="FF0000"/>
                </a:solidFill>
              </a:rPr>
              <a:t> of </a:t>
            </a:r>
            <a:r>
              <a:rPr lang="it-IT" b="1" dirty="0" err="1">
                <a:solidFill>
                  <a:srgbClr val="FF0000"/>
                </a:solidFill>
              </a:rPr>
              <a:t>magnet</a:t>
            </a:r>
            <a:r>
              <a:rPr lang="it-IT" b="1" dirty="0">
                <a:solidFill>
                  <a:srgbClr val="FF0000"/>
                </a:solidFill>
              </a:rPr>
              <a:t> bore: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C1284-673E-9C48-823F-52722A57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04D13-9826-2841-826C-DC70588F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41" y="1082050"/>
            <a:ext cx="4158829" cy="3787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1F2786-2850-164E-B058-10EAF3B5E955}"/>
              </a:ext>
            </a:extLst>
          </p:cNvPr>
          <p:cNvSpPr/>
          <p:nvPr/>
        </p:nvSpPr>
        <p:spPr>
          <a:xfrm>
            <a:off x="410546" y="954219"/>
            <a:ext cx="7268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detector </a:t>
            </a:r>
            <a:r>
              <a:rPr lang="it-IT" dirty="0" err="1"/>
              <a:t>layers</a:t>
            </a:r>
            <a:r>
              <a:rPr lang="it-IT" dirty="0"/>
              <a:t> from 3 to 4, </a:t>
            </a:r>
            <a:r>
              <a:rPr lang="it-IT" dirty="0" err="1"/>
              <a:t>alternating</a:t>
            </a:r>
            <a:r>
              <a:rPr lang="it-IT" dirty="0"/>
              <a:t> the </a:t>
            </a:r>
            <a:r>
              <a:rPr lang="it-IT" dirty="0" err="1"/>
              <a:t>following</a:t>
            </a:r>
            <a:r>
              <a:rPr lang="it-IT" dirty="0"/>
              <a:t> 45° </a:t>
            </a:r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i="1" dirty="0">
                <a:solidFill>
                  <a:srgbClr val="0070C0"/>
                </a:solidFill>
              </a:rPr>
              <a:t>(L. </a:t>
            </a:r>
            <a:r>
              <a:rPr lang="it-IT" i="1" dirty="0" err="1">
                <a:solidFill>
                  <a:srgbClr val="0070C0"/>
                </a:solidFill>
              </a:rPr>
              <a:t>Servoli</a:t>
            </a:r>
            <a:r>
              <a:rPr lang="it-IT" i="1" dirty="0">
                <a:solidFill>
                  <a:srgbClr val="0070C0"/>
                </a:solidFill>
              </a:rPr>
              <a:t>)</a:t>
            </a:r>
            <a:r>
              <a:rPr lang="it-IT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78217-43D1-8E45-8CEA-E0277FCC0908}"/>
              </a:ext>
            </a:extLst>
          </p:cNvPr>
          <p:cNvSpPr txBox="1"/>
          <p:nvPr/>
        </p:nvSpPr>
        <p:spPr>
          <a:xfrm>
            <a:off x="1388975" y="4572521"/>
            <a:ext cx="6455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The </a:t>
            </a:r>
            <a:r>
              <a:rPr lang="it-IT" sz="1400" b="1" dirty="0" err="1"/>
              <a:t>mimimum</a:t>
            </a:r>
            <a:r>
              <a:rPr lang="it-IT" sz="1400" b="1" dirty="0"/>
              <a:t> </a:t>
            </a:r>
            <a:r>
              <a:rPr lang="it-IT" sz="1400" b="1" dirty="0" err="1"/>
              <a:t>diameter</a:t>
            </a:r>
            <a:r>
              <a:rPr lang="it-IT" sz="1400" b="1" dirty="0"/>
              <a:t> of the </a:t>
            </a:r>
            <a:r>
              <a:rPr lang="it-IT" sz="1400" b="1" dirty="0" err="1"/>
              <a:t>circle</a:t>
            </a:r>
            <a:r>
              <a:rPr lang="it-IT" sz="1400" b="1" dirty="0"/>
              <a:t> </a:t>
            </a:r>
            <a:r>
              <a:rPr lang="it-IT" sz="1400" b="1" dirty="0" err="1"/>
              <a:t>covering</a:t>
            </a:r>
            <a:r>
              <a:rPr lang="it-IT" sz="1400" b="1" dirty="0"/>
              <a:t> </a:t>
            </a:r>
            <a:r>
              <a:rPr lang="it-IT" sz="1400" b="1" dirty="0" err="1"/>
              <a:t>at</a:t>
            </a:r>
            <a:r>
              <a:rPr lang="it-IT" sz="1400" b="1" dirty="0"/>
              <a:t> </a:t>
            </a:r>
            <a:r>
              <a:rPr lang="it-IT" sz="1400" b="1" dirty="0" err="1"/>
              <a:t>least</a:t>
            </a:r>
            <a:r>
              <a:rPr lang="it-IT" sz="1400" b="1" dirty="0"/>
              <a:t> 2 </a:t>
            </a:r>
            <a:r>
              <a:rPr lang="it-IT" sz="1400" b="1" dirty="0" err="1"/>
              <a:t>points</a:t>
            </a:r>
            <a:r>
              <a:rPr lang="it-IT" sz="1400" b="1" dirty="0"/>
              <a:t> </a:t>
            </a:r>
            <a:r>
              <a:rPr lang="it-IT" sz="1400" b="1" dirty="0" err="1"/>
              <a:t>is</a:t>
            </a:r>
            <a:r>
              <a:rPr lang="it-IT" sz="1400" b="1" dirty="0"/>
              <a:t> ~10.6 cm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698426-5674-5B41-BE02-DF82377A4F5F}"/>
              </a:ext>
            </a:extLst>
          </p:cNvPr>
          <p:cNvGrpSpPr/>
          <p:nvPr/>
        </p:nvGrpSpPr>
        <p:grpSpPr>
          <a:xfrm>
            <a:off x="3153745" y="1836351"/>
            <a:ext cx="4662484" cy="2230018"/>
            <a:chOff x="3153745" y="1836351"/>
            <a:chExt cx="4662484" cy="22300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D5735C-F098-2E4D-8F10-BC2800346F65}"/>
                </a:ext>
              </a:extLst>
            </p:cNvPr>
            <p:cNvSpPr/>
            <p:nvPr/>
          </p:nvSpPr>
          <p:spPr>
            <a:xfrm>
              <a:off x="3153745" y="1836351"/>
              <a:ext cx="2230018" cy="22300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ctagon 8">
              <a:extLst>
                <a:ext uri="{FF2B5EF4-FFF2-40B4-BE49-F238E27FC236}">
                  <a16:creationId xmlns:a16="http://schemas.microsoft.com/office/drawing/2014/main" id="{3FA78C79-3FE0-D543-ABA7-A44AF4FF6CC4}"/>
                </a:ext>
              </a:extLst>
            </p:cNvPr>
            <p:cNvSpPr/>
            <p:nvPr/>
          </p:nvSpPr>
          <p:spPr>
            <a:xfrm>
              <a:off x="3237721" y="1979986"/>
              <a:ext cx="2062065" cy="1942747"/>
            </a:xfrm>
            <a:prstGeom prst="oct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757755-7182-C247-ABA6-268011EE45E3}"/>
                </a:ext>
              </a:extLst>
            </p:cNvPr>
            <p:cNvSpPr txBox="1"/>
            <p:nvPr/>
          </p:nvSpPr>
          <p:spPr>
            <a:xfrm>
              <a:off x="5943600" y="2341984"/>
              <a:ext cx="1872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4 </a:t>
              </a:r>
              <a:r>
                <a:rPr lang="it-IT" b="1" dirty="0" err="1">
                  <a:solidFill>
                    <a:srgbClr val="FF0000"/>
                  </a:solidFill>
                </a:rPr>
                <a:t>point</a:t>
              </a:r>
              <a:r>
                <a:rPr lang="it-IT" b="1" dirty="0">
                  <a:solidFill>
                    <a:srgbClr val="FF0000"/>
                  </a:solidFill>
                </a:rPr>
                <a:t> </a:t>
              </a:r>
              <a:r>
                <a:rPr lang="it-IT" b="1" dirty="0" err="1">
                  <a:solidFill>
                    <a:srgbClr val="FF0000"/>
                  </a:solidFill>
                </a:rPr>
                <a:t>coverage</a:t>
              </a:r>
              <a:r>
                <a:rPr lang="it-IT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804D73-06E1-9442-8E4E-CA2C607859B2}"/>
              </a:ext>
            </a:extLst>
          </p:cNvPr>
          <p:cNvGrpSpPr/>
          <p:nvPr/>
        </p:nvGrpSpPr>
        <p:grpSpPr>
          <a:xfrm>
            <a:off x="2790679" y="1501977"/>
            <a:ext cx="5018213" cy="2881019"/>
            <a:chOff x="2798016" y="1510850"/>
            <a:chExt cx="5018213" cy="2881019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ABEBDC7F-A5DB-CF4B-B7B8-8AB25CA6F273}"/>
                </a:ext>
              </a:extLst>
            </p:cNvPr>
            <p:cNvSpPr/>
            <p:nvPr/>
          </p:nvSpPr>
          <p:spPr>
            <a:xfrm>
              <a:off x="3851055" y="1510850"/>
              <a:ext cx="770712" cy="40664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5BB177D6-D7B2-AC4C-8553-B75815DC1AC7}"/>
                </a:ext>
              </a:extLst>
            </p:cNvPr>
            <p:cNvSpPr/>
            <p:nvPr/>
          </p:nvSpPr>
          <p:spPr>
            <a:xfrm rot="18929261">
              <a:off x="2968739" y="1898112"/>
              <a:ext cx="770712" cy="40664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300CB1A5-716A-3F41-98E8-2A5847E05630}"/>
                </a:ext>
              </a:extLst>
            </p:cNvPr>
            <p:cNvSpPr/>
            <p:nvPr/>
          </p:nvSpPr>
          <p:spPr>
            <a:xfrm rot="2754621">
              <a:off x="4743202" y="1894803"/>
              <a:ext cx="835222" cy="40664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589B2E39-DA85-AC4A-A906-4C840F6369B0}"/>
                </a:ext>
              </a:extLst>
            </p:cNvPr>
            <p:cNvSpPr/>
            <p:nvPr/>
          </p:nvSpPr>
          <p:spPr>
            <a:xfrm rot="16200000">
              <a:off x="2615985" y="2772652"/>
              <a:ext cx="770712" cy="40664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61B02238-CD3B-B441-99DF-6E58715667FE}"/>
                </a:ext>
              </a:extLst>
            </p:cNvPr>
            <p:cNvSpPr/>
            <p:nvPr/>
          </p:nvSpPr>
          <p:spPr>
            <a:xfrm rot="5400000">
              <a:off x="5157976" y="2826276"/>
              <a:ext cx="604975" cy="273907"/>
            </a:xfrm>
            <a:prstGeom prst="triangle">
              <a:avLst>
                <a:gd name="adj" fmla="val 54627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8A3E6308-CD1C-864C-86FD-3A8B6ED50F76}"/>
                </a:ext>
              </a:extLst>
            </p:cNvPr>
            <p:cNvSpPr/>
            <p:nvPr/>
          </p:nvSpPr>
          <p:spPr>
            <a:xfrm rot="13524168">
              <a:off x="2979027" y="3595953"/>
              <a:ext cx="770712" cy="40664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E6D67A27-C446-9245-90AF-120A55A131FA}"/>
                </a:ext>
              </a:extLst>
            </p:cNvPr>
            <p:cNvSpPr/>
            <p:nvPr/>
          </p:nvSpPr>
          <p:spPr>
            <a:xfrm rot="7901436">
              <a:off x="4744482" y="3584526"/>
              <a:ext cx="834994" cy="38452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6FE462F5-EB92-C748-8887-88A6DAF13905}"/>
                </a:ext>
              </a:extLst>
            </p:cNvPr>
            <p:cNvSpPr/>
            <p:nvPr/>
          </p:nvSpPr>
          <p:spPr>
            <a:xfrm flipV="1">
              <a:off x="3839560" y="3985220"/>
              <a:ext cx="770712" cy="406649"/>
            </a:xfrm>
            <a:prstGeom prst="triangl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E920DC-51C6-5B45-BBEC-B5C48FC5856D}"/>
                </a:ext>
              </a:extLst>
            </p:cNvPr>
            <p:cNvSpPr txBox="1"/>
            <p:nvPr/>
          </p:nvSpPr>
          <p:spPr>
            <a:xfrm>
              <a:off x="5943600" y="1820751"/>
              <a:ext cx="1872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</a:rPr>
                <a:t>2 </a:t>
              </a:r>
              <a:r>
                <a:rPr lang="it-IT" b="1" dirty="0" err="1">
                  <a:solidFill>
                    <a:srgbClr val="0070C0"/>
                  </a:solidFill>
                </a:rPr>
                <a:t>point</a:t>
              </a:r>
              <a:r>
                <a:rPr lang="it-IT" b="1" dirty="0">
                  <a:solidFill>
                    <a:srgbClr val="0070C0"/>
                  </a:solidFill>
                </a:rPr>
                <a:t> </a:t>
              </a:r>
              <a:r>
                <a:rPr lang="it-IT" b="1" dirty="0" err="1">
                  <a:solidFill>
                    <a:srgbClr val="0070C0"/>
                  </a:solidFill>
                </a:rPr>
                <a:t>coverage</a:t>
              </a:r>
              <a:r>
                <a:rPr lang="it-IT" b="1" dirty="0">
                  <a:solidFill>
                    <a:srgbClr val="0070C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60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A589-05DC-AA4F-8B36-CBBCBD44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Alternative </a:t>
            </a:r>
            <a:r>
              <a:rPr lang="it-IT" b="1" dirty="0" err="1">
                <a:solidFill>
                  <a:srgbClr val="FF0000"/>
                </a:solidFill>
              </a:rPr>
              <a:t>magnet</a:t>
            </a:r>
            <a:r>
              <a:rPr lang="it-IT" b="1" dirty="0">
                <a:solidFill>
                  <a:srgbClr val="FF0000"/>
                </a:solidFill>
              </a:rPr>
              <a:t> design: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628B6-4E69-374B-AEC9-0D9A12BC5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61" y="982085"/>
            <a:ext cx="570230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142B4-D5B1-2E44-9945-23E5646AD8FA}"/>
              </a:ext>
            </a:extLst>
          </p:cNvPr>
          <p:cNvSpPr txBox="1"/>
          <p:nvPr/>
        </p:nvSpPr>
        <p:spPr>
          <a:xfrm>
            <a:off x="4873827" y="1364996"/>
            <a:ext cx="236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Two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different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20AC4-91AB-A343-91DB-2A59A715DBFA}"/>
              </a:ext>
            </a:extLst>
          </p:cNvPr>
          <p:cNvSpPr txBox="1"/>
          <p:nvPr/>
        </p:nvSpPr>
        <p:spPr>
          <a:xfrm>
            <a:off x="4971826" y="3670150"/>
            <a:ext cx="2698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MSD can be </a:t>
            </a:r>
            <a:r>
              <a:rPr lang="it-IT" b="1" dirty="0" err="1">
                <a:solidFill>
                  <a:srgbClr val="FF0000"/>
                </a:solidFill>
              </a:rPr>
              <a:t>placed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close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possible</a:t>
            </a:r>
            <a:r>
              <a:rPr lang="it-IT" b="1" dirty="0">
                <a:solidFill>
                  <a:srgbClr val="FF0000"/>
                </a:solidFill>
              </a:rPr>
              <a:t> to the exit of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832F73-106F-E04A-ABF3-C0FE306AA1CD}"/>
              </a:ext>
            </a:extLst>
          </p:cNvPr>
          <p:cNvCxnSpPr>
            <a:cxnSpLocks/>
          </p:cNvCxnSpPr>
          <p:nvPr/>
        </p:nvCxnSpPr>
        <p:spPr>
          <a:xfrm flipV="1">
            <a:off x="2220312" y="2409777"/>
            <a:ext cx="2554651" cy="4364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82726A-F70D-5D45-8296-1CFDD2B6D2B3}"/>
              </a:ext>
            </a:extLst>
          </p:cNvPr>
          <p:cNvCxnSpPr>
            <a:cxnSpLocks/>
          </p:cNvCxnSpPr>
          <p:nvPr/>
        </p:nvCxnSpPr>
        <p:spPr>
          <a:xfrm>
            <a:off x="2221811" y="2854313"/>
            <a:ext cx="2553152" cy="4279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871EC8-D14F-B841-919F-C43E5191F478}"/>
              </a:ext>
            </a:extLst>
          </p:cNvPr>
          <p:cNvCxnSpPr/>
          <p:nvPr/>
        </p:nvCxnSpPr>
        <p:spPr>
          <a:xfrm>
            <a:off x="4774963" y="2414722"/>
            <a:ext cx="0" cy="830425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DC3A1-3771-3F48-A562-1EF52961893C}"/>
              </a:ext>
            </a:extLst>
          </p:cNvPr>
          <p:cNvCxnSpPr>
            <a:cxnSpLocks/>
          </p:cNvCxnSpPr>
          <p:nvPr/>
        </p:nvCxnSpPr>
        <p:spPr>
          <a:xfrm>
            <a:off x="2220312" y="2851150"/>
            <a:ext cx="255465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27F810-EE9D-174D-BDB0-B044F21F01CF}"/>
              </a:ext>
            </a:extLst>
          </p:cNvPr>
          <p:cNvSpPr txBox="1"/>
          <p:nvPr/>
        </p:nvSpPr>
        <p:spPr>
          <a:xfrm>
            <a:off x="3630047" y="2567809"/>
            <a:ext cx="92198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0432FF"/>
                </a:solidFill>
              </a:rPr>
              <a:t>L ~25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BD0C9-5EB2-D140-B77E-F845FF8387A4}"/>
              </a:ext>
            </a:extLst>
          </p:cNvPr>
          <p:cNvSpPr txBox="1"/>
          <p:nvPr/>
        </p:nvSpPr>
        <p:spPr>
          <a:xfrm>
            <a:off x="3801318" y="2873814"/>
            <a:ext cx="10246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0432FF"/>
                </a:solidFill>
              </a:rPr>
              <a:t> d ~8.8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0CEAA4-9D14-C446-9815-793F2B990301}"/>
              </a:ext>
            </a:extLst>
          </p:cNvPr>
          <p:cNvSpPr txBox="1"/>
          <p:nvPr/>
        </p:nvSpPr>
        <p:spPr>
          <a:xfrm>
            <a:off x="641733" y="1182331"/>
            <a:ext cx="191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Here the gap can be </a:t>
            </a:r>
            <a:r>
              <a:rPr lang="it-IT" b="1" dirty="0" err="1">
                <a:solidFill>
                  <a:srgbClr val="C00000"/>
                </a:solidFill>
              </a:rPr>
              <a:t>even</a:t>
            </a:r>
            <a:r>
              <a:rPr lang="it-IT" b="1" dirty="0">
                <a:solidFill>
                  <a:srgbClr val="C00000"/>
                </a:solidFill>
              </a:rPr>
              <a:t> made </a:t>
            </a:r>
            <a:r>
              <a:rPr lang="it-IT" b="1" dirty="0" err="1">
                <a:solidFill>
                  <a:srgbClr val="C00000"/>
                </a:solidFill>
              </a:rPr>
              <a:t>smaller</a:t>
            </a:r>
            <a:r>
              <a:rPr lang="it-IT" b="1" dirty="0">
                <a:solidFill>
                  <a:srgbClr val="C00000"/>
                </a:solidFill>
              </a:rPr>
              <a:t>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1FDA85-5B7E-AC4E-A79B-79D4C3B79755}"/>
              </a:ext>
            </a:extLst>
          </p:cNvPr>
          <p:cNvCxnSpPr/>
          <p:nvPr/>
        </p:nvCxnSpPr>
        <p:spPr>
          <a:xfrm>
            <a:off x="1721224" y="1769320"/>
            <a:ext cx="839606" cy="8586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605F48-71BD-A34E-B2BE-460FCA2D8A58}"/>
              </a:ext>
            </a:extLst>
          </p:cNvPr>
          <p:cNvCxnSpPr>
            <a:cxnSpLocks/>
          </p:cNvCxnSpPr>
          <p:nvPr/>
        </p:nvCxnSpPr>
        <p:spPr>
          <a:xfrm flipH="1">
            <a:off x="706696" y="2015136"/>
            <a:ext cx="106748" cy="16550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7F0B026-CF7D-6D42-B15D-1EBAB621A62B}"/>
              </a:ext>
            </a:extLst>
          </p:cNvPr>
          <p:cNvSpPr txBox="1"/>
          <p:nvPr/>
        </p:nvSpPr>
        <p:spPr>
          <a:xfrm>
            <a:off x="446163" y="3674822"/>
            <a:ext cx="1919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Reduced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material</a:t>
            </a:r>
            <a:r>
              <a:rPr lang="it-IT" b="1" dirty="0">
                <a:solidFill>
                  <a:srgbClr val="C00000"/>
                </a:solidFill>
              </a:rPr>
              <a:t> and </a:t>
            </a:r>
            <a:r>
              <a:rPr lang="it-IT" b="1" dirty="0" err="1">
                <a:solidFill>
                  <a:srgbClr val="C00000"/>
                </a:solidFill>
              </a:rPr>
              <a:t>cost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it-IT" b="1" dirty="0" err="1">
                <a:solidFill>
                  <a:srgbClr val="C00000"/>
                </a:solidFill>
              </a:rPr>
              <a:t>Reduced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extension</a:t>
            </a:r>
            <a:r>
              <a:rPr lang="it-IT" b="1" dirty="0">
                <a:solidFill>
                  <a:srgbClr val="C00000"/>
                </a:solidFill>
              </a:rPr>
              <a:t> of fringe </a:t>
            </a:r>
            <a:r>
              <a:rPr lang="it-IT" b="1" dirty="0" err="1">
                <a:solidFill>
                  <a:srgbClr val="C00000"/>
                </a:solidFill>
              </a:rPr>
              <a:t>field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533B8-5FCE-E841-8D55-05D102DBF072}"/>
              </a:ext>
            </a:extLst>
          </p:cNvPr>
          <p:cNvSpPr txBox="1"/>
          <p:nvPr/>
        </p:nvSpPr>
        <p:spPr>
          <a:xfrm>
            <a:off x="6657526" y="2427144"/>
            <a:ext cx="2291268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u="sng" dirty="0" err="1">
                <a:solidFill>
                  <a:srgbClr val="002060"/>
                </a:solidFill>
              </a:rPr>
              <a:t>Warning</a:t>
            </a:r>
            <a:r>
              <a:rPr lang="it-IT" b="1" u="sng" dirty="0">
                <a:solidFill>
                  <a:srgbClr val="002060"/>
                </a:solidFill>
              </a:rPr>
              <a:t>: </a:t>
            </a:r>
          </a:p>
          <a:p>
            <a:r>
              <a:rPr lang="it-IT" b="1" dirty="0" err="1">
                <a:solidFill>
                  <a:srgbClr val="002060"/>
                </a:solidFill>
              </a:rPr>
              <a:t>maybe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we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loose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something</a:t>
            </a:r>
            <a:r>
              <a:rPr lang="it-IT" b="1" dirty="0">
                <a:solidFill>
                  <a:srgbClr val="002060"/>
                </a:solidFill>
              </a:rPr>
              <a:t> in </a:t>
            </a:r>
            <a:r>
              <a:rPr lang="it-IT" b="1" dirty="0" err="1">
                <a:solidFill>
                  <a:srgbClr val="002060"/>
                </a:solidFill>
              </a:rPr>
              <a:t>B•dl</a:t>
            </a:r>
            <a:endParaRPr lang="it-IT" b="1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9FB25C-4470-2643-8014-6789C9378B53}"/>
              </a:ext>
            </a:extLst>
          </p:cNvPr>
          <p:cNvCxnSpPr>
            <a:cxnSpLocks/>
          </p:cNvCxnSpPr>
          <p:nvPr/>
        </p:nvCxnSpPr>
        <p:spPr>
          <a:xfrm flipH="1" flipV="1">
            <a:off x="4899632" y="3266890"/>
            <a:ext cx="461529" cy="509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2A15DF-9A4B-5743-A42E-210598BFD3C6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987187" y="1534273"/>
            <a:ext cx="1886640" cy="429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B5A2946-3AC1-9544-915A-8B9393D745D2}"/>
              </a:ext>
            </a:extLst>
          </p:cNvPr>
          <p:cNvCxnSpPr>
            <a:cxnSpLocks/>
          </p:cNvCxnSpPr>
          <p:nvPr/>
        </p:nvCxnSpPr>
        <p:spPr>
          <a:xfrm flipH="1">
            <a:off x="4447470" y="1597829"/>
            <a:ext cx="426357" cy="5088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E3B8-D888-2C46-A453-049067BB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59" y="143730"/>
            <a:ext cx="8484738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Initial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studies</a:t>
            </a:r>
            <a:r>
              <a:rPr lang="it-IT" b="1" dirty="0">
                <a:solidFill>
                  <a:srgbClr val="FF0000"/>
                </a:solidFill>
              </a:rPr>
              <a:t> on the </a:t>
            </a:r>
            <a:r>
              <a:rPr lang="it-IT" b="1" dirty="0" err="1">
                <a:solidFill>
                  <a:srgbClr val="FF0000"/>
                </a:solidFill>
              </a:rPr>
              <a:t>uncertainties</a:t>
            </a:r>
            <a:r>
              <a:rPr lang="it-IT" b="1" dirty="0">
                <a:solidFill>
                  <a:srgbClr val="FF0000"/>
                </a:solidFill>
              </a:rPr>
              <a:t> on </a:t>
            </a:r>
            <a:r>
              <a:rPr lang="it-IT" b="1" dirty="0" err="1">
                <a:solidFill>
                  <a:srgbClr val="FF0000"/>
                </a:solidFill>
              </a:rPr>
              <a:t>mag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field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sz="2400" i="1" dirty="0">
                <a:solidFill>
                  <a:srgbClr val="0070C0"/>
                </a:solidFill>
              </a:rPr>
              <a:t>(</a:t>
            </a:r>
            <a:r>
              <a:rPr lang="it-IT" sz="2400" i="1" dirty="0" err="1">
                <a:solidFill>
                  <a:srgbClr val="0070C0"/>
                </a:solidFill>
              </a:rPr>
              <a:t>Mi+Bo</a:t>
            </a:r>
            <a:r>
              <a:rPr lang="it-IT" sz="2400" i="1" dirty="0">
                <a:solidFill>
                  <a:srgbClr val="0070C0"/>
                </a:solidFill>
              </a:rPr>
              <a:t>) </a:t>
            </a:r>
            <a:endParaRPr lang="it-IT" i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B4C7-A288-184C-BFCF-BCB568C27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76" y="1056508"/>
            <a:ext cx="8857195" cy="3403405"/>
          </a:xfrm>
        </p:spPr>
        <p:txBody>
          <a:bodyPr/>
          <a:lstStyle/>
          <a:p>
            <a:r>
              <a:rPr lang="it-IT" dirty="0"/>
              <a:t>500 µm </a:t>
            </a:r>
            <a:r>
              <a:rPr lang="it-IT" dirty="0" err="1"/>
              <a:t>uncertainty</a:t>
            </a:r>
            <a:r>
              <a:rPr lang="it-IT" dirty="0"/>
              <a:t> on Intermediate </a:t>
            </a:r>
            <a:r>
              <a:rPr lang="it-IT" dirty="0" err="1"/>
              <a:t>Tracker</a:t>
            </a:r>
            <a:r>
              <a:rPr lang="it-IT" dirty="0"/>
              <a:t> long coordinate: </a:t>
            </a:r>
            <a:r>
              <a:rPr lang="it-IT" dirty="0">
                <a:solidFill>
                  <a:srgbClr val="0432FF"/>
                </a:solidFill>
              </a:rPr>
              <a:t>no </a:t>
            </a:r>
            <a:r>
              <a:rPr lang="it-IT" dirty="0" err="1">
                <a:solidFill>
                  <a:srgbClr val="0432FF"/>
                </a:solidFill>
              </a:rPr>
              <a:t>significant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effect</a:t>
            </a:r>
            <a:r>
              <a:rPr lang="it-IT" dirty="0">
                <a:solidFill>
                  <a:srgbClr val="0432FF"/>
                </a:solidFill>
              </a:rPr>
              <a:t> on </a:t>
            </a:r>
            <a:r>
              <a:rPr lang="it-IT" dirty="0" err="1">
                <a:solidFill>
                  <a:srgbClr val="0432FF"/>
                </a:solidFill>
              </a:rPr>
              <a:t>resolution</a:t>
            </a:r>
            <a:r>
              <a:rPr lang="it-IT" dirty="0">
                <a:solidFill>
                  <a:srgbClr val="0432FF"/>
                </a:solidFill>
              </a:rPr>
              <a:t>. A small </a:t>
            </a:r>
            <a:r>
              <a:rPr lang="it-IT" dirty="0" err="1">
                <a:solidFill>
                  <a:srgbClr val="0432FF"/>
                </a:solidFill>
              </a:rPr>
              <a:t>bias</a:t>
            </a:r>
            <a:r>
              <a:rPr lang="it-IT" dirty="0">
                <a:solidFill>
                  <a:srgbClr val="0432FF"/>
                </a:solidFill>
              </a:rPr>
              <a:t> in </a:t>
            </a:r>
            <a:r>
              <a:rPr lang="it-IT" dirty="0" err="1">
                <a:solidFill>
                  <a:srgbClr val="0432FF"/>
                </a:solidFill>
              </a:rPr>
              <a:t>momentum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reconstruction</a:t>
            </a:r>
            <a:endParaRPr lang="it-IT" dirty="0"/>
          </a:p>
          <a:p>
            <a:r>
              <a:rPr lang="it-IT" dirty="0"/>
              <a:t>1 </a:t>
            </a:r>
            <a:r>
              <a:rPr lang="it-IT" dirty="0" err="1"/>
              <a:t>degree</a:t>
            </a:r>
            <a:r>
              <a:rPr lang="it-IT" dirty="0"/>
              <a:t> </a:t>
            </a:r>
            <a:r>
              <a:rPr lang="it-IT" dirty="0" err="1"/>
              <a:t>disalignment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: </a:t>
            </a:r>
            <a:r>
              <a:rPr lang="it-IT" dirty="0">
                <a:solidFill>
                  <a:srgbClr val="0432FF"/>
                </a:solidFill>
              </a:rPr>
              <a:t>no </a:t>
            </a:r>
            <a:r>
              <a:rPr lang="it-IT" dirty="0" err="1">
                <a:solidFill>
                  <a:srgbClr val="0432FF"/>
                </a:solidFill>
              </a:rPr>
              <a:t>significant</a:t>
            </a:r>
            <a:r>
              <a:rPr lang="it-IT" dirty="0">
                <a:solidFill>
                  <a:srgbClr val="0432FF"/>
                </a:solidFill>
              </a:rPr>
              <a:t> </a:t>
            </a:r>
            <a:r>
              <a:rPr lang="it-IT" dirty="0" err="1">
                <a:solidFill>
                  <a:srgbClr val="0432FF"/>
                </a:solidFill>
              </a:rPr>
              <a:t>effect</a:t>
            </a:r>
            <a:endParaRPr lang="it-IT" dirty="0">
              <a:solidFill>
                <a:srgbClr val="0432FF"/>
              </a:solidFill>
            </a:endParaRPr>
          </a:p>
          <a:p>
            <a:r>
              <a:rPr lang="it-IT" dirty="0"/>
              <a:t>Alternate </a:t>
            </a:r>
            <a:r>
              <a:rPr lang="it-IT" dirty="0" err="1"/>
              <a:t>alignement</a:t>
            </a:r>
            <a:r>
              <a:rPr lang="it-IT" dirty="0"/>
              <a:t> of </a:t>
            </a:r>
            <a:r>
              <a:rPr lang="it-IT" dirty="0" err="1"/>
              <a:t>magnets</a:t>
            </a:r>
            <a:endParaRPr lang="it-IT" dirty="0"/>
          </a:p>
          <a:p>
            <a:r>
              <a:rPr lang="it-IT" dirty="0" err="1"/>
              <a:t>Systematic</a:t>
            </a:r>
            <a:r>
              <a:rPr lang="it-IT" dirty="0"/>
              <a:t> </a:t>
            </a:r>
            <a:r>
              <a:rPr lang="it-IT" dirty="0" err="1"/>
              <a:t>error</a:t>
            </a:r>
            <a:r>
              <a:rPr lang="it-IT" dirty="0"/>
              <a:t> in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coordinates</a:t>
            </a:r>
            <a:endParaRPr lang="it-IT" dirty="0"/>
          </a:p>
          <a:p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7702C-2F5D-0D49-A260-6F4B1D472F7C}"/>
              </a:ext>
            </a:extLst>
          </p:cNvPr>
          <p:cNvSpPr txBox="1"/>
          <p:nvPr/>
        </p:nvSpPr>
        <p:spPr>
          <a:xfrm rot="20129414">
            <a:off x="1281735" y="2984569"/>
            <a:ext cx="4987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7030A0"/>
                </a:solidFill>
              </a:rPr>
              <a:t>Different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studies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still</a:t>
            </a:r>
            <a:r>
              <a:rPr lang="it-IT" sz="2400" b="1" dirty="0">
                <a:solidFill>
                  <a:srgbClr val="7030A0"/>
                </a:solidFill>
              </a:rPr>
              <a:t> in progress</a:t>
            </a:r>
          </a:p>
        </p:txBody>
      </p:sp>
    </p:spTree>
    <p:extLst>
      <p:ext uri="{BB962C8B-B14F-4D97-AF65-F5344CB8AC3E}">
        <p14:creationId xmlns:p14="http://schemas.microsoft.com/office/powerpoint/2010/main" val="38058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Simulation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Update: </a:t>
            </a:r>
            <a:r>
              <a:rPr lang="it-IT" b="1" u="sng" dirty="0">
                <a:solidFill>
                  <a:srgbClr val="FF0000"/>
                </a:solidFill>
                <a:latin typeface="Happy Monkey" panose="02000500000000020004" pitchFamily="2" charset="0"/>
              </a:rPr>
              <a:t>V14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7" indent="0">
              <a:buNone/>
            </a:pPr>
            <a:r>
              <a:rPr lang="en-US" sz="1575" b="1" spc="-1" dirty="0">
                <a:latin typeface="Arial"/>
              </a:rPr>
              <a:t>Geometry of Electronic Setup fully handled by the SHOE software:   </a:t>
            </a:r>
            <a:r>
              <a:rPr lang="en-US" sz="1575" b="1" i="1" spc="-1" dirty="0">
                <a:solidFill>
                  <a:srgbClr val="0070C0"/>
                </a:solidFill>
                <a:latin typeface="Arial"/>
              </a:rPr>
              <a:t>(S. Valle + M. </a:t>
            </a:r>
            <a:r>
              <a:rPr lang="en-US" sz="1575" b="1" i="1" spc="-1" dirty="0" err="1">
                <a:solidFill>
                  <a:srgbClr val="0070C0"/>
                </a:solidFill>
                <a:latin typeface="Arial"/>
              </a:rPr>
              <a:t>Franchini</a:t>
            </a:r>
            <a:r>
              <a:rPr lang="en-US" sz="1575" b="1" i="1" spc="-1" dirty="0">
                <a:solidFill>
                  <a:srgbClr val="0070C0"/>
                </a:solidFill>
                <a:latin typeface="Arial"/>
              </a:rPr>
              <a:t>)</a:t>
            </a:r>
          </a:p>
          <a:p>
            <a:r>
              <a:rPr lang="en-US" sz="1575" spc="-1" dirty="0">
                <a:latin typeface="Arial"/>
              </a:rPr>
              <a:t>in 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/Simulation/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foot_geo.h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575" spc="-1" dirty="0">
                <a:latin typeface="Arial"/>
              </a:rPr>
              <a:t>→ constants, positions, distances, </a:t>
            </a:r>
            <a:r>
              <a:rPr lang="en-US" sz="1575" spc="-1" dirty="0" err="1">
                <a:latin typeface="Arial"/>
              </a:rPr>
              <a:t>etc</a:t>
            </a:r>
            <a:endParaRPr lang="en-US" sz="1575" spc="-1" dirty="0">
              <a:latin typeface="Arial"/>
            </a:endParaRPr>
          </a:p>
          <a:p>
            <a:r>
              <a:rPr lang="en-US" sz="1575" spc="-1" dirty="0">
                <a:latin typeface="Arial"/>
              </a:rPr>
              <a:t>in 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/libs/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src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/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TA</a:t>
            </a:r>
            <a:r>
              <a:rPr lang="en-US" sz="1575" b="1" i="1" spc="-1" dirty="0" err="1">
                <a:solidFill>
                  <a:srgbClr val="7030A0"/>
                </a:solidFill>
                <a:latin typeface="Arial"/>
              </a:rPr>
              <a:t>DET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base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/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TA</a:t>
            </a:r>
            <a:r>
              <a:rPr lang="en-US" sz="1575" b="1" i="1" spc="-1" dirty="0" err="1">
                <a:solidFill>
                  <a:srgbClr val="7030A0"/>
                </a:solidFill>
                <a:latin typeface="Arial"/>
              </a:rPr>
              <a:t>DET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parGeo.cxx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575" spc="-1" dirty="0">
                <a:latin typeface="Arial"/>
              </a:rPr>
              <a:t>and 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.h</a:t>
            </a:r>
            <a:r>
              <a:rPr lang="en-US" sz="1575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575" spc="-1" dirty="0">
                <a:latin typeface="Arial"/>
              </a:rPr>
              <a:t>→ methods to write geometry for each detector (both root and FLUKA geo)</a:t>
            </a:r>
          </a:p>
          <a:p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/Simulation/</a:t>
            </a:r>
            <a:r>
              <a:rPr lang="en-US" sz="1575" b="1" spc="-1" dirty="0" err="1">
                <a:solidFill>
                  <a:srgbClr val="7030A0"/>
                </a:solidFill>
                <a:latin typeface="Arial"/>
              </a:rPr>
              <a:t>MakeGeo.cxx</a:t>
            </a:r>
            <a:r>
              <a:rPr lang="en-US" sz="1575" b="1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575" spc="-1" dirty="0">
                <a:latin typeface="Arial"/>
              </a:rPr>
              <a:t>→ main code that produces FLUKA geo (recalls methods described in the libraries). </a:t>
            </a:r>
          </a:p>
          <a:p>
            <a:r>
              <a:rPr lang="en-US" sz="1575" b="1" spc="-1" dirty="0">
                <a:solidFill>
                  <a:srgbClr val="0070C0"/>
                </a:solidFill>
                <a:latin typeface="Arial"/>
              </a:rPr>
              <a:t>In this way the reconstruction software is ready to reconstruct the events with the same geo used to produce simulations</a:t>
            </a:r>
          </a:p>
          <a:p>
            <a:r>
              <a:rPr lang="en-US" sz="1575" b="1" i="1" spc="-1" dirty="0">
                <a:solidFill>
                  <a:srgbClr val="C00000"/>
                </a:solidFill>
                <a:latin typeface="Arial"/>
              </a:rPr>
              <a:t>Of course from now on the management of simulation geometry is less immediate and some dedicated training is necessary</a:t>
            </a:r>
            <a:endParaRPr lang="en-US" b="1" i="1" spc="-1" dirty="0">
              <a:solidFill>
                <a:srgbClr val="C00000"/>
              </a:solidFill>
              <a:latin typeface="Arial"/>
            </a:endParaRPr>
          </a:p>
          <a:p>
            <a:endParaRPr lang="en-US" spc="-1" dirty="0">
              <a:latin typeface="Arial"/>
            </a:endParaRPr>
          </a:p>
          <a:p>
            <a:endParaRPr lang="en-US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C6D451-CB28-0D4A-914C-32EE7AD5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1"/>
            <a:ext cx="8649138" cy="548639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Smearing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tests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sz="2000" i="1" dirty="0">
                <a:solidFill>
                  <a:srgbClr val="0070C0"/>
                </a:solidFill>
              </a:rPr>
              <a:t>(M. Franchini)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9CFDE-07FE-D347-83F0-AB5EEF29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95" y="503008"/>
            <a:ext cx="7132607" cy="4640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65F31-02DE-E14D-8175-514FD5512017}"/>
              </a:ext>
            </a:extLst>
          </p:cNvPr>
          <p:cNvSpPr txBox="1"/>
          <p:nvPr/>
        </p:nvSpPr>
        <p:spPr>
          <a:xfrm>
            <a:off x="3895797" y="3256384"/>
            <a:ext cx="5000087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7030A0"/>
                </a:solidFill>
              </a:rPr>
              <a:t>Gaussian</a:t>
            </a:r>
            <a:r>
              <a:rPr lang="it-IT" b="1" dirty="0">
                <a:solidFill>
                  <a:srgbClr val="7030A0"/>
                </a:solidFill>
              </a:rPr>
              <a:t> random </a:t>
            </a:r>
            <a:r>
              <a:rPr lang="it-IT" b="1" dirty="0" err="1">
                <a:solidFill>
                  <a:srgbClr val="7030A0"/>
                </a:solidFill>
              </a:rPr>
              <a:t>smearing</a:t>
            </a:r>
            <a:r>
              <a:rPr lang="it-IT" b="1" dirty="0">
                <a:solidFill>
                  <a:srgbClr val="7030A0"/>
                </a:solidFill>
              </a:rPr>
              <a:t> on the </a:t>
            </a:r>
            <a:r>
              <a:rPr lang="it-IT" b="1" dirty="0" err="1">
                <a:solidFill>
                  <a:srgbClr val="7030A0"/>
                </a:solidFill>
              </a:rPr>
              <a:t>magnetic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field</a:t>
            </a:r>
            <a:br>
              <a:rPr lang="it-IT" b="1" dirty="0">
                <a:solidFill>
                  <a:srgbClr val="7030A0"/>
                </a:solidFill>
              </a:rPr>
            </a:br>
            <a:r>
              <a:rPr lang="it-IT" b="1" dirty="0" err="1">
                <a:solidFill>
                  <a:srgbClr val="7030A0"/>
                </a:solidFill>
              </a:rPr>
              <a:t>components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read</a:t>
            </a:r>
            <a:r>
              <a:rPr lang="it-IT" b="1" dirty="0">
                <a:solidFill>
                  <a:srgbClr val="7030A0"/>
                </a:solidFill>
              </a:rPr>
              <a:t> from the </a:t>
            </a:r>
            <a:r>
              <a:rPr lang="it-IT" b="1" dirty="0" err="1">
                <a:solidFill>
                  <a:srgbClr val="7030A0"/>
                </a:solidFill>
              </a:rPr>
              <a:t>magnetic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map</a:t>
            </a:r>
            <a:endParaRPr lang="it-IT" b="1" dirty="0">
              <a:solidFill>
                <a:srgbClr val="7030A0"/>
              </a:solidFill>
            </a:endParaRPr>
          </a:p>
          <a:p>
            <a:endParaRPr lang="it-IT" b="1" dirty="0">
              <a:solidFill>
                <a:srgbClr val="7030A0"/>
              </a:solidFill>
            </a:endParaRPr>
          </a:p>
          <a:p>
            <a:r>
              <a:rPr lang="it-IT" b="1" dirty="0">
                <a:solidFill>
                  <a:srgbClr val="7030A0"/>
                </a:solidFill>
              </a:rPr>
              <a:t>Position </a:t>
            </a:r>
            <a:r>
              <a:rPr lang="it-IT" b="1" dirty="0" err="1">
                <a:solidFill>
                  <a:srgbClr val="7030A0"/>
                </a:solidFill>
              </a:rPr>
              <a:t>not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smeared</a:t>
            </a:r>
            <a:endParaRPr lang="it-I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E3B8-D888-2C46-A453-049067BB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11" y="209044"/>
            <a:ext cx="7286467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Radiaton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Damage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dirty="0" err="1">
                <a:solidFill>
                  <a:srgbClr val="FF0000"/>
                </a:solidFill>
              </a:rPr>
              <a:t>Permanent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B4C7-A288-184C-BFCF-BCB568C27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" y="739267"/>
            <a:ext cx="9061704" cy="3403405"/>
          </a:xfrm>
        </p:spPr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recently</a:t>
            </a:r>
            <a:r>
              <a:rPr lang="it-IT" dirty="0"/>
              <a:t> made </a:t>
            </a:r>
            <a:r>
              <a:rPr lang="it-IT" dirty="0" err="1"/>
              <a:t>aware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suffer</a:t>
            </a:r>
            <a:r>
              <a:rPr lang="it-IT" dirty="0"/>
              <a:t> </a:t>
            </a:r>
            <a:r>
              <a:rPr lang="it-IT" dirty="0" err="1"/>
              <a:t>magnetization</a:t>
            </a:r>
            <a:r>
              <a:rPr lang="it-IT" dirty="0"/>
              <a:t> </a:t>
            </a:r>
            <a:r>
              <a:rPr lang="it-IT" dirty="0" err="1"/>
              <a:t>variations</a:t>
            </a:r>
            <a:r>
              <a:rPr lang="it-IT" dirty="0"/>
              <a:t> under </a:t>
            </a:r>
            <a:r>
              <a:rPr lang="it-IT" dirty="0" err="1"/>
              <a:t>irradiation</a:t>
            </a:r>
            <a:r>
              <a:rPr lang="it-IT" dirty="0"/>
              <a:t> </a:t>
            </a:r>
            <a:r>
              <a:rPr lang="it-IT" sz="1600" i="1" dirty="0">
                <a:solidFill>
                  <a:srgbClr val="0070C0"/>
                </a:solidFill>
              </a:rPr>
              <a:t>(For ex.: M. </a:t>
            </a:r>
            <a:r>
              <a:rPr lang="it-IT" sz="1600" i="1" dirty="0" err="1">
                <a:solidFill>
                  <a:srgbClr val="0070C0"/>
                </a:solidFill>
              </a:rPr>
              <a:t>Schanz</a:t>
            </a:r>
            <a:r>
              <a:rPr lang="it-IT" sz="1600" i="1" dirty="0">
                <a:solidFill>
                  <a:srgbClr val="0070C0"/>
                </a:solidFill>
              </a:rPr>
              <a:t> et al «High </a:t>
            </a:r>
            <a:r>
              <a:rPr lang="it-IT" sz="1600" i="1" dirty="0" err="1">
                <a:solidFill>
                  <a:srgbClr val="0070C0"/>
                </a:solidFill>
              </a:rPr>
              <a:t>energy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proton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induced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radiation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damage</a:t>
            </a:r>
            <a:r>
              <a:rPr lang="it-IT" sz="1600" i="1" dirty="0">
                <a:solidFill>
                  <a:srgbClr val="0070C0"/>
                </a:solidFill>
              </a:rPr>
              <a:t> of rare </a:t>
            </a:r>
            <a:r>
              <a:rPr lang="it-IT" sz="1600" i="1" dirty="0" err="1">
                <a:solidFill>
                  <a:srgbClr val="0070C0"/>
                </a:solidFill>
              </a:rPr>
              <a:t>earth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permanent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magnet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quadrupoles</a:t>
            </a:r>
            <a:r>
              <a:rPr lang="it-IT" sz="1600" i="1" dirty="0">
                <a:solidFill>
                  <a:srgbClr val="0070C0"/>
                </a:solidFill>
              </a:rPr>
              <a:t>», Rev. Sci. </a:t>
            </a:r>
            <a:r>
              <a:rPr lang="it-IT" sz="1600" i="1" dirty="0" err="1">
                <a:solidFill>
                  <a:srgbClr val="0070C0"/>
                </a:solidFill>
              </a:rPr>
              <a:t>Instr</a:t>
            </a:r>
            <a:r>
              <a:rPr lang="it-IT" sz="1600" i="1" dirty="0">
                <a:solidFill>
                  <a:srgbClr val="0070C0"/>
                </a:solidFill>
              </a:rPr>
              <a:t>. 88 (2017) 125103)</a:t>
            </a:r>
          </a:p>
          <a:p>
            <a:r>
              <a:rPr lang="it-IT" dirty="0"/>
              <a:t>Some </a:t>
            </a:r>
            <a:r>
              <a:rPr lang="it-IT" dirty="0" err="1"/>
              <a:t>literature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: </a:t>
            </a:r>
            <a:r>
              <a:rPr lang="it-IT" dirty="0" err="1"/>
              <a:t>mostly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e.m</a:t>
            </a:r>
            <a:r>
              <a:rPr lang="it-IT" dirty="0"/>
              <a:t>.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to </a:t>
            </a:r>
            <a:r>
              <a:rPr lang="it-IT" dirty="0" err="1"/>
              <a:t>neutrons</a:t>
            </a:r>
            <a:r>
              <a:rPr lang="it-IT" dirty="0"/>
              <a:t> and in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to </a:t>
            </a:r>
            <a:r>
              <a:rPr lang="it-IT" dirty="0" err="1"/>
              <a:t>protons</a:t>
            </a:r>
            <a:endParaRPr lang="it-IT" dirty="0"/>
          </a:p>
          <a:p>
            <a:r>
              <a:rPr lang="it-IT" dirty="0" err="1"/>
              <a:t>Apparently</a:t>
            </a:r>
            <a:r>
              <a:rPr lang="it-IT" dirty="0"/>
              <a:t> the </a:t>
            </a:r>
            <a:r>
              <a:rPr lang="it-IT" dirty="0" err="1"/>
              <a:t>damage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~</a:t>
            </a:r>
            <a:r>
              <a:rPr lang="it-IT" dirty="0" err="1"/>
              <a:t>independent</a:t>
            </a:r>
            <a:r>
              <a:rPr lang="it-IT" dirty="0"/>
              <a:t> from the nature of </a:t>
            </a:r>
            <a:r>
              <a:rPr lang="it-IT" dirty="0" err="1"/>
              <a:t>radiation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dose/</a:t>
            </a:r>
            <a:r>
              <a:rPr lang="it-IT" dirty="0" err="1"/>
              <a:t>fluence</a:t>
            </a:r>
            <a:r>
              <a:rPr lang="it-IT" dirty="0"/>
              <a:t> in the </a:t>
            </a:r>
            <a:r>
              <a:rPr lang="it-IT" dirty="0" err="1"/>
              <a:t>magnet</a:t>
            </a:r>
            <a:endParaRPr lang="it-IT" dirty="0"/>
          </a:p>
          <a:p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: Nd-Fe-B and Sm-Co. The </a:t>
            </a:r>
            <a:r>
              <a:rPr lang="it-IT" dirty="0" err="1"/>
              <a:t>latter</a:t>
            </a:r>
            <a:r>
              <a:rPr lang="it-IT" dirty="0"/>
              <a:t> (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choice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to be </a:t>
            </a:r>
            <a:r>
              <a:rPr lang="it-IT" dirty="0" err="1"/>
              <a:t>much</a:t>
            </a:r>
            <a:r>
              <a:rPr lang="it-IT" dirty="0"/>
              <a:t> more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resistant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BEE07-27A9-F442-ADCB-08414958E970}"/>
              </a:ext>
            </a:extLst>
          </p:cNvPr>
          <p:cNvSpPr txBox="1"/>
          <p:nvPr/>
        </p:nvSpPr>
        <p:spPr>
          <a:xfrm>
            <a:off x="330397" y="4142672"/>
            <a:ext cx="856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0070C0"/>
                </a:solidFill>
              </a:rPr>
              <a:t>For a </a:t>
            </a:r>
            <a:r>
              <a:rPr lang="it-IT" i="1" dirty="0" err="1">
                <a:solidFill>
                  <a:srgbClr val="0070C0"/>
                </a:solidFill>
              </a:rPr>
              <a:t>review</a:t>
            </a:r>
            <a:r>
              <a:rPr lang="it-IT" i="1" dirty="0">
                <a:solidFill>
                  <a:srgbClr val="0070C0"/>
                </a:solidFill>
              </a:rPr>
              <a:t>: A.J. </a:t>
            </a:r>
            <a:r>
              <a:rPr lang="it-IT" i="1" dirty="0" err="1">
                <a:solidFill>
                  <a:srgbClr val="0070C0"/>
                </a:solidFill>
              </a:rPr>
              <a:t>Samin</a:t>
            </a:r>
            <a:r>
              <a:rPr lang="it-IT" i="1" dirty="0">
                <a:solidFill>
                  <a:srgbClr val="0070C0"/>
                </a:solidFill>
              </a:rPr>
              <a:t> «A </a:t>
            </a:r>
            <a:r>
              <a:rPr lang="it-IT" i="1" dirty="0" err="1">
                <a:solidFill>
                  <a:srgbClr val="0070C0"/>
                </a:solidFill>
              </a:rPr>
              <a:t>review</a:t>
            </a:r>
            <a:r>
              <a:rPr lang="it-IT" i="1" dirty="0">
                <a:solidFill>
                  <a:srgbClr val="0070C0"/>
                </a:solidFill>
              </a:rPr>
              <a:t> of </a:t>
            </a:r>
            <a:r>
              <a:rPr lang="it-IT" i="1" dirty="0" err="1">
                <a:solidFill>
                  <a:srgbClr val="0070C0"/>
                </a:solidFill>
              </a:rPr>
              <a:t>radiation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induced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demagnetization</a:t>
            </a:r>
            <a:r>
              <a:rPr lang="it-IT" i="1" dirty="0">
                <a:solidFill>
                  <a:srgbClr val="0070C0"/>
                </a:solidFill>
              </a:rPr>
              <a:t> of </a:t>
            </a:r>
            <a:r>
              <a:rPr lang="it-IT" i="1" dirty="0" err="1">
                <a:solidFill>
                  <a:srgbClr val="0070C0"/>
                </a:solidFill>
              </a:rPr>
              <a:t>permanent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magnets</a:t>
            </a:r>
            <a:r>
              <a:rPr lang="it-IT" i="1" dirty="0">
                <a:solidFill>
                  <a:srgbClr val="0070C0"/>
                </a:solidFill>
              </a:rPr>
              <a:t>», Journal of </a:t>
            </a:r>
            <a:r>
              <a:rPr lang="it-IT" i="1" dirty="0" err="1">
                <a:solidFill>
                  <a:srgbClr val="0070C0"/>
                </a:solidFill>
              </a:rPr>
              <a:t>Nuclear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Materials</a:t>
            </a:r>
            <a:r>
              <a:rPr lang="it-IT" i="1" dirty="0">
                <a:solidFill>
                  <a:srgbClr val="0070C0"/>
                </a:solidFill>
              </a:rPr>
              <a:t> 503 (2018) 42-55</a:t>
            </a:r>
          </a:p>
          <a:p>
            <a:r>
              <a:rPr lang="it-IT" i="1" dirty="0" err="1">
                <a:solidFill>
                  <a:srgbClr val="0070C0"/>
                </a:solidFill>
              </a:rPr>
              <a:t>Specific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paper</a:t>
            </a:r>
            <a:r>
              <a:rPr lang="it-IT" i="1" dirty="0">
                <a:solidFill>
                  <a:srgbClr val="0070C0"/>
                </a:solidFill>
              </a:rPr>
              <a:t> on 200 </a:t>
            </a:r>
            <a:r>
              <a:rPr lang="it-IT" i="1" dirty="0" err="1">
                <a:solidFill>
                  <a:srgbClr val="0070C0"/>
                </a:solidFill>
              </a:rPr>
              <a:t>MeV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protons</a:t>
            </a:r>
            <a:r>
              <a:rPr lang="it-IT" i="1" dirty="0">
                <a:solidFill>
                  <a:srgbClr val="0070C0"/>
                </a:solidFill>
              </a:rPr>
              <a:t>: </a:t>
            </a:r>
            <a:r>
              <a:rPr lang="it-IT" i="1" dirty="0" err="1">
                <a:solidFill>
                  <a:srgbClr val="0070C0"/>
                </a:solidFill>
              </a:rPr>
              <a:t>Ito</a:t>
            </a:r>
            <a:r>
              <a:rPr lang="it-IT" i="1" dirty="0">
                <a:solidFill>
                  <a:srgbClr val="0070C0"/>
                </a:solidFill>
              </a:rPr>
              <a:t> et al, NIM B183 (2001) 323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38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22FC-83EC-904B-9E11-A4DFAF53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3F7A3-6FB3-ED4E-BD43-619B4A2B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07" y="1226327"/>
            <a:ext cx="3764847" cy="265520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56B338-D71A-9443-BF45-9096A0CCC2AC}"/>
              </a:ext>
            </a:extLst>
          </p:cNvPr>
          <p:cNvSpPr/>
          <p:nvPr/>
        </p:nvSpPr>
        <p:spPr>
          <a:xfrm>
            <a:off x="3433665" y="1315616"/>
            <a:ext cx="755780" cy="26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FFC23-1F73-4A4B-AF0D-0557146AE305}"/>
              </a:ext>
            </a:extLst>
          </p:cNvPr>
          <p:cNvSpPr txBox="1"/>
          <p:nvPr/>
        </p:nvSpPr>
        <p:spPr>
          <a:xfrm>
            <a:off x="4097897" y="1146339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SmCo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magnet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630B4-BF7B-9A4D-AFA6-723CA8ECFE64}"/>
              </a:ext>
            </a:extLst>
          </p:cNvPr>
          <p:cNvSpPr txBox="1"/>
          <p:nvPr/>
        </p:nvSpPr>
        <p:spPr>
          <a:xfrm>
            <a:off x="4359154" y="2215377"/>
            <a:ext cx="4411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Neutron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fluence</a:t>
            </a:r>
            <a:r>
              <a:rPr lang="it-IT" b="1" dirty="0">
                <a:solidFill>
                  <a:srgbClr val="FF0000"/>
                </a:solidFill>
              </a:rPr>
              <a:t>: </a:t>
            </a:r>
          </a:p>
          <a:p>
            <a:r>
              <a:rPr lang="it-IT" b="1" dirty="0" err="1">
                <a:solidFill>
                  <a:srgbClr val="FF0000"/>
                </a:solidFill>
              </a:rPr>
              <a:t>it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seems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that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SmCo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r>
              <a:rPr lang="it-IT" b="1" dirty="0">
                <a:solidFill>
                  <a:srgbClr val="FF0000"/>
                </a:solidFill>
              </a:rPr>
              <a:t> can </a:t>
            </a:r>
            <a:r>
              <a:rPr lang="it-IT" b="1" dirty="0" err="1">
                <a:solidFill>
                  <a:srgbClr val="FF0000"/>
                </a:solidFill>
              </a:rPr>
              <a:t>tolerate</a:t>
            </a:r>
            <a:r>
              <a:rPr lang="it-IT" b="1" dirty="0">
                <a:solidFill>
                  <a:srgbClr val="FF0000"/>
                </a:solidFill>
              </a:rPr>
              <a:t> up to 10</a:t>
            </a:r>
            <a:r>
              <a:rPr lang="it-IT" b="1" baseline="30000" dirty="0">
                <a:solidFill>
                  <a:srgbClr val="FF0000"/>
                </a:solidFill>
              </a:rPr>
              <a:t>20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</a:t>
            </a:r>
            <a:r>
              <a:rPr lang="it-IT" b="1" dirty="0">
                <a:solidFill>
                  <a:srgbClr val="FF0000"/>
                </a:solidFill>
              </a:rPr>
              <a:t>/cm</a:t>
            </a:r>
            <a:r>
              <a:rPr lang="it-IT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3960B-00AD-3A48-B83A-1A4953A99DBD}"/>
              </a:ext>
            </a:extLst>
          </p:cNvPr>
          <p:cNvSpPr txBox="1"/>
          <p:nvPr/>
        </p:nvSpPr>
        <p:spPr>
          <a:xfrm>
            <a:off x="1040566" y="4030041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NdFeB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magnets</a:t>
            </a:r>
            <a:endParaRPr lang="it-IT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AAA97D-E2FB-E142-9BBE-CA098D0BAD6F}"/>
              </a:ext>
            </a:extLst>
          </p:cNvPr>
          <p:cNvCxnSpPr/>
          <p:nvPr/>
        </p:nvCxnSpPr>
        <p:spPr>
          <a:xfrm flipV="1">
            <a:off x="1726163" y="2630875"/>
            <a:ext cx="681135" cy="1330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5FECEE-5010-FE44-AE21-C862C96E1BD6}"/>
              </a:ext>
            </a:extLst>
          </p:cNvPr>
          <p:cNvSpPr txBox="1"/>
          <p:nvPr/>
        </p:nvSpPr>
        <p:spPr>
          <a:xfrm>
            <a:off x="3631366" y="4199318"/>
            <a:ext cx="5551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C00000"/>
                </a:solidFill>
              </a:rPr>
              <a:t>A more </a:t>
            </a:r>
            <a:r>
              <a:rPr lang="it-IT" b="1" dirty="0" err="1">
                <a:solidFill>
                  <a:srgbClr val="C00000"/>
                </a:solidFill>
              </a:rPr>
              <a:t>careful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study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is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however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recommended</a:t>
            </a:r>
            <a:endParaRPr lang="it-IT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C00000"/>
                </a:solidFill>
              </a:rPr>
              <a:t>Should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we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organize</a:t>
            </a:r>
            <a:r>
              <a:rPr lang="it-IT" b="1" dirty="0">
                <a:solidFill>
                  <a:srgbClr val="C00000"/>
                </a:solidFill>
              </a:rPr>
              <a:t> an </a:t>
            </a:r>
            <a:r>
              <a:rPr lang="it-IT" b="1" dirty="0" err="1">
                <a:solidFill>
                  <a:srgbClr val="C00000"/>
                </a:solidFill>
              </a:rPr>
              <a:t>irradiation</a:t>
            </a:r>
            <a:r>
              <a:rPr lang="it-IT" b="1" dirty="0">
                <a:solidFill>
                  <a:srgbClr val="C00000"/>
                </a:solidFill>
              </a:rPr>
              <a:t> test on a sample?</a:t>
            </a:r>
          </a:p>
        </p:txBody>
      </p:sp>
    </p:spTree>
    <p:extLst>
      <p:ext uri="{BB962C8B-B14F-4D97-AF65-F5344CB8AC3E}">
        <p14:creationId xmlns:p14="http://schemas.microsoft.com/office/powerpoint/2010/main" val="21305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26AB-7A94-2444-8D2D-B5274AA0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7" y="209044"/>
            <a:ext cx="8390964" cy="53022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Dose in the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r>
              <a:rPr lang="it-IT" b="1" dirty="0">
                <a:solidFill>
                  <a:srgbClr val="FF0000"/>
                </a:solidFill>
              </a:rPr>
              <a:t>. Preliminary </a:t>
            </a:r>
            <a:r>
              <a:rPr lang="it-IT" b="1" dirty="0" err="1">
                <a:solidFill>
                  <a:srgbClr val="FF0000"/>
                </a:solidFill>
              </a:rPr>
              <a:t>simulation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study</a:t>
            </a:r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44E380-BA65-FB47-B1CF-5EEE236C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6" y="1157709"/>
            <a:ext cx="45720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BD0E1-FDDF-DD4E-9795-1A3C0FA82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37" y="1157709"/>
            <a:ext cx="4572000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1B9588-D254-DD47-9C0D-67E3689F6A22}"/>
              </a:ext>
            </a:extLst>
          </p:cNvPr>
          <p:cNvSpPr txBox="1"/>
          <p:nvPr/>
        </p:nvSpPr>
        <p:spPr>
          <a:xfrm>
            <a:off x="1699708" y="1012800"/>
            <a:ext cx="5187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Dose </a:t>
            </a:r>
            <a:r>
              <a:rPr lang="it-IT" i="1" dirty="0" err="1">
                <a:solidFill>
                  <a:srgbClr val="C00000"/>
                </a:solidFill>
              </a:rPr>
              <a:t>maps</a:t>
            </a:r>
            <a:r>
              <a:rPr lang="it-IT" i="1" dirty="0">
                <a:solidFill>
                  <a:srgbClr val="C00000"/>
                </a:solidFill>
              </a:rPr>
              <a:t> in </a:t>
            </a:r>
            <a:r>
              <a:rPr lang="it-IT" i="1" dirty="0" err="1">
                <a:solidFill>
                  <a:srgbClr val="C00000"/>
                </a:solidFill>
              </a:rPr>
              <a:t>cylindrical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r>
              <a:rPr lang="it-IT" i="1" dirty="0" err="1">
                <a:solidFill>
                  <a:srgbClr val="C00000"/>
                </a:solidFill>
              </a:rPr>
              <a:t>coordinates</a:t>
            </a:r>
            <a:r>
              <a:rPr lang="it-IT" i="1" dirty="0">
                <a:solidFill>
                  <a:srgbClr val="C00000"/>
                </a:solidFill>
              </a:rPr>
              <a:t> (</a:t>
            </a:r>
            <a:r>
              <a:rPr lang="it-IT" i="1" dirty="0" err="1">
                <a:solidFill>
                  <a:srgbClr val="C00000"/>
                </a:solidFill>
              </a:rPr>
              <a:t>integrated</a:t>
            </a:r>
            <a:r>
              <a:rPr lang="it-IT" i="1" dirty="0">
                <a:solidFill>
                  <a:srgbClr val="C00000"/>
                </a:solidFill>
              </a:rPr>
              <a:t> in </a:t>
            </a:r>
            <a:r>
              <a:rPr lang="it-IT" i="1" dirty="0" err="1">
                <a:solidFill>
                  <a:srgbClr val="C00000"/>
                </a:solidFill>
              </a:rPr>
              <a:t>Phi</a:t>
            </a:r>
            <a:r>
              <a:rPr lang="it-IT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F8BB64-2A80-7543-821A-5473B925A087}"/>
              </a:ext>
            </a:extLst>
          </p:cNvPr>
          <p:cNvSpPr txBox="1"/>
          <p:nvPr/>
        </p:nvSpPr>
        <p:spPr>
          <a:xfrm>
            <a:off x="2178424" y="726453"/>
            <a:ext cx="4049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>
                <a:solidFill>
                  <a:srgbClr val="C00000"/>
                </a:solidFill>
              </a:rPr>
              <a:t>16</a:t>
            </a:r>
            <a:r>
              <a:rPr lang="it-IT" dirty="0">
                <a:solidFill>
                  <a:srgbClr val="C00000"/>
                </a:solidFill>
              </a:rPr>
              <a:t>O </a:t>
            </a:r>
            <a:r>
              <a:rPr lang="it-IT" dirty="0" err="1">
                <a:solidFill>
                  <a:srgbClr val="C00000"/>
                </a:solidFill>
              </a:rPr>
              <a:t>beam</a:t>
            </a:r>
            <a:r>
              <a:rPr lang="it-IT" dirty="0">
                <a:solidFill>
                  <a:srgbClr val="C00000"/>
                </a:solidFill>
              </a:rPr>
              <a:t> @ 200 </a:t>
            </a:r>
            <a:r>
              <a:rPr lang="it-IT" dirty="0" err="1">
                <a:solidFill>
                  <a:srgbClr val="C00000"/>
                </a:solidFill>
              </a:rPr>
              <a:t>MeV</a:t>
            </a:r>
            <a:r>
              <a:rPr lang="it-IT" dirty="0">
                <a:solidFill>
                  <a:srgbClr val="C00000"/>
                </a:solidFill>
              </a:rPr>
              <a:t>/u, (</a:t>
            </a:r>
            <a:r>
              <a:rPr lang="it-IT" dirty="0" err="1">
                <a:solidFill>
                  <a:srgbClr val="C00000"/>
                </a:solidFill>
              </a:rPr>
              <a:t>SmCo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magnets</a:t>
            </a:r>
            <a:r>
              <a:rPr lang="it-IT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8F3058-3EFC-724F-A8AC-D3B466BB74BB}"/>
              </a:ext>
            </a:extLst>
          </p:cNvPr>
          <p:cNvSpPr txBox="1"/>
          <p:nvPr/>
        </p:nvSpPr>
        <p:spPr>
          <a:xfrm>
            <a:off x="813799" y="4784429"/>
            <a:ext cx="775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However</a:t>
            </a:r>
            <a:r>
              <a:rPr lang="it-IT" b="1" dirty="0">
                <a:solidFill>
                  <a:srgbClr val="FF0000"/>
                </a:solidFill>
              </a:rPr>
              <a:t>: </a:t>
            </a:r>
            <a:r>
              <a:rPr lang="it-IT" b="1" dirty="0" err="1">
                <a:solidFill>
                  <a:srgbClr val="FF0000"/>
                </a:solidFill>
              </a:rPr>
              <a:t>not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fully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realistic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environment</a:t>
            </a:r>
            <a:r>
              <a:rPr lang="it-IT" b="1" dirty="0">
                <a:solidFill>
                  <a:srgbClr val="FF0000"/>
                </a:solidFill>
              </a:rPr>
              <a:t>,  no </a:t>
            </a:r>
            <a:r>
              <a:rPr lang="it-IT" b="1" dirty="0" err="1">
                <a:solidFill>
                  <a:srgbClr val="FF0000"/>
                </a:solidFill>
              </a:rPr>
              <a:t>beam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halo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has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been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considered</a:t>
            </a:r>
            <a:r>
              <a:rPr lang="it-IT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202059-F238-034A-AFE8-7FFB83A0AA57}"/>
              </a:ext>
            </a:extLst>
          </p:cNvPr>
          <p:cNvSpPr txBox="1"/>
          <p:nvPr/>
        </p:nvSpPr>
        <p:spPr>
          <a:xfrm>
            <a:off x="5648574" y="1322565"/>
            <a:ext cx="22252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Neutron</a:t>
            </a:r>
            <a:r>
              <a:rPr lang="it-IT" b="1" dirty="0"/>
              <a:t> </a:t>
            </a:r>
            <a:r>
              <a:rPr lang="it-IT" b="1" dirty="0" err="1"/>
              <a:t>contribution</a:t>
            </a:r>
            <a:endParaRPr lang="it-IT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238D46-CF4B-5C49-A07A-38DFB10D0C4C}"/>
              </a:ext>
            </a:extLst>
          </p:cNvPr>
          <p:cNvSpPr txBox="1"/>
          <p:nvPr/>
        </p:nvSpPr>
        <p:spPr>
          <a:xfrm>
            <a:off x="1573931" y="1322715"/>
            <a:ext cx="13131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All</a:t>
            </a:r>
            <a:r>
              <a:rPr lang="it-IT" b="1" dirty="0"/>
              <a:t> </a:t>
            </a:r>
            <a:r>
              <a:rPr lang="it-IT" b="1" dirty="0" err="1"/>
              <a:t>hadrons</a:t>
            </a:r>
            <a:endParaRPr lang="it-IT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2E49CE-FD72-E140-9AC3-0086694B9475}"/>
              </a:ext>
            </a:extLst>
          </p:cNvPr>
          <p:cNvSpPr/>
          <p:nvPr/>
        </p:nvSpPr>
        <p:spPr>
          <a:xfrm>
            <a:off x="145074" y="3720693"/>
            <a:ext cx="8961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Scale </a:t>
            </a:r>
            <a:r>
              <a:rPr lang="it-IT" dirty="0" err="1">
                <a:solidFill>
                  <a:srgbClr val="FF0000"/>
                </a:solidFill>
              </a:rPr>
              <a:t>is</a:t>
            </a:r>
            <a:r>
              <a:rPr lang="it-IT" dirty="0">
                <a:solidFill>
                  <a:srgbClr val="FF0000"/>
                </a:solidFill>
              </a:rPr>
              <a:t> in </a:t>
            </a:r>
            <a:r>
              <a:rPr lang="it-IT" dirty="0" err="1">
                <a:solidFill>
                  <a:srgbClr val="FF0000"/>
                </a:solidFill>
              </a:rPr>
              <a:t>GeV</a:t>
            </a:r>
            <a:r>
              <a:rPr lang="it-IT" dirty="0">
                <a:solidFill>
                  <a:srgbClr val="FF0000"/>
                </a:solidFill>
              </a:rPr>
              <a:t>/g/</a:t>
            </a:r>
            <a:r>
              <a:rPr lang="it-IT" dirty="0" err="1">
                <a:solidFill>
                  <a:srgbClr val="FF0000"/>
                </a:solidFill>
              </a:rPr>
              <a:t>primary</a:t>
            </a:r>
            <a:r>
              <a:rPr lang="it-IT" dirty="0">
                <a:solidFill>
                  <a:srgbClr val="FF0000"/>
                </a:solidFill>
              </a:rPr>
              <a:t>. To </a:t>
            </a:r>
            <a:r>
              <a:rPr lang="it-IT" dirty="0" err="1">
                <a:solidFill>
                  <a:srgbClr val="FF0000"/>
                </a:solidFill>
              </a:rPr>
              <a:t>get</a:t>
            </a:r>
            <a:r>
              <a:rPr lang="it-IT" dirty="0">
                <a:solidFill>
                  <a:srgbClr val="FF0000"/>
                </a:solidFill>
              </a:rPr>
              <a:t>  </a:t>
            </a:r>
            <a:r>
              <a:rPr lang="it-IT" dirty="0" err="1">
                <a:solidFill>
                  <a:srgbClr val="FF0000"/>
                </a:solidFill>
              </a:rPr>
              <a:t>Gy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multiply</a:t>
            </a:r>
            <a:r>
              <a:rPr lang="it-IT" dirty="0">
                <a:solidFill>
                  <a:srgbClr val="FF0000"/>
                </a:solidFill>
              </a:rPr>
              <a:t> by 1.602 10</a:t>
            </a:r>
            <a:r>
              <a:rPr lang="it-IT" baseline="30000" dirty="0">
                <a:solidFill>
                  <a:srgbClr val="FF0000"/>
                </a:solidFill>
              </a:rPr>
              <a:t>-7</a:t>
            </a:r>
            <a:r>
              <a:rPr lang="it-IT" dirty="0">
                <a:solidFill>
                  <a:srgbClr val="FF0000"/>
                </a:solidFill>
              </a:rPr>
              <a:t> </a:t>
            </a:r>
            <a:br>
              <a:rPr lang="it-IT" dirty="0"/>
            </a:br>
            <a:r>
              <a:rPr lang="it-IT" dirty="0">
                <a:solidFill>
                  <a:srgbClr val="002060"/>
                </a:solidFill>
              </a:rPr>
              <a:t>The </a:t>
            </a:r>
            <a:r>
              <a:rPr lang="it-IT" dirty="0" err="1">
                <a:solidFill>
                  <a:srgbClr val="002060"/>
                </a:solidFill>
              </a:rPr>
              <a:t>integral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is</a:t>
            </a:r>
            <a:r>
              <a:rPr lang="it-IT" dirty="0">
                <a:solidFill>
                  <a:srgbClr val="002060"/>
                </a:solidFill>
              </a:rPr>
              <a:t> 8.8 10</a:t>
            </a:r>
            <a:r>
              <a:rPr lang="it-IT" baseline="30000" dirty="0">
                <a:solidFill>
                  <a:srgbClr val="002060"/>
                </a:solidFill>
              </a:rPr>
              <a:t>-11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Gy</a:t>
            </a:r>
            <a:r>
              <a:rPr lang="it-IT" dirty="0">
                <a:solidFill>
                  <a:srgbClr val="002060"/>
                </a:solidFill>
              </a:rPr>
              <a:t>/</a:t>
            </a:r>
            <a:r>
              <a:rPr lang="it-IT" dirty="0" err="1">
                <a:solidFill>
                  <a:srgbClr val="002060"/>
                </a:solidFill>
              </a:rPr>
              <a:t>primary</a:t>
            </a:r>
            <a:r>
              <a:rPr lang="it-IT" dirty="0">
                <a:solidFill>
                  <a:srgbClr val="002060"/>
                </a:solidFill>
              </a:rPr>
              <a:t> in the first </a:t>
            </a:r>
            <a:r>
              <a:rPr lang="it-IT" dirty="0" err="1">
                <a:solidFill>
                  <a:srgbClr val="002060"/>
                </a:solidFill>
              </a:rPr>
              <a:t>magnet</a:t>
            </a:r>
            <a:r>
              <a:rPr lang="it-IT" dirty="0">
                <a:solidFill>
                  <a:srgbClr val="002060"/>
                </a:solidFill>
              </a:rPr>
              <a:t> and 1.2 10</a:t>
            </a:r>
            <a:r>
              <a:rPr lang="it-IT" baseline="30000" dirty="0">
                <a:solidFill>
                  <a:srgbClr val="002060"/>
                </a:solidFill>
              </a:rPr>
              <a:t>-10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Gy</a:t>
            </a:r>
            <a:r>
              <a:rPr lang="it-IT" dirty="0">
                <a:solidFill>
                  <a:srgbClr val="002060"/>
                </a:solidFill>
              </a:rPr>
              <a:t>/</a:t>
            </a:r>
            <a:r>
              <a:rPr lang="it-IT" dirty="0" err="1">
                <a:solidFill>
                  <a:srgbClr val="002060"/>
                </a:solidFill>
              </a:rPr>
              <a:t>primary</a:t>
            </a:r>
            <a:r>
              <a:rPr lang="it-IT" dirty="0">
                <a:solidFill>
                  <a:srgbClr val="002060"/>
                </a:solidFill>
              </a:rPr>
              <a:t> in the </a:t>
            </a:r>
            <a:r>
              <a:rPr lang="it-IT" dirty="0" err="1">
                <a:solidFill>
                  <a:srgbClr val="002060"/>
                </a:solidFill>
              </a:rPr>
              <a:t>second</a:t>
            </a:r>
            <a:r>
              <a:rPr lang="it-IT" dirty="0">
                <a:solidFill>
                  <a:srgbClr val="002060"/>
                </a:solidFill>
              </a:rPr>
              <a:t>. </a:t>
            </a:r>
            <a:r>
              <a:rPr lang="it-IT" dirty="0" err="1">
                <a:solidFill>
                  <a:srgbClr val="002060"/>
                </a:solidFill>
              </a:rPr>
              <a:t>Neutron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contribution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is</a:t>
            </a:r>
            <a:r>
              <a:rPr lang="it-IT" dirty="0">
                <a:solidFill>
                  <a:srgbClr val="002060"/>
                </a:solidFill>
              </a:rPr>
              <a:t> ~4%  </a:t>
            </a:r>
            <a:br>
              <a:rPr lang="it-IT" dirty="0"/>
            </a:br>
            <a:r>
              <a:rPr lang="it-IT" b="1" dirty="0" err="1">
                <a:solidFill>
                  <a:srgbClr val="0070C0"/>
                </a:solidFill>
              </a:rPr>
              <a:t>Considering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runs</a:t>
            </a:r>
            <a:r>
              <a:rPr lang="it-IT" b="1" dirty="0">
                <a:solidFill>
                  <a:srgbClr val="0070C0"/>
                </a:solidFill>
              </a:rPr>
              <a:t> with 10</a:t>
            </a:r>
            <a:r>
              <a:rPr lang="it-IT" b="1" baseline="30000" dirty="0">
                <a:solidFill>
                  <a:srgbClr val="0070C0"/>
                </a:solidFill>
              </a:rPr>
              <a:t>7</a:t>
            </a:r>
            <a:r>
              <a:rPr lang="it-IT" b="1" dirty="0">
                <a:solidFill>
                  <a:srgbClr val="0070C0"/>
                </a:solidFill>
              </a:rPr>
              <a:t> - 10</a:t>
            </a:r>
            <a:r>
              <a:rPr lang="it-IT" b="1" baseline="30000" dirty="0">
                <a:solidFill>
                  <a:srgbClr val="0070C0"/>
                </a:solidFill>
              </a:rPr>
              <a:t>8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primaries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we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shoul</a:t>
            </a:r>
            <a:r>
              <a:rPr lang="it-IT" b="1" dirty="0">
                <a:solidFill>
                  <a:srgbClr val="0070C0"/>
                </a:solidFill>
              </a:rPr>
              <a:t> be on the </a:t>
            </a:r>
            <a:r>
              <a:rPr lang="it-IT" b="1" dirty="0" err="1">
                <a:solidFill>
                  <a:srgbClr val="0070C0"/>
                </a:solidFill>
              </a:rPr>
              <a:t>safe</a:t>
            </a:r>
            <a:r>
              <a:rPr lang="it-IT" b="1" dirty="0">
                <a:solidFill>
                  <a:srgbClr val="0070C0"/>
                </a:solidFill>
              </a:rPr>
              <a:t> side…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E80A7-9966-974D-A986-5917A4703EDF}"/>
              </a:ext>
            </a:extLst>
          </p:cNvPr>
          <p:cNvCxnSpPr>
            <a:cxnSpLocks/>
          </p:cNvCxnSpPr>
          <p:nvPr/>
        </p:nvCxnSpPr>
        <p:spPr>
          <a:xfrm flipV="1">
            <a:off x="2178424" y="2667897"/>
            <a:ext cx="1597510" cy="11403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F63C-3A94-7E45-87A8-D585CC11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" y="209044"/>
            <a:ext cx="7605408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Fluence</a:t>
            </a:r>
            <a:r>
              <a:rPr lang="it-IT" b="1" dirty="0">
                <a:solidFill>
                  <a:srgbClr val="FF0000"/>
                </a:solidFill>
              </a:rPr>
              <a:t> in the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r>
              <a:rPr lang="it-IT" b="1" dirty="0">
                <a:solidFill>
                  <a:srgbClr val="FF0000"/>
                </a:solidFill>
              </a:rPr>
              <a:t>. Preliminary </a:t>
            </a:r>
            <a:r>
              <a:rPr lang="it-IT" b="1" dirty="0" err="1">
                <a:solidFill>
                  <a:srgbClr val="FF0000"/>
                </a:solidFill>
              </a:rPr>
              <a:t>simulation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study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4CED-DDAC-694A-8C24-2498BA1E4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62" y="728509"/>
            <a:ext cx="45720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66151-A1E5-EC48-BAA0-A95D2C61C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267"/>
            <a:ext cx="457200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F86313-0CAC-7440-9111-3FCEB1855FA1}"/>
              </a:ext>
            </a:extLst>
          </p:cNvPr>
          <p:cNvSpPr txBox="1"/>
          <p:nvPr/>
        </p:nvSpPr>
        <p:spPr>
          <a:xfrm>
            <a:off x="5648574" y="935288"/>
            <a:ext cx="22252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Neutron</a:t>
            </a:r>
            <a:r>
              <a:rPr lang="it-IT" b="1" dirty="0"/>
              <a:t> </a:t>
            </a:r>
            <a:r>
              <a:rPr lang="it-IT" b="1" dirty="0" err="1"/>
              <a:t>contribution</a:t>
            </a:r>
            <a:endParaRPr lang="it-IT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E551A-A419-1342-BF66-9C9D369464B6}"/>
              </a:ext>
            </a:extLst>
          </p:cNvPr>
          <p:cNvSpPr txBox="1"/>
          <p:nvPr/>
        </p:nvSpPr>
        <p:spPr>
          <a:xfrm>
            <a:off x="1573931" y="935438"/>
            <a:ext cx="13131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All</a:t>
            </a:r>
            <a:r>
              <a:rPr lang="it-IT" b="1" dirty="0"/>
              <a:t> </a:t>
            </a:r>
            <a:r>
              <a:rPr lang="it-IT" b="1" dirty="0" err="1"/>
              <a:t>hadrons</a:t>
            </a:r>
            <a:endParaRPr lang="it-IT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47724-3CD2-184F-981B-B9B31278B44D}"/>
              </a:ext>
            </a:extLst>
          </p:cNvPr>
          <p:cNvSpPr/>
          <p:nvPr/>
        </p:nvSpPr>
        <p:spPr>
          <a:xfrm>
            <a:off x="2637940" y="3302432"/>
            <a:ext cx="33754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Scale </a:t>
            </a:r>
            <a:r>
              <a:rPr lang="it-IT" b="1" dirty="0" err="1">
                <a:solidFill>
                  <a:srgbClr val="FF0000"/>
                </a:solidFill>
              </a:rPr>
              <a:t>is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dirty="0" err="1">
                <a:solidFill>
                  <a:srgbClr val="FF0000"/>
                </a:solidFill>
              </a:rPr>
              <a:t>particles</a:t>
            </a:r>
            <a:r>
              <a:rPr lang="it-IT" b="1" dirty="0">
                <a:solidFill>
                  <a:srgbClr val="FF0000"/>
                </a:solidFill>
              </a:rPr>
              <a:t>/cm</a:t>
            </a:r>
            <a:r>
              <a:rPr lang="it-IT" b="1" baseline="30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/</a:t>
            </a:r>
            <a:r>
              <a:rPr lang="it-IT" b="1" dirty="0" err="1">
                <a:solidFill>
                  <a:srgbClr val="FF0000"/>
                </a:solidFill>
              </a:rPr>
              <a:t>primary</a:t>
            </a:r>
            <a:r>
              <a:rPr lang="it-IT" b="1" dirty="0">
                <a:solidFill>
                  <a:srgbClr val="FF0000"/>
                </a:solidFill>
              </a:rPr>
              <a:t>.</a:t>
            </a:r>
            <a:endParaRPr lang="it-IT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8C04EC-FEEC-1549-BE50-57F54E43FCF2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2334409"/>
            <a:ext cx="193638" cy="9680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37CB-DF54-934A-B137-6C1CFFE8B798}" type="slidenum">
              <a:rPr lang="en-US" smtClean="0"/>
              <a:t>25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55373" y="1537284"/>
            <a:ext cx="3541354" cy="3462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50" dirty="0"/>
              <a:t>Fragmentation grows with thickness</a:t>
            </a:r>
          </a:p>
        </p:txBody>
      </p:sp>
      <p:pic>
        <p:nvPicPr>
          <p:cNvPr id="9" name="Picture 8" descr="Eresopt6_Z5_A10_vs_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060" y="560788"/>
            <a:ext cx="2183777" cy="2292966"/>
          </a:xfrm>
          <a:prstGeom prst="rect">
            <a:avLst/>
          </a:prstGeom>
        </p:spPr>
      </p:pic>
      <p:pic>
        <p:nvPicPr>
          <p:cNvPr id="10" name="Picture 9" descr="Eresopt6_Z6_A12_vs_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231" y="517466"/>
            <a:ext cx="2253797" cy="2366487"/>
          </a:xfrm>
          <a:prstGeom prst="rect">
            <a:avLst/>
          </a:prstGeom>
        </p:spPr>
      </p:pic>
      <p:pic>
        <p:nvPicPr>
          <p:cNvPr id="12" name="Picture 11" descr="Eresopt6_Z7_A14_vs_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771" y="2751926"/>
            <a:ext cx="2088156" cy="2192564"/>
          </a:xfrm>
          <a:prstGeom prst="rect">
            <a:avLst/>
          </a:prstGeom>
        </p:spPr>
      </p:pic>
      <p:pic>
        <p:nvPicPr>
          <p:cNvPr id="13" name="Picture 12" descr="Eresopt6_Z8_A16_vs_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298" y="2740451"/>
            <a:ext cx="2348366" cy="24657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34469" y="592606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Z=6, A=12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34469" y="2802165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Z=8, A=16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9169" y="2804130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Z=7, A=14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4177" y="1229155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Plane 1 or 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4180" y="1039857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Plane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4177" y="869605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Plane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9169" y="608452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Z=5, A=10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B987E-BF28-2B48-93B9-008FFD11A26B}"/>
              </a:ext>
            </a:extLst>
          </p:cNvPr>
          <p:cNvSpPr txBox="1"/>
          <p:nvPr/>
        </p:nvSpPr>
        <p:spPr>
          <a:xfrm>
            <a:off x="5455373" y="2234741"/>
            <a:ext cx="3355140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Small thickness (3 mm):</a:t>
            </a:r>
          </a:p>
          <a:p>
            <a:r>
              <a:rPr lang="en-US" sz="1400" dirty="0"/>
              <a:t>+ less fragmentation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Landau shape for Z=1, 2, 3 at all energies (not shown)</a:t>
            </a:r>
          </a:p>
          <a:p>
            <a:endParaRPr lang="en-US" sz="1400" dirty="0"/>
          </a:p>
          <a:p>
            <a:r>
              <a:rPr lang="en-US" sz="1400" dirty="0"/>
              <a:t>Large thickness (6 mm):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More fragmentation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More expensive</a:t>
            </a:r>
          </a:p>
          <a:p>
            <a:r>
              <a:rPr lang="en-US" sz="1400" dirty="0"/>
              <a:t>+   More </a:t>
            </a:r>
            <a:r>
              <a:rPr lang="en-US" sz="1400" dirty="0" err="1"/>
              <a:t>gaussian</a:t>
            </a:r>
            <a:r>
              <a:rPr lang="en-US" sz="1400" dirty="0"/>
              <a:t> shape: Z=4 already ok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16932" y="863268"/>
            <a:ext cx="4745402" cy="491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Fragmentation </a:t>
            </a:r>
            <a:r>
              <a:rPr lang="en-US" sz="2000" b="1" dirty="0" err="1"/>
              <a:t>vs</a:t>
            </a:r>
            <a:r>
              <a:rPr lang="en-US" sz="2000" b="1" dirty="0"/>
              <a:t> bar thickness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1D63C3D-9B4E-2D46-8AAF-BAD22C73E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7" y="45285"/>
            <a:ext cx="8233147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Study</a:t>
            </a:r>
            <a:r>
              <a:rPr lang="it-IT" b="1" dirty="0">
                <a:solidFill>
                  <a:srgbClr val="FF0000"/>
                </a:solidFill>
              </a:rPr>
              <a:t> of </a:t>
            </a:r>
            <a:r>
              <a:rPr lang="it-IT" b="1" dirty="0" err="1">
                <a:solidFill>
                  <a:srgbClr val="FF0000"/>
                </a:solidFill>
              </a:rPr>
              <a:t>Fragmentation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dirty="0" err="1">
                <a:solidFill>
                  <a:srgbClr val="FF0000"/>
                </a:solidFill>
              </a:rPr>
              <a:t>Scintillator</a:t>
            </a:r>
            <a:r>
              <a:rPr lang="it-IT" dirty="0"/>
              <a:t> </a:t>
            </a:r>
            <a:r>
              <a:rPr lang="it-IT" sz="2000" i="1" dirty="0">
                <a:solidFill>
                  <a:srgbClr val="0070C0"/>
                </a:solidFill>
              </a:rPr>
              <a:t>(A. </a:t>
            </a:r>
            <a:r>
              <a:rPr lang="it-IT" sz="2000" i="1" dirty="0" err="1">
                <a:solidFill>
                  <a:srgbClr val="0070C0"/>
                </a:solidFill>
              </a:rPr>
              <a:t>Kraan</a:t>
            </a:r>
            <a:r>
              <a:rPr lang="it-IT" sz="2000" i="1" dirty="0">
                <a:solidFill>
                  <a:srgbClr val="0070C0"/>
                </a:solidFill>
              </a:rPr>
              <a:t>)</a:t>
            </a:r>
            <a:endParaRPr lang="it-IT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348171"/>
            <a:ext cx="1600200" cy="273844"/>
          </a:xfrm>
        </p:spPr>
        <p:txBody>
          <a:bodyPr/>
          <a:lstStyle/>
          <a:p>
            <a:fld id="{283837CB-DF54-934A-B137-6C1CFFE8B798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4800" y="1309094"/>
            <a:ext cx="256147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Z=8, A=16, E=200 MeV/n, d=6 mm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3024" y="653274"/>
            <a:ext cx="6556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500" dirty="0"/>
              <a:t>Compare energy deposition in scintillator for events with and without primary fragmentation</a:t>
            </a:r>
          </a:p>
        </p:txBody>
      </p:sp>
      <p:pic>
        <p:nvPicPr>
          <p:cNvPr id="18" name="Picture 17" descr="Screen Shot 2018-05-15 at 9.1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79" y="1725299"/>
            <a:ext cx="3555398" cy="2138636"/>
          </a:xfrm>
          <a:prstGeom prst="rect">
            <a:avLst/>
          </a:prstGeom>
        </p:spPr>
      </p:pic>
      <p:pic>
        <p:nvPicPr>
          <p:cNvPr id="19" name="Picture 18" descr="Screen Shot 2018-05-15 at 9.12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738000"/>
            <a:ext cx="3481016" cy="210693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85900" y="2128860"/>
            <a:ext cx="1219200" cy="6809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75" dirty="0"/>
              <a:t>Events with no primary fragmentation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68958" y="1990422"/>
            <a:ext cx="1219200" cy="6809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75" dirty="0"/>
              <a:t>Events with  primary fragmentation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095500" y="290609"/>
            <a:ext cx="4569345" cy="3344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Fragmentation </a:t>
            </a:r>
            <a:r>
              <a:rPr lang="en-US" sz="3300" dirty="0" err="1"/>
              <a:t>vs</a:t>
            </a:r>
            <a:r>
              <a:rPr lang="en-US" sz="3300" dirty="0"/>
              <a:t> bar thickness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0155" y="4448890"/>
            <a:ext cx="5793574" cy="3231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" dirty="0"/>
              <a:t>Deposits are much more variable, can be up to 250 MeV (but rare)</a:t>
            </a:r>
          </a:p>
        </p:txBody>
      </p:sp>
    </p:spTree>
    <p:extLst>
      <p:ext uri="{BB962C8B-B14F-4D97-AF65-F5344CB8AC3E}">
        <p14:creationId xmlns:p14="http://schemas.microsoft.com/office/powerpoint/2010/main" val="42678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1613646" y="148111"/>
            <a:ext cx="5099091" cy="3722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Fragmentation </a:t>
            </a:r>
            <a:r>
              <a:rPr lang="en-US" sz="3300" dirty="0" err="1"/>
              <a:t>vs</a:t>
            </a:r>
            <a:r>
              <a:rPr lang="en-US" sz="3300" dirty="0"/>
              <a:t>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37CB-DF54-934A-B137-6C1CFFE8B798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 descr="Eresopt6_Z5_A10_vs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6216" y="609466"/>
            <a:ext cx="2076451" cy="2180273"/>
          </a:xfrm>
          <a:prstGeom prst="rect">
            <a:avLst/>
          </a:prstGeom>
        </p:spPr>
      </p:pic>
      <p:pic>
        <p:nvPicPr>
          <p:cNvPr id="4" name="Picture 3" descr="Eresopt6_Z6_A12_vs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384" y="597993"/>
            <a:ext cx="2100034" cy="2205035"/>
          </a:xfrm>
          <a:prstGeom prst="rect">
            <a:avLst/>
          </a:prstGeom>
        </p:spPr>
      </p:pic>
      <p:pic>
        <p:nvPicPr>
          <p:cNvPr id="10" name="Picture 9" descr="Eresopt6_Z7_A14_vs_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4628" y="2750994"/>
            <a:ext cx="2125436" cy="2231708"/>
          </a:xfrm>
          <a:prstGeom prst="rect">
            <a:avLst/>
          </a:prstGeom>
        </p:spPr>
      </p:pic>
      <p:pic>
        <p:nvPicPr>
          <p:cNvPr id="11" name="Picture 10" descr="Eresopt6_Z8_A16_vs_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3332" y="2808719"/>
            <a:ext cx="1960334" cy="20583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20240" y="579907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Z=6, A=12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59948" y="1216456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Plane 1 or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59951" y="1027157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Plane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9948" y="85690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Plane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4940" y="595752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Z=5, A=10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0240" y="2802165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Z=8, A=16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46841" y="2804130"/>
            <a:ext cx="172826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Z=7, A=14</a:t>
            </a:r>
          </a:p>
        </p:txBody>
      </p:sp>
    </p:spTree>
    <p:extLst>
      <p:ext uri="{BB962C8B-B14F-4D97-AF65-F5344CB8AC3E}">
        <p14:creationId xmlns:p14="http://schemas.microsoft.com/office/powerpoint/2010/main" val="36761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76540-5401-F244-B55B-400CDBD6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044"/>
            <a:ext cx="7567756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 </a:t>
            </a:r>
            <a:r>
              <a:rPr lang="it-IT" altLang="it-IT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Ciarrocchi</a:t>
            </a:r>
            <a:r>
              <a:rPr lang="it-IT" altLang="it-IT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26D4C-A3BD-A148-B57D-EE9E6E3A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2" y="877076"/>
            <a:ext cx="5165829" cy="1073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FD8C6-489A-7245-AA4E-D5065017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833" y="1858917"/>
            <a:ext cx="5141167" cy="3218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DBC2D8-28BD-394A-AB5B-BB68E1BDFA6C}"/>
              </a:ext>
            </a:extLst>
          </p:cNvPr>
          <p:cNvSpPr/>
          <p:nvPr/>
        </p:nvSpPr>
        <p:spPr>
          <a:xfrm>
            <a:off x="0" y="2334926"/>
            <a:ext cx="38068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Helvetica" pitchFamily="2" charset="0"/>
              </a:rPr>
              <a:t>Comparison</a:t>
            </a:r>
            <a:r>
              <a:rPr lang="it-IT" dirty="0">
                <a:latin typeface="Helvetica" pitchFamily="2" charset="0"/>
              </a:rPr>
              <a:t> with </a:t>
            </a:r>
            <a:r>
              <a:rPr lang="it-IT" dirty="0" err="1">
                <a:latin typeface="Helvetica" pitchFamily="2" charset="0"/>
              </a:rPr>
              <a:t>experimental</a:t>
            </a:r>
            <a:r>
              <a:rPr lang="it-IT" dirty="0">
                <a:latin typeface="Helvetica" pitchFamily="2" charset="0"/>
              </a:rPr>
              <a:t> data: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● Optical </a:t>
            </a:r>
            <a:r>
              <a:rPr lang="it-IT" dirty="0" err="1">
                <a:latin typeface="Helvetica" pitchFamily="2" charset="0"/>
              </a:rPr>
              <a:t>attenuation</a:t>
            </a:r>
            <a:r>
              <a:rPr lang="it-IT" dirty="0">
                <a:latin typeface="Helvetica" pitchFamily="2" charset="0"/>
              </a:rPr>
              <a:t> with </a:t>
            </a:r>
            <a:r>
              <a:rPr lang="it-IT" dirty="0" err="1">
                <a:latin typeface="Helvetica" pitchFamily="2" charset="0"/>
              </a:rPr>
              <a:t>proton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interaction</a:t>
            </a:r>
            <a:r>
              <a:rPr lang="it-IT" dirty="0">
                <a:latin typeface="Helvetica" pitchFamily="2" charset="0"/>
              </a:rPr>
              <a:t> position </a:t>
            </a:r>
            <a:r>
              <a:rPr lang="it-IT" dirty="0" err="1">
                <a:latin typeface="Helvetica" pitchFamily="2" charset="0"/>
              </a:rPr>
              <a:t>along</a:t>
            </a:r>
            <a:r>
              <a:rPr lang="it-IT" dirty="0">
                <a:latin typeface="Helvetica" pitchFamily="2" charset="0"/>
              </a:rPr>
              <a:t> the bar</a:t>
            </a:r>
          </a:p>
          <a:p>
            <a:r>
              <a:rPr lang="it-IT" dirty="0">
                <a:latin typeface="Helvetica" pitchFamily="2" charset="0"/>
              </a:rPr>
              <a:t>● Absolute </a:t>
            </a:r>
            <a:r>
              <a:rPr lang="it-IT" dirty="0" err="1">
                <a:latin typeface="Helvetica" pitchFamily="2" charset="0"/>
              </a:rPr>
              <a:t>number</a:t>
            </a:r>
            <a:r>
              <a:rPr lang="it-IT" dirty="0">
                <a:latin typeface="Helvetica" pitchFamily="2" charset="0"/>
              </a:rPr>
              <a:t> of </a:t>
            </a:r>
            <a:r>
              <a:rPr lang="it-IT" dirty="0" err="1">
                <a:latin typeface="Helvetica" pitchFamily="2" charset="0"/>
              </a:rPr>
              <a:t>detected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photons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● </a:t>
            </a:r>
            <a:r>
              <a:rPr lang="it-IT" dirty="0" err="1">
                <a:latin typeface="Helvetica" pitchFamily="2" charset="0"/>
              </a:rPr>
              <a:t>Exp</a:t>
            </a:r>
            <a:r>
              <a:rPr lang="it-IT" dirty="0">
                <a:latin typeface="Helvetica" pitchFamily="2" charset="0"/>
              </a:rPr>
              <a:t> data for </a:t>
            </a:r>
            <a:r>
              <a:rPr lang="it-IT" dirty="0" err="1">
                <a:latin typeface="Helvetica" pitchFamily="2" charset="0"/>
              </a:rPr>
              <a:t>two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scintillator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bars</a:t>
            </a:r>
            <a:r>
              <a:rPr lang="it-IT" dirty="0">
                <a:latin typeface="Helvetica" pitchFamily="2" charset="0"/>
              </a:rPr>
              <a:t> and for </a:t>
            </a:r>
            <a:r>
              <a:rPr lang="it-IT" dirty="0" err="1">
                <a:latin typeface="Helvetica" pitchFamily="2" charset="0"/>
              </a:rPr>
              <a:t>two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types</a:t>
            </a:r>
            <a:r>
              <a:rPr lang="it-IT" dirty="0">
                <a:latin typeface="Helvetica" pitchFamily="2" charset="0"/>
              </a:rPr>
              <a:t> of </a:t>
            </a:r>
            <a:r>
              <a:rPr lang="it-IT" dirty="0" err="1">
                <a:latin typeface="Helvetica" pitchFamily="2" charset="0"/>
              </a:rPr>
              <a:t>SiPMs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● </a:t>
            </a:r>
            <a:r>
              <a:rPr lang="it-IT" dirty="0" err="1">
                <a:latin typeface="Helvetica" pitchFamily="2" charset="0"/>
              </a:rPr>
              <a:t>Comparison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only</a:t>
            </a:r>
            <a:r>
              <a:rPr lang="it-IT" dirty="0">
                <a:latin typeface="Helvetica" pitchFamily="2" charset="0"/>
              </a:rPr>
              <a:t> for </a:t>
            </a:r>
            <a:r>
              <a:rPr lang="it-IT" dirty="0" err="1">
                <a:latin typeface="Helvetica" pitchFamily="2" charset="0"/>
              </a:rPr>
              <a:t>protons</a:t>
            </a:r>
            <a:endParaRPr lang="it-IT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789F-9279-9F45-8B6A-FC593FA1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Hamamatsu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54BDD-EB51-2646-A331-A2903B3F14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20482" y="2930271"/>
            <a:ext cx="3241152" cy="201774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0BB6A-6866-B04D-B306-1764F18507B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36963" y="847099"/>
            <a:ext cx="3076949" cy="197534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2CC09-73E1-394C-B030-19097CB1822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920482" y="841824"/>
            <a:ext cx="3112824" cy="1985891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CF5EE-D3E4-684E-A715-E84597B4C4E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520" y="917009"/>
            <a:ext cx="2908962" cy="183552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7EF7E-30B2-894A-BE46-9D141E650E6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9312" y="2930273"/>
            <a:ext cx="2891940" cy="1800347"/>
          </a:xfrm>
          <a:prstGeom prst="rect">
            <a:avLst/>
          </a:prstGeom>
          <a:ln>
            <a:noFill/>
          </a:ln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E55A31FB-9CD3-2148-885C-F39E9958DADC}"/>
              </a:ext>
            </a:extLst>
          </p:cNvPr>
          <p:cNvSpPr/>
          <p:nvPr/>
        </p:nvSpPr>
        <p:spPr>
          <a:xfrm>
            <a:off x="2941252" y="830969"/>
            <a:ext cx="2955695" cy="1991470"/>
          </a:xfrm>
          <a:prstGeom prst="rect">
            <a:avLst/>
          </a:prstGeom>
          <a:noFill/>
          <a:ln w="126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TextShape 3">
            <a:extLst>
              <a:ext uri="{FF2B5EF4-FFF2-40B4-BE49-F238E27FC236}">
                <a16:creationId xmlns:a16="http://schemas.microsoft.com/office/drawing/2014/main" id="{FAD0044F-AEB9-1644-9E2E-74EA501AF1C6}"/>
              </a:ext>
            </a:extLst>
          </p:cNvPr>
          <p:cNvSpPr txBox="1"/>
          <p:nvPr/>
        </p:nvSpPr>
        <p:spPr>
          <a:xfrm>
            <a:off x="6423062" y="3173576"/>
            <a:ext cx="2085495" cy="177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R = bar reflection coefficient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2154"/>
            <a:ext cx="8154955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Studies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view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magnet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definition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190323" y="746565"/>
            <a:ext cx="4088611" cy="2329671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4278934" y="1027923"/>
            <a:ext cx="3845923" cy="650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- Single </a:t>
            </a:r>
            <a:r>
              <a:rPr lang="en-US" sz="1350" b="1" spc="-1" dirty="0" err="1">
                <a:solidFill>
                  <a:srgbClr val="FF0000"/>
                </a:solidFill>
                <a:latin typeface="Arial"/>
              </a:rPr>
              <a:t>magnes</a:t>
            </a:r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 length 7 cm</a:t>
            </a:r>
          </a:p>
          <a:p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- </a:t>
            </a:r>
            <a:r>
              <a:rPr lang="en-US" sz="1350" b="1" spc="-1" dirty="0">
                <a:solidFill>
                  <a:srgbClr val="FF0000"/>
                </a:solidFill>
              </a:rPr>
              <a:t>Center-to-center distance of </a:t>
            </a:r>
            <a:r>
              <a:rPr lang="en-US" sz="1350" b="1" spc="-1" dirty="0" err="1">
                <a:solidFill>
                  <a:srgbClr val="FF0000"/>
                </a:solidFill>
              </a:rPr>
              <a:t>magnetes</a:t>
            </a:r>
            <a:r>
              <a:rPr lang="en-US" sz="1350" b="1" spc="-1" dirty="0">
                <a:solidFill>
                  <a:srgbClr val="FF0000"/>
                </a:solidFill>
              </a:rPr>
              <a:t>: </a:t>
            </a:r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12 cm</a:t>
            </a:r>
          </a:p>
          <a:p>
            <a:endParaRPr lang="en-US" sz="1350" b="1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4FA0B-33F6-344C-8A9A-9C824808D19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79354" y="3076236"/>
            <a:ext cx="3645082" cy="1930466"/>
          </a:xfrm>
          <a:prstGeom prst="rect">
            <a:avLst/>
          </a:prstGeom>
          <a:ln>
            <a:noFill/>
          </a:ln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62496F72-2EB6-FB49-B744-F87E39F1B84B}"/>
              </a:ext>
            </a:extLst>
          </p:cNvPr>
          <p:cNvSpPr/>
          <p:nvPr/>
        </p:nvSpPr>
        <p:spPr>
          <a:xfrm>
            <a:off x="0" y="3842554"/>
            <a:ext cx="3657600" cy="1027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285750" indent="-285750">
              <a:buFontTx/>
              <a:buChar char="-"/>
            </a:pPr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Single magnet length 10 cm</a:t>
            </a:r>
          </a:p>
          <a:p>
            <a:pPr marL="285750" indent="-285750">
              <a:buFontTx/>
              <a:buChar char="-"/>
            </a:pPr>
            <a:r>
              <a:rPr lang="en-US" sz="1350" b="1" spc="-1" dirty="0">
                <a:solidFill>
                  <a:srgbClr val="FF0000"/>
                </a:solidFill>
              </a:rPr>
              <a:t>Center-to-center distance of magnets: </a:t>
            </a:r>
            <a:r>
              <a:rPr lang="en-US" sz="1350" b="1" spc="-1" dirty="0">
                <a:solidFill>
                  <a:srgbClr val="FF0000"/>
                </a:solidFill>
                <a:latin typeface="Arial"/>
              </a:rPr>
              <a:t>12 cm (gap btw magnets ~2cm, </a:t>
            </a:r>
            <a:r>
              <a:rPr lang="en-US" sz="1350" b="1" spc="-1" dirty="0">
                <a:solidFill>
                  <a:srgbClr val="7030A0"/>
                </a:solidFill>
                <a:latin typeface="Arial"/>
              </a:rPr>
              <a:t>not realistic)</a:t>
            </a:r>
          </a:p>
          <a:p>
            <a:endParaRPr lang="en-US" sz="1350" b="1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066E80-8D66-7448-B6A0-CA153BD9AC74}"/>
              </a:ext>
            </a:extLst>
          </p:cNvPr>
          <p:cNvSpPr txBox="1">
            <a:spLocks/>
          </p:cNvSpPr>
          <p:nvPr/>
        </p:nvSpPr>
        <p:spPr>
          <a:xfrm>
            <a:off x="4730620" y="3009012"/>
            <a:ext cx="1119673" cy="530223"/>
          </a:xfrm>
          <a:prstGeom prst="rect">
            <a:avLst/>
          </a:prstGeom>
        </p:spPr>
        <p:txBody>
          <a:bodyPr lIns="82945" tIns="41473" rIns="82945" bIns="41473" anchor="ctr"/>
          <a:lstStyle>
            <a:lvl1pPr algn="l" defTabSz="8294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0000"/>
                </a:solidFill>
                <a:latin typeface="Happy Monkey" panose="02000500000000020004" pitchFamily="2" charset="0"/>
              </a:rPr>
              <a:t>V14.1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BEC28C-177D-1F40-8025-5BDB65C45265}"/>
              </a:ext>
            </a:extLst>
          </p:cNvPr>
          <p:cNvSpPr txBox="1">
            <a:spLocks/>
          </p:cNvSpPr>
          <p:nvPr/>
        </p:nvSpPr>
        <p:spPr>
          <a:xfrm>
            <a:off x="709127" y="722377"/>
            <a:ext cx="1119673" cy="530223"/>
          </a:xfrm>
          <a:prstGeom prst="rect">
            <a:avLst/>
          </a:prstGeom>
        </p:spPr>
        <p:txBody>
          <a:bodyPr lIns="82945" tIns="41473" rIns="82945" bIns="41473" anchor="ctr"/>
          <a:lstStyle>
            <a:lvl1pPr algn="l" defTabSz="8294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0000"/>
                </a:solidFill>
                <a:latin typeface="Happy Monkey" panose="02000500000000020004" pitchFamily="2" charset="0"/>
              </a:rPr>
              <a:t>V14.0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54E0-5ACC-CE41-B918-3126A88E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209044"/>
            <a:ext cx="8005665" cy="53022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(Hamamatsu)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F6029-EB33-3B45-9B36-7DC851F2632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1139" y="821093"/>
            <a:ext cx="3851090" cy="2750701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8EFAB-2F30-5F43-A168-E87E3F5E6C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67531" y="775228"/>
            <a:ext cx="3979514" cy="2842430"/>
          </a:xfrm>
          <a:prstGeom prst="rect">
            <a:avLst/>
          </a:prstGeom>
          <a:ln>
            <a:noFill/>
          </a:ln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id="{EB837DC7-B246-604A-9B9B-07F54933630F}"/>
              </a:ext>
            </a:extLst>
          </p:cNvPr>
          <p:cNvSpPr txBox="1"/>
          <p:nvPr/>
        </p:nvSpPr>
        <p:spPr>
          <a:xfrm>
            <a:off x="181139" y="3964324"/>
            <a:ext cx="9052560" cy="9342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Only Hamamatsu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Simulation does not account for noise factors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High uncertainty on gain used to determine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exp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nr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Noto Sans CJK SC Regular"/>
              </a:rPr>
              <a:t> of photons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7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89F10B-EB42-DE4E-9D2A-AA77E829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6" y="1"/>
            <a:ext cx="8826988" cy="1742738"/>
          </a:xfrm>
        </p:spPr>
        <p:txBody>
          <a:bodyPr/>
          <a:lstStyle/>
          <a:p>
            <a:pPr algn="ctr"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 Performance on </a:t>
            </a:r>
            <a:b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and </a:t>
            </a:r>
            <a:r>
              <a:rPr lang="it-IT" alt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b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Spighi et al.)</a:t>
            </a:r>
            <a:endParaRPr lang="it-IT" sz="2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600950" y="4845050"/>
            <a:ext cx="1543050" cy="274638"/>
          </a:xfrm>
        </p:spPr>
        <p:txBody>
          <a:bodyPr/>
          <a:lstStyle/>
          <a:p>
            <a:fld id="{775E4957-3B3E-4B92-B19B-2D9CF3BA0EB5}" type="slidenum">
              <a:rPr lang="it-IT" smtClean="0"/>
              <a:t>31</a:t>
            </a:fld>
            <a:endParaRPr lang="it-IT"/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1F7FBDB0-EADF-6846-85BC-3BA9C650D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19" y="3129204"/>
            <a:ext cx="3539892" cy="1941613"/>
          </a:xfrm>
          <a:prstGeom prst="rect">
            <a:avLst/>
          </a:prstGeom>
        </p:spPr>
      </p:pic>
      <p:sp>
        <p:nvSpPr>
          <p:cNvPr id="7" name="Rettangolo 10">
            <a:extLst>
              <a:ext uri="{FF2B5EF4-FFF2-40B4-BE49-F238E27FC236}">
                <a16:creationId xmlns:a16="http://schemas.microsoft.com/office/drawing/2014/main" id="{6587E1F2-A87E-FF45-AD4F-B11310EC5DD0}"/>
              </a:ext>
            </a:extLst>
          </p:cNvPr>
          <p:cNvSpPr/>
          <p:nvPr/>
        </p:nvSpPr>
        <p:spPr>
          <a:xfrm>
            <a:off x="291382" y="1624524"/>
            <a:ext cx="43315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INPUT DATA</a:t>
            </a:r>
          </a:p>
          <a:p>
            <a:pPr marL="600075" lvl="1" indent="-257175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4x10</a:t>
            </a:r>
            <a:r>
              <a:rPr lang="en-US" sz="1500" kern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primaries</a:t>
            </a:r>
          </a:p>
          <a:p>
            <a:pPr marL="600075" lvl="1" indent="-257175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Projectile: </a:t>
            </a:r>
            <a:r>
              <a:rPr lang="en-US" sz="1500" kern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 16</a:t>
            </a: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O (200 MeV/u)</a:t>
            </a:r>
          </a:p>
          <a:p>
            <a:pPr marL="600075" lvl="1" indent="-257175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Target:        C</a:t>
            </a:r>
            <a:r>
              <a:rPr lang="en-US" sz="1500" kern="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500" kern="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(2mm)</a:t>
            </a:r>
          </a:p>
          <a:p>
            <a:pPr marL="600075" lvl="1" indent="-257175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Selected tracks that pass all the subdetectors</a:t>
            </a:r>
          </a:p>
        </p:txBody>
      </p:sp>
      <p:pic>
        <p:nvPicPr>
          <p:cNvPr id="8" name="Immagine 39">
            <a:extLst>
              <a:ext uri="{FF2B5EF4-FFF2-40B4-BE49-F238E27FC236}">
                <a16:creationId xmlns:a16="http://schemas.microsoft.com/office/drawing/2014/main" id="{E27A6BA7-DB0A-104A-95F4-A9E398EF2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r="7819"/>
          <a:stretch/>
        </p:blipFill>
        <p:spPr>
          <a:xfrm>
            <a:off x="1212088" y="3243280"/>
            <a:ext cx="3209831" cy="1767099"/>
          </a:xfrm>
          <a:prstGeom prst="rect">
            <a:avLst/>
          </a:prstGeom>
        </p:spPr>
      </p:pic>
      <p:sp>
        <p:nvSpPr>
          <p:cNvPr id="9" name="Rettangolo 41">
            <a:extLst>
              <a:ext uri="{FF2B5EF4-FFF2-40B4-BE49-F238E27FC236}">
                <a16:creationId xmlns:a16="http://schemas.microsoft.com/office/drawing/2014/main" id="{DF91D0BB-D7B2-9443-8DFA-E56D4B5F44F5}"/>
              </a:ext>
            </a:extLst>
          </p:cNvPr>
          <p:cNvSpPr/>
          <p:nvPr/>
        </p:nvSpPr>
        <p:spPr>
          <a:xfrm>
            <a:off x="4272601" y="1549220"/>
            <a:ext cx="476382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INPUT RESOLUTIONS:</a:t>
            </a:r>
          </a:p>
          <a:p>
            <a:pPr marL="600075" lvl="1" indent="-257175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Momentum (tracking) 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4.5%</a:t>
            </a:r>
          </a:p>
          <a:p>
            <a:pPr marL="600075" lvl="1" indent="-257175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Kinetic Energy (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   1.5%</a:t>
            </a:r>
          </a:p>
          <a:p>
            <a:pPr marL="600075" lvl="1" indent="-257175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: [70:100] 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ps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depending on Z</a:t>
            </a:r>
          </a:p>
          <a:p>
            <a:pPr marL="600075" lvl="1" indent="-257175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ΔE (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scint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): [3:10]% depending on energy released</a:t>
            </a:r>
          </a:p>
        </p:txBody>
      </p:sp>
      <p:sp>
        <p:nvSpPr>
          <p:cNvPr id="10" name="Rettangolo 42">
            <a:extLst>
              <a:ext uri="{FF2B5EF4-FFF2-40B4-BE49-F238E27FC236}">
                <a16:creationId xmlns:a16="http://schemas.microsoft.com/office/drawing/2014/main" id="{90D78F46-82E2-B44B-8D18-3DE40BA3AAFC}"/>
              </a:ext>
            </a:extLst>
          </p:cNvPr>
          <p:cNvSpPr/>
          <p:nvPr/>
        </p:nvSpPr>
        <p:spPr>
          <a:xfrm>
            <a:off x="5438231" y="3364076"/>
            <a:ext cx="388248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ΔE</a:t>
            </a:r>
            <a:endParaRPr lang="it-IT" sz="1200" dirty="0"/>
          </a:p>
        </p:txBody>
      </p:sp>
      <p:sp>
        <p:nvSpPr>
          <p:cNvPr id="11" name="Rettangolo 43">
            <a:extLst>
              <a:ext uri="{FF2B5EF4-FFF2-40B4-BE49-F238E27FC236}">
                <a16:creationId xmlns:a16="http://schemas.microsoft.com/office/drawing/2014/main" id="{F4C80E2A-282C-7E4C-940A-CBBB999E714F}"/>
              </a:ext>
            </a:extLst>
          </p:cNvPr>
          <p:cNvSpPr/>
          <p:nvPr/>
        </p:nvSpPr>
        <p:spPr>
          <a:xfrm>
            <a:off x="3201824" y="3445536"/>
            <a:ext cx="437940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328063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9671" r="9098" b="2730"/>
          <a:stretch/>
        </p:blipFill>
        <p:spPr>
          <a:xfrm>
            <a:off x="4846320" y="1285082"/>
            <a:ext cx="3013611" cy="21129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8572" r="9142" b="2601"/>
          <a:stretch/>
        </p:blipFill>
        <p:spPr>
          <a:xfrm>
            <a:off x="149975" y="971625"/>
            <a:ext cx="3659523" cy="210040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75305" y="1094153"/>
            <a:ext cx="20922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energy deposited in SCN</a:t>
            </a:r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6116140" y="1311797"/>
            <a:ext cx="14157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reconstructed Z</a:t>
            </a:r>
            <a:endParaRPr lang="it-IT" sz="1200" dirty="0"/>
          </a:p>
        </p:txBody>
      </p:sp>
      <p:sp>
        <p:nvSpPr>
          <p:cNvPr id="17" name="Rettangolo 16"/>
          <p:cNvSpPr/>
          <p:nvPr/>
        </p:nvSpPr>
        <p:spPr>
          <a:xfrm>
            <a:off x="546969" y="4435422"/>
            <a:ext cx="69589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 Resolution: [2-6%] &lt;&lt; minimum distance between charges (~10% between 7 and 8) </a:t>
            </a:r>
            <a:endParaRPr lang="it-IT" sz="1200" b="1" dirty="0">
              <a:solidFill>
                <a:srgbClr val="0033CC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8610600" y="4670425"/>
            <a:ext cx="533400" cy="274638"/>
          </a:xfrm>
        </p:spPr>
        <p:txBody>
          <a:bodyPr/>
          <a:lstStyle/>
          <a:p>
            <a:fld id="{775E4957-3B3E-4B92-B19B-2D9CF3BA0EB5}" type="slidenum">
              <a:rPr lang="it-IT" smtClean="0"/>
              <a:t>32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86380" y="4096461"/>
            <a:ext cx="67681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Resol</a:t>
            </a:r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      6%            3%                                                                                                      2.0%</a:t>
            </a:r>
            <a:endParaRPr lang="it-IT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6369"/>
              </p:ext>
            </p:extLst>
          </p:nvPr>
        </p:nvGraphicFramePr>
        <p:xfrm>
          <a:off x="549243" y="3388659"/>
          <a:ext cx="6670736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38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7672"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1.01±0.06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2.01±0.06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3.02±0.07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4.05±0.09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5.06±0.10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6.09±0.12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7.11±0.14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8.15±0.16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516939" y="3026401"/>
            <a:ext cx="1016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Z Resolution </a:t>
            </a:r>
            <a:endParaRPr lang="it-IT" sz="1200" dirty="0"/>
          </a:p>
        </p:txBody>
      </p:sp>
      <p:sp>
        <p:nvSpPr>
          <p:cNvPr id="18" name="Rettangolo 17"/>
          <p:cNvSpPr/>
          <p:nvPr/>
        </p:nvSpPr>
        <p:spPr>
          <a:xfrm>
            <a:off x="546969" y="4773459"/>
            <a:ext cx="68867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Charge completely identified (wrong assignment &lt; %), possible to improve with MSD</a:t>
            </a:r>
            <a:endParaRPr lang="it-IT" sz="1200" b="1" dirty="0">
              <a:solidFill>
                <a:srgbClr val="0033CC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83" y="313596"/>
            <a:ext cx="5322122" cy="56925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037727" y="28022"/>
            <a:ext cx="65588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SCN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645015" y="744830"/>
            <a:ext cx="259295" cy="1470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829049" y="313596"/>
            <a:ext cx="208678" cy="1068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3923151" y="859046"/>
            <a:ext cx="49244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712311" y="19364"/>
            <a:ext cx="3205778" cy="369332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Z </a:t>
            </a: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reconstruction</a:t>
            </a:r>
            <a:endParaRPr lang="en-US" sz="18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15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65078"/>
            <a:ext cx="2833909" cy="369332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A </a:t>
            </a: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Identification</a:t>
            </a:r>
            <a:endParaRPr lang="it-IT" altLang="it-IT" sz="18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/>
              <p:cNvSpPr txBox="1"/>
              <p:nvPr/>
            </p:nvSpPr>
            <p:spPr>
              <a:xfrm>
                <a:off x="2511428" y="695984"/>
                <a:ext cx="1100429" cy="347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23" name="CasellaDiTes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428" y="695984"/>
                <a:ext cx="1100429" cy="347339"/>
              </a:xfrm>
              <a:prstGeom prst="rect">
                <a:avLst/>
              </a:prstGeom>
              <a:blipFill>
                <a:blip r:embed="rId3"/>
                <a:stretch>
                  <a:fillRect l="-2299" r="-2299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600950" y="4749800"/>
            <a:ext cx="1543050" cy="274638"/>
          </a:xfrm>
        </p:spPr>
        <p:txBody>
          <a:bodyPr/>
          <a:lstStyle/>
          <a:p>
            <a:fld id="{775E4957-3B3E-4B92-B19B-2D9CF3BA0EB5}" type="slidenum">
              <a:rPr lang="it-IT" smtClean="0"/>
              <a:t>33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4445557" y="685432"/>
                <a:ext cx="1335494" cy="374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557" y="685432"/>
                <a:ext cx="1335494" cy="374654"/>
              </a:xfrm>
              <a:prstGeom prst="rect">
                <a:avLst/>
              </a:prstGeom>
              <a:blipFill>
                <a:blip r:embed="rId4"/>
                <a:stretch>
                  <a:fillRect l="-94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6349293" y="683123"/>
                <a:ext cx="1439689" cy="413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𝑘𝑖𝑛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293" y="683123"/>
                <a:ext cx="1439689" cy="413447"/>
              </a:xfrm>
              <a:prstGeom prst="rect">
                <a:avLst/>
              </a:prstGeom>
              <a:blipFill>
                <a:blip r:embed="rId5"/>
                <a:stretch>
                  <a:fillRect l="-1754" b="-121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/>
          <p:cNvCxnSpPr/>
          <p:nvPr/>
        </p:nvCxnSpPr>
        <p:spPr>
          <a:xfrm flipH="1">
            <a:off x="3235485" y="1086763"/>
            <a:ext cx="362106" cy="174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2833909" y="1243437"/>
            <a:ext cx="49244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</a:p>
        </p:txBody>
      </p:sp>
      <p:cxnSp>
        <p:nvCxnSpPr>
          <p:cNvPr id="29" name="Connettore 2 28"/>
          <p:cNvCxnSpPr/>
          <p:nvPr/>
        </p:nvCxnSpPr>
        <p:spPr>
          <a:xfrm flipV="1">
            <a:off x="3597591" y="642688"/>
            <a:ext cx="239816" cy="585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3412891" y="313002"/>
            <a:ext cx="89319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TRACKER</a:t>
            </a: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5069112" y="1085152"/>
            <a:ext cx="362106" cy="174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/>
          <p:cNvSpPr/>
          <p:nvPr/>
        </p:nvSpPr>
        <p:spPr>
          <a:xfrm>
            <a:off x="4667536" y="1241826"/>
            <a:ext cx="49244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</a:p>
        </p:txBody>
      </p:sp>
      <p:cxnSp>
        <p:nvCxnSpPr>
          <p:cNvPr id="33" name="Connettore 2 32"/>
          <p:cNvCxnSpPr/>
          <p:nvPr/>
        </p:nvCxnSpPr>
        <p:spPr>
          <a:xfrm flipV="1">
            <a:off x="5614743" y="534199"/>
            <a:ext cx="206319" cy="1750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5603910" y="214798"/>
            <a:ext cx="60465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CALO</a:t>
            </a:r>
          </a:p>
        </p:txBody>
      </p:sp>
      <p:cxnSp>
        <p:nvCxnSpPr>
          <p:cNvPr id="35" name="Connettore 2 34"/>
          <p:cNvCxnSpPr/>
          <p:nvPr/>
        </p:nvCxnSpPr>
        <p:spPr>
          <a:xfrm flipV="1">
            <a:off x="7212521" y="371603"/>
            <a:ext cx="0" cy="3362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/>
          <p:cNvSpPr/>
          <p:nvPr/>
        </p:nvSpPr>
        <p:spPr>
          <a:xfrm>
            <a:off x="7101079" y="60250"/>
            <a:ext cx="89319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TRACKER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7582426" y="1143108"/>
            <a:ext cx="280245" cy="2002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7447197" y="1362630"/>
            <a:ext cx="60465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61416" y="735521"/>
            <a:ext cx="6206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RECO</a:t>
            </a:r>
            <a:endParaRPr lang="it-IT" sz="1500" dirty="0"/>
          </a:p>
        </p:txBody>
      </p:sp>
      <p:sp>
        <p:nvSpPr>
          <p:cNvPr id="41" name="Rettangolo 40"/>
          <p:cNvSpPr/>
          <p:nvPr/>
        </p:nvSpPr>
        <p:spPr>
          <a:xfrm>
            <a:off x="1158073" y="1463167"/>
            <a:ext cx="5100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FITS</a:t>
            </a:r>
            <a:endParaRPr lang="it-IT" sz="1500" dirty="0"/>
          </a:p>
        </p:txBody>
      </p:sp>
      <p:sp>
        <p:nvSpPr>
          <p:cNvPr id="8" name="Rettangolo 7"/>
          <p:cNvSpPr/>
          <p:nvPr/>
        </p:nvSpPr>
        <p:spPr>
          <a:xfrm>
            <a:off x="1141820" y="1704466"/>
            <a:ext cx="12426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Standard   </a:t>
            </a:r>
            <a:r>
              <a:rPr lang="el-GR" sz="15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χ2 </a:t>
            </a:r>
            <a:endParaRPr lang="it-IT" sz="12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/>
              <p:cNvSpPr txBox="1"/>
              <p:nvPr/>
            </p:nvSpPr>
            <p:spPr>
              <a:xfrm>
                <a:off x="1173399" y="2057766"/>
                <a:ext cx="6760377" cy="4636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5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050" i="1">
                          <a:latin typeface="Cambria Math" panose="02040503050406030204" pitchFamily="18" charset="0"/>
                        </a:rPr>
                        <m:t>=   </m:t>
                      </m:r>
                      <m:sSup>
                        <m:sSup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0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𝑡𝑜</m:t>
                                      </m:r>
                                      <m:sSub>
                                        <m:sSubPr>
                                          <m:ctrlP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  <m:t>𝑟𝑒𝑐𝑜</m:t>
                                          </m:r>
                                        </m:sub>
                                      </m:sSub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it-IT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sSub>
                                    <m:sSubPr>
                                      <m:ctrlP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𝑡𝑜𝑓</m:t>
                                      </m:r>
                                    </m:e>
                                    <m:sub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𝑟𝑒𝑐𝑜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05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0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  <m:t>𝑟𝑒𝑐𝑜</m:t>
                                          </m:r>
                                        </m:sub>
                                      </m:sSub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it-IT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sSub>
                                    <m:sSubPr>
                                      <m:ctrlP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𝑟𝑒𝑐𝑜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05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0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it-IT" sz="1050" i="1">
                                              <a:latin typeface="Cambria Math" panose="02040503050406030204" pitchFamily="18" charset="0"/>
                                            </a:rPr>
                                            <m:t>𝑟𝑒𝑐𝑜</m:t>
                                          </m:r>
                                        </m:sub>
                                      </m:sSub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it-IT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sSub>
                                    <m:sSubPr>
                                      <m:ctrlP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sz="10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𝑟𝑒𝑐𝑜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050" i="1">
                          <a:latin typeface="Cambria Math" panose="02040503050406030204" pitchFamily="18" charset="0"/>
                        </a:rPr>
                        <m:t>+   </m:t>
                      </m:r>
                      <m:d>
                        <m:d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1050" dirty="0"/>
              </a:p>
            </p:txBody>
          </p:sp>
        </mc:Choice>
        <mc:Fallback xmlns="">
          <p:sp>
            <p:nvSpPr>
              <p:cNvPr id="42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399" y="2057766"/>
                <a:ext cx="6760377" cy="463653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/>
              <p:cNvSpPr txBox="1"/>
              <p:nvPr/>
            </p:nvSpPr>
            <p:spPr>
              <a:xfrm>
                <a:off x="4515516" y="2599481"/>
                <a:ext cx="1967783" cy="1022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5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105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it-IT" sz="105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it-IT" sz="105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05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1050" dirty="0"/>
              </a:p>
            </p:txBody>
          </p:sp>
        </mc:Choice>
        <mc:Fallback xmlns="">
          <p:sp>
            <p:nvSpPr>
              <p:cNvPr id="43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16" y="2599481"/>
                <a:ext cx="1967783" cy="1022588"/>
              </a:xfrm>
              <a:prstGeom prst="rect">
                <a:avLst/>
              </a:prstGeom>
              <a:blipFill>
                <a:blip r:embed="rId7"/>
                <a:stretch>
                  <a:fillRect l="-1290" t="-1235"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/>
              <p:cNvSpPr txBox="1"/>
              <p:nvPr/>
            </p:nvSpPr>
            <p:spPr>
              <a:xfrm>
                <a:off x="3455562" y="3048187"/>
                <a:ext cx="882101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5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105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it-IT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it-IT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1050" dirty="0"/>
              </a:p>
            </p:txBody>
          </p:sp>
        </mc:Choice>
        <mc:Fallback xmlns="">
          <p:sp>
            <p:nvSpPr>
              <p:cNvPr id="44" name="CasellaDiTes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562" y="3048187"/>
                <a:ext cx="882101" cy="161583"/>
              </a:xfrm>
              <a:prstGeom prst="rect">
                <a:avLst/>
              </a:prstGeom>
              <a:blipFill>
                <a:blip r:embed="rId8"/>
                <a:stretch>
                  <a:fillRect l="-1408" t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Immagin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1928" y="3701681"/>
            <a:ext cx="3828316" cy="649271"/>
          </a:xfrm>
          <a:prstGeom prst="rect">
            <a:avLst/>
          </a:prstGeom>
        </p:spPr>
      </p:pic>
      <p:sp>
        <p:nvSpPr>
          <p:cNvPr id="46" name="Rettangolo 45"/>
          <p:cNvSpPr/>
          <p:nvPr/>
        </p:nvSpPr>
        <p:spPr>
          <a:xfrm>
            <a:off x="1196050" y="3849836"/>
            <a:ext cx="27045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Augmented </a:t>
            </a:r>
            <a:r>
              <a:rPr lang="en-US" sz="1500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Lagrangian</a:t>
            </a:r>
            <a:r>
              <a:rPr lang="en-US" sz="15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Method</a:t>
            </a:r>
            <a:r>
              <a:rPr lang="el-GR" sz="15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200" dirty="0">
              <a:solidFill>
                <a:srgbClr val="0033CC"/>
              </a:solidFill>
            </a:endParaRPr>
          </a:p>
        </p:txBody>
      </p:sp>
      <p:graphicFrame>
        <p:nvGraphicFramePr>
          <p:cNvPr id="47" name="Tabella 46"/>
          <p:cNvGraphicFramePr>
            <a:graphicFrameLocks noGrp="1"/>
          </p:cNvGraphicFramePr>
          <p:nvPr>
            <p:extLst/>
          </p:nvPr>
        </p:nvGraphicFramePr>
        <p:xfrm>
          <a:off x="3449033" y="4293488"/>
          <a:ext cx="3497310" cy="7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lang="it-IT" sz="12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4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7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11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12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14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" name="Rettangolo 47"/>
          <p:cNvSpPr/>
          <p:nvPr/>
        </p:nvSpPr>
        <p:spPr>
          <a:xfrm>
            <a:off x="1339952" y="4439510"/>
            <a:ext cx="17352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Studied fragments, one per charge</a:t>
            </a:r>
          </a:p>
        </p:txBody>
      </p:sp>
      <p:sp>
        <p:nvSpPr>
          <p:cNvPr id="5" name="Ovale 4"/>
          <p:cNvSpPr/>
          <p:nvPr/>
        </p:nvSpPr>
        <p:spPr>
          <a:xfrm>
            <a:off x="5069112" y="3701682"/>
            <a:ext cx="362106" cy="5918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39" name="Ovale 38"/>
          <p:cNvSpPr/>
          <p:nvPr/>
        </p:nvSpPr>
        <p:spPr>
          <a:xfrm>
            <a:off x="1485900" y="1883728"/>
            <a:ext cx="3233057" cy="8602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cxnSp>
        <p:nvCxnSpPr>
          <p:cNvPr id="17" name="Connettore 1 16"/>
          <p:cNvCxnSpPr>
            <a:stCxn id="5" idx="1"/>
          </p:cNvCxnSpPr>
          <p:nvPr/>
        </p:nvCxnSpPr>
        <p:spPr>
          <a:xfrm flipH="1" flipV="1">
            <a:off x="2975066" y="3311434"/>
            <a:ext cx="2147076" cy="476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2975066" y="2744012"/>
            <a:ext cx="0" cy="567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arrotondato 39"/>
          <p:cNvSpPr/>
          <p:nvPr/>
        </p:nvSpPr>
        <p:spPr>
          <a:xfrm>
            <a:off x="5830859" y="4332106"/>
            <a:ext cx="343337" cy="7491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4049247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52240" r="50000"/>
          <a:stretch/>
        </p:blipFill>
        <p:spPr>
          <a:xfrm>
            <a:off x="3517249" y="2732426"/>
            <a:ext cx="2289191" cy="2115901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1344" r="50571"/>
          <a:stretch/>
        </p:blipFill>
        <p:spPr>
          <a:xfrm>
            <a:off x="1191873" y="2711703"/>
            <a:ext cx="2224189" cy="2118883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t="50601" r="50125"/>
          <a:stretch/>
        </p:blipFill>
        <p:spPr>
          <a:xfrm>
            <a:off x="5926155" y="226656"/>
            <a:ext cx="2061492" cy="1982284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52097" r="50000"/>
          <a:stretch/>
        </p:blipFill>
        <p:spPr>
          <a:xfrm>
            <a:off x="3465864" y="256515"/>
            <a:ext cx="2143919" cy="194264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t="51045" r="50143"/>
          <a:stretch/>
        </p:blipFill>
        <p:spPr>
          <a:xfrm>
            <a:off x="1333233" y="226602"/>
            <a:ext cx="2082829" cy="200813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60301" y="12124"/>
            <a:ext cx="2125140" cy="369332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Example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: A of </a:t>
            </a:r>
            <a:r>
              <a:rPr lang="it-IT" altLang="it-IT" sz="1800" b="1" i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12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en-US" sz="18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534422" y="332688"/>
            <a:ext cx="100678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1200" b="1" kern="0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pPr algn="ctr"/>
            <a:r>
              <a:rPr lang="en-US" sz="1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1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endParaRPr lang="en-US" sz="12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11.93 ± 0.42</a:t>
            </a:r>
            <a:endParaRPr lang="it-IT" sz="1200" b="1" dirty="0"/>
          </a:p>
        </p:txBody>
      </p:sp>
      <p:sp>
        <p:nvSpPr>
          <p:cNvPr id="25" name="Rettangolo 24"/>
          <p:cNvSpPr/>
          <p:nvPr/>
        </p:nvSpPr>
        <p:spPr>
          <a:xfrm>
            <a:off x="6917899" y="341059"/>
            <a:ext cx="107291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1200" b="1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</a:p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Tracker + </a:t>
            </a:r>
            <a:r>
              <a:rPr lang="en-US" sz="1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endParaRPr lang="en-US" sz="12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12.5 ± 1.3</a:t>
            </a:r>
            <a:endParaRPr lang="it-IT" sz="1200" b="1" dirty="0"/>
          </a:p>
        </p:txBody>
      </p:sp>
      <p:sp>
        <p:nvSpPr>
          <p:cNvPr id="10" name="Rettangolo 9"/>
          <p:cNvSpPr/>
          <p:nvPr/>
        </p:nvSpPr>
        <p:spPr>
          <a:xfrm>
            <a:off x="1171176" y="34343"/>
            <a:ext cx="2143536" cy="323165"/>
          </a:xfrm>
          <a:prstGeom prst="rect">
            <a:avLst/>
          </a:prstGeom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Reconstruction methods</a:t>
            </a:r>
            <a:endParaRPr lang="it-IT" sz="1500" b="1" dirty="0">
              <a:solidFill>
                <a:srgbClr val="FF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369565" y="364363"/>
            <a:ext cx="102646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sz="1200" b="1" kern="0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</a:p>
          <a:p>
            <a:pPr algn="ctr"/>
            <a:r>
              <a:rPr lang="en-US" sz="1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+ Tracker:</a:t>
            </a:r>
          </a:p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12.15 ± 0.59</a:t>
            </a:r>
            <a:endParaRPr lang="it-IT" sz="1200" b="1" dirty="0"/>
          </a:p>
        </p:txBody>
      </p:sp>
      <p:sp>
        <p:nvSpPr>
          <p:cNvPr id="27" name="Rettangolo 26"/>
          <p:cNvSpPr/>
          <p:nvPr/>
        </p:nvSpPr>
        <p:spPr>
          <a:xfrm>
            <a:off x="1189024" y="2315250"/>
            <a:ext cx="1136850" cy="323165"/>
          </a:xfrm>
          <a:prstGeom prst="rect">
            <a:avLst/>
          </a:prstGeom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15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Fit methods</a:t>
            </a:r>
            <a:endParaRPr lang="it-IT" sz="1500" b="1" dirty="0">
              <a:solidFill>
                <a:srgbClr val="FF0000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4581356" y="3416211"/>
            <a:ext cx="912911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ALM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fit</a:t>
            </a:r>
          </a:p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11.97 ± 0.39</a:t>
            </a:r>
            <a:endParaRPr lang="it-IT" sz="1200" b="1" dirty="0"/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4081698" y="2010702"/>
            <a:ext cx="360574" cy="387641"/>
          </a:xfrm>
          <a:prstGeom prst="straightConnector1">
            <a:avLst/>
          </a:prstGeom>
          <a:ln w="28575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V="1">
            <a:off x="5922988" y="2094660"/>
            <a:ext cx="1311284" cy="337867"/>
          </a:xfrm>
          <a:prstGeom prst="straightConnector1">
            <a:avLst/>
          </a:prstGeom>
          <a:ln w="28575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>
            <a:off x="1951768" y="2401696"/>
            <a:ext cx="1862057" cy="1999898"/>
          </a:xfrm>
          <a:prstGeom prst="straightConnector1">
            <a:avLst/>
          </a:prstGeom>
          <a:ln w="28575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3993671" y="2570425"/>
            <a:ext cx="58364" cy="1905158"/>
          </a:xfrm>
          <a:prstGeom prst="straightConnector1">
            <a:avLst/>
          </a:prstGeom>
          <a:ln w="28575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2280572" y="3416212"/>
            <a:ext cx="92450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Χ</a:t>
            </a:r>
            <a:r>
              <a:rPr lang="en-US" sz="1200" b="1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fit</a:t>
            </a:r>
          </a:p>
          <a:p>
            <a:pPr algn="ctr"/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11.97 ± 0.39</a:t>
            </a:r>
            <a:endParaRPr lang="it-IT" sz="1200" b="1" dirty="0"/>
          </a:p>
        </p:txBody>
      </p:sp>
      <p:sp>
        <p:nvSpPr>
          <p:cNvPr id="40" name="Ovale 39"/>
          <p:cNvSpPr/>
          <p:nvPr/>
        </p:nvSpPr>
        <p:spPr>
          <a:xfrm>
            <a:off x="3496832" y="1812469"/>
            <a:ext cx="765154" cy="241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1" name="Ovale 40"/>
          <p:cNvSpPr/>
          <p:nvPr/>
        </p:nvSpPr>
        <p:spPr>
          <a:xfrm>
            <a:off x="7115280" y="1851613"/>
            <a:ext cx="765154" cy="241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2" name="Ovale 41"/>
          <p:cNvSpPr/>
          <p:nvPr/>
        </p:nvSpPr>
        <p:spPr>
          <a:xfrm>
            <a:off x="1516049" y="4441624"/>
            <a:ext cx="765154" cy="241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3" name="Ovale 42"/>
          <p:cNvSpPr/>
          <p:nvPr/>
        </p:nvSpPr>
        <p:spPr>
          <a:xfrm>
            <a:off x="3609622" y="4446152"/>
            <a:ext cx="765154" cy="241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31" name="Rettangolo 30"/>
          <p:cNvSpPr/>
          <p:nvPr/>
        </p:nvSpPr>
        <p:spPr>
          <a:xfrm>
            <a:off x="2894923" y="2226801"/>
            <a:ext cx="5543505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Cal: Tail due to energy taken away off the </a:t>
            </a:r>
            <a:r>
              <a:rPr lang="en-US" sz="1500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r>
              <a:rPr lang="en-US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in nuclear </a:t>
            </a:r>
            <a:r>
              <a:rPr lang="en-US" sz="1500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interactins</a:t>
            </a:r>
            <a:endParaRPr lang="it-IT" sz="1500" b="1" dirty="0"/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51742" r="49095"/>
          <a:stretch/>
        </p:blipFill>
        <p:spPr>
          <a:xfrm>
            <a:off x="5756136" y="2783794"/>
            <a:ext cx="2237332" cy="1986194"/>
          </a:xfrm>
          <a:prstGeom prst="rect">
            <a:avLst/>
          </a:prstGeom>
        </p:spPr>
      </p:pic>
      <p:sp>
        <p:nvSpPr>
          <p:cNvPr id="44" name="Rettangolo 43"/>
          <p:cNvSpPr/>
          <p:nvPr/>
        </p:nvSpPr>
        <p:spPr>
          <a:xfrm>
            <a:off x="5765227" y="3049872"/>
            <a:ext cx="30587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Χ</a:t>
            </a:r>
            <a:r>
              <a:rPr lang="en-US" sz="1200" b="1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600950" y="4849813"/>
            <a:ext cx="1543050" cy="274637"/>
          </a:xfrm>
        </p:spPr>
        <p:txBody>
          <a:bodyPr/>
          <a:lstStyle/>
          <a:p>
            <a:fld id="{775E4957-3B3E-4B92-B19B-2D9CF3BA0EB5}" type="slidenum">
              <a:rPr lang="it-IT" smtClean="0"/>
              <a:t>34</a:t>
            </a:fld>
            <a:endParaRPr lang="it-IT" dirty="0"/>
          </a:p>
        </p:txBody>
      </p:sp>
      <p:sp>
        <p:nvSpPr>
          <p:cNvPr id="45" name="Rettangolo 44"/>
          <p:cNvSpPr/>
          <p:nvPr/>
        </p:nvSpPr>
        <p:spPr>
          <a:xfrm>
            <a:off x="2568351" y="4780592"/>
            <a:ext cx="4232249" cy="369332"/>
          </a:xfrm>
          <a:prstGeom prst="rect">
            <a:avLst/>
          </a:prstGeom>
          <a:solidFill>
            <a:srgbClr val="FFFF00"/>
          </a:solidFill>
          <a:ln w="127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Possibility to eliminate the tail with a </a:t>
            </a:r>
            <a:r>
              <a:rPr lang="el-GR" sz="18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χ</a:t>
            </a:r>
            <a:r>
              <a:rPr lang="it-IT" sz="1800" kern="0" baseline="3000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it-IT" sz="1800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800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cut</a:t>
            </a:r>
            <a:endParaRPr lang="it-IT" sz="1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64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5" y="989208"/>
            <a:ext cx="8641693" cy="2627152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87238" y="41076"/>
            <a:ext cx="4552131" cy="369332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</a:t>
            </a:r>
            <a:r>
              <a:rPr 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ystematic</a:t>
            </a:r>
            <a:r>
              <a:rPr 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on A </a:t>
            </a:r>
            <a:r>
              <a:rPr 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resolution</a:t>
            </a:r>
            <a:r>
              <a:rPr 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 (</a:t>
            </a:r>
            <a:r>
              <a:rPr 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example</a:t>
            </a:r>
            <a:r>
              <a:rPr 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it-IT" sz="1800" b="1" i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12</a:t>
            </a:r>
            <a:r>
              <a:rPr 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C)</a:t>
            </a:r>
            <a:endParaRPr lang="en-US" sz="18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57-3B3E-4B92-B19B-2D9CF3BA0EB5}" type="slidenum">
              <a:rPr lang="it-IT" smtClean="0"/>
              <a:t>35</a:t>
            </a:fld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900801" y="913432"/>
            <a:ext cx="1915909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500" kern="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(%) vs 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precision</a:t>
            </a:r>
            <a:endParaRPr lang="it-IT" sz="1200" dirty="0"/>
          </a:p>
        </p:txBody>
      </p:sp>
      <p:sp>
        <p:nvSpPr>
          <p:cNvPr id="11" name="Rettangolo 10"/>
          <p:cNvSpPr/>
          <p:nvPr/>
        </p:nvSpPr>
        <p:spPr>
          <a:xfrm>
            <a:off x="3636170" y="907284"/>
            <a:ext cx="1763624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500" kern="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(%) vs p precision</a:t>
            </a:r>
            <a:endParaRPr lang="it-IT" sz="1200" dirty="0"/>
          </a:p>
        </p:txBody>
      </p:sp>
      <p:sp>
        <p:nvSpPr>
          <p:cNvPr id="12" name="Rettangolo 11"/>
          <p:cNvSpPr/>
          <p:nvPr/>
        </p:nvSpPr>
        <p:spPr>
          <a:xfrm>
            <a:off x="2104621" y="2873975"/>
            <a:ext cx="1124026" cy="2539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5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precision (</a:t>
            </a:r>
            <a:r>
              <a:rPr lang="en-US" sz="105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1050" dirty="0"/>
          </a:p>
        </p:txBody>
      </p:sp>
      <p:sp>
        <p:nvSpPr>
          <p:cNvPr id="14" name="Rettangolo 13"/>
          <p:cNvSpPr/>
          <p:nvPr/>
        </p:nvSpPr>
        <p:spPr>
          <a:xfrm>
            <a:off x="4401955" y="2873974"/>
            <a:ext cx="989373" cy="2539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5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 precision (%)</a:t>
            </a:r>
            <a:endParaRPr lang="it-IT" sz="1050" dirty="0"/>
          </a:p>
        </p:txBody>
      </p:sp>
      <p:sp>
        <p:nvSpPr>
          <p:cNvPr id="15" name="Rettangolo 14"/>
          <p:cNvSpPr/>
          <p:nvPr/>
        </p:nvSpPr>
        <p:spPr>
          <a:xfrm>
            <a:off x="6422285" y="2862704"/>
            <a:ext cx="1091966" cy="2539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5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050" kern="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kin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precision (%)</a:t>
            </a:r>
            <a:endParaRPr lang="it-IT" sz="1050" dirty="0"/>
          </a:p>
        </p:txBody>
      </p:sp>
      <p:sp>
        <p:nvSpPr>
          <p:cNvPr id="17" name="Rettangolo 16"/>
          <p:cNvSpPr/>
          <p:nvPr/>
        </p:nvSpPr>
        <p:spPr>
          <a:xfrm>
            <a:off x="6527889" y="909253"/>
            <a:ext cx="1911101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500" kern="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(%) vs 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500" kern="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kin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precision</a:t>
            </a:r>
            <a:endParaRPr lang="it-IT" sz="1200" dirty="0"/>
          </a:p>
        </p:txBody>
      </p:sp>
      <p:sp>
        <p:nvSpPr>
          <p:cNvPr id="21" name="Rettangolo 20"/>
          <p:cNvSpPr/>
          <p:nvPr/>
        </p:nvSpPr>
        <p:spPr>
          <a:xfrm>
            <a:off x="737792" y="1273258"/>
            <a:ext cx="1013419" cy="6117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Resolutions</a:t>
            </a:r>
          </a:p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p       = </a:t>
            </a:r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5%</a:t>
            </a:r>
          </a:p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sz="1125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Ekin</a:t>
            </a:r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= 1.5%</a:t>
            </a:r>
            <a:endParaRPr lang="it-IT" sz="1125" dirty="0"/>
          </a:p>
        </p:txBody>
      </p:sp>
      <p:sp>
        <p:nvSpPr>
          <p:cNvPr id="22" name="Rettangolo 21"/>
          <p:cNvSpPr/>
          <p:nvPr/>
        </p:nvSpPr>
        <p:spPr>
          <a:xfrm>
            <a:off x="3641070" y="1309360"/>
            <a:ext cx="1119217" cy="6117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Resolutions</a:t>
            </a:r>
          </a:p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125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= 100 </a:t>
            </a:r>
            <a:r>
              <a:rPr lang="en-US" sz="1125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en-US" sz="1125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sz="1125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Ekin</a:t>
            </a:r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= 1.5%</a:t>
            </a:r>
            <a:endParaRPr lang="it-IT" sz="1125" dirty="0"/>
          </a:p>
        </p:txBody>
      </p:sp>
      <p:sp>
        <p:nvSpPr>
          <p:cNvPr id="23" name="Rettangolo 22"/>
          <p:cNvSpPr/>
          <p:nvPr/>
        </p:nvSpPr>
        <p:spPr>
          <a:xfrm>
            <a:off x="6519752" y="1298806"/>
            <a:ext cx="1055097" cy="6117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Resolutions</a:t>
            </a:r>
          </a:p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125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= </a:t>
            </a:r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100 </a:t>
            </a:r>
            <a:r>
              <a:rPr lang="en-US" sz="1125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ps</a:t>
            </a:r>
            <a:endParaRPr lang="en-US" sz="1125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1125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p     = 5%</a:t>
            </a:r>
            <a:endParaRPr lang="it-IT" sz="1125" dirty="0"/>
          </a:p>
        </p:txBody>
      </p:sp>
      <p:sp>
        <p:nvSpPr>
          <p:cNvPr id="24" name="Rettangolo 23"/>
          <p:cNvSpPr/>
          <p:nvPr/>
        </p:nvSpPr>
        <p:spPr>
          <a:xfrm>
            <a:off x="631293" y="4021163"/>
            <a:ext cx="63080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0066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 Resolution </a:t>
            </a:r>
          </a:p>
          <a:p>
            <a:pPr marL="600075" lvl="1" indent="-257175">
              <a:buClr>
                <a:srgbClr val="0066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Large dependence on the </a:t>
            </a:r>
            <a:r>
              <a:rPr lang="en-US" sz="1500" b="1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Resolution </a:t>
            </a:r>
          </a:p>
          <a:p>
            <a:pPr marL="600075" lvl="1" indent="-257175">
              <a:buClr>
                <a:srgbClr val="0066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Week dependence  on the p and </a:t>
            </a:r>
            <a:r>
              <a:rPr lang="en-US" sz="1500" b="1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sz="1500" b="1" kern="0" baseline="-2500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kin</a:t>
            </a: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resolution</a:t>
            </a:r>
          </a:p>
        </p:txBody>
      </p:sp>
    </p:spTree>
    <p:extLst>
      <p:ext uri="{BB962C8B-B14F-4D97-AF65-F5344CB8AC3E}">
        <p14:creationId xmlns:p14="http://schemas.microsoft.com/office/powerpoint/2010/main" val="130977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50448" r="24857"/>
          <a:stretch/>
        </p:blipFill>
        <p:spPr>
          <a:xfrm>
            <a:off x="2028130" y="302815"/>
            <a:ext cx="5148686" cy="245455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600950" y="4816475"/>
            <a:ext cx="1543050" cy="274638"/>
          </a:xfrm>
        </p:spPr>
        <p:txBody>
          <a:bodyPr/>
          <a:lstStyle/>
          <a:p>
            <a:fld id="{775E4957-3B3E-4B92-B19B-2D9CF3BA0EB5}" type="slidenum">
              <a:rPr lang="it-IT" smtClean="0"/>
              <a:t>36</a:t>
            </a:fld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5846951" y="1085740"/>
            <a:ext cx="1261284" cy="7848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ALM</a:t>
            </a:r>
            <a:r>
              <a:rPr lang="en-US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fit (</a:t>
            </a:r>
            <a:r>
              <a:rPr lang="el-GR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χ</a:t>
            </a:r>
            <a:r>
              <a:rPr lang="it-IT" sz="1500" b="1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it-IT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&lt;5)</a:t>
            </a:r>
            <a:endParaRPr lang="en-US" sz="15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11.98 ± 0.39</a:t>
            </a:r>
            <a:endParaRPr lang="it-IT" sz="1500" b="1" dirty="0"/>
          </a:p>
        </p:txBody>
      </p:sp>
      <p:sp>
        <p:nvSpPr>
          <p:cNvPr id="14" name="Rettangolo 13"/>
          <p:cNvSpPr/>
          <p:nvPr/>
        </p:nvSpPr>
        <p:spPr>
          <a:xfrm>
            <a:off x="3248270" y="1085740"/>
            <a:ext cx="1217385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Χ</a:t>
            </a:r>
            <a:r>
              <a:rPr lang="en-US" sz="1500" b="1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fit  (</a:t>
            </a:r>
            <a:r>
              <a:rPr lang="el-GR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χ</a:t>
            </a:r>
            <a:r>
              <a:rPr lang="it-IT" sz="1500" b="1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it-IT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&lt;5)</a:t>
            </a:r>
            <a:endParaRPr lang="en-US" sz="15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sz="15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11.97 ± 0.39</a:t>
            </a:r>
            <a:endParaRPr lang="it-IT" sz="1500" b="1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71701" y="12124"/>
            <a:ext cx="4829990" cy="369332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it-IT" altLang="it-IT" sz="1800" b="1" i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identification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example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on Carbon (</a:t>
            </a: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cut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on </a:t>
            </a:r>
            <a:r>
              <a:rPr lang="el-GR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χ</a:t>
            </a:r>
            <a:r>
              <a:rPr lang="it-IT" altLang="it-IT" sz="1800" b="1" i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)</a:t>
            </a:r>
            <a:endParaRPr lang="en-US" sz="18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4" t="53734"/>
          <a:stretch/>
        </p:blipFill>
        <p:spPr>
          <a:xfrm>
            <a:off x="1673470" y="2675917"/>
            <a:ext cx="2792185" cy="2443613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4592677" y="3677053"/>
            <a:ext cx="33005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With these resolution we begin to disentangle the various isotopes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466339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8" t="8815"/>
          <a:stretch/>
        </p:blipFill>
        <p:spPr>
          <a:xfrm>
            <a:off x="1368334" y="1051467"/>
            <a:ext cx="4476676" cy="3005028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961125" y="9497"/>
            <a:ext cx="2177591" cy="369332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A </a:t>
            </a:r>
            <a:r>
              <a:rPr lang="it-IT" altLang="it-IT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Resolution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(%)</a:t>
            </a:r>
            <a:endParaRPr lang="en-US" sz="18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782068" y="2055246"/>
            <a:ext cx="2023792" cy="784830"/>
          </a:xfrm>
          <a:prstGeom prst="rect">
            <a:avLst/>
          </a:prstGeom>
          <a:ln w="28575"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Tracker + 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(high  square terms in p and T)</a:t>
            </a:r>
            <a:endParaRPr lang="it-IT" sz="12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600950" y="4806950"/>
            <a:ext cx="1543050" cy="274638"/>
          </a:xfrm>
        </p:spPr>
        <p:txBody>
          <a:bodyPr/>
          <a:lstStyle/>
          <a:p>
            <a:fld id="{775E4957-3B3E-4B92-B19B-2D9CF3BA0EB5}" type="slidenum">
              <a:rPr lang="it-IT" smtClean="0"/>
              <a:t>37</a:t>
            </a:fld>
            <a:endParaRPr lang="it-IT" dirty="0"/>
          </a:p>
        </p:txBody>
      </p:sp>
      <p:cxnSp>
        <p:nvCxnSpPr>
          <p:cNvPr id="16" name="Connettore 2 15"/>
          <p:cNvCxnSpPr/>
          <p:nvPr/>
        </p:nvCxnSpPr>
        <p:spPr>
          <a:xfrm>
            <a:off x="5072861" y="2351318"/>
            <a:ext cx="685800" cy="0"/>
          </a:xfrm>
          <a:prstGeom prst="straightConnector1">
            <a:avLst/>
          </a:prstGeom>
          <a:ln w="381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5157769" y="3230328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5895966" y="2956671"/>
            <a:ext cx="1157931" cy="55399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+ Tracker</a:t>
            </a:r>
            <a:endParaRPr lang="it-IT" sz="1200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5140546" y="3410390"/>
            <a:ext cx="685800" cy="0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5897532" y="3296439"/>
            <a:ext cx="1157931" cy="323165"/>
          </a:xfrm>
          <a:prstGeom prst="rect">
            <a:avLst/>
          </a:prstGeom>
          <a:ln w="28575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15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endParaRPr lang="it-IT" sz="1200" dirty="0"/>
          </a:p>
        </p:txBody>
      </p:sp>
      <p:cxnSp>
        <p:nvCxnSpPr>
          <p:cNvPr id="22" name="Connettore 2 21"/>
          <p:cNvCxnSpPr/>
          <p:nvPr/>
        </p:nvCxnSpPr>
        <p:spPr>
          <a:xfrm>
            <a:off x="5157769" y="3529390"/>
            <a:ext cx="685800" cy="272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5899098" y="3683179"/>
            <a:ext cx="1258138" cy="7848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Fit methods superimposed</a:t>
            </a:r>
            <a:endParaRPr lang="it-IT" sz="1200" dirty="0"/>
          </a:p>
        </p:txBody>
      </p:sp>
      <p:sp>
        <p:nvSpPr>
          <p:cNvPr id="26" name="Rettangolo 25"/>
          <p:cNvSpPr/>
          <p:nvPr/>
        </p:nvSpPr>
        <p:spPr>
          <a:xfrm>
            <a:off x="1200616" y="4604434"/>
            <a:ext cx="63722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Clr>
                <a:srgbClr val="0066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Reconstruction  best performance from </a:t>
            </a:r>
            <a:r>
              <a:rPr lang="en-US" sz="1500" b="1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Tof</a:t>
            </a: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1500" b="1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Calo</a:t>
            </a:r>
            <a:endParaRPr lang="en-US" sz="1500" b="1" kern="0" dirty="0">
              <a:solidFill>
                <a:srgbClr val="0033CC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57175" indent="-257175">
              <a:buClr>
                <a:srgbClr val="0066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15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Fit                         slightly improvement of the performances, remove tails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4104960" y="3798975"/>
            <a:ext cx="121700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Generated A </a:t>
            </a:r>
            <a:endParaRPr lang="it-IT" sz="1200" dirty="0"/>
          </a:p>
        </p:txBody>
      </p:sp>
      <p:sp>
        <p:nvSpPr>
          <p:cNvPr id="17" name="Rettangolo 16"/>
          <p:cNvSpPr/>
          <p:nvPr/>
        </p:nvSpPr>
        <p:spPr>
          <a:xfrm>
            <a:off x="910587" y="4206874"/>
            <a:ext cx="584807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buClr>
                <a:srgbClr val="0066CC"/>
              </a:buClr>
              <a:buSzPct val="70000"/>
            </a:pPr>
            <a:r>
              <a:rPr lang="en-US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Mass Number (A) resolution with Fit methods at level of 3%</a:t>
            </a: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/>
          </p:nvPr>
        </p:nvGraphicFramePr>
        <p:xfrm>
          <a:off x="1340013" y="318412"/>
          <a:ext cx="3497310" cy="70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8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3000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Z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68580" marR="68580" marT="34290" marB="34290"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4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7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12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14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 rot="16200000">
            <a:off x="736646" y="1541171"/>
            <a:ext cx="1116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Resolution (%)</a:t>
            </a:r>
            <a:endParaRPr lang="it-IT" sz="1200" dirty="0"/>
          </a:p>
        </p:txBody>
      </p:sp>
      <p:sp>
        <p:nvSpPr>
          <p:cNvPr id="6" name="Rettangolo 5"/>
          <p:cNvSpPr/>
          <p:nvPr/>
        </p:nvSpPr>
        <p:spPr>
          <a:xfrm>
            <a:off x="4948166" y="521163"/>
            <a:ext cx="16225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Studied fragments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2375033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E3B8-D888-2C46-A453-049067BB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11" y="209044"/>
            <a:ext cx="7286467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Elastic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scattering</a:t>
            </a:r>
            <a:r>
              <a:rPr lang="it-IT" b="1" dirty="0">
                <a:solidFill>
                  <a:srgbClr val="FF0000"/>
                </a:solidFill>
              </a:rPr>
              <a:t> in the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B4C7-A288-184C-BFCF-BCB568C27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" y="896112"/>
            <a:ext cx="8168819" cy="3831335"/>
          </a:xfrm>
        </p:spPr>
        <p:txBody>
          <a:bodyPr/>
          <a:lstStyle/>
          <a:p>
            <a:r>
              <a:rPr lang="it-IT" sz="1800" dirty="0"/>
              <a:t>In </a:t>
            </a:r>
            <a:r>
              <a:rPr lang="it-IT" sz="1800" dirty="0" err="1"/>
              <a:t>C</a:t>
            </a:r>
            <a:r>
              <a:rPr lang="it-IT" sz="1800" baseline="-25000" dirty="0" err="1"/>
              <a:t>n</a:t>
            </a:r>
            <a:r>
              <a:rPr lang="it-IT" sz="1800" dirty="0" err="1"/>
              <a:t>H</a:t>
            </a:r>
            <a:r>
              <a:rPr lang="it-IT" sz="1800" baseline="-25000" dirty="0" err="1"/>
              <a:t>m</a:t>
            </a:r>
            <a:r>
              <a:rPr lang="it-IT" sz="1800" dirty="0"/>
              <a:t> targets the </a:t>
            </a:r>
            <a:r>
              <a:rPr lang="it-IT" sz="1800" dirty="0" err="1"/>
              <a:t>primary</a:t>
            </a:r>
            <a:r>
              <a:rPr lang="it-IT" sz="1800" dirty="0"/>
              <a:t> </a:t>
            </a:r>
            <a:r>
              <a:rPr lang="it-IT" sz="1800" dirty="0" err="1"/>
              <a:t>nucleus</a:t>
            </a:r>
            <a:r>
              <a:rPr lang="it-IT" sz="1800" dirty="0"/>
              <a:t> can </a:t>
            </a:r>
            <a:r>
              <a:rPr lang="it-IT" sz="1800" dirty="0" err="1"/>
              <a:t>undergo</a:t>
            </a:r>
            <a:r>
              <a:rPr lang="it-IT" sz="1800" dirty="0"/>
              <a:t> </a:t>
            </a:r>
            <a:r>
              <a:rPr lang="it-IT" sz="1800" dirty="0" err="1"/>
              <a:t>elastic</a:t>
            </a:r>
            <a:r>
              <a:rPr lang="it-IT" sz="1800" dirty="0"/>
              <a:t> </a:t>
            </a:r>
            <a:r>
              <a:rPr lang="it-IT" sz="1800" dirty="0" err="1"/>
              <a:t>scattering</a:t>
            </a:r>
            <a:r>
              <a:rPr lang="it-IT" sz="1800" dirty="0"/>
              <a:t> on H (</a:t>
            </a:r>
            <a:r>
              <a:rPr lang="it-IT" sz="1800" dirty="0" err="1"/>
              <a:t>reversed</a:t>
            </a:r>
            <a:r>
              <a:rPr lang="it-IT" sz="1800" dirty="0"/>
              <a:t> </a:t>
            </a:r>
            <a:r>
              <a:rPr lang="it-IT" sz="1800" dirty="0" err="1"/>
              <a:t>kinematics</a:t>
            </a:r>
            <a:r>
              <a:rPr lang="it-IT" sz="1800" dirty="0"/>
              <a:t> of </a:t>
            </a:r>
            <a:r>
              <a:rPr lang="it-IT" sz="1800" dirty="0" err="1"/>
              <a:t>p</a:t>
            </a:r>
            <a:r>
              <a:rPr lang="it-IT" sz="1800" dirty="0"/>
              <a:t>-C or </a:t>
            </a:r>
            <a:r>
              <a:rPr lang="it-IT" sz="1800" dirty="0" err="1"/>
              <a:t>p</a:t>
            </a:r>
            <a:r>
              <a:rPr lang="it-IT" sz="1800" dirty="0"/>
              <a:t>-O </a:t>
            </a:r>
            <a:r>
              <a:rPr lang="it-IT" sz="1800" dirty="0" err="1"/>
              <a:t>elastic</a:t>
            </a:r>
            <a:r>
              <a:rPr lang="it-IT" sz="1800" dirty="0"/>
              <a:t> </a:t>
            </a:r>
            <a:r>
              <a:rPr lang="it-IT" sz="1800" dirty="0" err="1"/>
              <a:t>scattering</a:t>
            </a:r>
            <a:r>
              <a:rPr lang="it-IT" sz="1800" dirty="0"/>
              <a:t>)</a:t>
            </a:r>
          </a:p>
          <a:p>
            <a:r>
              <a:rPr lang="it-IT" sz="1800" dirty="0" err="1"/>
              <a:t>This</a:t>
            </a:r>
            <a:r>
              <a:rPr lang="it-IT" sz="1800" dirty="0"/>
              <a:t> </a:t>
            </a:r>
            <a:r>
              <a:rPr lang="it-IT" sz="1800" dirty="0" err="1"/>
              <a:t>results</a:t>
            </a:r>
            <a:r>
              <a:rPr lang="it-IT" sz="1800" dirty="0"/>
              <a:t> in the </a:t>
            </a:r>
            <a:r>
              <a:rPr lang="it-IT" sz="1800" dirty="0" err="1"/>
              <a:t>following</a:t>
            </a:r>
            <a:r>
              <a:rPr lang="it-IT" sz="1800" dirty="0"/>
              <a:t> pattern:</a:t>
            </a:r>
          </a:p>
          <a:p>
            <a:pPr lvl="1"/>
            <a:r>
              <a:rPr lang="it-IT" sz="1800" dirty="0"/>
              <a:t>The </a:t>
            </a:r>
            <a:r>
              <a:rPr lang="it-IT" sz="1800" dirty="0" err="1"/>
              <a:t>primary</a:t>
            </a:r>
            <a:r>
              <a:rPr lang="it-IT" sz="1800" dirty="0"/>
              <a:t> </a:t>
            </a:r>
            <a:r>
              <a:rPr lang="it-IT" sz="1800" dirty="0" err="1"/>
              <a:t>undergoes</a:t>
            </a:r>
            <a:r>
              <a:rPr lang="it-IT" sz="1800" dirty="0"/>
              <a:t> a small </a:t>
            </a:r>
            <a:r>
              <a:rPr lang="it-IT" sz="1800" dirty="0" err="1"/>
              <a:t>deflection</a:t>
            </a:r>
            <a:endParaRPr lang="it-IT" sz="1800" dirty="0"/>
          </a:p>
          <a:p>
            <a:pPr lvl="1"/>
            <a:r>
              <a:rPr lang="it-IT" sz="1800" dirty="0"/>
              <a:t>The </a:t>
            </a:r>
            <a:r>
              <a:rPr lang="it-IT" sz="1800" dirty="0" err="1"/>
              <a:t>recoiling</a:t>
            </a:r>
            <a:r>
              <a:rPr lang="it-IT" sz="1800" dirty="0"/>
              <a:t> </a:t>
            </a:r>
            <a:r>
              <a:rPr lang="it-IT" sz="1800" dirty="0" err="1"/>
              <a:t>proton</a:t>
            </a:r>
            <a:r>
              <a:rPr lang="it-IT" sz="1800" dirty="0"/>
              <a:t> </a:t>
            </a:r>
            <a:r>
              <a:rPr lang="it-IT" sz="1800" dirty="0" err="1"/>
              <a:t>has</a:t>
            </a:r>
            <a:r>
              <a:rPr lang="it-IT" sz="1800" dirty="0"/>
              <a:t> </a:t>
            </a:r>
            <a:r>
              <a:rPr lang="it-IT" sz="1800" dirty="0" err="1"/>
              <a:t>very</a:t>
            </a:r>
            <a:r>
              <a:rPr lang="it-IT" sz="1800" dirty="0"/>
              <a:t> </a:t>
            </a:r>
            <a:r>
              <a:rPr lang="it-IT" sz="1800" dirty="0" err="1"/>
              <a:t>low</a:t>
            </a:r>
            <a:r>
              <a:rPr lang="it-IT" sz="1800" dirty="0"/>
              <a:t> </a:t>
            </a:r>
            <a:r>
              <a:rPr lang="it-IT" sz="1800" dirty="0" err="1"/>
              <a:t>energy</a:t>
            </a:r>
            <a:r>
              <a:rPr lang="it-IT" sz="1800" dirty="0"/>
              <a:t> and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generally</a:t>
            </a:r>
            <a:r>
              <a:rPr lang="it-IT" sz="1800" dirty="0"/>
              <a:t> </a:t>
            </a:r>
            <a:r>
              <a:rPr lang="it-IT" sz="1800" dirty="0" err="1"/>
              <a:t>absorbed</a:t>
            </a:r>
            <a:r>
              <a:rPr lang="it-IT" sz="1800" dirty="0"/>
              <a:t> in the target</a:t>
            </a:r>
          </a:p>
          <a:p>
            <a:r>
              <a:rPr lang="it-IT" sz="1800" dirty="0"/>
              <a:t>Can be </a:t>
            </a:r>
            <a:r>
              <a:rPr lang="it-IT" sz="1800" dirty="0" err="1"/>
              <a:t>easily</a:t>
            </a:r>
            <a:r>
              <a:rPr lang="it-IT" sz="1800" dirty="0"/>
              <a:t> </a:t>
            </a:r>
            <a:r>
              <a:rPr lang="it-IT" sz="1800" dirty="0" err="1"/>
              <a:t>confused</a:t>
            </a:r>
            <a:r>
              <a:rPr lang="it-IT" sz="1800" dirty="0"/>
              <a:t> with a </a:t>
            </a:r>
            <a:r>
              <a:rPr lang="it-IT" sz="1800" dirty="0" err="1"/>
              <a:t>reaction</a:t>
            </a:r>
            <a:r>
              <a:rPr lang="it-IT" sz="1800" dirty="0"/>
              <a:t> </a:t>
            </a:r>
            <a:r>
              <a:rPr lang="it-IT" sz="1800" dirty="0" err="1"/>
              <a:t>like</a:t>
            </a:r>
            <a:r>
              <a:rPr lang="it-IT" sz="1800" dirty="0"/>
              <a:t>, for </a:t>
            </a:r>
            <a:r>
              <a:rPr lang="it-IT" sz="1800" dirty="0" err="1"/>
              <a:t>instance</a:t>
            </a:r>
            <a:r>
              <a:rPr lang="it-IT" sz="1800" dirty="0"/>
              <a:t>, </a:t>
            </a:r>
            <a:r>
              <a:rPr lang="it-IT" sz="1800" baseline="30000" dirty="0"/>
              <a:t>12</a:t>
            </a:r>
            <a:r>
              <a:rPr lang="it-IT" sz="1800" dirty="0"/>
              <a:t>C ➞</a:t>
            </a:r>
            <a:r>
              <a:rPr lang="it-IT" sz="1800" baseline="30000" dirty="0"/>
              <a:t>11</a:t>
            </a:r>
            <a:r>
              <a:rPr lang="it-IT" sz="1800" dirty="0"/>
              <a:t>C + </a:t>
            </a:r>
            <a:r>
              <a:rPr lang="it-IT" sz="1800" dirty="0" err="1"/>
              <a:t>n</a:t>
            </a:r>
            <a:endParaRPr lang="it-IT" sz="1800" dirty="0"/>
          </a:p>
          <a:p>
            <a:r>
              <a:rPr lang="it-IT" sz="1800" dirty="0"/>
              <a:t>A </a:t>
            </a:r>
            <a:r>
              <a:rPr lang="it-IT" sz="1800" dirty="0" err="1"/>
              <a:t>preliminary</a:t>
            </a:r>
            <a:r>
              <a:rPr lang="it-IT" sz="1800" dirty="0"/>
              <a:t> </a:t>
            </a:r>
            <a:r>
              <a:rPr lang="it-IT" sz="1800" dirty="0" err="1"/>
              <a:t>study</a:t>
            </a:r>
            <a:r>
              <a:rPr lang="it-IT" sz="1800" dirty="0"/>
              <a:t> </a:t>
            </a:r>
            <a:r>
              <a:rPr lang="it-IT" sz="1800" dirty="0" err="1"/>
              <a:t>yields</a:t>
            </a:r>
            <a:r>
              <a:rPr lang="it-IT" sz="1800" dirty="0"/>
              <a:t> ~1.3 10</a:t>
            </a:r>
            <a:r>
              <a:rPr lang="it-IT" sz="1800" baseline="30000" dirty="0"/>
              <a:t>-3</a:t>
            </a:r>
            <a:r>
              <a:rPr lang="it-IT" sz="1800" dirty="0"/>
              <a:t> </a:t>
            </a:r>
            <a:r>
              <a:rPr lang="it-IT" sz="1800" dirty="0" err="1"/>
              <a:t>elastic</a:t>
            </a:r>
            <a:r>
              <a:rPr lang="it-IT" sz="1800" dirty="0"/>
              <a:t> </a:t>
            </a:r>
            <a:r>
              <a:rPr lang="it-IT" sz="1800" dirty="0" err="1"/>
              <a:t>ev</a:t>
            </a:r>
            <a:r>
              <a:rPr lang="it-IT" sz="1800" dirty="0"/>
              <a:t>/</a:t>
            </a:r>
            <a:r>
              <a:rPr lang="it-IT" sz="1800" dirty="0" err="1"/>
              <a:t>primary</a:t>
            </a:r>
            <a:r>
              <a:rPr lang="it-IT" sz="1800" dirty="0"/>
              <a:t> in C</a:t>
            </a:r>
            <a:r>
              <a:rPr lang="it-IT" sz="1800" baseline="-25000" dirty="0"/>
              <a:t>2</a:t>
            </a:r>
            <a:r>
              <a:rPr lang="it-IT" sz="1800" dirty="0"/>
              <a:t>H</a:t>
            </a:r>
            <a:r>
              <a:rPr lang="it-IT" sz="1800" baseline="-25000" dirty="0"/>
              <a:t>4</a:t>
            </a:r>
            <a:r>
              <a:rPr lang="it-IT" sz="1800" dirty="0"/>
              <a:t> </a:t>
            </a:r>
            <a:r>
              <a:rPr lang="it-IT" sz="1800" dirty="0" err="1"/>
              <a:t>against</a:t>
            </a:r>
            <a:r>
              <a:rPr lang="it-IT" sz="1800" dirty="0"/>
              <a:t> ~10</a:t>
            </a:r>
            <a:r>
              <a:rPr lang="it-IT" sz="1800" baseline="30000" dirty="0"/>
              <a:t>-2</a:t>
            </a:r>
            <a:r>
              <a:rPr lang="it-IT" sz="1800" dirty="0"/>
              <a:t> </a:t>
            </a:r>
            <a:r>
              <a:rPr lang="it-IT" sz="1800" dirty="0" err="1"/>
              <a:t>ev</a:t>
            </a:r>
            <a:r>
              <a:rPr lang="it-IT" sz="1800" dirty="0"/>
              <a:t>/</a:t>
            </a:r>
            <a:r>
              <a:rPr lang="it-IT" sz="1800" dirty="0" err="1"/>
              <a:t>primary</a:t>
            </a:r>
            <a:r>
              <a:rPr lang="it-IT" sz="1800" dirty="0"/>
              <a:t> </a:t>
            </a:r>
            <a:r>
              <a:rPr lang="it-IT" sz="1800" dirty="0" err="1"/>
              <a:t>inelastic</a:t>
            </a:r>
            <a:r>
              <a:rPr lang="it-IT" sz="1800" dirty="0"/>
              <a:t> </a:t>
            </a:r>
            <a:r>
              <a:rPr lang="it-IT" sz="1800" dirty="0" err="1"/>
              <a:t>interactions</a:t>
            </a:r>
            <a:r>
              <a:rPr lang="it-IT" sz="1800" dirty="0"/>
              <a:t> </a:t>
            </a:r>
          </a:p>
          <a:p>
            <a:r>
              <a:rPr lang="it-IT" sz="1800" dirty="0" err="1"/>
              <a:t>Not</a:t>
            </a:r>
            <a:r>
              <a:rPr lang="it-IT" sz="1800" dirty="0"/>
              <a:t> an </a:t>
            </a:r>
            <a:r>
              <a:rPr lang="it-IT" sz="1800" dirty="0" err="1"/>
              <a:t>issue</a:t>
            </a:r>
            <a:r>
              <a:rPr lang="it-IT" sz="1800" dirty="0"/>
              <a:t> in pure C targets</a:t>
            </a:r>
          </a:p>
        </p:txBody>
      </p:sp>
    </p:spTree>
    <p:extLst>
      <p:ext uri="{BB962C8B-B14F-4D97-AF65-F5344CB8AC3E}">
        <p14:creationId xmlns:p14="http://schemas.microsoft.com/office/powerpoint/2010/main" val="17135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E3B8-D888-2C46-A453-049067BB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11" y="209044"/>
            <a:ext cx="7286467" cy="53022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Elastic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scattering</a:t>
            </a:r>
            <a:r>
              <a:rPr lang="it-IT" b="1" dirty="0">
                <a:solidFill>
                  <a:srgbClr val="FF0000"/>
                </a:solidFill>
              </a:rPr>
              <a:t> in the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B4C7-A288-184C-BFCF-BCB568C27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" y="896112"/>
            <a:ext cx="8168819" cy="3831335"/>
          </a:xfrm>
        </p:spPr>
        <p:txBody>
          <a:bodyPr/>
          <a:lstStyle/>
          <a:p>
            <a:pPr marL="327" indent="0">
              <a:buNone/>
            </a:pPr>
            <a:r>
              <a:rPr lang="it-IT" sz="1800" b="1" dirty="0" err="1"/>
              <a:t>Event</a:t>
            </a:r>
            <a:r>
              <a:rPr lang="it-IT" sz="1800" b="1" dirty="0"/>
              <a:t> </a:t>
            </a:r>
            <a:r>
              <a:rPr lang="it-IT" sz="1800" b="1" dirty="0" err="1"/>
              <a:t>example</a:t>
            </a:r>
            <a:r>
              <a:rPr lang="it-IT" sz="1800" b="1" dirty="0"/>
              <a:t> (</a:t>
            </a:r>
            <a:r>
              <a:rPr lang="it-IT" sz="1800" b="1" dirty="0" err="1">
                <a:solidFill>
                  <a:srgbClr val="7030A0"/>
                </a:solidFill>
              </a:rPr>
              <a:t>notice</a:t>
            </a:r>
            <a:r>
              <a:rPr lang="it-IT" sz="1800" b="1" dirty="0">
                <a:solidFill>
                  <a:srgbClr val="7030A0"/>
                </a:solidFill>
              </a:rPr>
              <a:t> </a:t>
            </a:r>
            <a:r>
              <a:rPr lang="it-IT" sz="1800" b="1" dirty="0" err="1">
                <a:solidFill>
                  <a:srgbClr val="7030A0"/>
                </a:solidFill>
              </a:rPr>
              <a:t>that</a:t>
            </a:r>
            <a:r>
              <a:rPr lang="it-IT" sz="1800" b="1" dirty="0">
                <a:solidFill>
                  <a:srgbClr val="7030A0"/>
                </a:solidFill>
              </a:rPr>
              <a:t> </a:t>
            </a:r>
            <a:r>
              <a:rPr lang="it-IT" sz="1800" b="1" dirty="0" err="1">
                <a:solidFill>
                  <a:srgbClr val="7030A0"/>
                </a:solidFill>
              </a:rPr>
              <a:t>this</a:t>
            </a:r>
            <a:r>
              <a:rPr lang="it-IT" sz="1800" b="1" dirty="0">
                <a:solidFill>
                  <a:srgbClr val="7030A0"/>
                </a:solidFill>
              </a:rPr>
              <a:t> </a:t>
            </a:r>
            <a:r>
              <a:rPr lang="it-IT" sz="1800" b="1" dirty="0" err="1">
                <a:solidFill>
                  <a:srgbClr val="7030A0"/>
                </a:solidFill>
              </a:rPr>
              <a:t>view</a:t>
            </a:r>
            <a:r>
              <a:rPr lang="it-IT" sz="1800" b="1" dirty="0">
                <a:solidFill>
                  <a:srgbClr val="7030A0"/>
                </a:solidFill>
              </a:rPr>
              <a:t> </a:t>
            </a:r>
            <a:r>
              <a:rPr lang="it-IT" sz="1800" b="1" dirty="0" err="1">
                <a:solidFill>
                  <a:srgbClr val="7030A0"/>
                </a:solidFill>
              </a:rPr>
              <a:t>is</a:t>
            </a:r>
            <a:r>
              <a:rPr lang="it-IT" sz="1800" b="1" dirty="0">
                <a:solidFill>
                  <a:srgbClr val="7030A0"/>
                </a:solidFill>
              </a:rPr>
              <a:t> the non bending </a:t>
            </a:r>
            <a:r>
              <a:rPr lang="it-IT" sz="1800" b="1" dirty="0" err="1">
                <a:solidFill>
                  <a:srgbClr val="7030A0"/>
                </a:solidFill>
              </a:rPr>
              <a:t>one</a:t>
            </a:r>
            <a:r>
              <a:rPr lang="it-IT" sz="1800" b="1" dirty="0"/>
              <a:t>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D78B6-0F91-B745-927F-ACFC04258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04" y="1347843"/>
            <a:ext cx="57023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67202"/>
            <a:ext cx="7130119" cy="1057441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Importance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B•dl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: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improvement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p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resolution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with 10 cm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magnet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sz="2000" i="1" dirty="0">
                <a:solidFill>
                  <a:srgbClr val="0070C0"/>
                </a:solidFill>
                <a:latin typeface="Happy Monkey" panose="02000500000000020004" pitchFamily="2" charset="0"/>
              </a:rPr>
              <a:t>(M. Franchini et al.)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07" y="1527916"/>
            <a:ext cx="4041321" cy="3669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3" y="1495425"/>
            <a:ext cx="3905250" cy="3648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8893" y="3333750"/>
            <a:ext cx="1020536" cy="44903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/>
          <p:cNvSpPr/>
          <p:nvPr/>
        </p:nvSpPr>
        <p:spPr>
          <a:xfrm>
            <a:off x="5339444" y="3883479"/>
            <a:ext cx="1020536" cy="44903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503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391E-84CB-5C4F-A10E-D24C0BA1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82" y="83976"/>
            <a:ext cx="6933274" cy="655291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 </a:t>
            </a:r>
            <a:r>
              <a:rPr lang="it-IT" b="1" dirty="0" err="1">
                <a:solidFill>
                  <a:srgbClr val="FF0000"/>
                </a:solidFill>
              </a:rPr>
              <a:t>lot</a:t>
            </a:r>
            <a:r>
              <a:rPr lang="it-IT" b="1" dirty="0">
                <a:solidFill>
                  <a:srgbClr val="FF0000"/>
                </a:solidFill>
              </a:rPr>
              <a:t> of work </a:t>
            </a:r>
            <a:r>
              <a:rPr lang="it-IT" b="1" dirty="0" err="1">
                <a:solidFill>
                  <a:srgbClr val="FF0000"/>
                </a:solidFill>
              </a:rPr>
              <a:t>has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been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done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but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there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is</a:t>
            </a:r>
            <a:r>
              <a:rPr lang="it-IT" b="1" dirty="0">
                <a:solidFill>
                  <a:srgbClr val="FF0000"/>
                </a:solidFill>
              </a:rPr>
              <a:t> a </a:t>
            </a:r>
            <a:r>
              <a:rPr lang="it-IT" b="1" dirty="0" err="1">
                <a:solidFill>
                  <a:srgbClr val="FF0000"/>
                </a:solidFill>
              </a:rPr>
              <a:t>lot</a:t>
            </a:r>
            <a:r>
              <a:rPr lang="it-IT" b="1" dirty="0">
                <a:solidFill>
                  <a:srgbClr val="FF0000"/>
                </a:solidFill>
              </a:rPr>
              <a:t> more </a:t>
            </a:r>
            <a:r>
              <a:rPr lang="it-IT" b="1" dirty="0" err="1">
                <a:solidFill>
                  <a:srgbClr val="FF0000"/>
                </a:solidFill>
              </a:rPr>
              <a:t>still</a:t>
            </a:r>
            <a:r>
              <a:rPr lang="it-IT" b="1" dirty="0">
                <a:solidFill>
                  <a:srgbClr val="FF0000"/>
                </a:solidFill>
              </a:rPr>
              <a:t> to do…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EC2B1-5810-1C4B-ABD8-1102BB1F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" y="896113"/>
            <a:ext cx="9061704" cy="2696174"/>
          </a:xfrm>
        </p:spPr>
        <p:txBody>
          <a:bodyPr/>
          <a:lstStyle/>
          <a:p>
            <a:r>
              <a:rPr lang="it-IT" sz="1800" b="1" dirty="0" err="1"/>
              <a:t>Different</a:t>
            </a:r>
            <a:r>
              <a:rPr lang="it-IT" sz="1800" b="1" dirty="0"/>
              <a:t> </a:t>
            </a:r>
            <a:r>
              <a:rPr lang="it-IT" sz="1800" b="1" dirty="0" err="1"/>
              <a:t>distances</a:t>
            </a:r>
            <a:r>
              <a:rPr lang="it-IT" sz="1800" b="1" dirty="0"/>
              <a:t>, </a:t>
            </a:r>
            <a:r>
              <a:rPr lang="it-IT" sz="1800" b="1" dirty="0" err="1"/>
              <a:t>materials</a:t>
            </a:r>
            <a:r>
              <a:rPr lang="it-IT" sz="1800" b="1" dirty="0"/>
              <a:t> and </a:t>
            </a:r>
            <a:r>
              <a:rPr lang="it-IT" sz="1800" b="1" dirty="0" err="1"/>
              <a:t>parameters</a:t>
            </a:r>
            <a:r>
              <a:rPr lang="it-IT" sz="1800" b="1" dirty="0"/>
              <a:t> for Intermediate </a:t>
            </a:r>
            <a:r>
              <a:rPr lang="it-IT" sz="1800" b="1" dirty="0" err="1"/>
              <a:t>Tracker</a:t>
            </a:r>
            <a:r>
              <a:rPr lang="it-IT" sz="1800" b="1" dirty="0"/>
              <a:t> </a:t>
            </a:r>
            <a:r>
              <a:rPr lang="it-IT" sz="1800" b="1" dirty="0">
                <a:solidFill>
                  <a:srgbClr val="00B050"/>
                </a:solidFill>
              </a:rPr>
              <a:t>(</a:t>
            </a:r>
            <a:r>
              <a:rPr lang="it-IT" sz="1800" b="1" dirty="0" err="1">
                <a:solidFill>
                  <a:srgbClr val="00B050"/>
                </a:solidFill>
              </a:rPr>
              <a:t>see</a:t>
            </a:r>
            <a:r>
              <a:rPr lang="it-IT" sz="1800" b="1" dirty="0">
                <a:solidFill>
                  <a:srgbClr val="00B050"/>
                </a:solidFill>
              </a:rPr>
              <a:t> talk by E. Spiriti)</a:t>
            </a:r>
          </a:p>
          <a:p>
            <a:r>
              <a:rPr lang="it-IT" sz="1800" b="1" dirty="0"/>
              <a:t>Gap </a:t>
            </a:r>
            <a:r>
              <a:rPr lang="it-IT" sz="1800" b="1" dirty="0" err="1"/>
              <a:t>between</a:t>
            </a:r>
            <a:r>
              <a:rPr lang="it-IT" sz="1800" b="1" dirty="0"/>
              <a:t> </a:t>
            </a:r>
            <a:r>
              <a:rPr lang="it-IT" sz="1800" b="1" dirty="0" err="1"/>
              <a:t>scintillator</a:t>
            </a:r>
            <a:r>
              <a:rPr lang="it-IT" sz="1800" b="1" dirty="0"/>
              <a:t> </a:t>
            </a:r>
            <a:r>
              <a:rPr lang="it-IT" sz="1800" b="1" dirty="0" err="1"/>
              <a:t>bars</a:t>
            </a:r>
            <a:r>
              <a:rPr lang="it-IT" sz="1800" b="1" dirty="0"/>
              <a:t> </a:t>
            </a:r>
            <a:r>
              <a:rPr lang="it-IT" sz="1800" b="1" dirty="0">
                <a:solidFill>
                  <a:srgbClr val="00B050"/>
                </a:solidFill>
              </a:rPr>
              <a:t>(</a:t>
            </a:r>
            <a:r>
              <a:rPr lang="it-IT" sz="1800" b="1" dirty="0" err="1">
                <a:solidFill>
                  <a:srgbClr val="00B050"/>
                </a:solidFill>
              </a:rPr>
              <a:t>see</a:t>
            </a:r>
            <a:r>
              <a:rPr lang="it-IT" sz="1800" b="1" dirty="0">
                <a:solidFill>
                  <a:srgbClr val="00B050"/>
                </a:solidFill>
              </a:rPr>
              <a:t> talk by M. </a:t>
            </a:r>
            <a:r>
              <a:rPr lang="it-IT" sz="1800" b="1" dirty="0" err="1">
                <a:solidFill>
                  <a:srgbClr val="00B050"/>
                </a:solidFill>
              </a:rPr>
              <a:t>Morrocchi</a:t>
            </a:r>
            <a:r>
              <a:rPr lang="it-IT" sz="1800" b="1" dirty="0">
                <a:solidFill>
                  <a:srgbClr val="00B050"/>
                </a:solidFill>
              </a:rPr>
              <a:t>)</a:t>
            </a:r>
          </a:p>
          <a:p>
            <a:r>
              <a:rPr lang="it-IT" sz="1800" b="1" dirty="0"/>
              <a:t>New </a:t>
            </a:r>
            <a:r>
              <a:rPr lang="it-IT" sz="1800" b="1" dirty="0" err="1"/>
              <a:t>geometry</a:t>
            </a:r>
            <a:r>
              <a:rPr lang="it-IT" sz="1800" b="1" dirty="0"/>
              <a:t> of </a:t>
            </a:r>
            <a:r>
              <a:rPr lang="it-IT" sz="1800" b="1" dirty="0" err="1"/>
              <a:t>calorimeter</a:t>
            </a:r>
            <a:r>
              <a:rPr lang="it-IT" sz="1800" b="1" dirty="0"/>
              <a:t>, </a:t>
            </a:r>
            <a:r>
              <a:rPr lang="it-IT" sz="1800" b="1" dirty="0" err="1"/>
              <a:t>plastic</a:t>
            </a:r>
            <a:r>
              <a:rPr lang="it-IT" sz="1800" b="1" dirty="0"/>
              <a:t> boxes,… </a:t>
            </a:r>
            <a:r>
              <a:rPr lang="it-IT" sz="1800" b="1" dirty="0">
                <a:solidFill>
                  <a:srgbClr val="00B050"/>
                </a:solidFill>
              </a:rPr>
              <a:t>(</a:t>
            </a:r>
            <a:r>
              <a:rPr lang="it-IT" sz="1800" b="1" dirty="0" err="1">
                <a:solidFill>
                  <a:srgbClr val="00B050"/>
                </a:solidFill>
              </a:rPr>
              <a:t>see</a:t>
            </a:r>
            <a:r>
              <a:rPr lang="it-IT" sz="1800" b="1" dirty="0">
                <a:solidFill>
                  <a:srgbClr val="00B050"/>
                </a:solidFill>
              </a:rPr>
              <a:t> talk by P. Cerello)</a:t>
            </a:r>
          </a:p>
          <a:p>
            <a:r>
              <a:rPr lang="it-IT" sz="1800" b="1" dirty="0" err="1"/>
              <a:t>Different</a:t>
            </a:r>
            <a:r>
              <a:rPr lang="it-IT" sz="1800" b="1" dirty="0"/>
              <a:t> </a:t>
            </a:r>
            <a:r>
              <a:rPr lang="it-IT" sz="1800" b="1" dirty="0" err="1"/>
              <a:t>thickness</a:t>
            </a:r>
            <a:r>
              <a:rPr lang="it-IT" sz="1800" b="1" dirty="0"/>
              <a:t> of MSD, </a:t>
            </a:r>
            <a:r>
              <a:rPr lang="it-IT" sz="1800" b="1" dirty="0" err="1"/>
              <a:t>spacing</a:t>
            </a:r>
            <a:r>
              <a:rPr lang="it-IT" sz="1800" b="1" dirty="0"/>
              <a:t>, layout… </a:t>
            </a:r>
            <a:r>
              <a:rPr lang="it-IT" sz="1800" b="1" dirty="0">
                <a:solidFill>
                  <a:srgbClr val="00B050"/>
                </a:solidFill>
              </a:rPr>
              <a:t>(</a:t>
            </a:r>
            <a:r>
              <a:rPr lang="it-IT" sz="1800" b="1" dirty="0" err="1">
                <a:solidFill>
                  <a:srgbClr val="00B050"/>
                </a:solidFill>
              </a:rPr>
              <a:t>see</a:t>
            </a:r>
            <a:r>
              <a:rPr lang="it-IT" sz="1800" b="1" dirty="0">
                <a:solidFill>
                  <a:srgbClr val="00B050"/>
                </a:solidFill>
              </a:rPr>
              <a:t> talk by L. </a:t>
            </a:r>
            <a:r>
              <a:rPr lang="it-IT" sz="1800" b="1" dirty="0" err="1">
                <a:solidFill>
                  <a:srgbClr val="00B050"/>
                </a:solidFill>
              </a:rPr>
              <a:t>Servoli</a:t>
            </a:r>
            <a:r>
              <a:rPr lang="it-IT" sz="1800" b="1" dirty="0">
                <a:solidFill>
                  <a:srgbClr val="00B050"/>
                </a:solidFill>
              </a:rPr>
              <a:t>)</a:t>
            </a:r>
          </a:p>
          <a:p>
            <a:r>
              <a:rPr lang="it-IT" sz="1800" b="1" dirty="0" err="1"/>
              <a:t>Soon</a:t>
            </a:r>
            <a:r>
              <a:rPr lang="it-IT" sz="1800" b="1" dirty="0"/>
              <a:t> </a:t>
            </a:r>
            <a:r>
              <a:rPr lang="it-IT" sz="1800" b="1" dirty="0" err="1"/>
              <a:t>we</a:t>
            </a:r>
            <a:r>
              <a:rPr lang="it-IT" sz="1800" b="1" dirty="0"/>
              <a:t> </a:t>
            </a:r>
            <a:r>
              <a:rPr lang="it-IT" sz="1800" b="1" dirty="0" err="1"/>
              <a:t>shall</a:t>
            </a:r>
            <a:r>
              <a:rPr lang="it-IT" sz="1800" b="1" dirty="0"/>
              <a:t> </a:t>
            </a:r>
            <a:r>
              <a:rPr lang="it-IT" sz="1800" b="1" dirty="0" err="1"/>
              <a:t>hopefully</a:t>
            </a:r>
            <a:r>
              <a:rPr lang="it-IT" sz="1800" b="1" dirty="0"/>
              <a:t> </a:t>
            </a:r>
            <a:r>
              <a:rPr lang="it-IT" sz="1800" b="1" dirty="0" err="1"/>
              <a:t>have</a:t>
            </a:r>
            <a:r>
              <a:rPr lang="it-IT" sz="1800" b="1" dirty="0"/>
              <a:t> a new </a:t>
            </a:r>
            <a:r>
              <a:rPr lang="it-IT" sz="1800" b="1" dirty="0" err="1"/>
              <a:t>magnetic</a:t>
            </a:r>
            <a:r>
              <a:rPr lang="it-IT" sz="1800" b="1" dirty="0"/>
              <a:t> </a:t>
            </a:r>
            <a:r>
              <a:rPr lang="it-IT" sz="1800" b="1" dirty="0" err="1"/>
              <a:t>system</a:t>
            </a:r>
            <a:r>
              <a:rPr lang="it-IT" sz="1800" b="1" dirty="0"/>
              <a:t> layout</a:t>
            </a:r>
          </a:p>
          <a:p>
            <a:r>
              <a:rPr lang="it-IT" sz="1800" b="1" dirty="0"/>
              <a:t>…</a:t>
            </a:r>
          </a:p>
          <a:p>
            <a:pPr marL="327" indent="0">
              <a:buNone/>
            </a:pPr>
            <a:r>
              <a:rPr lang="it-IT" sz="1800" b="1" dirty="0">
                <a:solidFill>
                  <a:srgbClr val="7030A0"/>
                </a:solidFill>
              </a:rPr>
              <a:t>Man </a:t>
            </a:r>
            <a:r>
              <a:rPr lang="it-IT" sz="1800" b="1" dirty="0" err="1">
                <a:solidFill>
                  <a:srgbClr val="7030A0"/>
                </a:solidFill>
              </a:rPr>
              <a:t>power</a:t>
            </a:r>
            <a:r>
              <a:rPr lang="it-IT" sz="1800" b="1" dirty="0">
                <a:solidFill>
                  <a:srgbClr val="7030A0"/>
                </a:solidFill>
              </a:rPr>
              <a:t> with the </a:t>
            </a:r>
            <a:r>
              <a:rPr lang="it-IT" sz="1800" b="1" dirty="0" err="1">
                <a:solidFill>
                  <a:srgbClr val="7030A0"/>
                </a:solidFill>
              </a:rPr>
              <a:t>proper</a:t>
            </a:r>
            <a:r>
              <a:rPr lang="it-IT" sz="1800" b="1" dirty="0">
                <a:solidFill>
                  <a:srgbClr val="7030A0"/>
                </a:solidFill>
              </a:rPr>
              <a:t> training </a:t>
            </a:r>
            <a:r>
              <a:rPr lang="it-IT" sz="1800" b="1" dirty="0" err="1">
                <a:solidFill>
                  <a:srgbClr val="7030A0"/>
                </a:solidFill>
              </a:rPr>
              <a:t>is</a:t>
            </a:r>
            <a:r>
              <a:rPr lang="it-IT" sz="1800" b="1" dirty="0">
                <a:solidFill>
                  <a:srgbClr val="7030A0"/>
                </a:solidFill>
              </a:rPr>
              <a:t> </a:t>
            </a:r>
            <a:r>
              <a:rPr lang="it-IT" sz="1800" b="1" dirty="0" err="1">
                <a:solidFill>
                  <a:srgbClr val="7030A0"/>
                </a:solidFill>
              </a:rPr>
              <a:t>unsufficient</a:t>
            </a:r>
            <a:r>
              <a:rPr lang="it-IT" sz="1800" b="1" dirty="0">
                <a:solidFill>
                  <a:srgbClr val="7030A0"/>
                </a:solidFill>
              </a:rPr>
              <a:t>. </a:t>
            </a:r>
            <a:r>
              <a:rPr lang="it-IT" sz="1800" b="1" dirty="0" err="1">
                <a:solidFill>
                  <a:srgbClr val="7030A0"/>
                </a:solidFill>
              </a:rPr>
              <a:t>This</a:t>
            </a:r>
            <a:r>
              <a:rPr lang="it-IT" sz="1800" b="1" dirty="0">
                <a:solidFill>
                  <a:srgbClr val="7030A0"/>
                </a:solidFill>
              </a:rPr>
              <a:t> </a:t>
            </a:r>
            <a:r>
              <a:rPr lang="it-IT" sz="1800" b="1" dirty="0" err="1">
                <a:solidFill>
                  <a:srgbClr val="7030A0"/>
                </a:solidFill>
              </a:rPr>
              <a:t>is</a:t>
            </a:r>
            <a:r>
              <a:rPr lang="it-IT" sz="1800" b="1" dirty="0">
                <a:solidFill>
                  <a:srgbClr val="7030A0"/>
                </a:solidFill>
              </a:rPr>
              <a:t>  </a:t>
            </a:r>
            <a:r>
              <a:rPr lang="it-IT" sz="1800" b="1" dirty="0" err="1">
                <a:solidFill>
                  <a:srgbClr val="7030A0"/>
                </a:solidFill>
              </a:rPr>
              <a:t>now</a:t>
            </a:r>
            <a:r>
              <a:rPr lang="it-IT" sz="1800" b="1" dirty="0">
                <a:solidFill>
                  <a:srgbClr val="7030A0"/>
                </a:solidFill>
              </a:rPr>
              <a:t> a </a:t>
            </a:r>
            <a:r>
              <a:rPr lang="it-IT" sz="1800" b="1" dirty="0" err="1">
                <a:solidFill>
                  <a:srgbClr val="7030A0"/>
                </a:solidFill>
              </a:rPr>
              <a:t>bottleneck</a:t>
            </a:r>
            <a:endParaRPr lang="it-IT" sz="1800" b="1" dirty="0">
              <a:solidFill>
                <a:srgbClr val="7030A0"/>
              </a:solidFill>
            </a:endParaRPr>
          </a:p>
          <a:p>
            <a:pPr marL="327" indent="0">
              <a:buNone/>
            </a:pPr>
            <a:endParaRPr lang="it-IT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7FEC5-099E-F945-8A8C-CDC223ACBB39}"/>
              </a:ext>
            </a:extLst>
          </p:cNvPr>
          <p:cNvSpPr/>
          <p:nvPr/>
        </p:nvSpPr>
        <p:spPr>
          <a:xfrm>
            <a:off x="765111" y="3861941"/>
            <a:ext cx="6997958" cy="83099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327" indent="0">
              <a:buNone/>
            </a:pPr>
            <a:r>
              <a:rPr lang="en-US" b="1">
                <a:solidFill>
                  <a:srgbClr val="FF0000"/>
                </a:solidFill>
              </a:rPr>
              <a:t>Tutorial about basic handling of simulation of FOOT: </a:t>
            </a:r>
            <a:r>
              <a:rPr lang="en-US" b="1">
                <a:solidFill>
                  <a:srgbClr val="800000"/>
                </a:solidFill>
              </a:rPr>
              <a:t>13-14 June in Milano (two days are not enough anyway). </a:t>
            </a:r>
            <a:r>
              <a:rPr lang="en-US" b="1" dirty="0">
                <a:solidFill>
                  <a:srgbClr val="800000"/>
                </a:solidFill>
              </a:rPr>
              <a:t>Only 2 people are surely coming…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385ED-FEDE-3744-894F-72C148B4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1" y="111511"/>
            <a:ext cx="6790742" cy="503198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93CA06-D519-6B47-919B-49A2510C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9" y="111511"/>
            <a:ext cx="8811151" cy="698388"/>
          </a:xfrm>
          <a:solidFill>
            <a:schemeClr val="bg1"/>
          </a:solidFill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Momentum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resolution</a:t>
            </a:r>
            <a:r>
              <a:rPr lang="it-IT" b="1" dirty="0">
                <a:solidFill>
                  <a:srgbClr val="FF0000"/>
                </a:solidFill>
              </a:rPr>
              <a:t> for </a:t>
            </a:r>
            <a:r>
              <a:rPr lang="it-IT" b="1" dirty="0" err="1">
                <a:solidFill>
                  <a:srgbClr val="FF0000"/>
                </a:solidFill>
              </a:rPr>
              <a:t>higher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energies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628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7593-B5D4-E344-BBC2-DB8D6E69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98611-DA03-DE48-AAE2-B545DF9F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6" y="102247"/>
            <a:ext cx="7557795" cy="49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73A6CD-CAD1-3B4F-AFB9-3000ACD1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C3E32-280E-6441-99C8-1274D7C5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6" y="-18"/>
            <a:ext cx="6880291" cy="51435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170FD9-F393-BE4F-9224-4C85E91BB409}"/>
              </a:ext>
            </a:extLst>
          </p:cNvPr>
          <p:cNvSpPr txBox="1">
            <a:spLocks/>
          </p:cNvSpPr>
          <p:nvPr/>
        </p:nvSpPr>
        <p:spPr>
          <a:xfrm>
            <a:off x="164558" y="18661"/>
            <a:ext cx="8886136" cy="7091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8294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Impact of detector </a:t>
            </a:r>
            <a:r>
              <a:rPr lang="it-IT" b="1" dirty="0" err="1">
                <a:solidFill>
                  <a:srgbClr val="FF0000"/>
                </a:solidFill>
              </a:rPr>
              <a:t>resolution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526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927E-B212-664A-84C2-BAAA6130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AEE39-7558-DB4D-9425-A513EFE2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89" y="43982"/>
            <a:ext cx="6764693" cy="508168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F5A0A9D-05A3-DD4A-BAF7-6159508DE91A}"/>
              </a:ext>
            </a:extLst>
          </p:cNvPr>
          <p:cNvSpPr txBox="1">
            <a:spLocks/>
          </p:cNvSpPr>
          <p:nvPr/>
        </p:nvSpPr>
        <p:spPr>
          <a:xfrm>
            <a:off x="164558" y="18661"/>
            <a:ext cx="8886136" cy="7091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8294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Impact of detector </a:t>
            </a:r>
            <a:r>
              <a:rPr lang="it-IT" b="1" dirty="0" err="1">
                <a:solidFill>
                  <a:srgbClr val="FF0000"/>
                </a:solidFill>
              </a:rPr>
              <a:t>resolution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704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04" y="310088"/>
            <a:ext cx="6619244" cy="952500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New BGO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Crystals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truncated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Happy Monkey" panose="02000500000000020004" pitchFamily="2" charset="0"/>
              </a:rPr>
              <a:t>pyramid</a:t>
            </a:r>
            <a:r>
              <a:rPr lang="it-IT" b="1" dirty="0">
                <a:solidFill>
                  <a:srgbClr val="FF0000"/>
                </a:solidFill>
                <a:latin typeface="Happy Monkey" panose="02000500000000020004" pitchFamily="2" charset="0"/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bgo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137" y="1469575"/>
            <a:ext cx="4961837" cy="2952750"/>
          </a:xfrm>
          <a:prstGeom prst="rect">
            <a:avLst/>
          </a:prstGeom>
        </p:spPr>
      </p:pic>
      <p:pic>
        <p:nvPicPr>
          <p:cNvPr id="6" name="Picture 5" descr="bgo_new3D_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947856"/>
            <a:ext cx="6480900" cy="4195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605896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2.2 x 2.2 cm</a:t>
            </a:r>
            <a:r>
              <a:rPr lang="en-US" sz="1200" baseline="300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8727" y="2345876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3.0 x 3.0 cm</a:t>
            </a:r>
            <a:r>
              <a:rPr lang="en-US" sz="1200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7013" y="333919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24 cm</a:t>
            </a:r>
            <a:endParaRPr lang="en-US" sz="1200" baseline="30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07570" y="2966361"/>
            <a:ext cx="3320143" cy="6395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7924" y="3007179"/>
            <a:ext cx="27093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The most simple Calorimeter Design:</a:t>
            </a:r>
          </a:p>
          <a:p>
            <a:pPr algn="ctr"/>
            <a:r>
              <a:rPr lang="en-US" sz="1200" dirty="0"/>
              <a:t>19x19 crystal matrix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C3985-FDAA-2847-A558-05612751D3B8}"/>
              </a:ext>
            </a:extLst>
          </p:cNvPr>
          <p:cNvSpPr txBox="1"/>
          <p:nvPr/>
        </p:nvSpPr>
        <p:spPr>
          <a:xfrm>
            <a:off x="920004" y="4006827"/>
            <a:ext cx="376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7030A0"/>
                </a:solidFill>
              </a:rPr>
              <a:t>Some </a:t>
            </a:r>
            <a:r>
              <a:rPr lang="it-IT" b="1" dirty="0" err="1">
                <a:solidFill>
                  <a:srgbClr val="7030A0"/>
                </a:solidFill>
              </a:rPr>
              <a:t>specific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simulation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study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is</a:t>
            </a:r>
            <a:r>
              <a:rPr lang="it-IT" b="1" dirty="0">
                <a:solidFill>
                  <a:srgbClr val="7030A0"/>
                </a:solidFill>
              </a:rPr>
              <a:t> in progress in </a:t>
            </a:r>
            <a:r>
              <a:rPr lang="it-IT" b="1" dirty="0" err="1">
                <a:solidFill>
                  <a:srgbClr val="7030A0"/>
                </a:solidFill>
              </a:rPr>
              <a:t>view</a:t>
            </a:r>
            <a:r>
              <a:rPr lang="it-IT" b="1" dirty="0">
                <a:solidFill>
                  <a:srgbClr val="7030A0"/>
                </a:solidFill>
              </a:rPr>
              <a:t> of </a:t>
            </a:r>
            <a:r>
              <a:rPr lang="it-IT" b="1" dirty="0" err="1">
                <a:solidFill>
                  <a:srgbClr val="7030A0"/>
                </a:solidFill>
              </a:rPr>
              <a:t>next</a:t>
            </a:r>
            <a:r>
              <a:rPr lang="it-IT" b="1" dirty="0">
                <a:solidFill>
                  <a:srgbClr val="7030A0"/>
                </a:solidFill>
              </a:rPr>
              <a:t> test </a:t>
            </a:r>
            <a:r>
              <a:rPr lang="it-IT" b="1" dirty="0" err="1">
                <a:solidFill>
                  <a:srgbClr val="7030A0"/>
                </a:solidFill>
              </a:rPr>
              <a:t>beam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activity</a:t>
            </a:r>
            <a:r>
              <a:rPr lang="it-IT" b="1" dirty="0">
                <a:solidFill>
                  <a:srgbClr val="7030A0"/>
                </a:solidFill>
              </a:rPr>
              <a:t> to be </a:t>
            </a:r>
            <a:r>
              <a:rPr lang="it-IT" b="1" dirty="0" err="1">
                <a:solidFill>
                  <a:srgbClr val="7030A0"/>
                </a:solidFill>
              </a:rPr>
              <a:t>performed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at</a:t>
            </a:r>
            <a:r>
              <a:rPr lang="it-IT" b="1" dirty="0">
                <a:solidFill>
                  <a:srgbClr val="7030A0"/>
                </a:solidFill>
              </a:rPr>
              <a:t> CNAO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11301-A5E6-EE4F-A3A1-71FC115EB62E}"/>
              </a:ext>
            </a:extLst>
          </p:cNvPr>
          <p:cNvSpPr txBox="1"/>
          <p:nvPr/>
        </p:nvSpPr>
        <p:spPr>
          <a:xfrm rot="20884491">
            <a:off x="540371" y="1360992"/>
            <a:ext cx="4261231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Initial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guess</a:t>
            </a:r>
            <a:r>
              <a:rPr lang="it-IT" sz="2000" b="1" dirty="0">
                <a:solidFill>
                  <a:srgbClr val="C00000"/>
                </a:solidFill>
              </a:rPr>
              <a:t>: to be </a:t>
            </a:r>
            <a:r>
              <a:rPr lang="it-IT" sz="2000" b="1" dirty="0" err="1">
                <a:solidFill>
                  <a:srgbClr val="C00000"/>
                </a:solidFill>
              </a:rPr>
              <a:t>modified</a:t>
            </a:r>
            <a:r>
              <a:rPr lang="it-IT" sz="2000" b="1" dirty="0">
                <a:solidFill>
                  <a:srgbClr val="C00000"/>
                </a:solidFill>
              </a:rPr>
              <a:t>!!!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(</a:t>
            </a:r>
            <a:r>
              <a:rPr lang="it-IT" sz="2000" b="1" dirty="0" err="1">
                <a:solidFill>
                  <a:srgbClr val="C00000"/>
                </a:solidFill>
              </a:rPr>
              <a:t>see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yesterdays’s</a:t>
            </a:r>
            <a:r>
              <a:rPr lang="it-IT" sz="2000" b="1" dirty="0">
                <a:solidFill>
                  <a:srgbClr val="C00000"/>
                </a:solidFill>
              </a:rPr>
              <a:t> talk </a:t>
            </a:r>
            <a:r>
              <a:rPr lang="it-IT" sz="2000" b="1" dirty="0" err="1">
                <a:solidFill>
                  <a:srgbClr val="C00000"/>
                </a:solidFill>
              </a:rPr>
              <a:t>about</a:t>
            </a:r>
            <a:r>
              <a:rPr lang="it-IT" sz="2000" b="1" dirty="0">
                <a:solidFill>
                  <a:srgbClr val="C00000"/>
                </a:solidFill>
              </a:rPr>
              <a:t> calo)</a:t>
            </a:r>
          </a:p>
        </p:txBody>
      </p:sp>
    </p:spTree>
    <p:extLst>
      <p:ext uri="{BB962C8B-B14F-4D97-AF65-F5344CB8AC3E}">
        <p14:creationId xmlns:p14="http://schemas.microsoft.com/office/powerpoint/2010/main" val="13085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6727</TotalTime>
  <Words>2216</Words>
  <Application>Microsoft Macintosh PowerPoint</Application>
  <PresentationFormat>On-screen Show (16:9)</PresentationFormat>
  <Paragraphs>387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Cambria Math</vt:lpstr>
      <vt:lpstr>DejaVu Sans</vt:lpstr>
      <vt:lpstr>Happy Monkey</vt:lpstr>
      <vt:lpstr>Helvetica</vt:lpstr>
      <vt:lpstr>Noto Sans CJK SC Regular</vt:lpstr>
      <vt:lpstr>Symbol</vt:lpstr>
      <vt:lpstr>Times New Roman</vt:lpstr>
      <vt:lpstr>Trebuchet MS</vt:lpstr>
      <vt:lpstr>Wingdings</vt:lpstr>
      <vt:lpstr>Office Theme</vt:lpstr>
      <vt:lpstr>Status of Simulation  and  Physics Performances Studies</vt:lpstr>
      <vt:lpstr>Simulation Update: V14</vt:lpstr>
      <vt:lpstr>Studies in view of magnet definition</vt:lpstr>
      <vt:lpstr>Importance of B•dl: improvement in p resolution with 10 cm magnet (M. Franchini et al.)</vt:lpstr>
      <vt:lpstr>Momentum resolution for higher energies</vt:lpstr>
      <vt:lpstr>PowerPoint Presentation</vt:lpstr>
      <vt:lpstr>PowerPoint Presentation</vt:lpstr>
      <vt:lpstr>PowerPoint Presentation</vt:lpstr>
      <vt:lpstr>New BGO Crystals (truncated pyramid)</vt:lpstr>
      <vt:lpstr>V14.1.2: very first implementation of new  calorimeter design in  FLUKA geometry</vt:lpstr>
      <vt:lpstr>Analysis of Aachen prototype results (as presented on May 8, M.Emde &amp; R. Hetzel)</vt:lpstr>
      <vt:lpstr>Some issues recently emerged which could affect the expected performance:</vt:lpstr>
      <vt:lpstr>Deflection in the case of 2 magnets with aligned B: possible loss of efficiency (R. Spighi)</vt:lpstr>
      <vt:lpstr>Possible alternatives for the field orientation of the two magnets</vt:lpstr>
      <vt:lpstr>V14.2 </vt:lpstr>
      <vt:lpstr>Angular acceptance vs Magnetic Lenght vs Tracking Detector Size</vt:lpstr>
      <vt:lpstr>A possible suggestions for MSD in case of larger diameter of magnet bore:</vt:lpstr>
      <vt:lpstr>Alternative magnet design:</vt:lpstr>
      <vt:lpstr>Initial studies on the uncertainties on mag field (Mi+Bo) </vt:lpstr>
      <vt:lpstr>Smearing tests (M. Franchini)</vt:lpstr>
      <vt:lpstr>Radiaton Damage in Permanent Magnets</vt:lpstr>
      <vt:lpstr>PowerPoint Presentation</vt:lpstr>
      <vt:lpstr>Dose in the magnets. Preliminary simulation study</vt:lpstr>
      <vt:lpstr>Fluence in the magnets. Preliminary simulation study</vt:lpstr>
      <vt:lpstr>Study of Fragmentation in Scintillator (A. Kraan)</vt:lpstr>
      <vt:lpstr>PowerPoint Presentation</vt:lpstr>
      <vt:lpstr>PowerPoint Presentation</vt:lpstr>
      <vt:lpstr>Simulation of the optical transport in the scintillator bars (E. Ciarrocchi)</vt:lpstr>
      <vt:lpstr>Optical attenuation: Hamamatsu</vt:lpstr>
      <vt:lpstr>Absolute number of photons (Hamamatsu)</vt:lpstr>
      <vt:lpstr>Summary of Studies of FOOT Performance on  charge reconstruction  and Fragment Identification (R. Spighi et al.)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Elastic scattering in the target</vt:lpstr>
      <vt:lpstr>Elastic scattering in the target</vt:lpstr>
      <vt:lpstr>A lot of work has been done but there is a lot more still to do…</vt:lpstr>
    </vt:vector>
  </TitlesOfParts>
  <Manager/>
  <Company>INFN</Company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 sim &amp; reco</dc:title>
  <dc:subject/>
  <dc:creator>G.Battistoni Lup. Mann.</dc:creator>
  <cp:keywords/>
  <dc:description/>
  <cp:lastModifiedBy>Microsoft Office User</cp:lastModifiedBy>
  <cp:revision>257</cp:revision>
  <dcterms:created xsi:type="dcterms:W3CDTF">2016-06-13T10:41:17Z</dcterms:created>
  <dcterms:modified xsi:type="dcterms:W3CDTF">2018-06-05T07:13:19Z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