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6" r:id="rId12"/>
    <p:sldId id="267" r:id="rId13"/>
    <p:sldId id="268" r:id="rId14"/>
    <p:sldId id="269" r:id="rId15"/>
    <p:sldId id="270" r:id="rId16"/>
    <p:sldId id="276" r:id="rId17"/>
    <p:sldId id="281" r:id="rId18"/>
    <p:sldId id="292" r:id="rId19"/>
    <p:sldId id="285" r:id="rId20"/>
    <p:sldId id="289" r:id="rId21"/>
    <p:sldId id="290" r:id="rId22"/>
    <p:sldId id="291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3A5D-153A-BD4C-8BFA-D31451CF4A8A}" type="datetimeFigureOut">
              <a:rPr lang="it-IT" smtClean="0"/>
              <a:t>22/09/17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8672C-D0E5-FA49-9135-E7FDE2488801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4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6E85E-6930-5144-A789-ED1AAF9097C7}" type="datetimeFigureOut">
              <a:rPr lang="it-IT" smtClean="0"/>
              <a:t>20/09/17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87CF7-70BB-F940-AF26-16C08499870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3C5E-ED4B-DE4B-BEC9-8F6C95FF6BAF}" type="slidenum">
              <a:rPr lang="fr-FR"/>
              <a:pPr/>
              <a:t>2</a:t>
            </a:fld>
            <a:endParaRPr lang="fr-FR"/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1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63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54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7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A2D7A-A4D0-4ACC-8AC6-B008A1C3F1B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  <p:sp>
        <p:nvSpPr>
          <p:cNvPr id="62469" name="Segnaposto piè di pagin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G. Tagliente INFN Bari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A2D7A-A4D0-4ACC-8AC6-B008A1C3F1B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smtClean="0"/>
          </a:p>
        </p:txBody>
      </p:sp>
      <p:sp>
        <p:nvSpPr>
          <p:cNvPr id="62469" name="Segnaposto piè di pagin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G. Tagliente INFN Bari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A2D7A-A4D0-4ACC-8AC6-B008A1C3F1B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  <p:sp>
        <p:nvSpPr>
          <p:cNvPr id="62469" name="Segnaposto piè di pagin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G. Tagliente INFN Bari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A2D7A-A4D0-4ACC-8AC6-B008A1C3F1B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  <p:sp>
        <p:nvSpPr>
          <p:cNvPr id="62469" name="Segnaposto piè di pagin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/>
              <a:t>G. Tagliente INFN Bari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0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4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Motivazioni </a:t>
            </a:r>
            <a:r>
              <a:rPr lang="it-IT" dirty="0" err="1" smtClean="0"/>
              <a:t>Zr</a:t>
            </a:r>
            <a:r>
              <a:rPr lang="it-IT" dirty="0" smtClean="0"/>
              <a:t>, Mg</a:t>
            </a:r>
            <a:r>
              <a:rPr lang="it-IT" baseline="0" dirty="0" smtClean="0"/>
              <a:t> / Misure precedenti </a:t>
            </a:r>
            <a:r>
              <a:rPr lang="it-IT" baseline="0" dirty="0" err="1" smtClean="0"/>
              <a:t>Os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orela</a:t>
            </a:r>
            <a:r>
              <a:rPr lang="it-IT" baseline="0" dirty="0" smtClean="0"/>
              <a:t> ’80) / Proprietà nucleari (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radiative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strength</a:t>
            </a:r>
            <a:r>
              <a:rPr lang="it-IT" baseline="0" dirty="0" smtClean="0"/>
              <a:t>) / ISO 2919</a:t>
            </a:r>
            <a:endParaRPr lang="it-IT" dirty="0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0775-FC6D-485A-8258-8A5A8F886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7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55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With </a:t>
            </a:r>
            <a:r>
              <a:rPr lang="it-IT" dirty="0" err="1" smtClean="0"/>
              <a:t>greater</a:t>
            </a:r>
            <a:r>
              <a:rPr lang="it-IT" dirty="0" smtClean="0"/>
              <a:t> </a:t>
            </a:r>
            <a:r>
              <a:rPr lang="it-IT" dirty="0" err="1" smtClean="0"/>
              <a:t>accuracy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0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0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11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4279-CE29-4894-9C97-81DAEEA80CF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Tagliente INFN Bari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48FB5-0C47-43E1-8F48-2241B41082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6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B051-64C9-1146-8F51-2AEE641C56CD}" type="datetime1">
              <a:rPr lang="it-IT" smtClean="0"/>
              <a:t>23/09/17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035-8009-A24E-95B3-804BBA11851D}" type="datetime1">
              <a:rPr lang="it-IT" smtClean="0"/>
              <a:t>23/09/17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E1E-A3D1-6D49-8CBF-7E6A02919493}" type="datetime1">
              <a:rPr lang="it-IT" smtClean="0"/>
              <a:t>23/09/17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2297-1398-F047-9158-2C107A3E95C4}" type="datetime1">
              <a:rPr lang="it-IT" smtClean="0"/>
              <a:t>23/09/17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97F-65FA-2E49-A3A3-37C74737466F}" type="datetime1">
              <a:rPr lang="it-IT" smtClean="0"/>
              <a:t>23/09/17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9AE0-2D35-304B-B27D-E7BE11F764A1}" type="datetime1">
              <a:rPr lang="it-IT" smtClean="0"/>
              <a:t>23/09/17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74E9-9237-C042-A2DB-E600490159B1}" type="datetime1">
              <a:rPr lang="it-IT" smtClean="0"/>
              <a:t>23/09/17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C048-9C0E-2942-8050-7F044560E35D}" type="datetime1">
              <a:rPr lang="it-IT" smtClean="0"/>
              <a:t>23/09/17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1B72-0917-464F-AEF9-57C6B0582502}" type="datetime1">
              <a:rPr lang="it-IT" smtClean="0"/>
              <a:t>23/09/17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044-FE3D-BB48-B661-7B9FDB2EB846}" type="datetime1">
              <a:rPr lang="it-IT" smtClean="0"/>
              <a:t>23/09/17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19B-8A36-D245-AD9D-482DCDA2CD1A}" type="datetime1">
              <a:rPr lang="it-IT" smtClean="0"/>
              <a:t>23/09/17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8F2C-47A4-524F-92B6-712702610E4A}" type="datetime1">
              <a:rPr lang="it-IT" smtClean="0"/>
              <a:t>23/09/17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F554-2145-EC48-AD54-22B477CCC2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28.png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3.emf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0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21"/>
            <a:ext cx="9144000" cy="325119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20736"/>
            <a:ext cx="204660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480" b="13033"/>
          <a:stretch/>
        </p:blipFill>
        <p:spPr>
          <a:xfrm>
            <a:off x="5508104" y="5420736"/>
            <a:ext cx="1689078" cy="136815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20736"/>
            <a:ext cx="1289522" cy="13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3941" y="5420736"/>
            <a:ext cx="1882155" cy="138589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5" descr="DSC086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5420736"/>
            <a:ext cx="1822837" cy="1368152"/>
          </a:xfrm>
          <a:prstGeom prst="rect">
            <a:avLst/>
          </a:prstGeom>
          <a:ln>
            <a:solidFill>
              <a:srgbClr val="3861AA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2854201" y="4066181"/>
            <a:ext cx="62646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Giuseppe</a:t>
            </a: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Tagliente</a:t>
            </a:r>
            <a:endParaRPr lang="en-US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lvl="0" indent="-342900" algn="ctr">
              <a:spcBef>
                <a:spcPts val="600"/>
              </a:spcBef>
              <a:defRPr/>
            </a:pPr>
            <a:r>
              <a:rPr lang="en-US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Istituto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Nazionale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Fisica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Nucleare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Sezione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di Bari, Italy</a:t>
            </a:r>
            <a:endParaRPr lang="en-US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71788" y="3311904"/>
            <a:ext cx="819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Recent results in </a:t>
            </a:r>
            <a:r>
              <a:rPr lang="en-US" sz="2000" b="1" dirty="0">
                <a:solidFill>
                  <a:srgbClr val="0000CC"/>
                </a:solidFill>
                <a:latin typeface="Century Gothic" panose="020B0502020202020204" pitchFamily="34" charset="0"/>
              </a:rPr>
              <a:t>Nuclear Astrophysics at </a:t>
            </a:r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n_TOF</a:t>
            </a:r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facilty</a:t>
            </a:r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(</a:t>
            </a:r>
            <a:r>
              <a:rPr lang="en-US" sz="2000" b="1" dirty="0">
                <a:solidFill>
                  <a:srgbClr val="0000CC"/>
                </a:solidFill>
                <a:latin typeface="Century Gothic" panose="020B0502020202020204" pitchFamily="34" charset="0"/>
              </a:rPr>
              <a:t>CERN</a:t>
            </a:r>
            <a:r>
              <a:rPr lang="en-US" sz="20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)</a:t>
            </a:r>
            <a:endParaRPr lang="it-IT" sz="2800" b="1" dirty="0" smtClean="0">
              <a:solidFill>
                <a:srgbClr val="0000CC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02381" y="4967192"/>
            <a:ext cx="384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ts val="600"/>
              </a:spcBef>
              <a:defRPr/>
            </a:pPr>
            <a:r>
              <a:rPr lang="en-US" b="1" i="1" dirty="0">
                <a:latin typeface="Century Gothic"/>
                <a:cs typeface="Century Gothic"/>
              </a:rPr>
              <a:t>on behalf of </a:t>
            </a:r>
            <a:r>
              <a:rPr lang="en-US" b="1" dirty="0" err="1" smtClean="0">
                <a:latin typeface="Century Gothic" panose="020B0502020202020204" pitchFamily="34" charset="0"/>
              </a:rPr>
              <a:t>n_TOF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Collaboration</a:t>
            </a:r>
          </a:p>
        </p:txBody>
      </p:sp>
      <p:pic>
        <p:nvPicPr>
          <p:cNvPr id="13" name="Picture 1" descr="infn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9058" y="3265492"/>
            <a:ext cx="1284941" cy="12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" descr="image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80" y="4099396"/>
            <a:ext cx="2045596" cy="12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ISPUN 2017 – Halong City,  September 28, G. Tagliente – INFN Bari</a:t>
            </a:r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07504" y="23384"/>
            <a:ext cx="137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ISPUN17</a:t>
            </a:r>
            <a:endParaRPr lang="en-US" sz="2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932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187624" y="1621002"/>
            <a:ext cx="1766193" cy="4341556"/>
          </a:xfrm>
          <a:prstGeom prst="rect">
            <a:avLst/>
          </a:prstGeom>
          <a:solidFill>
            <a:srgbClr val="EEECE1"/>
          </a:solidFill>
          <a:ln w="1800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square" lIns="70560" tIns="27360" rIns="70560" bIns="27360">
            <a:spAutoFit/>
          </a:bodyPr>
          <a:lstStyle/>
          <a:p>
            <a:pPr marL="342900" indent="-319088" eaLnBrk="1" hangingPunct="1">
              <a:lnSpc>
                <a:spcPct val="120000"/>
              </a:lnSpc>
              <a:spcBef>
                <a:spcPts val="45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err="1">
                <a:solidFill>
                  <a:srgbClr val="ED181E"/>
                </a:solidFill>
              </a:rPr>
              <a:t>C</a:t>
            </a:r>
            <a:r>
              <a:rPr lang="it-IT" b="1" dirty="0" err="1">
                <a:solidFill>
                  <a:srgbClr val="1F497D"/>
                </a:solidFill>
              </a:rPr>
              <a:t>apture</a:t>
            </a:r>
            <a:endParaRPr lang="it-IT" b="1" dirty="0">
              <a:solidFill>
                <a:srgbClr val="1F497D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EC1A60"/>
                </a:solidFill>
              </a:rPr>
              <a:t>151</a:t>
            </a:r>
            <a:r>
              <a:rPr lang="it-IT" sz="1600" dirty="0">
                <a:solidFill>
                  <a:srgbClr val="EC1A60"/>
                </a:solidFill>
              </a:rPr>
              <a:t>Sm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000000"/>
                </a:solidFill>
              </a:rPr>
              <a:t>204,206,207,208</a:t>
            </a:r>
            <a:r>
              <a:rPr lang="it-IT" sz="1600" dirty="0" smtClean="0">
                <a:solidFill>
                  <a:srgbClr val="000000"/>
                </a:solidFill>
              </a:rPr>
              <a:t>Pb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baseline="30000" dirty="0">
                <a:solidFill>
                  <a:srgbClr val="000000"/>
                </a:solidFill>
              </a:rPr>
              <a:t>209</a:t>
            </a:r>
            <a:r>
              <a:rPr lang="it-IT" sz="1600" dirty="0">
                <a:solidFill>
                  <a:srgbClr val="000000"/>
                </a:solidFill>
              </a:rPr>
              <a:t>Bi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000000"/>
                </a:solidFill>
              </a:rPr>
              <a:t>24,25,26</a:t>
            </a:r>
            <a:r>
              <a:rPr lang="it-IT" sz="1600" dirty="0">
                <a:solidFill>
                  <a:srgbClr val="000000"/>
                </a:solidFill>
              </a:rPr>
              <a:t>Mg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000000"/>
                </a:solidFill>
              </a:rPr>
              <a:t>90,91,92,94,96</a:t>
            </a:r>
            <a:r>
              <a:rPr lang="it-IT" sz="1600" dirty="0">
                <a:solidFill>
                  <a:srgbClr val="000000"/>
                </a:solidFill>
              </a:rPr>
              <a:t>Zr,</a:t>
            </a:r>
            <a:r>
              <a:rPr lang="it-IT" sz="1600" dirty="0">
                <a:solidFill>
                  <a:srgbClr val="EC1A60"/>
                </a:solidFill>
              </a:rPr>
              <a:t> </a:t>
            </a:r>
            <a:r>
              <a:rPr lang="it-IT" sz="1600" baseline="30000" dirty="0">
                <a:solidFill>
                  <a:srgbClr val="EC1A60"/>
                </a:solidFill>
              </a:rPr>
              <a:t>93</a:t>
            </a:r>
            <a:r>
              <a:rPr lang="it-IT" sz="1600" dirty="0">
                <a:solidFill>
                  <a:srgbClr val="EC1A60"/>
                </a:solidFill>
              </a:rPr>
              <a:t>Zr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000000"/>
                </a:solidFill>
              </a:rPr>
              <a:t>186,187,188</a:t>
            </a:r>
            <a:r>
              <a:rPr lang="it-IT" sz="1600" dirty="0">
                <a:solidFill>
                  <a:srgbClr val="000000"/>
                </a:solidFill>
              </a:rPr>
              <a:t>Os</a:t>
            </a:r>
          </a:p>
          <a:p>
            <a:pPr marL="342900" indent="-319088">
              <a:lnSpc>
                <a:spcPct val="120000"/>
              </a:lnSpc>
              <a:spcBef>
                <a:spcPts val="40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232</a:t>
            </a:r>
            <a:r>
              <a:rPr lang="it-IT" sz="1600" dirty="0" smtClean="0">
                <a:solidFill>
                  <a:srgbClr val="EC1A60"/>
                </a:solidFill>
              </a:rPr>
              <a:t>Th, </a:t>
            </a:r>
            <a:r>
              <a:rPr lang="it-IT" sz="1600" baseline="30000" dirty="0" smtClean="0">
                <a:solidFill>
                  <a:srgbClr val="EC1A60"/>
                </a:solidFill>
              </a:rPr>
              <a:t>233,234</a:t>
            </a:r>
            <a:r>
              <a:rPr lang="it-IT" sz="1600" dirty="0" smtClean="0">
                <a:solidFill>
                  <a:srgbClr val="EC1A60"/>
                </a:solidFill>
              </a:rPr>
              <a:t>U</a:t>
            </a:r>
            <a:endParaRPr lang="it-IT" sz="1600" dirty="0">
              <a:solidFill>
                <a:srgbClr val="EC1A60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237</a:t>
            </a:r>
            <a:r>
              <a:rPr lang="it-IT" sz="1600" dirty="0" smtClean="0">
                <a:solidFill>
                  <a:srgbClr val="EC1A60"/>
                </a:solidFill>
              </a:rPr>
              <a:t>Np,</a:t>
            </a:r>
            <a:r>
              <a:rPr lang="it-IT" sz="1600" baseline="30000" dirty="0" smtClean="0">
                <a:solidFill>
                  <a:srgbClr val="EC1A60"/>
                </a:solidFill>
              </a:rPr>
              <a:t>240</a:t>
            </a:r>
            <a:r>
              <a:rPr lang="it-IT" sz="1600" dirty="0" smtClean="0">
                <a:solidFill>
                  <a:srgbClr val="EC1A60"/>
                </a:solidFill>
              </a:rPr>
              <a:t>Pu,</a:t>
            </a:r>
            <a:r>
              <a:rPr lang="it-IT" sz="1600" baseline="30000" dirty="0" smtClean="0">
                <a:solidFill>
                  <a:srgbClr val="EC1A60"/>
                </a:solidFill>
              </a:rPr>
              <a:t>243</a:t>
            </a:r>
            <a:r>
              <a:rPr lang="it-IT" sz="1600" dirty="0" smtClean="0">
                <a:solidFill>
                  <a:srgbClr val="EC1A60"/>
                </a:solidFill>
              </a:rPr>
              <a:t>Am</a:t>
            </a:r>
            <a:endParaRPr lang="it-IT" sz="1600" dirty="0">
              <a:solidFill>
                <a:srgbClr val="EC1A60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12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err="1">
                <a:solidFill>
                  <a:srgbClr val="ED181E"/>
                </a:solidFill>
              </a:rPr>
              <a:t>F</a:t>
            </a:r>
            <a:r>
              <a:rPr lang="it-IT" b="1" dirty="0" err="1">
                <a:solidFill>
                  <a:srgbClr val="1F497D"/>
                </a:solidFill>
              </a:rPr>
              <a:t>ission</a:t>
            </a:r>
            <a:endParaRPr lang="it-IT" b="1" dirty="0">
              <a:solidFill>
                <a:srgbClr val="1F497D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EC1A60"/>
                </a:solidFill>
              </a:rPr>
              <a:t>233,234,235,236,238</a:t>
            </a:r>
            <a:r>
              <a:rPr lang="it-IT" sz="1600" dirty="0">
                <a:solidFill>
                  <a:srgbClr val="EC1A60"/>
                </a:solidFill>
              </a:rPr>
              <a:t>U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232</a:t>
            </a:r>
            <a:r>
              <a:rPr lang="it-IT" sz="1600" dirty="0" smtClean="0">
                <a:solidFill>
                  <a:srgbClr val="EC1A60"/>
                </a:solidFill>
              </a:rPr>
              <a:t>Th, </a:t>
            </a:r>
            <a:r>
              <a:rPr lang="it-IT" sz="1600" baseline="30000" dirty="0" smtClean="0">
                <a:solidFill>
                  <a:srgbClr val="000000"/>
                </a:solidFill>
              </a:rPr>
              <a:t>209</a:t>
            </a:r>
            <a:r>
              <a:rPr lang="it-IT" sz="1600" dirty="0" smtClean="0">
                <a:solidFill>
                  <a:srgbClr val="000000"/>
                </a:solidFill>
              </a:rPr>
              <a:t>Bi, </a:t>
            </a:r>
            <a:r>
              <a:rPr lang="it-IT" sz="1600" baseline="30000" dirty="0" smtClean="0">
                <a:solidFill>
                  <a:srgbClr val="EC1A60"/>
                </a:solidFill>
              </a:rPr>
              <a:t>237</a:t>
            </a:r>
            <a:r>
              <a:rPr lang="it-IT" sz="1600" dirty="0" smtClean="0">
                <a:solidFill>
                  <a:srgbClr val="EC1A60"/>
                </a:solidFill>
              </a:rPr>
              <a:t>Np</a:t>
            </a:r>
            <a:endParaRPr lang="it-IT" sz="1600" dirty="0">
              <a:solidFill>
                <a:srgbClr val="EC1A60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EC1A60"/>
                </a:solidFill>
              </a:rPr>
              <a:t>241,243</a:t>
            </a:r>
            <a:r>
              <a:rPr lang="it-IT" sz="1600" dirty="0">
                <a:solidFill>
                  <a:srgbClr val="EC1A60"/>
                </a:solidFill>
              </a:rPr>
              <a:t>Am, </a:t>
            </a:r>
            <a:r>
              <a:rPr lang="it-IT" sz="1600" baseline="30000" dirty="0">
                <a:solidFill>
                  <a:srgbClr val="EC1A60"/>
                </a:solidFill>
              </a:rPr>
              <a:t>245</a:t>
            </a:r>
            <a:r>
              <a:rPr lang="it-IT" sz="1600" dirty="0">
                <a:solidFill>
                  <a:srgbClr val="EC1A60"/>
                </a:solidFill>
              </a:rPr>
              <a:t>Cm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995936" y="1649148"/>
            <a:ext cx="1800200" cy="4444148"/>
          </a:xfrm>
          <a:prstGeom prst="rect">
            <a:avLst/>
          </a:prstGeom>
          <a:solidFill>
            <a:srgbClr val="E6E6FF"/>
          </a:solidFill>
          <a:ln w="1800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square" lIns="70560" tIns="27360" rIns="70560" bIns="27360">
            <a:spAutoFit/>
          </a:bodyPr>
          <a:lstStyle/>
          <a:p>
            <a:pPr marL="342900" indent="-319088" eaLnBrk="1" hangingPunct="1">
              <a:lnSpc>
                <a:spcPct val="120000"/>
              </a:lnSpc>
              <a:spcBef>
                <a:spcPts val="45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err="1">
                <a:solidFill>
                  <a:srgbClr val="ED181E"/>
                </a:solidFill>
              </a:rPr>
              <a:t>C</a:t>
            </a:r>
            <a:r>
              <a:rPr lang="it-IT" b="1" dirty="0" err="1">
                <a:solidFill>
                  <a:srgbClr val="1F497D"/>
                </a:solidFill>
              </a:rPr>
              <a:t>apture</a:t>
            </a:r>
            <a:endParaRPr lang="it-IT" b="1" dirty="0">
              <a:solidFill>
                <a:srgbClr val="1F497D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000000"/>
                </a:solidFill>
              </a:rPr>
              <a:t>25</a:t>
            </a:r>
            <a:r>
              <a:rPr lang="it-IT" sz="1600" dirty="0" smtClean="0">
                <a:solidFill>
                  <a:srgbClr val="000000"/>
                </a:solidFill>
              </a:rPr>
              <a:t>Mg, </a:t>
            </a:r>
            <a:r>
              <a:rPr lang="it-IT" sz="1600" baseline="30000" dirty="0" smtClean="0">
                <a:solidFill>
                  <a:srgbClr val="000000"/>
                </a:solidFill>
              </a:rPr>
              <a:t>88</a:t>
            </a:r>
            <a:r>
              <a:rPr lang="it-IT" sz="1600" dirty="0" smtClean="0">
                <a:solidFill>
                  <a:srgbClr val="000000"/>
                </a:solidFill>
              </a:rPr>
              <a:t>Sr</a:t>
            </a:r>
            <a:endParaRPr lang="it-IT" sz="1600" dirty="0">
              <a:solidFill>
                <a:srgbClr val="000000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000000"/>
                </a:solidFill>
              </a:rPr>
              <a:t>58,60,62</a:t>
            </a:r>
            <a:r>
              <a:rPr lang="it-IT" sz="1600" dirty="0">
                <a:solidFill>
                  <a:srgbClr val="000000"/>
                </a:solidFill>
              </a:rPr>
              <a:t>Ni,</a:t>
            </a:r>
            <a:r>
              <a:rPr lang="it-IT" sz="1600" baseline="33000" dirty="0">
                <a:solidFill>
                  <a:srgbClr val="EC1A60"/>
                </a:solidFill>
              </a:rPr>
              <a:t>63</a:t>
            </a:r>
            <a:r>
              <a:rPr lang="it-IT" sz="1600" dirty="0">
                <a:solidFill>
                  <a:srgbClr val="EC1A60"/>
                </a:solidFill>
              </a:rPr>
              <a:t>Ni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000000"/>
                </a:solidFill>
              </a:rPr>
              <a:t>54,56,57</a:t>
            </a:r>
            <a:r>
              <a:rPr lang="it-IT" sz="1600" dirty="0">
                <a:solidFill>
                  <a:srgbClr val="000000"/>
                </a:solidFill>
              </a:rPr>
              <a:t>Fe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236,238</a:t>
            </a:r>
            <a:r>
              <a:rPr lang="it-IT" sz="1600" dirty="0" smtClean="0">
                <a:solidFill>
                  <a:srgbClr val="EC1A60"/>
                </a:solidFill>
              </a:rPr>
              <a:t>U, </a:t>
            </a:r>
            <a:r>
              <a:rPr lang="it-IT" sz="1600" baseline="30000" dirty="0" smtClean="0">
                <a:solidFill>
                  <a:srgbClr val="EC1A60"/>
                </a:solidFill>
              </a:rPr>
              <a:t>241</a:t>
            </a:r>
            <a:r>
              <a:rPr lang="it-IT" sz="1600" dirty="0" smtClean="0">
                <a:solidFill>
                  <a:srgbClr val="EC1A60"/>
                </a:solidFill>
              </a:rPr>
              <a:t>Am</a:t>
            </a:r>
            <a:endParaRPr lang="it-IT" sz="1600" dirty="0">
              <a:solidFill>
                <a:srgbClr val="EC1A60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12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err="1">
                <a:solidFill>
                  <a:srgbClr val="ED181E"/>
                </a:solidFill>
              </a:rPr>
              <a:t>F</a:t>
            </a:r>
            <a:r>
              <a:rPr lang="it-IT" b="1" dirty="0" err="1">
                <a:solidFill>
                  <a:srgbClr val="1F497D"/>
                </a:solidFill>
              </a:rPr>
              <a:t>ission</a:t>
            </a:r>
            <a:endParaRPr lang="it-IT" b="1" dirty="0">
              <a:solidFill>
                <a:srgbClr val="1F497D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EC1A60"/>
                </a:solidFill>
              </a:rPr>
              <a:t>240,242</a:t>
            </a:r>
            <a:r>
              <a:rPr lang="it-IT" sz="1600" dirty="0">
                <a:solidFill>
                  <a:srgbClr val="EC1A60"/>
                </a:solidFill>
              </a:rPr>
              <a:t>Pu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dirty="0">
                <a:solidFill>
                  <a:srgbClr val="EC1A60"/>
                </a:solidFill>
              </a:rPr>
              <a:t> </a:t>
            </a:r>
            <a:r>
              <a:rPr lang="it-IT" sz="1600" baseline="30000" dirty="0">
                <a:solidFill>
                  <a:srgbClr val="EC1A60"/>
                </a:solidFill>
              </a:rPr>
              <a:t>235</a:t>
            </a:r>
            <a:r>
              <a:rPr lang="it-IT" sz="1600" dirty="0">
                <a:solidFill>
                  <a:srgbClr val="EC1A60"/>
                </a:solidFill>
              </a:rPr>
              <a:t>U(n,</a:t>
            </a:r>
            <a:r>
              <a:rPr lang="it-IT" sz="1600" dirty="0">
                <a:solidFill>
                  <a:srgbClr val="EC1A60"/>
                </a:solidFill>
                <a:latin typeface="Symbol" charset="2"/>
              </a:rPr>
              <a:t></a:t>
            </a:r>
            <a:r>
              <a:rPr lang="it-IT" sz="1600" dirty="0">
                <a:solidFill>
                  <a:srgbClr val="EC1A60"/>
                </a:solidFill>
              </a:rPr>
              <a:t>/f)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EC1A60"/>
                </a:solidFill>
              </a:rPr>
              <a:t>232</a:t>
            </a:r>
            <a:r>
              <a:rPr lang="it-IT" sz="1600" dirty="0">
                <a:solidFill>
                  <a:srgbClr val="EC1A60"/>
                </a:solidFill>
              </a:rPr>
              <a:t>Th,  </a:t>
            </a:r>
            <a:r>
              <a:rPr lang="it-IT" sz="1600" baseline="30000" dirty="0">
                <a:solidFill>
                  <a:srgbClr val="EC1A60"/>
                </a:solidFill>
              </a:rPr>
              <a:t>234</a:t>
            </a:r>
            <a:r>
              <a:rPr lang="it-IT" sz="1600" dirty="0">
                <a:solidFill>
                  <a:srgbClr val="EC1A60"/>
                </a:solidFill>
              </a:rPr>
              <a:t>U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EC1A60"/>
                </a:solidFill>
              </a:rPr>
              <a:t>237</a:t>
            </a:r>
            <a:r>
              <a:rPr lang="it-IT" sz="1600" dirty="0">
                <a:solidFill>
                  <a:srgbClr val="EC1A60"/>
                </a:solidFill>
              </a:rPr>
              <a:t>Np (FF </a:t>
            </a:r>
            <a:r>
              <a:rPr lang="it-IT" sz="1600" dirty="0" err="1">
                <a:solidFill>
                  <a:srgbClr val="EC1A60"/>
                </a:solidFill>
              </a:rPr>
              <a:t>ang.distr</a:t>
            </a:r>
            <a:r>
              <a:rPr lang="it-IT" sz="1600" dirty="0" err="1" smtClean="0">
                <a:solidFill>
                  <a:srgbClr val="EC1A60"/>
                </a:solidFill>
              </a:rPr>
              <a:t>.</a:t>
            </a:r>
            <a:r>
              <a:rPr lang="it-IT" sz="1600" dirty="0" smtClean="0">
                <a:solidFill>
                  <a:srgbClr val="EC1A60"/>
                </a:solidFill>
              </a:rPr>
              <a:t>)</a:t>
            </a:r>
            <a:endParaRPr lang="it-IT" sz="1600" dirty="0">
              <a:solidFill>
                <a:srgbClr val="EC1A60"/>
              </a:solidFill>
            </a:endParaRPr>
          </a:p>
          <a:p>
            <a:pPr marL="342900" indent="-319088" eaLnBrk="1" hangingPunct="1">
              <a:lnSpc>
                <a:spcPct val="120000"/>
              </a:lnSpc>
              <a:spcBef>
                <a:spcPts val="1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(n,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Symbol" charset="2"/>
              </a:rPr>
              <a:t>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>
                <a:solidFill>
                  <a:srgbClr val="000000"/>
                </a:solidFill>
              </a:rPr>
              <a:t>33</a:t>
            </a:r>
            <a:r>
              <a:rPr lang="it-IT" sz="1600" dirty="0">
                <a:solidFill>
                  <a:srgbClr val="000000"/>
                </a:solidFill>
              </a:rPr>
              <a:t>S,</a:t>
            </a:r>
            <a:r>
              <a:rPr lang="it-IT" sz="1600" baseline="30000" dirty="0">
                <a:solidFill>
                  <a:srgbClr val="000000"/>
                </a:solidFill>
              </a:rPr>
              <a:t>59</a:t>
            </a:r>
            <a:r>
              <a:rPr lang="it-IT" sz="1600" dirty="0">
                <a:solidFill>
                  <a:srgbClr val="000000"/>
                </a:solidFill>
              </a:rPr>
              <a:t>Ni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24558" y="908720"/>
            <a:ext cx="161925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 dirty="0">
                <a:solidFill>
                  <a:srgbClr val="0000FF"/>
                </a:solidFill>
                <a:latin typeface="Times New Roman" pitchFamily="1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6" charset="0"/>
              </a:rPr>
              <a:t>Phase 1 (2001-2004)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032870" y="980728"/>
            <a:ext cx="16192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itchFamily="16" charset="0"/>
              </a:rPr>
              <a:t> Phase 2 (2009-2012)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913190" y="980728"/>
            <a:ext cx="16192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Phase 3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(2014</a:t>
            </a: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-</a:t>
            </a: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2016</a:t>
            </a:r>
            <a:r>
              <a:rPr lang="en-US" b="1" dirty="0" smtClean="0">
                <a:solidFill>
                  <a:srgbClr val="00B050"/>
                </a:solidFill>
                <a:latin typeface="Times New Roman" pitchFamily="16" charset="0"/>
              </a:rPr>
              <a:t>)</a:t>
            </a:r>
            <a:endParaRPr lang="en-US" b="1" dirty="0">
              <a:solidFill>
                <a:srgbClr val="00B050"/>
              </a:solidFill>
              <a:latin typeface="Times New Roman" pitchFamily="16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804248" y="1700808"/>
            <a:ext cx="1800200" cy="4712427"/>
          </a:xfrm>
          <a:prstGeom prst="rect">
            <a:avLst/>
          </a:prstGeom>
          <a:solidFill>
            <a:srgbClr val="E6E6FF"/>
          </a:solidFill>
          <a:ln w="1800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square" lIns="70560" tIns="27360" rIns="70560" bIns="27360">
            <a:spAutoFit/>
          </a:bodyPr>
          <a:lstStyle/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err="1" smtClean="0">
                <a:solidFill>
                  <a:srgbClr val="ED181E"/>
                </a:solidFill>
              </a:rPr>
              <a:t>C</a:t>
            </a:r>
            <a:r>
              <a:rPr lang="it-IT" b="1" dirty="0" err="1" smtClean="0">
                <a:solidFill>
                  <a:srgbClr val="1F497D"/>
                </a:solidFill>
              </a:rPr>
              <a:t>apture</a:t>
            </a:r>
            <a:endParaRPr lang="it-IT" b="1" dirty="0" smtClean="0">
              <a:solidFill>
                <a:srgbClr val="1F497D"/>
              </a:solidFill>
            </a:endParaRP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171</a:t>
            </a:r>
            <a:r>
              <a:rPr lang="it-IT" sz="1600" dirty="0" smtClean="0">
                <a:solidFill>
                  <a:srgbClr val="EC1A60"/>
                </a:solidFill>
              </a:rPr>
              <a:t>Pm	</a:t>
            </a:r>
            <a:r>
              <a:rPr lang="it-IT" sz="1600" dirty="0" smtClean="0">
                <a:solidFill>
                  <a:srgbClr val="FF0000"/>
                </a:solidFill>
              </a:rPr>
              <a:t>EAR2</a:t>
            </a:r>
          </a:p>
          <a:p>
            <a:pPr marL="342900" indent="-319088" eaLnBrk="1" hangingPunct="1">
              <a:lnSpc>
                <a:spcPct val="120000"/>
              </a:lnSpc>
              <a:spcBef>
                <a:spcPts val="45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dirty="0" err="1" smtClean="0"/>
              <a:t>….Ge</a:t>
            </a:r>
            <a:r>
              <a:rPr lang="it-IT" sz="1600" dirty="0" smtClean="0"/>
              <a:t> 		EAR1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171</a:t>
            </a:r>
            <a:r>
              <a:rPr lang="it-IT" sz="1600" dirty="0" smtClean="0">
                <a:solidFill>
                  <a:srgbClr val="EC1A60"/>
                </a:solidFill>
              </a:rPr>
              <a:t>Tm</a:t>
            </a:r>
            <a:r>
              <a:rPr lang="it-IT" sz="1600" dirty="0" smtClean="0"/>
              <a:t> 	EAR1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203,204</a:t>
            </a:r>
            <a:r>
              <a:rPr lang="it-IT" sz="1600" dirty="0" smtClean="0">
                <a:solidFill>
                  <a:srgbClr val="EC1A60"/>
                </a:solidFill>
              </a:rPr>
              <a:t>Tl</a:t>
            </a:r>
            <a:r>
              <a:rPr lang="it-IT" sz="1600" dirty="0" smtClean="0"/>
              <a:t>	</a:t>
            </a:r>
            <a:r>
              <a:rPr lang="it-IT" sz="1600" dirty="0" smtClean="0">
                <a:solidFill>
                  <a:srgbClr val="FF0000"/>
                </a:solidFill>
              </a:rPr>
              <a:t>EAR2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smtClean="0">
                <a:solidFill>
                  <a:srgbClr val="ED181E"/>
                </a:solidFill>
              </a:rPr>
              <a:t>F</a:t>
            </a:r>
            <a:r>
              <a:rPr lang="it-IT" b="1" dirty="0" smtClean="0">
                <a:solidFill>
                  <a:srgbClr val="1F497D"/>
                </a:solidFill>
              </a:rPr>
              <a:t>ission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240</a:t>
            </a:r>
            <a:r>
              <a:rPr lang="it-IT" sz="1600" dirty="0" smtClean="0">
                <a:solidFill>
                  <a:srgbClr val="EC1A60"/>
                </a:solidFill>
              </a:rPr>
              <a:t>Pu	</a:t>
            </a:r>
            <a:r>
              <a:rPr lang="it-IT" sz="1600" dirty="0" smtClean="0">
                <a:solidFill>
                  <a:srgbClr val="FF0000"/>
                </a:solidFill>
              </a:rPr>
              <a:t>EAR2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237</a:t>
            </a:r>
            <a:r>
              <a:rPr lang="it-IT" sz="1600" dirty="0" smtClean="0">
                <a:solidFill>
                  <a:srgbClr val="EC1A60"/>
                </a:solidFill>
              </a:rPr>
              <a:t>Np	</a:t>
            </a:r>
            <a:r>
              <a:rPr lang="it-IT" sz="1600" dirty="0" smtClean="0"/>
              <a:t>EAR1</a:t>
            </a:r>
            <a:r>
              <a:rPr lang="it-IT" sz="1600" dirty="0" smtClean="0">
                <a:solidFill>
                  <a:srgbClr val="FF0000"/>
                </a:solidFill>
              </a:rPr>
              <a:t>&amp;2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 dirty="0" err="1" smtClean="0">
                <a:solidFill>
                  <a:srgbClr val="FF0000"/>
                </a:solidFill>
              </a:rPr>
              <a:t>R</a:t>
            </a:r>
            <a:r>
              <a:rPr lang="it-IT" b="1" dirty="0" err="1" smtClean="0">
                <a:solidFill>
                  <a:srgbClr val="1F497D"/>
                </a:solidFill>
              </a:rPr>
              <a:t>eactions</a:t>
            </a:r>
            <a:r>
              <a:rPr lang="it-IT" b="1" dirty="0" smtClean="0">
                <a:solidFill>
                  <a:srgbClr val="1F497D"/>
                </a:solidFill>
              </a:rPr>
              <a:t> (n,</a:t>
            </a:r>
            <a:r>
              <a:rPr lang="it-IT" b="1" dirty="0" err="1" smtClean="0">
                <a:solidFill>
                  <a:srgbClr val="1F497D"/>
                </a:solidFill>
              </a:rPr>
              <a:t>cp</a:t>
            </a:r>
            <a:r>
              <a:rPr lang="it-IT" b="1" dirty="0" smtClean="0">
                <a:solidFill>
                  <a:srgbClr val="1F497D"/>
                </a:solidFill>
              </a:rPr>
              <a:t>)</a:t>
            </a:r>
            <a:endParaRPr lang="it-IT" b="1" dirty="0" smtClean="0">
              <a:solidFill>
                <a:srgbClr val="ED181E"/>
              </a:solidFill>
            </a:endParaRP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7</a:t>
            </a:r>
            <a:r>
              <a:rPr lang="it-IT" sz="1600" dirty="0" smtClean="0">
                <a:solidFill>
                  <a:srgbClr val="EC1A60"/>
                </a:solidFill>
              </a:rPr>
              <a:t>Be(n,</a:t>
            </a:r>
            <a:r>
              <a:rPr lang="it-IT" sz="1600" dirty="0" smtClean="0">
                <a:solidFill>
                  <a:srgbClr val="EC1A60"/>
                </a:solidFill>
                <a:latin typeface="Symbol" pitchFamily="18" charset="2"/>
              </a:rPr>
              <a:t>a</a:t>
            </a:r>
            <a:r>
              <a:rPr lang="it-IT" sz="1600" dirty="0" smtClean="0">
                <a:solidFill>
                  <a:srgbClr val="EC1A60"/>
                </a:solidFill>
              </a:rPr>
              <a:t>)	</a:t>
            </a:r>
            <a:r>
              <a:rPr lang="it-IT" sz="1600" dirty="0" smtClean="0">
                <a:solidFill>
                  <a:srgbClr val="FF0000"/>
                </a:solidFill>
              </a:rPr>
              <a:t>EAR2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>
                <a:solidFill>
                  <a:srgbClr val="EC1A60"/>
                </a:solidFill>
              </a:rPr>
              <a:t>7</a:t>
            </a:r>
            <a:r>
              <a:rPr lang="it-IT" sz="1600" dirty="0" smtClean="0">
                <a:solidFill>
                  <a:srgbClr val="EC1A60"/>
                </a:solidFill>
              </a:rPr>
              <a:t>Be(n,</a:t>
            </a:r>
            <a:r>
              <a:rPr lang="it-IT" sz="1600" dirty="0" smtClean="0">
                <a:solidFill>
                  <a:srgbClr val="EC1A60"/>
                </a:solidFill>
                <a:cs typeface="Times New Roman" pitchFamily="18" charset="0"/>
              </a:rPr>
              <a:t>p</a:t>
            </a:r>
            <a:r>
              <a:rPr lang="it-IT" sz="1600" dirty="0" smtClean="0">
                <a:solidFill>
                  <a:srgbClr val="EC1A60"/>
                </a:solidFill>
              </a:rPr>
              <a:t>)	</a:t>
            </a:r>
            <a:r>
              <a:rPr lang="it-IT" sz="1600" dirty="0" smtClean="0">
                <a:solidFill>
                  <a:srgbClr val="FF0000"/>
                </a:solidFill>
              </a:rPr>
              <a:t>EAR2</a:t>
            </a:r>
          </a:p>
          <a:p>
            <a:pPr marL="342900" indent="-319088">
              <a:lnSpc>
                <a:spcPct val="120000"/>
              </a:lnSpc>
              <a:spcBef>
                <a:spcPts val="450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aseline="30000" dirty="0" smtClean="0"/>
              <a:t>33</a:t>
            </a:r>
            <a:r>
              <a:rPr lang="it-IT" sz="1600" dirty="0" smtClean="0"/>
              <a:t>S(n,</a:t>
            </a:r>
            <a:r>
              <a:rPr lang="it-IT" sz="1600" dirty="0" smtClean="0">
                <a:latin typeface="Symbol" pitchFamily="18" charset="2"/>
              </a:rPr>
              <a:t>a</a:t>
            </a:r>
            <a:r>
              <a:rPr lang="it-IT" sz="1600" dirty="0" smtClean="0"/>
              <a:t>)	</a:t>
            </a:r>
            <a:r>
              <a:rPr lang="it-IT" sz="1600" dirty="0" smtClean="0">
                <a:solidFill>
                  <a:srgbClr val="FF0000"/>
                </a:solidFill>
              </a:rPr>
              <a:t>EAR2</a:t>
            </a:r>
          </a:p>
        </p:txBody>
      </p:sp>
      <p:sp>
        <p:nvSpPr>
          <p:cNvPr id="23" name="Parentesi graffa aperta 22"/>
          <p:cNvSpPr/>
          <p:nvPr/>
        </p:nvSpPr>
        <p:spPr>
          <a:xfrm>
            <a:off x="683568" y="2060848"/>
            <a:ext cx="288032" cy="1584176"/>
          </a:xfrm>
          <a:prstGeom prst="leftBrace">
            <a:avLst>
              <a:gd name="adj1" fmla="val 63705"/>
              <a:gd name="adj2" fmla="val 43753"/>
            </a:avLst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-639043" y="2760557"/>
            <a:ext cx="21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Stellar </a:t>
            </a:r>
            <a:r>
              <a:rPr lang="it-IT" sz="1600" b="1" dirty="0" err="1" smtClean="0">
                <a:solidFill>
                  <a:srgbClr val="FF0000"/>
                </a:solidFill>
              </a:rPr>
              <a:t>Nucleosynthesis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9" name="Parentesi graffa aperta 28"/>
          <p:cNvSpPr/>
          <p:nvPr/>
        </p:nvSpPr>
        <p:spPr>
          <a:xfrm>
            <a:off x="3620507" y="2022023"/>
            <a:ext cx="288032" cy="1046937"/>
          </a:xfrm>
          <a:prstGeom prst="leftBrace">
            <a:avLst>
              <a:gd name="adj1" fmla="val 63705"/>
              <a:gd name="adj2" fmla="val 43753"/>
            </a:avLst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2693940" y="2230949"/>
            <a:ext cx="135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Stellar </a:t>
            </a:r>
            <a:r>
              <a:rPr lang="it-IT" sz="1200" b="1" dirty="0" err="1" smtClean="0">
                <a:solidFill>
                  <a:srgbClr val="FF0000"/>
                </a:solidFill>
              </a:rPr>
              <a:t>Nucleosynthesis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33" name="Parentesi graffa aperta 32"/>
          <p:cNvSpPr/>
          <p:nvPr/>
        </p:nvSpPr>
        <p:spPr>
          <a:xfrm>
            <a:off x="6428818" y="2132856"/>
            <a:ext cx="288032" cy="1575792"/>
          </a:xfrm>
          <a:prstGeom prst="leftBrace">
            <a:avLst>
              <a:gd name="adj1" fmla="val 63705"/>
              <a:gd name="adj2" fmla="val 43753"/>
            </a:avLst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 rot="16200000">
            <a:off x="4993304" y="2447019"/>
            <a:ext cx="237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Stellar </a:t>
            </a:r>
            <a:r>
              <a:rPr lang="it-IT" sz="1400" b="1" dirty="0" err="1" smtClean="0">
                <a:solidFill>
                  <a:srgbClr val="FF0000"/>
                </a:solidFill>
              </a:rPr>
              <a:t>Nucleosynthesis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5" name="Parentesi graffa aperta 34"/>
          <p:cNvSpPr/>
          <p:nvPr/>
        </p:nvSpPr>
        <p:spPr>
          <a:xfrm>
            <a:off x="6490374" y="5301208"/>
            <a:ext cx="241866" cy="720081"/>
          </a:xfrm>
          <a:prstGeom prst="leftBrace">
            <a:avLst>
              <a:gd name="adj1" fmla="val 63705"/>
              <a:gd name="adj2" fmla="val 46706"/>
            </a:avLst>
          </a:prstGeom>
          <a:ln w="158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 rot="16200000">
            <a:off x="5563807" y="5317514"/>
            <a:ext cx="135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BIG BANG </a:t>
            </a:r>
            <a:r>
              <a:rPr lang="it-IT" sz="1200" b="1" dirty="0" err="1" smtClean="0">
                <a:solidFill>
                  <a:srgbClr val="FF0000"/>
                </a:solidFill>
              </a:rPr>
              <a:t>Nucleosynthesis</a:t>
            </a:r>
            <a:endParaRPr lang="it-IT" sz="1200" b="1" dirty="0">
              <a:solidFill>
                <a:srgbClr val="FF0000"/>
              </a:solidFill>
            </a:endParaRPr>
          </a:p>
        </p:txBody>
      </p:sp>
      <p:pic>
        <p:nvPicPr>
          <p:cNvPr id="19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sp>
        <p:nvSpPr>
          <p:cNvPr id="20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1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Measurements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at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n_TOF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6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  <p:bldP spid="16" grpId="0"/>
      <p:bldP spid="18" grpId="0" animBg="1"/>
      <p:bldP spid="23" grpId="0" animBg="1"/>
      <p:bldP spid="28" grpId="0"/>
      <p:bldP spid="29" grpId="0" animBg="1"/>
      <p:bldP spid="30" grpId="0"/>
      <p:bldP spid="33" grpId="0" animBg="1"/>
      <p:bldP spid="34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n_TOF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Astrophysics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program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5535" y="2132856"/>
            <a:ext cx="4608513" cy="379847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lvl="2" indent="-276225" algn="ctr">
              <a:spcBef>
                <a:spcPts val="600"/>
              </a:spcBef>
              <a:buClr>
                <a:schemeClr val="tx2"/>
              </a:buClr>
              <a:buSzPct val="65000"/>
            </a:pPr>
            <a:r>
              <a:rPr lang="it-IT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apture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cross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sections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(s-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process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</a:p>
          <a:p>
            <a:pPr marL="361950" lvl="2" indent="-276225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Blip>
                <a:blip r:embed="rId5"/>
              </a:buBlip>
            </a:pPr>
            <a:r>
              <a:rPr lang="it-IT" sz="1600" dirty="0" smtClean="0">
                <a:latin typeface="Century Gothic" panose="020B0502020202020204" pitchFamily="34" charset="0"/>
              </a:rPr>
              <a:t>branching </a:t>
            </a:r>
            <a:r>
              <a:rPr lang="it-IT" sz="1600" dirty="0" err="1" smtClean="0">
                <a:latin typeface="Century Gothic" panose="020B0502020202020204" pitchFamily="34" charset="0"/>
              </a:rPr>
              <a:t>point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isotopes</a:t>
            </a:r>
            <a:endParaRPr lang="it-IT" sz="1600" dirty="0" smtClean="0">
              <a:latin typeface="Century Gothic" panose="020B0502020202020204" pitchFamily="34" charset="0"/>
            </a:endParaRPr>
          </a:p>
          <a:p>
            <a:pPr marL="808038" lvl="3" indent="-179388">
              <a:lnSpc>
                <a:spcPct val="150000"/>
              </a:lnSpc>
              <a:buClr>
                <a:schemeClr val="tx2"/>
              </a:buClr>
              <a:buSzPct val="65000"/>
              <a:buFont typeface="Arial" pitchFamily="34" charset="0"/>
              <a:buChar char="•"/>
            </a:pP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151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Sm,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63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Ni,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147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Pm,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171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Tm,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204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itchFamily="18" charset="2"/>
              </a:rPr>
              <a:t>Tl</a:t>
            </a:r>
            <a:endParaRPr lang="it-IT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61950" lvl="2" indent="-276225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Blip>
                <a:blip r:embed="rId5"/>
              </a:buBlip>
            </a:pPr>
            <a:r>
              <a:rPr lang="it-IT" sz="1600" dirty="0" err="1" smtClean="0">
                <a:latin typeface="Century Gothic" panose="020B0502020202020204" pitchFamily="34" charset="0"/>
              </a:rPr>
              <a:t>magic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smtClean="0">
                <a:latin typeface="Century Gothic" panose="020B0502020202020204" pitchFamily="34" charset="0"/>
              </a:rPr>
              <a:t>nuclei and </a:t>
            </a:r>
            <a:r>
              <a:rPr lang="it-IT" sz="1600" dirty="0" err="1" smtClean="0">
                <a:latin typeface="Century Gothic" panose="020B0502020202020204" pitchFamily="34" charset="0"/>
              </a:rPr>
              <a:t>s-process</a:t>
            </a:r>
            <a:r>
              <a:rPr lang="it-IT" sz="1600" dirty="0" smtClean="0">
                <a:latin typeface="Century Gothic" panose="020B0502020202020204" pitchFamily="34" charset="0"/>
              </a:rPr>
              <a:t> end</a:t>
            </a:r>
            <a:r>
              <a:rPr lang="it-IT" sz="1600" dirty="0" smtClean="0">
                <a:latin typeface="Century Gothic" panose="020B0502020202020204" pitchFamily="34" charset="0"/>
              </a:rPr>
              <a:t>-</a:t>
            </a:r>
            <a:r>
              <a:rPr lang="it-IT" sz="1600" dirty="0" err="1" smtClean="0">
                <a:latin typeface="Century Gothic" panose="020B0502020202020204" pitchFamily="34" charset="0"/>
              </a:rPr>
              <a:t>point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</a:p>
          <a:p>
            <a:pPr marL="808038" lvl="3" indent="-180975">
              <a:lnSpc>
                <a:spcPct val="150000"/>
              </a:lnSpc>
              <a:buClr>
                <a:schemeClr val="tx2"/>
              </a:buClr>
              <a:buSzPct val="65000"/>
              <a:buFont typeface="Arial" pitchFamily="34" charset="0"/>
              <a:buChar char="•"/>
            </a:pP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91,92,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93</a:t>
            </a: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,94,96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Zr,</a:t>
            </a: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139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La, </a:t>
            </a: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204,206,207,208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Pb</a:t>
            </a: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,209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Bi</a:t>
            </a:r>
            <a:endParaRPr lang="it-IT" sz="1400" dirty="0" smtClean="0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pPr marL="361950" lvl="2" indent="-276225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Blip>
                <a:blip r:embed="rId5"/>
              </a:buBlip>
            </a:pPr>
            <a:r>
              <a:rPr lang="it-IT" sz="1600" dirty="0" err="1">
                <a:latin typeface="Century Gothic" panose="020B0502020202020204" pitchFamily="34" charset="0"/>
              </a:rPr>
              <a:t>s</a:t>
            </a:r>
            <a:r>
              <a:rPr lang="it-IT" sz="1600" dirty="0" err="1" smtClean="0">
                <a:latin typeface="Century Gothic" panose="020B0502020202020204" pitchFamily="34" charset="0"/>
              </a:rPr>
              <a:t>-process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s</a:t>
            </a:r>
            <a:r>
              <a:rPr lang="it-IT" sz="1600" dirty="0" err="1" smtClean="0">
                <a:latin typeface="Century Gothic" panose="020B0502020202020204" pitchFamily="34" charset="0"/>
              </a:rPr>
              <a:t>eeds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smtClean="0">
                <a:latin typeface="Century Gothic" panose="020B0502020202020204" pitchFamily="34" charset="0"/>
              </a:rPr>
              <a:t>nuclei</a:t>
            </a:r>
            <a:endParaRPr lang="it-IT" sz="1600" dirty="0" smtClean="0">
              <a:latin typeface="Century Gothic" panose="020B0502020202020204" pitchFamily="34" charset="0"/>
            </a:endParaRPr>
          </a:p>
          <a:p>
            <a:pPr marL="808038" lvl="3" indent="-180975">
              <a:lnSpc>
                <a:spcPct val="150000"/>
              </a:lnSpc>
              <a:buClr>
                <a:schemeClr val="tx2"/>
              </a:buClr>
              <a:buSzPct val="65000"/>
              <a:buFont typeface="Arial" pitchFamily="34" charset="0"/>
              <a:buChar char="•"/>
            </a:pP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54,56,57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Fe,</a:t>
            </a: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 58,60,62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Ni</a:t>
            </a:r>
            <a:endParaRPr lang="it-IT" sz="1400" dirty="0" smtClean="0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pPr marL="361950" lvl="2" indent="-276225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Blip>
                <a:blip r:embed="rId5"/>
              </a:buBlip>
            </a:pPr>
            <a:r>
              <a:rPr lang="it-IT" sz="1600" dirty="0" err="1" smtClean="0">
                <a:latin typeface="Century Gothic" panose="020B0502020202020204" pitchFamily="34" charset="0"/>
              </a:rPr>
              <a:t>Nuclear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c</a:t>
            </a:r>
            <a:r>
              <a:rPr lang="it-IT" sz="1600" dirty="0" err="1" smtClean="0">
                <a:latin typeface="Century Gothic" panose="020B0502020202020204" pitchFamily="34" charset="0"/>
              </a:rPr>
              <a:t>osmocronometer</a:t>
            </a:r>
            <a:r>
              <a:rPr lang="it-IT" sz="1600" dirty="0" smtClean="0">
                <a:latin typeface="Century Gothic" panose="020B0502020202020204" pitchFamily="34" charset="0"/>
              </a:rPr>
              <a:t>, </a:t>
            </a:r>
            <a:r>
              <a:rPr lang="it-IT" sz="1600" dirty="0" err="1" smtClean="0">
                <a:latin typeface="Century Gothic" panose="020B0502020202020204" pitchFamily="34" charset="0"/>
              </a:rPr>
              <a:t>neutron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poison</a:t>
            </a:r>
            <a:r>
              <a:rPr lang="it-IT" sz="1600" dirty="0" smtClean="0">
                <a:latin typeface="Century Gothic" panose="020B0502020202020204" pitchFamily="34" charset="0"/>
              </a:rPr>
              <a:t>, etc.</a:t>
            </a:r>
          </a:p>
          <a:p>
            <a:pPr marL="808038" lvl="3" indent="-180975">
              <a:lnSpc>
                <a:spcPct val="150000"/>
              </a:lnSpc>
              <a:buClr>
                <a:schemeClr val="tx2"/>
              </a:buClr>
              <a:buSzPct val="65000"/>
              <a:buFont typeface="Arial" pitchFamily="34" charset="0"/>
              <a:buChar char="•"/>
            </a:pP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186,187,188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Os, </a:t>
            </a:r>
            <a:r>
              <a:rPr lang="it-IT" sz="1400" baseline="300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24,25,26</a:t>
            </a:r>
            <a:r>
              <a:rPr lang="it-IT" sz="1400" dirty="0" smtClean="0">
                <a:solidFill>
                  <a:srgbClr val="0000CC"/>
                </a:solidFill>
                <a:latin typeface="Century Gothic" panose="020B0502020202020204" pitchFamily="34" charset="0"/>
                <a:sym typeface="Symbol" pitchFamily="18" charset="2"/>
              </a:rPr>
              <a:t>Mg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11560" y="664872"/>
            <a:ext cx="7920880" cy="81991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462" tIns="40231" rIns="80462" bIns="40231">
            <a:spAutoFit/>
          </a:bodyPr>
          <a:lstStyle/>
          <a:p>
            <a:pPr algn="just" defTabSz="804863" eaLnBrk="0" hangingPunct="0">
              <a:spcBef>
                <a:spcPct val="3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combination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of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excellent resolution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unique brightness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low background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has allowed to collect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high-accuracy data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in some cases for the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first time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ever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43608" y="1700808"/>
            <a:ext cx="712879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2000" b="1" dirty="0" smtClean="0">
                <a:latin typeface="Century Gothic" panose="020B0502020202020204" pitchFamily="34" charset="0"/>
              </a:rPr>
              <a:t>n_TOF measurements </a:t>
            </a:r>
            <a:r>
              <a:rPr lang="en-US" sz="2000" b="1" dirty="0">
                <a:latin typeface="Century Gothic" panose="020B0502020202020204" pitchFamily="34" charset="0"/>
              </a:rPr>
              <a:t>relevant </a:t>
            </a:r>
            <a:r>
              <a:rPr lang="en-US" sz="2000" b="1" dirty="0" smtClean="0">
                <a:latin typeface="Century Gothic" panose="020B0502020202020204" pitchFamily="34" charset="0"/>
              </a:rPr>
              <a:t>for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latin typeface="Century Gothic" panose="020B0502020202020204" pitchFamily="34" charset="0"/>
              </a:rPr>
              <a:t>Nuclear Astrophysics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2912" y="2562443"/>
            <a:ext cx="3710054" cy="247144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8650" lvl="2" indent="-35560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</a:pP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(n,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cp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reactions</a:t>
            </a:r>
            <a:endParaRPr lang="it-IT" dirty="0" smtClean="0">
              <a:latin typeface="Century Gothic" panose="020B0502020202020204" pitchFamily="34" charset="0"/>
            </a:endParaRPr>
          </a:p>
          <a:p>
            <a:pPr marL="628650" lvl="2" indent="-3556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1600" dirty="0" smtClean="0">
                <a:latin typeface="Century Gothic" panose="020B0502020202020204" pitchFamily="34" charset="0"/>
              </a:rPr>
              <a:t>Big Bang </a:t>
            </a:r>
            <a:r>
              <a:rPr lang="it-IT" sz="1600" dirty="0" err="1" smtClean="0">
                <a:latin typeface="Century Gothic" panose="020B0502020202020204" pitchFamily="34" charset="0"/>
              </a:rPr>
              <a:t>Nucleosynthesis</a:t>
            </a:r>
            <a:endParaRPr lang="it-IT" sz="1600" dirty="0" smtClean="0">
              <a:latin typeface="Century Gothic" panose="020B0502020202020204" pitchFamily="34" charset="0"/>
            </a:endParaRPr>
          </a:p>
          <a:p>
            <a:pPr marL="1085850" lvl="3" indent="-3556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Be(</a:t>
            </a:r>
            <a:r>
              <a:rPr lang="it-IT" sz="14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n,a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and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Be(</a:t>
            </a:r>
            <a:r>
              <a:rPr lang="it-IT" sz="14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n,p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it-IT" sz="1400" dirty="0">
              <a:solidFill>
                <a:srgbClr val="FF0000"/>
              </a:solidFill>
              <a:latin typeface="Century Gothic" panose="020B0502020202020204" pitchFamily="34" charset="0"/>
              <a:sym typeface="Symbol" pitchFamily="18" charset="2"/>
            </a:endParaRPr>
          </a:p>
          <a:p>
            <a:pPr marL="628650" lvl="2" indent="-3556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1600" dirty="0" err="1" smtClean="0">
                <a:latin typeface="Century Gothic" panose="020B0502020202020204" pitchFamily="34" charset="0"/>
              </a:rPr>
              <a:t>Various</a:t>
            </a:r>
            <a:endParaRPr lang="it-IT" sz="1600" dirty="0" smtClean="0">
              <a:latin typeface="Century Gothic" panose="020B0502020202020204" pitchFamily="34" charset="0"/>
            </a:endParaRPr>
          </a:p>
          <a:p>
            <a:pPr marL="1016000" lvl="3" indent="-28575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59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Ni(</a:t>
            </a:r>
            <a:r>
              <a:rPr lang="it-IT" sz="14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n,a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), </a:t>
            </a:r>
            <a:r>
              <a:rPr lang="it-IT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Al(</a:t>
            </a:r>
            <a:r>
              <a:rPr lang="it-IT" sz="14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</a:t>
            </a:r>
            <a:r>
              <a:rPr lang="it-IT" sz="1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it-IT" sz="1400" dirty="0" smtClean="0">
                <a:latin typeface="Century Gothic" panose="020B0502020202020204" pitchFamily="34" charset="0"/>
              </a:rPr>
              <a:t>, </a:t>
            </a:r>
            <a:r>
              <a:rPr lang="it-IT" sz="1400" baseline="30000" dirty="0" smtClean="0">
                <a:latin typeface="Century Gothic" panose="020B0502020202020204" pitchFamily="34" charset="0"/>
                <a:sym typeface="Symbol" pitchFamily="18" charset="2"/>
              </a:rPr>
              <a:t>33</a:t>
            </a:r>
            <a:r>
              <a:rPr lang="it-IT" sz="1400" dirty="0" smtClean="0">
                <a:latin typeface="Century Gothic" panose="020B0502020202020204" pitchFamily="34" charset="0"/>
                <a:sym typeface="Symbol" pitchFamily="18" charset="2"/>
              </a:rPr>
              <a:t>S(</a:t>
            </a:r>
            <a:r>
              <a:rPr lang="it-IT" sz="1400" dirty="0" err="1" smtClean="0">
                <a:latin typeface="Century Gothic" panose="020B0502020202020204" pitchFamily="34" charset="0"/>
                <a:sym typeface="Symbol" pitchFamily="18" charset="2"/>
              </a:rPr>
              <a:t>n,</a:t>
            </a:r>
            <a:r>
              <a:rPr lang="it-IT" sz="1400" dirty="0" err="1" smtClean="0">
                <a:latin typeface="Symbol" panose="05050102010706020507" pitchFamily="18" charset="2"/>
                <a:sym typeface="Symbol" pitchFamily="18" charset="2"/>
              </a:rPr>
              <a:t>a</a:t>
            </a:r>
            <a:r>
              <a:rPr lang="it-IT" sz="1400" dirty="0" smtClean="0">
                <a:latin typeface="Century Gothic" panose="020B0502020202020204" pitchFamily="34" charset="0"/>
                <a:sym typeface="Symbol" pitchFamily="18" charset="2"/>
              </a:rPr>
              <a:t>)</a:t>
            </a:r>
            <a:endParaRPr lang="it-IT" sz="1400" dirty="0">
              <a:latin typeface="Century Gothic" panose="020B0502020202020204" pitchFamily="34" charset="0"/>
              <a:sym typeface="Symbol" pitchFamily="18" charset="2"/>
            </a:endParaRPr>
          </a:p>
          <a:p>
            <a:pPr marL="808038" lvl="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</a:pPr>
            <a:endParaRPr lang="it-IT" sz="1600" dirty="0" smtClean="0">
              <a:latin typeface="Century Gothic" panose="020B0502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978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35427" y="846226"/>
            <a:ext cx="6398461" cy="42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2764018" y="980728"/>
            <a:ext cx="6336940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64018" y="1300668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71786" y="3397281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779550" y="5831243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7"/>
          <p:cNvSpPr/>
          <p:nvPr/>
        </p:nvSpPr>
        <p:spPr>
          <a:xfrm>
            <a:off x="2771800" y="3085327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7"/>
          <p:cNvSpPr/>
          <p:nvPr/>
        </p:nvSpPr>
        <p:spPr>
          <a:xfrm>
            <a:off x="2771800" y="5191391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14" name="Picture 1" descr="infn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Branching </a:t>
            </a: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points</a:t>
            </a:r>
            <a:r>
              <a:rPr lang="it-IT" sz="2000" b="1" noProof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isotopes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8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403648" y="33998"/>
            <a:ext cx="6912768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Branching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at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n_TOF, the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past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151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Sm and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63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Ni</a:t>
            </a:r>
            <a:endParaRPr lang="it-IT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5220072" y="531483"/>
            <a:ext cx="3306200" cy="627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63</a:t>
            </a:r>
            <a:r>
              <a:rPr lang="en-GB" sz="1600" dirty="0" smtClean="0"/>
              <a:t>Ni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=100 y) </a:t>
            </a:r>
            <a:r>
              <a:rPr lang="en-GB" sz="1600" b="1" dirty="0" smtClean="0">
                <a:solidFill>
                  <a:srgbClr val="FF0000"/>
                </a:solidFill>
              </a:rPr>
              <a:t>first branching point</a:t>
            </a:r>
            <a:r>
              <a:rPr lang="en-GB" sz="1600" dirty="0" smtClean="0"/>
              <a:t> determines 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63,65</a:t>
            </a:r>
            <a:r>
              <a:rPr lang="en-GB" sz="1600" b="1" dirty="0" smtClean="0">
                <a:solidFill>
                  <a:srgbClr val="FF0000"/>
                </a:solidFill>
              </a:rPr>
              <a:t>Cu</a:t>
            </a:r>
            <a:endParaRPr lang="en-GB" sz="1600" dirty="0"/>
          </a:p>
        </p:txBody>
      </p:sp>
      <p:grpSp>
        <p:nvGrpSpPr>
          <p:cNvPr id="47" name="Gruppo 24"/>
          <p:cNvGrpSpPr>
            <a:grpSpLocks/>
          </p:cNvGrpSpPr>
          <p:nvPr/>
        </p:nvGrpSpPr>
        <p:grpSpPr bwMode="auto">
          <a:xfrm>
            <a:off x="4932040" y="1200189"/>
            <a:ext cx="3599417" cy="2660859"/>
            <a:chOff x="4355977" y="2786924"/>
            <a:chExt cx="4608511" cy="2987161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786924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ttangolo 48"/>
            <p:cNvSpPr/>
            <p:nvPr/>
          </p:nvSpPr>
          <p:spPr>
            <a:xfrm>
              <a:off x="6876926" y="3069146"/>
              <a:ext cx="287338" cy="36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</p:grp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589" y="1252215"/>
            <a:ext cx="3608387" cy="2536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8" name="Content Placeholder 3"/>
          <p:cNvSpPr txBox="1">
            <a:spLocks/>
          </p:cNvSpPr>
          <p:nvPr/>
        </p:nvSpPr>
        <p:spPr>
          <a:xfrm>
            <a:off x="971600" y="548680"/>
            <a:ext cx="3306200" cy="627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151</a:t>
            </a:r>
            <a:r>
              <a:rPr lang="en-GB" sz="1600" dirty="0" smtClean="0"/>
              <a:t>Sm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=93 y), determines 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152,154</a:t>
            </a:r>
            <a:r>
              <a:rPr lang="en-GB" sz="1600" b="1" dirty="0" smtClean="0">
                <a:solidFill>
                  <a:srgbClr val="FF0000"/>
                </a:solidFill>
              </a:rPr>
              <a:t>Gd</a:t>
            </a:r>
            <a:endParaRPr lang="en-GB" sz="1600" dirty="0"/>
          </a:p>
        </p:txBody>
      </p:sp>
      <p:grpSp>
        <p:nvGrpSpPr>
          <p:cNvPr id="39" name="Gruppo 66"/>
          <p:cNvGrpSpPr/>
          <p:nvPr/>
        </p:nvGrpSpPr>
        <p:grpSpPr>
          <a:xfrm>
            <a:off x="611560" y="3933056"/>
            <a:ext cx="4543377" cy="2304256"/>
            <a:chOff x="1570944" y="3933056"/>
            <a:chExt cx="5830518" cy="2304256"/>
          </a:xfrm>
          <a:effectLst/>
        </p:grpSpPr>
        <p:sp>
          <p:nvSpPr>
            <p:cNvPr id="42" name="Rettangolo 41"/>
            <p:cNvSpPr/>
            <p:nvPr/>
          </p:nvSpPr>
          <p:spPr>
            <a:xfrm>
              <a:off x="1691680" y="3933056"/>
              <a:ext cx="5688632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grpSp>
          <p:nvGrpSpPr>
            <p:cNvPr id="53" name="Group 13"/>
            <p:cNvGrpSpPr>
              <a:grpSpLocks/>
            </p:cNvGrpSpPr>
            <p:nvPr/>
          </p:nvGrpSpPr>
          <p:grpSpPr bwMode="auto">
            <a:xfrm>
              <a:off x="1570944" y="4077072"/>
              <a:ext cx="5830518" cy="2071687"/>
              <a:chOff x="670" y="991"/>
              <a:chExt cx="5082" cy="2032"/>
            </a:xfrm>
          </p:grpSpPr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391" y="1060"/>
                <a:ext cx="3279" cy="15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1391" y="2288"/>
                <a:ext cx="32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1391" y="1979"/>
                <a:ext cx="32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1391" y="1678"/>
                <a:ext cx="32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>
                <a:off x="1368" y="1369"/>
                <a:ext cx="32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1391" y="1060"/>
                <a:ext cx="32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>
                <a:off x="1826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>
                <a:off x="2290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>
                <a:off x="2762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>
                <a:off x="3226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0" name="Line 24"/>
              <p:cNvSpPr>
                <a:spLocks noChangeShapeType="1"/>
              </p:cNvSpPr>
              <p:nvPr/>
            </p:nvSpPr>
            <p:spPr bwMode="auto">
              <a:xfrm>
                <a:off x="3698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1" name="Line 25"/>
              <p:cNvSpPr>
                <a:spLocks noChangeShapeType="1"/>
              </p:cNvSpPr>
              <p:nvPr/>
            </p:nvSpPr>
            <p:spPr bwMode="auto">
              <a:xfrm>
                <a:off x="4161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4669" y="1060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>
                <a:off x="1394" y="1062"/>
                <a:ext cx="1" cy="15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1320" y="2597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>
                <a:off x="1320" y="228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7" name="Line 31"/>
              <p:cNvSpPr>
                <a:spLocks noChangeShapeType="1"/>
              </p:cNvSpPr>
              <p:nvPr/>
            </p:nvSpPr>
            <p:spPr bwMode="auto">
              <a:xfrm>
                <a:off x="1320" y="197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8" name="Line 32"/>
              <p:cNvSpPr>
                <a:spLocks noChangeShapeType="1"/>
              </p:cNvSpPr>
              <p:nvPr/>
            </p:nvSpPr>
            <p:spPr bwMode="auto">
              <a:xfrm>
                <a:off x="1320" y="167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89" name="Line 33"/>
              <p:cNvSpPr>
                <a:spLocks noChangeShapeType="1"/>
              </p:cNvSpPr>
              <p:nvPr/>
            </p:nvSpPr>
            <p:spPr bwMode="auto">
              <a:xfrm>
                <a:off x="1320" y="136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0" name="Line 34"/>
              <p:cNvSpPr>
                <a:spLocks noChangeShapeType="1"/>
              </p:cNvSpPr>
              <p:nvPr/>
            </p:nvSpPr>
            <p:spPr bwMode="auto">
              <a:xfrm>
                <a:off x="1320" y="1060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1388" y="2597"/>
                <a:ext cx="32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 flipV="1">
                <a:off x="1354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3" name="Line 37"/>
              <p:cNvSpPr>
                <a:spLocks noChangeShapeType="1"/>
              </p:cNvSpPr>
              <p:nvPr/>
            </p:nvSpPr>
            <p:spPr bwMode="auto">
              <a:xfrm flipV="1">
                <a:off x="1826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4" name="Line 38"/>
              <p:cNvSpPr>
                <a:spLocks noChangeShapeType="1"/>
              </p:cNvSpPr>
              <p:nvPr/>
            </p:nvSpPr>
            <p:spPr bwMode="auto">
              <a:xfrm flipV="1">
                <a:off x="2290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5" name="Line 39"/>
              <p:cNvSpPr>
                <a:spLocks noChangeShapeType="1"/>
              </p:cNvSpPr>
              <p:nvPr/>
            </p:nvSpPr>
            <p:spPr bwMode="auto">
              <a:xfrm flipV="1">
                <a:off x="2762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6" name="Line 40"/>
              <p:cNvSpPr>
                <a:spLocks noChangeShapeType="1"/>
              </p:cNvSpPr>
              <p:nvPr/>
            </p:nvSpPr>
            <p:spPr bwMode="auto">
              <a:xfrm flipV="1">
                <a:off x="3226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7" name="Line 41"/>
              <p:cNvSpPr>
                <a:spLocks noChangeShapeType="1"/>
              </p:cNvSpPr>
              <p:nvPr/>
            </p:nvSpPr>
            <p:spPr bwMode="auto">
              <a:xfrm flipV="1">
                <a:off x="3698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8" name="Line 42"/>
              <p:cNvSpPr>
                <a:spLocks noChangeShapeType="1"/>
              </p:cNvSpPr>
              <p:nvPr/>
            </p:nvSpPr>
            <p:spPr bwMode="auto">
              <a:xfrm flipV="1">
                <a:off x="4161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99" name="Line 43"/>
              <p:cNvSpPr>
                <a:spLocks noChangeShapeType="1"/>
              </p:cNvSpPr>
              <p:nvPr/>
            </p:nvSpPr>
            <p:spPr bwMode="auto">
              <a:xfrm flipV="1">
                <a:off x="4633" y="2597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100" name="Oval 44"/>
              <p:cNvSpPr>
                <a:spLocks noChangeArrowheads="1"/>
              </p:cNvSpPr>
              <p:nvPr/>
            </p:nvSpPr>
            <p:spPr bwMode="auto">
              <a:xfrm>
                <a:off x="2341" y="2047"/>
                <a:ext cx="78" cy="78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1" name="Oval 45"/>
              <p:cNvSpPr>
                <a:spLocks noChangeArrowheads="1"/>
              </p:cNvSpPr>
              <p:nvPr/>
            </p:nvSpPr>
            <p:spPr bwMode="auto">
              <a:xfrm>
                <a:off x="1964" y="1858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2" name="Oval 46"/>
              <p:cNvSpPr>
                <a:spLocks noChangeArrowheads="1"/>
              </p:cNvSpPr>
              <p:nvPr/>
            </p:nvSpPr>
            <p:spPr bwMode="auto">
              <a:xfrm>
                <a:off x="4118" y="2219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3" name="Oval 47"/>
              <p:cNvSpPr>
                <a:spLocks noChangeArrowheads="1"/>
              </p:cNvSpPr>
              <p:nvPr/>
            </p:nvSpPr>
            <p:spPr bwMode="auto">
              <a:xfrm>
                <a:off x="3655" y="204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4" name="Oval 48"/>
              <p:cNvSpPr>
                <a:spLocks noChangeArrowheads="1"/>
              </p:cNvSpPr>
              <p:nvPr/>
            </p:nvSpPr>
            <p:spPr bwMode="auto">
              <a:xfrm>
                <a:off x="2814" y="1979"/>
                <a:ext cx="77" cy="77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5" name="Oval 49"/>
              <p:cNvSpPr>
                <a:spLocks noChangeArrowheads="1"/>
              </p:cNvSpPr>
              <p:nvPr/>
            </p:nvSpPr>
            <p:spPr bwMode="auto">
              <a:xfrm>
                <a:off x="2341" y="1438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6" name="Oval 50"/>
              <p:cNvSpPr>
                <a:spLocks noChangeArrowheads="1"/>
              </p:cNvSpPr>
              <p:nvPr/>
            </p:nvSpPr>
            <p:spPr bwMode="auto">
              <a:xfrm>
                <a:off x="1869" y="1944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7" name="Oval 51"/>
              <p:cNvSpPr>
                <a:spLocks noChangeArrowheads="1"/>
              </p:cNvSpPr>
              <p:nvPr/>
            </p:nvSpPr>
            <p:spPr bwMode="auto">
              <a:xfrm>
                <a:off x="4118" y="1506"/>
                <a:ext cx="78" cy="78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8" name="Rectangle 52"/>
              <p:cNvSpPr>
                <a:spLocks noChangeArrowheads="1"/>
              </p:cNvSpPr>
              <p:nvPr/>
            </p:nvSpPr>
            <p:spPr bwMode="auto">
              <a:xfrm>
                <a:off x="1054" y="2528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1000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9" name="Rectangle 53"/>
              <p:cNvSpPr>
                <a:spLocks noChangeArrowheads="1"/>
              </p:cNvSpPr>
              <p:nvPr/>
            </p:nvSpPr>
            <p:spPr bwMode="auto">
              <a:xfrm>
                <a:off x="1054" y="2219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+mn-lt"/>
                    <a:cs typeface="+mn-cs"/>
                  </a:rPr>
                  <a:t>1500</a:t>
                </a:r>
                <a:endParaRPr lang="de-DE" sz="2000" dirty="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0" name="Rectangle 54"/>
              <p:cNvSpPr>
                <a:spLocks noChangeArrowheads="1"/>
              </p:cNvSpPr>
              <p:nvPr/>
            </p:nvSpPr>
            <p:spPr bwMode="auto">
              <a:xfrm>
                <a:off x="1054" y="1910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2000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1" name="Rectangle 55"/>
              <p:cNvSpPr>
                <a:spLocks noChangeArrowheads="1"/>
              </p:cNvSpPr>
              <p:nvPr/>
            </p:nvSpPr>
            <p:spPr bwMode="auto">
              <a:xfrm>
                <a:off x="1054" y="1609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+mn-lt"/>
                    <a:cs typeface="+mn-cs"/>
                  </a:rPr>
                  <a:t>2500</a:t>
                </a:r>
                <a:endParaRPr lang="de-DE" sz="2000" dirty="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2" name="Rectangle 56"/>
              <p:cNvSpPr>
                <a:spLocks noChangeArrowheads="1"/>
              </p:cNvSpPr>
              <p:nvPr/>
            </p:nvSpPr>
            <p:spPr bwMode="auto">
              <a:xfrm>
                <a:off x="1054" y="1300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3000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3" name="Rectangle 57"/>
              <p:cNvSpPr>
                <a:spLocks noChangeArrowheads="1"/>
              </p:cNvSpPr>
              <p:nvPr/>
            </p:nvSpPr>
            <p:spPr bwMode="auto">
              <a:xfrm>
                <a:off x="1054" y="9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3500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4" name="Rectangle 58"/>
              <p:cNvSpPr>
                <a:spLocks noChangeArrowheads="1"/>
              </p:cNvSpPr>
              <p:nvPr/>
            </p:nvSpPr>
            <p:spPr bwMode="auto">
              <a:xfrm>
                <a:off x="1260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1970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5" name="Rectangle 59"/>
              <p:cNvSpPr>
                <a:spLocks noChangeArrowheads="1"/>
              </p:cNvSpPr>
              <p:nvPr/>
            </p:nvSpPr>
            <p:spPr bwMode="auto">
              <a:xfrm>
                <a:off x="1732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1975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6" name="Rectangle 60"/>
              <p:cNvSpPr>
                <a:spLocks noChangeArrowheads="1"/>
              </p:cNvSpPr>
              <p:nvPr/>
            </p:nvSpPr>
            <p:spPr bwMode="auto">
              <a:xfrm>
                <a:off x="2196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1980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7" name="Rectangle 61"/>
              <p:cNvSpPr>
                <a:spLocks noChangeArrowheads="1"/>
              </p:cNvSpPr>
              <p:nvPr/>
            </p:nvSpPr>
            <p:spPr bwMode="auto">
              <a:xfrm>
                <a:off x="2668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1985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8" name="Rectangle 62"/>
              <p:cNvSpPr>
                <a:spLocks noChangeArrowheads="1"/>
              </p:cNvSpPr>
              <p:nvPr/>
            </p:nvSpPr>
            <p:spPr bwMode="auto">
              <a:xfrm>
                <a:off x="3131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1990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9" name="Rectangle 63"/>
              <p:cNvSpPr>
                <a:spLocks noChangeArrowheads="1"/>
              </p:cNvSpPr>
              <p:nvPr/>
            </p:nvSpPr>
            <p:spPr bwMode="auto">
              <a:xfrm>
                <a:off x="3604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1995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0" name="Rectangle 64"/>
              <p:cNvSpPr>
                <a:spLocks noChangeArrowheads="1"/>
              </p:cNvSpPr>
              <p:nvPr/>
            </p:nvSpPr>
            <p:spPr bwMode="auto">
              <a:xfrm>
                <a:off x="4067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2000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1" name="Rectangle 65"/>
              <p:cNvSpPr>
                <a:spLocks noChangeArrowheads="1"/>
              </p:cNvSpPr>
              <p:nvPr/>
            </p:nvSpPr>
            <p:spPr bwMode="auto">
              <a:xfrm>
                <a:off x="4539" y="2691"/>
                <a:ext cx="24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>
                    <a:solidFill>
                      <a:srgbClr val="000000"/>
                    </a:solidFill>
                    <a:latin typeface="+mn-lt"/>
                    <a:cs typeface="+mn-cs"/>
                  </a:rPr>
                  <a:t>2005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2" name="Rectangle 66"/>
              <p:cNvSpPr>
                <a:spLocks noChangeArrowheads="1"/>
              </p:cNvSpPr>
              <p:nvPr/>
            </p:nvSpPr>
            <p:spPr bwMode="auto">
              <a:xfrm>
                <a:off x="2898" y="2889"/>
                <a:ext cx="24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>
                    <a:solidFill>
                      <a:srgbClr val="000000"/>
                    </a:solidFill>
                    <a:latin typeface="+mn-lt"/>
                    <a:cs typeface="+mn-cs"/>
                  </a:rPr>
                  <a:t>Year</a:t>
                </a:r>
                <a:endParaRPr lang="de-DE" sz="200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3" name="Rectangle 67"/>
              <p:cNvSpPr>
                <a:spLocks noChangeArrowheads="1"/>
              </p:cNvSpPr>
              <p:nvPr/>
            </p:nvSpPr>
            <p:spPr bwMode="auto">
              <a:xfrm rot="16200000">
                <a:off x="435" y="1733"/>
                <a:ext cx="60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dirty="0">
                    <a:solidFill>
                      <a:srgbClr val="000000"/>
                    </a:solidFill>
                    <a:latin typeface="+mn-lt"/>
                    <a:cs typeface="+mn-cs"/>
                  </a:rPr>
                  <a:t>MACS [</a:t>
                </a:r>
                <a:r>
                  <a:rPr lang="de-DE" sz="1400" b="1" dirty="0" err="1">
                    <a:solidFill>
                      <a:srgbClr val="000000"/>
                    </a:solidFill>
                    <a:latin typeface="+mn-lt"/>
                    <a:cs typeface="+mn-cs"/>
                  </a:rPr>
                  <a:t>mb</a:t>
                </a:r>
                <a:r>
                  <a:rPr lang="de-DE" sz="1400" b="1" dirty="0">
                    <a:solidFill>
                      <a:srgbClr val="000000"/>
                    </a:solidFill>
                    <a:latin typeface="+mn-lt"/>
                    <a:cs typeface="+mn-cs"/>
                  </a:rPr>
                  <a:t>]</a:t>
                </a:r>
                <a:endParaRPr lang="de-DE" sz="2000" dirty="0">
                  <a:solidFill>
                    <a:srgbClr val="0099CC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4" name="Rectangle 68"/>
              <p:cNvSpPr>
                <a:spLocks noChangeArrowheads="1"/>
              </p:cNvSpPr>
              <p:nvPr/>
            </p:nvSpPr>
            <p:spPr bwMode="auto">
              <a:xfrm>
                <a:off x="1406" y="1254"/>
                <a:ext cx="326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5" name="Oval 69"/>
              <p:cNvSpPr>
                <a:spLocks noChangeArrowheads="1"/>
              </p:cNvSpPr>
              <p:nvPr/>
            </p:nvSpPr>
            <p:spPr bwMode="auto">
              <a:xfrm>
                <a:off x="4800" y="1801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6" name="Rectangle 70"/>
              <p:cNvSpPr>
                <a:spLocks noChangeArrowheads="1"/>
              </p:cNvSpPr>
              <p:nvPr/>
            </p:nvSpPr>
            <p:spPr bwMode="auto">
              <a:xfrm>
                <a:off x="4752" y="1399"/>
                <a:ext cx="240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7" name="Text Box 71"/>
              <p:cNvSpPr txBox="1">
                <a:spLocks noChangeArrowheads="1"/>
              </p:cNvSpPr>
              <p:nvPr/>
            </p:nvSpPr>
            <p:spPr bwMode="auto">
              <a:xfrm>
                <a:off x="4943" y="1276"/>
                <a:ext cx="809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b="1" dirty="0" err="1">
                    <a:solidFill>
                      <a:srgbClr val="000066"/>
                    </a:solidFill>
                    <a:latin typeface="Century Gothic" panose="020B0502020202020204" pitchFamily="34" charset="0"/>
                  </a:rPr>
                  <a:t>n_TOF</a:t>
                </a:r>
                <a:endParaRPr lang="en-US" sz="1200" b="1" dirty="0">
                  <a:solidFill>
                    <a:srgbClr val="000066"/>
                  </a:solidFill>
                  <a:latin typeface="Century Gothic" panose="020B0502020202020204" pitchFamily="34" charset="0"/>
                </a:endParaRPr>
              </a:p>
              <a:p>
                <a:pPr fontAlgn="auto">
                  <a:spcBef>
                    <a:spcPts val="200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66"/>
                    </a:solidFill>
                    <a:latin typeface="Century Gothic" panose="020B0502020202020204" pitchFamily="34" charset="0"/>
                  </a:rPr>
                  <a:t>Models</a:t>
                </a:r>
              </a:p>
            </p:txBody>
          </p:sp>
          <p:sp>
            <p:nvSpPr>
              <p:cNvPr id="128" name="Line 72"/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  <p:sp>
            <p:nvSpPr>
              <p:cNvPr id="129" name="Line 73"/>
              <p:cNvSpPr>
                <a:spLocks noChangeShapeType="1"/>
              </p:cNvSpPr>
              <p:nvPr/>
            </p:nvSpPr>
            <p:spPr bwMode="auto">
              <a:xfrm>
                <a:off x="4153" y="1322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" name="CasellaDiTesto 3"/>
          <p:cNvSpPr txBox="1"/>
          <p:nvPr/>
        </p:nvSpPr>
        <p:spPr>
          <a:xfrm>
            <a:off x="1824486" y="135180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Century Gothic" panose="020B0502020202020204" pitchFamily="34" charset="0"/>
              </a:rPr>
              <a:t>200 mg</a:t>
            </a:r>
            <a:endParaRPr lang="it-IT" sz="1200" b="1" dirty="0">
              <a:latin typeface="Century Gothic" panose="020B0502020202020204" pitchFamily="34" charset="0"/>
            </a:endParaRPr>
          </a:p>
        </p:txBody>
      </p:sp>
      <p:sp>
        <p:nvSpPr>
          <p:cNvPr id="130" name="CasellaDiTesto 129"/>
          <p:cNvSpPr txBox="1"/>
          <p:nvPr/>
        </p:nvSpPr>
        <p:spPr>
          <a:xfrm>
            <a:off x="6144966" y="1351801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Century Gothic" panose="020B0502020202020204" pitchFamily="34" charset="0"/>
              </a:rPr>
              <a:t>130 mg</a:t>
            </a:r>
            <a:endParaRPr lang="it-IT" sz="1200" b="1" dirty="0">
              <a:latin typeface="Century Gothic" panose="020B0502020202020204" pitchFamily="34" charset="0"/>
            </a:endParaRPr>
          </a:p>
        </p:txBody>
      </p:sp>
      <p:sp>
        <p:nvSpPr>
          <p:cNvPr id="131" name="CasellaDiTesto 130"/>
          <p:cNvSpPr txBox="1"/>
          <p:nvPr/>
        </p:nvSpPr>
        <p:spPr>
          <a:xfrm>
            <a:off x="823728" y="4293096"/>
            <a:ext cx="3651758" cy="11407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First, strong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evidence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thermal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pulsing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 AGB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stars</a:t>
            </a:r>
            <a:endParaRPr lang="it-IT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U. </a:t>
            </a:r>
            <a:r>
              <a:rPr lang="it-IT" sz="12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Abbondanno</a:t>
            </a:r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et al., PRL 93, 161103 (2004)</a:t>
            </a:r>
          </a:p>
          <a:p>
            <a:pPr algn="ctr"/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S. Marrone et al., PRC 73, 036604 (2006)</a:t>
            </a:r>
          </a:p>
        </p:txBody>
      </p:sp>
      <p:sp>
        <p:nvSpPr>
          <p:cNvPr id="2" name="Ovale 1"/>
          <p:cNvSpPr/>
          <p:nvPr/>
        </p:nvSpPr>
        <p:spPr>
          <a:xfrm>
            <a:off x="1683482" y="1351801"/>
            <a:ext cx="936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>
            <a:off x="6012232" y="1351801"/>
            <a:ext cx="936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4932040" y="3861048"/>
            <a:ext cx="3599908" cy="293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CasellaDiTesto 71"/>
          <p:cNvSpPr txBox="1"/>
          <p:nvPr/>
        </p:nvSpPr>
        <p:spPr>
          <a:xfrm>
            <a:off x="5148064" y="4221088"/>
            <a:ext cx="3505291" cy="12939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Strong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constraints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on Cu, Ni and Zn production in massive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stars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subsequent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supernovae</a:t>
            </a:r>
            <a:endParaRPr lang="it-IT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C</a:t>
            </a:r>
            <a:r>
              <a:rPr lang="it-IT" sz="1200" b="1" dirty="0">
                <a:solidFill>
                  <a:srgbClr val="0000CC"/>
                </a:solidFill>
                <a:latin typeface="Century Gothic" panose="020B0502020202020204" pitchFamily="34" charset="0"/>
              </a:rPr>
              <a:t>. </a:t>
            </a:r>
            <a:r>
              <a:rPr lang="it-IT" sz="1200" b="1" dirty="0" err="1">
                <a:solidFill>
                  <a:srgbClr val="0000CC"/>
                </a:solidFill>
                <a:latin typeface="Century Gothic" panose="020B0502020202020204" pitchFamily="34" charset="0"/>
              </a:rPr>
              <a:t>Lederer</a:t>
            </a:r>
            <a:r>
              <a:rPr lang="it-IT" sz="1200" b="1" dirty="0">
                <a:solidFill>
                  <a:srgbClr val="0000CC"/>
                </a:solidFill>
                <a:latin typeface="Century Gothic" panose="020B0502020202020204" pitchFamily="34" charset="0"/>
              </a:rPr>
              <a:t> et al., PRL 110, 022501 (2013)  </a:t>
            </a:r>
          </a:p>
        </p:txBody>
      </p:sp>
    </p:spTree>
    <p:extLst>
      <p:ext uri="{BB962C8B-B14F-4D97-AF65-F5344CB8AC3E}">
        <p14:creationId xmlns:p14="http://schemas.microsoft.com/office/powerpoint/2010/main" val="311798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8" grpId="0" animBg="1"/>
      <p:bldP spid="4" grpId="0"/>
      <p:bldP spid="130" grpId="0"/>
      <p:bldP spid="131" grpId="0" animBg="1"/>
      <p:bldP spid="2" grpId="0" animBg="1"/>
      <p:bldP spid="132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7" y="3759728"/>
            <a:ext cx="4194675" cy="2621600"/>
          </a:xfrm>
          <a:prstGeom prst="rect">
            <a:avLst/>
          </a:prstGeom>
        </p:spPr>
      </p:pic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033183" cy="241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" name="Text Box 8"/>
          <p:cNvSpPr txBox="1">
            <a:spLocks noChangeArrowheads="1"/>
          </p:cNvSpPr>
          <p:nvPr/>
        </p:nvSpPr>
        <p:spPr bwMode="auto">
          <a:xfrm>
            <a:off x="1331640" y="33998"/>
            <a:ext cx="7344816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Branching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 the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present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Pm,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171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Tm,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204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Tl</a:t>
            </a:r>
            <a:endParaRPr lang="it-IT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8" name="Immagine 1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542" y="2564904"/>
            <a:ext cx="3964890" cy="244982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194730" y="827683"/>
            <a:ext cx="91884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baseline="30000" dirty="0" smtClean="0">
                <a:solidFill>
                  <a:srgbClr val="FF0000"/>
                </a:solidFill>
              </a:rPr>
              <a:t>204</a:t>
            </a:r>
            <a:r>
              <a:rPr lang="it-IT" sz="1600" b="1" dirty="0" smtClean="0">
                <a:solidFill>
                  <a:srgbClr val="FF0000"/>
                </a:solidFill>
              </a:rPr>
              <a:t>Tl(</a:t>
            </a:r>
            <a:r>
              <a:rPr lang="it-IT" sz="1600" b="1" dirty="0" err="1" smtClean="0">
                <a:solidFill>
                  <a:srgbClr val="FF0000"/>
                </a:solidFill>
              </a:rPr>
              <a:t>n,</a:t>
            </a:r>
            <a:r>
              <a:rPr lang="it-IT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60" name="CasellaDiTesto 159"/>
          <p:cNvSpPr txBox="1"/>
          <p:nvPr/>
        </p:nvSpPr>
        <p:spPr>
          <a:xfrm>
            <a:off x="6367750" y="2731956"/>
            <a:ext cx="102534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baseline="30000" dirty="0" smtClean="0">
                <a:solidFill>
                  <a:srgbClr val="FF0000"/>
                </a:solidFill>
              </a:rPr>
              <a:t>171</a:t>
            </a:r>
            <a:r>
              <a:rPr lang="it-IT" sz="1600" b="1" dirty="0" smtClean="0">
                <a:solidFill>
                  <a:srgbClr val="FF0000"/>
                </a:solidFill>
              </a:rPr>
              <a:t>Tm(</a:t>
            </a:r>
            <a:r>
              <a:rPr lang="it-IT" sz="1600" b="1" dirty="0" err="1" smtClean="0">
                <a:solidFill>
                  <a:srgbClr val="FF0000"/>
                </a:solidFill>
              </a:rPr>
              <a:t>n,</a:t>
            </a:r>
            <a:r>
              <a:rPr lang="it-IT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44009" y="76470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Century Gothic" panose="020B0502020202020204" pitchFamily="34" charset="0"/>
              </a:rPr>
              <a:t>Short-</a:t>
            </a:r>
            <a:r>
              <a:rPr lang="it-IT" sz="1600" dirty="0" err="1" smtClean="0">
                <a:latin typeface="Century Gothic" panose="020B0502020202020204" pitchFamily="34" charset="0"/>
              </a:rPr>
              <a:t>lived</a:t>
            </a:r>
            <a:r>
              <a:rPr lang="it-IT" sz="1600" dirty="0" smtClean="0">
                <a:latin typeface="Century Gothic" panose="020B0502020202020204" pitchFamily="34" charset="0"/>
              </a:rPr>
              <a:t> branching </a:t>
            </a:r>
            <a:r>
              <a:rPr lang="it-IT" sz="1600" dirty="0" err="1" smtClean="0">
                <a:latin typeface="Century Gothic" panose="020B0502020202020204" pitchFamily="34" charset="0"/>
              </a:rPr>
              <a:t>isotopes</a:t>
            </a:r>
            <a:r>
              <a:rPr lang="it-IT" sz="1600" dirty="0" smtClean="0">
                <a:latin typeface="Century Gothic" panose="020B0502020202020204" pitchFamily="34" charset="0"/>
              </a:rPr>
              <a:t> (a </a:t>
            </a:r>
            <a:r>
              <a:rPr lang="it-IT" sz="1600" dirty="0" err="1" smtClean="0">
                <a:latin typeface="Century Gothic" panose="020B0502020202020204" pitchFamily="34" charset="0"/>
              </a:rPr>
              <a:t>few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years</a:t>
            </a:r>
            <a:r>
              <a:rPr lang="it-IT" sz="1600" dirty="0" smtClean="0">
                <a:latin typeface="Century Gothic" panose="020B0502020202020204" pitchFamily="34" charset="0"/>
              </a:rPr>
              <a:t>) </a:t>
            </a:r>
            <a:r>
              <a:rPr lang="it-IT" sz="1600" dirty="0" err="1" smtClean="0">
                <a:latin typeface="Century Gothic" panose="020B0502020202020204" pitchFamily="34" charset="0"/>
              </a:rPr>
              <a:t>have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either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never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been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measured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before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smtClean="0">
                <a:latin typeface="Century Gothic" panose="020B0502020202020204" pitchFamily="34" charset="0"/>
              </a:rPr>
              <a:t>or </a:t>
            </a:r>
            <a:r>
              <a:rPr lang="it-IT" sz="1600" dirty="0" err="1" smtClean="0">
                <a:latin typeface="Century Gothic" panose="020B0502020202020204" pitchFamily="34" charset="0"/>
              </a:rPr>
              <a:t>have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been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measured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only</a:t>
            </a:r>
            <a:r>
              <a:rPr lang="it-IT" sz="1600" dirty="0" smtClean="0">
                <a:latin typeface="Century Gothic" panose="020B0502020202020204" pitchFamily="34" charset="0"/>
              </a:rPr>
              <a:t> by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activation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(a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few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tens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of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ng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at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fixed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temperature.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2429023" y="4005064"/>
            <a:ext cx="104387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baseline="30000" dirty="0" smtClean="0">
                <a:solidFill>
                  <a:srgbClr val="FF0000"/>
                </a:solidFill>
              </a:rPr>
              <a:t>147</a:t>
            </a:r>
            <a:r>
              <a:rPr lang="it-IT" sz="1600" b="1" dirty="0" smtClean="0">
                <a:solidFill>
                  <a:srgbClr val="FF0000"/>
                </a:solidFill>
              </a:rPr>
              <a:t>Pm(</a:t>
            </a:r>
            <a:r>
              <a:rPr lang="it-IT" sz="1600" b="1" dirty="0" err="1" smtClean="0">
                <a:solidFill>
                  <a:srgbClr val="FF0000"/>
                </a:solidFill>
              </a:rPr>
              <a:t>n,</a:t>
            </a:r>
            <a:r>
              <a:rPr lang="it-IT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4788024" y="530294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>
                <a:latin typeface="Century Gothic" panose="020B0502020202020204" pitchFamily="34" charset="0"/>
              </a:rPr>
              <a:t>Theoretical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predictions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scattered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all</a:t>
            </a:r>
            <a:r>
              <a:rPr lang="it-IT" sz="1600" dirty="0" smtClean="0">
                <a:latin typeface="Century Gothic" panose="020B0502020202020204" pitchFamily="34" charset="0"/>
              </a:rPr>
              <a:t> over the </a:t>
            </a:r>
            <a:r>
              <a:rPr lang="it-IT" sz="1600" dirty="0" err="1" smtClean="0">
                <a:latin typeface="Century Gothic" panose="020B0502020202020204" pitchFamily="34" charset="0"/>
              </a:rPr>
              <a:t>place</a:t>
            </a:r>
            <a:r>
              <a:rPr lang="it-IT" sz="1600" dirty="0" smtClean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64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27485"/>
            <a:ext cx="3927927" cy="2189547"/>
          </a:xfrm>
          <a:prstGeom prst="rect">
            <a:avLst/>
          </a:prstGeom>
        </p:spPr>
      </p:pic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55576" y="4293096"/>
            <a:ext cx="4032448" cy="1736646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it-IT" sz="1600" dirty="0" smtClean="0">
                <a:latin typeface="Century Gothic" panose="020B0502020202020204" pitchFamily="34" charset="0"/>
              </a:rPr>
              <a:t>Preliminary </a:t>
            </a:r>
            <a:r>
              <a:rPr lang="it-IT" sz="1600" dirty="0" err="1" smtClean="0">
                <a:latin typeface="Century Gothic" panose="020B0502020202020204" pitchFamily="34" charset="0"/>
              </a:rPr>
              <a:t>results</a:t>
            </a:r>
            <a:r>
              <a:rPr lang="it-IT" sz="1600" dirty="0" smtClean="0">
                <a:latin typeface="Century Gothic" panose="020B0502020202020204" pitchFamily="34" charset="0"/>
              </a:rPr>
              <a:t> indicate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important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differences</a:t>
            </a:r>
            <a:r>
              <a:rPr lang="it-IT" sz="1600" dirty="0" smtClean="0">
                <a:latin typeface="Century Gothic" panose="020B0502020202020204" pitchFamily="34" charset="0"/>
              </a:rPr>
              <a:t> in the MACS relative to </a:t>
            </a:r>
            <a:r>
              <a:rPr lang="it-IT" sz="1600" dirty="0" err="1" smtClean="0">
                <a:latin typeface="Century Gothic" panose="020B0502020202020204" pitchFamily="34" charset="0"/>
              </a:rPr>
              <a:t>calculations</a:t>
            </a:r>
            <a:r>
              <a:rPr lang="it-IT" sz="1600" dirty="0" smtClean="0">
                <a:latin typeface="Century Gothic" panose="020B0502020202020204" pitchFamily="34" charset="0"/>
              </a:rPr>
              <a:t> and (</a:t>
            </a:r>
            <a:r>
              <a:rPr lang="it-IT" sz="1600" dirty="0" err="1" smtClean="0">
                <a:latin typeface="Century Gothic" panose="020B0502020202020204" pitchFamily="34" charset="0"/>
              </a:rPr>
              <a:t>very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few</a:t>
            </a:r>
            <a:r>
              <a:rPr lang="it-IT" sz="1600" dirty="0" smtClean="0">
                <a:latin typeface="Century Gothic" panose="020B0502020202020204" pitchFamily="34" charset="0"/>
              </a:rPr>
              <a:t>) </a:t>
            </a:r>
            <a:r>
              <a:rPr lang="it-IT" sz="1600" dirty="0" err="1" smtClean="0">
                <a:latin typeface="Century Gothic" panose="020B0502020202020204" pitchFamily="34" charset="0"/>
              </a:rPr>
              <a:t>previous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integral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measurements</a:t>
            </a:r>
            <a:r>
              <a:rPr lang="it-IT" sz="1600" dirty="0" smtClean="0">
                <a:latin typeface="Century Gothic" panose="020B0502020202020204" pitchFamily="34" charset="0"/>
              </a:rPr>
              <a:t> (</a:t>
            </a:r>
            <a:r>
              <a:rPr lang="it-IT" sz="1600" dirty="0" err="1" smtClean="0">
                <a:latin typeface="Century Gothic" panose="020B0502020202020204" pitchFamily="34" charset="0"/>
              </a:rPr>
              <a:t>confirmed</a:t>
            </a:r>
            <a:r>
              <a:rPr lang="it-IT" sz="1600" dirty="0" smtClean="0">
                <a:latin typeface="Century Gothic" panose="020B0502020202020204" pitchFamily="34" charset="0"/>
              </a:rPr>
              <a:t> by </a:t>
            </a:r>
            <a:r>
              <a:rPr lang="it-IT" sz="1600" dirty="0" err="1" smtClean="0">
                <a:latin typeface="Century Gothic" panose="020B0502020202020204" pitchFamily="34" charset="0"/>
              </a:rPr>
              <a:t>complementary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measurements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at</a:t>
            </a:r>
            <a:r>
              <a:rPr lang="it-IT" sz="1600" dirty="0" smtClean="0">
                <a:latin typeface="Century Gothic" panose="020B0502020202020204" pitchFamily="34" charset="0"/>
              </a:rPr>
              <a:t> SARAF).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1403648" y="33998"/>
            <a:ext cx="7344816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Branching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 the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present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Pm,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171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Tm,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204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Tl</a:t>
            </a:r>
            <a:endParaRPr lang="it-IT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9989" y="562969"/>
            <a:ext cx="7102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Century Gothic" panose="020B0502020202020204" pitchFamily="34" charset="0"/>
              </a:rPr>
              <a:t>Isotope </a:t>
            </a:r>
            <a:r>
              <a:rPr lang="en-US" sz="1600" dirty="0" smtClean="0">
                <a:latin typeface="Century Gothic" panose="020B0502020202020204" pitchFamily="34" charset="0"/>
              </a:rPr>
              <a:t>production by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neutron irradiation at @ ILL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(Grenoble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</a:p>
          <a:p>
            <a:pPr algn="ctr">
              <a:defRPr/>
            </a:pPr>
            <a:r>
              <a:rPr lang="en-US" sz="1600" dirty="0" smtClean="0">
                <a:latin typeface="Century Gothic" panose="020B0502020202020204" pitchFamily="34" charset="0"/>
              </a:rPr>
              <a:t>Chemical </a:t>
            </a:r>
            <a:r>
              <a:rPr lang="en-US" sz="1600" dirty="0">
                <a:latin typeface="Century Gothic" panose="020B0502020202020204" pitchFamily="34" charset="0"/>
              </a:rPr>
              <a:t>separation and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sample preparation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by AC group @ PSI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0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648226" cy="2304256"/>
          </a:xfrm>
          <a:prstGeom prst="rect">
            <a:avLst/>
          </a:prstGeom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429761" y="6104329"/>
            <a:ext cx="2727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J. Lerendegui et al., in </a:t>
            </a:r>
            <a:r>
              <a:rPr lang="it-IT" sz="12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preparation</a:t>
            </a:r>
            <a:endParaRPr lang="it-IT" sz="1200" b="1" dirty="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38"/>
          <p:cNvSpPr/>
          <p:nvPr/>
        </p:nvSpPr>
        <p:spPr>
          <a:xfrm>
            <a:off x="5436096" y="3789041"/>
            <a:ext cx="265908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147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Pm (2.6 y) - 80 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 sample</a:t>
            </a:r>
          </a:p>
        </p:txBody>
      </p:sp>
      <p:sp>
        <p:nvSpPr>
          <p:cNvPr id="106" name="Rectangle 38"/>
          <p:cNvSpPr/>
          <p:nvPr/>
        </p:nvSpPr>
        <p:spPr>
          <a:xfrm>
            <a:off x="1331640" y="1268760"/>
            <a:ext cx="309634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171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Tm </a:t>
            </a:r>
            <a: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(1.9 y) - 3.6 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mg sample</a:t>
            </a:r>
          </a:p>
        </p:txBody>
      </p:sp>
      <p:pic>
        <p:nvPicPr>
          <p:cNvPr id="31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6348" r="12200" b="19830"/>
          <a:stretch/>
        </p:blipFill>
        <p:spPr>
          <a:xfrm>
            <a:off x="539552" y="1628800"/>
            <a:ext cx="4426661" cy="223224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32298" y="3800073"/>
            <a:ext cx="2603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C. </a:t>
            </a:r>
            <a:r>
              <a:rPr lang="it-IT" sz="12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Guerrero</a:t>
            </a:r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et al., in </a:t>
            </a:r>
            <a:r>
              <a:rPr lang="it-IT" sz="12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preparation</a:t>
            </a:r>
            <a:endParaRPr lang="it-IT" sz="1200" b="1" dirty="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8"/>
          <p:cNvSpPr/>
          <p:nvPr/>
        </p:nvSpPr>
        <p:spPr>
          <a:xfrm>
            <a:off x="5480128" y="1321023"/>
            <a:ext cx="294394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204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Tl (3.8 </a:t>
            </a:r>
            <a: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y) 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 11 mg sample</a:t>
            </a:r>
          </a:p>
        </p:txBody>
      </p:sp>
      <p:sp>
        <p:nvSpPr>
          <p:cNvPr id="4" name="CasellaDiTesto 3"/>
          <p:cNvSpPr txBox="1"/>
          <p:nvPr/>
        </p:nvSpPr>
        <p:spPr>
          <a:xfrm rot="19453299">
            <a:off x="1840601" y="2773917"/>
            <a:ext cx="5530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Preliminary</a:t>
            </a:r>
            <a:endParaRPr lang="it-IT" sz="8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3255367"/>
            <a:ext cx="3456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            A. </a:t>
            </a:r>
            <a:r>
              <a:rPr lang="it-IT" sz="12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Casanovas</a:t>
            </a:r>
            <a:r>
              <a:rPr lang="it-IT" sz="1200" b="1" dirty="0" smtClean="0">
                <a:solidFill>
                  <a:srgbClr val="0000CC"/>
                </a:solidFill>
                <a:latin typeface="Century Gothic" panose="020B0502020202020204" pitchFamily="34" charset="0"/>
              </a:rPr>
              <a:t> et al., in </a:t>
            </a:r>
            <a:r>
              <a:rPr lang="it-IT" sz="1200" b="1" dirty="0" err="1" smtClean="0">
                <a:solidFill>
                  <a:srgbClr val="0000CC"/>
                </a:solidFill>
                <a:latin typeface="Century Gothic" panose="020B0502020202020204" pitchFamily="34" charset="0"/>
              </a:rPr>
              <a:t>preparation</a:t>
            </a:r>
            <a:endParaRPr lang="it-IT" sz="1200" b="1" dirty="0" smtClean="0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endParaRPr lang="it-IT" sz="1200" b="1" dirty="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660232" y="3636312"/>
            <a:ext cx="1444222" cy="584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87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105" grpId="0" animBg="1"/>
      <p:bldP spid="106" grpId="0" animBg="1"/>
      <p:bldP spid="3" grpId="0"/>
      <p:bldP spid="34" grpId="0" animBg="1"/>
      <p:bldP spid="4" grpId="0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Measurements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of 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n,cp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reactions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in EAR2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884700" y="836712"/>
            <a:ext cx="3719748" cy="23824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2550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EAR2 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lux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times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larger than in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EAR1,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but reaction rate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400 times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higher (due to shorter TOF).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25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itchFamily="2" charset="2"/>
              </a:rPr>
              <a:t>For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itchFamily="2" charset="2"/>
              </a:rPr>
              <a:t> radioactive samples, huge 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itchFamily="2" charset="2"/>
              </a:rPr>
              <a:t>gain in signal-to-background 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itchFamily="2" charset="2"/>
              </a:rPr>
              <a:t>ratio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2550" algn="l"/>
              </a:tabLst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Possible to measure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isotopes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 with half-life of a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few years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.</a:t>
            </a:r>
            <a:endParaRPr lang="en-GB" sz="16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63" y="618897"/>
            <a:ext cx="4467894" cy="2968402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1008216" y="3789040"/>
            <a:ext cx="72361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entury Gothic" panose="020B0502020202020204" pitchFamily="34" charset="0"/>
              </a:rPr>
              <a:t>Thanks</a:t>
            </a:r>
            <a:r>
              <a:rPr lang="it-IT" sz="1600" dirty="0" smtClean="0">
                <a:latin typeface="Century Gothic" panose="020B0502020202020204" pitchFamily="34" charset="0"/>
              </a:rPr>
              <a:t> to the </a:t>
            </a:r>
            <a:r>
              <a:rPr lang="it-IT" sz="1600" dirty="0" err="1" smtClean="0">
                <a:latin typeface="Century Gothic" panose="020B0502020202020204" pitchFamily="34" charset="0"/>
              </a:rPr>
              <a:t>very</a:t>
            </a:r>
            <a:r>
              <a:rPr lang="it-IT" sz="1600" dirty="0" smtClean="0">
                <a:latin typeface="Century Gothic" panose="020B0502020202020204" pitchFamily="34" charset="0"/>
              </a:rPr>
              <a:t> high </a:t>
            </a:r>
            <a:r>
              <a:rPr lang="it-IT" sz="1600" dirty="0" err="1" smtClean="0">
                <a:latin typeface="Century Gothic" panose="020B0502020202020204" pitchFamily="34" charset="0"/>
              </a:rPr>
              <a:t>flux</a:t>
            </a:r>
            <a:r>
              <a:rPr lang="it-IT" sz="1600" dirty="0" smtClean="0">
                <a:latin typeface="Century Gothic" panose="020B0502020202020204" pitchFamily="34" charset="0"/>
              </a:rPr>
              <a:t>, 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small-mass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samples</a:t>
            </a:r>
            <a:r>
              <a:rPr lang="it-IT" sz="1600" dirty="0" smtClean="0">
                <a:latin typeface="Century Gothic" panose="020B0502020202020204" pitchFamily="34" charset="0"/>
              </a:rPr>
              <a:t> (&lt; 1mg) can be </a:t>
            </a:r>
            <a:r>
              <a:rPr lang="it-IT" sz="1600" dirty="0" err="1" smtClean="0">
                <a:latin typeface="Century Gothic" panose="020B0502020202020204" pitchFamily="34" charset="0"/>
              </a:rPr>
              <a:t>used</a:t>
            </a:r>
            <a:r>
              <a:rPr lang="it-IT" sz="1600" dirty="0" smtClean="0">
                <a:latin typeface="Century Gothic" panose="020B0502020202020204" pitchFamily="34" charset="0"/>
              </a:rPr>
              <a:t>: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entury Gothic" panose="020B0502020202020204" pitchFamily="34" charset="0"/>
              </a:rPr>
              <a:t>Very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thin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deposits</a:t>
            </a:r>
            <a:r>
              <a:rPr lang="it-IT" sz="1400" dirty="0" smtClean="0">
                <a:latin typeface="Century Gothic" panose="020B0502020202020204" pitchFamily="34" charset="0"/>
              </a:rPr>
              <a:t> =&gt; </a:t>
            </a:r>
            <a:r>
              <a:rPr lang="it-IT" sz="1400" dirty="0" err="1" smtClean="0">
                <a:latin typeface="Century Gothic" panose="020B0502020202020204" pitchFamily="34" charset="0"/>
              </a:rPr>
              <a:t>minimal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energy</a:t>
            </a:r>
            <a:r>
              <a:rPr lang="it-IT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loss</a:t>
            </a:r>
            <a:r>
              <a:rPr lang="it-IT" sz="1400" dirty="0" smtClean="0">
                <a:latin typeface="Century Gothic" panose="020B0502020202020204" pitchFamily="34" charset="0"/>
              </a:rPr>
              <a:t> of </a:t>
            </a:r>
            <a:r>
              <a:rPr lang="it-IT" sz="1400" dirty="0" err="1" smtClean="0">
                <a:latin typeface="Century Gothic" panose="020B0502020202020204" pitchFamily="34" charset="0"/>
              </a:rPr>
              <a:t>emitted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charged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particles</a:t>
            </a:r>
            <a:endParaRPr lang="it-IT" sz="1400" dirty="0">
              <a:latin typeface="Century Gothic" panose="020B0502020202020204" pitchFamily="34" charset="0"/>
            </a:endParaRP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entury Gothic" panose="020B0502020202020204" pitchFamily="34" charset="0"/>
              </a:rPr>
              <a:t>short-</a:t>
            </a:r>
            <a:r>
              <a:rPr lang="it-IT" sz="1400" dirty="0" err="1" smtClean="0">
                <a:latin typeface="Century Gothic" panose="020B0502020202020204" pitchFamily="34" charset="0"/>
              </a:rPr>
              <a:t>lived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radionucleides</a:t>
            </a:r>
            <a:r>
              <a:rPr lang="it-IT" sz="1400" dirty="0" smtClean="0">
                <a:latin typeface="Century Gothic" panose="020B0502020202020204" pitchFamily="34" charset="0"/>
              </a:rPr>
              <a:t> with </a:t>
            </a:r>
            <a:r>
              <a:rPr lang="it-IT" sz="1400" dirty="0" err="1" smtClean="0">
                <a:latin typeface="Century Gothic" panose="020B0502020202020204" pitchFamily="34" charset="0"/>
              </a:rPr>
              <a:t>still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reasonable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total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activity</a:t>
            </a:r>
            <a:r>
              <a:rPr lang="it-IT" sz="1400" dirty="0" smtClean="0">
                <a:latin typeface="Century Gothic" panose="020B0502020202020204" pitchFamily="34" charset="0"/>
              </a:rPr>
              <a:t> (</a:t>
            </a:r>
            <a:r>
              <a:rPr lang="it-IT" sz="1400" dirty="0" err="1" smtClean="0">
                <a:latin typeface="Century Gothic" panose="020B0502020202020204" pitchFamily="34" charset="0"/>
              </a:rPr>
              <a:t>low</a:t>
            </a:r>
            <a:r>
              <a:rPr lang="it-IT" sz="1400" dirty="0" smtClean="0">
                <a:latin typeface="Century Gothic" panose="020B0502020202020204" pitchFamily="34" charset="0"/>
              </a:rPr>
              <a:t> background and </a:t>
            </a:r>
            <a:r>
              <a:rPr lang="it-IT" sz="1400" dirty="0" err="1" smtClean="0">
                <a:latin typeface="Century Gothic" panose="020B0502020202020204" pitchFamily="34" charset="0"/>
              </a:rPr>
              <a:t>meneagible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radioprotection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issues</a:t>
            </a:r>
            <a:r>
              <a:rPr lang="it-IT" sz="1400" dirty="0" smtClean="0">
                <a:latin typeface="Century Gothic" panose="020B0502020202020204" pitchFamily="34" charset="0"/>
              </a:rPr>
              <a:t>)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683568" y="692696"/>
            <a:ext cx="4201132" cy="2985501"/>
            <a:chOff x="4255038" y="2924944"/>
            <a:chExt cx="4709450" cy="3312368"/>
          </a:xfrm>
        </p:grpSpPr>
        <p:pic>
          <p:nvPicPr>
            <p:cNvPr id="36" name="Immagin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038" y="2924944"/>
              <a:ext cx="4709450" cy="3312368"/>
            </a:xfrm>
            <a:prstGeom prst="rect">
              <a:avLst/>
            </a:prstGeom>
          </p:spPr>
        </p:pic>
        <p:sp>
          <p:nvSpPr>
            <p:cNvPr id="37" name="CasellaDiTesto 36"/>
            <p:cNvSpPr txBox="1"/>
            <p:nvPr/>
          </p:nvSpPr>
          <p:spPr>
            <a:xfrm>
              <a:off x="6156176" y="2996952"/>
              <a:ext cx="107131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b="1" baseline="30000" dirty="0" smtClean="0">
                  <a:solidFill>
                    <a:srgbClr val="FF0000"/>
                  </a:solidFill>
                </a:rPr>
                <a:t>240</a:t>
              </a:r>
              <a:r>
                <a:rPr lang="it-IT" b="1" dirty="0" smtClean="0">
                  <a:solidFill>
                    <a:srgbClr val="FF0000"/>
                  </a:solidFill>
                </a:rPr>
                <a:t>Pu(n,f)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827584" y="5898758"/>
            <a:ext cx="8086435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T</a:t>
            </a:r>
            <a:r>
              <a:rPr lang="it-IT" sz="1600" dirty="0" smtClean="0">
                <a:latin typeface="Century Gothic" panose="020B0502020202020204" pitchFamily="34" charset="0"/>
              </a:rPr>
              <a:t>he 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7</a:t>
            </a:r>
            <a:r>
              <a:rPr lang="it-IT" sz="1600" dirty="0" smtClean="0">
                <a:latin typeface="Century Gothic" panose="020B0502020202020204" pitchFamily="34" charset="0"/>
              </a:rPr>
              <a:t>Be(</a:t>
            </a:r>
            <a:r>
              <a:rPr lang="it-IT" sz="1600" dirty="0" err="1" smtClean="0">
                <a:latin typeface="Century Gothic" panose="020B0502020202020204" pitchFamily="34" charset="0"/>
              </a:rPr>
              <a:t>n</a:t>
            </a:r>
            <a:r>
              <a:rPr lang="it-IT" sz="1600" dirty="0" err="1" smtClean="0">
                <a:latin typeface="Century Gothic" panose="020B0502020202020204" pitchFamily="34" charset="0"/>
              </a:rPr>
              <a:t>,cp</a:t>
            </a:r>
            <a:r>
              <a:rPr lang="it-IT" sz="1600" dirty="0" smtClean="0">
                <a:latin typeface="Century Gothic" panose="020B0502020202020204" pitchFamily="34" charset="0"/>
              </a:rPr>
              <a:t>) </a:t>
            </a:r>
            <a:r>
              <a:rPr lang="it-IT" sz="1600" dirty="0" err="1" smtClean="0">
                <a:latin typeface="Century Gothic" panose="020B0502020202020204" pitchFamily="34" charset="0"/>
              </a:rPr>
              <a:t>reactions</a:t>
            </a:r>
            <a:r>
              <a:rPr lang="it-IT" sz="1600" dirty="0" smtClean="0">
                <a:latin typeface="Century Gothic" panose="020B0502020202020204" pitchFamily="34" charset="0"/>
              </a:rPr>
              <a:t> are </a:t>
            </a:r>
            <a:r>
              <a:rPr lang="it-IT" sz="1600" dirty="0" err="1" smtClean="0">
                <a:latin typeface="Century Gothic" panose="020B0502020202020204" pitchFamily="34" charset="0"/>
              </a:rPr>
              <a:t>all</a:t>
            </a:r>
            <a:r>
              <a:rPr lang="it-IT" sz="1600" dirty="0" smtClean="0">
                <a:latin typeface="Century Gothic" panose="020B0502020202020204" pitchFamily="34" charset="0"/>
              </a:rPr>
              <a:t> of the </a:t>
            </a:r>
            <a:r>
              <a:rPr lang="it-IT" sz="1600" dirty="0" err="1" smtClean="0">
                <a:latin typeface="Century Gothic" panose="020B0502020202020204" pitchFamily="34" charset="0"/>
              </a:rPr>
              <a:t>above</a:t>
            </a:r>
            <a:r>
              <a:rPr lang="it-IT" sz="1600" dirty="0" smtClean="0">
                <a:latin typeface="Century Gothic" panose="020B0502020202020204" pitchFamily="34" charset="0"/>
              </a:rPr>
              <a:t> =&gt;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very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challenging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measurements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it-IT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27584" y="5013176"/>
            <a:ext cx="7560840" cy="720080"/>
            <a:chOff x="827584" y="5085184"/>
            <a:chExt cx="7560840" cy="720080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899592" y="5148481"/>
              <a:ext cx="740311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Ideal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for</a:t>
              </a:r>
              <a:r>
                <a:rPr lang="it-IT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dirty="0" err="1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measuring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(n,</a:t>
              </a:r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cp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) </a:t>
              </a:r>
              <a:r>
                <a:rPr lang="it-IT" sz="1600" dirty="0" err="1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reactions</a:t>
              </a:r>
              <a:r>
                <a:rPr lang="it-IT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 on </a:t>
              </a:r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short-lived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radioisotopes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, </a:t>
              </a:r>
              <a:r>
                <a:rPr lang="it-IT" sz="1600" dirty="0" err="1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available</a:t>
              </a:r>
              <a:r>
                <a:rPr lang="it-IT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 in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small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amount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, </a:t>
              </a:r>
              <a:r>
                <a:rPr lang="it-IT" sz="1600" dirty="0" err="1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with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low cross </a:t>
              </a:r>
              <a:r>
                <a:rPr lang="it-IT" sz="1600" b="1" dirty="0" err="1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section</a:t>
              </a:r>
              <a:r>
                <a:rPr lang="it-IT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.</a:t>
              </a:r>
              <a:endParaRPr lang="it-IT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Rettangolo arrotondato 1"/>
            <p:cNvSpPr/>
            <p:nvPr/>
          </p:nvSpPr>
          <p:spPr>
            <a:xfrm>
              <a:off x="827584" y="5085184"/>
              <a:ext cx="7560840" cy="7200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8484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34" y="-153094"/>
            <a:ext cx="4097478" cy="660134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67938" y="4581128"/>
            <a:ext cx="23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3" name="Stella a 5 punte 12"/>
          <p:cNvSpPr/>
          <p:nvPr/>
        </p:nvSpPr>
        <p:spPr>
          <a:xfrm>
            <a:off x="8168505" y="5373216"/>
            <a:ext cx="219919" cy="196770"/>
          </a:xfrm>
          <a:prstGeom prst="star5">
            <a:avLst/>
          </a:prstGeom>
          <a:solidFill>
            <a:srgbClr val="F46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FF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11560" y="598480"/>
            <a:ext cx="4320480" cy="2251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82550" algn="l"/>
              </a:tabLst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The model of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Big Bang </a:t>
            </a:r>
            <a:r>
              <a:rPr lang="en-GB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Nucleosynthesis</a:t>
            </a:r>
            <a:r>
              <a:rPr lang="en-GB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reproduces fairly well the abundances of </a:t>
            </a:r>
            <a:r>
              <a:rPr lang="en-GB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all primordial isotopes</a:t>
            </a:r>
            <a:r>
              <a:rPr lang="en-GB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(D, </a:t>
            </a:r>
            <a:r>
              <a:rPr lang="en-GB" sz="1600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3</a:t>
            </a:r>
            <a:r>
              <a:rPr lang="en-GB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He, </a:t>
            </a:r>
            <a:r>
              <a:rPr lang="en-GB" sz="1600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4</a:t>
            </a:r>
            <a:r>
              <a:rPr lang="en-GB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He, etc...), </a:t>
            </a:r>
            <a:r>
              <a:rPr lang="en-GB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except </a:t>
            </a:r>
            <a:r>
              <a:rPr lang="en-GB" sz="16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7</a:t>
            </a:r>
            <a:r>
              <a:rPr lang="en-GB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Li</a:t>
            </a:r>
            <a:r>
              <a:rPr lang="en-GB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, whose production is overestimated.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8255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Large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 discrepancy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(a factor of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2-4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between the 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7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Li abundance inferred from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observations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and the one calculated within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BBN theory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11560" y="3933055"/>
            <a:ext cx="4320480" cy="25151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82550" algn="l"/>
              </a:tabLst>
              <a:defRPr/>
            </a:pPr>
            <a:r>
              <a:rPr kumimoji="0" lang="it-IT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Over</a:t>
            </a:r>
            <a:r>
              <a:rPr kumimoji="0" lang="it-IT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the </a:t>
            </a:r>
            <a:r>
              <a:rPr kumimoji="0" lang="it-IT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years</a:t>
            </a:r>
            <a:r>
              <a:rPr kumimoji="0" lang="it-IT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,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different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it-IT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hypotesis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it-IT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have</a:t>
            </a:r>
            <a:r>
              <a:rPr kumimoji="0" lang="it-IT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it-IT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been</a:t>
            </a:r>
            <a:r>
              <a:rPr kumimoji="0" lang="it-IT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put </a:t>
            </a:r>
            <a:r>
              <a:rPr kumimoji="0" lang="it-IT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forward</a:t>
            </a:r>
            <a:r>
              <a:rPr kumimoji="0" lang="it-IT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it-IT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to</a:t>
            </a:r>
            <a:r>
              <a:rPr kumimoji="0" lang="it-IT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it-IT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explain</a:t>
            </a:r>
            <a:r>
              <a:rPr kumimoji="0" lang="it-IT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it-IT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this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difference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:</a:t>
            </a:r>
          </a:p>
          <a:p>
            <a:pPr marL="355600" lvl="1" indent="-177800" algn="just">
              <a:spcBef>
                <a:spcPts val="600"/>
              </a:spcBef>
              <a:buFont typeface="Arial" pitchFamily="34" charset="0"/>
              <a:buChar char="•"/>
              <a:tabLst>
                <a:tab pos="82550" algn="l"/>
              </a:tabLst>
              <a:defRPr/>
            </a:pP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a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systematic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underestimate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of the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observed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primordial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7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Li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abundance</a:t>
            </a:r>
            <a:endParaRPr lang="it-IT" sz="16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55600" lvl="1" indent="-177800" algn="just">
              <a:spcBef>
                <a:spcPts val="600"/>
              </a:spcBef>
              <a:buFont typeface="Arial" pitchFamily="34" charset="0"/>
              <a:buChar char="•"/>
              <a:tabLst>
                <a:tab pos="82550" algn="l"/>
              </a:tabLst>
              <a:defRPr/>
            </a:pP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unkown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resonances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in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charged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particle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induced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reactions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on </a:t>
            </a:r>
            <a:r>
              <a:rPr lang="it-IT" sz="1600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7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Be</a:t>
            </a:r>
          </a:p>
          <a:p>
            <a:pPr marL="355600" lvl="1" indent="-177800" algn="just">
              <a:spcBef>
                <a:spcPts val="600"/>
              </a:spcBef>
              <a:buFont typeface="Arial" pitchFamily="34" charset="0"/>
              <a:buChar char="•"/>
              <a:tabLst>
                <a:tab pos="82550" algn="l"/>
              </a:tabLst>
              <a:defRPr/>
            </a:pP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new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physics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beyond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the Standard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Model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11560" y="3142709"/>
            <a:ext cx="4320480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 err="1" smtClean="0">
                <a:latin typeface="Century Gothic"/>
                <a:cs typeface="Century Gothic"/>
              </a:rPr>
              <a:t>Primordial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baseline="30000" dirty="0" smtClean="0">
                <a:latin typeface="Century Gothic"/>
                <a:cs typeface="Century Gothic"/>
              </a:rPr>
              <a:t>7</a:t>
            </a:r>
            <a:r>
              <a:rPr lang="it-IT" sz="1600" dirty="0" smtClean="0">
                <a:latin typeface="Century Gothic"/>
                <a:cs typeface="Century Gothic"/>
              </a:rPr>
              <a:t>Li </a:t>
            </a:r>
            <a:r>
              <a:rPr lang="it-IT" sz="1600" dirty="0" err="1" smtClean="0">
                <a:latin typeface="Century Gothic"/>
                <a:cs typeface="Century Gothic"/>
              </a:rPr>
              <a:t>is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produced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by</a:t>
            </a:r>
            <a:r>
              <a:rPr lang="it-IT" sz="1600" dirty="0" smtClean="0">
                <a:latin typeface="Century Gothic"/>
                <a:cs typeface="Century Gothic"/>
              </a:rPr>
              <a:t> electron </a:t>
            </a:r>
            <a:r>
              <a:rPr lang="it-IT" sz="1600" dirty="0" err="1" smtClean="0">
                <a:latin typeface="Century Gothic"/>
                <a:cs typeface="Century Gothic"/>
              </a:rPr>
              <a:t>capture</a:t>
            </a:r>
            <a:r>
              <a:rPr lang="it-IT" sz="1600" dirty="0" smtClean="0">
                <a:latin typeface="Century Gothic"/>
                <a:cs typeface="Century Gothic"/>
              </a:rPr>
              <a:t> of </a:t>
            </a:r>
            <a:r>
              <a:rPr lang="it-IT" sz="1600" baseline="30000" dirty="0" smtClean="0">
                <a:latin typeface="Century Gothic"/>
                <a:cs typeface="Century Gothic"/>
              </a:rPr>
              <a:t>7</a:t>
            </a:r>
            <a:r>
              <a:rPr lang="it-IT" sz="1600" dirty="0" smtClean="0">
                <a:latin typeface="Century Gothic"/>
                <a:cs typeface="Century Gothic"/>
              </a:rPr>
              <a:t>Be (</a:t>
            </a:r>
            <a:r>
              <a:rPr lang="it-IT" sz="1600" dirty="0" err="1" smtClean="0">
                <a:latin typeface="Century Gothic"/>
                <a:cs typeface="Century Gothic"/>
              </a:rPr>
              <a:t>after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atom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formation</a:t>
            </a:r>
            <a:r>
              <a:rPr lang="it-IT" sz="1600" dirty="0" smtClean="0">
                <a:latin typeface="Century Gothic"/>
                <a:cs typeface="Century Gothic"/>
              </a:rPr>
              <a:t>).</a:t>
            </a:r>
            <a:endParaRPr lang="it-IT" sz="1600" dirty="0">
              <a:latin typeface="Century Gothic"/>
              <a:cs typeface="Century Gothic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Cosmological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Lithium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Problem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(CLIP)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15" name="Picture 1" descr="infn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7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3" y="3068960"/>
            <a:ext cx="4017749" cy="36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7"/>
          <p:cNvSpPr txBox="1">
            <a:spLocks noChangeArrowheads="1"/>
          </p:cNvSpPr>
          <p:nvPr/>
        </p:nvSpPr>
        <p:spPr bwMode="auto">
          <a:xfrm>
            <a:off x="57150" y="692696"/>
            <a:ext cx="908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Li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 is produced from the electron capture decay of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Be 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(T</a:t>
            </a:r>
            <a:r>
              <a:rPr lang="en-US" altLang="it-IT" sz="1600" baseline="-25000" dirty="0">
                <a:latin typeface="+mn-lt"/>
                <a:cs typeface="Times New Roman" panose="02020603050405020304" pitchFamily="18" charset="0"/>
              </a:rPr>
              <a:t>1/2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=53.2 d</a:t>
            </a:r>
            <a:r>
              <a:rPr lang="en-US" altLang="it-IT" sz="1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altLang="it-IT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1738" y="1340768"/>
            <a:ext cx="6457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 is destroyed via (</a:t>
            </a:r>
            <a:r>
              <a:rPr lang="en-US" altLang="it-IT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it-IT" sz="16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,p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(≈97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and (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n, </a:t>
            </a:r>
            <a:r>
              <a:rPr lang="el-GR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(≈2.5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reactions </a:t>
            </a:r>
            <a:endParaRPr lang="it-IT" altLang="it-IT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14300" y="2276872"/>
            <a:ext cx="902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higher destruction rate of  </a:t>
            </a:r>
            <a:r>
              <a:rPr lang="en-US" altLang="it-IT" sz="160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Be can solve or at least partially explain the  </a:t>
            </a:r>
            <a:r>
              <a:rPr lang="en-US" altLang="it-IT" sz="16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Cosmological Lithium Problem</a:t>
            </a:r>
            <a:endParaRPr lang="en-US" altLang="it-IT" sz="16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5400000">
            <a:off x="5207489" y="1601902"/>
            <a:ext cx="813816" cy="651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8" descr="enne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" y="2996952"/>
            <a:ext cx="4000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67744" y="4005064"/>
            <a:ext cx="1588264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4279" y="5772894"/>
            <a:ext cx="1886033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328957" y="4830541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5221140" y="2554840"/>
            <a:ext cx="3730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800" b="1" dirty="0">
                <a:solidFill>
                  <a:srgbClr val="FF0000"/>
                </a:solidFill>
                <a:latin typeface="Century Gothic"/>
                <a:cs typeface="Century Gothic"/>
              </a:rPr>
              <a:t>Only one </a:t>
            </a:r>
            <a:r>
              <a:rPr lang="en-US" altLang="it-IT" sz="1800" dirty="0">
                <a:solidFill>
                  <a:srgbClr val="FF0000"/>
                </a:solidFill>
                <a:latin typeface="Century Gothic"/>
                <a:cs typeface="Century Gothic"/>
              </a:rPr>
              <a:t>direct measurement </a:t>
            </a:r>
            <a:endParaRPr lang="en-US" altLang="it-IT" sz="1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 eaLnBrk="1" hangingPunct="1"/>
            <a:r>
              <a:rPr lang="en-US" altLang="it-IT" sz="1800" dirty="0" smtClean="0">
                <a:latin typeface="Century Gothic"/>
                <a:cs typeface="Century Gothic"/>
              </a:rPr>
              <a:t>(</a:t>
            </a:r>
            <a:r>
              <a:rPr lang="en-US" altLang="it-IT" sz="1800" dirty="0">
                <a:latin typeface="Century Gothic"/>
                <a:cs typeface="Century Gothic"/>
              </a:rPr>
              <a:t>P. </a:t>
            </a:r>
            <a:r>
              <a:rPr lang="en-US" altLang="it-IT" sz="1800" dirty="0" err="1">
                <a:latin typeface="Century Gothic"/>
                <a:cs typeface="Century Gothic"/>
              </a:rPr>
              <a:t>Bassi</a:t>
            </a:r>
            <a:r>
              <a:rPr lang="en-US" altLang="it-IT" sz="1800" dirty="0">
                <a:latin typeface="Century Gothic"/>
                <a:cs typeface="Century Gothic"/>
              </a:rPr>
              <a:t> et al., 1963, </a:t>
            </a:r>
            <a:r>
              <a:rPr lang="en-US" altLang="it-IT" sz="1800" b="1" dirty="0">
                <a:latin typeface="Century Gothic"/>
                <a:cs typeface="Century Gothic"/>
              </a:rPr>
              <a:t>@ </a:t>
            </a:r>
            <a:r>
              <a:rPr lang="en-US" altLang="it-IT" sz="1800" b="1" u="sng" dirty="0">
                <a:latin typeface="Century Gothic"/>
                <a:cs typeface="Century Gothic"/>
              </a:rPr>
              <a:t>0.025 eV</a:t>
            </a:r>
            <a:r>
              <a:rPr lang="en-US" altLang="it-IT" sz="1800" dirty="0">
                <a:latin typeface="Century Gothic"/>
                <a:cs typeface="Century Gothic"/>
              </a:rPr>
              <a:t>) </a:t>
            </a:r>
            <a:endParaRPr lang="en-US" altLang="it-IT" sz="1800" dirty="0" smtClean="0">
              <a:latin typeface="Century Gothic"/>
              <a:cs typeface="Century Gothic"/>
            </a:endParaRPr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n,p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), 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</a:t>
            </a:r>
            <a:r>
              <a:rPr lang="it-IT" sz="2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3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>
            <a:spLocks noChangeArrowheads="1"/>
          </p:cNvSpPr>
          <p:nvPr/>
        </p:nvSpPr>
        <p:spPr bwMode="auto">
          <a:xfrm rot="16037329">
            <a:off x="6820793" y="1583361"/>
            <a:ext cx="1389063" cy="664369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ma 5"/>
          <p:cNvSpPr>
            <a:spLocks noChangeArrowheads="1"/>
          </p:cNvSpPr>
          <p:nvPr/>
        </p:nvSpPr>
        <p:spPr bwMode="auto">
          <a:xfrm rot="16037329">
            <a:off x="6933904" y="1704804"/>
            <a:ext cx="1136650" cy="531019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arallelogramma 6"/>
          <p:cNvSpPr>
            <a:spLocks noChangeArrowheads="1"/>
          </p:cNvSpPr>
          <p:nvPr/>
        </p:nvSpPr>
        <p:spPr bwMode="auto">
          <a:xfrm rot="16037329">
            <a:off x="6681888" y="1660354"/>
            <a:ext cx="1390650" cy="664369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6948264" y="2060848"/>
            <a:ext cx="569218" cy="5760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2"/>
          <p:cNvSpPr txBox="1">
            <a:spLocks noChangeArrowheads="1"/>
          </p:cNvSpPr>
          <p:nvPr/>
        </p:nvSpPr>
        <p:spPr bwMode="auto">
          <a:xfrm>
            <a:off x="6084168" y="2276872"/>
            <a:ext cx="990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 dirty="0" err="1" smtClean="0">
                <a:latin typeface="+mn-lt"/>
              </a:rPr>
              <a:t>neutrons</a:t>
            </a:r>
            <a:endParaRPr lang="it-IT" altLang="it-IT" sz="1600" b="1" dirty="0"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84368" y="1002214"/>
            <a:ext cx="576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rgbClr val="0000FF"/>
                </a:solidFill>
                <a:cs typeface="Arial" charset="0"/>
              </a:rPr>
              <a:t>Si </a:t>
            </a:r>
            <a:r>
              <a:rPr lang="it-IT" sz="1600" b="1" dirty="0">
                <a:solidFill>
                  <a:srgbClr val="0000FF"/>
                </a:solidFill>
                <a:cs typeface="Arial" charset="0"/>
              </a:rPr>
              <a:t>2</a:t>
            </a:r>
          </a:p>
        </p:txBody>
      </p:sp>
      <p:sp>
        <p:nvSpPr>
          <p:cNvPr id="12" name="CasellaDiTesto 28"/>
          <p:cNvSpPr txBox="1">
            <a:spLocks noChangeArrowheads="1"/>
          </p:cNvSpPr>
          <p:nvPr/>
        </p:nvSpPr>
        <p:spPr bwMode="auto">
          <a:xfrm>
            <a:off x="7884368" y="1700808"/>
            <a:ext cx="1224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b="1" baseline="30000" dirty="0" smtClean="0">
                <a:solidFill>
                  <a:srgbClr val="FF0000"/>
                </a:solidFill>
              </a:rPr>
              <a:t>7</a:t>
            </a:r>
            <a:r>
              <a:rPr lang="it-IT" altLang="it-IT" sz="1400" b="1" dirty="0" smtClean="0">
                <a:solidFill>
                  <a:srgbClr val="FF0000"/>
                </a:solidFill>
              </a:rPr>
              <a:t>Be sample</a:t>
            </a:r>
            <a:endParaRPr lang="it-IT" altLang="it-IT" sz="1400" b="1" dirty="0">
              <a:solidFill>
                <a:srgbClr val="FF0000"/>
              </a:solidFill>
            </a:endParaRPr>
          </a:p>
        </p:txBody>
      </p:sp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323528" y="1052736"/>
            <a:ext cx="5544616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it-IT" sz="1600" dirty="0" smtClean="0">
                <a:latin typeface="+mn-lt"/>
              </a:rPr>
              <a:t>The (</a:t>
            </a:r>
            <a:r>
              <a:rPr lang="en-US" altLang="it-IT" sz="1600" dirty="0" err="1" smtClean="0">
                <a:latin typeface="+mn-lt"/>
              </a:rPr>
              <a:t>n,</a:t>
            </a:r>
            <a:r>
              <a:rPr lang="en-US" altLang="it-IT" sz="1600" dirty="0" err="1" smtClean="0">
                <a:latin typeface="Symbol" pitchFamily="18" charset="2"/>
              </a:rPr>
              <a:t>a</a:t>
            </a:r>
            <a:r>
              <a:rPr lang="en-US" altLang="it-IT" sz="1600" dirty="0" smtClean="0">
                <a:latin typeface="+mn-lt"/>
              </a:rPr>
              <a:t>) reaction produces </a:t>
            </a:r>
            <a:r>
              <a:rPr lang="en-US" altLang="it-IT" sz="1600" b="1" dirty="0" smtClean="0">
                <a:solidFill>
                  <a:srgbClr val="FF0000"/>
                </a:solidFill>
                <a:latin typeface="+mn-lt"/>
              </a:rPr>
              <a:t>two </a:t>
            </a:r>
            <a:r>
              <a:rPr lang="en-US" altLang="it-IT" sz="16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it-IT" sz="1600" b="1" dirty="0" smtClean="0">
                <a:solidFill>
                  <a:srgbClr val="FF0000"/>
                </a:solidFill>
                <a:latin typeface="+mn-lt"/>
              </a:rPr>
              <a:t>-particles</a:t>
            </a:r>
            <a:r>
              <a:rPr lang="en-US" altLang="it-IT" sz="1600" dirty="0" smtClean="0">
                <a:latin typeface="+mn-lt"/>
              </a:rPr>
              <a:t> emitted back-to-back with several </a:t>
            </a:r>
            <a:r>
              <a:rPr lang="en-US" altLang="it-IT" sz="1600" dirty="0" err="1" smtClean="0">
                <a:latin typeface="+mn-lt"/>
              </a:rPr>
              <a:t>MeV</a:t>
            </a:r>
            <a:r>
              <a:rPr lang="en-US" altLang="it-IT" sz="1600" dirty="0" smtClean="0">
                <a:latin typeface="+mn-lt"/>
              </a:rPr>
              <a:t> energy (Q-value=19 </a:t>
            </a:r>
            <a:r>
              <a:rPr lang="en-US" altLang="it-IT" sz="1600" dirty="0" err="1" smtClean="0">
                <a:latin typeface="+mn-lt"/>
              </a:rPr>
              <a:t>MeV</a:t>
            </a:r>
            <a:r>
              <a:rPr lang="en-US" altLang="it-IT" sz="1600" dirty="0" smtClean="0">
                <a:latin typeface="+mn-lt"/>
              </a:rPr>
              <a:t> !!)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it-IT" sz="1600" b="1" dirty="0" smtClean="0">
                <a:solidFill>
                  <a:srgbClr val="FF0000"/>
                </a:solidFill>
                <a:latin typeface="+mn-lt"/>
              </a:rPr>
              <a:t>Sandwich </a:t>
            </a:r>
            <a:r>
              <a:rPr lang="en-US" altLang="it-IT" sz="1600" b="1" dirty="0">
                <a:solidFill>
                  <a:srgbClr val="FF0000"/>
                </a:solidFill>
                <a:latin typeface="+mn-lt"/>
              </a:rPr>
              <a:t>of </a:t>
            </a:r>
            <a:r>
              <a:rPr lang="en-US" altLang="it-IT" sz="1600" b="1" dirty="0" smtClean="0">
                <a:solidFill>
                  <a:srgbClr val="FF0000"/>
                </a:solidFill>
                <a:latin typeface="+mn-lt"/>
              </a:rPr>
              <a:t>silicon</a:t>
            </a:r>
            <a:r>
              <a:rPr lang="en-US" altLang="it-IT" sz="1600" dirty="0" smtClean="0">
                <a:latin typeface="+mn-lt"/>
              </a:rPr>
              <a:t> </a:t>
            </a:r>
            <a:r>
              <a:rPr lang="en-US" altLang="it-IT" sz="1600" dirty="0">
                <a:latin typeface="+mn-lt"/>
              </a:rPr>
              <a:t>detectors </a:t>
            </a:r>
            <a:r>
              <a:rPr lang="en-US" altLang="it-IT" sz="1600" dirty="0" smtClean="0">
                <a:latin typeface="+mn-lt"/>
              </a:rPr>
              <a:t>with </a:t>
            </a:r>
            <a:r>
              <a:rPr lang="en-US" altLang="it-IT" sz="1600" baseline="30000" dirty="0" smtClean="0">
                <a:latin typeface="+mn-lt"/>
              </a:rPr>
              <a:t>7</a:t>
            </a:r>
            <a:r>
              <a:rPr lang="en-US" altLang="it-IT" sz="1600" dirty="0" smtClean="0">
                <a:latin typeface="+mn-lt"/>
              </a:rPr>
              <a:t>Be sample in between </a:t>
            </a:r>
            <a:r>
              <a:rPr lang="en-US" altLang="it-IT" sz="1600" b="1" dirty="0">
                <a:solidFill>
                  <a:srgbClr val="FF0000"/>
                </a:solidFill>
                <a:latin typeface="+mn-lt"/>
              </a:rPr>
              <a:t>directly inserted in the </a:t>
            </a:r>
            <a:r>
              <a:rPr lang="en-US" altLang="it-IT" sz="1600" b="1" dirty="0" smtClean="0">
                <a:solidFill>
                  <a:srgbClr val="FF0000"/>
                </a:solidFill>
                <a:latin typeface="+mn-lt"/>
              </a:rPr>
              <a:t>beam</a:t>
            </a:r>
            <a:r>
              <a:rPr lang="en-US" altLang="it-IT" sz="1600" dirty="0" smtClean="0">
                <a:latin typeface="+mn-lt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it-IT" sz="16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Coincidence technique </a:t>
            </a:r>
            <a:r>
              <a:rPr lang="en-US" altLang="it-IT" sz="1600" dirty="0" smtClean="0">
                <a:latin typeface="+mn-lt"/>
                <a:sym typeface="Wingdings" panose="05000000000000000000" pitchFamily="2" charset="2"/>
              </a:rPr>
              <a:t>=&gt; strong background rejection</a:t>
            </a:r>
            <a:endParaRPr lang="en-US" altLang="it-IT" sz="1600" dirty="0">
              <a:latin typeface="+mn-lt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 rot="1494655">
            <a:off x="7273628" y="1830613"/>
            <a:ext cx="400050" cy="457200"/>
            <a:chOff x="4704" y="2064"/>
            <a:chExt cx="432" cy="336"/>
          </a:xfrm>
        </p:grpSpPr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6372200" y="1196752"/>
            <a:ext cx="504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rgbClr val="0000FF"/>
                </a:solidFill>
                <a:cs typeface="Arial" charset="0"/>
              </a:rPr>
              <a:t>Si </a:t>
            </a:r>
            <a:r>
              <a:rPr lang="it-IT" sz="1600" b="1" dirty="0">
                <a:solidFill>
                  <a:srgbClr val="0000FF"/>
                </a:solidFill>
                <a:cs typeface="Arial" charset="0"/>
              </a:rPr>
              <a:t>1</a:t>
            </a:r>
          </a:p>
        </p:txBody>
      </p:sp>
      <p:cxnSp>
        <p:nvCxnSpPr>
          <p:cNvPr id="36" name="Connettore 2 35"/>
          <p:cNvCxnSpPr>
            <a:endCxn id="6" idx="3"/>
          </p:cNvCxnSpPr>
          <p:nvPr/>
        </p:nvCxnSpPr>
        <p:spPr>
          <a:xfrm flipH="1">
            <a:off x="7772525" y="1988840"/>
            <a:ext cx="471883" cy="7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660232" y="1484784"/>
            <a:ext cx="288032" cy="144016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>
            <a:off x="7812360" y="1340768"/>
            <a:ext cx="144016" cy="7200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34"/>
          <p:cNvSpPr txBox="1">
            <a:spLocks noChangeArrowheads="1"/>
          </p:cNvSpPr>
          <p:nvPr/>
        </p:nvSpPr>
        <p:spPr bwMode="auto">
          <a:xfrm>
            <a:off x="323528" y="2861642"/>
            <a:ext cx="8352928" cy="3231654"/>
          </a:xfrm>
          <a:prstGeom prst="rect">
            <a:avLst/>
          </a:prstGeom>
          <a:solidFill>
            <a:schemeClr val="bg1"/>
          </a:solidFill>
          <a:ln w="222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Biggest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challenge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related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to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the sample</a:t>
            </a: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lvl="1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t-IT" altLang="it-IT" sz="1600" dirty="0" err="1" smtClean="0">
                <a:latin typeface="+mn-lt"/>
              </a:rPr>
              <a:t>For</a:t>
            </a:r>
            <a:r>
              <a:rPr lang="it-IT" altLang="it-IT" sz="1600" dirty="0" smtClean="0">
                <a:latin typeface="+mn-lt"/>
              </a:rPr>
              <a:t> a </a:t>
            </a:r>
            <a:r>
              <a:rPr lang="it-IT" altLang="it-IT" sz="1600" dirty="0" err="1" smtClean="0">
                <a:latin typeface="+mn-lt"/>
              </a:rPr>
              <a:t>reasonable</a:t>
            </a:r>
            <a:r>
              <a:rPr lang="it-IT" altLang="it-IT" sz="1600" dirty="0" smtClean="0">
                <a:latin typeface="+mn-lt"/>
              </a:rPr>
              <a:t> </a:t>
            </a:r>
            <a:r>
              <a:rPr lang="it-IT" altLang="it-IT" sz="1600" dirty="0" err="1" smtClean="0">
                <a:latin typeface="+mn-lt"/>
              </a:rPr>
              <a:t>count-rate</a:t>
            </a:r>
            <a:r>
              <a:rPr lang="it-IT" altLang="it-IT" sz="1600" dirty="0" smtClean="0">
                <a:latin typeface="+mn-lt"/>
              </a:rPr>
              <a:t>, a </a:t>
            </a:r>
            <a:r>
              <a:rPr lang="it-IT" altLang="it-IT" sz="1600" b="1" dirty="0" err="1" smtClean="0">
                <a:solidFill>
                  <a:srgbClr val="FF0000"/>
                </a:solidFill>
                <a:latin typeface="+mn-lt"/>
              </a:rPr>
              <a:t>few</a:t>
            </a:r>
            <a:r>
              <a:rPr lang="it-IT" alt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it-IT" altLang="it-IT" sz="1600" b="1" dirty="0" smtClean="0">
                <a:solidFill>
                  <a:srgbClr val="FF0000"/>
                </a:solidFill>
                <a:latin typeface="+mn-lt"/>
              </a:rPr>
              <a:t>g of </a:t>
            </a:r>
            <a:r>
              <a:rPr lang="it-IT" altLang="it-IT" sz="1600" b="1" baseline="30000" dirty="0" smtClean="0">
                <a:solidFill>
                  <a:srgbClr val="FF0000"/>
                </a:solidFill>
                <a:latin typeface="+mn-lt"/>
              </a:rPr>
              <a:t>7</a:t>
            </a:r>
            <a:r>
              <a:rPr lang="it-IT" altLang="it-IT" sz="1600" b="1" dirty="0" smtClean="0">
                <a:solidFill>
                  <a:srgbClr val="FF0000"/>
                </a:solidFill>
                <a:latin typeface="+mn-lt"/>
              </a:rPr>
              <a:t>Be </a:t>
            </a:r>
            <a:r>
              <a:rPr lang="it-IT" altLang="it-IT" sz="1600" dirty="0" smtClean="0">
                <a:latin typeface="+mn-lt"/>
              </a:rPr>
              <a:t>are </a:t>
            </a:r>
            <a:r>
              <a:rPr lang="it-IT" altLang="it-IT" sz="1600" dirty="0" err="1" smtClean="0">
                <a:latin typeface="+mn-lt"/>
              </a:rPr>
              <a:t>needed</a:t>
            </a:r>
            <a:endParaRPr lang="it-IT" altLang="it-IT" sz="1600" dirty="0" smtClean="0">
              <a:latin typeface="+mn-lt"/>
            </a:endParaRPr>
          </a:p>
          <a:p>
            <a:pPr lvl="1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The short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half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-life of </a:t>
            </a:r>
            <a:r>
              <a:rPr lang="it-IT" altLang="it-IT" sz="1600" baseline="30000" dirty="0" smtClean="0">
                <a:solidFill>
                  <a:srgbClr val="000000"/>
                </a:solidFill>
                <a:latin typeface="+mn-lt"/>
              </a:rPr>
              <a:t>7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Be (53.2 d)           </a:t>
            </a:r>
            <a:r>
              <a:rPr lang="it-IT" altLang="it-IT" sz="1600" b="1" dirty="0" err="1" smtClean="0">
                <a:solidFill>
                  <a:srgbClr val="FF0000"/>
                </a:solidFill>
                <a:latin typeface="+mn-lt"/>
              </a:rPr>
              <a:t>very</a:t>
            </a:r>
            <a:r>
              <a:rPr lang="it-IT" altLang="it-IT" sz="1600" b="1" dirty="0" smtClean="0">
                <a:solidFill>
                  <a:srgbClr val="FF0000"/>
                </a:solidFill>
                <a:latin typeface="+mn-lt"/>
              </a:rPr>
              <a:t> large </a:t>
            </a:r>
            <a:r>
              <a:rPr lang="it-IT" altLang="it-IT" sz="1600" b="1" dirty="0" err="1" smtClean="0">
                <a:solidFill>
                  <a:srgbClr val="FF0000"/>
                </a:solidFill>
                <a:latin typeface="+mn-lt"/>
              </a:rPr>
              <a:t>specific</a:t>
            </a:r>
            <a:r>
              <a:rPr lang="it-IT" alt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600" b="1" dirty="0" err="1" smtClean="0">
                <a:solidFill>
                  <a:srgbClr val="FF0000"/>
                </a:solidFill>
                <a:latin typeface="+mn-lt"/>
              </a:rPr>
              <a:t>activity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  <a:sym typeface="Symbol"/>
              </a:rPr>
              <a:t>13 </a:t>
            </a:r>
            <a:r>
              <a:rPr lang="it-IT" altLang="it-IT" sz="1400" dirty="0" err="1" smtClean="0">
                <a:solidFill>
                  <a:srgbClr val="000000"/>
                </a:solidFill>
                <a:latin typeface="+mn-lt"/>
                <a:sym typeface="Symbol"/>
              </a:rPr>
              <a:t>GBq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  <a:sym typeface="Symbol"/>
              </a:rPr>
              <a:t>/</a:t>
            </a:r>
            <a:r>
              <a:rPr lang="it-IT" altLang="it-IT" sz="1400" dirty="0" smtClean="0">
                <a:solidFill>
                  <a:srgbClr val="000000"/>
                </a:solidFill>
                <a:latin typeface="Symbol" pitchFamily="18" charset="2"/>
                <a:sym typeface="Symbol"/>
              </a:rPr>
              <a:t>m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  <a:sym typeface="Symbol"/>
              </a:rPr>
              <a:t>g of 478 </a:t>
            </a:r>
            <a:r>
              <a:rPr lang="it-IT" altLang="it-IT" sz="1400" dirty="0" err="1" smtClean="0">
                <a:solidFill>
                  <a:srgbClr val="000000"/>
                </a:solidFill>
                <a:latin typeface="+mn-lt"/>
                <a:sym typeface="Symbol"/>
              </a:rPr>
              <a:t>keV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it-IT" altLang="it-IT" sz="1400" dirty="0" smtClean="0">
                <a:solidFill>
                  <a:srgbClr val="000000"/>
                </a:solidFill>
                <a:latin typeface="Symbol" pitchFamily="18" charset="2"/>
                <a:sym typeface="Symbol"/>
              </a:rPr>
              <a:t>g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  <a:sym typeface="Symbol"/>
              </a:rPr>
              <a:t>-</a:t>
            </a:r>
            <a:r>
              <a:rPr lang="it-IT" altLang="it-IT" sz="1400" dirty="0" err="1" smtClean="0">
                <a:solidFill>
                  <a:srgbClr val="000000"/>
                </a:solidFill>
                <a:latin typeface="+mn-lt"/>
                <a:sym typeface="Symbol"/>
              </a:rPr>
              <a:t>rays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  <a:sym typeface="Symbol"/>
              </a:rPr>
              <a:t>)</a:t>
            </a:r>
          </a:p>
          <a:p>
            <a:pPr lvl="1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t-IT" altLang="it-IT" sz="1600" dirty="0" err="1" smtClean="0">
                <a:solidFill>
                  <a:srgbClr val="000000"/>
                </a:solidFill>
                <a:latin typeface="+mn-lt"/>
                <a:sym typeface="Symbol"/>
              </a:rPr>
              <a:t>Difficult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  <a:sym typeface="Symbol"/>
              </a:rPr>
              <a:t>to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  <a:sym typeface="Symbol"/>
              </a:rPr>
              <a:t>find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  <a:sym typeface="Symbol"/>
              </a:rPr>
              <a:t> and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  <a:sym typeface="Symbol"/>
              </a:rPr>
              <a:t>handle</a:t>
            </a:r>
            <a:endParaRPr lang="it-IT" altLang="it-IT" sz="1800" dirty="0" smtClean="0">
              <a:solidFill>
                <a:srgbClr val="000000"/>
              </a:solidFill>
              <a:latin typeface="+mn-lt"/>
              <a:sym typeface="Symbol"/>
            </a:endParaRPr>
          </a:p>
          <a:p>
            <a:pPr eaLnBrk="1" hangingPunct="1">
              <a:spcBef>
                <a:spcPts val="600"/>
              </a:spcBef>
            </a:pPr>
            <a:r>
              <a:rPr lang="it-IT" altLang="it-IT" sz="1800" b="1" dirty="0" smtClean="0">
                <a:solidFill>
                  <a:srgbClr val="FF0000"/>
                </a:solidFill>
                <a:latin typeface="+mn-lt"/>
                <a:sym typeface="Symbol"/>
              </a:rPr>
              <a:t>At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  <a:sym typeface="Symbol"/>
              </a:rPr>
              <a:t>n_TOF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  <a:sym typeface="Symbol"/>
              </a:rPr>
              <a:t>: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it-IT" sz="1600" dirty="0" smtClean="0">
                <a:solidFill>
                  <a:srgbClr val="000000"/>
                </a:solidFill>
                <a:latin typeface="+mn-lt"/>
              </a:rPr>
              <a:t>Up to 10 </a:t>
            </a:r>
            <a:r>
              <a:rPr lang="en-US" altLang="it-IT" sz="16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</a:rPr>
              <a:t>g of </a:t>
            </a:r>
            <a:r>
              <a:rPr lang="en-US" altLang="it-IT" sz="1600" baseline="30000" dirty="0" smtClean="0">
                <a:solidFill>
                  <a:srgbClr val="000000"/>
                </a:solidFill>
                <a:latin typeface="+mn-lt"/>
              </a:rPr>
              <a:t>7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</a:rPr>
              <a:t>Be from cooling water of SINQ </a:t>
            </a:r>
            <a:r>
              <a:rPr lang="en-US" altLang="it-IT" sz="1600" dirty="0" err="1" smtClean="0">
                <a:solidFill>
                  <a:srgbClr val="000000"/>
                </a:solidFill>
                <a:latin typeface="+mn-lt"/>
              </a:rPr>
              <a:t>spallation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</a:rPr>
              <a:t> target at PSI (Zurich)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chemically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purified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before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depositing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</a:rPr>
              <a:t>(on </a:t>
            </a:r>
            <a:r>
              <a:rPr lang="it-IT" altLang="it-IT" sz="1400" dirty="0" err="1" smtClean="0">
                <a:solidFill>
                  <a:srgbClr val="000000"/>
                </a:solidFill>
                <a:latin typeface="+mn-lt"/>
              </a:rPr>
              <a:t>polyethilene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</a:rPr>
              <a:t> and Al </a:t>
            </a:r>
            <a:r>
              <a:rPr lang="it-IT" altLang="it-IT" sz="1400" dirty="0" err="1" smtClean="0">
                <a:solidFill>
                  <a:srgbClr val="000000"/>
                </a:solidFill>
                <a:latin typeface="+mn-lt"/>
              </a:rPr>
              <a:t>backings</a:t>
            </a:r>
            <a:r>
              <a:rPr lang="it-IT" altLang="it-IT" sz="14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Complex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mechanics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and procedure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for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mounting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in the </a:t>
            </a:r>
            <a:r>
              <a:rPr lang="it-IT" altLang="it-IT" sz="1600" dirty="0" err="1" smtClean="0">
                <a:solidFill>
                  <a:srgbClr val="000000"/>
                </a:solidFill>
                <a:latin typeface="+mn-lt"/>
              </a:rPr>
              <a:t>hot-cell</a:t>
            </a:r>
            <a:endParaRPr lang="it-IT" altLang="it-IT" sz="16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complementary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integral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measurement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800" b="1" dirty="0" err="1" smtClean="0">
                <a:solidFill>
                  <a:srgbClr val="FF0000"/>
                </a:solidFill>
                <a:latin typeface="+mn-lt"/>
              </a:rPr>
              <a:t>done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800" b="1" dirty="0" smtClean="0">
                <a:solidFill>
                  <a:srgbClr val="FF0000"/>
                </a:solidFill>
                <a:latin typeface="+mn-lt"/>
              </a:rPr>
              <a:t>at SARAF</a:t>
            </a:r>
          </a:p>
        </p:txBody>
      </p:sp>
      <p:sp>
        <p:nvSpPr>
          <p:cNvPr id="33" name="Freccia a destra 32"/>
          <p:cNvSpPr/>
          <p:nvPr/>
        </p:nvSpPr>
        <p:spPr>
          <a:xfrm>
            <a:off x="4139952" y="369000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</a:t>
            </a:r>
            <a:r>
              <a:rPr lang="it-IT" sz="2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reactions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24" name="Picture 1" descr="inf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2054225" y="2970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45150"/>
            <a:ext cx="7848872" cy="54921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24903" y="65536"/>
            <a:ext cx="4807537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n_TOF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Collaboration</a:t>
            </a:r>
            <a:endParaRPr lang="it-IT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5616624" cy="403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5940152" y="793836"/>
            <a:ext cx="2952328" cy="350865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sz="1600" dirty="0" smtClean="0">
                <a:latin typeface="Century Gothic"/>
                <a:cs typeface="Century Gothic"/>
              </a:rPr>
              <a:t>At 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low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energy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dirty="0" smtClean="0">
                <a:latin typeface="Century Gothic"/>
                <a:cs typeface="Century Gothic"/>
              </a:rPr>
              <a:t>cross </a:t>
            </a:r>
            <a:r>
              <a:rPr lang="it-IT" sz="1600" dirty="0" err="1" smtClean="0">
                <a:latin typeface="Century Gothic"/>
                <a:cs typeface="Century Gothic"/>
              </a:rPr>
              <a:t>section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20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times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higher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than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assumed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it-IT" sz="1600" dirty="0" smtClean="0">
                <a:latin typeface="Century Gothic"/>
                <a:cs typeface="Century Gothic"/>
              </a:rPr>
              <a:t>Up </a:t>
            </a:r>
            <a:r>
              <a:rPr lang="it-IT" sz="1600" dirty="0" err="1" smtClean="0">
                <a:latin typeface="Century Gothic"/>
                <a:cs typeface="Century Gothic"/>
              </a:rPr>
              <a:t>to</a:t>
            </a:r>
            <a:r>
              <a:rPr lang="it-IT" sz="1600" dirty="0" smtClean="0">
                <a:latin typeface="Century Gothic"/>
                <a:cs typeface="Century Gothic"/>
              </a:rPr>
              <a:t> 10 </a:t>
            </a:r>
            <a:r>
              <a:rPr lang="it-IT" sz="1600" dirty="0" err="1" smtClean="0">
                <a:latin typeface="Century Gothic"/>
                <a:cs typeface="Century Gothic"/>
              </a:rPr>
              <a:t>keV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evidence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of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p-wave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contribution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it-IT" sz="1600" dirty="0" smtClean="0">
                <a:latin typeface="Century Gothic"/>
                <a:cs typeface="Century Gothic"/>
              </a:rPr>
              <a:t>At 10 </a:t>
            </a:r>
            <a:r>
              <a:rPr lang="it-IT" sz="1600" dirty="0" err="1" smtClean="0">
                <a:latin typeface="Century Gothic"/>
                <a:cs typeface="Century Gothic"/>
              </a:rPr>
              <a:t>keV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consistent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with</a:t>
            </a:r>
            <a:r>
              <a:rPr lang="it-IT" sz="1600" dirty="0" smtClean="0">
                <a:latin typeface="Century Gothic"/>
                <a:cs typeface="Century Gothic"/>
              </a:rPr>
              <a:t> the </a:t>
            </a:r>
            <a:r>
              <a:rPr lang="it-IT" sz="1600" dirty="0" err="1" smtClean="0">
                <a:latin typeface="Century Gothic"/>
                <a:cs typeface="Century Gothic"/>
              </a:rPr>
              <a:t>indirect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measurements</a:t>
            </a:r>
            <a:r>
              <a:rPr lang="it-IT" sz="1600" dirty="0" smtClean="0">
                <a:latin typeface="Century Gothic"/>
                <a:cs typeface="Century Gothic"/>
              </a:rPr>
              <a:t> (</a:t>
            </a:r>
            <a:r>
              <a:rPr lang="it-IT" sz="1600" dirty="0" err="1" smtClean="0">
                <a:latin typeface="Century Gothic"/>
                <a:cs typeface="Century Gothic"/>
              </a:rPr>
              <a:t>but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higher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accuracy</a:t>
            </a:r>
            <a:r>
              <a:rPr lang="it-IT" sz="1600" dirty="0" smtClean="0">
                <a:latin typeface="Century Gothic"/>
                <a:cs typeface="Century Gothic"/>
              </a:rPr>
              <a:t>).</a:t>
            </a:r>
          </a:p>
          <a:p>
            <a:pPr algn="just">
              <a:spcBef>
                <a:spcPts val="1200"/>
              </a:spcBef>
            </a:pPr>
            <a:r>
              <a:rPr lang="it-IT" sz="1600" dirty="0" err="1" smtClean="0">
                <a:latin typeface="Century Gothic"/>
                <a:cs typeface="Century Gothic"/>
              </a:rPr>
              <a:t>Completely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different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shape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than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Wagoner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evaluation</a:t>
            </a:r>
            <a:r>
              <a:rPr lang="it-IT" sz="1600" dirty="0" smtClean="0">
                <a:latin typeface="Century Gothic"/>
                <a:cs typeface="Century Gothic"/>
              </a:rPr>
              <a:t>, </a:t>
            </a:r>
            <a:r>
              <a:rPr lang="it-IT" sz="1600" dirty="0" err="1" smtClean="0">
                <a:latin typeface="Century Gothic"/>
                <a:cs typeface="Century Gothic"/>
              </a:rPr>
              <a:t>currently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used</a:t>
            </a:r>
            <a:r>
              <a:rPr lang="it-IT" sz="1600" dirty="0" smtClean="0">
                <a:latin typeface="Century Gothic"/>
                <a:cs typeface="Century Gothic"/>
              </a:rPr>
              <a:t> in BBN </a:t>
            </a:r>
            <a:r>
              <a:rPr lang="it-IT" sz="1600" dirty="0" err="1" smtClean="0">
                <a:latin typeface="Century Gothic"/>
                <a:cs typeface="Century Gothic"/>
              </a:rPr>
              <a:t>calculations</a:t>
            </a:r>
            <a:r>
              <a:rPr lang="it-IT" sz="1600" dirty="0" smtClean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n.</a:t>
            </a:r>
            <a:r>
              <a:rPr lang="it-IT" sz="2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results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6626">
            <a:off x="2753459" y="4646488"/>
            <a:ext cx="6444515" cy="18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38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467544" y="1043444"/>
            <a:ext cx="82101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detect</a:t>
            </a:r>
            <a:r>
              <a:rPr lang="it-IT" dirty="0" smtClean="0"/>
              <a:t> and </a:t>
            </a:r>
            <a:r>
              <a:rPr lang="it-IT" dirty="0" err="1" smtClean="0"/>
              <a:t>identify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1.4 </a:t>
            </a:r>
            <a:r>
              <a:rPr lang="it-IT" b="1" dirty="0" err="1" smtClean="0">
                <a:solidFill>
                  <a:srgbClr val="FF0000"/>
                </a:solidFill>
              </a:rPr>
              <a:t>MeV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protons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=&gt; </a:t>
            </a:r>
            <a:r>
              <a:rPr lang="it-IT" b="1" dirty="0" err="1" smtClean="0">
                <a:solidFill>
                  <a:srgbClr val="FF0000"/>
                </a:solidFill>
              </a:rPr>
              <a:t>Sillicon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telescope</a:t>
            </a:r>
            <a:r>
              <a:rPr lang="it-IT" dirty="0" smtClean="0"/>
              <a:t> (</a:t>
            </a:r>
            <a:r>
              <a:rPr lang="it-IT" dirty="0" err="1" smtClean="0"/>
              <a:t>outside</a:t>
            </a:r>
            <a:r>
              <a:rPr lang="it-IT" dirty="0" smtClean="0"/>
              <a:t> the </a:t>
            </a:r>
            <a:r>
              <a:rPr lang="it-IT" dirty="0" err="1" smtClean="0"/>
              <a:t>beam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3080" y="4725144"/>
            <a:ext cx="957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 E</a:t>
            </a:r>
          </a:p>
          <a:p>
            <a:r>
              <a:rPr lang="it-IT" dirty="0" smtClean="0"/>
              <a:t>5x5 cm</a:t>
            </a:r>
            <a:r>
              <a:rPr lang="it-IT" baseline="30000" dirty="0" smtClean="0"/>
              <a:t>2</a:t>
            </a:r>
          </a:p>
          <a:p>
            <a:r>
              <a:rPr lang="it-IT" dirty="0" smtClean="0"/>
              <a:t>300 mm</a:t>
            </a:r>
          </a:p>
          <a:p>
            <a:r>
              <a:rPr lang="it-IT" dirty="0" smtClean="0"/>
              <a:t>16 </a:t>
            </a:r>
            <a:r>
              <a:rPr lang="it-IT" dirty="0" err="1" smtClean="0"/>
              <a:t>stips</a:t>
            </a:r>
            <a:endParaRPr lang="it-IT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1424820" y="4748951"/>
            <a:ext cx="97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E</a:t>
            </a:r>
          </a:p>
          <a:p>
            <a:r>
              <a:rPr lang="it-IT" dirty="0" smtClean="0"/>
              <a:t>5x5 cm2</a:t>
            </a:r>
          </a:p>
          <a:p>
            <a:r>
              <a:rPr lang="it-IT" dirty="0" smtClean="0"/>
              <a:t>20 mm</a:t>
            </a:r>
          </a:p>
          <a:p>
            <a:r>
              <a:rPr lang="it-IT" dirty="0" smtClean="0"/>
              <a:t>16 </a:t>
            </a:r>
            <a:r>
              <a:rPr lang="it-IT" dirty="0" err="1" smtClean="0"/>
              <a:t>stips</a:t>
            </a:r>
            <a:endParaRPr lang="it-IT" dirty="0" smtClean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" y="1844824"/>
            <a:ext cx="5483063" cy="2862228"/>
          </a:xfrm>
          <a:prstGeom prst="rect">
            <a:avLst/>
          </a:prstGeom>
          <a:ln w="38100">
            <a:noFill/>
          </a:ln>
        </p:spPr>
      </p:pic>
      <p:cxnSp>
        <p:nvCxnSpPr>
          <p:cNvPr id="30" name="Connettore 2 29"/>
          <p:cNvCxnSpPr/>
          <p:nvPr/>
        </p:nvCxnSpPr>
        <p:spPr>
          <a:xfrm flipH="1" flipV="1">
            <a:off x="2538973" y="2924944"/>
            <a:ext cx="1944217" cy="28803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259053" y="2987660"/>
            <a:ext cx="1882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555197" y="501491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endParaRPr lang="it-IT" dirty="0"/>
          </a:p>
        </p:txBody>
      </p:sp>
      <p:cxnSp>
        <p:nvCxnSpPr>
          <p:cNvPr id="53" name="Connettore 2 52"/>
          <p:cNvCxnSpPr/>
          <p:nvPr/>
        </p:nvCxnSpPr>
        <p:spPr>
          <a:xfrm flipV="1">
            <a:off x="4699213" y="4077072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4851613" y="4088067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V="1">
            <a:off x="5004013" y="4089642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flipV="1">
            <a:off x="5156413" y="4091211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V="1">
            <a:off x="5275820" y="4088071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magin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5279" y="1807730"/>
            <a:ext cx="2247502" cy="332980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7" name="CasellaDiTesto 26"/>
          <p:cNvSpPr txBox="1"/>
          <p:nvPr/>
        </p:nvSpPr>
        <p:spPr>
          <a:xfrm>
            <a:off x="4260520" y="1700808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7</a:t>
            </a:r>
            <a:r>
              <a:rPr lang="it-IT" dirty="0" smtClean="0"/>
              <a:t>Be sample</a:t>
            </a:r>
          </a:p>
          <a:p>
            <a:r>
              <a:rPr lang="it-IT" dirty="0" smtClean="0"/>
              <a:t>1.5x1.5 cm</a:t>
            </a:r>
            <a:r>
              <a:rPr lang="it-IT" baseline="30000" dirty="0" smtClean="0"/>
              <a:t>2</a:t>
            </a:r>
            <a:endParaRPr lang="it-IT" baseline="300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n,p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measurement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21" name="Picture 1" descr="infn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1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3" y="3415784"/>
            <a:ext cx="528734" cy="36933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2" name="Rettangolo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57137" y="3711059"/>
            <a:ext cx="390876" cy="36933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3" name="Rettangolo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337" y="2825234"/>
            <a:ext cx="1080744" cy="369332"/>
          </a:xfrm>
          <a:prstGeom prst="rect">
            <a:avLst/>
          </a:prstGeom>
          <a:blipFill rotWithShape="0">
            <a:blip r:embed="rId5" cstate="print"/>
            <a:stretch>
              <a:fillRect b="-13115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980728"/>
            <a:ext cx="8424936" cy="247760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High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purity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sample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needed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.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Several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steps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it</a:t>
            </a:r>
            <a:r>
              <a:rPr lang="it-IT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:</a:t>
            </a:r>
          </a:p>
          <a:p>
            <a:pPr marL="450850" lvl="1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200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GBq</a:t>
            </a:r>
            <a:r>
              <a:rPr lang="it-IT" sz="1600" dirty="0" smtClean="0">
                <a:latin typeface="Century Gothic"/>
                <a:cs typeface="Century Gothic"/>
              </a:rPr>
              <a:t> of </a:t>
            </a:r>
            <a:r>
              <a:rPr lang="it-IT" sz="1600" baseline="30000" dirty="0" smtClean="0">
                <a:latin typeface="Century Gothic"/>
                <a:cs typeface="Century Gothic"/>
              </a:rPr>
              <a:t>7</a:t>
            </a:r>
            <a:r>
              <a:rPr lang="it-IT" sz="1600" dirty="0" smtClean="0">
                <a:latin typeface="Century Gothic"/>
                <a:cs typeface="Century Gothic"/>
              </a:rPr>
              <a:t>Be </a:t>
            </a:r>
            <a:r>
              <a:rPr lang="it-IT" sz="1600" dirty="0" err="1" smtClean="0">
                <a:latin typeface="Century Gothic"/>
                <a:cs typeface="Century Gothic"/>
              </a:rPr>
              <a:t>extracted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from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SINQ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cooling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water </a:t>
            </a:r>
            <a:r>
              <a:rPr lang="it-IT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at PSI</a:t>
            </a:r>
          </a:p>
          <a:p>
            <a:pPr marL="450850" lvl="1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it-IT" sz="1600" dirty="0" smtClean="0">
                <a:latin typeface="Century Gothic"/>
                <a:cs typeface="Century Gothic"/>
              </a:rPr>
              <a:t>Nitrate </a:t>
            </a:r>
            <a:r>
              <a:rPr lang="it-IT" sz="1600" dirty="0" err="1" smtClean="0">
                <a:latin typeface="Century Gothic"/>
                <a:cs typeface="Century Gothic"/>
              </a:rPr>
              <a:t>solution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inserted</a:t>
            </a:r>
            <a:r>
              <a:rPr lang="it-IT" sz="1600" dirty="0" smtClean="0">
                <a:latin typeface="Century Gothic"/>
                <a:cs typeface="Century Gothic"/>
              </a:rPr>
              <a:t> in the source of the ISOLDE </a:t>
            </a:r>
            <a:r>
              <a:rPr lang="it-IT" sz="1600" dirty="0" err="1" smtClean="0">
                <a:latin typeface="Century Gothic"/>
                <a:cs typeface="Century Gothic"/>
              </a:rPr>
              <a:t>separator</a:t>
            </a:r>
            <a:endParaRPr lang="it-IT" sz="1600" dirty="0" smtClean="0">
              <a:latin typeface="Century Gothic"/>
              <a:cs typeface="Century Gothic"/>
            </a:endParaRPr>
          </a:p>
          <a:p>
            <a:pPr marL="450850" lvl="1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it-IT" sz="1600" dirty="0" smtClean="0">
                <a:latin typeface="Century Gothic"/>
                <a:cs typeface="Century Gothic"/>
              </a:rPr>
              <a:t>Source </a:t>
            </a:r>
            <a:r>
              <a:rPr lang="it-IT" sz="1600" dirty="0" err="1" smtClean="0">
                <a:latin typeface="Century Gothic"/>
                <a:cs typeface="Century Gothic"/>
              </a:rPr>
              <a:t>shipped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to</a:t>
            </a:r>
            <a:r>
              <a:rPr lang="it-IT" sz="1600" dirty="0" smtClean="0">
                <a:latin typeface="Century Gothic"/>
                <a:cs typeface="Century Gothic"/>
              </a:rPr>
              <a:t> CERN and </a:t>
            </a:r>
            <a:r>
              <a:rPr lang="it-IT" sz="1600" dirty="0" err="1" smtClean="0">
                <a:latin typeface="Century Gothic"/>
                <a:cs typeface="Century Gothic"/>
              </a:rPr>
              <a:t>mounted</a:t>
            </a:r>
            <a:r>
              <a:rPr lang="it-IT" sz="1600" dirty="0" smtClean="0">
                <a:latin typeface="Century Gothic"/>
                <a:cs typeface="Century Gothic"/>
              </a:rPr>
              <a:t> on the 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ISOLDE-GLM off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line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separator</a:t>
            </a:r>
            <a:r>
              <a:rPr lang="it-IT" sz="1600" dirty="0" smtClean="0">
                <a:latin typeface="Century Gothic"/>
                <a:cs typeface="Century Gothic"/>
              </a:rPr>
              <a:t> (</a:t>
            </a:r>
            <a:r>
              <a:rPr lang="it-IT" sz="1600" dirty="0" err="1" smtClean="0">
                <a:latin typeface="Century Gothic"/>
                <a:cs typeface="Century Gothic"/>
              </a:rPr>
              <a:t>with</a:t>
            </a:r>
            <a:r>
              <a:rPr lang="it-IT" sz="1600" dirty="0" smtClean="0">
                <a:latin typeface="Century Gothic"/>
                <a:cs typeface="Century Gothic"/>
              </a:rPr>
              <a:t> RILIS laser </a:t>
            </a:r>
            <a:r>
              <a:rPr lang="it-IT" sz="1600" dirty="0" err="1" smtClean="0">
                <a:latin typeface="Century Gothic"/>
                <a:cs typeface="Century Gothic"/>
              </a:rPr>
              <a:t>ionization</a:t>
            </a:r>
            <a:r>
              <a:rPr lang="it-IT" sz="1600" dirty="0" smtClean="0">
                <a:latin typeface="Century Gothic"/>
                <a:cs typeface="Century Gothic"/>
              </a:rPr>
              <a:t> system)</a:t>
            </a:r>
          </a:p>
          <a:p>
            <a:pPr marL="450850" lvl="1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it-IT" sz="1600" dirty="0" err="1" smtClean="0">
                <a:latin typeface="Century Gothic"/>
                <a:cs typeface="Century Gothic"/>
              </a:rPr>
              <a:t>Implantation</a:t>
            </a:r>
            <a:r>
              <a:rPr lang="it-IT" sz="1600" dirty="0" smtClean="0">
                <a:latin typeface="Century Gothic"/>
                <a:cs typeface="Century Gothic"/>
              </a:rPr>
              <a:t> of 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30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keV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16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7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Be </a:t>
            </a:r>
            <a:r>
              <a:rPr lang="it-IT" sz="1600" dirty="0" err="1" smtClean="0">
                <a:latin typeface="Century Gothic"/>
                <a:cs typeface="Century Gothic"/>
              </a:rPr>
              <a:t>beam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onto</a:t>
            </a:r>
            <a:r>
              <a:rPr lang="it-IT" sz="1600" dirty="0" smtClean="0">
                <a:latin typeface="Century Gothic"/>
                <a:cs typeface="Century Gothic"/>
              </a:rPr>
              <a:t> 18 </a:t>
            </a:r>
            <a:r>
              <a:rPr lang="it-IT" sz="1600" dirty="0" smtClean="0">
                <a:latin typeface="Symbol" pitchFamily="18" charset="2"/>
              </a:rPr>
              <a:t>m</a:t>
            </a:r>
            <a:r>
              <a:rPr lang="it-IT" sz="1600" dirty="0" smtClean="0">
                <a:latin typeface="Century Gothic"/>
                <a:cs typeface="Century Gothic"/>
              </a:rPr>
              <a:t>m Al </a:t>
            </a:r>
            <a:r>
              <a:rPr lang="it-IT" sz="1600" dirty="0" err="1" smtClean="0">
                <a:latin typeface="Century Gothic"/>
                <a:cs typeface="Century Gothic"/>
              </a:rPr>
              <a:t>backing</a:t>
            </a:r>
            <a:r>
              <a:rPr lang="it-IT" sz="1600" dirty="0" smtClean="0">
                <a:latin typeface="Century Gothic"/>
                <a:cs typeface="Century Gothic"/>
              </a:rPr>
              <a:t>, </a:t>
            </a:r>
            <a:r>
              <a:rPr lang="it-IT" sz="1600" dirty="0" err="1" smtClean="0">
                <a:latin typeface="Century Gothic"/>
                <a:cs typeface="Century Gothic"/>
              </a:rPr>
              <a:t>for</a:t>
            </a:r>
            <a:r>
              <a:rPr lang="it-IT" sz="1600" dirty="0" smtClean="0">
                <a:latin typeface="Century Gothic"/>
                <a:cs typeface="Century Gothic"/>
              </a:rPr>
              <a:t> 12 </a:t>
            </a:r>
            <a:r>
              <a:rPr lang="it-IT" sz="1600" dirty="0" err="1" smtClean="0">
                <a:latin typeface="Century Gothic"/>
                <a:cs typeface="Century Gothic"/>
              </a:rPr>
              <a:t>hours</a:t>
            </a:r>
            <a:endParaRPr lang="it-IT" sz="1600" dirty="0" smtClean="0">
              <a:latin typeface="Century Gothic"/>
              <a:cs typeface="Century Gothic"/>
            </a:endParaRPr>
          </a:p>
          <a:p>
            <a:pPr marL="450850" lvl="1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1.1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GBq</a:t>
            </a:r>
            <a:r>
              <a:rPr lang="it-IT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sample </a:t>
            </a:r>
            <a:r>
              <a:rPr lang="it-IT" sz="1600" dirty="0" err="1" smtClean="0">
                <a:latin typeface="Century Gothic"/>
                <a:cs typeface="Century Gothic"/>
              </a:rPr>
              <a:t>transported</a:t>
            </a:r>
            <a:r>
              <a:rPr lang="it-IT" sz="1600" dirty="0" smtClean="0">
                <a:latin typeface="Century Gothic"/>
                <a:cs typeface="Century Gothic"/>
              </a:rPr>
              <a:t> in EAR2 and </a:t>
            </a:r>
            <a:r>
              <a:rPr lang="it-IT" sz="1600" dirty="0" err="1" smtClean="0">
                <a:latin typeface="Century Gothic"/>
                <a:cs typeface="Century Gothic"/>
              </a:rPr>
              <a:t>mounted</a:t>
            </a:r>
            <a:r>
              <a:rPr lang="it-IT" sz="1600" dirty="0" smtClean="0">
                <a:latin typeface="Century Gothic"/>
                <a:cs typeface="Century Gothic"/>
              </a:rPr>
              <a:t> inside </a:t>
            </a:r>
            <a:r>
              <a:rPr lang="it-IT" sz="1600" dirty="0" err="1" smtClean="0">
                <a:latin typeface="Century Gothic"/>
                <a:cs typeface="Century Gothic"/>
              </a:rPr>
              <a:t>vacuum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chamber</a:t>
            </a:r>
            <a:r>
              <a:rPr lang="it-IT" sz="1600" dirty="0" smtClean="0">
                <a:latin typeface="Century Gothic"/>
                <a:cs typeface="Century Gothic"/>
              </a:rPr>
              <a:t> (</a:t>
            </a:r>
            <a:r>
              <a:rPr lang="it-IT" sz="1600" dirty="0" err="1" smtClean="0">
                <a:latin typeface="Century Gothic"/>
                <a:cs typeface="Century Gothic"/>
              </a:rPr>
              <a:t>with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telescope</a:t>
            </a:r>
            <a:r>
              <a:rPr lang="it-IT" sz="1600" dirty="0" smtClean="0">
                <a:latin typeface="Century Gothic"/>
                <a:cs typeface="Century Gothic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</a:rPr>
              <a:t>already</a:t>
            </a:r>
            <a:r>
              <a:rPr lang="it-IT" sz="1600" dirty="0" smtClean="0">
                <a:latin typeface="Century Gothic"/>
                <a:cs typeface="Century Gothic"/>
              </a:rPr>
              <a:t> in </a:t>
            </a:r>
            <a:r>
              <a:rPr lang="it-IT" sz="1600" dirty="0" err="1" smtClean="0">
                <a:latin typeface="Century Gothic"/>
                <a:cs typeface="Century Gothic"/>
              </a:rPr>
              <a:t>place</a:t>
            </a:r>
            <a:r>
              <a:rPr lang="it-IT" sz="1600" dirty="0" smtClean="0">
                <a:latin typeface="Century Gothic"/>
                <a:cs typeface="Century Gothic"/>
              </a:rPr>
              <a:t>).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524254"/>
            <a:ext cx="8964487" cy="28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11761" y="33998"/>
            <a:ext cx="5688632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it-IT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 sample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preparation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16" name="Picture 1" descr="infn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13116" r="20531"/>
          <a:stretch>
            <a:fillRect/>
          </a:stretch>
        </p:blipFill>
        <p:spPr bwMode="auto">
          <a:xfrm>
            <a:off x="811279" y="1556792"/>
            <a:ext cx="2167438" cy="17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556792"/>
            <a:ext cx="2243762" cy="16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987825" y="33998"/>
            <a:ext cx="5112568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More (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n,cp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reaction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724128" y="1310278"/>
            <a:ext cx="312247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GB" altLang="en-US" sz="1600" b="1" dirty="0" smtClean="0">
                <a:latin typeface="Century Gothic" panose="020B0502020202020204" pitchFamily="34" charset="0"/>
              </a:rPr>
              <a:t>Sample:</a:t>
            </a:r>
          </a:p>
          <a:p>
            <a:pPr marL="0" lvl="1">
              <a:defRPr/>
            </a:pPr>
            <a:r>
              <a:rPr lang="en-GB" alt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2.58x10</a:t>
            </a:r>
            <a:r>
              <a:rPr lang="en-GB" altLang="en-US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</a:t>
            </a:r>
            <a:r>
              <a:rPr lang="en-GB" alt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atoms of </a:t>
            </a:r>
            <a:r>
              <a:rPr lang="en-GB" altLang="en-US" sz="1400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en-GB" altLang="en-US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 (1 My)</a:t>
            </a:r>
            <a:endParaRPr lang="en-GB" altLang="en-US" sz="1600" b="1" dirty="0">
              <a:latin typeface="Century Gothic" panose="020B0502020202020204" pitchFamily="34" charset="0"/>
            </a:endParaRPr>
          </a:p>
          <a:p>
            <a:pPr marL="0" lvl="1">
              <a:spcBef>
                <a:spcPts val="1200"/>
              </a:spcBef>
              <a:defRPr/>
            </a:pPr>
            <a:r>
              <a:rPr lang="en-GB" altLang="en-US" sz="1600" b="1" dirty="0" smtClean="0">
                <a:latin typeface="Century Gothic" panose="020B0502020202020204" pitchFamily="34" charset="0"/>
              </a:rPr>
              <a:t>Detectors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5x5 cm</a:t>
            </a:r>
            <a:r>
              <a:rPr lang="en-US" sz="1400" baseline="30000" dirty="0">
                <a:latin typeface="Century Gothic" panose="020B0502020202020204" pitchFamily="34" charset="0"/>
              </a:rPr>
              <a:t>2</a:t>
            </a:r>
            <a:r>
              <a:rPr lang="en-US" sz="1400" dirty="0">
                <a:latin typeface="Century Gothic" panose="020B0502020202020204" pitchFamily="34" charset="0"/>
              </a:rPr>
              <a:t> ΔE-E telescope 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double-sided </a:t>
            </a:r>
            <a:r>
              <a:rPr lang="en-US" sz="1400" dirty="0">
                <a:latin typeface="Century Gothic" panose="020B0502020202020204" pitchFamily="34" charset="0"/>
              </a:rPr>
              <a:t>silicon-strip detectors (DSSD) </a:t>
            </a:r>
            <a:r>
              <a:rPr lang="en-US" sz="1400" dirty="0" smtClean="0">
                <a:latin typeface="Century Gothic" panose="020B0502020202020204" pitchFamily="34" charset="0"/>
              </a:rPr>
              <a:t>5 mm </a:t>
            </a:r>
            <a:r>
              <a:rPr lang="en-US" sz="1400" dirty="0">
                <a:latin typeface="Century Gothic" panose="020B0502020202020204" pitchFamily="34" charset="0"/>
              </a:rPr>
              <a:t>pitch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Symbol" panose="05050102010706020507" pitchFamily="18" charset="2"/>
              </a:rPr>
              <a:t>q</a:t>
            </a:r>
            <a:r>
              <a:rPr lang="en-US" sz="1400" baseline="-25000" dirty="0" err="1" smtClean="0">
                <a:latin typeface="Century Gothic" panose="020B0502020202020204" pitchFamily="34" charset="0"/>
              </a:rPr>
              <a:t>lab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~ 30-110 </a:t>
            </a:r>
            <a:r>
              <a:rPr lang="en-US" sz="1400" dirty="0" smtClean="0">
                <a:latin typeface="Century Gothic" panose="020B0502020202020204" pitchFamily="34" charset="0"/>
              </a:rPr>
              <a:t>degrees</a:t>
            </a: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786190"/>
            <a:ext cx="303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i="1" dirty="0" smtClean="0">
                <a:latin typeface="Century Gothic" panose="020B0502020202020204" pitchFamily="34" charset="0"/>
              </a:rPr>
              <a:t>University of Edinburgh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3568" y="548680"/>
            <a:ext cx="48965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latin typeface="Century Gothic" panose="020B0502020202020204" pitchFamily="34" charset="0"/>
              </a:rPr>
              <a:t>Measurement</a:t>
            </a:r>
            <a:r>
              <a:rPr lang="it-IT" dirty="0" smtClean="0">
                <a:latin typeface="Century Gothic" panose="020B0502020202020204" pitchFamily="34" charset="0"/>
              </a:rPr>
              <a:t> of the </a:t>
            </a:r>
            <a:r>
              <a:rPr lang="it-IT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Al(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n,p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it-IT" dirty="0" smtClean="0">
                <a:latin typeface="Century Gothic" panose="020B0502020202020204" pitchFamily="34" charset="0"/>
              </a:rPr>
              <a:t> and 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n,</a:t>
            </a:r>
            <a:r>
              <a:rPr lang="it-IT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reaction</a:t>
            </a:r>
            <a:r>
              <a:rPr lang="it-IT" dirty="0" smtClean="0">
                <a:latin typeface="Century Gothic" panose="020B0502020202020204" pitchFamily="34" charset="0"/>
              </a:rPr>
              <a:t> in EAR2@n_TOF</a:t>
            </a:r>
          </a:p>
          <a:p>
            <a:pPr algn="ctr"/>
            <a:r>
              <a:rPr lang="it-IT" sz="1600" dirty="0" smtClean="0">
                <a:latin typeface="Century Gothic" panose="020B0502020202020204" pitchFamily="34" charset="0"/>
              </a:rPr>
              <a:t>(</a:t>
            </a:r>
            <a:r>
              <a:rPr lang="it-IT" sz="1600" dirty="0">
                <a:latin typeface="Century Gothic" panose="020B0502020202020204" pitchFamily="34" charset="0"/>
              </a:rPr>
              <a:t>p</a:t>
            </a:r>
            <a:r>
              <a:rPr lang="it-IT" sz="1600" dirty="0" smtClean="0">
                <a:latin typeface="Century Gothic" panose="020B0502020202020204" pitchFamily="34" charset="0"/>
              </a:rPr>
              <a:t>roduction and </a:t>
            </a:r>
            <a:r>
              <a:rPr lang="it-IT" sz="1600" dirty="0" err="1" smtClean="0">
                <a:latin typeface="Century Gothic" panose="020B0502020202020204" pitchFamily="34" charset="0"/>
              </a:rPr>
              <a:t>ejection</a:t>
            </a:r>
            <a:r>
              <a:rPr lang="it-IT" sz="1600" dirty="0" smtClean="0">
                <a:latin typeface="Century Gothic" panose="020B0502020202020204" pitchFamily="34" charset="0"/>
              </a:rPr>
              <a:t> from massive </a:t>
            </a:r>
            <a:r>
              <a:rPr lang="it-IT" sz="1600" dirty="0" err="1" smtClean="0">
                <a:latin typeface="Century Gothic" panose="020B0502020202020204" pitchFamily="34" charset="0"/>
              </a:rPr>
              <a:t>stars</a:t>
            </a:r>
            <a:r>
              <a:rPr lang="it-IT" sz="1600" dirty="0" smtClean="0">
                <a:latin typeface="Century Gothic" panose="020B0502020202020204" pitchFamily="34" charset="0"/>
              </a:rPr>
              <a:t>)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pic>
        <p:nvPicPr>
          <p:cNvPr id="31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396" y="3884118"/>
            <a:ext cx="1625114" cy="2713234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1152679" y="3573016"/>
            <a:ext cx="6947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Century Gothic" panose="020B0502020202020204" pitchFamily="34" charset="0"/>
              </a:rPr>
              <a:t>Measurement</a:t>
            </a:r>
            <a:r>
              <a:rPr lang="it-IT" dirty="0" smtClean="0">
                <a:latin typeface="Century Gothic" panose="020B0502020202020204" pitchFamily="34" charset="0"/>
              </a:rPr>
              <a:t> of the </a:t>
            </a:r>
            <a:r>
              <a:rPr lang="it-IT" baseline="30000" dirty="0" smtClean="0">
                <a:latin typeface="Century Gothic" panose="020B0502020202020204" pitchFamily="34" charset="0"/>
              </a:rPr>
              <a:t>33</a:t>
            </a:r>
            <a:r>
              <a:rPr lang="it-IT" dirty="0" smtClean="0">
                <a:latin typeface="Century Gothic" panose="020B0502020202020204" pitchFamily="34" charset="0"/>
              </a:rPr>
              <a:t>S(</a:t>
            </a:r>
            <a:r>
              <a:rPr lang="it-IT" dirty="0" err="1" smtClean="0">
                <a:latin typeface="Century Gothic" panose="020B0502020202020204" pitchFamily="34" charset="0"/>
              </a:rPr>
              <a:t>n,</a:t>
            </a:r>
            <a:r>
              <a:rPr lang="it-IT" dirty="0" err="1" smtClean="0">
                <a:latin typeface="Symbol" panose="05050102010706020507" pitchFamily="18" charset="2"/>
              </a:rPr>
              <a:t>a</a:t>
            </a:r>
            <a:r>
              <a:rPr lang="it-IT" dirty="0" smtClean="0">
                <a:latin typeface="Century Gothic" panose="020B0502020202020204" pitchFamily="34" charset="0"/>
              </a:rPr>
              <a:t>) in EAR2 </a:t>
            </a:r>
            <a:r>
              <a:rPr lang="it-IT" sz="1600" dirty="0" smtClean="0">
                <a:latin typeface="Century Gothic" panose="020B0502020202020204" pitchFamily="34" charset="0"/>
              </a:rPr>
              <a:t>(production of 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36</a:t>
            </a:r>
            <a:r>
              <a:rPr lang="it-IT" sz="1600" dirty="0" smtClean="0">
                <a:latin typeface="Century Gothic" panose="020B0502020202020204" pitchFamily="34" charset="0"/>
              </a:rPr>
              <a:t>S)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20072" y="5934904"/>
            <a:ext cx="331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latin typeface="Century Gothic" panose="020B0502020202020204" pitchFamily="34" charset="0"/>
              </a:rPr>
              <a:t>M. Sabate, </a:t>
            </a:r>
            <a:r>
              <a:rPr lang="it-IT" sz="1400" i="1" dirty="0" err="1" smtClean="0">
                <a:latin typeface="Century Gothic" panose="020B0502020202020204" pitchFamily="34" charset="0"/>
              </a:rPr>
              <a:t>Univ</a:t>
            </a:r>
            <a:r>
              <a:rPr lang="it-IT" sz="1400" i="1" dirty="0" smtClean="0">
                <a:latin typeface="Century Gothic" panose="020B0502020202020204" pitchFamily="34" charset="0"/>
              </a:rPr>
              <a:t>. of Seville/Granada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3568" y="475824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Century Gothic" panose="020B0502020202020204" pitchFamily="34" charset="0"/>
              </a:rPr>
              <a:t>Measured with </a:t>
            </a:r>
            <a:r>
              <a:rPr lang="en-GB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MicroMegas</a:t>
            </a:r>
            <a:r>
              <a:rPr lang="en-GB" sz="1600" dirty="0" smtClean="0">
                <a:latin typeface="Century Gothic" panose="020B0502020202020204" pitchFamily="34" charset="0"/>
              </a:rPr>
              <a:t> gas detector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37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738" y="4045977"/>
            <a:ext cx="3575006" cy="1831295"/>
          </a:xfrm>
          <a:prstGeom prst="rect">
            <a:avLst/>
          </a:prstGeom>
        </p:spPr>
      </p:pic>
      <p:cxnSp>
        <p:nvCxnSpPr>
          <p:cNvPr id="10" name="Connettore diritto 9"/>
          <p:cNvCxnSpPr/>
          <p:nvPr/>
        </p:nvCxnSpPr>
        <p:spPr>
          <a:xfrm>
            <a:off x="683568" y="3573016"/>
            <a:ext cx="786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Screen Shot 2017-06-12 at 17.0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9" y="3429000"/>
            <a:ext cx="2451361" cy="29558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83768" y="3501008"/>
            <a:ext cx="61862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621753"/>
            <a:ext cx="8064896" cy="287771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 err="1">
                <a:latin typeface="Century Gothic" panose="020B0502020202020204" pitchFamily="34" charset="0"/>
              </a:rPr>
              <a:t>Several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measurements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already</a:t>
            </a:r>
            <a:r>
              <a:rPr lang="it-IT" sz="1600" dirty="0">
                <a:latin typeface="Century Gothic" panose="020B0502020202020204" pitchFamily="34" charset="0"/>
              </a:rPr>
              <a:t> in the pipe-line (</a:t>
            </a:r>
            <a:r>
              <a:rPr lang="it-IT" sz="1600" dirty="0" err="1">
                <a:latin typeface="Century Gothic" panose="020B0502020202020204" pitchFamily="34" charset="0"/>
              </a:rPr>
              <a:t>approved</a:t>
            </a:r>
            <a:r>
              <a:rPr lang="it-IT" sz="1600" dirty="0">
                <a:latin typeface="Century Gothic" panose="020B0502020202020204" pitchFamily="34" charset="0"/>
              </a:rPr>
              <a:t> by INTC), to be </a:t>
            </a:r>
            <a:r>
              <a:rPr lang="it-IT" sz="1600" dirty="0" err="1">
                <a:latin typeface="Century Gothic" panose="020B0502020202020204" pitchFamily="34" charset="0"/>
              </a:rPr>
              <a:t>performed</a:t>
            </a:r>
            <a:r>
              <a:rPr lang="it-IT" sz="1600" dirty="0">
                <a:latin typeface="Century Gothic" panose="020B0502020202020204" pitchFamily="34" charset="0"/>
              </a:rPr>
              <a:t> in 2017-2018 (</a:t>
            </a:r>
            <a:r>
              <a:rPr lang="it-IT" sz="1600" dirty="0" err="1">
                <a:latin typeface="Century Gothic" panose="020B0502020202020204" pitchFamily="34" charset="0"/>
              </a:rPr>
              <a:t>before</a:t>
            </a:r>
            <a:r>
              <a:rPr lang="it-IT" sz="1600" dirty="0">
                <a:latin typeface="Century Gothic" panose="020B0502020202020204" pitchFamily="34" charset="0"/>
              </a:rPr>
              <a:t> CERN </a:t>
            </a:r>
            <a:r>
              <a:rPr lang="it-IT" sz="1600" dirty="0" err="1">
                <a:latin typeface="Century Gothic" panose="020B0502020202020204" pitchFamily="34" charset="0"/>
              </a:rPr>
              <a:t>accelerator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shut</a:t>
            </a:r>
            <a:r>
              <a:rPr lang="it-IT" sz="1600" dirty="0">
                <a:latin typeface="Century Gothic" panose="020B0502020202020204" pitchFamily="34" charset="0"/>
              </a:rPr>
              <a:t>-down</a:t>
            </a:r>
            <a:r>
              <a:rPr lang="it-IT" sz="1600" dirty="0" smtClean="0">
                <a:latin typeface="Century Gothic" panose="020B0502020202020204" pitchFamily="34" charset="0"/>
              </a:rPr>
              <a:t>):</a:t>
            </a:r>
            <a:endParaRPr lang="it-IT" sz="1600" baseline="300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1166813" algn="l"/>
              </a:tabLst>
            </a:pPr>
            <a:r>
              <a:rPr lang="it-IT" sz="1600" baseline="30000" dirty="0" smtClean="0">
                <a:latin typeface="Century Gothic" panose="020B0502020202020204" pitchFamily="34" charset="0"/>
              </a:rPr>
              <a:t>69,71</a:t>
            </a:r>
            <a:r>
              <a:rPr lang="it-IT" sz="1600" dirty="0" smtClean="0">
                <a:latin typeface="Century Gothic" panose="020B0502020202020204" pitchFamily="34" charset="0"/>
              </a:rPr>
              <a:t>Ga	(</a:t>
            </a:r>
            <a:r>
              <a:rPr lang="it-IT" sz="1600" dirty="0" err="1" smtClean="0">
                <a:latin typeface="Century Gothic" panose="020B0502020202020204" pitchFamily="34" charset="0"/>
              </a:rPr>
              <a:t>n,</a:t>
            </a:r>
            <a:r>
              <a:rPr lang="it-IT" sz="1600" dirty="0" err="1" smtClean="0">
                <a:latin typeface="Symbol" panose="05050102010706020507" pitchFamily="18" charset="2"/>
              </a:rPr>
              <a:t>g</a:t>
            </a:r>
            <a:r>
              <a:rPr lang="it-IT" sz="1600" dirty="0" smtClean="0">
                <a:latin typeface="Century Gothic" panose="020B0502020202020204" pitchFamily="34" charset="0"/>
              </a:rPr>
              <a:t>)	</a:t>
            </a:r>
            <a:r>
              <a:rPr lang="it-IT" sz="1600" dirty="0" err="1">
                <a:latin typeface="Century Gothic" panose="020B0502020202020204" pitchFamily="34" charset="0"/>
              </a:rPr>
              <a:t>w</a:t>
            </a:r>
            <a:r>
              <a:rPr lang="it-IT" sz="1600" dirty="0" err="1" smtClean="0">
                <a:latin typeface="Century Gothic" panose="020B0502020202020204" pitchFamily="34" charset="0"/>
              </a:rPr>
              <a:t>eak</a:t>
            </a:r>
            <a:r>
              <a:rPr lang="it-IT" sz="1600" dirty="0" smtClean="0">
                <a:latin typeface="Century Gothic" panose="020B0502020202020204" pitchFamily="34" charset="0"/>
              </a:rPr>
              <a:t> s-</a:t>
            </a:r>
            <a:r>
              <a:rPr lang="it-IT" sz="1600" dirty="0" err="1" smtClean="0">
                <a:latin typeface="Century Gothic" panose="020B0502020202020204" pitchFamily="34" charset="0"/>
              </a:rPr>
              <a:t>process</a:t>
            </a:r>
            <a:r>
              <a:rPr lang="it-IT" sz="1600" dirty="0" smtClean="0">
                <a:latin typeface="Century Gothic" panose="020B0502020202020204" pitchFamily="34" charset="0"/>
              </a:rPr>
              <a:t> in massive </a:t>
            </a:r>
            <a:r>
              <a:rPr lang="it-IT" sz="1600" dirty="0" err="1" smtClean="0">
                <a:latin typeface="Century Gothic" panose="020B0502020202020204" pitchFamily="34" charset="0"/>
              </a:rPr>
              <a:t>stars</a:t>
            </a:r>
            <a:r>
              <a:rPr lang="it-IT" sz="1600" dirty="0" smtClean="0">
                <a:latin typeface="Century Gothic" panose="020B0502020202020204" pitchFamily="34" charset="0"/>
              </a:rPr>
              <a:t>	Goethe </a:t>
            </a:r>
            <a:r>
              <a:rPr lang="it-IT" sz="1600" dirty="0" err="1" smtClean="0">
                <a:latin typeface="Century Gothic" panose="020B0502020202020204" pitchFamily="34" charset="0"/>
              </a:rPr>
              <a:t>Univ</a:t>
            </a:r>
            <a:r>
              <a:rPr lang="it-IT" sz="1600" dirty="0" smtClean="0">
                <a:latin typeface="Century Gothic" panose="020B0502020202020204" pitchFamily="34" charset="0"/>
              </a:rPr>
              <a:t>., Frankfurt</a:t>
            </a:r>
          </a:p>
          <a:p>
            <a:pPr>
              <a:lnSpc>
                <a:spcPct val="150000"/>
              </a:lnSpc>
              <a:tabLst>
                <a:tab pos="1166813" algn="l"/>
              </a:tabLst>
            </a:pPr>
            <a:r>
              <a:rPr lang="it-IT" sz="1600" baseline="30000" dirty="0" smtClean="0">
                <a:latin typeface="Century Gothic" panose="020B0502020202020204" pitchFamily="34" charset="0"/>
              </a:rPr>
              <a:t>88</a:t>
            </a:r>
            <a:r>
              <a:rPr lang="it-IT" sz="1600" dirty="0" smtClean="0">
                <a:latin typeface="Century Gothic" panose="020B0502020202020204" pitchFamily="34" charset="0"/>
              </a:rPr>
              <a:t>Sr, 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89</a:t>
            </a:r>
            <a:r>
              <a:rPr lang="it-IT" sz="1600" dirty="0" smtClean="0">
                <a:latin typeface="Century Gothic" panose="020B0502020202020204" pitchFamily="34" charset="0"/>
              </a:rPr>
              <a:t>Y	</a:t>
            </a:r>
            <a:r>
              <a:rPr lang="it-IT" sz="1600" dirty="0">
                <a:latin typeface="Century Gothic" panose="020B0502020202020204" pitchFamily="34" charset="0"/>
              </a:rPr>
              <a:t>(</a:t>
            </a:r>
            <a:r>
              <a:rPr lang="it-IT" sz="1600" dirty="0" err="1">
                <a:latin typeface="Century Gothic" panose="020B0502020202020204" pitchFamily="34" charset="0"/>
              </a:rPr>
              <a:t>n,</a:t>
            </a:r>
            <a:r>
              <a:rPr lang="it-IT" sz="1600" dirty="0" err="1">
                <a:latin typeface="Symbol" panose="05050102010706020507" pitchFamily="18" charset="2"/>
              </a:rPr>
              <a:t>g</a:t>
            </a:r>
            <a:r>
              <a:rPr lang="it-IT" sz="1600" dirty="0">
                <a:latin typeface="Century Gothic" panose="020B0502020202020204" pitchFamily="34" charset="0"/>
              </a:rPr>
              <a:t>)</a:t>
            </a:r>
            <a:r>
              <a:rPr lang="it-IT" sz="1600" dirty="0" smtClean="0">
                <a:latin typeface="Century Gothic" panose="020B0502020202020204" pitchFamily="34" charset="0"/>
              </a:rPr>
              <a:t>	</a:t>
            </a:r>
            <a:r>
              <a:rPr lang="it-IT" sz="1600" dirty="0" err="1" smtClean="0">
                <a:latin typeface="Century Gothic" panose="020B0502020202020204" pitchFamily="34" charset="0"/>
              </a:rPr>
              <a:t>bottleneck</a:t>
            </a:r>
            <a:r>
              <a:rPr lang="it-IT" sz="1600" dirty="0" smtClean="0">
                <a:latin typeface="Century Gothic" panose="020B0502020202020204" pitchFamily="34" charset="0"/>
              </a:rPr>
              <a:t> nuclei 	</a:t>
            </a:r>
            <a:r>
              <a:rPr lang="it-IT" sz="1600" dirty="0">
                <a:latin typeface="Century Gothic" panose="020B0502020202020204" pitchFamily="34" charset="0"/>
              </a:rPr>
              <a:t>	</a:t>
            </a:r>
            <a:r>
              <a:rPr lang="it-IT" sz="1600" dirty="0" smtClean="0">
                <a:latin typeface="Century Gothic" panose="020B0502020202020204" pitchFamily="34" charset="0"/>
              </a:rPr>
              <a:t>	INFN, Bari</a:t>
            </a:r>
          </a:p>
          <a:p>
            <a:pPr>
              <a:lnSpc>
                <a:spcPct val="150000"/>
              </a:lnSpc>
              <a:tabLst>
                <a:tab pos="1166813" algn="l"/>
              </a:tabLst>
            </a:pPr>
            <a:r>
              <a:rPr lang="it-IT" sz="1600" baseline="30000" dirty="0" smtClean="0">
                <a:latin typeface="Century Gothic" panose="020B0502020202020204" pitchFamily="34" charset="0"/>
              </a:rPr>
              <a:t>152,154,156</a:t>
            </a:r>
            <a:r>
              <a:rPr lang="it-IT" sz="1600" dirty="0" smtClean="0">
                <a:latin typeface="Century Gothic" panose="020B0502020202020204" pitchFamily="34" charset="0"/>
              </a:rPr>
              <a:t>Gd 	</a:t>
            </a:r>
            <a:r>
              <a:rPr lang="it-IT" sz="1600" dirty="0">
                <a:latin typeface="Century Gothic" panose="020B0502020202020204" pitchFamily="34" charset="0"/>
              </a:rPr>
              <a:t>(</a:t>
            </a:r>
            <a:r>
              <a:rPr lang="it-IT" sz="1600" dirty="0" err="1">
                <a:latin typeface="Century Gothic" panose="020B0502020202020204" pitchFamily="34" charset="0"/>
              </a:rPr>
              <a:t>n,</a:t>
            </a:r>
            <a:r>
              <a:rPr lang="it-IT" sz="1600" dirty="0" err="1">
                <a:latin typeface="Symbol" panose="05050102010706020507" pitchFamily="18" charset="2"/>
              </a:rPr>
              <a:t>g</a:t>
            </a:r>
            <a:r>
              <a:rPr lang="it-IT" sz="1600" dirty="0">
                <a:latin typeface="Century Gothic" panose="020B0502020202020204" pitchFamily="34" charset="0"/>
              </a:rPr>
              <a:t>)</a:t>
            </a:r>
            <a:r>
              <a:rPr lang="it-IT" sz="1600" dirty="0" smtClean="0">
                <a:latin typeface="Century Gothic" panose="020B0502020202020204" pitchFamily="34" charset="0"/>
              </a:rPr>
              <a:t>	s-</a:t>
            </a:r>
            <a:r>
              <a:rPr lang="it-IT" sz="1600" dirty="0" err="1" smtClean="0">
                <a:latin typeface="Century Gothic" panose="020B0502020202020204" pitchFamily="34" charset="0"/>
              </a:rPr>
              <a:t>only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isotopes</a:t>
            </a:r>
            <a:r>
              <a:rPr lang="it-IT" sz="1600" dirty="0" smtClean="0">
                <a:latin typeface="Century Gothic" panose="020B0502020202020204" pitchFamily="34" charset="0"/>
              </a:rPr>
              <a:t> 			INFN and </a:t>
            </a:r>
            <a:r>
              <a:rPr lang="it-IT" sz="1600" dirty="0" err="1" smtClean="0">
                <a:latin typeface="Century Gothic" panose="020B0502020202020204" pitchFamily="34" charset="0"/>
              </a:rPr>
              <a:t>Univ</a:t>
            </a:r>
            <a:r>
              <a:rPr lang="it-IT" sz="1600" dirty="0" smtClean="0">
                <a:latin typeface="Century Gothic" panose="020B0502020202020204" pitchFamily="34" charset="0"/>
              </a:rPr>
              <a:t>., Bologna</a:t>
            </a:r>
          </a:p>
          <a:p>
            <a:pPr>
              <a:lnSpc>
                <a:spcPct val="150000"/>
              </a:lnSpc>
              <a:tabLst>
                <a:tab pos="1166813" algn="l"/>
              </a:tabLst>
            </a:pPr>
            <a:r>
              <a:rPr lang="it-IT" sz="1600" baseline="30000" dirty="0" smtClean="0">
                <a:latin typeface="Century Gothic" panose="020B0502020202020204" pitchFamily="34" charset="0"/>
              </a:rPr>
              <a:t>14</a:t>
            </a:r>
            <a:r>
              <a:rPr lang="it-IT" sz="1600" dirty="0" smtClean="0">
                <a:latin typeface="Century Gothic" panose="020B0502020202020204" pitchFamily="34" charset="0"/>
              </a:rPr>
              <a:t>N	(</a:t>
            </a:r>
            <a:r>
              <a:rPr lang="it-IT" sz="1600" dirty="0" err="1" smtClean="0">
                <a:latin typeface="Century Gothic" panose="020B0502020202020204" pitchFamily="34" charset="0"/>
              </a:rPr>
              <a:t>n,p</a:t>
            </a:r>
            <a:r>
              <a:rPr lang="it-IT" sz="1600" dirty="0" smtClean="0">
                <a:latin typeface="Century Gothic" panose="020B0502020202020204" pitchFamily="34" charset="0"/>
              </a:rPr>
              <a:t>) 	</a:t>
            </a:r>
            <a:r>
              <a:rPr lang="it-IT" sz="1600" dirty="0" err="1" smtClean="0">
                <a:latin typeface="Century Gothic" panose="020B0502020202020204" pitchFamily="34" charset="0"/>
              </a:rPr>
              <a:t>neutron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poison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  <a:r>
              <a:rPr lang="it-IT" sz="1600" dirty="0" smtClean="0">
                <a:latin typeface="Century Gothic" panose="020B0502020202020204" pitchFamily="34" charset="0"/>
              </a:rPr>
              <a:t>/ 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19</a:t>
            </a:r>
            <a:r>
              <a:rPr lang="it-IT" sz="1600" dirty="0" smtClean="0">
                <a:latin typeface="Century Gothic" panose="020B0502020202020204" pitchFamily="34" charset="0"/>
              </a:rPr>
              <a:t>F </a:t>
            </a:r>
            <a:r>
              <a:rPr lang="it-IT" sz="1600" dirty="0" err="1" smtClean="0">
                <a:latin typeface="Century Gothic" panose="020B0502020202020204" pitchFamily="34" charset="0"/>
              </a:rPr>
              <a:t>prod</a:t>
            </a:r>
            <a:r>
              <a:rPr lang="it-IT" sz="1600" dirty="0" smtClean="0">
                <a:latin typeface="Century Gothic" panose="020B0502020202020204" pitchFamily="34" charset="0"/>
              </a:rPr>
              <a:t>. 		</a:t>
            </a:r>
            <a:r>
              <a:rPr lang="it-IT" sz="1600" dirty="0" err="1" smtClean="0">
                <a:latin typeface="Century Gothic" panose="020B0502020202020204" pitchFamily="34" charset="0"/>
              </a:rPr>
              <a:t>Univ</a:t>
            </a:r>
            <a:r>
              <a:rPr lang="it-IT" sz="1600" dirty="0" smtClean="0">
                <a:latin typeface="Century Gothic" panose="020B0502020202020204" pitchFamily="34" charset="0"/>
              </a:rPr>
              <a:t>. of Granada </a:t>
            </a:r>
          </a:p>
          <a:p>
            <a:pPr>
              <a:lnSpc>
                <a:spcPct val="150000"/>
              </a:lnSpc>
              <a:tabLst>
                <a:tab pos="1166813" algn="l"/>
              </a:tabLst>
            </a:pPr>
            <a:r>
              <a:rPr lang="it-IT" sz="1600" baseline="30000" dirty="0" smtClean="0">
                <a:latin typeface="Century Gothic" panose="020B0502020202020204" pitchFamily="34" charset="0"/>
              </a:rPr>
              <a:t>35</a:t>
            </a:r>
            <a:r>
              <a:rPr lang="it-IT" sz="1600" dirty="0" smtClean="0">
                <a:latin typeface="Century Gothic" panose="020B0502020202020204" pitchFamily="34" charset="0"/>
              </a:rPr>
              <a:t>Cl	(</a:t>
            </a:r>
            <a:r>
              <a:rPr lang="it-IT" sz="1600" dirty="0" err="1" smtClean="0">
                <a:latin typeface="Century Gothic" panose="020B0502020202020204" pitchFamily="34" charset="0"/>
              </a:rPr>
              <a:t>n,p</a:t>
            </a:r>
            <a:r>
              <a:rPr lang="it-IT" sz="1600" dirty="0" smtClean="0">
                <a:latin typeface="Century Gothic" panose="020B0502020202020204" pitchFamily="34" charset="0"/>
              </a:rPr>
              <a:t>)	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36</a:t>
            </a:r>
            <a:r>
              <a:rPr lang="it-IT" sz="1600" dirty="0" smtClean="0">
                <a:latin typeface="Century Gothic" panose="020B0502020202020204" pitchFamily="34" charset="0"/>
              </a:rPr>
              <a:t>S and 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35</a:t>
            </a:r>
            <a:r>
              <a:rPr lang="it-IT" sz="1600" dirty="0" smtClean="0">
                <a:latin typeface="Century Gothic" panose="020B0502020202020204" pitchFamily="34" charset="0"/>
              </a:rPr>
              <a:t>Cl/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37</a:t>
            </a:r>
            <a:r>
              <a:rPr lang="it-IT" sz="1600" dirty="0" smtClean="0">
                <a:latin typeface="Century Gothic" panose="020B0502020202020204" pitchFamily="34" charset="0"/>
              </a:rPr>
              <a:t>Cl in C-</a:t>
            </a:r>
            <a:r>
              <a:rPr lang="it-IT" sz="1600" dirty="0" err="1" smtClean="0">
                <a:latin typeface="Century Gothic" panose="020B0502020202020204" pitchFamily="34" charset="0"/>
              </a:rPr>
              <a:t>rich</a:t>
            </a:r>
            <a:r>
              <a:rPr lang="it-IT" sz="1600" dirty="0" smtClean="0">
                <a:latin typeface="Century Gothic" panose="020B0502020202020204" pitchFamily="34" charset="0"/>
              </a:rPr>
              <a:t> AGB	</a:t>
            </a:r>
            <a:r>
              <a:rPr lang="it-IT" sz="1600" dirty="0" err="1" smtClean="0">
                <a:latin typeface="Century Gothic" panose="020B0502020202020204" pitchFamily="34" charset="0"/>
              </a:rPr>
              <a:t>Univ</a:t>
            </a:r>
            <a:r>
              <a:rPr lang="it-IT" sz="1600" dirty="0" smtClean="0">
                <a:latin typeface="Century Gothic" panose="020B0502020202020204" pitchFamily="34" charset="0"/>
              </a:rPr>
              <a:t>. of Granada</a:t>
            </a:r>
          </a:p>
          <a:p>
            <a:pPr>
              <a:lnSpc>
                <a:spcPct val="150000"/>
              </a:lnSpc>
              <a:tabLst>
                <a:tab pos="1166813" algn="l"/>
              </a:tabLst>
            </a:pPr>
            <a:r>
              <a:rPr lang="it-IT" sz="1600" baseline="30000" dirty="0" smtClean="0">
                <a:latin typeface="Century Gothic" panose="020B0502020202020204" pitchFamily="34" charset="0"/>
              </a:rPr>
              <a:t>77,78</a:t>
            </a:r>
            <a:r>
              <a:rPr lang="it-IT" sz="1600" dirty="0" smtClean="0">
                <a:latin typeface="Century Gothic" panose="020B0502020202020204" pitchFamily="34" charset="0"/>
              </a:rPr>
              <a:t>Se, </a:t>
            </a:r>
            <a:r>
              <a:rPr lang="it-IT" sz="1600" baseline="30000" dirty="0" smtClean="0">
                <a:latin typeface="Century Gothic" panose="020B0502020202020204" pitchFamily="34" charset="0"/>
              </a:rPr>
              <a:t>68</a:t>
            </a:r>
            <a:r>
              <a:rPr lang="it-IT" sz="1600" dirty="0">
                <a:latin typeface="Century Gothic" panose="020B0502020202020204" pitchFamily="34" charset="0"/>
              </a:rPr>
              <a:t>Zn </a:t>
            </a:r>
            <a:r>
              <a:rPr lang="it-IT" sz="1600" dirty="0" smtClean="0">
                <a:latin typeface="Century Gothic" panose="020B0502020202020204" pitchFamily="34" charset="0"/>
              </a:rPr>
              <a:t>	(</a:t>
            </a:r>
            <a:r>
              <a:rPr lang="it-IT" sz="1600" dirty="0" err="1">
                <a:latin typeface="Century Gothic" panose="020B0502020202020204" pitchFamily="34" charset="0"/>
              </a:rPr>
              <a:t>n,</a:t>
            </a:r>
            <a:r>
              <a:rPr lang="it-IT" sz="1600" dirty="0" err="1">
                <a:latin typeface="Symbol" panose="05050102010706020507" pitchFamily="18" charset="2"/>
              </a:rPr>
              <a:t>g</a:t>
            </a:r>
            <a:r>
              <a:rPr lang="it-IT" sz="1600" dirty="0">
                <a:latin typeface="Century Gothic" panose="020B0502020202020204" pitchFamily="34" charset="0"/>
              </a:rPr>
              <a:t>) </a:t>
            </a:r>
            <a:r>
              <a:rPr lang="it-IT" sz="1600" dirty="0" smtClean="0">
                <a:latin typeface="Century Gothic" panose="020B0502020202020204" pitchFamily="34" charset="0"/>
              </a:rPr>
              <a:t>	</a:t>
            </a:r>
            <a:r>
              <a:rPr lang="it-IT" sz="1600" dirty="0" err="1" smtClean="0">
                <a:latin typeface="Century Gothic" panose="020B0502020202020204" pitchFamily="34" charset="0"/>
              </a:rPr>
              <a:t>weak</a:t>
            </a:r>
            <a:r>
              <a:rPr lang="it-IT" sz="1600" dirty="0" smtClean="0">
                <a:latin typeface="Century Gothic" panose="020B0502020202020204" pitchFamily="34" charset="0"/>
              </a:rPr>
              <a:t> s-</a:t>
            </a:r>
            <a:r>
              <a:rPr lang="it-IT" sz="1600" dirty="0" err="1" smtClean="0">
                <a:latin typeface="Century Gothic" panose="020B0502020202020204" pitchFamily="34" charset="0"/>
              </a:rPr>
              <a:t>process</a:t>
            </a:r>
            <a:r>
              <a:rPr lang="it-IT" sz="1600" dirty="0" smtClean="0">
                <a:latin typeface="Century Gothic" panose="020B0502020202020204" pitchFamily="34" charset="0"/>
              </a:rPr>
              <a:t> in massive </a:t>
            </a:r>
            <a:r>
              <a:rPr lang="it-IT" sz="1600" dirty="0" err="1" smtClean="0">
                <a:latin typeface="Century Gothic" panose="020B0502020202020204" pitchFamily="34" charset="0"/>
              </a:rPr>
              <a:t>stars</a:t>
            </a:r>
            <a:r>
              <a:rPr lang="it-IT" sz="1600" dirty="0" smtClean="0">
                <a:latin typeface="Century Gothic" panose="020B0502020202020204" pitchFamily="34" charset="0"/>
              </a:rPr>
              <a:t>	</a:t>
            </a:r>
            <a:r>
              <a:rPr lang="it-IT" sz="1600" dirty="0" err="1" smtClean="0">
                <a:latin typeface="Century Gothic" panose="020B0502020202020204" pitchFamily="34" charset="0"/>
              </a:rPr>
              <a:t>Univ</a:t>
            </a:r>
            <a:r>
              <a:rPr lang="it-IT" sz="1600" dirty="0" smtClean="0">
                <a:latin typeface="Century Gothic" panose="020B0502020202020204" pitchFamily="34" charset="0"/>
              </a:rPr>
              <a:t>. of </a:t>
            </a:r>
            <a:r>
              <a:rPr lang="it-IT" sz="1600" dirty="0" err="1" smtClean="0">
                <a:latin typeface="Century Gothic" panose="020B0502020202020204" pitchFamily="34" charset="0"/>
              </a:rPr>
              <a:t>Edinburgh</a:t>
            </a:r>
            <a:r>
              <a:rPr lang="it-IT" sz="1600" dirty="0" smtClean="0">
                <a:latin typeface="Century Gothic" panose="020B0502020202020204" pitchFamily="34" charset="0"/>
              </a:rPr>
              <a:t>	</a:t>
            </a:r>
            <a:endParaRPr lang="it-IT" dirty="0" smtClean="0"/>
          </a:p>
        </p:txBody>
      </p:sp>
      <p:sp>
        <p:nvSpPr>
          <p:cNvPr id="4" name="Rettangolo arrotondato 3"/>
          <p:cNvSpPr/>
          <p:nvPr/>
        </p:nvSpPr>
        <p:spPr>
          <a:xfrm>
            <a:off x="535946" y="548680"/>
            <a:ext cx="8068502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987825" y="33998"/>
            <a:ext cx="5112568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n_TOF long-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range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plan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059832" y="3717032"/>
            <a:ext cx="52565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>
                <a:latin typeface="Century Gothic" panose="020B0502020202020204" pitchFamily="34" charset="0"/>
              </a:rPr>
              <a:t>During</a:t>
            </a:r>
            <a:r>
              <a:rPr lang="it-IT" dirty="0">
                <a:latin typeface="Century Gothic" panose="020B0502020202020204" pitchFamily="34" charset="0"/>
              </a:rPr>
              <a:t> </a:t>
            </a:r>
            <a:r>
              <a:rPr lang="it-IT" dirty="0" smtClean="0">
                <a:latin typeface="Century Gothic" panose="020B0502020202020204" pitchFamily="34" charset="0"/>
              </a:rPr>
              <a:t>the </a:t>
            </a:r>
            <a:r>
              <a:rPr lang="it-IT" dirty="0" err="1" smtClean="0">
                <a:latin typeface="Century Gothic" panose="020B0502020202020204" pitchFamily="34" charset="0"/>
              </a:rPr>
              <a:t>shut</a:t>
            </a:r>
            <a:r>
              <a:rPr lang="it-IT" dirty="0" smtClean="0">
                <a:latin typeface="Century Gothic" panose="020B0502020202020204" pitchFamily="34" charset="0"/>
              </a:rPr>
              <a:t>-down (2019-2020)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replacement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spallation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target</a:t>
            </a:r>
            <a:r>
              <a:rPr lang="it-IT" dirty="0" smtClean="0">
                <a:latin typeface="Century Gothic" panose="020B0502020202020204" pitchFamily="34" charset="0"/>
              </a:rPr>
              <a:t> (</a:t>
            </a:r>
            <a:r>
              <a:rPr lang="it-IT" dirty="0" err="1" smtClean="0">
                <a:latin typeface="Century Gothic" panose="020B0502020202020204" pitchFamily="34" charset="0"/>
              </a:rPr>
              <a:t>designed</a:t>
            </a:r>
            <a:r>
              <a:rPr lang="it-IT" dirty="0" smtClean="0">
                <a:latin typeface="Century Gothic" panose="020B0502020202020204" pitchFamily="34" charset="0"/>
              </a:rPr>
              <a:t> to operate for 10 </a:t>
            </a:r>
            <a:r>
              <a:rPr lang="it-IT" dirty="0" err="1" smtClean="0">
                <a:latin typeface="Century Gothic" panose="020B0502020202020204" pitchFamily="34" charset="0"/>
              </a:rPr>
              <a:t>years</a:t>
            </a:r>
            <a:r>
              <a:rPr lang="it-IT" dirty="0" smtClean="0">
                <a:latin typeface="Century Gothic" panose="020B0502020202020204" pitchFamily="34" charset="0"/>
              </a:rPr>
              <a:t>):</a:t>
            </a:r>
          </a:p>
          <a:p>
            <a:pPr marL="53657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roposals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>
                <a:latin typeface="Century Gothic" panose="020B0502020202020204" pitchFamily="34" charset="0"/>
              </a:rPr>
              <a:t>for new </a:t>
            </a:r>
            <a:r>
              <a:rPr lang="it-IT" sz="1600" dirty="0" err="1">
                <a:latin typeface="Century Gothic" panose="020B0502020202020204" pitchFamily="34" charset="0"/>
              </a:rPr>
              <a:t>measurements</a:t>
            </a:r>
            <a:endParaRPr lang="it-IT" sz="1600" dirty="0">
              <a:latin typeface="Century Gothic" panose="020B0502020202020204" pitchFamily="34" charset="0"/>
            </a:endParaRPr>
          </a:p>
          <a:p>
            <a:pPr marL="53657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detector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latin typeface="Century Gothic" panose="020B0502020202020204" pitchFamily="34" charset="0"/>
              </a:rPr>
              <a:t>developments</a:t>
            </a:r>
            <a:endParaRPr lang="it-IT" sz="1600" dirty="0">
              <a:latin typeface="Century Gothic" panose="020B0502020202020204" pitchFamily="34" charset="0"/>
            </a:endParaRPr>
          </a:p>
          <a:p>
            <a:pPr marL="53657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sample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procurement</a:t>
            </a:r>
            <a:endParaRPr lang="it-I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987825" y="33998"/>
            <a:ext cx="5112568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Conclusions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395536" y="1196752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6"/>
          <p:cNvSpPr txBox="1"/>
          <p:nvPr/>
        </p:nvSpPr>
        <p:spPr>
          <a:xfrm>
            <a:off x="758104" y="1124744"/>
            <a:ext cx="7774336" cy="455509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lvl="0" indent="-358775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There is need of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accurate new data</a:t>
            </a:r>
            <a:r>
              <a:rPr lang="en-GB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neutron cross-section for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Nuclear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Astrophysics.</a:t>
            </a:r>
          </a:p>
          <a:p>
            <a:pPr marL="358775" indent="-358775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combination of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excellent resolution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unique brightness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low background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allows to collect at n_TOF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high-accuracy data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in some cases for the </a:t>
            </a:r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first time ever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Since 2001, 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n_TOF@CERN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has provided an important contribution on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capture cross section measurements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stellar nucleosynthesis.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second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experimental area (EAR2) at 20 m flight path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has recently made possible to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perform very challenging measurements of interest for Nuclear Astrophysics, on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short-lived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radionuclides, on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sub-mg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samples, and on </a:t>
            </a:r>
            <a:r>
              <a:rPr lang="en-GB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low cross section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reactions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 the </a:t>
            </a:r>
            <a:r>
              <a:rPr lang="en-US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Be(</a:t>
            </a:r>
            <a:r>
              <a:rPr lang="en-US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n,p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),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first neutron measurement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on a sample produced at a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radioactive beam facility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(in this case ISOLDE).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new spallation target will be installed before 2020, for the experimental program in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Nuclear Astrophysics (and more) in the next decade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0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0017 0.0944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9445 L 0.00017 0.2206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2246 L 0.00017 0.3150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1713 L 0.00017 0.4842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8311 L 0.00017 0.577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835696" y="1124744"/>
            <a:ext cx="5976664" cy="51768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F7D68"/>
              </a:buClr>
            </a:pP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~</a:t>
            </a:r>
            <a:r>
              <a:rPr lang="en-US" i="1" dirty="0" smtClean="0">
                <a:latin typeface="Calibri" pitchFamily="34" charset="0"/>
              </a:rPr>
              <a:t>100 Researchers from 30 Institutes)</a:t>
            </a:r>
          </a:p>
          <a:p>
            <a:pPr>
              <a:spcBef>
                <a:spcPts val="1200"/>
              </a:spcBef>
              <a:buClr>
                <a:srgbClr val="0F7D68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CERN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Technische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Universitat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Wien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 			Austria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IRMM EC-Joint Research Center,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Geel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Belgium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Charles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(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Prague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)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Czech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 Republic</a:t>
            </a:r>
            <a:endParaRPr lang="it-IT" sz="1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IN2P3-Orsay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CEA-Saclay		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France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KIT –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Karlsruhe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,</a:t>
            </a:r>
            <a:r>
              <a:rPr lang="it-IT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Goethe University, Frankfurt	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Germany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Univ. of Athens,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Ioannina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Demokritos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Greece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INFN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Bari,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Bologna, LNL, LNS, Trieste, ENEA – Bologna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Italy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Tokio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Japan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Lodz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ITN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Lisbon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Portugal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IFIN – Bucarest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Rumania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CIEMAT, Univ. of Valencia, Santiago de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Compostela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</a:p>
          <a:p>
            <a:pPr eaLnBrk="0" hangingPunct="0"/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University of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Cataluna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Sevilla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Spain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University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of Basel, PSI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Switzerland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Manchester,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York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UK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4903" y="65536"/>
            <a:ext cx="4807537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n_TOF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Collaboration</a:t>
            </a:r>
            <a:endParaRPr lang="it-IT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7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1089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Neutrons</a:t>
            </a:r>
            <a:r>
              <a:rPr lang="it-IT" sz="2000" b="1" noProof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in </a:t>
            </a: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Nuclear</a:t>
            </a:r>
            <a:r>
              <a:rPr lang="it-IT" sz="2000" b="1" noProof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Astrophysics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339013" y="2962350"/>
            <a:ext cx="16414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H   30 000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C         10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Fe         1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Au   2 10</a:t>
            </a:r>
            <a:r>
              <a:rPr lang="de-DE" sz="2000" b="1" baseline="30000">
                <a:solidFill>
                  <a:schemeClr val="bg1"/>
                </a:solidFill>
                <a:latin typeface="Comic Sans MS" pitchFamily="66" charset="0"/>
              </a:rPr>
              <a:t>-7</a:t>
            </a:r>
          </a:p>
        </p:txBody>
      </p:sp>
      <p:sp>
        <p:nvSpPr>
          <p:cNvPr id="24" name="Rectangle 22"/>
          <p:cNvSpPr/>
          <p:nvPr/>
        </p:nvSpPr>
        <p:spPr>
          <a:xfrm>
            <a:off x="0" y="961220"/>
            <a:ext cx="9144000" cy="513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16"/>
          <p:cNvSpPr>
            <a:spLocks noChangeShapeType="1"/>
          </p:cNvSpPr>
          <p:nvPr/>
        </p:nvSpPr>
        <p:spPr bwMode="auto">
          <a:xfrm flipH="1">
            <a:off x="7153274" y="3443957"/>
            <a:ext cx="9525" cy="1220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" name="Picture 97" descr="solab_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70821"/>
            <a:ext cx="8864600" cy="436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Line 98"/>
          <p:cNvSpPr>
            <a:spLocks noChangeShapeType="1"/>
          </p:cNvSpPr>
          <p:nvPr/>
        </p:nvSpPr>
        <p:spPr bwMode="auto">
          <a:xfrm>
            <a:off x="1511300" y="1568116"/>
            <a:ext cx="196850" cy="14376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02"/>
          <p:cNvSpPr>
            <a:spLocks noChangeShapeType="1"/>
          </p:cNvSpPr>
          <p:nvPr/>
        </p:nvSpPr>
        <p:spPr bwMode="auto">
          <a:xfrm flipH="1">
            <a:off x="1820863" y="1465932"/>
            <a:ext cx="201612" cy="1249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3"/>
          <p:cNvSpPr>
            <a:spLocks noChangeShapeType="1"/>
          </p:cNvSpPr>
          <p:nvPr/>
        </p:nvSpPr>
        <p:spPr bwMode="auto">
          <a:xfrm flipH="1">
            <a:off x="1946275" y="1377032"/>
            <a:ext cx="349250" cy="1235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04"/>
          <p:cNvSpPr>
            <a:spLocks noChangeShapeType="1"/>
          </p:cNvSpPr>
          <p:nvPr/>
        </p:nvSpPr>
        <p:spPr bwMode="auto">
          <a:xfrm flipH="1">
            <a:off x="2057400" y="1423069"/>
            <a:ext cx="673100" cy="134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105"/>
          <p:cNvSpPr>
            <a:spLocks noChangeShapeType="1"/>
          </p:cNvSpPr>
          <p:nvPr/>
        </p:nvSpPr>
        <p:spPr bwMode="auto">
          <a:xfrm flipH="1">
            <a:off x="2182813" y="1442119"/>
            <a:ext cx="955675" cy="1487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06"/>
          <p:cNvSpPr>
            <a:spLocks noChangeShapeType="1"/>
          </p:cNvSpPr>
          <p:nvPr/>
        </p:nvSpPr>
        <p:spPr bwMode="auto">
          <a:xfrm flipH="1">
            <a:off x="2605088" y="1473869"/>
            <a:ext cx="1263650" cy="1836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07"/>
          <p:cNvSpPr>
            <a:spLocks noChangeShapeType="1"/>
          </p:cNvSpPr>
          <p:nvPr/>
        </p:nvSpPr>
        <p:spPr bwMode="auto">
          <a:xfrm>
            <a:off x="3106738" y="3986882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2700338" y="4637757"/>
            <a:ext cx="8931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  <a:latin typeface="Century Gothic" panose="020B0502020202020204" pitchFamily="34" charset="0"/>
              </a:rPr>
              <a:t>Fe </a:t>
            </a:r>
            <a:r>
              <a:rPr lang="en-US" sz="1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peak</a:t>
            </a:r>
            <a:endParaRPr lang="en-US" sz="1400" b="1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Line 111"/>
          <p:cNvSpPr>
            <a:spLocks noChangeShapeType="1"/>
          </p:cNvSpPr>
          <p:nvPr/>
        </p:nvSpPr>
        <p:spPr bwMode="auto">
          <a:xfrm>
            <a:off x="4033838" y="3893219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112"/>
          <p:cNvSpPr>
            <a:spLocks noChangeShapeType="1"/>
          </p:cNvSpPr>
          <p:nvPr/>
        </p:nvSpPr>
        <p:spPr bwMode="auto">
          <a:xfrm>
            <a:off x="5540375" y="3878932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13"/>
          <p:cNvSpPr>
            <a:spLocks noChangeShapeType="1"/>
          </p:cNvSpPr>
          <p:nvPr/>
        </p:nvSpPr>
        <p:spPr bwMode="auto">
          <a:xfrm>
            <a:off x="7556500" y="3866232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115"/>
          <p:cNvSpPr>
            <a:spLocks noChangeShapeType="1"/>
          </p:cNvSpPr>
          <p:nvPr/>
        </p:nvSpPr>
        <p:spPr bwMode="auto">
          <a:xfrm flipH="1">
            <a:off x="5253038" y="3443957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4089400" y="3580482"/>
            <a:ext cx="31486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s-process peaks (nuclear shell closures)</a:t>
            </a:r>
          </a:p>
        </p:txBody>
      </p:sp>
      <p:sp>
        <p:nvSpPr>
          <p:cNvPr id="47" name="Line 109"/>
          <p:cNvSpPr>
            <a:spLocks noChangeShapeType="1"/>
          </p:cNvSpPr>
          <p:nvPr/>
        </p:nvSpPr>
        <p:spPr bwMode="auto">
          <a:xfrm>
            <a:off x="4033838" y="3891632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117"/>
          <p:cNvSpPr>
            <a:spLocks noChangeShapeType="1"/>
          </p:cNvSpPr>
          <p:nvPr/>
        </p:nvSpPr>
        <p:spPr bwMode="auto">
          <a:xfrm>
            <a:off x="5245100" y="3443957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4560888" y="3137669"/>
            <a:ext cx="31309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r-process peaks (nuclear shell closures)</a:t>
            </a:r>
          </a:p>
        </p:txBody>
      </p:sp>
      <p:sp>
        <p:nvSpPr>
          <p:cNvPr id="50" name="Text Box 119"/>
          <p:cNvSpPr txBox="1">
            <a:spLocks noChangeArrowheads="1"/>
          </p:cNvSpPr>
          <p:nvPr/>
        </p:nvSpPr>
        <p:spPr bwMode="auto">
          <a:xfrm>
            <a:off x="7005638" y="5109557"/>
            <a:ext cx="391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Au</a:t>
            </a:r>
            <a:endParaRPr lang="en-US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 Box 121"/>
          <p:cNvSpPr txBox="1">
            <a:spLocks noChangeArrowheads="1"/>
          </p:cNvSpPr>
          <p:nvPr/>
        </p:nvSpPr>
        <p:spPr bwMode="auto">
          <a:xfrm>
            <a:off x="7315200" y="5109557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Pb</a:t>
            </a:r>
            <a:endParaRPr lang="en-US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 Box 122"/>
          <p:cNvSpPr txBox="1">
            <a:spLocks noChangeArrowheads="1"/>
          </p:cNvSpPr>
          <p:nvPr/>
        </p:nvSpPr>
        <p:spPr bwMode="auto">
          <a:xfrm>
            <a:off x="7999413" y="4582194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Th</a:t>
            </a:r>
            <a:r>
              <a:rPr lang="en-US" sz="1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, U</a:t>
            </a:r>
            <a:endParaRPr lang="en-US" sz="1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Left-Right Arrow 46"/>
          <p:cNvSpPr/>
          <p:nvPr/>
        </p:nvSpPr>
        <p:spPr>
          <a:xfrm>
            <a:off x="3200400" y="2834357"/>
            <a:ext cx="4419600" cy="304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118"/>
          <p:cNvSpPr txBox="1">
            <a:spLocks noChangeArrowheads="1"/>
          </p:cNvSpPr>
          <p:nvPr/>
        </p:nvSpPr>
        <p:spPr bwMode="auto">
          <a:xfrm>
            <a:off x="4495800" y="2453357"/>
            <a:ext cx="14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NEUTRONS</a:t>
            </a:r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4114800" y="1412776"/>
            <a:ext cx="49530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1" hangingPunct="1"/>
            <a:r>
              <a:rPr lang="de-DE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Elements heavier than </a:t>
            </a:r>
            <a:r>
              <a:rPr lang="de-DE" sz="1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Fe are </a:t>
            </a:r>
            <a:r>
              <a:rPr lang="de-DE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result of </a:t>
            </a:r>
            <a:r>
              <a:rPr lang="de-DE" sz="1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neutron capture </a:t>
            </a:r>
            <a:r>
              <a:rPr lang="de-DE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processes</a:t>
            </a:r>
            <a:r>
              <a:rPr lang="de-DE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065213" y="980728"/>
            <a:ext cx="729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Gap</a:t>
            </a:r>
            <a:b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B,Be,Li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 Box 101"/>
          <p:cNvSpPr txBox="1">
            <a:spLocks noChangeArrowheads="1"/>
          </p:cNvSpPr>
          <p:nvPr/>
        </p:nvSpPr>
        <p:spPr bwMode="auto">
          <a:xfrm>
            <a:off x="1891035" y="908720"/>
            <a:ext cx="21403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-nuclei</a:t>
            </a:r>
            <a:b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12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12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C,</a:t>
            </a:r>
            <a:r>
              <a:rPr lang="en-US" sz="12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16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O,</a:t>
            </a:r>
            <a:r>
              <a:rPr lang="en-US" sz="12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20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Ne,</a:t>
            </a:r>
            <a:r>
              <a:rPr lang="en-US" sz="12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24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Mg, …. </a:t>
            </a:r>
            <a:r>
              <a:rPr lang="en-US" sz="1200" b="1" baseline="30000" dirty="0">
                <a:solidFill>
                  <a:schemeClr val="accent2"/>
                </a:solidFill>
                <a:latin typeface="Century Gothic" panose="020B0502020202020204" pitchFamily="34" charset="0"/>
              </a:rPr>
              <a:t>40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75370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7480" y="157224"/>
            <a:ext cx="3014216" cy="42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36"/>
          <p:cNvSpPr txBox="1">
            <a:spLocks noChangeArrowheads="1"/>
          </p:cNvSpPr>
          <p:nvPr/>
        </p:nvSpPr>
        <p:spPr bwMode="auto">
          <a:xfrm>
            <a:off x="4258229" y="881530"/>
            <a:ext cx="4769960" cy="1831271"/>
          </a:xfrm>
          <a:prstGeom prst="rect">
            <a:avLst/>
          </a:prstGeom>
          <a:ln>
            <a:noFill/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Over the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past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uge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amount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of data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collected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at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various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neutron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facilities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mostly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stable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Main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features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s-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process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are </a:t>
            </a:r>
            <a:r>
              <a:rPr lang="it-IT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now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well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understood</a:t>
            </a:r>
            <a:r>
              <a:rPr lang="it-IT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dirty="0" err="1" smtClean="0">
                <a:latin typeface="Century Gothic" panose="020B0502020202020204" pitchFamily="34" charset="0"/>
              </a:rPr>
              <a:t>However</a:t>
            </a:r>
            <a:r>
              <a:rPr lang="it-IT" dirty="0" smtClean="0">
                <a:latin typeface="Century Gothic" panose="020B0502020202020204" pitchFamily="34" charset="0"/>
              </a:rPr>
              <a:t>, cross-</a:t>
            </a:r>
            <a:r>
              <a:rPr lang="it-IT" dirty="0" err="1" smtClean="0">
                <a:latin typeface="Century Gothic" panose="020B0502020202020204" pitchFamily="34" charset="0"/>
              </a:rPr>
              <a:t>section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uncertainties</a:t>
            </a:r>
            <a:r>
              <a:rPr lang="it-IT" dirty="0" smtClean="0">
                <a:latin typeface="Century Gothic" panose="020B0502020202020204" pitchFamily="34" charset="0"/>
              </a:rPr>
              <a:t> in some </a:t>
            </a:r>
            <a:r>
              <a:rPr lang="it-IT" dirty="0" err="1" smtClean="0">
                <a:latin typeface="Century Gothic" panose="020B0502020202020204" pitchFamily="34" charset="0"/>
              </a:rPr>
              <a:t>cases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remain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high</a:t>
            </a:r>
            <a:endParaRPr lang="it-IT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CasellaDiTesto 36"/>
          <p:cNvSpPr txBox="1">
            <a:spLocks noChangeArrowheads="1"/>
          </p:cNvSpPr>
          <p:nvPr/>
        </p:nvSpPr>
        <p:spPr bwMode="auto">
          <a:xfrm>
            <a:off x="715488" y="3922351"/>
            <a:ext cx="7744944" cy="2092881"/>
          </a:xfrm>
          <a:prstGeom prst="rect">
            <a:avLst/>
          </a:prstGeom>
          <a:ln>
            <a:noFill/>
            <a:prstDash val="dash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dirty="0" err="1" smtClean="0">
                <a:latin typeface="Century Gothic" panose="020B0502020202020204" pitchFamily="34" charset="0"/>
              </a:rPr>
              <a:t>For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three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classes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of</a:t>
            </a:r>
            <a:r>
              <a:rPr lang="it-IT" dirty="0" smtClean="0">
                <a:latin typeface="Century Gothic" panose="020B0502020202020204" pitchFamily="34" charset="0"/>
              </a:rPr>
              <a:t> nuclei data are </a:t>
            </a:r>
            <a:r>
              <a:rPr lang="it-IT" dirty="0" err="1" smtClean="0">
                <a:latin typeface="Century Gothic" panose="020B0502020202020204" pitchFamily="34" charset="0"/>
              </a:rPr>
              <a:t>lacking</a:t>
            </a:r>
            <a:r>
              <a:rPr lang="it-IT" dirty="0" smtClean="0">
                <a:latin typeface="Century Gothic" panose="020B0502020202020204" pitchFamily="34" charset="0"/>
              </a:rPr>
              <a:t> or </a:t>
            </a:r>
            <a:r>
              <a:rPr lang="it-IT" dirty="0" err="1" smtClean="0">
                <a:latin typeface="Century Gothic" panose="020B0502020202020204" pitchFamily="34" charset="0"/>
              </a:rPr>
              <a:t>need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substantial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improvements</a:t>
            </a:r>
            <a:r>
              <a:rPr lang="it-IT" dirty="0" smtClean="0">
                <a:latin typeface="Century Gothic" panose="020B0502020202020204" pitchFamily="34" charset="0"/>
              </a:rPr>
              <a:t>:</a:t>
            </a:r>
            <a:endParaRPr lang="it-IT" sz="1600" dirty="0" smtClean="0">
              <a:latin typeface="Century Gothic" panose="020B0502020202020204" pitchFamily="34" charset="0"/>
            </a:endParaRPr>
          </a:p>
          <a:p>
            <a:pPr lvl="1" indent="-280988">
              <a:spcBef>
                <a:spcPts val="1200"/>
              </a:spcBef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 	Nuclei with 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low cross-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section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particular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neutron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magic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nuclei (s-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process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bottleneck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519112" lvl="1" indent="-342900">
              <a:spcBef>
                <a:spcPts val="1200"/>
              </a:spcBef>
              <a:buAutoNum type="arabicPeriod" startAt="2"/>
            </a:pP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Isotopes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available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 small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amount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such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rare or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expensive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isotopes</a:t>
            </a:r>
            <a:endParaRPr lang="it-IT" sz="1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42913" indent="-280988">
              <a:spcBef>
                <a:spcPts val="1200"/>
              </a:spcBef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	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Radioactive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branching </a:t>
            </a:r>
            <a:r>
              <a:rPr lang="it-IT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points</a:t>
            </a:r>
            <a:r>
              <a:rPr lang="it-IT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isotopes</a:t>
            </a:r>
            <a:endParaRPr lang="it-IT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Neutron</a:t>
            </a:r>
            <a:r>
              <a:rPr lang="it-IT" sz="2000" b="1" noProof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Cross </a:t>
            </a:r>
            <a:r>
              <a:rPr lang="it-IT" sz="2000" b="1" noProof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Section</a:t>
            </a:r>
            <a:r>
              <a:rPr lang="it-IT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2" name="Picture 1" descr="inf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sp>
        <p:nvSpPr>
          <p:cNvPr id="14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Halong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City,  </a:t>
            </a:r>
            <a:r>
              <a:rPr kumimoji="0" lang="it-IT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September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8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n_TOF </a:t>
            </a:r>
            <a:r>
              <a:rPr kumimoji="0" lang="it-IT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facility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CERN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2" name="Gruppo 76"/>
          <p:cNvGrpSpPr>
            <a:grpSpLocks noChangeAspect="1"/>
          </p:cNvGrpSpPr>
          <p:nvPr/>
        </p:nvGrpSpPr>
        <p:grpSpPr>
          <a:xfrm>
            <a:off x="611560" y="1237592"/>
            <a:ext cx="5739541" cy="4207632"/>
            <a:chOff x="571500" y="131134"/>
            <a:chExt cx="8199341" cy="6010903"/>
          </a:xfrm>
        </p:grpSpPr>
        <p:pic>
          <p:nvPicPr>
            <p:cNvPr id="23" name="Picture 2" descr="MapaCER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" y="609600"/>
              <a:ext cx="8066088" cy="553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google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3687" y="131134"/>
              <a:ext cx="1306513" cy="52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899150" y="4570412"/>
              <a:ext cx="1366838" cy="1322388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b="1">
                <a:latin typeface="Arial Black" pitchFamily="34" charset="0"/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7162800" y="4572000"/>
              <a:ext cx="1608041" cy="43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Comic Sans MS" charset="0"/>
                </a:rPr>
                <a:t>PS 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charset="0"/>
                </a:rPr>
                <a:t>20 GeV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</a:endParaRPr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5538788" y="4498975"/>
              <a:ext cx="360362" cy="358775"/>
            </a:xfrm>
            <a:prstGeom prst="ellipse">
              <a:avLst/>
            </a:prstGeom>
            <a:noFill/>
            <a:ln w="5715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b="1">
                <a:latin typeface="Arial Black" pitchFamily="34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V="1">
              <a:off x="5704516" y="4775679"/>
              <a:ext cx="173038" cy="863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4480504" y="5100907"/>
              <a:ext cx="1232481" cy="74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rgbClr val="FFFF00"/>
                  </a:solidFill>
                  <a:latin typeface="Comic Sans MS" charset="0"/>
                </a:rPr>
                <a:t>Linac</a:t>
              </a:r>
              <a:endParaRPr lang="en-US" sz="1400" b="1" dirty="0">
                <a:solidFill>
                  <a:srgbClr val="FFFF00"/>
                </a:solidFill>
                <a:latin typeface="Comic Sans MS" charset="0"/>
              </a:endParaRPr>
            </a:p>
            <a:p>
              <a:pPr>
                <a:defRPr/>
              </a:pPr>
              <a:r>
                <a:rPr lang="en-US" sz="1400" b="1" dirty="0">
                  <a:solidFill>
                    <a:srgbClr val="FFFF00"/>
                  </a:solidFill>
                  <a:latin typeface="Comic Sans MS" charset="0"/>
                </a:rPr>
                <a:t>50 </a:t>
              </a:r>
              <a:r>
                <a:rPr lang="en-US" sz="1400" b="1" dirty="0" err="1">
                  <a:solidFill>
                    <a:srgbClr val="FFFF00"/>
                  </a:solidFill>
                  <a:latin typeface="Comic Sans MS" charset="0"/>
                </a:rPr>
                <a:t>MeV</a:t>
              </a:r>
              <a:endParaRPr lang="fr-FR" sz="1400" b="1" dirty="0">
                <a:solidFill>
                  <a:srgbClr val="FFFF00"/>
                </a:solidFill>
                <a:latin typeface="Comic Sans MS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5245854" y="3783013"/>
              <a:ext cx="1292021" cy="74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C000"/>
                  </a:solidFill>
                  <a:latin typeface="Comic Sans MS" charset="0"/>
                </a:rPr>
                <a:t>Booster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C000"/>
                  </a:solidFill>
                  <a:latin typeface="Comic Sans MS" charset="0"/>
                </a:rPr>
                <a:t>1.4 GeV</a:t>
              </a:r>
              <a:endParaRPr lang="fr-FR" sz="1400" b="1" dirty="0">
                <a:solidFill>
                  <a:srgbClr val="FFC000"/>
                </a:solidFill>
                <a:latin typeface="Comic Sans MS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3246080" y="1879898"/>
              <a:ext cx="925870" cy="818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4332139" y="2825750"/>
              <a:ext cx="1655762" cy="2736850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37" name="Picture 116" descr="Fond.png"/>
            <p:cNvPicPr>
              <a:picLocks noChangeAspect="1"/>
            </p:cNvPicPr>
            <p:nvPr/>
          </p:nvPicPr>
          <p:blipFill>
            <a:blip r:embed="rId7" cstate="print"/>
            <a:srcRect t="-1643" r="86229" b="69751"/>
            <a:stretch>
              <a:fillRect/>
            </a:stretch>
          </p:blipFill>
          <p:spPr bwMode="auto">
            <a:xfrm>
              <a:off x="623888" y="652462"/>
              <a:ext cx="835025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3348950" y="1056951"/>
              <a:ext cx="1495425" cy="747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FF0000"/>
                  </a:solidFill>
                </a:rPr>
                <a:t>185 </a:t>
              </a:r>
              <a:r>
                <a:rPr lang="es-ES" sz="1400" b="1" dirty="0">
                  <a:solidFill>
                    <a:srgbClr val="FF0000"/>
                  </a:solidFill>
                </a:rPr>
                <a:t>m flight path</a:t>
              </a:r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>
              <a:off x="3959194" y="2313087"/>
              <a:ext cx="571504" cy="830104"/>
            </a:xfrm>
            <a:prstGeom prst="irregularSeal2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FF66"/>
                </a:gs>
                <a:gs pos="100000">
                  <a:srgbClr val="FFFF66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>
                <a:latin typeface="Arial Black" charset="0"/>
              </a:endParaRPr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V="1">
              <a:off x="5791035" y="4581522"/>
              <a:ext cx="589127" cy="276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118745" y="547353"/>
            <a:ext cx="6965623" cy="6493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n_TOF</a:t>
            </a:r>
            <a:r>
              <a:rPr lang="en-US" sz="1600" dirty="0" smtClean="0">
                <a:latin typeface="Century Gothic" panose="020B0502020202020204" pitchFamily="34" charset="0"/>
              </a:rPr>
              <a:t> is a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spallation</a:t>
            </a:r>
            <a:r>
              <a:rPr lang="en-US" sz="1600" dirty="0" smtClean="0">
                <a:latin typeface="Century Gothic" panose="020B0502020202020204" pitchFamily="34" charset="0"/>
              </a:rPr>
              <a:t> neutron source based on the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 GeV/c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proton beam </a:t>
            </a:r>
            <a:r>
              <a:rPr lang="en-US" sz="1600" dirty="0" smtClean="0">
                <a:latin typeface="Century Gothic" panose="020B0502020202020204" pitchFamily="34" charset="0"/>
              </a:rPr>
              <a:t>from the CERN PS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hitting a massive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Pb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block.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98089" y="5652537"/>
            <a:ext cx="80063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innovative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features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n_TOF come from the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characteristics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the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proton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beam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high </a:t>
            </a:r>
            <a:r>
              <a:rPr lang="it-IT" sz="16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energy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 high </a:t>
            </a:r>
            <a:r>
              <a:rPr lang="it-IT" sz="16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peak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current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(50 A over 20 ns), low duty </a:t>
            </a:r>
            <a:r>
              <a:rPr lang="it-IT" sz="16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cycle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(&lt; 1 Hz).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423182" y="1781527"/>
            <a:ext cx="2613314" cy="315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Nominal proton Intensity: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	7x10</a:t>
            </a:r>
            <a:r>
              <a:rPr kumimoji="0" lang="en-GB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p/pulse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Proton pulse width:           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	7 ns (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r.m.s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.)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Low repetition rate:          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	 &lt; 0.8 Hz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Wide energy spectrum:    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	&lt; 25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meV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– 1 GeV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High instantaneous flux:   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     	10</a:t>
            </a:r>
            <a:r>
              <a:rPr kumimoji="0" lang="en-GB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-10</a:t>
            </a:r>
            <a:r>
              <a:rPr kumimoji="0" lang="en-GB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7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n/cm</a:t>
            </a:r>
            <a:r>
              <a:rPr kumimoji="0" lang="en-GB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/pulse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93999" y="404664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651770" y="6488051"/>
            <a:ext cx="5368502" cy="39733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uppo 62"/>
          <p:cNvGrpSpPr/>
          <p:nvPr/>
        </p:nvGrpSpPr>
        <p:grpSpPr>
          <a:xfrm>
            <a:off x="7775744" y="0"/>
            <a:ext cx="1368000" cy="1368512"/>
            <a:chOff x="7796981" y="-16897"/>
            <a:chExt cx="1368000" cy="1368512"/>
          </a:xfrm>
        </p:grpSpPr>
        <p:sp>
          <p:nvSpPr>
            <p:cNvPr id="64" name="Rectangle 15"/>
            <p:cNvSpPr/>
            <p:nvPr/>
          </p:nvSpPr>
          <p:spPr>
            <a:xfrm rot="16200000">
              <a:off x="8246981" y="-466897"/>
              <a:ext cx="468000" cy="1368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15"/>
            <p:cNvSpPr/>
            <p:nvPr/>
          </p:nvSpPr>
          <p:spPr>
            <a:xfrm rot="10800000">
              <a:off x="8696981" y="-16385"/>
              <a:ext cx="468000" cy="1368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experimental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it-IT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areas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6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364" y="578170"/>
            <a:ext cx="7958076" cy="4867054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65383"/>
            <a:ext cx="2659494" cy="33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772" y="690497"/>
            <a:ext cx="3213893" cy="214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863707" y="4129335"/>
            <a:ext cx="1467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33CC33"/>
                </a:solidFill>
              </a:rPr>
              <a:t>Proton </a:t>
            </a:r>
            <a:r>
              <a:rPr lang="it-IT" sz="1400" b="1" dirty="0" err="1" smtClean="0">
                <a:solidFill>
                  <a:srgbClr val="33CC33"/>
                </a:solidFill>
              </a:rPr>
              <a:t>beam</a:t>
            </a:r>
            <a:r>
              <a:rPr lang="it-IT" sz="1400" b="1" dirty="0" smtClean="0">
                <a:solidFill>
                  <a:srgbClr val="33CC33"/>
                </a:solidFill>
              </a:rPr>
              <a:t> line</a:t>
            </a:r>
            <a:endParaRPr lang="it-IT" sz="1400" b="1" dirty="0">
              <a:solidFill>
                <a:srgbClr val="33CC33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2123728" y="4437112"/>
            <a:ext cx="72008" cy="216024"/>
          </a:xfrm>
          <a:prstGeom prst="straightConnector1">
            <a:avLst/>
          </a:prstGeom>
          <a:ln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2699792" y="4653136"/>
            <a:ext cx="72008" cy="3600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74364" y="5589240"/>
            <a:ext cx="79580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main advantage over other facilities is the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high instantaneous neutron flux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allowing to measure reactions on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radioactive isotopes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(such as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branching points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it-IT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it-IT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0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n_TOF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neutron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beam</a:t>
            </a:r>
            <a:r>
              <a:rPr lang="it-IT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580331" y="4005064"/>
            <a:ext cx="3703637" cy="2029317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</a:rPr>
              <a:t>EAR1 (185 m)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In operation since 2001.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Measure radionuclides with half-life down to a 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few hundred</a:t>
            </a:r>
            <a:r>
              <a:rPr kumimoji="0" lang="en-GB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years</a:t>
            </a:r>
            <a:endParaRPr kumimoji="0" lang="en-GB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High resolution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in energy allows to study 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resolved resonances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up to several </a:t>
            </a:r>
            <a:r>
              <a:rPr kumimoji="0" lang="en-GB" alt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keV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Content Placeholder 11"/>
          <p:cNvSpPr txBox="1">
            <a:spLocks/>
          </p:cNvSpPr>
          <p:nvPr/>
        </p:nvSpPr>
        <p:spPr>
          <a:xfrm>
            <a:off x="4644008" y="4059472"/>
            <a:ext cx="3816168" cy="2033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</a:rPr>
              <a:t>EAR2 (19 m)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In operation since 2014.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Neutron intensity increased by a 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factor 40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,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relative to EAR1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Possible to measure 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sub-mg</a:t>
            </a:r>
            <a:r>
              <a:rPr kumimoji="0" lang="en-GB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samples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,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and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radionuclides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with </a:t>
            </a: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half-life</a:t>
            </a:r>
            <a:r>
              <a:rPr kumimoji="0" lang="en-GB" alt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a </a:t>
            </a:r>
            <a:r>
              <a:rPr kumimoji="0" lang="en-GB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few years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196071" y="1795608"/>
            <a:ext cx="1104069" cy="44680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EAR1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655550"/>
            <a:ext cx="6264696" cy="3342926"/>
          </a:xfrm>
          <a:prstGeom prst="rect">
            <a:avLst/>
          </a:prstGeom>
        </p:spPr>
      </p:pic>
      <p:sp>
        <p:nvSpPr>
          <p:cNvPr id="29" name="Rounded Rectangle 23"/>
          <p:cNvSpPr/>
          <p:nvPr/>
        </p:nvSpPr>
        <p:spPr>
          <a:xfrm>
            <a:off x="584593" y="3933056"/>
            <a:ext cx="3771383" cy="2115423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23"/>
          <p:cNvSpPr/>
          <p:nvPr/>
        </p:nvSpPr>
        <p:spPr>
          <a:xfrm>
            <a:off x="4689049" y="4005064"/>
            <a:ext cx="3771383" cy="2088232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1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2280854" y="1196752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584080" y="6520259"/>
            <a:ext cx="52921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ISPUN 2017 – Halong City,  September 28, G. Tagliente – INFN Bari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6390000"/>
            <a:ext cx="675512" cy="475607"/>
          </a:xfrm>
          <a:prstGeom prst="rect">
            <a:avLst/>
          </a:prstGeom>
        </p:spPr>
      </p:pic>
      <p:pic>
        <p:nvPicPr>
          <p:cNvPr id="54" name="Picture 1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02" y="6318993"/>
            <a:ext cx="617877" cy="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671247" y="33998"/>
            <a:ext cx="4429145" cy="442674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High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accuracy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results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764704"/>
            <a:ext cx="785293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dirty="0" err="1" smtClean="0">
                <a:latin typeface="Century Gothic" panose="020B0502020202020204" pitchFamily="34" charset="0"/>
              </a:rPr>
              <a:t>Together</a:t>
            </a:r>
            <a:r>
              <a:rPr lang="it-IT" sz="1600" dirty="0" smtClean="0">
                <a:latin typeface="Century Gothic" panose="020B0502020202020204" pitchFamily="34" charset="0"/>
              </a:rPr>
              <a:t> with innovative </a:t>
            </a:r>
            <a:r>
              <a:rPr lang="it-IT" sz="1600" dirty="0" err="1" smtClean="0">
                <a:latin typeface="Century Gothic" panose="020B0502020202020204" pitchFamily="34" charset="0"/>
              </a:rPr>
              <a:t>neutron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beams</a:t>
            </a:r>
            <a:r>
              <a:rPr lang="it-IT" sz="1600" dirty="0" smtClean="0">
                <a:latin typeface="Century Gothic" panose="020B0502020202020204" pitchFamily="34" charset="0"/>
              </a:rPr>
              <a:t>, accurate </a:t>
            </a:r>
            <a:r>
              <a:rPr lang="it-IT" sz="1600" dirty="0" err="1" smtClean="0">
                <a:latin typeface="Century Gothic" panose="020B0502020202020204" pitchFamily="34" charset="0"/>
              </a:rPr>
              <a:t>nuclear</a:t>
            </a:r>
            <a:r>
              <a:rPr lang="it-IT" sz="1600" dirty="0" smtClean="0">
                <a:latin typeface="Century Gothic" panose="020B0502020202020204" pitchFamily="34" charset="0"/>
              </a:rPr>
              <a:t> data for </a:t>
            </a:r>
            <a:r>
              <a:rPr lang="it-IT" sz="1600" dirty="0" err="1" smtClean="0">
                <a:latin typeface="Century Gothic" panose="020B0502020202020204" pitchFamily="34" charset="0"/>
              </a:rPr>
              <a:t>Nuclear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Astrophysics</a:t>
            </a:r>
            <a:r>
              <a:rPr lang="it-IT" sz="1600" dirty="0" smtClean="0"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latin typeface="Century Gothic" panose="020B0502020202020204" pitchFamily="34" charset="0"/>
              </a:rPr>
              <a:t>require</a:t>
            </a:r>
            <a:r>
              <a:rPr lang="it-IT" sz="1600" dirty="0" smtClean="0">
                <a:latin typeface="Century Gothic" panose="020B0502020202020204" pitchFamily="34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entury Gothic" panose="020B0502020202020204" pitchFamily="34" charset="0"/>
              </a:rPr>
              <a:t>High performance </a:t>
            </a:r>
            <a:r>
              <a:rPr lang="it-IT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detectors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Century Gothic" panose="020B0502020202020204" pitchFamily="34" charset="0"/>
              </a:rPr>
              <a:t>High </a:t>
            </a:r>
            <a:r>
              <a:rPr lang="it-IT" sz="1400" dirty="0" err="1" smtClean="0">
                <a:latin typeface="Century Gothic" panose="020B0502020202020204" pitchFamily="34" charset="0"/>
              </a:rPr>
              <a:t>purity</a:t>
            </a:r>
            <a:r>
              <a:rPr lang="it-IT" sz="1400" dirty="0" smtClean="0">
                <a:latin typeface="Century Gothic" panose="020B0502020202020204" pitchFamily="34" charset="0"/>
              </a:rPr>
              <a:t> and </a:t>
            </a:r>
            <a:r>
              <a:rPr lang="it-IT" sz="1400" dirty="0" err="1" smtClean="0">
                <a:latin typeface="Century Gothic" panose="020B0502020202020204" pitchFamily="34" charset="0"/>
              </a:rPr>
              <a:t>well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characterized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samples</a:t>
            </a:r>
            <a:r>
              <a:rPr lang="it-IT" sz="1400" dirty="0" smtClean="0">
                <a:latin typeface="Century Gothic" panose="020B0502020202020204" pitchFamily="34" charset="0"/>
              </a:rPr>
              <a:t> (targets)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Century Gothic" panose="020B0502020202020204" pitchFamily="34" charset="0"/>
              </a:rPr>
              <a:t>Improvements</a:t>
            </a:r>
            <a:r>
              <a:rPr lang="it-IT" sz="1400" dirty="0" smtClean="0">
                <a:latin typeface="Century Gothic" panose="020B0502020202020204" pitchFamily="34" charset="0"/>
              </a:rPr>
              <a:t> in </a:t>
            </a:r>
            <a:r>
              <a:rPr lang="it-IT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analysis</a:t>
            </a:r>
            <a:r>
              <a:rPr lang="it-IT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and </a:t>
            </a:r>
            <a:r>
              <a:rPr lang="it-IT" sz="1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simulation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techniques</a:t>
            </a:r>
            <a:endParaRPr lang="it-IT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133600" y="5105400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611560" y="5035359"/>
            <a:ext cx="2707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Century Gothic" panose="020B0502020202020204" pitchFamily="34" charset="0"/>
              </a:rPr>
              <a:t>It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is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better</a:t>
            </a:r>
            <a:r>
              <a:rPr lang="it-IT" sz="1400" dirty="0" smtClean="0">
                <a:latin typeface="Century Gothic" panose="020B0502020202020204" pitchFamily="34" charset="0"/>
              </a:rPr>
              <a:t> to be </a:t>
            </a:r>
            <a:r>
              <a:rPr lang="it-IT" sz="1400" dirty="0" err="1" smtClean="0">
                <a:latin typeface="Century Gothic" panose="020B0502020202020204" pitchFamily="34" charset="0"/>
              </a:rPr>
              <a:t>roughly</a:t>
            </a:r>
            <a:r>
              <a:rPr lang="it-IT" sz="1400" dirty="0" smtClean="0">
                <a:latin typeface="Century Gothic" panose="020B0502020202020204" pitchFamily="34" charset="0"/>
              </a:rPr>
              <a:t> right</a:t>
            </a:r>
          </a:p>
        </p:txBody>
      </p:sp>
      <p:pic>
        <p:nvPicPr>
          <p:cNvPr id="53" name="Picture 2" descr="Risultati immagini per bersaglio immagi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557" y="3378477"/>
            <a:ext cx="1493524" cy="1493521"/>
          </a:xfrm>
          <a:prstGeom prst="rect">
            <a:avLst/>
          </a:prstGeom>
          <a:noFill/>
        </p:spPr>
      </p:pic>
      <p:sp>
        <p:nvSpPr>
          <p:cNvPr id="55" name="Ovale 54"/>
          <p:cNvSpPr/>
          <p:nvPr/>
        </p:nvSpPr>
        <p:spPr>
          <a:xfrm>
            <a:off x="4953643" y="4394703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4903238" y="4344297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4972046" y="4463511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>
            <a:off x="4852832" y="4413105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4871234" y="4463511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" name="Picture 2" descr="Risultati immagini per bersaglio immagi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7" y="3378477"/>
            <a:ext cx="1493524" cy="1493521"/>
          </a:xfrm>
          <a:prstGeom prst="rect">
            <a:avLst/>
          </a:prstGeom>
          <a:noFill/>
        </p:spPr>
      </p:pic>
      <p:sp>
        <p:nvSpPr>
          <p:cNvPr id="73" name="Ovale 72"/>
          <p:cNvSpPr/>
          <p:nvPr/>
        </p:nvSpPr>
        <p:spPr>
          <a:xfrm>
            <a:off x="1670081" y="4253775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1770892" y="4184967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1922109" y="4001747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2041323" y="4203369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1890106" y="3882533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4903238" y="4413105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4921640" y="4495514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1940512" y="4235372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/>
          <p:cNvSpPr/>
          <p:nvPr/>
        </p:nvSpPr>
        <p:spPr>
          <a:xfrm>
            <a:off x="1738889" y="4001747"/>
            <a:ext cx="32003" cy="32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3419873" y="5031573"/>
            <a:ext cx="2382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entury Gothic" panose="020B0502020202020204" pitchFamily="34" charset="0"/>
              </a:rPr>
              <a:t>… </a:t>
            </a:r>
            <a:r>
              <a:rPr lang="it-IT" sz="1400" dirty="0" err="1" smtClean="0">
                <a:latin typeface="Century Gothic" panose="020B0502020202020204" pitchFamily="34" charset="0"/>
              </a:rPr>
              <a:t>than</a:t>
            </a:r>
            <a:r>
              <a:rPr lang="it-IT" sz="1400" dirty="0" smtClean="0">
                <a:latin typeface="Century Gothic" panose="020B0502020202020204" pitchFamily="34" charset="0"/>
              </a:rPr>
              <a:t> </a:t>
            </a:r>
            <a:r>
              <a:rPr lang="it-IT" sz="1400" dirty="0" err="1" smtClean="0">
                <a:latin typeface="Century Gothic" panose="020B0502020202020204" pitchFamily="34" charset="0"/>
              </a:rPr>
              <a:t>precisely</a:t>
            </a:r>
            <a:r>
              <a:rPr lang="it-IT" sz="1400" dirty="0" smtClean="0">
                <a:latin typeface="Century Gothic" panose="020B0502020202020204" pitchFamily="34" charset="0"/>
              </a:rPr>
              <a:t> wrong !!</a:t>
            </a: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4427985" y="5394702"/>
            <a:ext cx="1995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 smtClean="0"/>
              <a:t>John </a:t>
            </a:r>
            <a:r>
              <a:rPr lang="it-IT" sz="1600" i="1" dirty="0" err="1" smtClean="0"/>
              <a:t>Maynard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Keynes</a:t>
            </a:r>
            <a:endParaRPr lang="it-IT" sz="16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307522" y="3212976"/>
            <a:ext cx="1936886" cy="19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Background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entury Gothic" panose="020B0502020202020204" pitchFamily="34" charset="0"/>
              </a:rPr>
              <a:t>Efficiency</a:t>
            </a:r>
            <a:endParaRPr lang="it-IT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entury Gothic" panose="020B0502020202020204" pitchFamily="34" charset="0"/>
              </a:rPr>
              <a:t>Neutron</a:t>
            </a:r>
            <a:r>
              <a:rPr lang="it-IT" dirty="0" smtClean="0"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latin typeface="Century Gothic" panose="020B0502020202020204" pitchFamily="34" charset="0"/>
              </a:rPr>
              <a:t>flux</a:t>
            </a:r>
            <a:endParaRPr lang="it-IT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70387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 animBg="1"/>
      <p:bldP spid="56" grpId="0" animBg="1"/>
      <p:bldP spid="60" grpId="0" animBg="1"/>
      <p:bldP spid="61" grpId="0" animBg="1"/>
      <p:bldP spid="6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10704</TotalTime>
  <Words>2534</Words>
  <Application>Microsoft Macintosh PowerPoint</Application>
  <PresentationFormat>Presentazione su schermo (4:3)</PresentationFormat>
  <Paragraphs>360</Paragraphs>
  <Slides>25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Giuseppe Tagliente</dc:creator>
  <cp:lastModifiedBy>Giuseppe Tagliente</cp:lastModifiedBy>
  <cp:revision>36</cp:revision>
  <cp:lastPrinted>2017-09-23T15:04:54Z</cp:lastPrinted>
  <dcterms:created xsi:type="dcterms:W3CDTF">2017-09-20T15:24:09Z</dcterms:created>
  <dcterms:modified xsi:type="dcterms:W3CDTF">2017-09-28T01:48:16Z</dcterms:modified>
</cp:coreProperties>
</file>