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93" r:id="rId2"/>
    <p:sldId id="283" r:id="rId3"/>
    <p:sldId id="284" r:id="rId4"/>
    <p:sldId id="306" r:id="rId5"/>
    <p:sldId id="294" r:id="rId6"/>
    <p:sldId id="277" r:id="rId7"/>
    <p:sldId id="295" r:id="rId8"/>
    <p:sldId id="303" r:id="rId9"/>
    <p:sldId id="296" r:id="rId10"/>
    <p:sldId id="297" r:id="rId11"/>
    <p:sldId id="300" r:id="rId12"/>
    <p:sldId id="301" r:id="rId13"/>
    <p:sldId id="308" r:id="rId14"/>
    <p:sldId id="309" r:id="rId15"/>
    <p:sldId id="299" r:id="rId16"/>
    <p:sldId id="305" r:id="rId17"/>
    <p:sldId id="304" r:id="rId18"/>
    <p:sldId id="263" r:id="rId19"/>
    <p:sldId id="281" r:id="rId20"/>
    <p:sldId id="266" r:id="rId21"/>
    <p:sldId id="310" r:id="rId22"/>
    <p:sldId id="311" r:id="rId23"/>
    <p:sldId id="274" r:id="rId24"/>
    <p:sldId id="307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%20mazzolari\Downloads\posizioni_R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%20mazzolari\Downloads\posizioni_R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PL09</a:t>
            </a:r>
            <a:r>
              <a:rPr lang="en-US" sz="2000" baseline="0" dirty="0" smtClean="0"/>
              <a:t> deflection angle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'[posizioni_RC.xlsx]y+2'!$F$1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'[posizioni_RC.xlsx]y+2'!$A$2:$A$13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</c:numCache>
            </c:numRef>
          </c:xVal>
          <c:yVal>
            <c:numRef>
              <c:f>'[posizioni_RC.xlsx]y+2'!$F$2:$F$13</c:f>
              <c:numCache>
                <c:formatCode>General</c:formatCode>
                <c:ptCount val="12"/>
                <c:pt idx="0">
                  <c:v>0</c:v>
                </c:pt>
                <c:pt idx="1">
                  <c:v>106.465084371592</c:v>
                </c:pt>
                <c:pt idx="2">
                  <c:v>209.43951023932746</c:v>
                </c:pt>
                <c:pt idx="3">
                  <c:v>307.17794835090615</c:v>
                </c:pt>
                <c:pt idx="4">
                  <c:v>410.15237421864163</c:v>
                </c:pt>
                <c:pt idx="5">
                  <c:v>493.92817831429824</c:v>
                </c:pt>
                <c:pt idx="6">
                  <c:v>575.95865315802655</c:v>
                </c:pt>
                <c:pt idx="7">
                  <c:v>656.24379874982662</c:v>
                </c:pt>
                <c:pt idx="8">
                  <c:v>743.51026134958772</c:v>
                </c:pt>
                <c:pt idx="9">
                  <c:v>834.26738245320541</c:v>
                </c:pt>
                <c:pt idx="10">
                  <c:v>935.49647906888856</c:v>
                </c:pt>
                <c:pt idx="11">
                  <c:v>1041.9615634406046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3DE-4D25-8613-794FAC51C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2834736"/>
        <c:axId val="1312834192"/>
      </c:scatterChart>
      <c:valAx>
        <c:axId val="1312834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Position</a:t>
                </a:r>
                <a:r>
                  <a:rPr lang="it-IT" sz="1600" baseline="0"/>
                  <a:t> along the crystal (mm)</a:t>
                </a:r>
                <a:endParaRPr lang="it-IT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2834192"/>
        <c:crosses val="autoZero"/>
        <c:crossBetween val="midCat"/>
      </c:valAx>
      <c:valAx>
        <c:axId val="131283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Deflection</a:t>
                </a:r>
                <a:r>
                  <a:rPr lang="it-IT" sz="1600" baseline="0"/>
                  <a:t> angle (urad)</a:t>
                </a:r>
                <a:endParaRPr lang="it-IT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2834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/>
              <a:t>PL09 radius uniformity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90316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[posizioni_RC.xlsx]y0!$A$2:$A$13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</c:numCache>
            </c:numRef>
          </c:xVal>
          <c:yVal>
            <c:numRef>
              <c:f>[posizioni_RC.xlsx]y0!$H$2:$H$13</c:f>
              <c:numCache>
                <c:formatCode>General</c:formatCode>
                <c:ptCount val="12"/>
                <c:pt idx="0">
                  <c:v>21.22</c:v>
                </c:pt>
                <c:pt idx="1">
                  <c:v>21.22</c:v>
                </c:pt>
                <c:pt idx="2">
                  <c:v>21.84</c:v>
                </c:pt>
                <c:pt idx="3">
                  <c:v>21.65</c:v>
                </c:pt>
                <c:pt idx="4">
                  <c:v>22.87</c:v>
                </c:pt>
                <c:pt idx="5">
                  <c:v>24.65</c:v>
                </c:pt>
                <c:pt idx="6">
                  <c:v>24.38</c:v>
                </c:pt>
                <c:pt idx="7">
                  <c:v>23.43</c:v>
                </c:pt>
                <c:pt idx="8">
                  <c:v>22.25</c:v>
                </c:pt>
                <c:pt idx="9">
                  <c:v>21.25</c:v>
                </c:pt>
                <c:pt idx="10">
                  <c:v>20.28</c:v>
                </c:pt>
                <c:pt idx="11">
                  <c:v>20.100000000000001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14-4D3E-A988-026CA3D28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435104"/>
        <c:axId val="952431296"/>
      </c:scatterChart>
      <c:valAx>
        <c:axId val="95243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 smtClean="0"/>
                  <a:t>Positio</a:t>
                </a:r>
                <a:r>
                  <a:rPr lang="it-IT" sz="1600" baseline="0" dirty="0" smtClean="0"/>
                  <a:t>n </a:t>
                </a:r>
                <a:r>
                  <a:rPr lang="it-IT" sz="1600" baseline="0" dirty="0" err="1" smtClean="0"/>
                  <a:t>along</a:t>
                </a:r>
                <a:r>
                  <a:rPr lang="it-IT" sz="1600" baseline="0" dirty="0" smtClean="0"/>
                  <a:t> the </a:t>
                </a:r>
                <a:r>
                  <a:rPr lang="it-IT" sz="1600" baseline="0" dirty="0" err="1" smtClean="0"/>
                  <a:t>crystal</a:t>
                </a:r>
                <a:endParaRPr lang="it-IT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52431296"/>
        <c:crosses val="autoZero"/>
        <c:crossBetween val="midCat"/>
      </c:valAx>
      <c:valAx>
        <c:axId val="95243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Local radius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52435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1BA2-A407-4093-BB31-FF75D9F3FF84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CB4D-49DD-45B7-900B-A8AB5173D6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5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4EAEE31C-04C2-479C-A5C2-41212F645CE3}" type="slidenum">
              <a:rPr lang="en-US" altLang="it-IT" sz="1200" b="0" smtClean="0"/>
              <a:pPr/>
              <a:t>2</a:t>
            </a:fld>
            <a:endParaRPr lang="en-US" altLang="it-IT" sz="1200" b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6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A9E6C1-6BFD-4892-941A-08092D7E776F}" type="slidenum">
              <a:rPr lang="en-US" altLang="it-IT" sz="1200" b="0"/>
              <a:pPr/>
              <a:t>5</a:t>
            </a:fld>
            <a:endParaRPr lang="en-US" altLang="it-IT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0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2E073F-BDF2-40AD-9B26-185C942DA3EA}" type="slidenum">
              <a:rPr lang="en-US" altLang="it-IT" sz="1200" b="0"/>
              <a:pPr/>
              <a:t>7</a:t>
            </a:fld>
            <a:endParaRPr lang="en-US" altLang="it-IT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4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EF9-4837-47DE-B6BB-4E12DBF6F30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EF9-4837-47DE-B6BB-4E12DBF6F309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6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26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36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73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71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1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17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5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16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40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95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30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1888B28-758B-496D-B72A-34B70C31A1BC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7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0653" y="974254"/>
            <a:ext cx="8360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/>
              <a:t>Cristalli </a:t>
            </a:r>
            <a:r>
              <a:rPr lang="it-IT" sz="4400" dirty="0" smtClean="0"/>
              <a:t>«lunghi» </a:t>
            </a:r>
            <a:r>
              <a:rPr lang="it-IT" sz="4400" dirty="0"/>
              <a:t>per estrazione</a:t>
            </a:r>
            <a:endParaRPr lang="it-IT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9328787" y="5613569"/>
            <a:ext cx="2386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 smtClean="0">
                <a:solidFill>
                  <a:schemeClr val="bg1"/>
                </a:solidFill>
              </a:rPr>
              <a:t>Andrea Mazzolari</a:t>
            </a:r>
          </a:p>
          <a:p>
            <a:pPr algn="r"/>
            <a:r>
              <a:rPr lang="it-IT" sz="2200" dirty="0" smtClean="0">
                <a:solidFill>
                  <a:schemeClr val="bg1"/>
                </a:solidFill>
              </a:rPr>
              <a:t>Ferrara 13/02/2018</a:t>
            </a:r>
            <a:endParaRPr lang="it-I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2" r="-822"/>
          <a:stretch>
            <a:fillRect/>
          </a:stretch>
        </p:blipFill>
        <p:spPr>
          <a:xfrm>
            <a:off x="581025" y="2227263"/>
            <a:ext cx="5422900" cy="3633787"/>
          </a:xfr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88075" y="2227263"/>
          <a:ext cx="5422900" cy="1857375"/>
        </p:xfrm>
        <a:graphic>
          <a:graphicData uri="http://schemas.openxmlformats.org/drawingml/2006/table">
            <a:tbl>
              <a:tblPr/>
              <a:tblGrid>
                <a:gridCol w="2711450">
                  <a:extLst>
                    <a:ext uri="{9D8B030D-6E8A-4147-A177-3AD203B41FA5}">
                      <a16:colId xmlns:a16="http://schemas.microsoft.com/office/drawing/2014/main" val="2242325564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31956887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Parameter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Value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12273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Efficiency (±2)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64.8</a:t>
                      </a: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±</a:t>
                      </a: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2.5 %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24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Mean Deflection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281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±</a:t>
                      </a:r>
                      <a:r>
                        <a:rPr kumimoji="0" lang="en-US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10 µrad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8395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Torsion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12</a:t>
                      </a: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±</a:t>
                      </a: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2 µrad/mm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0253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Bending Radius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85</a:t>
                      </a: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±</a:t>
                      </a: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3 m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38823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cap="none" dirty="0" smtClean="0"/>
              <a:t>«PL02» @ PROTONI 400 </a:t>
            </a:r>
            <a:r>
              <a:rPr lang="it-IT" altLang="it-IT" cap="none" dirty="0" err="1" smtClean="0"/>
              <a:t>GeV</a:t>
            </a:r>
            <a:r>
              <a:rPr lang="it-IT" altLang="it-IT" cap="none" dirty="0" smtClean="0"/>
              <a:t> 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5744013" y="4593911"/>
            <a:ext cx="63110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 smtClean="0"/>
              <a:t>PL01 simile a PL02 in termini di angolo di deflessione.</a:t>
            </a:r>
          </a:p>
          <a:p>
            <a:pPr algn="ctr"/>
            <a:endParaRPr lang="it-IT" sz="2200" dirty="0" smtClean="0"/>
          </a:p>
          <a:p>
            <a:pPr algn="ctr"/>
            <a:r>
              <a:rPr lang="it-IT" sz="2200" dirty="0" smtClean="0"/>
              <a:t>PL01: efficienza di deflessione limitata </a:t>
            </a:r>
          </a:p>
          <a:p>
            <a:pPr algn="ctr"/>
            <a:r>
              <a:rPr lang="it-IT" sz="2200" dirty="0" smtClean="0"/>
              <a:t>dalla presenza (voluta) di dislocazioni</a:t>
            </a:r>
          </a:p>
        </p:txBody>
      </p:sp>
    </p:spTree>
    <p:extLst>
      <p:ext uri="{BB962C8B-B14F-4D97-AF65-F5344CB8AC3E}">
        <p14:creationId xmlns:p14="http://schemas.microsoft.com/office/powerpoint/2010/main" val="35022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PL07 – </a:t>
            </a:r>
            <a:r>
              <a:rPr lang="it-IT" dirty="0" smtClean="0"/>
              <a:t>tecniche di plasticizzazione</a:t>
            </a:r>
            <a:endParaRPr lang="it-IT" dirty="0"/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247718"/>
              </p:ext>
            </p:extLst>
          </p:nvPr>
        </p:nvGraphicFramePr>
        <p:xfrm>
          <a:off x="581025" y="2181225"/>
          <a:ext cx="5399645" cy="323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390">
                  <a:extLst>
                    <a:ext uri="{9D8B030D-6E8A-4147-A177-3AD203B41FA5}">
                      <a16:colId xmlns:a16="http://schemas.microsoft.com/office/drawing/2014/main" val="1513985692"/>
                    </a:ext>
                  </a:extLst>
                </a:gridCol>
                <a:gridCol w="1926255">
                  <a:extLst>
                    <a:ext uri="{9D8B030D-6E8A-4147-A177-3AD203B41FA5}">
                      <a16:colId xmlns:a16="http://schemas.microsoft.com/office/drawing/2014/main" val="2928640772"/>
                    </a:ext>
                  </a:extLst>
                </a:gridCol>
              </a:tblGrid>
              <a:tr h="4212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latin typeface="GillSansMT"/>
                        </a:rPr>
                        <a:t>Parameter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latin typeface="GillSansMT"/>
                        </a:rPr>
                        <a:t>Value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586399849"/>
                  </a:ext>
                </a:extLst>
              </a:tr>
              <a:tr h="4109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Channeling plane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(111)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765047687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Channeling axis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&lt;110&gt;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589648329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Thickness (z)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3623697152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Width (x)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3983326426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Dislocation density (1/cm2)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&lt;10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271110257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Deflection (X-ray, µrad)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420±20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Deflection (180</a:t>
                      </a:r>
                      <a:r>
                        <a:rPr lang="en-US" baseline="0" dirty="0" smtClean="0"/>
                        <a:t> GeV </a:t>
                      </a:r>
                      <a:r>
                        <a:rPr lang="en-US" baseline="0" dirty="0" err="1" smtClean="0"/>
                        <a:t>pions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smtClean="0"/>
                        <a:t>µrad)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419±2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846778807"/>
                  </a:ext>
                </a:extLst>
              </a:tr>
            </a:tbl>
          </a:graphicData>
        </a:graphic>
      </p:graphicFrame>
      <p:pic>
        <p:nvPicPr>
          <p:cNvPr id="7" name="Content Placeholder 3" descr="PL07_4566_deflX.ep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" r="-672"/>
          <a:stretch>
            <a:fillRect/>
          </a:stretch>
        </p:blipFill>
        <p:spPr>
          <a:xfrm>
            <a:off x="6188417" y="2228003"/>
            <a:ext cx="5422392" cy="3633047"/>
          </a:xfrm>
        </p:spPr>
      </p:pic>
    </p:spTree>
    <p:extLst>
      <p:ext uri="{BB962C8B-B14F-4D97-AF65-F5344CB8AC3E}">
        <p14:creationId xmlns:p14="http://schemas.microsoft.com/office/powerpoint/2010/main" val="323859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PL04 </a:t>
            </a:r>
            <a:r>
              <a:rPr lang="it-IT" dirty="0"/>
              <a:t>– deposizione </a:t>
            </a:r>
            <a:r>
              <a:rPr lang="it-IT" dirty="0" smtClean="0"/>
              <a:t>di film sottili</a:t>
            </a:r>
            <a:endParaRPr lang="it-IT" dirty="0"/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463326"/>
              </p:ext>
            </p:extLst>
          </p:nvPr>
        </p:nvGraphicFramePr>
        <p:xfrm>
          <a:off x="581025" y="2181225"/>
          <a:ext cx="5399645" cy="323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234">
                  <a:extLst>
                    <a:ext uri="{9D8B030D-6E8A-4147-A177-3AD203B41FA5}">
                      <a16:colId xmlns:a16="http://schemas.microsoft.com/office/drawing/2014/main" val="1513985692"/>
                    </a:ext>
                  </a:extLst>
                </a:gridCol>
                <a:gridCol w="2091411">
                  <a:extLst>
                    <a:ext uri="{9D8B030D-6E8A-4147-A177-3AD203B41FA5}">
                      <a16:colId xmlns:a16="http://schemas.microsoft.com/office/drawing/2014/main" val="2928640772"/>
                    </a:ext>
                  </a:extLst>
                </a:gridCol>
              </a:tblGrid>
              <a:tr h="4212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latin typeface="GillSansMT"/>
                        </a:rPr>
                        <a:t>Parameter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latin typeface="GillSansMT"/>
                        </a:rPr>
                        <a:t>Value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586399849"/>
                  </a:ext>
                </a:extLst>
              </a:tr>
              <a:tr h="4109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Channeling plane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(110)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765047687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Channeling axis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&lt;111&gt;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589648329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Thickness (z)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3623697152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Width (x)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3983326426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Dislocation density (1/cm2)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&lt;20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271110257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Deflection (X-ray)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290±20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Deflection (180 </a:t>
                      </a:r>
                      <a:r>
                        <a:rPr lang="en-US" dirty="0" err="1" smtClean="0"/>
                        <a:t>pions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284±2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697505716"/>
                  </a:ext>
                </a:extLst>
              </a:tr>
            </a:tbl>
          </a:graphicData>
        </a:graphic>
      </p:graphicFrame>
      <p:pic>
        <p:nvPicPr>
          <p:cNvPr id="7" name="Picture 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2772" r="4582" b="9966"/>
          <a:stretch>
            <a:fillRect/>
          </a:stretch>
        </p:blipFill>
        <p:spPr>
          <a:xfrm>
            <a:off x="6316663" y="2436813"/>
            <a:ext cx="3459818" cy="1781504"/>
          </a:xfrm>
        </p:spPr>
      </p:pic>
      <p:pic>
        <p:nvPicPr>
          <p:cNvPr id="8" name="Picture 2" descr="C:\Users\leo\Downloads\deflX10-50005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23" y="3932180"/>
            <a:ext cx="4226943" cy="245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60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SansMT"/>
              </a:rPr>
              <a:t>«PL09» </a:t>
            </a:r>
            <a:r>
              <a:rPr lang="it-IT" dirty="0"/>
              <a:t>–</a:t>
            </a:r>
            <a:r>
              <a:rPr lang="en-US" dirty="0" smtClean="0">
                <a:latin typeface="GillSansMT"/>
              </a:rPr>
              <a:t> @ </a:t>
            </a:r>
            <a:r>
              <a:rPr lang="en-US" dirty="0">
                <a:latin typeface="GillSansMT"/>
              </a:rPr>
              <a:t>180 </a:t>
            </a:r>
            <a:r>
              <a:rPr lang="en-US" dirty="0" err="1" smtClean="0">
                <a:latin typeface="GillSansMT"/>
              </a:rPr>
              <a:t>pioni</a:t>
            </a:r>
            <a:r>
              <a:rPr lang="en-US" dirty="0" smtClean="0">
                <a:latin typeface="GillSansMT"/>
              </a:rPr>
              <a:t> GEV/C</a:t>
            </a:r>
            <a:r>
              <a:rPr lang="en-US" dirty="0">
                <a:latin typeface="GillSansMT"/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3" descr="5490.ep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2137"/>
          <a:stretch>
            <a:fillRect/>
          </a:stretch>
        </p:blipFill>
        <p:spPr>
          <a:xfrm>
            <a:off x="7121974" y="3433313"/>
            <a:ext cx="4963288" cy="332544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10315" r="28365" b="15597"/>
          <a:stretch/>
        </p:blipFill>
        <p:spPr>
          <a:xfrm>
            <a:off x="6747095" y="2224483"/>
            <a:ext cx="3211004" cy="2769079"/>
          </a:xfrm>
          <a:prstGeom prst="rect">
            <a:avLst/>
          </a:prstGeom>
        </p:spPr>
      </p:pic>
      <p:graphicFrame>
        <p:nvGraphicFramePr>
          <p:cNvPr id="10" name="Tabl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780898"/>
              </p:ext>
            </p:extLst>
          </p:nvPr>
        </p:nvGraphicFramePr>
        <p:xfrm>
          <a:off x="581193" y="2534908"/>
          <a:ext cx="5399645" cy="283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234">
                  <a:extLst>
                    <a:ext uri="{9D8B030D-6E8A-4147-A177-3AD203B41FA5}">
                      <a16:colId xmlns:a16="http://schemas.microsoft.com/office/drawing/2014/main" val="1513985692"/>
                    </a:ext>
                  </a:extLst>
                </a:gridCol>
                <a:gridCol w="2091411">
                  <a:extLst>
                    <a:ext uri="{9D8B030D-6E8A-4147-A177-3AD203B41FA5}">
                      <a16:colId xmlns:a16="http://schemas.microsoft.com/office/drawing/2014/main" val="2928640772"/>
                    </a:ext>
                  </a:extLst>
                </a:gridCol>
              </a:tblGrid>
              <a:tr h="4212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latin typeface="GillSansMT"/>
                        </a:rPr>
                        <a:t>Parameter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latin typeface="GillSansMT"/>
                        </a:rPr>
                        <a:t>Value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586399849"/>
                  </a:ext>
                </a:extLst>
              </a:tr>
              <a:tr h="4109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Channeling plane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(111)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765047687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Channeling axis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&lt;</a:t>
                      </a: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110&gt;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589648329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Thickness (z)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23</a:t>
                      </a: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 Sans MT"/>
                        </a:rPr>
                        <a:t>±</a:t>
                      </a: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0.02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mm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3623697152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Width (x)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0.5</a:t>
                      </a: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 Sans MT"/>
                        </a:rPr>
                        <a:t>±</a:t>
                      </a: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0.02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mm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3983326426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Dislocation density (1/cm2)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&lt; 1/cm2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271110257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Deflection (pion beam, µrad)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dirty="0" smtClean="0">
                          <a:latin typeface="+mn-lt"/>
                        </a:rPr>
                        <a:t>1067</a:t>
                      </a:r>
                      <a:r>
                        <a:rPr lang="sk-SK" dirty="0" smtClean="0">
                          <a:latin typeface="+mn-lt"/>
                        </a:rPr>
                        <a:t> </a:t>
                      </a:r>
                      <a:r>
                        <a:rPr lang="sk-SK" sz="18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± 2 μrad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24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25" y="1439562"/>
            <a:ext cx="778578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Caratterizzazione di diffrazione di raggi-x ad alta risoluzione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Angolo di </a:t>
            </a:r>
            <a:r>
              <a:rPr lang="it-IT" sz="2200" dirty="0" err="1" smtClean="0"/>
              <a:t>Bragg</a:t>
            </a:r>
            <a:r>
              <a:rPr lang="it-IT" sz="2200" dirty="0" smtClean="0"/>
              <a:t> funzione della posizione sul cristallo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Informazioni su raggio di curvatura ed angolo di deflessione</a:t>
            </a:r>
          </a:p>
          <a:p>
            <a:pPr lvl="1"/>
            <a:endParaRPr lang="it-IT" sz="2200" dirty="0" smtClean="0"/>
          </a:p>
          <a:p>
            <a:endParaRPr lang="it-IT" sz="2200" dirty="0"/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161885"/>
              </p:ext>
            </p:extLst>
          </p:nvPr>
        </p:nvGraphicFramePr>
        <p:xfrm>
          <a:off x="5956556" y="3237471"/>
          <a:ext cx="5601731" cy="336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PL09 – un esempio di caratterizzazione</a:t>
            </a:r>
            <a:endParaRPr lang="it-IT" dirty="0">
              <a:solidFill>
                <a:srgbClr val="903163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562302"/>
              </p:ext>
            </p:extLst>
          </p:nvPr>
        </p:nvGraphicFramePr>
        <p:xfrm>
          <a:off x="365125" y="3237472"/>
          <a:ext cx="5609965" cy="336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289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SansMT"/>
              </a:rPr>
              <a:t>«PL10» @ PIONI 180 GEV/C</a:t>
            </a:r>
            <a:r>
              <a:rPr lang="en-US" dirty="0">
                <a:latin typeface="GillSansMT"/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5" descr="5563.ep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2137"/>
          <a:stretch>
            <a:fillRect/>
          </a:stretch>
        </p:blipFill>
        <p:spPr>
          <a:xfrm>
            <a:off x="6611111" y="3224953"/>
            <a:ext cx="5422392" cy="363304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33208" r="13176" b="15346"/>
          <a:stretch/>
        </p:blipFill>
        <p:spPr>
          <a:xfrm flipH="1">
            <a:off x="6935638" y="1862800"/>
            <a:ext cx="4304581" cy="2350565"/>
          </a:xfrm>
          <a:prstGeom prst="rect">
            <a:avLst/>
          </a:prstGeom>
        </p:spPr>
      </p:pic>
      <p:graphicFrame>
        <p:nvGraphicFramePr>
          <p:cNvPr id="9" name="Tabl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109256"/>
              </p:ext>
            </p:extLst>
          </p:nvPr>
        </p:nvGraphicFramePr>
        <p:xfrm>
          <a:off x="581193" y="2534908"/>
          <a:ext cx="5399645" cy="283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234">
                  <a:extLst>
                    <a:ext uri="{9D8B030D-6E8A-4147-A177-3AD203B41FA5}">
                      <a16:colId xmlns:a16="http://schemas.microsoft.com/office/drawing/2014/main" val="1513985692"/>
                    </a:ext>
                  </a:extLst>
                </a:gridCol>
                <a:gridCol w="2091411">
                  <a:extLst>
                    <a:ext uri="{9D8B030D-6E8A-4147-A177-3AD203B41FA5}">
                      <a16:colId xmlns:a16="http://schemas.microsoft.com/office/drawing/2014/main" val="2928640772"/>
                    </a:ext>
                  </a:extLst>
                </a:gridCol>
              </a:tblGrid>
              <a:tr h="4212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latin typeface="GillSansMT"/>
                        </a:rPr>
                        <a:t>Parameter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latin typeface="GillSansMT"/>
                        </a:rPr>
                        <a:t>Value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586399849"/>
                  </a:ext>
                </a:extLst>
              </a:tr>
              <a:tr h="4109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Channeling plane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(111)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765047687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Channeling axis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&lt;</a:t>
                      </a: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110&gt;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589648329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Thickness (z)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79.7</a:t>
                      </a: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 Sans MT"/>
                        </a:rPr>
                        <a:t>±</a:t>
                      </a: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0.2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mm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3623697152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Width (x)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1.00</a:t>
                      </a: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 Sans MT"/>
                        </a:rPr>
                        <a:t>±</a:t>
                      </a: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GillSansMT"/>
                        </a:rPr>
                        <a:t>0.02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mm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3983326426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Dislocation density (1/cm2) 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illSansMT"/>
                        </a:rPr>
                        <a:t>&lt; 1/cm2 </a:t>
                      </a:r>
                      <a:endParaRPr lang="en-US" dirty="0"/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271110257"/>
                  </a:ext>
                </a:extLst>
              </a:tr>
              <a:tr h="400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/>
                        <a:t>Deflection (pion beam, µrad)</a:t>
                      </a:r>
                      <a:endParaRPr lang="en-US" dirty="0"/>
                    </a:p>
                  </a:txBody>
                  <a:tcPr marL="186422" marR="18642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sk-SK" dirty="0" smtClean="0">
                          <a:latin typeface="+mn-lt"/>
                        </a:rPr>
                        <a:t>3453 </a:t>
                      </a:r>
                      <a:r>
                        <a:rPr lang="sk-SK" sz="18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± 2 μrad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6422" marR="1864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9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stato </a:t>
            </a:r>
            <a:r>
              <a:rPr lang="it-IT" dirty="0" err="1" smtClean="0"/>
              <a:t>dell’artE</a:t>
            </a:r>
            <a:r>
              <a:rPr lang="it-IT" dirty="0" smtClean="0"/>
              <a:t> – Tecniche fabbricative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323070"/>
            <a:ext cx="112331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Cristalli in silicio, dimensione lungo il fascio sino a 80 mm</a:t>
            </a:r>
          </a:p>
          <a:p>
            <a:endParaRPr lang="it-IT" sz="2200" dirty="0" smtClean="0"/>
          </a:p>
          <a:p>
            <a:r>
              <a:rPr lang="it-IT" sz="2200" dirty="0" smtClean="0"/>
              <a:t>Angolo </a:t>
            </a:r>
            <a:r>
              <a:rPr lang="it-IT" sz="2200" dirty="0"/>
              <a:t>di deflessione: qualche </a:t>
            </a:r>
            <a:r>
              <a:rPr lang="it-IT" sz="2200" dirty="0" err="1"/>
              <a:t>mrad</a:t>
            </a:r>
            <a:r>
              <a:rPr lang="it-IT" sz="2200" dirty="0"/>
              <a:t> (3-4 </a:t>
            </a:r>
            <a:r>
              <a:rPr lang="it-IT" sz="2200" dirty="0" err="1"/>
              <a:t>mrad</a:t>
            </a:r>
            <a:r>
              <a:rPr lang="it-IT" sz="2200" dirty="0"/>
              <a:t>), ottenuto tramite deformazione </a:t>
            </a:r>
            <a:r>
              <a:rPr lang="it-IT" sz="2200" dirty="0" err="1"/>
              <a:t>anticlastica</a:t>
            </a:r>
            <a:r>
              <a:rPr lang="it-IT" sz="2200" dirty="0"/>
              <a:t> o tramite </a:t>
            </a:r>
            <a:r>
              <a:rPr lang="it-IT" sz="2200" dirty="0" err="1"/>
              <a:t>plasticizzazione</a:t>
            </a:r>
            <a:r>
              <a:rPr lang="it-IT" sz="2200" dirty="0"/>
              <a:t> </a:t>
            </a:r>
            <a:r>
              <a:rPr lang="it-IT" sz="2200" dirty="0" smtClean="0"/>
              <a:t>superficiale. Curvatura </a:t>
            </a:r>
            <a:r>
              <a:rPr lang="it-IT" sz="2200" dirty="0" smtClean="0"/>
              <a:t>uniforme.</a:t>
            </a:r>
            <a:endParaRPr lang="it-IT" sz="2200" dirty="0" smtClean="0"/>
          </a:p>
          <a:p>
            <a:endParaRPr lang="it-IT" sz="2200" dirty="0"/>
          </a:p>
          <a:p>
            <a:r>
              <a:rPr lang="it-IT" sz="2200" dirty="0" smtClean="0"/>
              <a:t>Angolo di deflessione: circa 12 </a:t>
            </a:r>
            <a:r>
              <a:rPr lang="it-IT" sz="2200" dirty="0" err="1" smtClean="0"/>
              <a:t>mrad</a:t>
            </a:r>
            <a:r>
              <a:rPr lang="it-IT" sz="2200" dirty="0" smtClean="0"/>
              <a:t>, ottenuto tramite «piegatura principale». Curvatura non uniforme, torsione elevata.</a:t>
            </a:r>
          </a:p>
          <a:p>
            <a:endParaRPr lang="it-IT" sz="2200" dirty="0"/>
          </a:p>
          <a:p>
            <a:r>
              <a:rPr lang="it-IT" sz="2200" dirty="0" smtClean="0"/>
              <a:t>Cristalli in germanio sviluppati nell’ambito di esperimento di gruppo V (spessore tipico qualche mm), angoli di deflessione circa 100 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38845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Prossimi </a:t>
            </a:r>
            <a:r>
              <a:rPr lang="it-IT" dirty="0" err="1" smtClean="0"/>
              <a:t>PASsi</a:t>
            </a:r>
            <a:r>
              <a:rPr lang="it-IT" dirty="0" smtClean="0"/>
              <a:t> – Tecniche di fabbricazione</a:t>
            </a:r>
            <a:endParaRPr lang="it-IT" dirty="0"/>
          </a:p>
        </p:txBody>
      </p:sp>
      <p:grpSp>
        <p:nvGrpSpPr>
          <p:cNvPr id="11" name="Group 10"/>
          <p:cNvGrpSpPr/>
          <p:nvPr/>
        </p:nvGrpSpPr>
        <p:grpSpPr>
          <a:xfrm>
            <a:off x="3106553" y="1818874"/>
            <a:ext cx="5937528" cy="782727"/>
            <a:chOff x="3106553" y="1837408"/>
            <a:chExt cx="5937528" cy="78272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106553" y="2100946"/>
              <a:ext cx="7456" cy="51843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9036625" y="2101699"/>
              <a:ext cx="7456" cy="51843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11465" y="2099524"/>
              <a:ext cx="591899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84584" y="1837408"/>
              <a:ext cx="0" cy="26211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5417" y="2600848"/>
            <a:ext cx="56150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chemeClr val="accent2"/>
                </a:solidFill>
              </a:rPr>
              <a:t>CRISTALLI AUTOPORTANTI</a:t>
            </a:r>
          </a:p>
          <a:p>
            <a:r>
              <a:rPr lang="it-IT" sz="2200" dirty="0"/>
              <a:t>Uso di film sottili non aiuta a raggiungere angoli di deflessione di qualche </a:t>
            </a:r>
            <a:r>
              <a:rPr lang="it-IT" sz="2200" dirty="0" err="1" smtClean="0"/>
              <a:t>mrad</a:t>
            </a:r>
            <a:r>
              <a:rPr lang="it-IT" sz="2200" dirty="0" smtClean="0"/>
              <a:t>.</a:t>
            </a:r>
          </a:p>
          <a:p>
            <a:endParaRPr lang="it-IT" sz="2200" dirty="0"/>
          </a:p>
          <a:p>
            <a:r>
              <a:rPr lang="it-IT" sz="2200" dirty="0"/>
              <a:t>Sviluppo di </a:t>
            </a:r>
            <a:r>
              <a:rPr lang="it-IT" sz="2200" dirty="0" err="1"/>
              <a:t>bondaggio</a:t>
            </a:r>
            <a:r>
              <a:rPr lang="it-IT" sz="2200" dirty="0"/>
              <a:t> di silicio </a:t>
            </a:r>
            <a:r>
              <a:rPr lang="it-IT" sz="2200" dirty="0" smtClean="0"/>
              <a:t>e germanio su </a:t>
            </a:r>
            <a:r>
              <a:rPr lang="it-IT" sz="2200" dirty="0"/>
              <a:t>substrati in </a:t>
            </a:r>
            <a:r>
              <a:rPr lang="it-IT" sz="2200" dirty="0" smtClean="0"/>
              <a:t>quarzo.</a:t>
            </a:r>
          </a:p>
          <a:p>
            <a:endParaRPr lang="it-IT" sz="2200" dirty="0"/>
          </a:p>
          <a:p>
            <a:r>
              <a:rPr lang="it-IT" sz="2200" dirty="0"/>
              <a:t>Oggetti molto compatti e </a:t>
            </a:r>
            <a:r>
              <a:rPr lang="it-IT" sz="2200" dirty="0" smtClean="0"/>
              <a:t>leggeri.</a:t>
            </a:r>
            <a:endParaRPr lang="it-IT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6115" y="2600848"/>
            <a:ext cx="57284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chemeClr val="accent2"/>
                </a:solidFill>
              </a:rPr>
              <a:t>DEFORMAZIONE MECCANICA</a:t>
            </a:r>
          </a:p>
          <a:p>
            <a:r>
              <a:rPr lang="it-IT" sz="2200" dirty="0"/>
              <a:t>Deformazione </a:t>
            </a:r>
            <a:r>
              <a:rPr lang="it-IT" sz="2200" dirty="0" err="1"/>
              <a:t>anticlastica</a:t>
            </a:r>
            <a:r>
              <a:rPr lang="it-IT" sz="2200" dirty="0"/>
              <a:t> non utilizzabile per deflessioni superiori a qualche </a:t>
            </a:r>
            <a:r>
              <a:rPr lang="it-IT" sz="2200" dirty="0" err="1"/>
              <a:t>mrad</a:t>
            </a:r>
            <a:r>
              <a:rPr lang="it-IT" sz="2200" dirty="0" smtClean="0"/>
              <a:t>. Per deflessioni </a:t>
            </a:r>
            <a:r>
              <a:rPr lang="it-IT" sz="2200" dirty="0"/>
              <a:t>maggiori: necessario usare uno schema a «piegatura principale». </a:t>
            </a:r>
            <a:endParaRPr lang="it-IT" sz="2200" dirty="0" smtClean="0"/>
          </a:p>
          <a:p>
            <a:endParaRPr lang="it-IT" sz="2200" dirty="0"/>
          </a:p>
          <a:p>
            <a:r>
              <a:rPr lang="it-IT" sz="2200" dirty="0" smtClean="0"/>
              <a:t>Sviluppo di cristalli in germanio di spessore di qualche cm.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80968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105" t="613" r="9268"/>
          <a:stretch/>
        </p:blipFill>
        <p:spPr>
          <a:xfrm>
            <a:off x="6005383" y="1847336"/>
            <a:ext cx="5807676" cy="5010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701" y="1168088"/>
            <a:ext cx="114479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200" dirty="0">
                <a:sym typeface="Wingdings" panose="05000000000000000000" pitchFamily="2" charset="2"/>
              </a:rPr>
              <a:t>Negli anni 80-90, erano già stati fatti tentativi di costruire cristalli con angoli di deflessione &gt;10 </a:t>
            </a:r>
            <a:r>
              <a:rPr lang="it-IT" sz="2200" dirty="0" err="1">
                <a:sym typeface="Wingdings" panose="05000000000000000000" pitchFamily="2" charset="2"/>
              </a:rPr>
              <a:t>mrad</a:t>
            </a:r>
            <a:r>
              <a:rPr lang="it-IT" sz="2200" dirty="0">
                <a:sym typeface="Wingdings" panose="05000000000000000000" pitchFamily="2" charset="2"/>
              </a:rPr>
              <a:t> per uso in LHC, falliti a causa delle imperfezioni meccaniche degli </a:t>
            </a:r>
            <a:r>
              <a:rPr lang="it-IT" sz="2200" dirty="0" err="1">
                <a:sym typeface="Wingdings" panose="05000000000000000000" pitchFamily="2" charset="2"/>
              </a:rPr>
              <a:t>holder</a:t>
            </a:r>
            <a:r>
              <a:rPr lang="it-IT" sz="2200" dirty="0">
                <a:sym typeface="Wingdings" panose="05000000000000000000" pitchFamily="2" charset="2"/>
              </a:rPr>
              <a:t>. Da allora, la meccanica di precisione non ha fatto </a:t>
            </a:r>
            <a:r>
              <a:rPr lang="it-IT" sz="2200" dirty="0" smtClean="0">
                <a:sym typeface="Wingdings" panose="05000000000000000000" pitchFamily="2" charset="2"/>
              </a:rPr>
              <a:t>grandi progressi </a:t>
            </a:r>
            <a:r>
              <a:rPr lang="it-IT" sz="2200" dirty="0">
                <a:sym typeface="Wingdings" panose="05000000000000000000" pitchFamily="2" charset="2"/>
              </a:rPr>
              <a:t> </a:t>
            </a:r>
            <a:r>
              <a:rPr lang="it-IT" sz="2200" dirty="0">
                <a:solidFill>
                  <a:srgbClr val="FF0000"/>
                </a:solidFill>
                <a:sym typeface="Wingdings" panose="05000000000000000000" pitchFamily="2" charset="2"/>
              </a:rPr>
              <a:t>necessario un </a:t>
            </a: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approccio diverso: uso </a:t>
            </a:r>
            <a:r>
              <a:rPr lang="it-IT" sz="2200" dirty="0">
                <a:solidFill>
                  <a:srgbClr val="FF0000"/>
                </a:solidFill>
                <a:sym typeface="Wingdings" panose="05000000000000000000" pitchFamily="2" charset="2"/>
              </a:rPr>
              <a:t>di lavorazioni ottiche</a:t>
            </a:r>
            <a:endParaRPr lang="it-IT" sz="2200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it-IT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rgbClr val="FF0000"/>
                </a:solidFill>
              </a:rPr>
              <a:t>Il </a:t>
            </a:r>
            <a:r>
              <a:rPr lang="it-IT" sz="2200" dirty="0">
                <a:solidFill>
                  <a:srgbClr val="FF0000"/>
                </a:solidFill>
              </a:rPr>
              <a:t>problema tecnologico, non è </a:t>
            </a:r>
            <a:r>
              <a:rPr lang="it-IT" sz="2200" dirty="0" smtClean="0">
                <a:solidFill>
                  <a:srgbClr val="FF0000"/>
                </a:solidFill>
              </a:rPr>
              <a:t>ottenere</a:t>
            </a:r>
            <a:br>
              <a:rPr lang="it-IT" sz="2200" dirty="0" smtClean="0">
                <a:solidFill>
                  <a:srgbClr val="FF0000"/>
                </a:solidFill>
              </a:rPr>
            </a:br>
            <a:r>
              <a:rPr lang="it-IT" sz="2200" dirty="0" smtClean="0">
                <a:solidFill>
                  <a:srgbClr val="FF0000"/>
                </a:solidFill>
              </a:rPr>
              <a:t>qualche </a:t>
            </a:r>
            <a:r>
              <a:rPr lang="it-IT" sz="2200" dirty="0" err="1" smtClean="0">
                <a:solidFill>
                  <a:srgbClr val="FF0000"/>
                </a:solidFill>
              </a:rPr>
              <a:t>mrad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>
                <a:solidFill>
                  <a:srgbClr val="FF0000"/>
                </a:solidFill>
              </a:rPr>
              <a:t>di deflessione, quanto </a:t>
            </a:r>
            <a:r>
              <a:rPr lang="it-IT" sz="2200" dirty="0" smtClean="0">
                <a:solidFill>
                  <a:srgbClr val="FF0000"/>
                </a:solidFill>
              </a:rPr>
              <a:t>piuttosto</a:t>
            </a:r>
            <a:br>
              <a:rPr lang="it-IT" sz="2200" dirty="0" smtClean="0">
                <a:solidFill>
                  <a:srgbClr val="FF0000"/>
                </a:solidFill>
              </a:rPr>
            </a:br>
            <a:r>
              <a:rPr lang="it-IT" sz="2200" dirty="0" smtClean="0">
                <a:solidFill>
                  <a:srgbClr val="FF0000"/>
                </a:solidFill>
              </a:rPr>
              <a:t>mantenere </a:t>
            </a:r>
            <a:r>
              <a:rPr lang="it-IT" sz="2200" dirty="0">
                <a:solidFill>
                  <a:srgbClr val="FF0000"/>
                </a:solidFill>
              </a:rPr>
              <a:t>una deformazione </a:t>
            </a:r>
            <a:r>
              <a:rPr lang="it-IT" sz="2200" dirty="0" smtClean="0">
                <a:solidFill>
                  <a:srgbClr val="FF0000"/>
                </a:solidFill>
              </a:rPr>
              <a:t>ed uno stress </a:t>
            </a:r>
            <a:br>
              <a:rPr lang="it-IT" sz="2200" dirty="0" smtClean="0">
                <a:solidFill>
                  <a:srgbClr val="FF0000"/>
                </a:solidFill>
              </a:rPr>
            </a:br>
            <a:r>
              <a:rPr lang="it-IT" sz="2200" dirty="0" smtClean="0">
                <a:solidFill>
                  <a:srgbClr val="FF0000"/>
                </a:solidFill>
              </a:rPr>
              <a:t>uniformi </a:t>
            </a:r>
            <a:r>
              <a:rPr lang="it-IT" sz="2200" dirty="0">
                <a:solidFill>
                  <a:srgbClr val="FF0000"/>
                </a:solidFill>
              </a:rPr>
              <a:t>su «larghe» distanze (decine di mm</a:t>
            </a:r>
            <a:r>
              <a:rPr lang="it-IT" sz="2200" dirty="0" smtClean="0">
                <a:solidFill>
                  <a:srgbClr val="FF0000"/>
                </a:solidFill>
              </a:rPr>
              <a:t>)</a:t>
            </a:r>
            <a:br>
              <a:rPr lang="it-IT" sz="2200" dirty="0" smtClean="0">
                <a:solidFill>
                  <a:srgbClr val="FF0000"/>
                </a:solidFill>
              </a:rPr>
            </a:b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>
                <a:solidFill>
                  <a:srgbClr val="FF0000"/>
                </a:solidFill>
              </a:rPr>
              <a:t>ed evitare torsione del </a:t>
            </a:r>
            <a:r>
              <a:rPr lang="it-IT" sz="2200" dirty="0" err="1">
                <a:solidFill>
                  <a:srgbClr val="FF0000"/>
                </a:solidFill>
              </a:rPr>
              <a:t>cristallo</a:t>
            </a:r>
            <a:r>
              <a:rPr lang="it-IT" sz="2200" dirty="0" err="1">
                <a:solidFill>
                  <a:srgbClr val="FF0000"/>
                </a:solidFill>
                <a:sym typeface="Wingdings" panose="05000000000000000000" pitchFamily="2" charset="2"/>
              </a:rPr>
              <a:t>richiesti</a:t>
            </a:r>
            <a:r>
              <a:rPr lang="it-IT" sz="2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dispositivi </a:t>
            </a:r>
            <a:r>
              <a:rPr lang="it-IT" sz="2200" dirty="0">
                <a:solidFill>
                  <a:srgbClr val="FF0000"/>
                </a:solidFill>
                <a:sym typeface="Wingdings" panose="05000000000000000000" pitchFamily="2" charset="2"/>
              </a:rPr>
              <a:t>di piegatura con geometrie </a:t>
            </a: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estremamente </a:t>
            </a:r>
            <a:r>
              <a:rPr lang="it-IT" sz="2200" dirty="0">
                <a:solidFill>
                  <a:srgbClr val="FF0000"/>
                </a:solidFill>
                <a:sym typeface="Wingdings" panose="05000000000000000000" pitchFamily="2" charset="2"/>
              </a:rPr>
              <a:t>accurate: imperfezioni </a:t>
            </a: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meccaniche </a:t>
            </a:r>
            <a:r>
              <a:rPr lang="it-IT" sz="2200" dirty="0">
                <a:solidFill>
                  <a:srgbClr val="FF0000"/>
                </a:solidFill>
                <a:sym typeface="Wingdings" panose="05000000000000000000" pitchFamily="2" charset="2"/>
              </a:rPr>
              <a:t>degli </a:t>
            </a:r>
            <a:r>
              <a:rPr lang="it-IT" sz="2200" dirty="0" err="1">
                <a:solidFill>
                  <a:srgbClr val="FF0000"/>
                </a:solidFill>
                <a:sym typeface="Wingdings" panose="05000000000000000000" pitchFamily="2" charset="2"/>
              </a:rPr>
              <a:t>holder</a:t>
            </a:r>
            <a:r>
              <a:rPr lang="it-IT" sz="2200" dirty="0">
                <a:solidFill>
                  <a:srgbClr val="FF0000"/>
                </a:solidFill>
                <a:sym typeface="Wingdings" panose="05000000000000000000" pitchFamily="2" charset="2"/>
              </a:rPr>
              <a:t> si tramutano in </a:t>
            </a: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imperfezioni </a:t>
            </a:r>
            <a:r>
              <a:rPr lang="it-IT" sz="2200" dirty="0">
                <a:solidFill>
                  <a:srgbClr val="FF0000"/>
                </a:solidFill>
                <a:sym typeface="Wingdings" panose="05000000000000000000" pitchFamily="2" charset="2"/>
              </a:rPr>
              <a:t>della deformazione del cristallo</a:t>
            </a: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it-IT" sz="2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Qualche riflessione sugli </a:t>
            </a:r>
            <a:r>
              <a:rPr lang="it-IT" dirty="0" err="1" smtClean="0">
                <a:solidFill>
                  <a:srgbClr val="903163"/>
                </a:solidFill>
              </a:rPr>
              <a:t>holder</a:t>
            </a:r>
            <a:endParaRPr lang="it-IT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ngle Point Diamond Turning_ Lens Array, Pyrami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500" y="2133600"/>
            <a:ext cx="5429956" cy="305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6699" y="2051050"/>
            <a:ext cx="57935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Gill Sans MT (Body)"/>
              </a:rPr>
              <a:t>Lavorazione tramite una punta di diamante, dimensione circa 10 </a:t>
            </a:r>
            <a:r>
              <a:rPr lang="el-GR" sz="2200" dirty="0" smtClean="0">
                <a:latin typeface="Gill Sans MT (Body)"/>
                <a:cs typeface="Arial" panose="020B0604020202020204" pitchFamily="34" charset="0"/>
              </a:rPr>
              <a:t>μ</a:t>
            </a:r>
            <a:r>
              <a:rPr lang="it-IT" sz="2200" dirty="0" smtClean="0">
                <a:latin typeface="Gill Sans MT (Body)"/>
                <a:cs typeface="Arial" panose="020B0604020202020204" pitchFamily="34" charset="0"/>
              </a:rPr>
              <a:t>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latin typeface="Gill Sans MT (Body)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Gill Sans MT (Body)"/>
                <a:cs typeface="Arial" panose="020B0604020202020204" pitchFamily="34" charset="0"/>
              </a:rPr>
              <a:t>Posizionamento utensile con precisione circa 100 nm.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latin typeface="Gill Sans MT (Body)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Gill Sans MT (Body)"/>
                <a:cs typeface="Arial" panose="020B0604020202020204" pitchFamily="34" charset="0"/>
              </a:rPr>
              <a:t>Possibilità di lavorare acciaio, vetro, plastica, alluminio, materiali cristallini.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latin typeface="Gill Sans MT (Body)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Gill Sans MT (Body)"/>
                <a:cs typeface="Arial" panose="020B0604020202020204" pitchFamily="34" charset="0"/>
              </a:rPr>
              <a:t>Realizzazione di ottiche di alta precisione.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latin typeface="Gill Sans MT (Body)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Gill Sans MT (Body)"/>
                <a:cs typeface="Arial" panose="020B0604020202020204" pitchFamily="34" charset="0"/>
              </a:rPr>
              <a:t>Macchina utile per produzione di </a:t>
            </a:r>
            <a:r>
              <a:rPr lang="it-IT" sz="2200" dirty="0" err="1" smtClean="0">
                <a:latin typeface="Gill Sans MT (Body)"/>
                <a:cs typeface="Arial" panose="020B0604020202020204" pitchFamily="34" charset="0"/>
              </a:rPr>
              <a:t>holder</a:t>
            </a:r>
            <a:r>
              <a:rPr lang="it-IT" sz="2200" dirty="0" smtClean="0">
                <a:latin typeface="Gill Sans MT (Body)"/>
                <a:cs typeface="Arial" panose="020B0604020202020204" pitchFamily="34" charset="0"/>
              </a:rPr>
              <a:t> super-precisi...e non solo!</a:t>
            </a:r>
            <a:endParaRPr lang="it-IT" sz="2200" dirty="0">
              <a:latin typeface="Gill Sans MT (Body)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125" y="-220835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Single </a:t>
            </a:r>
            <a:r>
              <a:rPr lang="it-IT" dirty="0" err="1" smtClean="0">
                <a:solidFill>
                  <a:srgbClr val="903163"/>
                </a:solidFill>
              </a:rPr>
              <a:t>point</a:t>
            </a:r>
            <a:r>
              <a:rPr lang="it-IT" dirty="0" smtClean="0">
                <a:solidFill>
                  <a:srgbClr val="903163"/>
                </a:solidFill>
              </a:rPr>
              <a:t> </a:t>
            </a:r>
            <a:r>
              <a:rPr lang="it-IT" dirty="0" err="1" smtClean="0">
                <a:solidFill>
                  <a:srgbClr val="903163"/>
                </a:solidFill>
              </a:rPr>
              <a:t>diamond</a:t>
            </a:r>
            <a:r>
              <a:rPr lang="it-IT" dirty="0" smtClean="0">
                <a:solidFill>
                  <a:srgbClr val="903163"/>
                </a:solidFill>
              </a:rPr>
              <a:t> </a:t>
            </a:r>
            <a:r>
              <a:rPr lang="it-IT" dirty="0" err="1" smtClean="0">
                <a:solidFill>
                  <a:srgbClr val="903163"/>
                </a:solidFill>
              </a:rPr>
              <a:t>turning</a:t>
            </a:r>
            <a:endParaRPr lang="it-IT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asellaDiTesto 4"/>
          <p:cNvSpPr txBox="1">
            <a:spLocks noChangeArrowheads="1"/>
          </p:cNvSpPr>
          <p:nvPr/>
        </p:nvSpPr>
        <p:spPr bwMode="auto">
          <a:xfrm>
            <a:off x="6096000" y="2286000"/>
            <a:ext cx="49138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200" dirty="0" err="1" smtClean="0"/>
              <a:t>Cristalli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realizzati</a:t>
            </a:r>
            <a:r>
              <a:rPr lang="en-US" altLang="it-IT" sz="2200" dirty="0" smtClean="0"/>
              <a:t> con </a:t>
            </a:r>
            <a:r>
              <a:rPr lang="en-US" altLang="it-IT" sz="2200" dirty="0" err="1" smtClean="0"/>
              <a:t>tecniche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chimiche</a:t>
            </a:r>
            <a:r>
              <a:rPr lang="en-US" altLang="it-IT" sz="2200" dirty="0" smtClean="0"/>
              <a:t> per non </a:t>
            </a:r>
            <a:r>
              <a:rPr lang="en-US" altLang="it-IT" sz="2200" dirty="0" err="1" smtClean="0"/>
              <a:t>indurre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danno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reticolare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nel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processo</a:t>
            </a:r>
            <a:r>
              <a:rPr lang="en-US" altLang="it-IT" sz="2200" dirty="0" smtClean="0"/>
              <a:t> di </a:t>
            </a:r>
            <a:r>
              <a:rPr lang="en-US" altLang="it-IT" sz="2200" dirty="0" err="1" smtClean="0"/>
              <a:t>lavorazione</a:t>
            </a:r>
            <a:endParaRPr lang="en-US" altLang="it-IT" sz="2200" dirty="0" smtClean="0"/>
          </a:p>
        </p:txBody>
      </p:sp>
      <p:graphicFrame>
        <p:nvGraphicFramePr>
          <p:cNvPr id="3279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47118"/>
              </p:ext>
            </p:extLst>
          </p:nvPr>
        </p:nvGraphicFramePr>
        <p:xfrm>
          <a:off x="6353884" y="3949619"/>
          <a:ext cx="4761018" cy="8534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87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(100)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(110)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(111)</a:t>
                      </a:r>
                      <a:endParaRPr kumimoji="0" 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7.1 </a:t>
                      </a:r>
                      <a:r>
                        <a:rPr kumimoji="0" lang="el-GR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it-IT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m/h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10.7 </a:t>
                      </a: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m/h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trascurabile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211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57" y="1825470"/>
            <a:ext cx="2989607" cy="50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6096000" y="5358682"/>
            <a:ext cx="49138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200" dirty="0" err="1" smtClean="0"/>
              <a:t>Geometria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ed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orientazione</a:t>
            </a:r>
            <a:r>
              <a:rPr lang="en-US" altLang="it-IT" sz="2200" dirty="0" smtClean="0"/>
              <a:t> molto </a:t>
            </a:r>
            <a:r>
              <a:rPr lang="en-US" altLang="it-IT" sz="2200" dirty="0" err="1" smtClean="0"/>
              <a:t>limitati</a:t>
            </a:r>
            <a:r>
              <a:rPr lang="en-US" altLang="it-IT" sz="2200" dirty="0"/>
              <a:t> </a:t>
            </a:r>
            <a:r>
              <a:rPr lang="en-US" altLang="it-IT" sz="2200" dirty="0" err="1" smtClean="0"/>
              <a:t>dalle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proprietà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anisotropiche</a:t>
            </a:r>
            <a:r>
              <a:rPr lang="en-US" altLang="it-IT" sz="2200" dirty="0" smtClean="0"/>
              <a:t> del </a:t>
            </a:r>
            <a:r>
              <a:rPr lang="en-US" altLang="it-IT" sz="2200" dirty="0" err="1" smtClean="0"/>
              <a:t>silicio</a:t>
            </a:r>
            <a:r>
              <a:rPr lang="en-US" altLang="it-IT" sz="22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Realizzazione di cristalli in silicio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26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70" t="13512" r="19210" b="5316"/>
          <a:stretch/>
        </p:blipFill>
        <p:spPr>
          <a:xfrm>
            <a:off x="7354733" y="2378676"/>
            <a:ext cx="4439792" cy="4040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2021" y="2646059"/>
            <a:ext cx="12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Cristallo</a:t>
            </a:r>
            <a:endParaRPr lang="it-IT" sz="2400" dirty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>
            <a:off x="8340934" y="3107724"/>
            <a:ext cx="537396" cy="9144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79476" y="5825619"/>
            <a:ext cx="3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Substrato </a:t>
            </a:r>
            <a:r>
              <a:rPr lang="it-IT" sz="2400" dirty="0" err="1" smtClean="0"/>
              <a:t>pre</a:t>
            </a:r>
            <a:r>
              <a:rPr lang="it-IT" sz="2400" dirty="0" smtClean="0"/>
              <a:t>-sagomato</a:t>
            </a:r>
            <a:endParaRPr lang="it-IT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9879227" y="4590535"/>
            <a:ext cx="558386" cy="118625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783" y="1901468"/>
            <a:ext cx="699120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/>
              <a:t>Materiale di partenza: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Wafer in silicio di elevata planarità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err="1" smtClean="0"/>
              <a:t>Wafers</a:t>
            </a:r>
            <a:r>
              <a:rPr lang="it-IT" sz="2200" dirty="0" smtClean="0"/>
              <a:t> in quarzo </a:t>
            </a:r>
            <a:r>
              <a:rPr lang="it-IT" sz="2200" dirty="0" err="1" smtClean="0"/>
              <a:t>pre</a:t>
            </a:r>
            <a:r>
              <a:rPr lang="it-IT" sz="2200" dirty="0" smtClean="0"/>
              <a:t>-formato con basso errore di forma</a:t>
            </a:r>
          </a:p>
          <a:p>
            <a:endParaRPr lang="it-IT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«</a:t>
            </a:r>
            <a:r>
              <a:rPr lang="it-IT" sz="2200" dirty="0" err="1" smtClean="0"/>
              <a:t>bondaggio</a:t>
            </a:r>
            <a:r>
              <a:rPr lang="it-IT" sz="2200" dirty="0" smtClean="0"/>
              <a:t> anodico»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Taglio meccanico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lucidatura facce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/>
          </a:p>
          <a:p>
            <a:r>
              <a:rPr lang="it-IT" sz="2200" dirty="0" smtClean="0"/>
              <a:t>Tecnica molto conosciuta in microelettronica,</a:t>
            </a:r>
            <a:endParaRPr lang="it-IT" sz="2200" dirty="0"/>
          </a:p>
          <a:p>
            <a:r>
              <a:rPr lang="it-IT" sz="2200" dirty="0" smtClean="0"/>
              <a:t>dove però sia il substrato che il silicio devono</a:t>
            </a:r>
          </a:p>
          <a:p>
            <a:r>
              <a:rPr lang="it-IT" sz="2200" dirty="0" smtClean="0"/>
              <a:t>avere elevata planarità</a:t>
            </a:r>
            <a:r>
              <a:rPr lang="it-IT" sz="2200" dirty="0" smtClean="0">
                <a:sym typeface="Wingdings" panose="05000000000000000000" pitchFamily="2" charset="2"/>
              </a:rPr>
              <a:t> necessario R&amp;D per</a:t>
            </a:r>
          </a:p>
          <a:p>
            <a:r>
              <a:rPr lang="it-IT" sz="2200" dirty="0" smtClean="0">
                <a:sym typeface="Wingdings" panose="05000000000000000000" pitchFamily="2" charset="2"/>
              </a:rPr>
              <a:t>operare con substrati curvi.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«</a:t>
            </a:r>
            <a:r>
              <a:rPr lang="it-IT" dirty="0" err="1" smtClean="0"/>
              <a:t>Bondaggio</a:t>
            </a:r>
            <a:r>
              <a:rPr lang="it-IT" dirty="0" smtClean="0"/>
              <a:t>» con substrati in quarzo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32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dell’arte – Tecniche di caratterizzazione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75735" y="2082114"/>
            <a:ext cx="111350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+mj-lt"/>
              </a:rPr>
              <a:t>Caratterizzazioni interferometriche non affidabili (con strumentazione in uso).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+mj-lt"/>
              </a:rPr>
              <a:t>Si dispone di un «microscopio interferometrico».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+mj-lt"/>
              </a:rPr>
              <a:t>Risoluzione laterale qualche </a:t>
            </a:r>
            <a:r>
              <a:rPr lang="el-GR" sz="2200" dirty="0" smtClean="0">
                <a:latin typeface="+mj-lt"/>
                <a:cs typeface="Arial" panose="020B0604020202020204" pitchFamily="34" charset="0"/>
              </a:rPr>
              <a:t>μ</a:t>
            </a:r>
            <a:r>
              <a:rPr lang="it-IT" sz="2200" dirty="0" smtClean="0">
                <a:latin typeface="+mj-lt"/>
                <a:cs typeface="Arial" panose="020B0604020202020204" pitchFamily="34" charset="0"/>
              </a:rPr>
              <a:t>m, verticale sub-nm.</a:t>
            </a:r>
            <a:endParaRPr lang="it-IT" sz="2200" dirty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+mj-lt"/>
              </a:rPr>
              <a:t>campo di vista qualche </a:t>
            </a:r>
            <a:r>
              <a:rPr lang="it-IT" sz="2200" dirty="0" smtClean="0">
                <a:latin typeface="+mj-lt"/>
              </a:rPr>
              <a:t>mm</a:t>
            </a:r>
            <a:r>
              <a:rPr lang="it-IT" sz="2200" baseline="30000" dirty="0" smtClean="0">
                <a:latin typeface="+mj-lt"/>
              </a:rPr>
              <a:t>2 </a:t>
            </a:r>
            <a:r>
              <a:rPr lang="it-IT" sz="2200" dirty="0" smtClean="0">
                <a:latin typeface="+mj-lt"/>
                <a:sym typeface="Wingdings" panose="05000000000000000000" pitchFamily="2" charset="2"/>
              </a:rPr>
              <a:t> aree </a:t>
            </a:r>
            <a:r>
              <a:rPr lang="it-IT" sz="2200" dirty="0" smtClean="0">
                <a:latin typeface="+mj-lt"/>
                <a:sym typeface="Wingdings" panose="05000000000000000000" pitchFamily="2" charset="2"/>
              </a:rPr>
              <a:t>grandi caratterizzabili tramite «stitching», che però introduce errori non trascurabili per le nostre applicazioni.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it-IT" sz="22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+mj-lt"/>
              </a:rPr>
              <a:t>Caratterizzazioni ai raggi-x (diffrazione ad alta risoluzione)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+mj-lt"/>
              </a:rPr>
              <a:t>Linea ad 8 </a:t>
            </a:r>
            <a:r>
              <a:rPr lang="it-IT" sz="2200" dirty="0" err="1" smtClean="0">
                <a:latin typeface="+mj-lt"/>
              </a:rPr>
              <a:t>KeV</a:t>
            </a:r>
            <a:endParaRPr lang="it-IT" sz="2200" dirty="0" smtClean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+mj-lt"/>
              </a:rPr>
              <a:t>In corso di upgrade per linea a 22 </a:t>
            </a:r>
            <a:r>
              <a:rPr lang="it-IT" sz="2200" dirty="0" smtClean="0">
                <a:latin typeface="+mj-lt"/>
              </a:rPr>
              <a:t>KeV </a:t>
            </a:r>
            <a:r>
              <a:rPr lang="it-IT" sz="2200" dirty="0" smtClean="0">
                <a:latin typeface="+mj-lt"/>
                <a:sym typeface="Wingdings" panose="05000000000000000000" pitchFamily="2" charset="2"/>
              </a:rPr>
              <a:t> alta </a:t>
            </a:r>
            <a:r>
              <a:rPr lang="it-IT" sz="2200" dirty="0" smtClean="0">
                <a:latin typeface="+mj-lt"/>
                <a:sym typeface="Wingdings" panose="05000000000000000000" pitchFamily="2" charset="2"/>
              </a:rPr>
              <a:t>risoluzione, alta energia. Linea unica al mondo!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+mj-lt"/>
              </a:rPr>
              <a:t>Necessario diaframmare il fascio </a:t>
            </a:r>
            <a:r>
              <a:rPr lang="it-IT" sz="2200" dirty="0" smtClean="0">
                <a:latin typeface="+mj-lt"/>
                <a:sym typeface="Wingdings" panose="05000000000000000000" pitchFamily="2" charset="2"/>
              </a:rPr>
              <a:t> tempi di misura di settimane</a:t>
            </a:r>
            <a:endParaRPr lang="it-IT" sz="2200" dirty="0">
              <a:latin typeface="+mj-lt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+mj-lt"/>
                <a:sym typeface="Wingdings" panose="05000000000000000000" pitchFamily="2" charset="2"/>
              </a:rPr>
              <a:t>Tecnica altamente affidabile</a:t>
            </a:r>
            <a:endParaRPr lang="it-IT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816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Prossimi passi – Tecniche di caratterizzazione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75735" y="2082114"/>
            <a:ext cx="111350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200" dirty="0" smtClean="0"/>
              <a:t>Acquisizione di un interferometro a largo campo (già finanziato tramite esperimenti AXIAL, LAUPER, CRYSBEAM).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/>
              <a:t>Tale strumento permetterà di effettuare una «foto» al cristallo, ricostruendone la </a:t>
            </a:r>
            <a:r>
              <a:rPr lang="it-IT" sz="2200" dirty="0" err="1" smtClean="0"/>
              <a:t>supeficie</a:t>
            </a:r>
            <a:r>
              <a:rPr lang="it-IT" sz="2200" dirty="0" smtClean="0"/>
              <a:t> in 3D con accuratezza laterale di qualche decina di micron e verticale del nm.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/>
              <a:t>Caratterizzazioni della superficie veloci</a:t>
            </a:r>
            <a:r>
              <a:rPr lang="it-IT" sz="2200" dirty="0"/>
              <a:t> </a:t>
            </a:r>
            <a:r>
              <a:rPr lang="it-IT" sz="2200" dirty="0" smtClean="0"/>
              <a:t>(poche ore).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/>
              <a:t>Gara per l’acquisto in corso di svolgimento.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it-IT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200" dirty="0" smtClean="0"/>
              <a:t>Acquisizione di una «</a:t>
            </a:r>
            <a:r>
              <a:rPr lang="it-IT" sz="2200" dirty="0" err="1" smtClean="0"/>
              <a:t>microsorgente</a:t>
            </a:r>
            <a:r>
              <a:rPr lang="it-IT" sz="2200" dirty="0" smtClean="0"/>
              <a:t>» per il diffrattometro ad alta risoluzione già in uso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/>
              <a:t>Generazione di uno spot di dimensione 1 mm</a:t>
            </a:r>
            <a:r>
              <a:rPr lang="it-IT" sz="2200" baseline="30000" dirty="0" smtClean="0"/>
              <a:t>2 </a:t>
            </a:r>
            <a:r>
              <a:rPr lang="it-IT" sz="2200" dirty="0" smtClean="0"/>
              <a:t>con elevata brillanza.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2200" dirty="0" smtClean="0"/>
              <a:t>Possibilità di caratterizzare un campione curvo di dimensioni 100x100 </a:t>
            </a:r>
            <a:r>
              <a:rPr lang="it-IT" sz="2200" dirty="0"/>
              <a:t>mm</a:t>
            </a:r>
            <a:r>
              <a:rPr lang="it-IT" sz="2200" baseline="30000" dirty="0"/>
              <a:t>2</a:t>
            </a:r>
            <a:r>
              <a:rPr lang="it-IT" sz="2200" dirty="0" smtClean="0"/>
              <a:t> in meno di 24 ore. </a:t>
            </a:r>
          </a:p>
        </p:txBody>
      </p:sp>
    </p:spTree>
    <p:extLst>
      <p:ext uri="{BB962C8B-B14F-4D97-AF65-F5344CB8AC3E}">
        <p14:creationId xmlns:p14="http://schemas.microsoft.com/office/powerpoint/2010/main" val="269064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061" y="2094849"/>
            <a:ext cx="112453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Solitamente, con «alto Z» si intendono cristalli metallici o cristalli scintillatori</a:t>
            </a:r>
          </a:p>
          <a:p>
            <a:pPr algn="just"/>
            <a:endParaRPr lang="it-IT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Allo stato attuale non esistono fonti per cristalli «perfetti» quali silicio o germanio.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Densità di dislocazioni tipica &gt; 10</a:t>
            </a:r>
            <a:r>
              <a:rPr lang="it-IT" sz="2200" baseline="30000" dirty="0" smtClean="0"/>
              <a:t>6</a:t>
            </a:r>
            <a:r>
              <a:rPr lang="it-IT" sz="2200" dirty="0" smtClean="0"/>
              <a:t>/cm</a:t>
            </a:r>
            <a:r>
              <a:rPr lang="it-IT" sz="2200" baseline="30000" dirty="0" smtClean="0"/>
              <a:t>2</a:t>
            </a:r>
            <a:endParaRPr lang="it-IT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Materiale non interessante per channeling: troppo sensibile a dislocazioni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Resta fruibile per altre interazioni coerenti (</a:t>
            </a:r>
            <a:r>
              <a:rPr lang="it-IT" sz="2200" dirty="0" err="1" smtClean="0"/>
              <a:t>pair</a:t>
            </a:r>
            <a:r>
              <a:rPr lang="it-IT" sz="2200" dirty="0" smtClean="0"/>
              <a:t>-production, </a:t>
            </a:r>
            <a:r>
              <a:rPr lang="it-IT" sz="2200" dirty="0" err="1" smtClean="0"/>
              <a:t>coherent</a:t>
            </a:r>
            <a:r>
              <a:rPr lang="it-IT" sz="2200" dirty="0" smtClean="0"/>
              <a:t> bremsstrahlung, </a:t>
            </a:r>
            <a:r>
              <a:rPr lang="it-IT" sz="2200" dirty="0" err="1" smtClean="0"/>
              <a:t>etc</a:t>
            </a:r>
            <a:r>
              <a:rPr lang="it-IT" sz="2200" dirty="0" smtClean="0"/>
              <a:t>…)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Stiamo investigando le possibilità di lavorare questi cristalli per sagomarli alle forme di interesse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Elettroerosione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Taglio meccanico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Lappatura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Attacchi chimici</a:t>
            </a:r>
            <a:endParaRPr lang="it-IT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Cristalli «ad alto z»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38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40835" y="2248072"/>
            <a:ext cx="114475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200" dirty="0"/>
              <a:t>Realizzati cristalli in silicio lunghi sino ad 80 mm</a:t>
            </a:r>
            <a:r>
              <a:rPr lang="it-IT" sz="2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200" dirty="0"/>
              <a:t>Angolo di deflessione sino a circa 4 </a:t>
            </a:r>
            <a:r>
              <a:rPr lang="it-IT" sz="2200" dirty="0" err="1"/>
              <a:t>mrad</a:t>
            </a:r>
            <a:r>
              <a:rPr lang="it-IT" sz="2200" dirty="0">
                <a:sym typeface="Wingdings" panose="05000000000000000000" pitchFamily="2" charset="2"/>
              </a:rPr>
              <a:t> curvatura uniforme, torsione accettabile</a:t>
            </a:r>
            <a:r>
              <a:rPr lang="it-IT" sz="2200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200" dirty="0">
                <a:sym typeface="Wingdings" panose="05000000000000000000" pitchFamily="2" charset="2"/>
              </a:rPr>
              <a:t>Angolo di deflessione sino a circa 12 </a:t>
            </a:r>
            <a:r>
              <a:rPr lang="it-IT" sz="2200" dirty="0" err="1">
                <a:sym typeface="Wingdings" panose="05000000000000000000" pitchFamily="2" charset="2"/>
              </a:rPr>
              <a:t>mrad</a:t>
            </a:r>
            <a:r>
              <a:rPr lang="it-IT" sz="2200" dirty="0">
                <a:sym typeface="Wingdings" panose="05000000000000000000" pitchFamily="2" charset="2"/>
              </a:rPr>
              <a:t> necessari miglioramenti alla tecnologia degli </a:t>
            </a:r>
            <a:r>
              <a:rPr lang="it-IT" sz="2200" dirty="0" err="1">
                <a:sym typeface="Wingdings" panose="05000000000000000000" pitchFamily="2" charset="2"/>
              </a:rPr>
              <a:t>holder</a:t>
            </a:r>
            <a:r>
              <a:rPr lang="it-IT" sz="2200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200" dirty="0" err="1">
                <a:sym typeface="Wingdings" panose="05000000000000000000" pitchFamily="2" charset="2"/>
              </a:rPr>
              <a:t>Holder</a:t>
            </a:r>
            <a:r>
              <a:rPr lang="it-IT" sz="2200" dirty="0">
                <a:sym typeface="Wingdings" panose="05000000000000000000" pitchFamily="2" charset="2"/>
              </a:rPr>
              <a:t> gioca ruolo fondamentale per questa tecnologia</a:t>
            </a:r>
            <a:r>
              <a:rPr lang="it-IT" sz="2200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200" dirty="0" smtClean="0">
                <a:sym typeface="Wingdings" panose="05000000000000000000" pitchFamily="2" charset="2"/>
              </a:rPr>
              <a:t>In corso, realizzazione di cristalli di germanio di spessore qualche cm. Necessario intervenire sulla geometria degli </a:t>
            </a:r>
            <a:r>
              <a:rPr lang="it-IT" sz="2200" dirty="0" err="1" smtClean="0">
                <a:sym typeface="Wingdings" panose="05000000000000000000" pitchFamily="2" charset="2"/>
              </a:rPr>
              <a:t>holder</a:t>
            </a:r>
            <a:r>
              <a:rPr lang="it-IT" sz="2200" dirty="0" smtClean="0">
                <a:sym typeface="Wingdings" panose="05000000000000000000" pitchFamily="2" charset="2"/>
              </a:rPr>
              <a:t> per tenere conto della maggiore fragilità del materiale.</a:t>
            </a:r>
            <a:endParaRPr lang="it-IT" sz="2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4910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125" y="1489398"/>
            <a:ext cx="294322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Realizzazione di cristalli in silicio</a:t>
            </a:r>
            <a:endParaRPr lang="it-IT" dirty="0">
              <a:solidFill>
                <a:srgbClr val="90316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1043" y="2051222"/>
            <a:ext cx="69973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Taglio meccanico </a:t>
            </a:r>
            <a:r>
              <a:rPr lang="it-IT" sz="2200" dirty="0" smtClean="0">
                <a:sym typeface="Wingdings" panose="05000000000000000000" pitchFamily="2" charset="2"/>
              </a:rPr>
              <a:t> induce danno reticolare in prossimità della regione tagliata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ym typeface="Wingdings" panose="05000000000000000000" pitchFamily="2" charset="2"/>
              </a:rPr>
              <a:t>Danno viene rimosso tramite attacco chimico «isotropo».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ym typeface="Wingdings" panose="05000000000000000000" pitchFamily="2" charset="2"/>
              </a:rPr>
              <a:t>Maggiore flessibilità nella scelta delle orientazioni cristallografiche e dimensioni dei cristalli.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477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061" y="2304910"/>
            <a:ext cx="1124530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Un solo produttore al mondo in grado di crescere lingotti di germanio di elevata qualità </a:t>
            </a:r>
            <a:br>
              <a:rPr lang="it-IT" sz="2200" dirty="0" smtClean="0"/>
            </a:br>
            <a:r>
              <a:rPr lang="it-IT" sz="2200" dirty="0" smtClean="0"/>
              <a:t>(0 dislocazioni/cm</a:t>
            </a:r>
            <a:r>
              <a:rPr lang="it-IT" sz="2200" baseline="30000" dirty="0" smtClean="0"/>
              <a:t>2</a:t>
            </a:r>
            <a:r>
              <a:rPr lang="it-IT" sz="2200" dirty="0" smtClean="0"/>
              <a:t>)</a:t>
            </a:r>
          </a:p>
          <a:p>
            <a:pPr algn="just"/>
            <a:endParaRPr lang="it-IT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Materiale di partenza molto più costo del silicio (x10 circa)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Reagenti chimici, materiale di consumo molto più costoso di quello per il silicio (x5)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Lavorazioni tramite processi chimici pericolosi </a:t>
            </a:r>
            <a:r>
              <a:rPr lang="it-IT" sz="2200" dirty="0" smtClean="0">
                <a:sym typeface="Wingdings" panose="05000000000000000000" pitchFamily="2" charset="2"/>
              </a:rPr>
              <a:t> indispensabile </a:t>
            </a:r>
            <a:r>
              <a:rPr lang="it-IT" sz="2200" dirty="0" err="1" smtClean="0">
                <a:sym typeface="Wingdings" panose="05000000000000000000" pitchFamily="2" charset="2"/>
              </a:rPr>
              <a:t>equipment</a:t>
            </a:r>
            <a:r>
              <a:rPr lang="it-IT" sz="2200" dirty="0" smtClean="0">
                <a:sym typeface="Wingdings" panose="05000000000000000000" pitchFamily="2" charset="2"/>
              </a:rPr>
              <a:t> dedicato.</a:t>
            </a:r>
            <a:endParaRPr lang="it-IT" sz="2200" dirty="0">
              <a:sym typeface="Wingdings" panose="05000000000000000000" pitchFamily="2" charset="2"/>
            </a:endParaRPr>
          </a:p>
          <a:p>
            <a:pPr algn="just"/>
            <a:endParaRPr lang="it-IT" sz="2200" dirty="0" smtClean="0">
              <a:sym typeface="Wingdings" panose="05000000000000000000" pitchFamily="2" charset="2"/>
            </a:endParaRPr>
          </a:p>
          <a:p>
            <a:pPr algn="just"/>
            <a:r>
              <a:rPr lang="it-IT" sz="2200" dirty="0" smtClean="0">
                <a:sym typeface="Wingdings" panose="05000000000000000000" pitchFamily="2" charset="2"/>
              </a:rPr>
              <a:t>Tecnicamente più difficile da lavorare rispetto al silicio: molto facile causare danno reticolare durante la lavorazione.</a:t>
            </a:r>
          </a:p>
          <a:p>
            <a:pPr algn="just"/>
            <a:endParaRPr lang="it-IT" sz="2200" dirty="0">
              <a:sym typeface="Wingdings" panose="05000000000000000000" pitchFamily="2" charset="2"/>
            </a:endParaRPr>
          </a:p>
          <a:p>
            <a:pPr algn="ctr"/>
            <a:r>
              <a:rPr lang="it-IT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Già sviluppate tecniche per ottenere cristalli in germanio di qualità comparabile a quella del silicio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Cristalli in Germanio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01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6" y="2316892"/>
            <a:ext cx="5837579" cy="398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678614" y="2463378"/>
            <a:ext cx="50726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it-IT" dirty="0" smtClean="0">
                <a:latin typeface="Helvetica" charset="0"/>
              </a:rPr>
              <a:t>Channeling efficiente </a:t>
            </a:r>
            <a:r>
              <a:rPr lang="it-IT" dirty="0" smtClean="0">
                <a:latin typeface="Helvetica" charset="0"/>
                <a:sym typeface="Wingdings" pitchFamily="2" charset="2"/>
              </a:rPr>
              <a:t> </a:t>
            </a:r>
            <a:r>
              <a:rPr lang="it-IT" dirty="0">
                <a:latin typeface="Helvetica" charset="0"/>
              </a:rPr>
              <a:t>R &gt; ~ 7 </a:t>
            </a:r>
            <a:r>
              <a:rPr lang="it-IT" dirty="0" err="1">
                <a:latin typeface="Helvetica" charset="0"/>
              </a:rPr>
              <a:t>R</a:t>
            </a:r>
            <a:r>
              <a:rPr lang="it-IT" baseline="-25000" dirty="0" err="1">
                <a:latin typeface="Helvetica" charset="0"/>
              </a:rPr>
              <a:t>c</a:t>
            </a:r>
            <a:endParaRPr lang="it-IT" baseline="-25000" dirty="0">
              <a:latin typeface="Helvetica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it-IT" dirty="0">
                <a:latin typeface="Helvetica" charset="0"/>
              </a:rPr>
              <a:t>A</a:t>
            </a:r>
            <a:r>
              <a:rPr lang="it-IT" dirty="0" smtClean="0">
                <a:latin typeface="Helvetica" charset="0"/>
              </a:rPr>
              <a:t> </a:t>
            </a:r>
            <a:r>
              <a:rPr lang="it-IT" dirty="0">
                <a:latin typeface="Helvetica" charset="0"/>
              </a:rPr>
              <a:t>7 </a:t>
            </a:r>
            <a:r>
              <a:rPr lang="it-IT" dirty="0" err="1">
                <a:latin typeface="Helvetica" charset="0"/>
              </a:rPr>
              <a:t>TeV</a:t>
            </a:r>
            <a:r>
              <a:rPr lang="it-IT" dirty="0">
                <a:latin typeface="Helvetica" charset="0"/>
              </a:rPr>
              <a:t> </a:t>
            </a:r>
            <a:r>
              <a:rPr lang="it-IT" dirty="0" err="1">
                <a:latin typeface="Helvetica" charset="0"/>
              </a:rPr>
              <a:t>R</a:t>
            </a:r>
            <a:r>
              <a:rPr lang="it-IT" baseline="-25000" dirty="0" err="1">
                <a:latin typeface="Helvetica" charset="0"/>
              </a:rPr>
              <a:t>c</a:t>
            </a:r>
            <a:r>
              <a:rPr lang="it-IT" dirty="0">
                <a:latin typeface="Helvetica" charset="0"/>
              </a:rPr>
              <a:t> ~14 m</a:t>
            </a:r>
          </a:p>
          <a:p>
            <a:pPr lvl="1" eaLnBrk="0" hangingPunct="0">
              <a:defRPr/>
            </a:pPr>
            <a:r>
              <a:rPr lang="it-IT" dirty="0" smtClean="0">
                <a:latin typeface="Helvetica" charset="0"/>
                <a:sym typeface="Wingdings" pitchFamily="2" charset="2"/>
              </a:rPr>
              <a:t>R </a:t>
            </a:r>
            <a:r>
              <a:rPr lang="it-IT" dirty="0">
                <a:latin typeface="Helvetica" charset="0"/>
                <a:sym typeface="Wingdings" pitchFamily="2" charset="2"/>
              </a:rPr>
              <a:t>&gt; </a:t>
            </a:r>
            <a:r>
              <a:rPr lang="it-IT" dirty="0">
                <a:latin typeface="Helvetica" charset="0"/>
              </a:rPr>
              <a:t>~ 100 m; </a:t>
            </a:r>
            <a:r>
              <a:rPr lang="el-GR" dirty="0">
                <a:latin typeface="Helvetica" charset="0"/>
                <a:sym typeface="Wingdings" pitchFamily="2" charset="2"/>
              </a:rPr>
              <a:t>Θ</a:t>
            </a:r>
            <a:r>
              <a:rPr lang="it-IT" dirty="0">
                <a:latin typeface="Helvetica" charset="0"/>
              </a:rPr>
              <a:t> ~ 1 </a:t>
            </a:r>
            <a:r>
              <a:rPr lang="it-IT" dirty="0" err="1">
                <a:latin typeface="Helvetica" charset="0"/>
              </a:rPr>
              <a:t>mrad</a:t>
            </a:r>
            <a:r>
              <a:rPr lang="it-IT" dirty="0">
                <a:latin typeface="Helvetica" charset="0"/>
              </a:rPr>
              <a:t> </a:t>
            </a:r>
          </a:p>
          <a:p>
            <a:pPr marL="742950" lvl="1" indent="-285750" eaLnBrk="0" hangingPunct="0">
              <a:buFont typeface="Wingdings" panose="05000000000000000000" pitchFamily="2" charset="2"/>
              <a:buChar char="à"/>
              <a:defRPr/>
            </a:pPr>
            <a:r>
              <a:rPr lang="it-IT" dirty="0" smtClean="0">
                <a:solidFill>
                  <a:srgbClr val="FF0000"/>
                </a:solidFill>
                <a:latin typeface="Helvetica" charset="0"/>
                <a:sym typeface="Wingdings" pitchFamily="2" charset="2"/>
              </a:rPr>
              <a:t>L </a:t>
            </a:r>
            <a:r>
              <a:rPr lang="it-IT" dirty="0">
                <a:solidFill>
                  <a:srgbClr val="FF0000"/>
                </a:solidFill>
                <a:latin typeface="Helvetica" charset="0"/>
              </a:rPr>
              <a:t>~</a:t>
            </a:r>
            <a:r>
              <a:rPr lang="it-IT" dirty="0" smtClean="0">
                <a:solidFill>
                  <a:srgbClr val="FF0000"/>
                </a:solidFill>
                <a:latin typeface="Helvetica" charset="0"/>
                <a:sym typeface="Wingdings" pitchFamily="2" charset="2"/>
              </a:rPr>
              <a:t> </a:t>
            </a:r>
            <a:r>
              <a:rPr lang="it-IT" dirty="0">
                <a:solidFill>
                  <a:srgbClr val="FF0000"/>
                </a:solidFill>
                <a:latin typeface="Helvetica" charset="0"/>
                <a:sym typeface="Wingdings" pitchFamily="2" charset="2"/>
              </a:rPr>
              <a:t>100 </a:t>
            </a:r>
            <a:r>
              <a:rPr lang="it-IT" dirty="0" smtClean="0">
                <a:solidFill>
                  <a:srgbClr val="FF0000"/>
                </a:solidFill>
                <a:latin typeface="Helvetica" charset="0"/>
                <a:sym typeface="Wingdings" pitchFamily="2" charset="2"/>
              </a:rPr>
              <a:t>mm</a:t>
            </a:r>
            <a:endParaRPr lang="it-IT" dirty="0" smtClean="0">
              <a:latin typeface="Helvetica" charset="0"/>
              <a:sym typeface="Wingdings" pitchFamily="2" charset="2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FF0000"/>
                </a:solidFill>
                <a:latin typeface="Helvetica" charset="0"/>
              </a:rPr>
              <a:t>&lt; 1 </a:t>
            </a:r>
            <a:r>
              <a:rPr lang="it-IT" dirty="0" smtClean="0">
                <a:solidFill>
                  <a:srgbClr val="FF0000"/>
                </a:solidFill>
                <a:latin typeface="Helvetica" charset="0"/>
              </a:rPr>
              <a:t>dislocationi/cm</a:t>
            </a:r>
            <a:r>
              <a:rPr lang="it-IT" baseline="30000" dirty="0" smtClean="0">
                <a:solidFill>
                  <a:srgbClr val="FF0000"/>
                </a:solidFill>
                <a:latin typeface="Helvetica" charset="0"/>
              </a:rPr>
              <a:t>2</a:t>
            </a:r>
            <a:endParaRPr lang="en-US" dirty="0">
              <a:solidFill>
                <a:srgbClr val="FF0000"/>
              </a:solidFill>
              <a:latin typeface="Helvetica" charset="0"/>
            </a:endParaRPr>
          </a:p>
          <a:p>
            <a:pPr marL="742950" lvl="1" indent="-285750" eaLnBrk="0" hangingPunct="0">
              <a:buFont typeface="Wingdings" panose="05000000000000000000" pitchFamily="2" charset="2"/>
              <a:buChar char="à"/>
              <a:defRPr/>
            </a:pPr>
            <a:endParaRPr lang="it-IT" dirty="0">
              <a:solidFill>
                <a:srgbClr val="FF0000"/>
              </a:solidFill>
              <a:latin typeface="Helvetica" charset="0"/>
            </a:endParaRPr>
          </a:p>
          <a:p>
            <a:pPr eaLnBrk="0" hangingPunct="0">
              <a:defRPr/>
            </a:pPr>
            <a:endParaRPr lang="it-IT" dirty="0">
              <a:latin typeface="Helvetica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  <a:latin typeface="Helvetica" charset="0"/>
              </a:rPr>
              <a:t>Raggio uniforme lungo il cristallo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  <a:latin typeface="Helvetica" charset="0"/>
              </a:rPr>
              <a:t>Stress uniforme per evitare che il cristallo si rompa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 dirty="0" smtClean="0"/>
              <a:t>Cristalli lunghi </a:t>
            </a:r>
            <a:r>
              <a:rPr lang="it-IT" altLang="it-IT" cap="none" dirty="0" smtClean="0"/>
              <a:t>@ LHC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64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25" y="1857891"/>
            <a:ext cx="10645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CRYSBEAM ha, tra l’altro, finanziato la possibilità di ottenere innovativi schemi per la realizzazione di cristalli curvi</a:t>
            </a:r>
          </a:p>
          <a:p>
            <a:endParaRPr lang="it-IT" sz="2200" dirty="0" smtClean="0"/>
          </a:p>
          <a:p>
            <a:pPr marL="342900" indent="-342900" defTabSz="265113">
              <a:buFont typeface="Arial" panose="020B0604020202020204" pitchFamily="34" charset="0"/>
              <a:buChar char="•"/>
            </a:pPr>
            <a:r>
              <a:rPr lang="it-IT" sz="2200" dirty="0" smtClean="0"/>
              <a:t>	Sfruttamento della «deformazione </a:t>
            </a:r>
            <a:r>
              <a:rPr lang="it-IT" sz="2200" dirty="0" err="1" smtClean="0"/>
              <a:t>anticlastica</a:t>
            </a:r>
            <a:r>
              <a:rPr lang="it-IT" sz="2200" dirty="0" smtClean="0"/>
              <a:t>» in un «regime sfavorevole»</a:t>
            </a:r>
          </a:p>
          <a:p>
            <a:pPr marL="342900" indent="-342900" defTabSz="265113">
              <a:buFont typeface="Arial" panose="020B0604020202020204" pitchFamily="34" charset="0"/>
              <a:buChar char="•"/>
            </a:pPr>
            <a:endParaRPr lang="it-IT" sz="2200" dirty="0" smtClean="0"/>
          </a:p>
          <a:p>
            <a:pPr marL="342900" indent="-342900" defTabSz="265113">
              <a:buFont typeface="Arial" panose="020B0604020202020204" pitchFamily="34" charset="0"/>
              <a:buChar char="•"/>
            </a:pPr>
            <a:r>
              <a:rPr lang="it-IT" sz="2200" dirty="0"/>
              <a:t>	</a:t>
            </a:r>
            <a:r>
              <a:rPr lang="it-IT" sz="2200" dirty="0" smtClean="0"/>
              <a:t>Deposizione di film tensili</a:t>
            </a:r>
          </a:p>
          <a:p>
            <a:pPr marL="342900" indent="-342900" defTabSz="265113">
              <a:buFont typeface="Arial" panose="020B0604020202020204" pitchFamily="34" charset="0"/>
              <a:buChar char="•"/>
            </a:pPr>
            <a:endParaRPr lang="it-IT" sz="2200" dirty="0" smtClean="0"/>
          </a:p>
          <a:p>
            <a:pPr marL="342900" indent="-342900" defTabSz="265113">
              <a:buFont typeface="Arial" panose="020B0604020202020204" pitchFamily="34" charset="0"/>
              <a:buChar char="•"/>
            </a:pPr>
            <a:r>
              <a:rPr lang="it-IT" sz="2200" dirty="0"/>
              <a:t>	</a:t>
            </a:r>
            <a:r>
              <a:rPr lang="it-IT" sz="2200" dirty="0" err="1" smtClean="0"/>
              <a:t>Plasticizzazione</a:t>
            </a:r>
            <a:r>
              <a:rPr lang="it-IT" sz="2200" dirty="0" smtClean="0"/>
              <a:t> superficiale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Tecniche innovative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56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357564"/>
            <a:ext cx="47831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CasellaDiTesto 10"/>
          <p:cNvSpPr txBox="1">
            <a:spLocks noChangeArrowheads="1"/>
          </p:cNvSpPr>
          <p:nvPr/>
        </p:nvSpPr>
        <p:spPr bwMode="auto">
          <a:xfrm>
            <a:off x="288220" y="4889124"/>
            <a:ext cx="555830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200" b="0" dirty="0" err="1" smtClean="0"/>
              <a:t>Plate</a:t>
            </a:r>
            <a:r>
              <a:rPr lang="it-IT" altLang="it-IT" sz="2200" b="0" dirty="0" smtClean="0"/>
              <a:t> di dimensioni laterali </a:t>
            </a:r>
            <a:r>
              <a:rPr lang="it-IT" altLang="it-IT" sz="2200" b="0" dirty="0" err="1" smtClean="0"/>
              <a:t>AxB</a:t>
            </a:r>
            <a:endParaRPr lang="it-IT" altLang="it-IT" sz="22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200" b="0" dirty="0" smtClean="0"/>
              <a:t>B costante, A varia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200" b="0" dirty="0" smtClean="0"/>
              <a:t>Curvatura principale lungo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200" b="0" dirty="0" smtClean="0"/>
              <a:t>Curvatura </a:t>
            </a:r>
            <a:r>
              <a:rPr lang="it-IT" altLang="it-IT" sz="2200" b="0" dirty="0" err="1" smtClean="0"/>
              <a:t>anticlastica</a:t>
            </a:r>
            <a:r>
              <a:rPr lang="it-IT" altLang="it-IT" sz="2200" b="0" dirty="0" smtClean="0"/>
              <a:t> lungo A</a:t>
            </a:r>
            <a:endParaRPr lang="it-IT" altLang="it-IT" sz="2200" b="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399902" y="1471760"/>
            <a:ext cx="65735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it-IT" sz="2000" dirty="0" smtClean="0">
                <a:latin typeface="Helvetica" charset="0"/>
              </a:rPr>
              <a:t>Rapporto principale/anticlastica al centro del </a:t>
            </a:r>
            <a:r>
              <a:rPr lang="it-IT" sz="2000" dirty="0" smtClean="0">
                <a:latin typeface="Helvetica" charset="0"/>
              </a:rPr>
              <a:t>cristallo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it-IT" sz="2000" dirty="0">
              <a:latin typeface="Helvetica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it-IT" sz="2000" dirty="0" smtClean="0">
                <a:latin typeface="Helvetica" charset="0"/>
              </a:rPr>
              <a:t>Aspect ratio=A/B&gt;0.5</a:t>
            </a:r>
            <a:r>
              <a:rPr lang="it-IT" sz="2000" dirty="0" smtClean="0">
                <a:latin typeface="Helvetica" charset="0"/>
                <a:sym typeface="Wingdings" panose="05000000000000000000" pitchFamily="2" charset="2"/>
              </a:rPr>
              <a:t></a:t>
            </a:r>
            <a:r>
              <a:rPr lang="it-IT" sz="2000" dirty="0" smtClean="0">
                <a:latin typeface="Helvetica" charset="0"/>
                <a:sym typeface="Wingdings" panose="05000000000000000000" pitchFamily="2" charset="2"/>
              </a:rPr>
              <a:t>anticlastica </a:t>
            </a:r>
            <a:r>
              <a:rPr lang="it-IT" sz="2000" dirty="0" smtClean="0">
                <a:latin typeface="Helvetica" charset="0"/>
                <a:sym typeface="Wingdings" panose="05000000000000000000" pitchFamily="2" charset="2"/>
              </a:rPr>
              <a:t>inefficiente</a:t>
            </a:r>
            <a:br>
              <a:rPr lang="it-IT" sz="2000" dirty="0" smtClean="0">
                <a:latin typeface="Helvetica" charset="0"/>
                <a:sym typeface="Wingdings" panose="05000000000000000000" pitchFamily="2" charset="2"/>
              </a:rPr>
            </a:br>
            <a:endParaRPr lang="it-IT" sz="2000" dirty="0">
              <a:latin typeface="Helvetica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it-IT" sz="2000" dirty="0" smtClean="0">
                <a:latin typeface="Helvetica" charset="0"/>
              </a:rPr>
              <a:t>Per grandi </a:t>
            </a:r>
            <a:r>
              <a:rPr lang="it-IT" sz="2000" dirty="0" smtClean="0">
                <a:latin typeface="Helvetica" charset="0"/>
              </a:rPr>
              <a:t>rapporti d’aspetto curvatura </a:t>
            </a:r>
            <a:r>
              <a:rPr lang="it-IT" sz="2000" dirty="0" smtClean="0">
                <a:latin typeface="Helvetica" charset="0"/>
              </a:rPr>
              <a:t>non uniforme</a:t>
            </a:r>
            <a:endParaRPr lang="it-IT" sz="2000" dirty="0">
              <a:latin typeface="Helvetica" charset="0"/>
            </a:endParaRPr>
          </a:p>
        </p:txBody>
      </p:sp>
      <p:cxnSp>
        <p:nvCxnSpPr>
          <p:cNvPr id="18441" name="Connettore 2 17"/>
          <p:cNvCxnSpPr>
            <a:cxnSpLocks noChangeShapeType="1"/>
          </p:cNvCxnSpPr>
          <p:nvPr/>
        </p:nvCxnSpPr>
        <p:spPr bwMode="auto">
          <a:xfrm flipH="1">
            <a:off x="6731000" y="3429000"/>
            <a:ext cx="660400" cy="4000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2" name="CasellaDiTesto 18"/>
          <p:cNvSpPr txBox="1">
            <a:spLocks noChangeArrowheads="1"/>
          </p:cNvSpPr>
          <p:nvPr/>
        </p:nvSpPr>
        <p:spPr bwMode="auto">
          <a:xfrm>
            <a:off x="7329488" y="3065463"/>
            <a:ext cx="314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2200"/>
              <a:t>H8, SPS, LHC crystals</a:t>
            </a:r>
          </a:p>
        </p:txBody>
      </p:sp>
      <p:sp>
        <p:nvSpPr>
          <p:cNvPr id="18443" name="Ovale 22"/>
          <p:cNvSpPr>
            <a:spLocks noChangeArrowheads="1"/>
          </p:cNvSpPr>
          <p:nvPr/>
        </p:nvSpPr>
        <p:spPr bwMode="auto">
          <a:xfrm>
            <a:off x="6586538" y="3757613"/>
            <a:ext cx="144462" cy="144462"/>
          </a:xfrm>
          <a:prstGeom prst="ellipse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18444" name="CasellaDiTesto 26"/>
          <p:cNvSpPr txBox="1">
            <a:spLocks noChangeArrowheads="1"/>
          </p:cNvSpPr>
          <p:nvPr/>
        </p:nvSpPr>
        <p:spPr bwMode="auto">
          <a:xfrm rot="-5400000">
            <a:off x="8458201" y="5027613"/>
            <a:ext cx="1200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400"/>
              <a:t>Not uniform</a:t>
            </a:r>
          </a:p>
        </p:txBody>
      </p:sp>
      <p:cxnSp>
        <p:nvCxnSpPr>
          <p:cNvPr id="18445" name="Connettore 1 28"/>
          <p:cNvCxnSpPr>
            <a:cxnSpLocks noChangeShapeType="1"/>
          </p:cNvCxnSpPr>
          <p:nvPr/>
        </p:nvCxnSpPr>
        <p:spPr bwMode="auto">
          <a:xfrm flipV="1">
            <a:off x="8543925" y="3757614"/>
            <a:ext cx="0" cy="2695575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Connettore 1 31"/>
          <p:cNvCxnSpPr>
            <a:cxnSpLocks noChangeShapeType="1"/>
          </p:cNvCxnSpPr>
          <p:nvPr/>
        </p:nvCxnSpPr>
        <p:spPr bwMode="auto">
          <a:xfrm flipV="1">
            <a:off x="6923088" y="3803651"/>
            <a:ext cx="0" cy="2695575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7" name="CasellaDiTesto 32"/>
          <p:cNvSpPr txBox="1">
            <a:spLocks noChangeArrowheads="1"/>
          </p:cNvSpPr>
          <p:nvPr/>
        </p:nvSpPr>
        <p:spPr bwMode="auto">
          <a:xfrm rot="-5400000">
            <a:off x="6286501" y="5027614"/>
            <a:ext cx="87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400"/>
              <a:t>Uniform</a:t>
            </a:r>
          </a:p>
        </p:txBody>
      </p:sp>
      <p:sp>
        <p:nvSpPr>
          <p:cNvPr id="18448" name="CasellaDiTesto 36"/>
          <p:cNvSpPr txBox="1">
            <a:spLocks noChangeArrowheads="1"/>
          </p:cNvSpPr>
          <p:nvPr/>
        </p:nvSpPr>
        <p:spPr bwMode="auto">
          <a:xfrm rot="-5400000">
            <a:off x="6883401" y="5059364"/>
            <a:ext cx="103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400"/>
              <a:t>Transition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9131" y="2195136"/>
            <a:ext cx="3639291" cy="2693988"/>
            <a:chOff x="1556598" y="1631950"/>
            <a:chExt cx="3639291" cy="2693988"/>
          </a:xfrm>
        </p:grpSpPr>
        <p:pic>
          <p:nvPicPr>
            <p:cNvPr id="18436" name="Immagin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631950"/>
              <a:ext cx="3203575" cy="269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37" name="Connettore 2 5"/>
            <p:cNvCxnSpPr>
              <a:cxnSpLocks noChangeShapeType="1"/>
            </p:cNvCxnSpPr>
            <p:nvPr/>
          </p:nvCxnSpPr>
          <p:spPr bwMode="auto">
            <a:xfrm>
              <a:off x="1631951" y="1973263"/>
              <a:ext cx="792163" cy="21590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8" name="CasellaDiTesto 8"/>
            <p:cNvSpPr txBox="1">
              <a:spLocks noChangeArrowheads="1"/>
            </p:cNvSpPr>
            <p:nvPr/>
          </p:nvSpPr>
          <p:spPr bwMode="auto">
            <a:xfrm rot="887136">
              <a:off x="1556598" y="1650707"/>
              <a:ext cx="9412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t-IT" altLang="it-IT" sz="2000" b="0" dirty="0" smtClean="0"/>
                <a:t>Fascio</a:t>
              </a:r>
              <a:endParaRPr lang="it-IT" altLang="it-IT" sz="2000" b="0" dirty="0"/>
            </a:p>
          </p:txBody>
        </p:sp>
        <p:cxnSp>
          <p:nvCxnSpPr>
            <p:cNvPr id="18449" name="Connettore 2 4"/>
            <p:cNvCxnSpPr>
              <a:cxnSpLocks noChangeShapeType="1"/>
            </p:cNvCxnSpPr>
            <p:nvPr/>
          </p:nvCxnSpPr>
          <p:spPr bwMode="auto">
            <a:xfrm>
              <a:off x="1992313" y="3573463"/>
              <a:ext cx="1827212" cy="3683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0" name="Connettore 2 20"/>
            <p:cNvCxnSpPr>
              <a:cxnSpLocks noChangeShapeType="1"/>
            </p:cNvCxnSpPr>
            <p:nvPr/>
          </p:nvCxnSpPr>
          <p:spPr bwMode="auto">
            <a:xfrm flipV="1">
              <a:off x="4102101" y="3201988"/>
              <a:ext cx="1012825" cy="67151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1" name="Rettangolo 15"/>
            <p:cNvSpPr>
              <a:spLocks noChangeArrowheads="1"/>
            </p:cNvSpPr>
            <p:nvPr/>
          </p:nvSpPr>
          <p:spPr bwMode="auto">
            <a:xfrm>
              <a:off x="2736851" y="3689350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t-IT" altLang="it-IT" sz="1800"/>
                <a:t>A</a:t>
              </a:r>
            </a:p>
          </p:txBody>
        </p:sp>
        <p:sp>
          <p:nvSpPr>
            <p:cNvPr id="18452" name="Rettangolo 25"/>
            <p:cNvSpPr>
              <a:spLocks noChangeArrowheads="1"/>
            </p:cNvSpPr>
            <p:nvPr/>
          </p:nvSpPr>
          <p:spPr bwMode="auto">
            <a:xfrm>
              <a:off x="4608514" y="3405189"/>
              <a:ext cx="3508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t-IT" altLang="it-IT" sz="1800"/>
                <a:t>B</a:t>
              </a:r>
            </a:p>
          </p:txBody>
        </p:sp>
      </p:grpSp>
      <p:sp>
        <p:nvSpPr>
          <p:cNvPr id="22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Deformazione </a:t>
            </a:r>
            <a:r>
              <a:rPr lang="it-IT" dirty="0" err="1" smtClean="0">
                <a:solidFill>
                  <a:srgbClr val="903163"/>
                </a:solidFill>
              </a:rPr>
              <a:t>anticlastica</a:t>
            </a:r>
            <a:endParaRPr lang="it-IT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17" t="54850" r="14303" b="12937"/>
          <a:stretch/>
        </p:blipFill>
        <p:spPr>
          <a:xfrm>
            <a:off x="1472854" y="4368406"/>
            <a:ext cx="8814492" cy="2501705"/>
          </a:xfrm>
          <a:prstGeom prst="rect">
            <a:avLst/>
          </a:prstGeom>
        </p:spPr>
      </p:pic>
      <p:pic>
        <p:nvPicPr>
          <p:cNvPr id="3" name="Picture 2" descr="Warping of a large thin wafer with isotropic substrate material with a film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7" y="1830737"/>
            <a:ext cx="3600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9939" y="1308514"/>
            <a:ext cx="734156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/>
              <a:t>Deposizione di film di nitruro di silicio su wafers di silicio </a:t>
            </a:r>
          </a:p>
          <a:p>
            <a:pPr lvl="1"/>
            <a:r>
              <a:rPr lang="it-IT" sz="2200" dirty="0" smtClean="0"/>
              <a:t>Temperatura: 900 °C</a:t>
            </a:r>
          </a:p>
          <a:p>
            <a:pPr lvl="1"/>
            <a:r>
              <a:rPr lang="it-IT" sz="2200" dirty="0" smtClean="0"/>
              <a:t>Differenti coefficienti espansione termica film/substrato</a:t>
            </a:r>
          </a:p>
          <a:p>
            <a:r>
              <a:rPr lang="it-IT" sz="2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>
                <a:sym typeface="Wingdings" panose="05000000000000000000" pitchFamily="2" charset="2"/>
              </a:rPr>
              <a:t>Oggetti molto compatti e leggeri.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>
                <a:sym typeface="Wingdings" panose="05000000000000000000" pitchFamily="2" charset="2"/>
              </a:rPr>
              <a:t>Disponiamo già di modelli analitici ed elementi finiti.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>
                <a:sym typeface="Wingdings" panose="05000000000000000000" pitchFamily="2" charset="2"/>
              </a:rPr>
              <a:t>Tecnica già sperimentata per diversi esperimenti di gruppo V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Cristalli (curvi) senza </a:t>
            </a:r>
            <a:r>
              <a:rPr lang="it-IT" dirty="0" err="1" smtClean="0">
                <a:solidFill>
                  <a:srgbClr val="903163"/>
                </a:solidFill>
              </a:rPr>
              <a:t>holder</a:t>
            </a:r>
            <a:endParaRPr lang="it-IT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581025" y="2227263"/>
          <a:ext cx="5422900" cy="3415372"/>
        </p:xfrm>
        <a:graphic>
          <a:graphicData uri="http://schemas.openxmlformats.org/drawingml/2006/table">
            <a:tbl>
              <a:tblPr/>
              <a:tblGrid>
                <a:gridCol w="1808163">
                  <a:extLst>
                    <a:ext uri="{9D8B030D-6E8A-4147-A177-3AD203B41FA5}">
                      <a16:colId xmlns:a16="http://schemas.microsoft.com/office/drawing/2014/main" val="1214325387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3990942782"/>
                    </a:ext>
                  </a:extLst>
                </a:gridCol>
                <a:gridCol w="1808162">
                  <a:extLst>
                    <a:ext uri="{9D8B030D-6E8A-4147-A177-3AD203B41FA5}">
                      <a16:colId xmlns:a16="http://schemas.microsoft.com/office/drawing/2014/main" val="60969397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Parameter</a:t>
                      </a:r>
                      <a:endParaRPr kumimoji="0" lang="en-US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PL01</a:t>
                      </a:r>
                      <a:endParaRPr kumimoji="0" lang="en-US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PL02</a:t>
                      </a:r>
                      <a:endParaRPr kumimoji="0" lang="en-US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02648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Channeling </a:t>
                      </a:r>
                      <a:r>
                        <a:rPr kumimoji="0" lang="it-IT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plane</a:t>
                      </a:r>
                      <a:endParaRPr kumimoji="0" lang="en-US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(110)</a:t>
                      </a:r>
                      <a:endParaRPr kumimoji="0" lang="en-US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(110)</a:t>
                      </a:r>
                      <a:endParaRPr kumimoji="0" lang="en-US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569218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Channeling axis</a:t>
                      </a:r>
                      <a:endParaRPr kumimoji="0" lang="en-US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&lt;111&gt;</a:t>
                      </a:r>
                      <a:endParaRPr kumimoji="0" lang="en-US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&lt;100&gt;</a:t>
                      </a:r>
                      <a:endParaRPr kumimoji="0" lang="en-US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161958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Thickness (z)</a:t>
                      </a: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20.0±0.1 mm</a:t>
                      </a:r>
                      <a:endParaRPr kumimoji="0" lang="en-US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23.8±0.1 mm</a:t>
                      </a:r>
                      <a:endParaRPr kumimoji="0" lang="en-US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4538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Width (x)</a:t>
                      </a:r>
                      <a:endParaRPr kumimoji="0" lang="en-US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0.52±0.02 mm</a:t>
                      </a:r>
                      <a:endParaRPr kumimoji="0" lang="en-US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0.52±0.02 mm</a:t>
                      </a:r>
                      <a:endParaRPr kumimoji="0" lang="en-US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070643"/>
                  </a:ext>
                </a:extLst>
              </a:tr>
              <a:tr h="7572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Dislocation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it-IT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density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 (1/cm</a:t>
                      </a:r>
                      <a:r>
                        <a:rPr kumimoji="0" lang="it-IT" alt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)</a:t>
                      </a:r>
                      <a:endParaRPr kumimoji="0" lang="en-US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~10</a:t>
                      </a:r>
                      <a:r>
                        <a:rPr kumimoji="0" lang="it-IT" alt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3</a:t>
                      </a: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-10</a:t>
                      </a:r>
                      <a:r>
                        <a:rPr kumimoji="0" lang="it-IT" alt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4</a:t>
                      </a:r>
                      <a:endParaRPr kumimoji="0" lang="en-US" altLang="it-IT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&lt;50</a:t>
                      </a:r>
                      <a:endParaRPr kumimoji="0" lang="en-US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MS PGothic" panose="020B0600070205080204" pitchFamily="34" charset="-128"/>
                      </a:endParaRP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531655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Torsion</a:t>
                      </a: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~ 10 </a:t>
                      </a: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µ</a:t>
                      </a: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rad/mm</a:t>
                      </a: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PGothic" panose="020B0600070205080204" pitchFamily="34" charset="-128"/>
                        </a:rPr>
                        <a:t>~ 10 µrad/mm</a:t>
                      </a:r>
                    </a:p>
                  </a:txBody>
                  <a:tcPr marL="31220" marR="31220" marT="63479" marB="634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58389"/>
                  </a:ext>
                </a:extLst>
              </a:tr>
            </a:tbl>
          </a:graphicData>
        </a:graphic>
      </p:graphicFrame>
      <p:pic>
        <p:nvPicPr>
          <p:cNvPr id="15396" name="Immagine 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2" r="-5922"/>
          <a:stretch>
            <a:fillRect/>
          </a:stretch>
        </p:blipFill>
        <p:spPr>
          <a:xfrm>
            <a:off x="6569075" y="2118055"/>
            <a:ext cx="5422900" cy="36337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Cristalli lunghi </a:t>
            </a:r>
            <a:r>
              <a:rPr lang="it-IT" altLang="it-IT" cap="none" dirty="0"/>
              <a:t>«PL01» &amp; «PL02»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19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3168</TotalTime>
  <Words>1368</Words>
  <Application>Microsoft Office PowerPoint</Application>
  <PresentationFormat>Widescreen</PresentationFormat>
  <Paragraphs>278</Paragraphs>
  <Slides>24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MS PGothic</vt:lpstr>
      <vt:lpstr>Arial</vt:lpstr>
      <vt:lpstr>Calibri</vt:lpstr>
      <vt:lpstr>Corbel</vt:lpstr>
      <vt:lpstr>Gill Sans MT</vt:lpstr>
      <vt:lpstr>Gill Sans MT (Body)</vt:lpstr>
      <vt:lpstr>GillSansMT</vt:lpstr>
      <vt:lpstr>Helvetica</vt:lpstr>
      <vt:lpstr>Symbol</vt:lpstr>
      <vt:lpstr>Wingdings</vt:lpstr>
      <vt:lpstr>Wingdings 2</vt:lpstr>
      <vt:lpstr>Dividend</vt:lpstr>
      <vt:lpstr>PowerPoint Presentation</vt:lpstr>
      <vt:lpstr>Realizzazione di cristalli in silicio</vt:lpstr>
      <vt:lpstr>PowerPoint Presentation</vt:lpstr>
      <vt:lpstr>Cristalli in Germanio</vt:lpstr>
      <vt:lpstr>Cristalli lunghi @ LHC</vt:lpstr>
      <vt:lpstr>Tecniche innovative</vt:lpstr>
      <vt:lpstr>PowerPoint Presentation</vt:lpstr>
      <vt:lpstr>PowerPoint Presentation</vt:lpstr>
      <vt:lpstr>Cristalli lunghi «PL01» &amp; «PL02»</vt:lpstr>
      <vt:lpstr>«PL02» @ PROTONI 400 GeV </vt:lpstr>
      <vt:lpstr>PL07 – tecniche di plasticizzazione</vt:lpstr>
      <vt:lpstr>PL04 – deposizione di film sottili</vt:lpstr>
      <vt:lpstr>«PL09» – @ 180 pioni GEV/C </vt:lpstr>
      <vt:lpstr>PowerPoint Presentation</vt:lpstr>
      <vt:lpstr>«PL10» @ PIONI 180 GEV/C </vt:lpstr>
      <vt:lpstr>Lo stato dell’artE – Tecniche fabbricative</vt:lpstr>
      <vt:lpstr>Prossimi PASsi – Tecniche di fabbricazione</vt:lpstr>
      <vt:lpstr>PowerPoint Presentation</vt:lpstr>
      <vt:lpstr>PowerPoint Presentation</vt:lpstr>
      <vt:lpstr>«Bondaggio» con substrati in quarzo</vt:lpstr>
      <vt:lpstr>Stato dell’arte – Tecniche di caratterizzazione</vt:lpstr>
      <vt:lpstr>Prossimi passi – Tecniche di caratterizzazione</vt:lpstr>
      <vt:lpstr>Cristalli «ad alto z»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Mazzolari</cp:lastModifiedBy>
  <cp:revision>181</cp:revision>
  <dcterms:created xsi:type="dcterms:W3CDTF">2018-02-08T12:19:37Z</dcterms:created>
  <dcterms:modified xsi:type="dcterms:W3CDTF">2018-02-12T18:23:21Z</dcterms:modified>
</cp:coreProperties>
</file>