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8" r:id="rId3"/>
    <p:sldId id="283" r:id="rId4"/>
    <p:sldId id="284" r:id="rId5"/>
    <p:sldId id="259" r:id="rId6"/>
    <p:sldId id="269" r:id="rId7"/>
    <p:sldId id="270" r:id="rId8"/>
    <p:sldId id="271" r:id="rId9"/>
    <p:sldId id="272" r:id="rId10"/>
    <p:sldId id="285" r:id="rId11"/>
    <p:sldId id="273" r:id="rId12"/>
    <p:sldId id="261" r:id="rId13"/>
    <p:sldId id="279" r:id="rId14"/>
    <p:sldId id="286" r:id="rId15"/>
    <p:sldId id="289" r:id="rId16"/>
    <p:sldId id="263" r:id="rId17"/>
    <p:sldId id="267" r:id="rId18"/>
    <p:sldId id="288" r:id="rId19"/>
    <p:sldId id="282" r:id="rId20"/>
    <p:sldId id="264" r:id="rId21"/>
    <p:sldId id="28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Laura%20Bandiera\Documents\presentazioni\STF110_vs_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/>
              <a:t>STF110 deflection</a:t>
            </a:r>
            <a:r>
              <a:rPr lang="it-IT" sz="1800" b="1" baseline="0"/>
              <a:t> angle vs time</a:t>
            </a:r>
            <a:endParaRPr lang="it-IT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Ferrara XRD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Sheet1!$D$1:$D$6</c:f>
                <c:numCache>
                  <c:formatCode>General</c:formatCode>
                  <c:ptCount val="6"/>
                  <c:pt idx="0">
                    <c:v>3.0</c:v>
                  </c:pt>
                  <c:pt idx="1">
                    <c:v>3.0</c:v>
                  </c:pt>
                  <c:pt idx="2">
                    <c:v>3.0</c:v>
                  </c:pt>
                  <c:pt idx="3">
                    <c:v>3.0</c:v>
                  </c:pt>
                  <c:pt idx="4">
                    <c:v>10.0</c:v>
                  </c:pt>
                  <c:pt idx="5">
                    <c:v>10.0</c:v>
                  </c:pt>
                </c:numCache>
              </c:numRef>
            </c:plus>
            <c:minus>
              <c:numRef>
                <c:f>Sheet1!$D$1:$D$6</c:f>
                <c:numCache>
                  <c:formatCode>General</c:formatCode>
                  <c:ptCount val="6"/>
                  <c:pt idx="0">
                    <c:v>3.0</c:v>
                  </c:pt>
                  <c:pt idx="1">
                    <c:v>3.0</c:v>
                  </c:pt>
                  <c:pt idx="2">
                    <c:v>3.0</c:v>
                  </c:pt>
                  <c:pt idx="3">
                    <c:v>3.0</c:v>
                  </c:pt>
                  <c:pt idx="4">
                    <c:v>10.0</c:v>
                  </c:pt>
                  <c:pt idx="5">
                    <c:v>10.0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.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Sheet1!$B$1:$B$6</c:f>
              <c:numCache>
                <c:formatCode>0.00</c:formatCode>
                <c:ptCount val="6"/>
                <c:pt idx="0">
                  <c:v>0.0</c:v>
                </c:pt>
                <c:pt idx="1">
                  <c:v>46.0</c:v>
                </c:pt>
                <c:pt idx="2">
                  <c:v>56.0</c:v>
                </c:pt>
                <c:pt idx="3">
                  <c:v>115.0</c:v>
                </c:pt>
                <c:pt idx="4">
                  <c:v>147.0</c:v>
                </c:pt>
                <c:pt idx="5">
                  <c:v>158.0</c:v>
                </c:pt>
              </c:numCache>
            </c:numRef>
          </c:xVal>
          <c:yVal>
            <c:numRef>
              <c:f>Sheet1!$C$1:$C$6</c:f>
              <c:numCache>
                <c:formatCode>General</c:formatCode>
                <c:ptCount val="6"/>
                <c:pt idx="0">
                  <c:v>52.0</c:v>
                </c:pt>
                <c:pt idx="1">
                  <c:v>52.0</c:v>
                </c:pt>
                <c:pt idx="2">
                  <c:v>52.0</c:v>
                </c:pt>
                <c:pt idx="3">
                  <c:v>55.0</c:v>
                </c:pt>
                <c:pt idx="4">
                  <c:v>55.0</c:v>
                </c:pt>
                <c:pt idx="5">
                  <c:v>56.0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BB-48C8-8C6B-A15DB3F8DC67}"/>
            </c:ext>
          </c:extLst>
        </c:ser>
        <c:ser>
          <c:idx val="1"/>
          <c:order val="1"/>
          <c:tx>
            <c:v>CERN pion 180 GeV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Sheet1!$D$7:$D$8</c:f>
                <c:numCache>
                  <c:formatCode>General</c:formatCode>
                  <c:ptCount val="2"/>
                  <c:pt idx="0">
                    <c:v>2.0</c:v>
                  </c:pt>
                  <c:pt idx="1">
                    <c:v>2.0</c:v>
                  </c:pt>
                </c:numCache>
              </c:numRef>
            </c:plus>
            <c:minus>
              <c:numRef>
                <c:f>Sheet1!$D$7:$D$8</c:f>
                <c:numCache>
                  <c:formatCode>General</c:formatCode>
                  <c:ptCount val="2"/>
                  <c:pt idx="0">
                    <c:v>2.0</c:v>
                  </c:pt>
                  <c:pt idx="1">
                    <c:v>2.0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.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Sheet1!$B$7:$B$8</c:f>
              <c:numCache>
                <c:formatCode>0.00</c:formatCode>
                <c:ptCount val="2"/>
                <c:pt idx="0">
                  <c:v>11.0</c:v>
                </c:pt>
                <c:pt idx="1">
                  <c:v>169.0</c:v>
                </c:pt>
              </c:numCache>
            </c:numRef>
          </c:xVal>
          <c:yVal>
            <c:numRef>
              <c:f>Sheet1!$C$7:$C$8</c:f>
              <c:numCache>
                <c:formatCode>General</c:formatCode>
                <c:ptCount val="2"/>
                <c:pt idx="0">
                  <c:v>54.0</c:v>
                </c:pt>
                <c:pt idx="1">
                  <c:v>62.0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6BB-48C8-8C6B-A15DB3F8DC67}"/>
            </c:ext>
          </c:extLst>
        </c:ser>
        <c:ser>
          <c:idx val="2"/>
          <c:order val="2"/>
          <c:tx>
            <c:v>CERN Xenon 150 AGeV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Sheet1!$D$9</c:f>
                <c:numCache>
                  <c:formatCode>General</c:formatCode>
                  <c:ptCount val="1"/>
                  <c:pt idx="0">
                    <c:v>2.0</c:v>
                  </c:pt>
                </c:numCache>
              </c:numRef>
            </c:plus>
            <c:minus>
              <c:numRef>
                <c:f>Sheet1!$D$9</c:f>
                <c:numCache>
                  <c:formatCode>General</c:formatCode>
                  <c:ptCount val="1"/>
                  <c:pt idx="0">
                    <c:v>2.0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.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Sheet1!$B$9</c:f>
              <c:numCache>
                <c:formatCode>0.00</c:formatCode>
                <c:ptCount val="1"/>
                <c:pt idx="0">
                  <c:v>173.0</c:v>
                </c:pt>
              </c:numCache>
            </c:numRef>
          </c:xVal>
          <c:yVal>
            <c:numRef>
              <c:f>Sheet1!$C$9</c:f>
              <c:numCache>
                <c:formatCode>General</c:formatCode>
                <c:ptCount val="1"/>
                <c:pt idx="0">
                  <c:v>63.0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6BB-48C8-8C6B-A15DB3F8DC67}"/>
            </c:ext>
          </c:extLst>
        </c:ser>
        <c:ser>
          <c:idx val="3"/>
          <c:order val="3"/>
          <c:tx>
            <c:v>CERN Xenon 40 AGeV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0.0</c:v>
                </c:pt>
              </c:numLit>
            </c:plus>
            <c:minus>
              <c:numLit>
                <c:formatCode>General</c:formatCode>
                <c:ptCount val="1"/>
                <c:pt idx="0">
                  <c:v>0.0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fixedVal"/>
            <c:noEndCap val="0"/>
            <c:val val="5.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Sheet1!$B$10</c:f>
              <c:numCache>
                <c:formatCode>0.00</c:formatCode>
                <c:ptCount val="1"/>
                <c:pt idx="0">
                  <c:v>216.0</c:v>
                </c:pt>
              </c:numCache>
            </c:numRef>
          </c:xVal>
          <c:yVal>
            <c:numRef>
              <c:f>Sheet1!$C$10</c:f>
              <c:numCache>
                <c:formatCode>General</c:formatCode>
                <c:ptCount val="1"/>
                <c:pt idx="0">
                  <c:v>60.0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6BB-48C8-8C6B-A15DB3F8D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2386736"/>
        <c:axId val="1887096912"/>
      </c:scatterChart>
      <c:valAx>
        <c:axId val="1932386736"/>
        <c:scaling>
          <c:orientation val="minMax"/>
          <c:max val="230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400" b="1"/>
                  <a:t>Time</a:t>
                </a:r>
                <a:r>
                  <a:rPr lang="it-IT" sz="1400" b="1" baseline="0"/>
                  <a:t> (days)</a:t>
                </a:r>
                <a:endParaRPr lang="it-IT" sz="1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096912"/>
        <c:crosses val="autoZero"/>
        <c:crossBetween val="midCat"/>
      </c:valAx>
      <c:valAx>
        <c:axId val="1887096912"/>
        <c:scaling>
          <c:orientation val="minMax"/>
          <c:min val="4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400" b="1"/>
                  <a:t>Deflection</a:t>
                </a:r>
                <a:r>
                  <a:rPr lang="it-IT" sz="1400" b="1" baseline="0"/>
                  <a:t> angle (urad)</a:t>
                </a:r>
                <a:endParaRPr lang="it-IT" sz="1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386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261048640265"/>
          <c:y val="0.133235149606299"/>
          <c:w val="0.267943555039621"/>
          <c:h val="0.25312957480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E1BA2-A407-4093-BB31-FF75D9F3FF84}" type="datetimeFigureOut">
              <a:rPr lang="it-IT" smtClean="0"/>
              <a:t>13/02/18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DCB4D-49DD-45B7-900B-A8AB5173D6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5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fld id="{4EAEE31C-04C2-479C-A5C2-41212F645CE3}" type="slidenum">
              <a:rPr lang="en-US" altLang="it-IT" sz="1200" b="0" smtClean="0"/>
              <a:pPr/>
              <a:t>3</a:t>
            </a:fld>
            <a:endParaRPr lang="en-US" altLang="it-IT" sz="1200" b="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64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57C136BD-CA83-43CA-B416-BF919DAB63F9}" type="slidenum">
              <a:rPr lang="en-GB" altLang="it-IT" smtClean="0">
                <a:latin typeface="Helvetica" panose="020B0604020202020204" pitchFamily="34" charset="0"/>
                <a:ea typeface="MS PGothic" panose="020B0600070205080204" pitchFamily="34" charset="-128"/>
              </a:rPr>
              <a:pPr eaLnBrk="0" hangingPunct="0">
                <a:spcBef>
                  <a:spcPct val="0"/>
                </a:spcBef>
              </a:pPr>
              <a:t>9</a:t>
            </a:fld>
            <a:endParaRPr lang="en-GB" altLang="it-IT" smtClean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3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F645D810-66F4-427A-BF2B-2735E0B20FF3}" type="slidenum">
              <a:rPr lang="en-US" altLang="it-IT" smtClean="0">
                <a:latin typeface="Helvetica" panose="020B0604020202020204" pitchFamily="34" charset="0"/>
              </a:rPr>
              <a:pPr eaLnBrk="0" hangingPunct="0">
                <a:spcBef>
                  <a:spcPct val="0"/>
                </a:spcBef>
              </a:pPr>
              <a:t>10</a:t>
            </a:fld>
            <a:endParaRPr lang="en-US" altLang="it-IT" smtClean="0">
              <a:latin typeface="Helvetica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4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888B28-758B-496D-B72A-34B70C31A1BC}" type="datetimeFigureOut">
              <a:rPr lang="it-IT" smtClean="0"/>
              <a:t>13/02/18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26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8B28-758B-496D-B72A-34B70C31A1BC}" type="datetimeFigureOut">
              <a:rPr lang="it-IT" smtClean="0"/>
              <a:t>13/02/18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36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888B28-758B-496D-B72A-34B70C31A1BC}" type="datetimeFigureOut">
              <a:rPr lang="it-IT" smtClean="0"/>
              <a:t>13/02/18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73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8B28-758B-496D-B72A-34B70C31A1BC}" type="datetimeFigureOut">
              <a:rPr lang="it-IT" smtClean="0"/>
              <a:t>13/02/18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71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888B28-758B-496D-B72A-34B70C31A1BC}" type="datetimeFigureOut">
              <a:rPr lang="it-IT" smtClean="0"/>
              <a:t>13/02/18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1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8B28-758B-496D-B72A-34B70C31A1BC}" type="datetimeFigureOut">
              <a:rPr lang="it-IT" smtClean="0"/>
              <a:t>13/02/18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17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8B28-758B-496D-B72A-34B70C31A1BC}" type="datetimeFigureOut">
              <a:rPr lang="it-IT" smtClean="0"/>
              <a:t>13/02/18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53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8B28-758B-496D-B72A-34B70C31A1BC}" type="datetimeFigureOut">
              <a:rPr lang="it-IT" smtClean="0"/>
              <a:t>13/02/18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16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8B28-758B-496D-B72A-34B70C31A1BC}" type="datetimeFigureOut">
              <a:rPr lang="it-IT" smtClean="0"/>
              <a:t>13/02/18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40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888B28-758B-496D-B72A-34B70C31A1BC}" type="datetimeFigureOut">
              <a:rPr lang="it-IT" smtClean="0"/>
              <a:t>13/02/18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95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8B28-758B-496D-B72A-34B70C31A1BC}" type="datetimeFigureOut">
              <a:rPr lang="it-IT" smtClean="0"/>
              <a:t>13/02/18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30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1888B28-758B-496D-B72A-34B70C31A1BC}" type="datetimeFigureOut">
              <a:rPr lang="it-IT" smtClean="0"/>
              <a:t>13/02/18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8AE42B1-0ECA-48F4-8DAC-70F153710474}" type="slidenum">
              <a:rPr lang="it-IT" smtClean="0"/>
              <a:t>‹#›</a:t>
            </a:fld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7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0653" y="974254"/>
            <a:ext cx="83608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200" dirty="0">
                <a:latin typeface="Verdana" panose="020B0604030504040204" pitchFamily="34" charset="0"/>
              </a:rPr>
              <a:t>Produzione </a:t>
            </a:r>
            <a:r>
              <a:rPr lang="it-IT" sz="4200" dirty="0" smtClean="0">
                <a:latin typeface="Verdana" panose="020B0604030504040204" pitchFamily="34" charset="0"/>
              </a:rPr>
              <a:t>di </a:t>
            </a:r>
            <a:r>
              <a:rPr lang="it-IT" sz="4200" dirty="0">
                <a:latin typeface="Verdana" panose="020B0604030504040204" pitchFamily="34" charset="0"/>
              </a:rPr>
              <a:t>cristalli per la collimazione di ioni</a:t>
            </a:r>
            <a:endParaRPr lang="it-IT" sz="4200" dirty="0"/>
          </a:p>
        </p:txBody>
      </p:sp>
      <p:sp>
        <p:nvSpPr>
          <p:cNvPr id="3" name="TextBox 2"/>
          <p:cNvSpPr txBox="1"/>
          <p:nvPr/>
        </p:nvSpPr>
        <p:spPr>
          <a:xfrm>
            <a:off x="9328787" y="5613569"/>
            <a:ext cx="23865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 smtClean="0">
                <a:solidFill>
                  <a:schemeClr val="bg1"/>
                </a:solidFill>
              </a:rPr>
              <a:t>Andrea Mazzolari</a:t>
            </a:r>
          </a:p>
          <a:p>
            <a:pPr algn="r"/>
            <a:r>
              <a:rPr lang="it-IT" sz="2200" dirty="0" smtClean="0">
                <a:solidFill>
                  <a:schemeClr val="bg1"/>
                </a:solidFill>
              </a:rPr>
              <a:t>Ferrara 13/02/2018</a:t>
            </a:r>
            <a:endParaRPr lang="it-IT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Gruppo 1"/>
          <p:cNvGrpSpPr>
            <a:grpSpLocks/>
          </p:cNvGrpSpPr>
          <p:nvPr/>
        </p:nvGrpSpPr>
        <p:grpSpPr bwMode="auto">
          <a:xfrm>
            <a:off x="439738" y="1854200"/>
            <a:ext cx="6607175" cy="5003800"/>
            <a:chOff x="1403350" y="1619250"/>
            <a:chExt cx="6985000" cy="5238750"/>
          </a:xfrm>
        </p:grpSpPr>
        <p:pic>
          <p:nvPicPr>
            <p:cNvPr id="68613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1619250"/>
              <a:ext cx="6985000" cy="523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4" name="TextBox 4"/>
            <p:cNvSpPr txBox="1">
              <a:spLocks noChangeArrowheads="1"/>
            </p:cNvSpPr>
            <p:nvPr/>
          </p:nvSpPr>
          <p:spPr bwMode="auto">
            <a:xfrm>
              <a:off x="6811907" y="1710896"/>
              <a:ext cx="1469617" cy="386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>
                  <a:solidFill>
                    <a:schemeClr val="tx2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>
                  <a:solidFill>
                    <a:schemeClr val="tx2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b="1" dirty="0" smtClean="0">
                  <a:solidFill>
                    <a:schemeClr val="tx1"/>
                  </a:solidFill>
                  <a:latin typeface="Helvetica" panose="020B0604020202020204" pitchFamily="34" charset="0"/>
                </a:rPr>
                <a:t>Sorgente-x</a:t>
              </a:r>
              <a:endParaRPr lang="it-IT" altLang="it-IT" b="1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8615" name="TextBox 6"/>
            <p:cNvSpPr txBox="1">
              <a:spLocks noChangeArrowheads="1"/>
            </p:cNvSpPr>
            <p:nvPr/>
          </p:nvSpPr>
          <p:spPr bwMode="auto">
            <a:xfrm>
              <a:off x="3203575" y="6392863"/>
              <a:ext cx="1374716" cy="386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>
                  <a:solidFill>
                    <a:schemeClr val="tx2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>
                  <a:solidFill>
                    <a:schemeClr val="tx2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b="1" dirty="0" smtClean="0">
                  <a:solidFill>
                    <a:schemeClr val="tx1"/>
                  </a:solidFill>
                  <a:latin typeface="Helvetica" panose="020B0604020202020204" pitchFamily="34" charset="0"/>
                </a:rPr>
                <a:t>Rivelatore</a:t>
              </a:r>
              <a:endParaRPr lang="it-IT" altLang="it-IT" b="1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8616" name="TextBox 7"/>
            <p:cNvSpPr txBox="1">
              <a:spLocks noChangeArrowheads="1"/>
            </p:cNvSpPr>
            <p:nvPr/>
          </p:nvSpPr>
          <p:spPr bwMode="auto">
            <a:xfrm>
              <a:off x="2147468" y="3753937"/>
              <a:ext cx="1767879" cy="483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>
                  <a:solidFill>
                    <a:schemeClr val="tx2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>
                  <a:solidFill>
                    <a:schemeClr val="tx2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sz="2400" b="1" dirty="0" smtClean="0">
                  <a:solidFill>
                    <a:schemeClr val="tx1"/>
                  </a:solidFill>
                  <a:latin typeface="Helvetica" panose="020B0604020202020204" pitchFamily="34" charset="0"/>
                </a:rPr>
                <a:t>Campione</a:t>
              </a:r>
              <a:endParaRPr lang="it-IT" altLang="it-IT" sz="2400" b="1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8617" name="TextBox 8"/>
            <p:cNvSpPr txBox="1">
              <a:spLocks noChangeArrowheads="1"/>
            </p:cNvSpPr>
            <p:nvPr/>
          </p:nvSpPr>
          <p:spPr bwMode="auto">
            <a:xfrm>
              <a:off x="3081337" y="1778000"/>
              <a:ext cx="2052583" cy="386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>
                  <a:solidFill>
                    <a:schemeClr val="tx2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>
                  <a:solidFill>
                    <a:schemeClr val="tx2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b="1" dirty="0" smtClean="0">
                  <a:solidFill>
                    <a:schemeClr val="tx1"/>
                  </a:solidFill>
                  <a:latin typeface="Helvetica" panose="020B0604020202020204" pitchFamily="34" charset="0"/>
                </a:rPr>
                <a:t>Autocollimatore</a:t>
              </a:r>
              <a:endParaRPr lang="it-IT" altLang="it-IT" b="1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cxnSp>
          <p:nvCxnSpPr>
            <p:cNvPr id="68618" name="Straight Arrow Connector 10"/>
            <p:cNvCxnSpPr>
              <a:cxnSpLocks noChangeShapeType="1"/>
            </p:cNvCxnSpPr>
            <p:nvPr/>
          </p:nvCxnSpPr>
          <p:spPr bwMode="auto">
            <a:xfrm flipH="1" flipV="1">
              <a:off x="2916238" y="5949950"/>
              <a:ext cx="836612" cy="442913"/>
            </a:xfrm>
            <a:prstGeom prst="straightConnector1">
              <a:avLst/>
            </a:prstGeom>
            <a:noFill/>
            <a:ln w="50800" algn="ctr">
              <a:solidFill>
                <a:srgbClr val="C70E1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19" name="Straight Arrow Connector 13"/>
            <p:cNvCxnSpPr>
              <a:cxnSpLocks noChangeShapeType="1"/>
              <a:endCxn id="68617" idx="2"/>
            </p:cNvCxnSpPr>
            <p:nvPr/>
          </p:nvCxnSpPr>
          <p:spPr bwMode="auto">
            <a:xfrm flipH="1" flipV="1">
              <a:off x="4107629" y="2164673"/>
              <a:ext cx="1575621" cy="1675491"/>
            </a:xfrm>
            <a:prstGeom prst="straightConnector1">
              <a:avLst/>
            </a:prstGeom>
            <a:noFill/>
            <a:ln w="50800" algn="ctr">
              <a:solidFill>
                <a:srgbClr val="C70E1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20" name="Straight Arrow Connector 15"/>
            <p:cNvCxnSpPr>
              <a:cxnSpLocks noChangeShapeType="1"/>
              <a:stCxn id="68616" idx="3"/>
            </p:cNvCxnSpPr>
            <p:nvPr/>
          </p:nvCxnSpPr>
          <p:spPr bwMode="auto">
            <a:xfrm flipV="1">
              <a:off x="3915347" y="3840166"/>
              <a:ext cx="367341" cy="155443"/>
            </a:xfrm>
            <a:prstGeom prst="straightConnector1">
              <a:avLst/>
            </a:prstGeom>
            <a:noFill/>
            <a:ln w="50800" algn="ctr">
              <a:solidFill>
                <a:srgbClr val="C70E1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21" name="Straight Arrow Connector 17"/>
            <p:cNvCxnSpPr>
              <a:cxnSpLocks noChangeShapeType="1"/>
            </p:cNvCxnSpPr>
            <p:nvPr/>
          </p:nvCxnSpPr>
          <p:spPr bwMode="auto">
            <a:xfrm flipH="1">
              <a:off x="7524750" y="2081213"/>
              <a:ext cx="287338" cy="555625"/>
            </a:xfrm>
            <a:prstGeom prst="straightConnector1">
              <a:avLst/>
            </a:prstGeom>
            <a:noFill/>
            <a:ln w="50800" algn="ctr">
              <a:solidFill>
                <a:srgbClr val="C70E1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622" name="TextBox 21"/>
            <p:cNvSpPr txBox="1">
              <a:spLocks noChangeArrowheads="1"/>
            </p:cNvSpPr>
            <p:nvPr/>
          </p:nvSpPr>
          <p:spPr bwMode="auto">
            <a:xfrm>
              <a:off x="7074643" y="4183199"/>
              <a:ext cx="900214" cy="386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>
                  <a:solidFill>
                    <a:schemeClr val="tx2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>
                  <a:solidFill>
                    <a:schemeClr val="tx2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b="1">
                  <a:solidFill>
                    <a:schemeClr val="tx1"/>
                  </a:solidFill>
                  <a:latin typeface="Helvetica" panose="020B0604020202020204" pitchFamily="34" charset="0"/>
                </a:rPr>
                <a:t>Mirror</a:t>
              </a:r>
            </a:p>
          </p:txBody>
        </p:sp>
        <p:cxnSp>
          <p:nvCxnSpPr>
            <p:cNvPr id="68623" name="Straight Arrow Connector 22"/>
            <p:cNvCxnSpPr>
              <a:cxnSpLocks noChangeShapeType="1"/>
            </p:cNvCxnSpPr>
            <p:nvPr/>
          </p:nvCxnSpPr>
          <p:spPr bwMode="auto">
            <a:xfrm flipH="1" flipV="1">
              <a:off x="7512050" y="3606800"/>
              <a:ext cx="12700" cy="631825"/>
            </a:xfrm>
            <a:prstGeom prst="straightConnector1">
              <a:avLst/>
            </a:prstGeom>
            <a:noFill/>
            <a:ln w="50800" algn="ctr">
              <a:solidFill>
                <a:srgbClr val="C70E1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24" name="Straight Arrow Connector 26"/>
            <p:cNvCxnSpPr>
              <a:cxnSpLocks noChangeShapeType="1"/>
            </p:cNvCxnSpPr>
            <p:nvPr/>
          </p:nvCxnSpPr>
          <p:spPr bwMode="auto">
            <a:xfrm>
              <a:off x="6305550" y="2852738"/>
              <a:ext cx="390525" cy="409575"/>
            </a:xfrm>
            <a:prstGeom prst="straightConnector1">
              <a:avLst/>
            </a:prstGeom>
            <a:noFill/>
            <a:ln w="50800" algn="ctr">
              <a:solidFill>
                <a:srgbClr val="C70E1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625" name="TextBox 29"/>
            <p:cNvSpPr txBox="1">
              <a:spLocks noChangeArrowheads="1"/>
            </p:cNvSpPr>
            <p:nvPr/>
          </p:nvSpPr>
          <p:spPr bwMode="auto">
            <a:xfrm>
              <a:off x="4417270" y="2456317"/>
              <a:ext cx="3557588" cy="386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>
                  <a:solidFill>
                    <a:schemeClr val="tx2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>
                  <a:solidFill>
                    <a:schemeClr val="tx2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b="1" dirty="0" smtClean="0">
                  <a:solidFill>
                    <a:schemeClr val="tx1"/>
                  </a:solidFill>
                  <a:latin typeface="Helvetica" panose="020B0604020202020204" pitchFamily="34" charset="0"/>
                </a:rPr>
                <a:t>Monocromatore</a:t>
              </a:r>
              <a:endParaRPr lang="it-IT" altLang="it-IT" b="1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68612" name="TextBox 1"/>
          <p:cNvSpPr txBox="1">
            <a:spLocks noChangeArrowheads="1"/>
          </p:cNvSpPr>
          <p:nvPr/>
        </p:nvSpPr>
        <p:spPr bwMode="auto">
          <a:xfrm>
            <a:off x="7064375" y="2060575"/>
            <a:ext cx="4662488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altLang="it-IT" sz="2200" dirty="0" err="1" smtClean="0">
                <a:latin typeface="Gill Sans MT (Body)"/>
              </a:rPr>
              <a:t>Miscut</a:t>
            </a:r>
            <a:r>
              <a:rPr lang="it-IT" altLang="it-IT" sz="2200" dirty="0" smtClean="0">
                <a:latin typeface="Gill Sans MT (Body)"/>
              </a:rPr>
              <a:t>: angolo tra la superficie fisica del cristallo ed i suoi piani atomici.</a:t>
            </a:r>
          </a:p>
          <a:p>
            <a:pPr>
              <a:buFont typeface="Arial" panose="020B0604020202020204" pitchFamily="34" charset="0"/>
              <a:buChar char="•"/>
            </a:pPr>
            <a:endParaRPr lang="it-IT" altLang="it-IT" sz="2200" dirty="0" smtClean="0">
              <a:latin typeface="Gill Sans MT (Body)"/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altLang="it-IT" sz="2200" dirty="0" smtClean="0">
              <a:latin typeface="Gill Sans MT (Body)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200" dirty="0" smtClean="0">
                <a:latin typeface="Gill Sans MT (Body)"/>
              </a:rPr>
              <a:t>Richiesto </a:t>
            </a:r>
            <a:r>
              <a:rPr lang="it-IT" altLang="it-IT" sz="2200" dirty="0" err="1" smtClean="0">
                <a:latin typeface="Gill Sans MT (Body)"/>
              </a:rPr>
              <a:t>miscut</a:t>
            </a:r>
            <a:r>
              <a:rPr lang="it-IT" altLang="it-IT" sz="2200" dirty="0" smtClean="0">
                <a:latin typeface="Gill Sans MT (Body)"/>
              </a:rPr>
              <a:t> &lt; 10 </a:t>
            </a:r>
            <a:r>
              <a:rPr lang="el-GR" altLang="it-IT" sz="2200" dirty="0" smtClean="0"/>
              <a:t>μ</a:t>
            </a:r>
            <a:r>
              <a:rPr lang="it-IT" altLang="it-IT" sz="2200" dirty="0" smtClean="0"/>
              <a:t>ad.</a:t>
            </a:r>
            <a:endParaRPr lang="it-IT" altLang="it-IT" sz="2200" dirty="0" smtClean="0">
              <a:latin typeface="Gill Sans MT (Body)"/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altLang="it-IT" sz="2200" dirty="0" smtClean="0">
              <a:latin typeface="Gill Sans MT (Body)"/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altLang="it-IT" sz="2200" dirty="0" smtClean="0">
              <a:latin typeface="Gill Sans MT (Body)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200" dirty="0" smtClean="0">
                <a:latin typeface="Gill Sans MT (Body)"/>
              </a:rPr>
              <a:t>Diffrattometro ad alta risoluzione equipaggiato con autocollimatore custom-made (@INFN-Ferrara).</a:t>
            </a:r>
            <a:endParaRPr lang="it-IT" altLang="it-IT" sz="2200" dirty="0">
              <a:latin typeface="Gill Sans MT (Body)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365125" y="-227013"/>
            <a:ext cx="11029950" cy="1497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>
                <a:solidFill>
                  <a:srgbClr val="903163"/>
                </a:solidFill>
              </a:rPr>
              <a:t>Cristalli per LHC: riduzione del </a:t>
            </a:r>
            <a:r>
              <a:rPr lang="it-IT" dirty="0" err="1" smtClean="0">
                <a:solidFill>
                  <a:srgbClr val="903163"/>
                </a:solidFill>
              </a:rPr>
              <a:t>miscut</a:t>
            </a:r>
            <a:endParaRPr lang="it-IT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217" t="10090" r="25379" b="5496"/>
          <a:stretch/>
        </p:blipFill>
        <p:spPr>
          <a:xfrm>
            <a:off x="420131" y="2304535"/>
            <a:ext cx="3107047" cy="3689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394" t="15045" r="32495" b="15045"/>
          <a:stretch/>
        </p:blipFill>
        <p:spPr>
          <a:xfrm>
            <a:off x="3793526" y="2300986"/>
            <a:ext cx="2646312" cy="3693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2659" t="24865" r="31329" b="24955"/>
          <a:stretch/>
        </p:blipFill>
        <p:spPr>
          <a:xfrm>
            <a:off x="6666471" y="2300986"/>
            <a:ext cx="2375930" cy="2254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42401" y="2300986"/>
            <a:ext cx="26860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Lavorazioni di alta precisione meccanica.</a:t>
            </a:r>
          </a:p>
          <a:p>
            <a:endParaRPr lang="it-IT" sz="2200" dirty="0" smtClean="0"/>
          </a:p>
          <a:p>
            <a:r>
              <a:rPr lang="it-IT" sz="2200" dirty="0" smtClean="0"/>
              <a:t>Realizzati tramite elettroerosione a filo.</a:t>
            </a:r>
          </a:p>
          <a:p>
            <a:endParaRPr lang="it-IT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06187" y="4624953"/>
            <a:ext cx="50222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Viteria di precisione in titanio realizzata da ditte specializzate nel biomedicale.</a:t>
            </a:r>
          </a:p>
          <a:p>
            <a:endParaRPr lang="it-IT" sz="2200" dirty="0"/>
          </a:p>
          <a:p>
            <a:r>
              <a:rPr lang="it-IT" sz="2200" dirty="0" smtClean="0"/>
              <a:t>Approccio costruttivo comune presso sincrotroni di raggi-x.</a:t>
            </a:r>
            <a:endParaRPr lang="it-IT" sz="22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65125" y="-227013"/>
            <a:ext cx="11029950" cy="1497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>
                <a:solidFill>
                  <a:srgbClr val="903163"/>
                </a:solidFill>
              </a:rPr>
              <a:t>Piegatura dei cristalli</a:t>
            </a:r>
            <a:endParaRPr lang="it-IT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652" y="1876658"/>
            <a:ext cx="113107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/>
            <a:r>
              <a:rPr lang="it-IT" sz="2200" dirty="0" smtClean="0"/>
              <a:t>2006 (presso officine INFN-Ferrara), materiale: lega alluminio 7075, design privo di sistemi per </a:t>
            </a:r>
            <a:r>
              <a:rPr lang="it-IT" sz="2200" dirty="0"/>
              <a:t> </a:t>
            </a:r>
            <a:r>
              <a:rPr lang="it-IT" sz="2200" dirty="0" smtClean="0"/>
              <a:t>   regolazione torsione</a:t>
            </a:r>
          </a:p>
          <a:p>
            <a:pPr marL="623888" indent="-623888"/>
            <a:r>
              <a:rPr lang="it-IT" sz="2200" dirty="0" smtClean="0"/>
              <a:t>2007 introduzione di sistemi di regolazione torsione tramite cerniere flessionali, ottimizzazione design FEM</a:t>
            </a:r>
          </a:p>
          <a:p>
            <a:r>
              <a:rPr lang="it-IT" sz="2200" dirty="0" smtClean="0"/>
              <a:t>2008 tentativi di realizzare holder «statici» tramite tecniche CNC tradizionali (poco costose)</a:t>
            </a:r>
          </a:p>
          <a:p>
            <a:r>
              <a:rPr lang="it-IT" sz="2200" dirty="0" smtClean="0"/>
              <a:t>2013 richiesta del CERN di realizzare holder con le seguenti caratteristiche:</a:t>
            </a:r>
          </a:p>
          <a:p>
            <a:r>
              <a:rPr lang="it-IT" sz="2200" dirty="0"/>
              <a:t>	</a:t>
            </a:r>
            <a:r>
              <a:rPr lang="it-IT" sz="2200" dirty="0" smtClean="0"/>
              <a:t>peso&lt;90 g</a:t>
            </a:r>
          </a:p>
          <a:p>
            <a:r>
              <a:rPr lang="it-IT" sz="2200" dirty="0"/>
              <a:t>	</a:t>
            </a:r>
            <a:r>
              <a:rPr lang="it-IT" sz="2200" dirty="0" smtClean="0"/>
              <a:t>compatibile con UHV</a:t>
            </a:r>
          </a:p>
          <a:p>
            <a:r>
              <a:rPr lang="it-IT" sz="2200" dirty="0"/>
              <a:t>	</a:t>
            </a:r>
            <a:r>
              <a:rPr lang="it-IT" sz="2200" dirty="0" smtClean="0"/>
              <a:t>compatibile electron cloud</a:t>
            </a:r>
          </a:p>
          <a:p>
            <a:r>
              <a:rPr lang="it-IT" sz="2200" dirty="0" smtClean="0"/>
              <a:t>2013 prima generazione holder in titanio grado 5</a:t>
            </a:r>
            <a:r>
              <a:rPr lang="it-IT" sz="2200" dirty="0" smtClean="0">
                <a:sym typeface="Wingdings" panose="05000000000000000000" pitchFamily="2" charset="2"/>
              </a:rPr>
              <a:t>evidenziati problemi con stabilità temporale</a:t>
            </a:r>
          </a:p>
          <a:p>
            <a:r>
              <a:rPr lang="it-IT" sz="2200" dirty="0" smtClean="0">
                <a:sym typeface="Wingdings" panose="05000000000000000000" pitchFamily="2" charset="2"/>
              </a:rPr>
              <a:t>2015 seconda generazione holder in titanio grado 5problemi stabilità apparentmente risolti (?)</a:t>
            </a:r>
          </a:p>
          <a:p>
            <a:r>
              <a:rPr lang="it-IT" sz="2200" dirty="0" smtClean="0">
                <a:sym typeface="Wingdings" panose="05000000000000000000" pitchFamily="2" charset="2"/>
              </a:rPr>
              <a:t>2018 innovative tecnologie per holder</a:t>
            </a:r>
            <a:endParaRPr lang="it-IT" sz="22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4580610" y="4103580"/>
            <a:ext cx="1466433" cy="737118"/>
            <a:chOff x="4450702" y="4021494"/>
            <a:chExt cx="1466433" cy="737118"/>
          </a:xfrm>
        </p:grpSpPr>
        <p:sp>
          <p:nvSpPr>
            <p:cNvPr id="3" name="Right Brace 2"/>
            <p:cNvSpPr/>
            <p:nvPr/>
          </p:nvSpPr>
          <p:spPr>
            <a:xfrm>
              <a:off x="4450702" y="4021494"/>
              <a:ext cx="139959" cy="737118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4590661" y="4385388"/>
              <a:ext cx="503853" cy="46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029200" y="4200722"/>
              <a:ext cx="887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Titanio.</a:t>
              </a:r>
              <a:endParaRPr lang="it-IT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5978384" y="4480337"/>
            <a:ext cx="5706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53880" y="4103580"/>
            <a:ext cx="5384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Circa 90 diverse leghe, la più comune «Titanio grado 5»</a:t>
            </a:r>
          </a:p>
          <a:p>
            <a:r>
              <a:rPr lang="it-IT" dirty="0" smtClean="0"/>
              <a:t>90% Ti 6% Al 4% V</a:t>
            </a:r>
            <a:endParaRPr lang="it-IT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65125" y="-227013"/>
            <a:ext cx="11029950" cy="1497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>
                <a:solidFill>
                  <a:srgbClr val="903163"/>
                </a:solidFill>
              </a:rPr>
              <a:t>Breve storia degli </a:t>
            </a:r>
            <a:r>
              <a:rPr lang="it-IT" dirty="0" err="1" smtClean="0">
                <a:solidFill>
                  <a:srgbClr val="903163"/>
                </a:solidFill>
              </a:rPr>
              <a:t>holder</a:t>
            </a:r>
            <a:endParaRPr lang="it-IT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65125" y="-227013"/>
            <a:ext cx="11029950" cy="1497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>
                <a:solidFill>
                  <a:srgbClr val="903163"/>
                </a:solidFill>
              </a:rPr>
              <a:t>Materiale per gli </a:t>
            </a:r>
            <a:r>
              <a:rPr lang="it-IT" dirty="0" err="1" smtClean="0">
                <a:solidFill>
                  <a:srgbClr val="903163"/>
                </a:solidFill>
              </a:rPr>
              <a:t>holder</a:t>
            </a:r>
            <a:endParaRPr lang="it-IT" dirty="0">
              <a:solidFill>
                <a:srgbClr val="90316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130" y="1661984"/>
            <a:ext cx="113867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«Titanio»…circa 100 diverse leghe. 90% del mercato «Titanio grado 5» (90% Ti+6% Al+4% V).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Titanio grado 1-grado 4 sono considerati «puri», in Italia *introvabili*. </a:t>
            </a:r>
            <a:br>
              <a:rPr lang="it-IT" sz="2200" dirty="0" smtClean="0"/>
            </a:br>
            <a:endParaRPr lang="it-IT" sz="2200" dirty="0" smtClean="0"/>
          </a:p>
          <a:p>
            <a:r>
              <a:rPr lang="it-IT" sz="2200" dirty="0" err="1" smtClean="0"/>
              <a:t>Holder</a:t>
            </a:r>
            <a:r>
              <a:rPr lang="it-IT" sz="2200" dirty="0" smtClean="0"/>
              <a:t> realizzati in Titanio grado 5 per garantire </a:t>
            </a:r>
          </a:p>
          <a:p>
            <a:r>
              <a:rPr lang="it-IT" sz="2200" dirty="0" smtClean="0"/>
              <a:t>compatibilità con ambiente LHC e reperibilità della </a:t>
            </a:r>
            <a:br>
              <a:rPr lang="it-IT" sz="2200" dirty="0" smtClean="0"/>
            </a:br>
            <a:r>
              <a:rPr lang="it-IT" sz="2200" dirty="0" smtClean="0"/>
              <a:t>materia prima sul mercato.</a:t>
            </a:r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A livello microscopico, materiale composto da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 err="1" smtClean="0"/>
              <a:t>microcristalli</a:t>
            </a:r>
            <a:r>
              <a:rPr lang="it-IT" sz="2200" dirty="0" smtClean="0"/>
              <a:t>, presenti in due fasi (alfa e beta).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Scaldando il materiale, i monocristalli in fase alfa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 smtClean="0"/>
              <a:t>transiscono a fase beta </a:t>
            </a:r>
            <a:r>
              <a:rPr lang="it-IT" sz="2200" dirty="0" smtClean="0">
                <a:sym typeface="Wingdings" panose="05000000000000000000" pitchFamily="2" charset="2"/>
              </a:rPr>
              <a:t> cambio di volume e geometria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Cicli termici necessari per «stabilizzare il materiale»</a:t>
            </a:r>
            <a:r>
              <a:rPr lang="it-IT" sz="2200" dirty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it-IT" sz="22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da effettuare prima della sua lavorazione.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05468" y="2704936"/>
            <a:ext cx="5157018" cy="4092754"/>
            <a:chOff x="6705468" y="2704936"/>
            <a:chExt cx="5157018" cy="4092754"/>
          </a:xfrm>
        </p:grpSpPr>
        <p:pic>
          <p:nvPicPr>
            <p:cNvPr id="1026" name="Picture 2" descr="Risultati immagini per titanium grade 5 phase diagra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73" y="2704936"/>
              <a:ext cx="4596713" cy="4092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705468" y="3367215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1155 K</a:t>
              </a:r>
              <a:endParaRPr lang="it-IT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63811" y="6257966"/>
              <a:ext cx="597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R.T.</a:t>
              </a:r>
              <a:endParaRPr lang="it-IT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45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65125" y="-227013"/>
            <a:ext cx="11029950" cy="1497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>
                <a:solidFill>
                  <a:srgbClr val="903163"/>
                </a:solidFill>
              </a:rPr>
              <a:t>Materiale per gli </a:t>
            </a:r>
            <a:r>
              <a:rPr lang="it-IT" dirty="0" err="1" smtClean="0">
                <a:solidFill>
                  <a:srgbClr val="903163"/>
                </a:solidFill>
              </a:rPr>
              <a:t>holder</a:t>
            </a:r>
            <a:endParaRPr lang="it-IT" dirty="0">
              <a:solidFill>
                <a:srgbClr val="90316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125" y="1550773"/>
            <a:ext cx="114458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Fondamentale testare la stabilità meccanica degli </a:t>
            </a:r>
            <a:r>
              <a:rPr lang="it-IT" sz="2200" dirty="0" err="1" smtClean="0"/>
              <a:t>holder</a:t>
            </a:r>
            <a:r>
              <a:rPr lang="it-IT" sz="2200" dirty="0" smtClean="0"/>
              <a:t> vs ciclo termico di </a:t>
            </a:r>
            <a:r>
              <a:rPr lang="it-IT" sz="2200" dirty="0" err="1" smtClean="0"/>
              <a:t>bake</a:t>
            </a:r>
            <a:r>
              <a:rPr lang="it-IT" sz="2200" dirty="0" smtClean="0"/>
              <a:t>-out</a:t>
            </a:r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Necessario accesso rapido ad un forno con le seguenti caratteristiche:</a:t>
            </a:r>
            <a:endParaRPr lang="it-IT" sz="2200" dirty="0"/>
          </a:p>
          <a:p>
            <a:pPr lvl="1"/>
            <a:r>
              <a:rPr lang="it-IT" sz="2200" dirty="0" smtClean="0"/>
              <a:t>Temperatura massima: 300 °C</a:t>
            </a:r>
          </a:p>
          <a:p>
            <a:pPr lvl="1"/>
            <a:r>
              <a:rPr lang="it-IT" sz="2200" dirty="0" smtClean="0"/>
              <a:t>Possibilità di impostare rampe di riscaldamento/raffreddamento</a:t>
            </a:r>
          </a:p>
          <a:p>
            <a:pPr lvl="1"/>
            <a:r>
              <a:rPr lang="it-IT" sz="2200" dirty="0" smtClean="0"/>
              <a:t>Vuoto raggiunto: 10</a:t>
            </a:r>
            <a:r>
              <a:rPr lang="it-IT" sz="2200" baseline="30000" dirty="0" smtClean="0"/>
              <a:t>-7 </a:t>
            </a:r>
            <a:r>
              <a:rPr lang="it-IT" sz="2200" dirty="0" smtClean="0"/>
              <a:t>mbar (a 250 °C)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Forno disponibile solo presso le </a:t>
            </a:r>
            <a:r>
              <a:rPr lang="it-IT" sz="2200" dirty="0" err="1" smtClean="0"/>
              <a:t>facilities</a:t>
            </a:r>
            <a:r>
              <a:rPr lang="it-IT" sz="2200" dirty="0" smtClean="0"/>
              <a:t> CERN </a:t>
            </a:r>
            <a:r>
              <a:rPr lang="it-IT" sz="2200" dirty="0" smtClean="0">
                <a:sym typeface="Wingdings" panose="05000000000000000000" pitchFamily="2" charset="2"/>
              </a:rPr>
              <a:t></a:t>
            </a:r>
            <a:r>
              <a:rPr lang="it-IT" sz="2200" dirty="0" smtClean="0"/>
              <a:t> </a:t>
            </a:r>
          </a:p>
          <a:p>
            <a:pPr marL="342900" lvl="1" indent="-165100">
              <a:buFont typeface="Arial" panose="020B0604020202020204" pitchFamily="34" charset="0"/>
              <a:buChar char="•"/>
            </a:pPr>
            <a:r>
              <a:rPr lang="it-IT" sz="2200" dirty="0" smtClean="0"/>
              <a:t>Costo per trattamento: circa 900 euro.</a:t>
            </a:r>
          </a:p>
          <a:p>
            <a:pPr marL="342900" lvl="1" indent="-165100">
              <a:buFont typeface="Arial" panose="020B0604020202020204" pitchFamily="34" charset="0"/>
              <a:buChar char="•"/>
            </a:pPr>
            <a:r>
              <a:rPr lang="it-IT" sz="2200" dirty="0" err="1" smtClean="0"/>
              <a:t>Tempisitica</a:t>
            </a:r>
            <a:r>
              <a:rPr lang="it-IT" sz="2200" dirty="0" smtClean="0"/>
              <a:t> per trattamento: circa 1.5 mese </a:t>
            </a:r>
            <a:r>
              <a:rPr lang="it-IT" sz="2200" dirty="0" smtClean="0">
                <a:sym typeface="Wingdings" panose="05000000000000000000" pitchFamily="2" charset="2"/>
              </a:rPr>
              <a:t> </a:t>
            </a:r>
          </a:p>
          <a:p>
            <a:pPr marL="342900" lvl="1" indent="-165100"/>
            <a:r>
              <a:rPr lang="it-IT" sz="2200" dirty="0">
                <a:sym typeface="Wingdings" panose="05000000000000000000" pitchFamily="2" charset="2"/>
              </a:rPr>
              <a:t>	</a:t>
            </a:r>
            <a:r>
              <a:rPr lang="it-IT" sz="2200" dirty="0" smtClean="0">
                <a:sym typeface="Wingdings" panose="05000000000000000000" pitchFamily="2" charset="2"/>
              </a:rPr>
              <a:t>processo troppo lento, il trattamento </a:t>
            </a:r>
          </a:p>
          <a:p>
            <a:pPr marL="342900" lvl="1" indent="-165100"/>
            <a:r>
              <a:rPr lang="it-IT" sz="2200" dirty="0">
                <a:sym typeface="Wingdings" panose="05000000000000000000" pitchFamily="2" charset="2"/>
              </a:rPr>
              <a:t>	</a:t>
            </a:r>
            <a:r>
              <a:rPr lang="it-IT" sz="2200" dirty="0" smtClean="0">
                <a:sym typeface="Wingdings" panose="05000000000000000000" pitchFamily="2" charset="2"/>
              </a:rPr>
              <a:t>dura infatti 5 giorni!</a:t>
            </a:r>
          </a:p>
          <a:p>
            <a:pPr marL="0" lvl="1"/>
            <a:endParaRPr lang="it-IT" sz="2200" dirty="0" smtClean="0"/>
          </a:p>
          <a:p>
            <a:pPr marL="0" lvl="1"/>
            <a:r>
              <a:rPr lang="it-IT" sz="2200" dirty="0" smtClean="0">
                <a:solidFill>
                  <a:srgbClr val="FF0000"/>
                </a:solidFill>
              </a:rPr>
              <a:t>Testato forno presso LNL</a:t>
            </a:r>
            <a: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it-IT" sz="2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accesso molto facile,</a:t>
            </a:r>
            <a:endParaRPr lang="it-IT" sz="2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lvl="1"/>
            <a: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ma forno non adatto allo scopo.</a:t>
            </a:r>
          </a:p>
        </p:txBody>
      </p:sp>
      <p:graphicFrame>
        <p:nvGraphicFramePr>
          <p:cNvPr id="9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154834"/>
              </p:ext>
            </p:extLst>
          </p:nvPr>
        </p:nvGraphicFramePr>
        <p:xfrm>
          <a:off x="6667500" y="2986492"/>
          <a:ext cx="7364413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67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65125" y="-227013"/>
            <a:ext cx="11029950" cy="1497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>
                <a:solidFill>
                  <a:srgbClr val="903163"/>
                </a:solidFill>
              </a:rPr>
              <a:t>Prossimi </a:t>
            </a:r>
            <a:r>
              <a:rPr lang="it-IT" dirty="0" err="1" smtClean="0">
                <a:solidFill>
                  <a:srgbClr val="903163"/>
                </a:solidFill>
              </a:rPr>
              <a:t>passI</a:t>
            </a:r>
            <a:endParaRPr lang="it-IT" dirty="0">
              <a:solidFill>
                <a:srgbClr val="90316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228" y="1270000"/>
            <a:ext cx="113119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200" dirty="0" smtClean="0"/>
          </a:p>
          <a:p>
            <a:r>
              <a:rPr lang="it-IT" sz="2200" b="1" dirty="0" smtClean="0"/>
              <a:t>A brevissimo:</a:t>
            </a:r>
            <a:endParaRPr lang="it-IT" sz="2200" b="1" dirty="0"/>
          </a:p>
          <a:p>
            <a:endParaRPr lang="it-IT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Investigare holder realizzati in titanio «monofase», in particolare «titanio grado 2» e «titanio grado 6». </a:t>
            </a:r>
            <a:r>
              <a:rPr lang="it-IT" sz="2200" dirty="0"/>
              <a:t>Già realizzati dei prototipi, spediti al CERN per trattamento termico.</a:t>
            </a:r>
            <a:endParaRPr lang="it-IT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Cicli termici ottimizzati per stabilizzare il titanio grado 5 (già effettuati, si stanno costruendo nuovi holder).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Investigare strutture alternative (eventualmente in acciaio, in corso di realizzazione).</a:t>
            </a:r>
          </a:p>
          <a:p>
            <a:endParaRPr lang="it-IT" sz="2200" dirty="0"/>
          </a:p>
          <a:p>
            <a:r>
              <a:rPr lang="it-IT" sz="2200" b="1" dirty="0" smtClean="0"/>
              <a:t>A più lungo termine:</a:t>
            </a:r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Sviluppo di cristalli «autoportanti».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171690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338" y="1798283"/>
            <a:ext cx="113373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t-IT" sz="2200" dirty="0" smtClean="0"/>
              <a:t>Un holder «pre-formato», </a:t>
            </a:r>
            <a:r>
              <a:rPr lang="it-IT" sz="2200" dirty="0"/>
              <a:t>cioè con le superfici </a:t>
            </a:r>
            <a:r>
              <a:rPr lang="it-IT" sz="2200" dirty="0" smtClean="0"/>
              <a:t>di appoggio già </a:t>
            </a:r>
            <a:r>
              <a:rPr lang="it-IT" sz="2200" dirty="0"/>
              <a:t>inclinate, sarebbe certamente stabile e </a:t>
            </a:r>
            <a:r>
              <a:rPr lang="it-IT" sz="2200" dirty="0">
                <a:solidFill>
                  <a:srgbClr val="009900"/>
                </a:solidFill>
              </a:rPr>
              <a:t>molto interessante per il management </a:t>
            </a:r>
            <a:r>
              <a:rPr lang="it-IT" sz="2200" dirty="0" smtClean="0">
                <a:solidFill>
                  <a:srgbClr val="009900"/>
                </a:solidFill>
              </a:rPr>
              <a:t>CERN</a:t>
            </a:r>
            <a:r>
              <a:rPr lang="it-IT" sz="2200" dirty="0" smtClean="0"/>
              <a:t>.</a:t>
            </a:r>
            <a:endParaRPr lang="it-IT" sz="2200" dirty="0"/>
          </a:p>
          <a:p>
            <a:pPr marL="457200" indent="-457200" algn="just">
              <a:buAutoNum type="arabicPeriod"/>
            </a:pPr>
            <a:endParaRPr lang="it-IT" sz="2200" dirty="0" smtClean="0"/>
          </a:p>
          <a:p>
            <a:pPr marL="457200" indent="-457200" algn="just">
              <a:buAutoNum type="arabicPeriod"/>
            </a:pPr>
            <a:r>
              <a:rPr lang="it-IT" sz="2200" dirty="0" smtClean="0"/>
              <a:t>Per piegare i cristalli, </a:t>
            </a:r>
            <a:r>
              <a:rPr lang="it-IT" sz="2200" dirty="0" smtClean="0">
                <a:solidFill>
                  <a:srgbClr val="FF0000"/>
                </a:solidFill>
              </a:rPr>
              <a:t>un </a:t>
            </a:r>
            <a:r>
              <a:rPr lang="it-IT" sz="2200" dirty="0" err="1" smtClean="0">
                <a:solidFill>
                  <a:srgbClr val="FF0000"/>
                </a:solidFill>
              </a:rPr>
              <a:t>holder</a:t>
            </a:r>
            <a:r>
              <a:rPr lang="it-IT" sz="2200" dirty="0" smtClean="0">
                <a:solidFill>
                  <a:srgbClr val="FF0000"/>
                </a:solidFill>
              </a:rPr>
              <a:t> serve veramente</a:t>
            </a:r>
            <a:r>
              <a:rPr lang="it-IT" sz="2200" dirty="0" smtClean="0">
                <a:solidFill>
                  <a:srgbClr val="009900"/>
                </a:solidFill>
              </a:rPr>
              <a:t> </a:t>
            </a:r>
            <a:r>
              <a:rPr lang="it-IT" sz="2200" dirty="0" smtClean="0"/>
              <a:t>? L’esperienza maturata in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esperimenti di channeling, finanziati dal gruppo V del INFN,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esperienza maturata in CRYSBEAM</a:t>
            </a:r>
          </a:p>
          <a:p>
            <a:pPr lvl="1" algn="just"/>
            <a:r>
              <a:rPr lang="it-IT" sz="2200" dirty="0" smtClean="0"/>
              <a:t>mostrano che possiamo realizzare </a:t>
            </a:r>
            <a:r>
              <a:rPr lang="it-IT" sz="2200" dirty="0" smtClean="0">
                <a:solidFill>
                  <a:srgbClr val="009900"/>
                </a:solidFill>
              </a:rPr>
              <a:t>cristalli curvi senza l’uso di </a:t>
            </a:r>
            <a:r>
              <a:rPr lang="it-IT" sz="2200" dirty="0" err="1" smtClean="0">
                <a:solidFill>
                  <a:srgbClr val="009900"/>
                </a:solidFill>
              </a:rPr>
              <a:t>holder</a:t>
            </a:r>
            <a:endParaRPr lang="it-IT" sz="2200" dirty="0" smtClean="0"/>
          </a:p>
          <a:p>
            <a:pPr lvl="1" algn="just"/>
            <a:r>
              <a:rPr lang="it-IT" sz="2200" dirty="0" smtClean="0"/>
              <a:t>Sino ad ora altri gruppi non hanno sviluppato una tecnologia simile</a:t>
            </a:r>
            <a:r>
              <a:rPr lang="it-IT" sz="2200" dirty="0" smtClean="0">
                <a:sym typeface="Wingdings" panose="05000000000000000000" pitchFamily="2" charset="2"/>
              </a:rPr>
              <a:t> </a:t>
            </a:r>
            <a:r>
              <a:rPr lang="it-IT" sz="2200" dirty="0" smtClean="0">
                <a:solidFill>
                  <a:srgbClr val="009900"/>
                </a:solidFill>
                <a:sym typeface="Wingdings" panose="05000000000000000000" pitchFamily="2" charset="2"/>
              </a:rPr>
              <a:t>oggetto unico</a:t>
            </a:r>
            <a:r>
              <a:rPr lang="it-IT" sz="2200" dirty="0" smtClean="0">
                <a:sym typeface="Wingdings" panose="05000000000000000000" pitchFamily="2" charset="2"/>
              </a:rPr>
              <a:t>!</a:t>
            </a:r>
          </a:p>
          <a:p>
            <a:pPr marL="457200" indent="-457200" algn="just">
              <a:buAutoNum type="arabicPeriod"/>
            </a:pPr>
            <a:endParaRPr lang="it-IT" sz="2200" dirty="0" smtClean="0"/>
          </a:p>
          <a:p>
            <a:pPr marL="457200" indent="-457200" algn="just">
              <a:buAutoNum type="arabicPeriod"/>
            </a:pPr>
            <a:r>
              <a:rPr lang="it-IT" sz="2200" dirty="0" smtClean="0"/>
              <a:t>Processo realizzativo degli </a:t>
            </a:r>
            <a:r>
              <a:rPr lang="it-IT" sz="2200" dirty="0" err="1" smtClean="0"/>
              <a:t>holder</a:t>
            </a:r>
            <a:r>
              <a:rPr lang="it-IT" sz="2200" dirty="0" smtClean="0"/>
              <a:t> è un processo chiave. Dobbiamo «portarlo in casa». Facendoli far fuori:</a:t>
            </a:r>
          </a:p>
          <a:p>
            <a:pPr marL="787400" indent="-3429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Realizzazione richiede tempo (mesi).</a:t>
            </a:r>
          </a:p>
          <a:p>
            <a:pPr marL="787400" indent="-342900" algn="just">
              <a:buFont typeface="Arial" panose="020B0604020202020204" pitchFamily="34" charset="0"/>
              <a:buChar char="•"/>
            </a:pPr>
            <a:r>
              <a:rPr lang="it-IT" sz="2200" dirty="0" smtClean="0"/>
              <a:t>Aziende spesso in ritardo sulla consegna (siamo un cliente piccolo).</a:t>
            </a:r>
          </a:p>
          <a:p>
            <a:pPr marL="787400" indent="-342900" algn="just">
              <a:buFont typeface="Arial" panose="020B0604020202020204" pitchFamily="34" charset="0"/>
              <a:buChar char="•"/>
            </a:pPr>
            <a:r>
              <a:rPr lang="it-IT" sz="2200" dirty="0" smtClean="0">
                <a:sym typeface="Wingdings" panose="05000000000000000000" pitchFamily="2" charset="2"/>
              </a:rPr>
              <a:t>Processi termici presso CERN spesso in ritardo.</a:t>
            </a:r>
            <a:endParaRPr lang="it-IT" sz="2200" dirty="0"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Qualche riflessione sugli </a:t>
            </a:r>
            <a:r>
              <a:rPr lang="it-IT" dirty="0" err="1" smtClean="0"/>
              <a:t>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14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084" t="7153" r="33104" b="8344"/>
          <a:stretch/>
        </p:blipFill>
        <p:spPr>
          <a:xfrm>
            <a:off x="451311" y="1898399"/>
            <a:ext cx="2907353" cy="4959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3214" y="1795775"/>
            <a:ext cx="79118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Superfici su cui cristallo appoggia</a:t>
            </a:r>
            <a:r>
              <a:rPr lang="it-IT" sz="2200" dirty="0">
                <a:sym typeface="Wingdings" panose="05000000000000000000" pitchFamily="2" charset="2"/>
              </a:rPr>
              <a:t> </a:t>
            </a:r>
            <a:r>
              <a:rPr lang="it-IT" sz="2200" dirty="0" smtClean="0">
                <a:sym typeface="Wingdings" panose="05000000000000000000" pitchFamily="2" charset="2"/>
              </a:rPr>
              <a:t>già inclinate</a:t>
            </a:r>
          </a:p>
          <a:p>
            <a:endParaRPr lang="it-IT" sz="2200" dirty="0" smtClean="0">
              <a:sym typeface="Wingdings" panose="05000000000000000000" pitchFamily="2" charset="2"/>
            </a:endParaRPr>
          </a:p>
          <a:p>
            <a:r>
              <a:rPr lang="it-IT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Vantaggi</a:t>
            </a:r>
            <a:r>
              <a:rPr lang="it-IT" sz="2200" dirty="0" smtClean="0">
                <a:sym typeface="Wingdings" panose="05000000000000000000" pitchFamily="2" charset="2"/>
              </a:rPr>
              <a:t> rispetto ad una soluzione «tradizionale»:</a:t>
            </a:r>
            <a:endParaRPr lang="it-IT" sz="22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>
                <a:sym typeface="Wingdings" panose="05000000000000000000" pitchFamily="2" charset="2"/>
              </a:rPr>
              <a:t>Montaggio e caratterizzazione del cristallo in poche ore invece di due settimane.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/>
              <a:t>Struttura priva di stress </a:t>
            </a:r>
            <a:r>
              <a:rPr lang="it-IT" sz="2200" dirty="0" smtClean="0">
                <a:sym typeface="Wingdings" panose="05000000000000000000" pitchFamily="2" charset="2"/>
              </a:rPr>
              <a:t> probabilmente più stabile nel tempo.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>
                <a:sym typeface="Wingdings" panose="05000000000000000000" pitchFamily="2" charset="2"/>
              </a:rPr>
              <a:t>Più leggero.</a:t>
            </a:r>
            <a:endParaRPr lang="it-IT" sz="22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>
                <a:sym typeface="Wingdings" panose="05000000000000000000" pitchFamily="2" charset="2"/>
              </a:rPr>
              <a:t>Per il </a:t>
            </a:r>
            <a:r>
              <a:rPr lang="it-IT" sz="2200" dirty="0" err="1" smtClean="0">
                <a:sym typeface="Wingdings" panose="05000000000000000000" pitchFamily="2" charset="2"/>
              </a:rPr>
              <a:t>managment</a:t>
            </a:r>
            <a:r>
              <a:rPr lang="it-IT" sz="2200" dirty="0" smtClean="0">
                <a:sym typeface="Wingdings" panose="05000000000000000000" pitchFamily="2" charset="2"/>
              </a:rPr>
              <a:t> CERN più interessante rispetto all’approccio seguito sino ad ora.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>
                <a:sym typeface="Wingdings" panose="05000000000000000000" pitchFamily="2" charset="2"/>
              </a:rPr>
              <a:t>Possibile realizzarlo in acciaio (certamente stabile) rispettando il vincolo sul peso.</a:t>
            </a:r>
          </a:p>
          <a:p>
            <a:pPr marL="457200" indent="-457200">
              <a:buFont typeface="+mj-lt"/>
              <a:buAutoNum type="arabicPeriod"/>
            </a:pPr>
            <a:endParaRPr lang="it-IT" sz="2200" dirty="0">
              <a:sym typeface="Wingdings" panose="05000000000000000000" pitchFamily="2" charset="2"/>
            </a:endParaRPr>
          </a:p>
          <a:p>
            <a:r>
              <a:rPr lang="it-IT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Svantaggi</a:t>
            </a:r>
            <a:r>
              <a:rPr lang="it-IT" sz="2200" dirty="0" smtClean="0">
                <a:sym typeface="Wingdings" panose="05000000000000000000" pitchFamily="2" charset="2"/>
              </a:rPr>
              <a:t>:</a:t>
            </a:r>
          </a:p>
          <a:p>
            <a:r>
              <a:rPr lang="it-IT" sz="2200" dirty="0" smtClean="0">
                <a:sym typeface="Wingdings" panose="05000000000000000000" pitchFamily="2" charset="2"/>
              </a:rPr>
              <a:t>Difficile da realizzare/costoso.</a:t>
            </a:r>
            <a:endParaRPr lang="it-IT" sz="220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Holder «pre-formato»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21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084" t="7153" r="33104" b="8344"/>
          <a:stretch/>
        </p:blipFill>
        <p:spPr>
          <a:xfrm>
            <a:off x="451311" y="1898399"/>
            <a:ext cx="2907353" cy="4959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3214" y="1795775"/>
            <a:ext cx="8017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Superfici su cui cristallo appoggia</a:t>
            </a:r>
            <a:r>
              <a:rPr lang="it-IT" sz="2200" dirty="0" smtClean="0">
                <a:sym typeface="Wingdings" panose="05000000000000000000" pitchFamily="2" charset="2"/>
              </a:rPr>
              <a:t> </a:t>
            </a:r>
            <a:r>
              <a:rPr lang="it-IT" sz="2200" dirty="0" smtClean="0"/>
              <a:t>inclinazione di </a:t>
            </a:r>
            <a:r>
              <a:rPr lang="it-IT" sz="2200" dirty="0" smtClean="0">
                <a:solidFill>
                  <a:srgbClr val="FF0000"/>
                </a:solidFill>
              </a:rPr>
              <a:t>0.0471°+/-0.0022°</a:t>
            </a:r>
            <a:endParaRPr lang="it-IT" sz="2200" dirty="0"/>
          </a:p>
          <a:p>
            <a:pPr algn="ctr"/>
            <a:r>
              <a:rPr lang="it-IT" sz="2200" dirty="0" smtClean="0"/>
              <a:t>Approcci realizzativi</a:t>
            </a:r>
            <a:endParaRPr lang="it-IT" sz="2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880016" y="2581500"/>
            <a:ext cx="4299497" cy="782117"/>
            <a:chOff x="2687125" y="1271193"/>
            <a:chExt cx="6803054" cy="782117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2687125" y="1534487"/>
              <a:ext cx="8532" cy="51843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9481647" y="1534874"/>
              <a:ext cx="8532" cy="51843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701819" y="1533309"/>
              <a:ext cx="6772774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103793" y="1271193"/>
              <a:ext cx="0" cy="26211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833208" y="3363617"/>
            <a:ext cx="43593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Meccanica di precisione</a:t>
            </a:r>
          </a:p>
          <a:p>
            <a:pPr algn="just"/>
            <a:endParaRPr lang="it-IT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Macchine a controllo numerico precise garantiscono accuratezze ~10 volte peggiore del necessario.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Necessario realizzare un ampio set di campioni, per poi scegliere quello migliore (si «gioca» con le tolleranze meccaniche delle macchine).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34633" y="3363617"/>
            <a:ext cx="35162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Meccanica di precisione</a:t>
            </a:r>
          </a:p>
          <a:p>
            <a:pPr algn="ctr"/>
            <a:r>
              <a:rPr lang="it-IT" sz="2200" dirty="0"/>
              <a:t>+</a:t>
            </a:r>
            <a:endParaRPr lang="it-IT" sz="2200" dirty="0" smtClean="0"/>
          </a:p>
          <a:p>
            <a:pPr algn="ctr"/>
            <a:r>
              <a:rPr lang="it-IT" sz="2200" dirty="0" smtClean="0"/>
              <a:t>Superfinitura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Si realizza il pezzo tramite meccanica di precisione.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Si raffina, dove necessario, tramite macchine tipicamente utilizzate nella realizzazione di ottiche di precisione.</a:t>
            </a:r>
            <a:endParaRPr lang="it-IT" sz="2200" dirty="0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365125" y="-227013"/>
            <a:ext cx="11029950" cy="1497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>
                <a:solidFill>
                  <a:srgbClr val="903163"/>
                </a:solidFill>
              </a:rPr>
              <a:t>Holder «pre-formato»</a:t>
            </a:r>
            <a:endParaRPr lang="it-IT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0767" y="1792823"/>
            <a:ext cx="8401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Gill Sans MT (Body)"/>
              </a:rPr>
              <a:t>Possibilità di realizzare cristalli in silicio o germanio privi di danno reticolare indotto dalla lavorazione, per esperimenti di interazione coerenti tra fasci di particelle e cristalli.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>
              <a:latin typeface="Gill Sans MT (Body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Gill Sans MT (Body)"/>
              </a:rPr>
              <a:t>Possibilità di ridurre il </a:t>
            </a:r>
            <a:r>
              <a:rPr lang="it-IT" sz="2200" dirty="0" err="1" smtClean="0">
                <a:latin typeface="Gill Sans MT (Body)"/>
              </a:rPr>
              <a:t>miscut</a:t>
            </a:r>
            <a:r>
              <a:rPr lang="it-IT" sz="2200" dirty="0" smtClean="0">
                <a:latin typeface="Gill Sans MT (Body)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 smtClean="0">
              <a:latin typeface="Gill Sans MT (Body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Gill Sans MT (Body)"/>
              </a:rPr>
              <a:t>Lucidatura faccia entrata fascio di particelle </a:t>
            </a:r>
            <a:r>
              <a:rPr lang="it-IT" sz="2200" dirty="0" smtClean="0">
                <a:latin typeface="Gill Sans MT (Body)"/>
                <a:sym typeface="Wingdings" panose="05000000000000000000" pitchFamily="2" charset="2"/>
              </a:rPr>
              <a:t> setup sperimentali di LHC semplificati.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>
              <a:latin typeface="Gill Sans MT (Body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Gill Sans MT (Body)"/>
              </a:rPr>
              <a:t>Realizzazione di geometrie complesse (ottiche per sincrotroni).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>
              <a:latin typeface="Gill Sans MT (Body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Gill Sans MT (Body)"/>
              </a:rPr>
              <a:t>Lavorazione di cristalli scintillatori (?)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084" t="7153" r="33104" b="8344"/>
          <a:stretch/>
        </p:blipFill>
        <p:spPr>
          <a:xfrm>
            <a:off x="451311" y="1898399"/>
            <a:ext cx="2907353" cy="4959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Superfinitura di cristalli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1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Collimazione</a:t>
            </a:r>
            <a:r>
              <a:rPr lang="en-US" dirty="0" smtClean="0"/>
              <a:t> </a:t>
            </a:r>
            <a:r>
              <a:rPr lang="en-US" dirty="0" err="1" smtClean="0"/>
              <a:t>assistita</a:t>
            </a:r>
            <a:r>
              <a:rPr lang="en-US" dirty="0" smtClean="0"/>
              <a:t> da </a:t>
            </a:r>
            <a:r>
              <a:rPr lang="en-US" dirty="0" err="1" smtClean="0"/>
              <a:t>cristalli</a:t>
            </a:r>
            <a:r>
              <a:rPr lang="en-US" dirty="0" smtClean="0"/>
              <a:t> </a:t>
            </a:r>
            <a:r>
              <a:rPr lang="en-US" dirty="0" err="1" smtClean="0"/>
              <a:t>curvi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314" y="2005329"/>
            <a:ext cx="11299371" cy="4506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</a:rPr>
              <a:t>Un cristallo piegato devia le particelle dell’alone nella direzione desiderata, evitando la creazione di aloni secondari e terziari e diminuendo le perdite nella macchina.</a:t>
            </a:r>
          </a:p>
          <a:p>
            <a:pPr marL="0" indent="0">
              <a:buNone/>
            </a:pPr>
            <a:endParaRPr lang="it-IT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200" dirty="0" smtClean="0">
                <a:solidFill>
                  <a:schemeClr val="tx1"/>
                </a:solidFill>
              </a:rPr>
              <a:t>A</a:t>
            </a:r>
            <a:r>
              <a:rPr lang="it-IT" sz="2200" dirty="0">
                <a:solidFill>
                  <a:schemeClr val="tx1"/>
                </a:solidFill>
              </a:rPr>
              <a:t>) sistema di collimazione a più stadi: un materiale amorfo diffonde l'alone primario in modo che possa essere intercettato da un collimatore secondario.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</a:rPr>
              <a:t>B) Collimazione assistita da cristalli: un cristallo curvo devia l'alone direttamente all'assorbitore primario.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64" y="2708920"/>
            <a:ext cx="8677472" cy="211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087888" y="292494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696400" y="2924944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209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217" t="54850" r="14303" b="12937"/>
          <a:stretch/>
        </p:blipFill>
        <p:spPr>
          <a:xfrm>
            <a:off x="1472854" y="4359780"/>
            <a:ext cx="8814492" cy="2501705"/>
          </a:xfrm>
          <a:prstGeom prst="rect">
            <a:avLst/>
          </a:prstGeom>
        </p:spPr>
      </p:pic>
      <p:pic>
        <p:nvPicPr>
          <p:cNvPr id="3" name="Picture 2" descr="Warping of a large thin wafer with isotropic substrate material with a film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7" y="1830737"/>
            <a:ext cx="36004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99939" y="1701433"/>
            <a:ext cx="764356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/>
              <a:t>Deposizione di film di nitruro di silicio su wafers di silicio </a:t>
            </a:r>
          </a:p>
          <a:p>
            <a:pPr lvl="1"/>
            <a:r>
              <a:rPr lang="it-IT" sz="2200" dirty="0" smtClean="0"/>
              <a:t>Temperatura: 900 °C</a:t>
            </a:r>
          </a:p>
          <a:p>
            <a:pPr lvl="1"/>
            <a:r>
              <a:rPr lang="it-IT" sz="2200" dirty="0" smtClean="0"/>
              <a:t>Differenti coefficienti espansione termica film/substrato</a:t>
            </a:r>
          </a:p>
          <a:p>
            <a:r>
              <a:rPr lang="it-IT" sz="2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>
                <a:sym typeface="Wingdings" panose="05000000000000000000" pitchFamily="2" charset="2"/>
              </a:rPr>
              <a:t>Oggetti molto compatti e leggeri.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>
                <a:sym typeface="Wingdings" panose="05000000000000000000" pitchFamily="2" charset="2"/>
              </a:rPr>
              <a:t>Disponiamo già di modelli analitici ed elementi finiti.</a:t>
            </a:r>
            <a:endParaRPr lang="it-IT" sz="2200" dirty="0" smtClean="0">
              <a:solidFill>
                <a:srgbClr val="0099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srgbClr val="009900"/>
                </a:solidFill>
                <a:sym typeface="Wingdings" panose="05000000000000000000" pitchFamily="2" charset="2"/>
              </a:rPr>
              <a:t>Tecnica già sperimentata per diversi esperimenti di gruppo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srgbClr val="009900"/>
                </a:solidFill>
                <a:sym typeface="Wingdings" panose="05000000000000000000" pitchFamily="2" charset="2"/>
              </a:rPr>
              <a:t>Tecnologia già testata nell’ambito di UA9 (tramite CRYSBEAM)</a:t>
            </a:r>
            <a:endParaRPr lang="it-IT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Cristalli (curvi) senza </a:t>
            </a:r>
            <a:r>
              <a:rPr lang="it-IT" dirty="0" err="1" smtClean="0"/>
              <a:t>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7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04086"/>
            <a:ext cx="11029615" cy="5053915"/>
          </a:xfrm>
        </p:spPr>
        <p:txBody>
          <a:bodyPr>
            <a:noAutofit/>
          </a:bodyPr>
          <a:lstStyle/>
          <a:p>
            <a:r>
              <a:rPr lang="it-IT" sz="2200" dirty="0" smtClean="0"/>
              <a:t>Abbiamo la capacità di realizzare cristalli privi di danno reticolare indotto dalla lavorazione</a:t>
            </a:r>
          </a:p>
          <a:p>
            <a:r>
              <a:rPr lang="it-IT" sz="2200" dirty="0" smtClean="0"/>
              <a:t>Capacità uniche al mondo (</a:t>
            </a:r>
            <a:r>
              <a:rPr lang="it-IT" sz="2200" dirty="0" err="1" smtClean="0"/>
              <a:t>miscut</a:t>
            </a:r>
            <a:r>
              <a:rPr lang="it-IT" sz="2200" dirty="0" smtClean="0"/>
              <a:t>&lt;5 </a:t>
            </a:r>
            <a:r>
              <a:rPr lang="it-IT" sz="2200" dirty="0" err="1" smtClean="0"/>
              <a:t>urad</a:t>
            </a:r>
            <a:r>
              <a:rPr lang="it-IT" sz="2200" dirty="0" smtClean="0"/>
              <a:t>)</a:t>
            </a:r>
          </a:p>
          <a:p>
            <a:r>
              <a:rPr lang="it-IT" sz="2200" dirty="0" smtClean="0"/>
              <a:t>Sviluppata meccanica di precisione per ottenere curvatura desiderata dei cristalli e ridurre la torsione.</a:t>
            </a:r>
          </a:p>
          <a:p>
            <a:r>
              <a:rPr lang="it-IT" sz="2200" dirty="0" smtClean="0"/>
              <a:t>Gli </a:t>
            </a:r>
            <a:r>
              <a:rPr lang="it-IT" sz="2200" dirty="0" err="1" smtClean="0"/>
              <a:t>holder</a:t>
            </a:r>
            <a:r>
              <a:rPr lang="it-IT" sz="2200" dirty="0" smtClean="0"/>
              <a:t> restano il punto critico dell’assemblato</a:t>
            </a:r>
          </a:p>
          <a:p>
            <a:r>
              <a:rPr lang="it-IT" sz="2200" dirty="0" smtClean="0"/>
              <a:t>Punti indispensabili:</a:t>
            </a:r>
          </a:p>
          <a:p>
            <a:pPr marL="538163" indent="-179388"/>
            <a:r>
              <a:rPr lang="it-IT" sz="2200" dirty="0" smtClean="0"/>
              <a:t>Migliorare gli </a:t>
            </a:r>
            <a:r>
              <a:rPr lang="it-IT" sz="2200" dirty="0" err="1" smtClean="0"/>
              <a:t>holder</a:t>
            </a:r>
            <a:r>
              <a:rPr lang="it-IT" sz="2200" dirty="0" smtClean="0"/>
              <a:t> (geometria e forse materiale).</a:t>
            </a:r>
          </a:p>
          <a:p>
            <a:pPr marL="538163" indent="-179388"/>
            <a:r>
              <a:rPr lang="it-IT" sz="2200" dirty="0" smtClean="0"/>
              <a:t>Lucidare faccia di entrata del fascio, per facilitare installazione su LHC.</a:t>
            </a:r>
          </a:p>
          <a:p>
            <a:pPr marL="538163" indent="-179388"/>
            <a:r>
              <a:rPr lang="it-IT" sz="2200" dirty="0" smtClean="0"/>
              <a:t>Realizzare gli holder presso INFN.</a:t>
            </a:r>
          </a:p>
          <a:p>
            <a:pPr marL="538163" indent="-179388"/>
            <a:r>
              <a:rPr lang="it-IT" sz="2200" dirty="0" smtClean="0"/>
              <a:t>Disponibilità di un forno adatto presso INFN (acquistarlo dal CERN o autocostruirlo).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3172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asellaDiTesto 4"/>
          <p:cNvSpPr txBox="1">
            <a:spLocks noChangeArrowheads="1"/>
          </p:cNvSpPr>
          <p:nvPr/>
        </p:nvSpPr>
        <p:spPr bwMode="auto">
          <a:xfrm>
            <a:off x="6096000" y="2286000"/>
            <a:ext cx="491387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200" dirty="0" err="1" smtClean="0"/>
              <a:t>Cristalli</a:t>
            </a:r>
            <a:r>
              <a:rPr lang="en-US" altLang="it-IT" sz="2200" dirty="0" smtClean="0"/>
              <a:t> </a:t>
            </a:r>
            <a:r>
              <a:rPr lang="en-US" altLang="it-IT" sz="2200" dirty="0" err="1" smtClean="0"/>
              <a:t>realizzati</a:t>
            </a:r>
            <a:r>
              <a:rPr lang="en-US" altLang="it-IT" sz="2200" dirty="0" smtClean="0"/>
              <a:t> con </a:t>
            </a:r>
            <a:r>
              <a:rPr lang="en-US" altLang="it-IT" sz="2200" dirty="0" err="1" smtClean="0"/>
              <a:t>tecniche</a:t>
            </a:r>
            <a:r>
              <a:rPr lang="en-US" altLang="it-IT" sz="2200" dirty="0" smtClean="0"/>
              <a:t> </a:t>
            </a:r>
            <a:r>
              <a:rPr lang="en-US" altLang="it-IT" sz="2200" dirty="0" err="1" smtClean="0"/>
              <a:t>chimiche</a:t>
            </a:r>
            <a:r>
              <a:rPr lang="en-US" altLang="it-IT" sz="2200" dirty="0" smtClean="0"/>
              <a:t> per non </a:t>
            </a:r>
            <a:r>
              <a:rPr lang="en-US" altLang="it-IT" sz="2200" dirty="0" err="1" smtClean="0"/>
              <a:t>indurre</a:t>
            </a:r>
            <a:r>
              <a:rPr lang="en-US" altLang="it-IT" sz="2200" dirty="0" smtClean="0"/>
              <a:t> </a:t>
            </a:r>
            <a:r>
              <a:rPr lang="en-US" altLang="it-IT" sz="2200" dirty="0" err="1" smtClean="0"/>
              <a:t>danno</a:t>
            </a:r>
            <a:r>
              <a:rPr lang="en-US" altLang="it-IT" sz="2200" dirty="0" smtClean="0"/>
              <a:t> </a:t>
            </a:r>
            <a:r>
              <a:rPr lang="en-US" altLang="it-IT" sz="2200" dirty="0" err="1" smtClean="0"/>
              <a:t>reticolare</a:t>
            </a:r>
            <a:r>
              <a:rPr lang="en-US" altLang="it-IT" sz="2200" dirty="0" smtClean="0"/>
              <a:t> </a:t>
            </a:r>
            <a:r>
              <a:rPr lang="en-US" altLang="it-IT" sz="2200" dirty="0" err="1" smtClean="0"/>
              <a:t>nel</a:t>
            </a:r>
            <a:r>
              <a:rPr lang="en-US" altLang="it-IT" sz="2200" dirty="0" smtClean="0"/>
              <a:t> </a:t>
            </a:r>
            <a:r>
              <a:rPr lang="en-US" altLang="it-IT" sz="2200" dirty="0" err="1" smtClean="0"/>
              <a:t>processo</a:t>
            </a:r>
            <a:r>
              <a:rPr lang="en-US" altLang="it-IT" sz="2200" dirty="0" smtClean="0"/>
              <a:t> di </a:t>
            </a:r>
            <a:r>
              <a:rPr lang="en-US" altLang="it-IT" sz="2200" dirty="0" err="1" smtClean="0"/>
              <a:t>lavorazione</a:t>
            </a:r>
            <a:endParaRPr lang="en-US" altLang="it-IT" sz="2200" dirty="0" smtClean="0"/>
          </a:p>
        </p:txBody>
      </p:sp>
      <p:graphicFrame>
        <p:nvGraphicFramePr>
          <p:cNvPr id="32791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47118"/>
              </p:ext>
            </p:extLst>
          </p:nvPr>
        </p:nvGraphicFramePr>
        <p:xfrm>
          <a:off x="6353884" y="3949619"/>
          <a:ext cx="4761018" cy="8534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587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70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70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(100)</a:t>
                      </a:r>
                      <a:endParaRPr kumimoji="0" lang="it-IT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1C66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(110)</a:t>
                      </a:r>
                      <a:endParaRPr kumimoji="0" lang="it-IT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1C66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(111)</a:t>
                      </a:r>
                      <a:endParaRPr kumimoji="0" 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151C66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7.1 </a:t>
                      </a:r>
                      <a:r>
                        <a:rPr kumimoji="0" lang="el-GR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</a:t>
                      </a:r>
                      <a:r>
                        <a:rPr kumimoji="0" lang="it-IT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m/h</a:t>
                      </a:r>
                      <a:endParaRPr kumimoji="0" 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151C66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10.7 </a:t>
                      </a: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</a:t>
                      </a:r>
                      <a:r>
                        <a:rPr kumimoji="0" 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m/h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1C66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trascurabile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1C66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211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676400"/>
            <a:ext cx="30781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365125" y="-227013"/>
            <a:ext cx="11029950" cy="1497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>
                <a:solidFill>
                  <a:srgbClr val="903163"/>
                </a:solidFill>
              </a:rPr>
              <a:t>Realizzazione di cristalli in silicio</a:t>
            </a:r>
            <a:endParaRPr lang="it-IT" dirty="0">
              <a:solidFill>
                <a:srgbClr val="903163"/>
              </a:solidFill>
            </a:endParaRPr>
          </a:p>
        </p:txBody>
      </p:sp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6096000" y="5358682"/>
            <a:ext cx="491387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200" dirty="0" err="1" smtClean="0"/>
              <a:t>Geometria</a:t>
            </a:r>
            <a:r>
              <a:rPr lang="en-US" altLang="it-IT" sz="2200" dirty="0" smtClean="0"/>
              <a:t> </a:t>
            </a:r>
            <a:r>
              <a:rPr lang="en-US" altLang="it-IT" sz="2200" dirty="0" err="1" smtClean="0"/>
              <a:t>ed</a:t>
            </a:r>
            <a:r>
              <a:rPr lang="en-US" altLang="it-IT" sz="2200" dirty="0" smtClean="0"/>
              <a:t> </a:t>
            </a:r>
            <a:r>
              <a:rPr lang="en-US" altLang="it-IT" sz="2200" dirty="0" err="1" smtClean="0"/>
              <a:t>orientazione</a:t>
            </a:r>
            <a:r>
              <a:rPr lang="en-US" altLang="it-IT" sz="2200" dirty="0" smtClean="0"/>
              <a:t> molto </a:t>
            </a:r>
            <a:r>
              <a:rPr lang="en-US" altLang="it-IT" sz="2200" dirty="0" err="1" smtClean="0"/>
              <a:t>limitati</a:t>
            </a:r>
            <a:r>
              <a:rPr lang="en-US" altLang="it-IT" sz="2200" dirty="0"/>
              <a:t> </a:t>
            </a:r>
            <a:r>
              <a:rPr lang="en-US" altLang="it-IT" sz="2200" dirty="0" err="1" smtClean="0"/>
              <a:t>dalle</a:t>
            </a:r>
            <a:r>
              <a:rPr lang="en-US" altLang="it-IT" sz="2200" dirty="0" smtClean="0"/>
              <a:t> </a:t>
            </a:r>
            <a:r>
              <a:rPr lang="en-US" altLang="it-IT" sz="2200" dirty="0" err="1" smtClean="0"/>
              <a:t>proprietà</a:t>
            </a:r>
            <a:r>
              <a:rPr lang="en-US" altLang="it-IT" sz="2200" dirty="0" smtClean="0"/>
              <a:t> </a:t>
            </a:r>
            <a:r>
              <a:rPr lang="en-US" altLang="it-IT" sz="2200" dirty="0" err="1" smtClean="0"/>
              <a:t>anisotropiche</a:t>
            </a:r>
            <a:r>
              <a:rPr lang="en-US" altLang="it-IT" sz="2200" dirty="0" smtClean="0"/>
              <a:t> del </a:t>
            </a:r>
            <a:r>
              <a:rPr lang="en-US" altLang="it-IT" sz="2200" dirty="0" err="1" smtClean="0"/>
              <a:t>silicio</a:t>
            </a:r>
            <a:r>
              <a:rPr lang="en-US" altLang="it-IT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26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125" y="1489398"/>
            <a:ext cx="294322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365125" y="-227013"/>
            <a:ext cx="11029950" cy="1497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>
                <a:solidFill>
                  <a:srgbClr val="903163"/>
                </a:solidFill>
              </a:rPr>
              <a:t>Realizzazione di cristalli in silicio</a:t>
            </a:r>
            <a:endParaRPr lang="it-IT" dirty="0">
              <a:solidFill>
                <a:srgbClr val="90316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1043" y="2051222"/>
            <a:ext cx="69973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Taglio meccanico </a:t>
            </a:r>
            <a:r>
              <a:rPr lang="it-IT" sz="2200" dirty="0" smtClean="0">
                <a:sym typeface="Wingdings" panose="05000000000000000000" pitchFamily="2" charset="2"/>
              </a:rPr>
              <a:t> induce danno reticolare in prossimità della regione tagliata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sym typeface="Wingdings" panose="05000000000000000000" pitchFamily="2" charset="2"/>
              </a:rPr>
              <a:t>Danno viene rimosso tramite attacco chimico «isotropo».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sym typeface="Wingdings" panose="05000000000000000000" pitchFamily="2" charset="2"/>
              </a:rPr>
              <a:t>Maggiore flessibilità nella scelta delle orientazioni cristallografiche e dimensioni dei cristalli.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3477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3" descr="strip-andrea-giap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17" y="2031764"/>
            <a:ext cx="3237722" cy="382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6350321" y="2611804"/>
            <a:ext cx="72008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9pPr>
          </a:lstStyle>
          <a:p>
            <a:r>
              <a:rPr lang="it-IT" sz="1200" dirty="0"/>
              <a:t>4 mm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138941" y="6059591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+mj-lt"/>
              </a:rPr>
              <a:t>Una curvatura primaria viene impartita da forze esterne meccaniche, che comportano una curvatura secondaria (deformazione anticlastica).</a:t>
            </a: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7" y="2113622"/>
            <a:ext cx="2624138" cy="3548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 smtClean="0"/>
              <a:t>CRISTALLI STRIP PER LHC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99" y="2509811"/>
            <a:ext cx="4797052" cy="3000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71510" y="3560174"/>
            <a:ext cx="23920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Progettazione</a:t>
            </a:r>
            <a:r>
              <a:rPr lang="en-US" dirty="0" smtClean="0">
                <a:solidFill>
                  <a:srgbClr val="FF0000"/>
                </a:solidFill>
              </a:rPr>
              <a:t>: INFN-FE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Realizzazione</a:t>
            </a:r>
            <a:r>
              <a:rPr lang="en-US" dirty="0">
                <a:solidFill>
                  <a:srgbClr val="FF0000"/>
                </a:solidFill>
              </a:rPr>
              <a:t>: CINEL</a:t>
            </a:r>
          </a:p>
        </p:txBody>
      </p:sp>
    </p:spTree>
    <p:extLst>
      <p:ext uri="{BB962C8B-B14F-4D97-AF65-F5344CB8AC3E}">
        <p14:creationId xmlns:p14="http://schemas.microsoft.com/office/powerpoint/2010/main" val="33399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Cristalli per LHC: requisiti e peculiarità</a:t>
            </a:r>
            <a:endParaRPr lang="it-IT" dirty="0"/>
          </a:p>
        </p:txBody>
      </p:sp>
      <p:sp>
        <p:nvSpPr>
          <p:cNvPr id="3" name="Rectangle 2"/>
          <p:cNvSpPr/>
          <p:nvPr/>
        </p:nvSpPr>
        <p:spPr>
          <a:xfrm>
            <a:off x="575894" y="2029005"/>
            <a:ext cx="521328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 smtClean="0"/>
              <a:t>Spessore</a:t>
            </a:r>
            <a:r>
              <a:rPr lang="en-US" sz="2200" dirty="0" smtClean="0"/>
              <a:t> </a:t>
            </a:r>
            <a:r>
              <a:rPr lang="en-US" sz="2200" dirty="0" err="1" smtClean="0"/>
              <a:t>lungo</a:t>
            </a:r>
            <a:r>
              <a:rPr lang="en-US" sz="2200" dirty="0" smtClean="0"/>
              <a:t> </a:t>
            </a:r>
            <a:r>
              <a:rPr lang="en-US" sz="2200" dirty="0" err="1" smtClean="0"/>
              <a:t>il</a:t>
            </a:r>
            <a:r>
              <a:rPr lang="en-US" sz="2200" dirty="0" smtClean="0"/>
              <a:t> </a:t>
            </a:r>
            <a:r>
              <a:rPr lang="en-US" sz="2200" dirty="0" err="1" smtClean="0"/>
              <a:t>fascio</a:t>
            </a:r>
            <a:r>
              <a:rPr lang="en-US" sz="2200" dirty="0" smtClean="0"/>
              <a:t>: </a:t>
            </a:r>
            <a:r>
              <a:rPr lang="en-US" sz="2200" dirty="0"/>
              <a:t>4±0.1 mm</a:t>
            </a:r>
            <a:endParaRPr lang="it-IT" sz="2200" dirty="0"/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 smtClean="0"/>
              <a:t>Altezza</a:t>
            </a:r>
            <a:r>
              <a:rPr lang="en-US" sz="2200" dirty="0" smtClean="0"/>
              <a:t> &lt; </a:t>
            </a:r>
            <a:r>
              <a:rPr lang="en-US" sz="2200" dirty="0"/>
              <a:t>56 mm</a:t>
            </a:r>
            <a:r>
              <a:rPr lang="en-US" sz="2200" dirty="0" smtClean="0"/>
              <a:t>. </a:t>
            </a:r>
            <a:endParaRPr lang="it-IT" sz="2200" dirty="0"/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/>
              <a:t>Peso </a:t>
            </a:r>
            <a:r>
              <a:rPr lang="en-US" sz="2200" dirty="0" err="1" smtClean="0"/>
              <a:t>complessivo</a:t>
            </a:r>
            <a:r>
              <a:rPr lang="en-US" sz="2200" dirty="0" smtClean="0"/>
              <a:t> &lt; </a:t>
            </a:r>
            <a:r>
              <a:rPr lang="en-US" sz="2200" dirty="0"/>
              <a:t>300 g</a:t>
            </a:r>
            <a:endParaRPr lang="it-IT" sz="2200" dirty="0"/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/>
              <a:t>Piano di channeling: </a:t>
            </a:r>
            <a:r>
              <a:rPr lang="en-US" sz="2200" dirty="0"/>
              <a:t>(110)</a:t>
            </a:r>
            <a:endParaRPr lang="it-IT" sz="2200" dirty="0"/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 smtClean="0"/>
              <a:t>Asse</a:t>
            </a:r>
            <a:r>
              <a:rPr lang="en-US" sz="2200" dirty="0" smtClean="0"/>
              <a:t> di channeling: </a:t>
            </a:r>
            <a:r>
              <a:rPr lang="en-US" sz="2200" dirty="0"/>
              <a:t>&lt;111&gt; </a:t>
            </a:r>
            <a:r>
              <a:rPr lang="en-US" sz="2200" dirty="0" smtClean="0">
                <a:solidFill>
                  <a:srgbClr val="FF0000"/>
                </a:solidFill>
              </a:rPr>
              <a:t>o &lt;11</a:t>
            </a:r>
            <a:r>
              <a:rPr lang="it-IT" sz="2200" dirty="0" smtClean="0">
                <a:solidFill>
                  <a:srgbClr val="FF0000"/>
                </a:solidFill>
              </a:rPr>
              <a:t>0&gt;</a:t>
            </a:r>
          </a:p>
          <a:p>
            <a:pPr marL="6350" indent="-6350" algn="just">
              <a:lnSpc>
                <a:spcPct val="115000"/>
              </a:lnSpc>
            </a:pPr>
            <a:r>
              <a:rPr lang="en-US" sz="2200" dirty="0" err="1" smtClean="0"/>
              <a:t>Miscut</a:t>
            </a:r>
            <a:r>
              <a:rPr lang="en-US" sz="2200" dirty="0" smtClean="0"/>
              <a:t> </a:t>
            </a:r>
            <a:r>
              <a:rPr lang="en-US" sz="2200" dirty="0" err="1" smtClean="0"/>
              <a:t>assiale</a:t>
            </a:r>
            <a:r>
              <a:rPr lang="en-US" sz="2200" dirty="0" smtClean="0"/>
              <a:t>: 0±18 </a:t>
            </a:r>
            <a:r>
              <a:rPr lang="en-US" sz="2200" dirty="0" err="1" smtClean="0"/>
              <a:t>mrad</a:t>
            </a:r>
            <a:endParaRPr lang="it-IT" sz="2200" dirty="0"/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 smtClean="0">
                <a:solidFill>
                  <a:srgbClr val="FF0000"/>
                </a:solidFill>
              </a:rPr>
              <a:t>Miscut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planare</a:t>
            </a:r>
            <a:r>
              <a:rPr lang="en-US" sz="2200" dirty="0" smtClean="0">
                <a:solidFill>
                  <a:srgbClr val="FF0000"/>
                </a:solidFill>
              </a:rPr>
              <a:t>: </a:t>
            </a:r>
            <a:r>
              <a:rPr lang="en-US" sz="2200" dirty="0">
                <a:solidFill>
                  <a:srgbClr val="FF0000"/>
                </a:solidFill>
              </a:rPr>
              <a:t>&lt; 10 </a:t>
            </a:r>
            <a:r>
              <a:rPr lang="en-US" sz="2200" dirty="0" err="1">
                <a:solidFill>
                  <a:srgbClr val="FF0000"/>
                </a:solidFill>
              </a:rPr>
              <a:t>μrad</a:t>
            </a:r>
            <a:r>
              <a:rPr lang="en-US" sz="2200" dirty="0">
                <a:solidFill>
                  <a:srgbClr val="FF0000"/>
                </a:solidFill>
              </a:rPr>
              <a:t>. 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 smtClean="0">
                <a:solidFill>
                  <a:srgbClr val="FF0000"/>
                </a:solidFill>
              </a:rPr>
              <a:t>Torsione</a:t>
            </a:r>
            <a:r>
              <a:rPr lang="en-US" sz="2200" dirty="0" smtClean="0">
                <a:solidFill>
                  <a:srgbClr val="FF0000"/>
                </a:solidFill>
              </a:rPr>
              <a:t>: </a:t>
            </a:r>
            <a:r>
              <a:rPr lang="en-US" sz="2200" dirty="0">
                <a:solidFill>
                  <a:srgbClr val="FF0000"/>
                </a:solidFill>
              </a:rPr>
              <a:t>&lt; 1 </a:t>
            </a:r>
            <a:r>
              <a:rPr lang="en-US" sz="2200" dirty="0" err="1">
                <a:solidFill>
                  <a:srgbClr val="FF0000"/>
                </a:solidFill>
              </a:rPr>
              <a:t>μrad</a:t>
            </a:r>
            <a:r>
              <a:rPr lang="en-US" sz="2200" dirty="0">
                <a:solidFill>
                  <a:srgbClr val="FF0000"/>
                </a:solidFill>
              </a:rPr>
              <a:t>/mm</a:t>
            </a:r>
            <a:endParaRPr lang="it-IT" sz="2200" dirty="0">
              <a:solidFill>
                <a:srgbClr val="FF0000"/>
              </a:solidFill>
            </a:endParaRP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 smtClean="0">
                <a:solidFill>
                  <a:srgbClr val="FF0000"/>
                </a:solidFill>
              </a:rPr>
              <a:t>Angolo</a:t>
            </a:r>
            <a:r>
              <a:rPr lang="en-US" sz="2200" dirty="0" smtClean="0">
                <a:solidFill>
                  <a:srgbClr val="FF0000"/>
                </a:solidFill>
              </a:rPr>
              <a:t> di </a:t>
            </a:r>
            <a:r>
              <a:rPr lang="en-US" sz="2200" dirty="0" err="1" smtClean="0">
                <a:solidFill>
                  <a:srgbClr val="FF0000"/>
                </a:solidFill>
              </a:rPr>
              <a:t>deflessione</a:t>
            </a:r>
            <a:r>
              <a:rPr lang="en-US" sz="2200" dirty="0" smtClean="0">
                <a:solidFill>
                  <a:srgbClr val="FF0000"/>
                </a:solidFill>
              </a:rPr>
              <a:t>: </a:t>
            </a:r>
            <a:r>
              <a:rPr lang="en-US" sz="2200" dirty="0">
                <a:solidFill>
                  <a:srgbClr val="FF0000"/>
                </a:solidFill>
              </a:rPr>
              <a:t>50-55 </a:t>
            </a:r>
            <a:r>
              <a:rPr lang="en-US" sz="2200" dirty="0" err="1">
                <a:solidFill>
                  <a:srgbClr val="FF0000"/>
                </a:solidFill>
              </a:rPr>
              <a:t>μrad</a:t>
            </a:r>
            <a:endParaRPr lang="it-IT" sz="2200" dirty="0">
              <a:solidFill>
                <a:srgbClr val="FF0000"/>
              </a:solidFill>
            </a:endParaRP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 smtClean="0">
                <a:solidFill>
                  <a:srgbClr val="FF0000"/>
                </a:solidFill>
              </a:rPr>
              <a:t>Densità</a:t>
            </a:r>
            <a:r>
              <a:rPr lang="en-US" sz="2200" dirty="0" smtClean="0">
                <a:solidFill>
                  <a:srgbClr val="FF0000"/>
                </a:solidFill>
              </a:rPr>
              <a:t> di </a:t>
            </a:r>
            <a:r>
              <a:rPr lang="en-US" sz="2200" dirty="0" err="1" smtClean="0">
                <a:solidFill>
                  <a:srgbClr val="FF0000"/>
                </a:solidFill>
              </a:rPr>
              <a:t>dislocazioni</a:t>
            </a:r>
            <a:r>
              <a:rPr lang="en-US" sz="2200" dirty="0" smtClean="0">
                <a:solidFill>
                  <a:srgbClr val="FF0000"/>
                </a:solidFill>
              </a:rPr>
              <a:t> &lt; </a:t>
            </a:r>
            <a:r>
              <a:rPr lang="en-US" sz="2200" dirty="0">
                <a:solidFill>
                  <a:srgbClr val="FF0000"/>
                </a:solidFill>
              </a:rPr>
              <a:t>1 </a:t>
            </a:r>
            <a:r>
              <a:rPr lang="en-US" sz="2200" dirty="0" smtClean="0">
                <a:solidFill>
                  <a:srgbClr val="FF0000"/>
                </a:solidFill>
              </a:rPr>
              <a:t>cm2</a:t>
            </a:r>
            <a:r>
              <a:rPr lang="en-US" sz="2200" dirty="0"/>
              <a:t> </a:t>
            </a:r>
            <a:endParaRPr lang="it-IT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6170687" y="2029005"/>
            <a:ext cx="5565628" cy="437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/>
              <a:t>Bake out</a:t>
            </a:r>
            <a:endParaRPr lang="it-IT" sz="2200" dirty="0" smtClean="0"/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/>
              <a:t>• </a:t>
            </a:r>
            <a:r>
              <a:rPr lang="en-US" sz="2200" dirty="0" err="1" smtClean="0"/>
              <a:t>Temperatura</a:t>
            </a:r>
            <a:r>
              <a:rPr lang="en-US" sz="2200" dirty="0" smtClean="0"/>
              <a:t> di bake-out= 250°C</a:t>
            </a:r>
            <a:endParaRPr lang="it-IT" sz="2200" dirty="0" smtClean="0"/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/>
              <a:t>• </a:t>
            </a:r>
            <a:r>
              <a:rPr lang="en-US" sz="2200" dirty="0" err="1" smtClean="0"/>
              <a:t>rampa</a:t>
            </a:r>
            <a:r>
              <a:rPr lang="en-US" sz="2200" dirty="0" smtClean="0"/>
              <a:t> di </a:t>
            </a:r>
            <a:r>
              <a:rPr lang="en-US" sz="2200" dirty="0" err="1" smtClean="0"/>
              <a:t>riscaldamento</a:t>
            </a:r>
            <a:r>
              <a:rPr lang="en-US" sz="2200" dirty="0" smtClean="0"/>
              <a:t>= 50°C/h</a:t>
            </a:r>
            <a:endParaRPr lang="it-IT" sz="2200" dirty="0" smtClean="0"/>
          </a:p>
          <a:p>
            <a:pPr marL="6350" indent="18034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/>
              <a:t>• Tempo di bake-out =48h00</a:t>
            </a:r>
            <a:endParaRPr lang="it-IT" sz="2200" dirty="0" smtClean="0"/>
          </a:p>
          <a:p>
            <a:pPr marL="6350" indent="18034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/>
              <a:t>• </a:t>
            </a:r>
            <a:r>
              <a:rPr lang="en-US" sz="2200" dirty="0" err="1" smtClean="0"/>
              <a:t>Numero</a:t>
            </a:r>
            <a:r>
              <a:rPr lang="en-US" sz="2200" dirty="0" smtClean="0"/>
              <a:t> di </a:t>
            </a:r>
            <a:r>
              <a:rPr lang="en-US" sz="2200" dirty="0" err="1" smtClean="0"/>
              <a:t>cicli</a:t>
            </a:r>
            <a:r>
              <a:rPr lang="en-US" sz="2200" dirty="0" smtClean="0"/>
              <a:t> </a:t>
            </a:r>
            <a:r>
              <a:rPr lang="en-US" sz="2200" dirty="0" err="1" smtClean="0"/>
              <a:t>termici</a:t>
            </a:r>
            <a:r>
              <a:rPr lang="en-US" sz="2200" dirty="0" smtClean="0"/>
              <a:t>: 3 o </a:t>
            </a:r>
            <a:r>
              <a:rPr lang="en-US" sz="2200" dirty="0" err="1" smtClean="0"/>
              <a:t>più</a:t>
            </a:r>
            <a:endParaRPr lang="it-IT" sz="2200" dirty="0" smtClean="0"/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/>
              <a:t>• Massimo </a:t>
            </a:r>
            <a:r>
              <a:rPr lang="en-US" sz="2200" dirty="0" err="1" smtClean="0"/>
              <a:t>outgasing</a:t>
            </a:r>
            <a:r>
              <a:rPr lang="en-US" sz="2200" dirty="0" smtClean="0"/>
              <a:t> </a:t>
            </a:r>
            <a:r>
              <a:rPr lang="en-US" sz="2200" dirty="0" err="1" smtClean="0"/>
              <a:t>permesso</a:t>
            </a:r>
            <a:r>
              <a:rPr lang="en-US" sz="2200" dirty="0" smtClean="0"/>
              <a:t> </a:t>
            </a:r>
            <a:r>
              <a:rPr lang="en-US" sz="2200" dirty="0" err="1" smtClean="0"/>
              <a:t>dopo</a:t>
            </a:r>
            <a:r>
              <a:rPr lang="en-US" sz="2200" dirty="0" smtClean="0"/>
              <a:t> </a:t>
            </a:r>
            <a:r>
              <a:rPr lang="en-US" sz="2200" dirty="0" err="1" smtClean="0"/>
              <a:t>ogni</a:t>
            </a:r>
            <a:r>
              <a:rPr lang="en-US" sz="2200" dirty="0" smtClean="0"/>
              <a:t> bake-out: 1*10</a:t>
            </a:r>
            <a:r>
              <a:rPr lang="en-US" sz="2200" baseline="30000" dirty="0" smtClean="0"/>
              <a:t>-7</a:t>
            </a:r>
            <a:r>
              <a:rPr lang="en-US" sz="2200" dirty="0" smtClean="0"/>
              <a:t> mbar·l·s</a:t>
            </a:r>
            <a:r>
              <a:rPr lang="en-US" sz="2200" baseline="30000" dirty="0" smtClean="0"/>
              <a:t>-1</a:t>
            </a:r>
            <a:endParaRPr lang="it-IT" sz="2200" baseline="30000" dirty="0" smtClean="0"/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/>
              <a:t> </a:t>
            </a:r>
            <a:endParaRPr lang="it-IT" sz="2200" dirty="0" smtClean="0"/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>
                <a:solidFill>
                  <a:srgbClr val="FF0000"/>
                </a:solidFill>
              </a:rPr>
              <a:t>I </a:t>
            </a:r>
            <a:r>
              <a:rPr lang="en-US" sz="2200" dirty="0" err="1" smtClean="0">
                <a:solidFill>
                  <a:srgbClr val="FF0000"/>
                </a:solidFill>
              </a:rPr>
              <a:t>parametri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geometrici</a:t>
            </a:r>
            <a:r>
              <a:rPr lang="en-US" sz="2200" dirty="0" smtClean="0">
                <a:solidFill>
                  <a:srgbClr val="FF0000"/>
                </a:solidFill>
              </a:rPr>
              <a:t> del </a:t>
            </a:r>
            <a:r>
              <a:rPr lang="en-US" sz="2200" dirty="0" err="1" smtClean="0">
                <a:solidFill>
                  <a:srgbClr val="FF0000"/>
                </a:solidFill>
              </a:rPr>
              <a:t>cristallo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devono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rimanere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entro</a:t>
            </a:r>
            <a:r>
              <a:rPr lang="en-US" sz="2200" dirty="0" smtClean="0">
                <a:solidFill>
                  <a:srgbClr val="FF0000"/>
                </a:solidFill>
              </a:rPr>
              <a:t> le </a:t>
            </a:r>
            <a:r>
              <a:rPr lang="en-US" sz="2200" dirty="0" err="1" smtClean="0">
                <a:solidFill>
                  <a:srgbClr val="FF0000"/>
                </a:solidFill>
              </a:rPr>
              <a:t>specifiche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dopo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ogni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trattamento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termico</a:t>
            </a:r>
            <a:r>
              <a:rPr lang="en-US" sz="2200" dirty="0" smtClean="0">
                <a:solidFill>
                  <a:srgbClr val="FF0000"/>
                </a:solidFill>
              </a:rPr>
              <a:t>.</a:t>
            </a:r>
            <a:endParaRPr lang="it-IT" sz="2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Cristalli per LHC: requisiti e peculiarità</a:t>
            </a:r>
            <a:endParaRPr lang="it-IT" dirty="0"/>
          </a:p>
        </p:txBody>
      </p:sp>
      <p:sp>
        <p:nvSpPr>
          <p:cNvPr id="3" name="Rectangle 2"/>
          <p:cNvSpPr/>
          <p:nvPr/>
        </p:nvSpPr>
        <p:spPr>
          <a:xfrm>
            <a:off x="575895" y="2029005"/>
            <a:ext cx="4762224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dirty="0" err="1" smtClean="0">
                <a:solidFill>
                  <a:srgbClr val="FF0000"/>
                </a:solidFill>
              </a:rPr>
              <a:t>Miscut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planare</a:t>
            </a:r>
            <a:r>
              <a:rPr lang="en-US" sz="2200" dirty="0" smtClean="0">
                <a:solidFill>
                  <a:srgbClr val="FF0000"/>
                </a:solidFill>
              </a:rPr>
              <a:t>: </a:t>
            </a:r>
            <a:r>
              <a:rPr lang="en-US" sz="2200" dirty="0">
                <a:solidFill>
                  <a:srgbClr val="FF0000"/>
                </a:solidFill>
              </a:rPr>
              <a:t>&lt; 10 </a:t>
            </a:r>
            <a:r>
              <a:rPr lang="en-US" sz="2200" dirty="0" err="1" smtClean="0">
                <a:solidFill>
                  <a:srgbClr val="FF0000"/>
                </a:solidFill>
              </a:rPr>
              <a:t>μrad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lucidatura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magenoteologica</a:t>
            </a:r>
            <a:endParaRPr lang="en-US" sz="2200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2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dirty="0" err="1" smtClean="0">
                <a:solidFill>
                  <a:srgbClr val="FF0000"/>
                </a:solidFill>
              </a:rPr>
              <a:t>Torsione</a:t>
            </a:r>
            <a:r>
              <a:rPr lang="en-US" sz="2200" dirty="0" smtClean="0">
                <a:solidFill>
                  <a:srgbClr val="FF0000"/>
                </a:solidFill>
              </a:rPr>
              <a:t>: </a:t>
            </a:r>
            <a:r>
              <a:rPr lang="en-US" sz="2200" dirty="0">
                <a:solidFill>
                  <a:srgbClr val="FF0000"/>
                </a:solidFill>
              </a:rPr>
              <a:t>&lt; 1 </a:t>
            </a:r>
            <a:r>
              <a:rPr lang="en-US" sz="2200" dirty="0" err="1" smtClean="0">
                <a:solidFill>
                  <a:srgbClr val="FF0000"/>
                </a:solidFill>
              </a:rPr>
              <a:t>μrad</a:t>
            </a:r>
            <a:r>
              <a:rPr lang="en-US" sz="2200" dirty="0" smtClean="0">
                <a:solidFill>
                  <a:srgbClr val="FF0000"/>
                </a:solidFill>
              </a:rPr>
              <a:t>/mm 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holder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meccanicamente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ultra-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precisi</a:t>
            </a:r>
            <a:endParaRPr lang="en-US" sz="2200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it-IT" sz="22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sz="2200" dirty="0" err="1" smtClean="0">
                <a:solidFill>
                  <a:srgbClr val="FF0000"/>
                </a:solidFill>
              </a:rPr>
              <a:t>Angolo</a:t>
            </a:r>
            <a:r>
              <a:rPr lang="en-US" sz="2200" dirty="0" smtClean="0">
                <a:solidFill>
                  <a:srgbClr val="FF0000"/>
                </a:solidFill>
              </a:rPr>
              <a:t> di </a:t>
            </a:r>
            <a:r>
              <a:rPr lang="en-US" sz="2200" dirty="0" err="1" smtClean="0">
                <a:solidFill>
                  <a:srgbClr val="FF0000"/>
                </a:solidFill>
              </a:rPr>
              <a:t>deflessione</a:t>
            </a:r>
            <a:r>
              <a:rPr lang="en-US" sz="2200" dirty="0" smtClean="0">
                <a:solidFill>
                  <a:srgbClr val="FF0000"/>
                </a:solidFill>
              </a:rPr>
              <a:t>: </a:t>
            </a:r>
            <a:r>
              <a:rPr lang="en-US" sz="2200" dirty="0">
                <a:solidFill>
                  <a:srgbClr val="FF0000"/>
                </a:solidFill>
              </a:rPr>
              <a:t>50-55 </a:t>
            </a:r>
            <a:r>
              <a:rPr lang="en-US" sz="2200" dirty="0" err="1" smtClean="0">
                <a:solidFill>
                  <a:srgbClr val="FF0000"/>
                </a:solidFill>
              </a:rPr>
              <a:t>μrad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holder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meccanicamente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ultra-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precisi</a:t>
            </a:r>
            <a:endParaRPr lang="en-US" sz="2200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6350" indent="-6350">
              <a:lnSpc>
                <a:spcPct val="115000"/>
              </a:lnSpc>
              <a:spcAft>
                <a:spcPts val="0"/>
              </a:spcAft>
            </a:pP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0687" y="2029005"/>
            <a:ext cx="5565628" cy="395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sz="2200" dirty="0" err="1" smtClean="0">
                <a:solidFill>
                  <a:srgbClr val="FF0000"/>
                </a:solidFill>
              </a:rPr>
              <a:t>Densità</a:t>
            </a:r>
            <a:r>
              <a:rPr lang="en-US" sz="2200" dirty="0" smtClean="0">
                <a:solidFill>
                  <a:srgbClr val="FF0000"/>
                </a:solidFill>
              </a:rPr>
              <a:t> di </a:t>
            </a:r>
            <a:r>
              <a:rPr lang="en-US" sz="2200" dirty="0" err="1" smtClean="0">
                <a:solidFill>
                  <a:srgbClr val="FF0000"/>
                </a:solidFill>
              </a:rPr>
              <a:t>dislocazioni</a:t>
            </a:r>
            <a:r>
              <a:rPr lang="en-US" sz="2200" dirty="0" smtClean="0">
                <a:solidFill>
                  <a:srgbClr val="FF0000"/>
                </a:solidFill>
              </a:rPr>
              <a:t> &lt; 1 cm2 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standard per la </a:t>
            </a:r>
            <a:r>
              <a:rPr lang="en-US" sz="2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microelettronica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nettamente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peggiore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acquisto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di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larghe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quantità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di wafers, poi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si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selezionano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quelli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che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soddisfano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il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requisito</a:t>
            </a:r>
            <a:r>
              <a:rPr lang="en-US" sz="2200" dirty="0" smtClean="0">
                <a:solidFill>
                  <a:srgbClr val="00B050"/>
                </a:solidFill>
              </a:rPr>
              <a:t> </a:t>
            </a:r>
            <a:endParaRPr lang="it-IT" sz="2200" dirty="0" smtClean="0">
              <a:solidFill>
                <a:srgbClr val="00B050"/>
              </a:solidFill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200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FF0000"/>
                </a:solidFill>
              </a:rPr>
              <a:t>I </a:t>
            </a:r>
            <a:r>
              <a:rPr lang="en-US" sz="2200" dirty="0" err="1" smtClean="0">
                <a:solidFill>
                  <a:srgbClr val="FF0000"/>
                </a:solidFill>
              </a:rPr>
              <a:t>parametri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geometrici</a:t>
            </a:r>
            <a:r>
              <a:rPr lang="en-US" sz="2200" dirty="0" smtClean="0">
                <a:solidFill>
                  <a:srgbClr val="FF0000"/>
                </a:solidFill>
              </a:rPr>
              <a:t> del </a:t>
            </a:r>
            <a:r>
              <a:rPr lang="en-US" sz="2200" dirty="0" err="1" smtClean="0">
                <a:solidFill>
                  <a:srgbClr val="FF0000"/>
                </a:solidFill>
              </a:rPr>
              <a:t>cristallo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devono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rimanere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entro</a:t>
            </a:r>
            <a:r>
              <a:rPr lang="en-US" sz="2200" dirty="0" smtClean="0">
                <a:solidFill>
                  <a:srgbClr val="FF0000"/>
                </a:solidFill>
              </a:rPr>
              <a:t> le </a:t>
            </a:r>
            <a:r>
              <a:rPr lang="en-US" sz="2200" dirty="0" err="1" smtClean="0">
                <a:solidFill>
                  <a:srgbClr val="FF0000"/>
                </a:solidFill>
              </a:rPr>
              <a:t>specifiche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dopo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ogni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trattamento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termico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scelta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del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materiale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dell’holder</a:t>
            </a:r>
            <a:endParaRPr lang="it-IT" sz="22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7" name="Group 2"/>
          <p:cNvGrpSpPr>
            <a:grpSpLocks/>
          </p:cNvGrpSpPr>
          <p:nvPr/>
        </p:nvGrpSpPr>
        <p:grpSpPr bwMode="auto">
          <a:xfrm>
            <a:off x="365125" y="1946275"/>
            <a:ext cx="8537575" cy="4572000"/>
            <a:chOff x="1752600" y="1219200"/>
            <a:chExt cx="8536800" cy="4572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6058" y="1731963"/>
              <a:ext cx="4903342" cy="36782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257137" y="1790856"/>
              <a:ext cx="4572000" cy="34286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Line Callout 1 10"/>
            <p:cNvSpPr/>
            <p:nvPr/>
          </p:nvSpPr>
          <p:spPr>
            <a:xfrm>
              <a:off x="4652700" y="5029200"/>
              <a:ext cx="1466717" cy="495300"/>
            </a:xfrm>
            <a:prstGeom prst="borderCallout1">
              <a:avLst>
                <a:gd name="adj1" fmla="val 18750"/>
                <a:gd name="adj2" fmla="val -8333"/>
                <a:gd name="adj3" fmla="val -170297"/>
                <a:gd name="adj4" fmla="val -69017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/>
                <a:t>150mm MRF Wheel w/ ribbon of MR fluid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6195610" y="4648200"/>
              <a:ext cx="738120" cy="53340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3589171" y="4140200"/>
              <a:ext cx="938127" cy="960438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Line Callout 1 15"/>
            <p:cNvSpPr/>
            <p:nvPr/>
          </p:nvSpPr>
          <p:spPr>
            <a:xfrm>
              <a:off x="4805086" y="2057400"/>
              <a:ext cx="1466717" cy="495300"/>
            </a:xfrm>
            <a:prstGeom prst="borderCallout1">
              <a:avLst>
                <a:gd name="adj1" fmla="val 18750"/>
                <a:gd name="adj2" fmla="val -8333"/>
                <a:gd name="adj3" fmla="val 51241"/>
                <a:gd name="adj4" fmla="val -48603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/>
                <a:t>6” vacuum wafer chuck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347996" y="2514600"/>
              <a:ext cx="509541" cy="68580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027281" y="2163763"/>
              <a:ext cx="696849" cy="198437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Line Callout 1 20"/>
            <p:cNvSpPr/>
            <p:nvPr/>
          </p:nvSpPr>
          <p:spPr>
            <a:xfrm>
              <a:off x="4693971" y="3505200"/>
              <a:ext cx="1466717" cy="495300"/>
            </a:xfrm>
            <a:prstGeom prst="borderCallout1">
              <a:avLst>
                <a:gd name="adj1" fmla="val 18750"/>
                <a:gd name="adj2" fmla="val -8333"/>
                <a:gd name="adj3" fmla="val -155192"/>
                <a:gd name="adj4" fmla="val -7412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/>
                <a:t>4” Si Wafer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6244817" y="3657600"/>
              <a:ext cx="1527036" cy="9525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2347859" y="3354388"/>
              <a:ext cx="1022257" cy="928687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Line Callout 1 25"/>
            <p:cNvSpPr/>
            <p:nvPr/>
          </p:nvSpPr>
          <p:spPr>
            <a:xfrm>
              <a:off x="1752600" y="3324225"/>
              <a:ext cx="1115912" cy="495300"/>
            </a:xfrm>
            <a:prstGeom prst="borderCallout1">
              <a:avLst>
                <a:gd name="adj1" fmla="val -13138"/>
                <a:gd name="adj2" fmla="val 35303"/>
                <a:gd name="adj3" fmla="val -190437"/>
                <a:gd name="adj4" fmla="val 46719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/>
                <a:t>5-axis CNC machine moves wafer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2089119" y="2336800"/>
              <a:ext cx="158736" cy="91281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65125" y="-227013"/>
            <a:ext cx="11029950" cy="1497013"/>
          </a:xfrm>
        </p:spPr>
        <p:txBody>
          <a:bodyPr/>
          <a:lstStyle/>
          <a:p>
            <a:r>
              <a:rPr lang="it-IT" dirty="0" smtClean="0">
                <a:solidFill>
                  <a:srgbClr val="903163"/>
                </a:solidFill>
              </a:rPr>
              <a:t>Lucidatura </a:t>
            </a:r>
            <a:r>
              <a:rPr lang="it-IT" dirty="0" err="1" smtClean="0">
                <a:solidFill>
                  <a:srgbClr val="903163"/>
                </a:solidFill>
              </a:rPr>
              <a:t>magnetoreologica</a:t>
            </a:r>
            <a:endParaRPr lang="it-IT" dirty="0">
              <a:solidFill>
                <a:srgbClr val="90316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2701" y="2017584"/>
            <a:ext cx="32893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Tecnica nata per lavorare vetro (materiale perfettamente amorfo)</a:t>
            </a:r>
          </a:p>
          <a:p>
            <a:endParaRPr lang="it-IT" sz="2200" dirty="0" smtClean="0"/>
          </a:p>
          <a:p>
            <a:r>
              <a:rPr lang="it-IT" sz="2200" dirty="0" smtClean="0"/>
              <a:t>R&amp;D di due anni </a:t>
            </a:r>
            <a:r>
              <a:rPr lang="it-IT" sz="2200" dirty="0" smtClean="0">
                <a:sym typeface="Wingdings" panose="05000000000000000000" pitchFamily="2" charset="2"/>
              </a:rPr>
              <a:t> </a:t>
            </a:r>
            <a:r>
              <a:rPr lang="it-IT" sz="2200" dirty="0" smtClean="0"/>
              <a:t>adattata per lavorazione di</a:t>
            </a:r>
            <a:r>
              <a:rPr lang="it-IT" sz="2200" dirty="0"/>
              <a:t> </a:t>
            </a:r>
            <a:r>
              <a:rPr lang="it-IT" sz="2200" dirty="0" smtClean="0"/>
              <a:t>materiali cristallini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7192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841500"/>
            <a:ext cx="91440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2" name="Group 1"/>
          <p:cNvGrpSpPr>
            <a:grpSpLocks/>
          </p:cNvGrpSpPr>
          <p:nvPr/>
        </p:nvGrpSpPr>
        <p:grpSpPr bwMode="auto">
          <a:xfrm>
            <a:off x="1797963" y="4456113"/>
            <a:ext cx="8236093" cy="842958"/>
            <a:chOff x="356270" y="4986510"/>
            <a:chExt cx="8236078" cy="843076"/>
          </a:xfrm>
        </p:grpSpPr>
        <p:sp>
          <p:nvSpPr>
            <p:cNvPr id="73734" name="TextBox 4"/>
            <p:cNvSpPr txBox="1">
              <a:spLocks noChangeArrowheads="1"/>
            </p:cNvSpPr>
            <p:nvPr/>
          </p:nvSpPr>
          <p:spPr bwMode="auto">
            <a:xfrm>
              <a:off x="356270" y="4998472"/>
              <a:ext cx="2318259" cy="83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>
                  <a:solidFill>
                    <a:schemeClr val="tx2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>
                  <a:solidFill>
                    <a:schemeClr val="tx2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sz="1600" b="1" dirty="0" smtClean="0">
                  <a:solidFill>
                    <a:schemeClr val="tx1"/>
                  </a:solidFill>
                  <a:latin typeface="Helvetica" panose="020B0604020202020204" pitchFamily="34" charset="0"/>
                </a:rPr>
                <a:t>Superficie di partenza</a:t>
              </a:r>
              <a:endParaRPr lang="it-IT" altLang="it-IT" sz="1600" b="1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sz="1600" b="1" dirty="0">
                  <a:solidFill>
                    <a:schemeClr val="tx1"/>
                  </a:solidFill>
                  <a:latin typeface="Helvetica" panose="020B0604020202020204" pitchFamily="34" charset="0"/>
                </a:rPr>
                <a:t>PV 2.18 </a:t>
              </a:r>
              <a:r>
                <a:rPr lang="it-IT" altLang="it-IT" sz="1600" b="1" dirty="0" err="1">
                  <a:solidFill>
                    <a:schemeClr val="tx1"/>
                  </a:solidFill>
                  <a:latin typeface="Helvetica" panose="020B0604020202020204" pitchFamily="34" charset="0"/>
                </a:rPr>
                <a:t>um</a:t>
              </a:r>
              <a:endParaRPr lang="it-IT" altLang="it-IT" sz="1600" b="1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sz="1600" b="1" dirty="0">
                  <a:solidFill>
                    <a:schemeClr val="tx1"/>
                  </a:solidFill>
                  <a:latin typeface="Helvetica" panose="020B0604020202020204" pitchFamily="34" charset="0"/>
                </a:rPr>
                <a:t>RMS 0.39 </a:t>
              </a:r>
              <a:r>
                <a:rPr lang="it-IT" altLang="it-IT" sz="1600" b="1" dirty="0" err="1">
                  <a:solidFill>
                    <a:schemeClr val="tx1"/>
                  </a:solidFill>
                  <a:latin typeface="Helvetica" panose="020B0604020202020204" pitchFamily="34" charset="0"/>
                </a:rPr>
                <a:t>um</a:t>
              </a:r>
              <a:endParaRPr lang="it-IT" altLang="it-IT" sz="1600" b="1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73735" name="TextBox 7"/>
            <p:cNvSpPr txBox="1">
              <a:spLocks noChangeArrowheads="1"/>
            </p:cNvSpPr>
            <p:nvPr/>
          </p:nvSpPr>
          <p:spPr bwMode="auto">
            <a:xfrm>
              <a:off x="2661078" y="4998473"/>
              <a:ext cx="3858742" cy="83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>
                  <a:solidFill>
                    <a:schemeClr val="tx2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>
                  <a:solidFill>
                    <a:schemeClr val="tx2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sz="1600" b="1" dirty="0" smtClean="0">
                  <a:solidFill>
                    <a:schemeClr val="tx1"/>
                  </a:solidFill>
                  <a:latin typeface="Helvetica" panose="020B0604020202020204" pitchFamily="34" charset="0"/>
                </a:rPr>
                <a:t>Superficie dopo un primo trattamento</a:t>
              </a:r>
              <a:endParaRPr lang="it-IT" altLang="it-IT" sz="1600" b="1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sz="1600" b="1" dirty="0">
                  <a:solidFill>
                    <a:schemeClr val="tx1"/>
                  </a:solidFill>
                  <a:latin typeface="Helvetica" panose="020B0604020202020204" pitchFamily="34" charset="0"/>
                </a:rPr>
                <a:t>PV 0.615 </a:t>
              </a:r>
              <a:r>
                <a:rPr lang="it-IT" altLang="it-IT" sz="1600" b="1" dirty="0" err="1">
                  <a:solidFill>
                    <a:schemeClr val="tx1"/>
                  </a:solidFill>
                  <a:latin typeface="Helvetica" panose="020B0604020202020204" pitchFamily="34" charset="0"/>
                </a:rPr>
                <a:t>um</a:t>
              </a:r>
              <a:endParaRPr lang="it-IT" altLang="it-IT" sz="1600" b="1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sz="1600" b="1" dirty="0">
                  <a:solidFill>
                    <a:schemeClr val="tx1"/>
                  </a:solidFill>
                  <a:latin typeface="Helvetica" panose="020B0604020202020204" pitchFamily="34" charset="0"/>
                </a:rPr>
                <a:t>RMS 0.14 </a:t>
              </a:r>
              <a:r>
                <a:rPr lang="it-IT" altLang="it-IT" sz="1600" b="1" dirty="0" err="1">
                  <a:solidFill>
                    <a:schemeClr val="tx1"/>
                  </a:solidFill>
                  <a:latin typeface="Helvetica" panose="020B0604020202020204" pitchFamily="34" charset="0"/>
                </a:rPr>
                <a:t>um</a:t>
              </a:r>
              <a:endParaRPr lang="it-IT" altLang="it-IT" sz="1600" b="1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73736" name="TextBox 8"/>
            <p:cNvSpPr txBox="1">
              <a:spLocks noChangeArrowheads="1"/>
            </p:cNvSpPr>
            <p:nvPr/>
          </p:nvSpPr>
          <p:spPr bwMode="auto">
            <a:xfrm>
              <a:off x="6820712" y="4986510"/>
              <a:ext cx="1771636" cy="83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>
                  <a:solidFill>
                    <a:schemeClr val="tx2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>
                  <a:solidFill>
                    <a:schemeClr val="tx2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sz="1600" b="1" dirty="0" smtClean="0">
                  <a:solidFill>
                    <a:srgbClr val="FF0000"/>
                  </a:solidFill>
                  <a:latin typeface="Helvetica" panose="020B0604020202020204" pitchFamily="34" charset="0"/>
                </a:rPr>
                <a:t>Superficie finale</a:t>
              </a:r>
              <a:endParaRPr lang="it-IT" altLang="it-IT" sz="1600" b="1" dirty="0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sz="1600" b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PV 0.177 </a:t>
              </a:r>
              <a:r>
                <a:rPr lang="it-IT" altLang="it-IT" sz="1600" b="1" dirty="0" err="1">
                  <a:solidFill>
                    <a:srgbClr val="FF0000"/>
                  </a:solidFill>
                  <a:latin typeface="Helvetica" panose="020B0604020202020204" pitchFamily="34" charset="0"/>
                </a:rPr>
                <a:t>um</a:t>
              </a:r>
              <a:endParaRPr lang="it-IT" altLang="it-IT" sz="1600" b="1" dirty="0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sz="1600" b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RMS 0.01 </a:t>
              </a:r>
              <a:r>
                <a:rPr lang="it-IT" altLang="it-IT" sz="1600" b="1" dirty="0" err="1">
                  <a:solidFill>
                    <a:srgbClr val="FF0000"/>
                  </a:solidFill>
                  <a:latin typeface="Helvetica" panose="020B0604020202020204" pitchFamily="34" charset="0"/>
                </a:rPr>
                <a:t>um</a:t>
              </a:r>
              <a:endParaRPr lang="it-IT" altLang="it-IT" sz="1600" b="1" dirty="0">
                <a:solidFill>
                  <a:srgbClr val="FF0000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3733" name="TextBox 5"/>
          <p:cNvSpPr txBox="1">
            <a:spLocks noChangeArrowheads="1"/>
          </p:cNvSpPr>
          <p:nvPr/>
        </p:nvSpPr>
        <p:spPr bwMode="auto">
          <a:xfrm>
            <a:off x="581192" y="5287963"/>
            <a:ext cx="1102961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>
                <a:solidFill>
                  <a:schemeClr val="tx2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>
                <a:solidFill>
                  <a:schemeClr val="tx2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it-IT" altLang="it-IT" sz="22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MRF è un processo di «lucidatura deterministica»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it-IT" altLang="it-IT" sz="22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MRF usata per diminuire </a:t>
            </a:r>
            <a:r>
              <a:rPr lang="it-IT" altLang="it-IT" sz="2200" dirty="0" err="1" smtClean="0">
                <a:solidFill>
                  <a:schemeClr val="tx1"/>
                </a:solidFill>
                <a:latin typeface="Helvetica" panose="020B0604020202020204" pitchFamily="34" charset="0"/>
              </a:rPr>
              <a:t>miscut</a:t>
            </a:r>
            <a:r>
              <a:rPr lang="it-IT" altLang="it-IT" sz="22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 sino a &lt; 5 </a:t>
            </a:r>
            <a:r>
              <a:rPr lang="el-GR" altLang="it-IT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it-IT" altLang="it-IT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</a:t>
            </a:r>
            <a:endParaRPr lang="it-IT" altLang="it-IT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it-IT" altLang="it-IT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processo è stato ottimizzato per non produrre danno reticolare</a:t>
            </a:r>
            <a:r>
              <a:rPr lang="it-IT" altLang="it-IT" sz="2200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 </a:t>
            </a:r>
            <a:endParaRPr lang="it-IT" altLang="it-IT" sz="2200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65125" y="-227013"/>
            <a:ext cx="11029950" cy="1497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>
                <a:solidFill>
                  <a:srgbClr val="903163"/>
                </a:solidFill>
              </a:rPr>
              <a:t>Lucidatura </a:t>
            </a:r>
            <a:r>
              <a:rPr lang="it-IT" dirty="0" err="1" smtClean="0">
                <a:solidFill>
                  <a:srgbClr val="903163"/>
                </a:solidFill>
              </a:rPr>
              <a:t>magnetoreologica</a:t>
            </a:r>
            <a:endParaRPr lang="it-IT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1794</TotalTime>
  <Words>1386</Words>
  <Application>Microsoft Macintosh PowerPoint</Application>
  <PresentationFormat>Widescreen</PresentationFormat>
  <Paragraphs>231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Calibri</vt:lpstr>
      <vt:lpstr>Gill Sans MT</vt:lpstr>
      <vt:lpstr>Gill Sans MT (Body)</vt:lpstr>
      <vt:lpstr>Helvetica</vt:lpstr>
      <vt:lpstr>MS PGothic</vt:lpstr>
      <vt:lpstr>Symbol</vt:lpstr>
      <vt:lpstr>Verdana</vt:lpstr>
      <vt:lpstr>Wingdings</vt:lpstr>
      <vt:lpstr>Wingdings 2</vt:lpstr>
      <vt:lpstr>Arial</vt:lpstr>
      <vt:lpstr>Dividend</vt:lpstr>
      <vt:lpstr>PowerPoint Presentation</vt:lpstr>
      <vt:lpstr>Collimazione assistita da cristalli curvi</vt:lpstr>
      <vt:lpstr>PowerPoint Presentation</vt:lpstr>
      <vt:lpstr>PowerPoint Presentation</vt:lpstr>
      <vt:lpstr>CRISTALLI STRIP PER LHC</vt:lpstr>
      <vt:lpstr>Cristalli per LHC: requisiti e peculiarità</vt:lpstr>
      <vt:lpstr>Cristalli per LHC: requisiti e peculiarità</vt:lpstr>
      <vt:lpstr>Lucidatura magnetoreologica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Qualche riflessione sugli holder</vt:lpstr>
      <vt:lpstr>Holder «pre-formato»</vt:lpstr>
      <vt:lpstr>PowerPoint Presentation</vt:lpstr>
      <vt:lpstr>Superfinitura di cristalli</vt:lpstr>
      <vt:lpstr>Cristalli (curvi) senza holder</vt:lpstr>
      <vt:lpstr>Conclusioni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144</cp:revision>
  <dcterms:created xsi:type="dcterms:W3CDTF">2018-02-08T12:19:37Z</dcterms:created>
  <dcterms:modified xsi:type="dcterms:W3CDTF">2018-02-13T09:10:11Z</dcterms:modified>
</cp:coreProperties>
</file>