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9" r:id="rId4"/>
    <p:sldId id="306" r:id="rId5"/>
    <p:sldId id="288" r:id="rId6"/>
    <p:sldId id="301" r:id="rId7"/>
    <p:sldId id="308" r:id="rId8"/>
    <p:sldId id="307" r:id="rId9"/>
    <p:sldId id="309" r:id="rId10"/>
    <p:sldId id="310" r:id="rId11"/>
    <p:sldId id="294" r:id="rId12"/>
    <p:sldId id="305" r:id="rId13"/>
    <p:sldId id="31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799" autoAdjust="0"/>
  </p:normalViewPr>
  <p:slideViewPr>
    <p:cSldViewPr>
      <p:cViewPr varScale="1">
        <p:scale>
          <a:sx n="66" d="100"/>
          <a:sy n="66" d="100"/>
        </p:scale>
        <p:origin x="8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9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08"/>
    </p:cViewPr>
  </p:sorterViewPr>
  <p:notesViewPr>
    <p:cSldViewPr>
      <p:cViewPr varScale="1">
        <p:scale>
          <a:sx n="80" d="100"/>
          <a:sy n="80" d="100"/>
        </p:scale>
        <p:origin x="-315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CCDCD-F7D7-4C52-9B62-8598C2878924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31058-BC57-4C66-A7EC-35758428181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77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D020-0B89-49E9-8035-C41ABE2DF8C5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D7BF1-F01E-41C6-A560-2F63E53893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47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9957227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53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85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574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101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197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730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076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4023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82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70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45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87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67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226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6709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73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DCE45A-7AE4-48E8-90F8-66BC8BF0179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5CCB8BA-8654-497F-B796-3AFEA8F01EF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6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  <p:sldLayoutId id="2147484219" r:id="rId13"/>
    <p:sldLayoutId id="2147484220" r:id="rId14"/>
    <p:sldLayoutId id="2147484221" r:id="rId15"/>
    <p:sldLayoutId id="2147484222" r:id="rId16"/>
    <p:sldLayoutId id="214748422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.infn.it/normativa/REGOLAMENTI%20NUOVI%20DA%20PUBBLICARE/REGOLAMENTI/Regolamento%20di%20Organizzazione%20e%20Funzionamento%20dell'INFN.pdf" TargetMode="External"/><Relationship Id="rId2" Type="http://schemas.openxmlformats.org/officeDocument/2006/relationships/hyperlink" Target="http://www.ac.infn.it/normativa/REGOLAMENTI%20NUOVI%20DA%20PUBBLICARE/REGOLAMENTI/Regolamento_Personale_2018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.infn.it/normativa/DISCIPLINARI%20NUOVI%20DA%20PUBBLICARE/DISCIPLINARI/NuovoDisciplinareAC_2018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.infn.it/normativa/DISCIPLINARI%20NUOVI%20DA%20PUBBLICARE/DISCIPLINARI/Nuovo_DisciplinareConcorsi_20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786562" cy="2387600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Comunicazioni</a:t>
            </a:r>
            <a:endParaRPr lang="it-IT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err="1" smtClean="0"/>
              <a:t>Assemblea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nazionale</a:t>
            </a:r>
            <a:r>
              <a:rPr lang="en-US" sz="2400" b="1" dirty="0" smtClean="0"/>
              <a:t> TTA 21-22 </a:t>
            </a:r>
            <a:r>
              <a:rPr lang="en-US" sz="2400" b="1" dirty="0" err="1" smtClean="0"/>
              <a:t>marzo</a:t>
            </a:r>
            <a:r>
              <a:rPr lang="en-US" sz="2400" b="1" dirty="0" smtClean="0"/>
              <a:t> 2018</a:t>
            </a:r>
            <a:endParaRPr lang="en-US" sz="24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err="1" smtClean="0"/>
              <a:t>Laboratori</a:t>
            </a:r>
            <a:r>
              <a:rPr lang="en-US" sz="2000" dirty="0" smtClean="0"/>
              <a:t> </a:t>
            </a:r>
            <a:r>
              <a:rPr lang="en-US" sz="2000" dirty="0" err="1" smtClean="0"/>
              <a:t>Nazionali</a:t>
            </a:r>
            <a:r>
              <a:rPr lang="en-US" sz="2000" dirty="0" smtClean="0"/>
              <a:t> di </a:t>
            </a:r>
            <a:r>
              <a:rPr lang="en-US" sz="2000" dirty="0" err="1" smtClean="0"/>
              <a:t>Frascati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082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228601"/>
            <a:ext cx="7704667" cy="838199"/>
          </a:xfrm>
        </p:spPr>
        <p:txBody>
          <a:bodyPr/>
          <a:lstStyle/>
          <a:p>
            <a:r>
              <a:rPr lang="it-IT" dirty="0" smtClean="0"/>
              <a:t>Disciplinare missioni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219200"/>
            <a:ext cx="7704667" cy="4876800"/>
          </a:xfrm>
        </p:spPr>
        <p:txBody>
          <a:bodyPr>
            <a:normAutofit/>
          </a:bodyPr>
          <a:lstStyle/>
          <a:p>
            <a:r>
              <a:rPr lang="it-IT" dirty="0" smtClean="0"/>
              <a:t>Prevista l’approvazione nel CD di marzo;</a:t>
            </a:r>
          </a:p>
          <a:p>
            <a:r>
              <a:rPr lang="it-IT" dirty="0"/>
              <a:t> Le principali innovazioni discusse </a:t>
            </a:r>
            <a:r>
              <a:rPr lang="it-IT" dirty="0" smtClean="0"/>
              <a:t>sono:</a:t>
            </a:r>
          </a:p>
          <a:p>
            <a:pPr lvl="1"/>
            <a:r>
              <a:rPr lang="it-IT" dirty="0"/>
              <a:t>introduzione per le missioni in Italia della possibilità di avere un rimborso forfettario dei pasti in alternativa al piè di </a:t>
            </a:r>
            <a:r>
              <a:rPr lang="it-IT" dirty="0" smtClean="0"/>
              <a:t>lista;</a:t>
            </a:r>
          </a:p>
          <a:p>
            <a:pPr lvl="1"/>
            <a:r>
              <a:rPr lang="it-IT" dirty="0" smtClean="0"/>
              <a:t>il </a:t>
            </a:r>
            <a:r>
              <a:rPr lang="it-IT" dirty="0"/>
              <a:t>forfettario </a:t>
            </a:r>
            <a:r>
              <a:rPr lang="it-IT" dirty="0" smtClean="0"/>
              <a:t>totale alternativo sarebbe </a:t>
            </a:r>
            <a:r>
              <a:rPr lang="it-IT" dirty="0"/>
              <a:t>stato non conveniente a causa della troppo bassa quota esente </a:t>
            </a:r>
            <a:r>
              <a:rPr lang="it-IT" dirty="0" smtClean="0"/>
              <a:t>di tassazione;</a:t>
            </a:r>
          </a:p>
          <a:p>
            <a:pPr lvl="1"/>
            <a:r>
              <a:rPr lang="it-IT" dirty="0"/>
              <a:t>per le missioni estere, oltre al forfettario già in uso, abolizione del piè di lista e introduzione di un forfettario per i soli </a:t>
            </a:r>
            <a:r>
              <a:rPr lang="it-IT" dirty="0" smtClean="0"/>
              <a:t>pasti;</a:t>
            </a:r>
          </a:p>
          <a:p>
            <a:pPr lvl="1"/>
            <a:r>
              <a:rPr lang="it-IT" dirty="0"/>
              <a:t>reintroduzione del mezzo proprio per le missioni estere, come pure taxi e mezzi </a:t>
            </a:r>
            <a:r>
              <a:rPr lang="it-IT" dirty="0" smtClean="0"/>
              <a:t>alternativi;</a:t>
            </a:r>
          </a:p>
          <a:p>
            <a:pPr lvl="1"/>
            <a:r>
              <a:rPr lang="it-IT" dirty="0"/>
              <a:t>introduzione di un forfettario "speciale" per il CERN, </a:t>
            </a:r>
            <a:r>
              <a:rPr lang="it-IT" dirty="0" smtClean="0"/>
              <a:t>equivalente </a:t>
            </a:r>
            <a:r>
              <a:rPr lang="it-IT" dirty="0"/>
              <a:t>alla media </a:t>
            </a:r>
            <a:r>
              <a:rPr lang="it-IT" dirty="0" smtClean="0"/>
              <a:t>di </a:t>
            </a:r>
            <a:r>
              <a:rPr lang="it-IT" dirty="0"/>
              <a:t>quello francese e quello svizzero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283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Telelavoro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81200"/>
            <a:ext cx="7704667" cy="441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pervenute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Commissione</a:t>
            </a:r>
            <a:r>
              <a:rPr lang="en-US" dirty="0" smtClean="0"/>
              <a:t> 55 </a:t>
            </a:r>
            <a:r>
              <a:rPr lang="en-US" dirty="0" err="1" smtClean="0"/>
              <a:t>domande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rappresentano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2.7% del </a:t>
            </a:r>
            <a:r>
              <a:rPr lang="en-US" dirty="0" err="1" smtClean="0"/>
              <a:t>Personale</a:t>
            </a:r>
            <a:r>
              <a:rPr lang="en-US" dirty="0" smtClean="0"/>
              <a:t> TD e TI;</a:t>
            </a:r>
          </a:p>
          <a:p>
            <a:r>
              <a:rPr lang="en-US" dirty="0" smtClean="0"/>
              <a:t>La GE ha </a:t>
            </a:r>
            <a:r>
              <a:rPr lang="en-US" dirty="0" err="1" smtClean="0"/>
              <a:t>proposto</a:t>
            </a:r>
            <a:r>
              <a:rPr lang="en-US" dirty="0" smtClean="0"/>
              <a:t>, a </a:t>
            </a:r>
            <a:r>
              <a:rPr lang="en-US" dirty="0" err="1" smtClean="0"/>
              <a:t>seguito</a:t>
            </a:r>
            <a:r>
              <a:rPr lang="en-US" dirty="0" smtClean="0"/>
              <a:t> di diverse </a:t>
            </a:r>
            <a:r>
              <a:rPr lang="en-US" dirty="0" err="1" smtClean="0"/>
              <a:t>rischieste</a:t>
            </a:r>
            <a:r>
              <a:rPr lang="en-US" dirty="0"/>
              <a:t>,</a:t>
            </a:r>
            <a:r>
              <a:rPr lang="en-US" dirty="0" smtClean="0"/>
              <a:t> la </a:t>
            </a:r>
            <a:r>
              <a:rPr lang="en-US" dirty="0" err="1" smtClean="0"/>
              <a:t>percentuale</a:t>
            </a:r>
            <a:r>
              <a:rPr lang="en-US" dirty="0" smtClean="0"/>
              <a:t> di </a:t>
            </a:r>
            <a:r>
              <a:rPr lang="en-US" dirty="0" err="1" smtClean="0"/>
              <a:t>personale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usufruire</a:t>
            </a:r>
            <a:r>
              <a:rPr lang="en-US" dirty="0" smtClean="0"/>
              <a:t> del </a:t>
            </a:r>
            <a:r>
              <a:rPr lang="en-US" dirty="0" err="1" smtClean="0"/>
              <a:t>telelavoro</a:t>
            </a:r>
            <a:r>
              <a:rPr lang="en-US" dirty="0" smtClean="0"/>
              <a:t> al 3% </a:t>
            </a:r>
            <a:r>
              <a:rPr lang="en-US" dirty="0" err="1" smtClean="0"/>
              <a:t>approvato</a:t>
            </a:r>
            <a:r>
              <a:rPr lang="en-US" dirty="0" smtClean="0"/>
              <a:t> dal CD</a:t>
            </a:r>
          </a:p>
          <a:p>
            <a:r>
              <a:rPr lang="en-US" dirty="0" smtClean="0"/>
              <a:t>Questa </a:t>
            </a:r>
            <a:r>
              <a:rPr lang="en-US" dirty="0" err="1" smtClean="0"/>
              <a:t>decisione</a:t>
            </a:r>
            <a:r>
              <a:rPr lang="en-US" dirty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a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prospettiva</a:t>
            </a:r>
            <a:r>
              <a:rPr lang="en-US" dirty="0" smtClean="0"/>
              <a:t> di </a:t>
            </a:r>
            <a:r>
              <a:rPr lang="en-US" dirty="0" err="1" smtClean="0"/>
              <a:t>introduzione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smart working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potrebbe</a:t>
            </a:r>
            <a:r>
              <a:rPr lang="en-US" dirty="0" smtClean="0"/>
              <a:t> </a:t>
            </a:r>
            <a:r>
              <a:rPr lang="en-US" dirty="0" err="1" smtClean="0"/>
              <a:t>allegerire</a:t>
            </a:r>
            <a:r>
              <a:rPr lang="en-US" dirty="0" smtClean="0"/>
              <a:t> le </a:t>
            </a:r>
            <a:r>
              <a:rPr lang="en-US" dirty="0" err="1" smtClean="0"/>
              <a:t>richieste</a:t>
            </a:r>
            <a:r>
              <a:rPr lang="en-US" dirty="0" smtClean="0"/>
              <a:t> di </a:t>
            </a:r>
            <a:r>
              <a:rPr lang="en-US" dirty="0" err="1" smtClean="0"/>
              <a:t>telelavoro</a:t>
            </a:r>
            <a:r>
              <a:rPr lang="en-US" dirty="0" smtClean="0"/>
              <a:t>, ma </a:t>
            </a:r>
            <a:r>
              <a:rPr lang="en-US" dirty="0" err="1" smtClean="0"/>
              <a:t>ancora</a:t>
            </a:r>
            <a:r>
              <a:rPr lang="en-US" dirty="0" smtClean="0"/>
              <a:t> non </a:t>
            </a:r>
            <a:r>
              <a:rPr lang="en-US" dirty="0" err="1" smtClean="0"/>
              <a:t>implementato</a:t>
            </a:r>
            <a:r>
              <a:rPr lang="en-US" dirty="0" smtClean="0"/>
              <a:t> </a:t>
            </a:r>
            <a:r>
              <a:rPr lang="en-US" dirty="0" err="1" smtClean="0"/>
              <a:t>operativamente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87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Gruppi di lavoro dell’Assemblea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81200"/>
            <a:ext cx="7704667" cy="441960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Gruppo lavoro concorsi – Chair: Silvestri</a:t>
            </a:r>
          </a:p>
          <a:p>
            <a:r>
              <a:rPr lang="it-IT" dirty="0" smtClean="0"/>
              <a:t>Gruppo lavoro </a:t>
            </a:r>
            <a:r>
              <a:rPr lang="it-IT" dirty="0" err="1" smtClean="0"/>
              <a:t>what</a:t>
            </a:r>
            <a:r>
              <a:rPr lang="it-IT" dirty="0" smtClean="0"/>
              <a:t>-</a:t>
            </a:r>
            <a:r>
              <a:rPr lang="it-IT" dirty="0" err="1" smtClean="0"/>
              <a:t>next</a:t>
            </a:r>
            <a:r>
              <a:rPr lang="it-IT" dirty="0" smtClean="0"/>
              <a:t>-TTA – Chair: </a:t>
            </a:r>
            <a:r>
              <a:rPr lang="it-IT" dirty="0" err="1" smtClean="0"/>
              <a:t>Bortot</a:t>
            </a:r>
            <a:endParaRPr lang="it-IT" dirty="0" smtClean="0"/>
          </a:p>
          <a:p>
            <a:r>
              <a:rPr lang="it-IT" dirty="0" smtClean="0"/>
              <a:t>Gruppo polizza INA – Chair: Nancy </a:t>
            </a:r>
            <a:r>
              <a:rPr lang="it-IT" dirty="0" err="1" smtClean="0"/>
              <a:t>Schilirò</a:t>
            </a:r>
            <a:r>
              <a:rPr lang="it-IT" dirty="0" smtClean="0"/>
              <a:t> in sostituzione Riccardo </a:t>
            </a:r>
            <a:r>
              <a:rPr lang="it-IT" dirty="0" err="1" smtClean="0"/>
              <a:t>Travaglini</a:t>
            </a:r>
            <a:r>
              <a:rPr lang="it-IT" dirty="0" smtClean="0"/>
              <a:t> (stato del passaggio: aggiornamento)</a:t>
            </a:r>
          </a:p>
          <a:p>
            <a:r>
              <a:rPr lang="it-IT" dirty="0" smtClean="0"/>
              <a:t>Gruppo Telelavoro e lavoro agile – Chair: Domenico Riondino </a:t>
            </a:r>
          </a:p>
          <a:p>
            <a:r>
              <a:rPr lang="it-IT" dirty="0" smtClean="0"/>
              <a:t>Gruppo lavoro Tecnologi – Chair: Lo Re – in attesa candidato, nessuna candidatura emersa</a:t>
            </a:r>
          </a:p>
          <a:p>
            <a:r>
              <a:rPr lang="it-IT" dirty="0" smtClean="0"/>
              <a:t>Gruppo lavoro procedure amministrative e contatto AC – Chair: </a:t>
            </a:r>
            <a:r>
              <a:rPr lang="it-IT" dirty="0" err="1" smtClean="0"/>
              <a:t>Amadei</a:t>
            </a:r>
            <a:endParaRPr lang="it-IT" dirty="0" smtClean="0"/>
          </a:p>
          <a:p>
            <a:r>
              <a:rPr lang="it-IT" dirty="0" smtClean="0"/>
              <a:t>Gruppo lavoro corso RTTA – Chair: </a:t>
            </a:r>
            <a:r>
              <a:rPr lang="it-IT" dirty="0" err="1" smtClean="0"/>
              <a:t>Fasanelli</a:t>
            </a:r>
            <a:r>
              <a:rPr lang="it-IT" dirty="0" smtClean="0"/>
              <a:t> – emersa proposta do candidatura di Agostino </a:t>
            </a:r>
            <a:r>
              <a:rPr lang="it-IT" dirty="0" err="1" smtClean="0"/>
              <a:t>Raco</a:t>
            </a:r>
            <a:endParaRPr lang="it-IT" dirty="0" smtClean="0"/>
          </a:p>
          <a:p>
            <a:r>
              <a:rPr lang="it-IT" dirty="0" smtClean="0"/>
              <a:t>Gruppo di lavoro polizza sanitaria – Chair: </a:t>
            </a:r>
            <a:r>
              <a:rPr lang="it-IT" dirty="0" err="1" smtClean="0"/>
              <a:t>Bortot</a:t>
            </a:r>
            <a:r>
              <a:rPr lang="it-IT" dirty="0" smtClean="0"/>
              <a:t> che ha chiesto una sostituzione - aggiornamento</a:t>
            </a:r>
          </a:p>
        </p:txBody>
      </p:sp>
    </p:spTree>
    <p:extLst>
      <p:ext uri="{BB962C8B-B14F-4D97-AF65-F5344CB8AC3E}">
        <p14:creationId xmlns:p14="http://schemas.microsoft.com/office/powerpoint/2010/main" val="24731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Comunicazioni Rappresentanti - Rappresentati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alcune Strutture viene segnalato che le informazioni inviate dal RN non vengono sempre inoltrate</a:t>
            </a:r>
          </a:p>
          <a:p>
            <a:r>
              <a:rPr lang="it-IT" dirty="0" smtClean="0"/>
              <a:t>Se ci sono problemi nella gestione della comunicazione segnalateli</a:t>
            </a:r>
          </a:p>
          <a:p>
            <a:r>
              <a:rPr lang="it-IT" dirty="0" smtClean="0"/>
              <a:t>Discussione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554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elezioni</a:t>
            </a:r>
            <a:r>
              <a:rPr lang="en-US" dirty="0" smtClean="0"/>
              <a:t> </a:t>
            </a:r>
            <a:r>
              <a:rPr lang="en-US" dirty="0" err="1" smtClean="0"/>
              <a:t>rappresentanti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Antonio Forte– </a:t>
            </a:r>
            <a:r>
              <a:rPr lang="en-US" dirty="0" err="1"/>
              <a:t>rapp</a:t>
            </a:r>
            <a:r>
              <a:rPr lang="en-US" dirty="0"/>
              <a:t>. </a:t>
            </a:r>
            <a:r>
              <a:rPr lang="en-US" dirty="0" smtClean="0"/>
              <a:t>TTA </a:t>
            </a:r>
            <a:r>
              <a:rPr lang="en-US" dirty="0" smtClean="0"/>
              <a:t>Lecce</a:t>
            </a:r>
          </a:p>
          <a:p>
            <a:r>
              <a:rPr lang="en-US" dirty="0" err="1" smtClean="0"/>
              <a:t>Patrizia</a:t>
            </a:r>
            <a:r>
              <a:rPr lang="en-US" dirty="0" smtClean="0"/>
              <a:t> </a:t>
            </a:r>
            <a:r>
              <a:rPr lang="en-US" dirty="0" err="1"/>
              <a:t>Fragola</a:t>
            </a:r>
            <a:r>
              <a:rPr lang="en-US" dirty="0"/>
              <a:t> – </a:t>
            </a:r>
            <a:r>
              <a:rPr lang="en-US" dirty="0" err="1"/>
              <a:t>rapp</a:t>
            </a:r>
            <a:r>
              <a:rPr lang="en-US" dirty="0"/>
              <a:t>. TTA </a:t>
            </a:r>
            <a:r>
              <a:rPr lang="en-US" dirty="0" smtClean="0"/>
              <a:t>Perugia</a:t>
            </a:r>
          </a:p>
          <a:p>
            <a:r>
              <a:rPr lang="en-US" dirty="0" err="1" smtClean="0"/>
              <a:t>Yury</a:t>
            </a:r>
            <a:r>
              <a:rPr lang="en-US" dirty="0" smtClean="0"/>
              <a:t> </a:t>
            </a:r>
            <a:r>
              <a:rPr lang="en-US" dirty="0" err="1" smtClean="0"/>
              <a:t>Minenkov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TTA Roma Tor </a:t>
            </a:r>
            <a:r>
              <a:rPr lang="en-US" dirty="0" err="1" smtClean="0"/>
              <a:t>Vergata</a:t>
            </a:r>
            <a:endParaRPr lang="en-US" dirty="0" smtClean="0"/>
          </a:p>
          <a:p>
            <a:r>
              <a:rPr lang="en-US" dirty="0" err="1" smtClean="0"/>
              <a:t>Gianluca</a:t>
            </a:r>
            <a:r>
              <a:rPr lang="en-US" dirty="0" smtClean="0"/>
              <a:t> </a:t>
            </a:r>
            <a:r>
              <a:rPr lang="en-US" dirty="0" err="1" smtClean="0"/>
              <a:t>Scolieri</a:t>
            </a:r>
            <a:r>
              <a:rPr lang="en-US" dirty="0" smtClean="0"/>
              <a:t> – </a:t>
            </a:r>
            <a:r>
              <a:rPr lang="en-US" dirty="0" err="1" smtClean="0"/>
              <a:t>rapp</a:t>
            </a:r>
            <a:r>
              <a:rPr lang="en-US" dirty="0" smtClean="0"/>
              <a:t>. TTA Perugia</a:t>
            </a:r>
          </a:p>
          <a:p>
            <a:r>
              <a:rPr lang="en-US" dirty="0" smtClean="0"/>
              <a:t>Margherita </a:t>
            </a:r>
            <a:r>
              <a:rPr lang="en-US" dirty="0" err="1" smtClean="0"/>
              <a:t>Pezzini</a:t>
            </a:r>
            <a:r>
              <a:rPr lang="en-US" dirty="0" smtClean="0"/>
              <a:t> – </a:t>
            </a:r>
            <a:r>
              <a:rPr lang="en-US" dirty="0" err="1" smtClean="0"/>
              <a:t>rapp.TA</a:t>
            </a:r>
            <a:r>
              <a:rPr lang="en-US" dirty="0" smtClean="0"/>
              <a:t> LNGS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5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Nuova </a:t>
            </a:r>
            <a:r>
              <a:rPr lang="en-US" dirty="0" err="1" smtClean="0"/>
              <a:t>versione</a:t>
            </a:r>
            <a:r>
              <a:rPr lang="en-US" dirty="0" smtClean="0"/>
              <a:t> </a:t>
            </a:r>
            <a:r>
              <a:rPr lang="en-US" dirty="0" err="1" smtClean="0"/>
              <a:t>Statuto</a:t>
            </a:r>
            <a:r>
              <a:rPr lang="en-US" dirty="0" smtClean="0"/>
              <a:t> – in </a:t>
            </a:r>
            <a:r>
              <a:rPr lang="en-US" dirty="0" err="1" smtClean="0"/>
              <a:t>vigore</a:t>
            </a:r>
            <a:r>
              <a:rPr lang="en-US" dirty="0" smtClean="0"/>
              <a:t> dal 1 </a:t>
            </a:r>
            <a:r>
              <a:rPr lang="en-US" dirty="0" err="1" smtClean="0"/>
              <a:t>gennaio</a:t>
            </a:r>
            <a:r>
              <a:rPr lang="en-US" dirty="0" smtClean="0"/>
              <a:t> 2018</a:t>
            </a:r>
            <a:endParaRPr lang="it-IT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versione</a:t>
            </a:r>
            <a:r>
              <a:rPr lang="en-US" dirty="0" smtClean="0"/>
              <a:t> </a:t>
            </a:r>
            <a:r>
              <a:rPr lang="en-US" dirty="0" err="1" smtClean="0"/>
              <a:t>approvata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27 </a:t>
            </a:r>
            <a:r>
              <a:rPr lang="en-US" dirty="0" err="1" smtClean="0"/>
              <a:t>settembre</a:t>
            </a:r>
            <a:r>
              <a:rPr lang="en-US" dirty="0" smtClean="0"/>
              <a:t> è </a:t>
            </a:r>
            <a:r>
              <a:rPr lang="en-US" dirty="0" err="1" smtClean="0"/>
              <a:t>già</a:t>
            </a:r>
            <a:r>
              <a:rPr lang="en-US" dirty="0" smtClean="0"/>
              <a:t> online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AC, ma in </a:t>
            </a:r>
            <a:r>
              <a:rPr lang="en-US" dirty="0" err="1" smtClean="0"/>
              <a:t>vigore</a:t>
            </a:r>
            <a:r>
              <a:rPr lang="en-US" dirty="0" smtClean="0"/>
              <a:t> dal 1 </a:t>
            </a:r>
            <a:r>
              <a:rPr lang="en-US" dirty="0" err="1" smtClean="0"/>
              <a:t>gennaio</a:t>
            </a:r>
            <a:r>
              <a:rPr lang="en-US" dirty="0" smtClean="0"/>
              <a:t> 2018</a:t>
            </a:r>
            <a:endParaRPr lang="it-IT" dirty="0" smtClean="0"/>
          </a:p>
          <a:p>
            <a:r>
              <a:rPr lang="it-IT" dirty="0" smtClean="0"/>
              <a:t>Comunque  non cambia la sostanza di quello nuovo e attualmente in vigore</a:t>
            </a:r>
            <a:endParaRPr lang="it-IT" dirty="0"/>
          </a:p>
          <a:p>
            <a:r>
              <a:rPr lang="it-IT" dirty="0" smtClean="0"/>
              <a:t>Per quanto riguarda l’art.25 sui </a:t>
            </a:r>
            <a:r>
              <a:rPr lang="it-IT" dirty="0" err="1" smtClean="0"/>
              <a:t>CdS</a:t>
            </a:r>
            <a:r>
              <a:rPr lang="it-IT" dirty="0" smtClean="0"/>
              <a:t> e </a:t>
            </a:r>
            <a:r>
              <a:rPr lang="it-IT" dirty="0" err="1" smtClean="0"/>
              <a:t>CdL</a:t>
            </a:r>
            <a:r>
              <a:rPr lang="it-IT" dirty="0" smtClean="0"/>
              <a:t> si ricorda che sono previsti:</a:t>
            </a:r>
          </a:p>
          <a:p>
            <a:pPr lvl="1"/>
            <a:r>
              <a:rPr lang="it-IT" dirty="0"/>
              <a:t>due Rappresentanti eletti dai ricercatori;</a:t>
            </a:r>
          </a:p>
          <a:p>
            <a:pPr lvl="1"/>
            <a:r>
              <a:rPr lang="it-IT" dirty="0" smtClean="0"/>
              <a:t>un </a:t>
            </a:r>
            <a:r>
              <a:rPr lang="it-IT" dirty="0"/>
              <a:t>Rappresentante eletto dai tecnologi;</a:t>
            </a:r>
          </a:p>
          <a:p>
            <a:pPr lvl="1"/>
            <a:r>
              <a:rPr lang="it-IT" dirty="0" smtClean="0"/>
              <a:t>due </a:t>
            </a:r>
            <a:r>
              <a:rPr lang="it-IT" dirty="0"/>
              <a:t>Rappresentanti eletti dai tecnici ed amministrativi</a:t>
            </a:r>
            <a:r>
              <a:rPr lang="it-IT" dirty="0" smtClean="0"/>
              <a:t>;</a:t>
            </a:r>
          </a:p>
          <a:p>
            <a:pPr lvl="1"/>
            <a:r>
              <a:rPr lang="it-IT" dirty="0"/>
              <a:t>e</a:t>
            </a:r>
            <a:r>
              <a:rPr lang="it-IT" dirty="0" smtClean="0"/>
              <a:t> che al comma </a:t>
            </a:r>
            <a:r>
              <a:rPr lang="it-IT" dirty="0"/>
              <a:t>7 </a:t>
            </a:r>
            <a:r>
              <a:rPr lang="it-IT" dirty="0" smtClean="0"/>
              <a:t>troviamo che:</a:t>
            </a:r>
          </a:p>
          <a:p>
            <a:pPr lvl="2"/>
            <a:r>
              <a:rPr lang="it-IT" dirty="0" smtClean="0"/>
              <a:t>I </a:t>
            </a:r>
            <a:r>
              <a:rPr lang="it-IT" dirty="0"/>
              <a:t>rappresentanti del personale eletti in seno al Consiglio di Sezione o di </a:t>
            </a:r>
            <a:r>
              <a:rPr lang="it-IT" dirty="0" smtClean="0"/>
              <a:t>Laboratorio Nazionale </a:t>
            </a:r>
            <a:r>
              <a:rPr lang="it-IT" dirty="0"/>
              <a:t>rimangono in carica tre anni e possono essere rieletti consecutivamente </a:t>
            </a:r>
            <a:r>
              <a:rPr lang="it-IT" dirty="0" smtClean="0"/>
              <a:t>per una </a:t>
            </a:r>
            <a:r>
              <a:rPr lang="it-IT" dirty="0"/>
              <a:t>sola </a:t>
            </a:r>
            <a:r>
              <a:rPr lang="it-IT" dirty="0" smtClean="0"/>
              <a:t>volta.</a:t>
            </a:r>
            <a:endParaRPr lang="it-IT" dirty="0"/>
          </a:p>
          <a:p>
            <a:r>
              <a:rPr lang="it-IT" dirty="0" smtClean="0"/>
              <a:t>Pertanto laddove non ci sono il numero di rappresentanti previsti, andrebbero indette nuove elezioni</a:t>
            </a:r>
          </a:p>
        </p:txBody>
      </p:sp>
    </p:spTree>
    <p:extLst>
      <p:ext uri="{BB962C8B-B14F-4D97-AF65-F5344CB8AC3E}">
        <p14:creationId xmlns:p14="http://schemas.microsoft.com/office/powerpoint/2010/main" val="141520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Delibera di modifica proposta per disciplinare cariche elettive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857067" cy="358140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A seguito dell’ultima Assemblea congiunta era stato concordato di proporre, in attesa della revisione completa del disciplinare cariche elettive, la </a:t>
            </a:r>
            <a:r>
              <a:rPr lang="it-IT" dirty="0"/>
              <a:t>seguente modifica </a:t>
            </a:r>
            <a:r>
              <a:rPr lang="it-IT" dirty="0" smtClean="0"/>
              <a:t>all'ultimo </a:t>
            </a:r>
            <a:r>
              <a:rPr lang="it-IT" dirty="0"/>
              <a:t>periodo dell'articolo 4 comma 1</a:t>
            </a:r>
            <a:r>
              <a:rPr lang="it-IT" dirty="0" smtClean="0"/>
              <a:t>:</a:t>
            </a:r>
          </a:p>
          <a:p>
            <a:pPr lvl="1"/>
            <a:r>
              <a:rPr lang="it-IT" dirty="0"/>
              <a:t>In caso </a:t>
            </a:r>
            <a:r>
              <a:rPr lang="it-IT" dirty="0" smtClean="0"/>
              <a:t>contrario  </a:t>
            </a:r>
            <a:r>
              <a:rPr lang="it-IT" dirty="0"/>
              <a:t>e qualora trattasi di personale tecnologo e dotato di incarico di ricerca tecnologica, lo stesso viene accorpato con il personale ricercatore, dipendente o dotato di incarico di ricerca</a:t>
            </a:r>
            <a:r>
              <a:rPr lang="it-IT" dirty="0" smtClean="0"/>
              <a:t>.</a:t>
            </a:r>
          </a:p>
          <a:p>
            <a:r>
              <a:rPr lang="it-IT" dirty="0" smtClean="0"/>
              <a:t>Questo punto riguarda le sedi che non raggiungono le 5 unità di personale tecnologo.</a:t>
            </a:r>
          </a:p>
          <a:p>
            <a:r>
              <a:rPr lang="it-IT" dirty="0" smtClean="0"/>
              <a:t>Questo ha validità sia per l’elettorato passivo che attivo</a:t>
            </a:r>
          </a:p>
          <a:p>
            <a:r>
              <a:rPr lang="it-IT" dirty="0" smtClean="0"/>
              <a:t>Delibera in fase di valutazione da parte della GE e proposta in approvazione al CD di dicembre</a:t>
            </a:r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932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7570" y="-76200"/>
            <a:ext cx="8458201" cy="1981200"/>
          </a:xfrm>
        </p:spPr>
        <p:txBody>
          <a:bodyPr/>
          <a:lstStyle/>
          <a:p>
            <a:r>
              <a:rPr lang="en-US" dirty="0" err="1" smtClean="0"/>
              <a:t>Regolamento</a:t>
            </a:r>
            <a:r>
              <a:rPr lang="en-US" dirty="0" smtClean="0"/>
              <a:t> del </a:t>
            </a:r>
            <a:r>
              <a:rPr lang="en-US" dirty="0" err="1" smtClean="0"/>
              <a:t>Personale</a:t>
            </a:r>
            <a:r>
              <a:rPr lang="en-US" dirty="0" smtClean="0"/>
              <a:t> e ROF</a:t>
            </a:r>
            <a:endParaRPr lang="it-IT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6170" y="1447800"/>
            <a:ext cx="8055430" cy="5257800"/>
          </a:xfrm>
        </p:spPr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>
                <a:hlinkClick r:id="rId2"/>
              </a:rPr>
              <a:t>regolamento del personale </a:t>
            </a:r>
            <a:r>
              <a:rPr lang="it-IT" dirty="0" smtClean="0"/>
              <a:t>approvato nel CD di ottobre; in attesa dei 60 gg previsti per eventuali rilievi ministeriali</a:t>
            </a:r>
          </a:p>
          <a:p>
            <a:r>
              <a:rPr lang="it-IT" dirty="0" smtClean="0"/>
              <a:t>In vigore dal 1 febbraio 2018; punto importante:</a:t>
            </a:r>
          </a:p>
          <a:p>
            <a:pPr lvl="1"/>
            <a:r>
              <a:rPr lang="it-IT" dirty="0"/>
              <a:t>l'anzianità pregressa viene riconosciuta interamente per i contratti a  TD presso INFN, ma anche per EPR o Università italiane per profili di inquadramento equivalenti a quelli dell’INFN. Il limite rimane a 5 anni per quelli ricoperti presso Istituzioni estere che comunque verranno valutati da parte di apposita </a:t>
            </a:r>
            <a:r>
              <a:rPr lang="it-IT" dirty="0" smtClean="0"/>
              <a:t>commissione; </a:t>
            </a:r>
          </a:p>
          <a:p>
            <a:r>
              <a:rPr lang="it-IT" dirty="0" smtClean="0"/>
              <a:t>Per quanto riguarda il </a:t>
            </a:r>
            <a:r>
              <a:rPr lang="it-IT" dirty="0" smtClean="0">
                <a:hlinkClick r:id="rId3"/>
              </a:rPr>
              <a:t>ROF</a:t>
            </a:r>
            <a:r>
              <a:rPr lang="it-IT" dirty="0" smtClean="0"/>
              <a:t> anch’esso in vigore dal 1 febbraio 2018</a:t>
            </a:r>
          </a:p>
        </p:txBody>
      </p:sp>
    </p:spTree>
    <p:extLst>
      <p:ext uri="{BB962C8B-B14F-4D97-AF65-F5344CB8AC3E}">
        <p14:creationId xmlns:p14="http://schemas.microsoft.com/office/powerpoint/2010/main" val="30133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80867" cy="838199"/>
          </a:xfrm>
        </p:spPr>
        <p:txBody>
          <a:bodyPr/>
          <a:lstStyle/>
          <a:p>
            <a:r>
              <a:rPr lang="en-US" dirty="0" err="1" smtClean="0"/>
              <a:t>Riorganizzazione</a:t>
            </a:r>
            <a:r>
              <a:rPr lang="en-US" dirty="0" smtClean="0"/>
              <a:t> AC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019" y="1600200"/>
            <a:ext cx="8074781" cy="5105400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Approvato il </a:t>
            </a:r>
            <a:r>
              <a:rPr lang="it-IT" dirty="0" smtClean="0">
                <a:hlinkClick r:id="rId2"/>
              </a:rPr>
              <a:t>disciplinare organizzativo di AC </a:t>
            </a:r>
            <a:r>
              <a:rPr lang="it-IT" dirty="0" smtClean="0"/>
              <a:t>nel CD del 28 febbraio 2018</a:t>
            </a:r>
          </a:p>
          <a:p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avvenuti</a:t>
            </a:r>
            <a:r>
              <a:rPr lang="en-US" dirty="0" smtClean="0"/>
              <a:t> </a:t>
            </a:r>
            <a:r>
              <a:rPr lang="en-US" dirty="0" err="1" smtClean="0"/>
              <a:t>incontri</a:t>
            </a:r>
            <a:r>
              <a:rPr lang="en-US" dirty="0" smtClean="0"/>
              <a:t> con </a:t>
            </a:r>
            <a:r>
              <a:rPr lang="en-US" dirty="0" err="1" smtClean="0"/>
              <a:t>Direzioni</a:t>
            </a:r>
            <a:r>
              <a:rPr lang="en-US" dirty="0" smtClean="0"/>
              <a:t> </a:t>
            </a:r>
            <a:r>
              <a:rPr lang="en-US" dirty="0" err="1" smtClean="0"/>
              <a:t>AC,la</a:t>
            </a:r>
            <a:r>
              <a:rPr lang="en-US" dirty="0" smtClean="0"/>
              <a:t> </a:t>
            </a:r>
            <a:r>
              <a:rPr lang="en-US" dirty="0" err="1" smtClean="0"/>
              <a:t>Rappresentante</a:t>
            </a:r>
            <a:r>
              <a:rPr lang="en-US" dirty="0" smtClean="0"/>
              <a:t> del </a:t>
            </a:r>
            <a:r>
              <a:rPr lang="en-US" dirty="0" err="1" smtClean="0"/>
              <a:t>Personale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AC  a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approvazione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configurazione</a:t>
            </a:r>
            <a:r>
              <a:rPr lang="en-US" dirty="0" smtClean="0"/>
              <a:t> di AC </a:t>
            </a:r>
            <a:r>
              <a:rPr lang="en-US" dirty="0" err="1" smtClean="0"/>
              <a:t>operativa</a:t>
            </a:r>
            <a:r>
              <a:rPr lang="en-US" dirty="0" smtClean="0"/>
              <a:t> dal 12 </a:t>
            </a:r>
            <a:r>
              <a:rPr lang="en-US" dirty="0" err="1" smtClean="0"/>
              <a:t>marzo</a:t>
            </a:r>
            <a:endParaRPr lang="en-US" dirty="0" smtClean="0"/>
          </a:p>
          <a:p>
            <a:r>
              <a:rPr lang="it-IT" dirty="0" smtClean="0"/>
              <a:t>Relativamente ai </a:t>
            </a:r>
            <a:r>
              <a:rPr lang="it-IT" dirty="0"/>
              <a:t>rappresentanti del personale dell’Amministrazione Centrale svolgono un ruolo consultivo verso il Direttore Generale sul funzionamento e l’evoluzione dell’Amministrazione Centrale.</a:t>
            </a:r>
            <a:br>
              <a:rPr lang="it-IT" dirty="0"/>
            </a:br>
            <a:r>
              <a:rPr lang="it-IT" dirty="0"/>
              <a:t>La rappresentanza elettiva dell’Amministrazione Centrale è composta da un Rappresentante del personale appartenente ai livelli professionali I-III ed un Rappresentante del personale appartenente ai livelli professionali IV-VIII. Il primo mandato dei due Rappresentanti del personale inizierà al termine del mandato dell’attuale Rappresentante del personale di AC.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caso</a:t>
            </a:r>
            <a:r>
              <a:rPr lang="en-US" dirty="0" smtClean="0"/>
              <a:t> di </a:t>
            </a:r>
            <a:r>
              <a:rPr lang="en-US" dirty="0" err="1" smtClean="0"/>
              <a:t>difficoltà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la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implementativa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DG </a:t>
            </a:r>
            <a:r>
              <a:rPr lang="en-US" dirty="0" err="1" smtClean="0"/>
              <a:t>invita</a:t>
            </a:r>
            <a:r>
              <a:rPr lang="en-US" dirty="0" smtClean="0"/>
              <a:t> a </a:t>
            </a:r>
            <a:r>
              <a:rPr lang="en-US" dirty="0" err="1" smtClean="0"/>
              <a:t>segnalarle</a:t>
            </a:r>
            <a:r>
              <a:rPr lang="en-US" dirty="0" smtClean="0"/>
              <a:t> al fine di </a:t>
            </a:r>
            <a:r>
              <a:rPr lang="en-US" dirty="0" err="1" smtClean="0"/>
              <a:t>introdurre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correttivi</a:t>
            </a:r>
            <a:r>
              <a:rPr lang="en-US" dirty="0" smtClean="0"/>
              <a:t> </a:t>
            </a:r>
            <a:r>
              <a:rPr lang="en-US" dirty="0" err="1" smtClean="0"/>
              <a:t>necessari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Domani</a:t>
            </a:r>
            <a:r>
              <a:rPr lang="en-US" dirty="0" smtClean="0"/>
              <a:t> </a:t>
            </a:r>
            <a:r>
              <a:rPr lang="en-US" dirty="0" err="1" smtClean="0"/>
              <a:t>previsto</a:t>
            </a:r>
            <a:r>
              <a:rPr lang="en-US" dirty="0" smtClean="0"/>
              <a:t> </a:t>
            </a:r>
            <a:r>
              <a:rPr lang="en-US" dirty="0" err="1" smtClean="0"/>
              <a:t>intervento</a:t>
            </a:r>
            <a:r>
              <a:rPr lang="en-US" dirty="0" smtClean="0"/>
              <a:t> del </a:t>
            </a:r>
            <a:r>
              <a:rPr lang="en-US" dirty="0" err="1" smtClean="0"/>
              <a:t>Direttore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r>
              <a:rPr lang="en-US" dirty="0" smtClean="0"/>
              <a:t> in </a:t>
            </a:r>
            <a:r>
              <a:rPr lang="en-US" dirty="0" err="1" smtClean="0"/>
              <a:t>Assemblea</a:t>
            </a:r>
            <a:endParaRPr lang="en-US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227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38199"/>
          </a:xfrm>
        </p:spPr>
        <p:txBody>
          <a:bodyPr/>
          <a:lstStyle/>
          <a:p>
            <a:r>
              <a:rPr lang="it-IT" dirty="0" smtClean="0"/>
              <a:t>CD Gennaio 2018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47800"/>
            <a:ext cx="7704667" cy="4552016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Ipotesi di mettere a fattor comune i lab sotterranei e i rilevatori di onde gravitazionali; noi abbiamo privilegio di occupare posizione leader in questo quadro. Le nuove frontiere per lo studio di materia oscura ci inducono a valutare la sostenibilità del nostro laboratorio nel quadro delle prossime sfide offerte dagli esperimenti di terza generazione. </a:t>
            </a:r>
            <a:endParaRPr lang="it-IT" dirty="0" smtClean="0"/>
          </a:p>
          <a:p>
            <a:r>
              <a:rPr lang="it-IT" dirty="0" smtClean="0"/>
              <a:t>Aggiornamento sullo stato del CNAF – Maron e necessità </a:t>
            </a:r>
            <a:r>
              <a:rPr lang="it-IT" dirty="0"/>
              <a:t>di un nuovo sito </a:t>
            </a:r>
            <a:r>
              <a:rPr lang="it-IT" dirty="0" smtClean="0"/>
              <a:t>come prospettiva futura</a:t>
            </a:r>
          </a:p>
          <a:p>
            <a:r>
              <a:rPr lang="it-IT" dirty="0" smtClean="0"/>
              <a:t>Relazione Presidente CCR sulla sicurezza informatica richiesta dall’AGID</a:t>
            </a:r>
          </a:p>
          <a:p>
            <a:r>
              <a:rPr lang="it-IT" dirty="0" smtClean="0"/>
              <a:t>Relazione del RNR sul lavoro del </a:t>
            </a:r>
            <a:r>
              <a:rPr lang="it-IT" dirty="0" err="1" smtClean="0"/>
              <a:t>GdL</a:t>
            </a:r>
            <a:r>
              <a:rPr lang="it-IT" dirty="0" smtClean="0"/>
              <a:t> orario lavoro sperimentale livello I-III</a:t>
            </a:r>
          </a:p>
          <a:p>
            <a:r>
              <a:rPr lang="it-IT" dirty="0"/>
              <a:t>Masiero relaziona sulla trattativa sindacale: interruzione </a:t>
            </a:r>
            <a:r>
              <a:rPr lang="it-IT" dirty="0" smtClean="0"/>
              <a:t>indennità </a:t>
            </a:r>
            <a:r>
              <a:rPr lang="it-IT" dirty="0"/>
              <a:t>obiettivi </a:t>
            </a:r>
            <a:r>
              <a:rPr lang="it-IT" dirty="0" smtClean="0"/>
              <a:t>speciali  a seguito dei rilievi a causa della cancellazione della norma di riferimento</a:t>
            </a:r>
          </a:p>
          <a:p>
            <a:r>
              <a:rPr lang="it-IT" dirty="0" smtClean="0"/>
              <a:t>Approvazione PT: Presidente assicura i bandi per tecnologi del 2017 appena deliberato nuovo regolamento concorsi; per le posizioni successive verranno rimodulate fino al 2020 anche in base al numero di stabilizzazioni effettuate</a:t>
            </a:r>
          </a:p>
          <a:p>
            <a:r>
              <a:rPr lang="it-IT" dirty="0" smtClean="0"/>
              <a:t>Assegnazione prima trance di straordinari alle Strutture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448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76200"/>
            <a:ext cx="7704667" cy="761999"/>
          </a:xfrm>
        </p:spPr>
        <p:txBody>
          <a:bodyPr/>
          <a:lstStyle/>
          <a:p>
            <a:r>
              <a:rPr lang="it-IT" dirty="0" smtClean="0"/>
              <a:t>CD Febbraio 2018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143000"/>
            <a:ext cx="8009467" cy="541020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Il decreto del MIUR sulla spartizione dei posti di ricercatori e tecnologi  assegna 73 posti all’INFN;  possono essere banditi sia attingendo dalle graduatorie del 2016, sia con nuove assunzioni su tutti e tre i livelli di ricercatore e </a:t>
            </a:r>
            <a:r>
              <a:rPr lang="it-IT" dirty="0" err="1"/>
              <a:t>tecnologo.Va</a:t>
            </a:r>
            <a:r>
              <a:rPr lang="it-IT" dirty="0"/>
              <a:t> segnalato che il DM assegna 43.8 </a:t>
            </a:r>
            <a:r>
              <a:rPr lang="it-IT" dirty="0" err="1"/>
              <a:t>keuro</a:t>
            </a:r>
            <a:r>
              <a:rPr lang="it-IT" dirty="0"/>
              <a:t> a posizione, specificando che per costi maggiori gli Enti dovranno cofinanziare; viene specificato il requisito della priorità a giovani ricercatori (&lt;5 anni dal </a:t>
            </a:r>
            <a:r>
              <a:rPr lang="it-IT" dirty="0" err="1"/>
              <a:t>PhD</a:t>
            </a:r>
            <a:r>
              <a:rPr lang="it-IT" dirty="0"/>
              <a:t>). </a:t>
            </a:r>
            <a:endParaRPr lang="it-IT" dirty="0" smtClean="0"/>
          </a:p>
          <a:p>
            <a:r>
              <a:rPr lang="it-IT" dirty="0"/>
              <a:t>Abbiamo approvato una modifica del Piano Triennale prima dell'uscita del </a:t>
            </a:r>
            <a:r>
              <a:rPr lang="it-IT" dirty="0" err="1"/>
              <a:t>DPCM,indicando</a:t>
            </a:r>
            <a:r>
              <a:rPr lang="it-IT" dirty="0"/>
              <a:t> che, per quanto riguarda la ripartizione numerica delle assunzioni del Personale, ci si riferirà a quello che viene assegnato dal DPCM stabilizzazioni. </a:t>
            </a:r>
            <a:endParaRPr lang="it-IT" dirty="0" smtClean="0"/>
          </a:p>
          <a:p>
            <a:r>
              <a:rPr lang="it-IT" dirty="0"/>
              <a:t>In relazione al problema dell'aumento del budget del salario accessorio, il Presidente informa che è stato dato il via libera della Ragioneria di Stato per l'aumento del salario accessorio per i nuovi assunti; manca ancora la firma di </a:t>
            </a:r>
            <a:r>
              <a:rPr lang="it-IT" dirty="0" err="1"/>
              <a:t>Padoan</a:t>
            </a:r>
            <a:r>
              <a:rPr lang="it-IT" dirty="0" smtClean="0"/>
              <a:t>.</a:t>
            </a:r>
          </a:p>
          <a:p>
            <a:r>
              <a:rPr lang="it-IT" dirty="0"/>
              <a:t>È stata presentata la bozza del disciplinare per le missioni nazionali e estere che verrà portato in approvazione al CD di marzo </a:t>
            </a:r>
            <a:r>
              <a:rPr lang="it-IT" dirty="0" smtClean="0"/>
              <a:t>2018</a:t>
            </a:r>
          </a:p>
          <a:p>
            <a:r>
              <a:rPr lang="it-IT" dirty="0"/>
              <a:t>È stato presentato e approvato il nuovo Disciplinare organizzativo dei </a:t>
            </a:r>
            <a:r>
              <a:rPr lang="it-IT" dirty="0" smtClean="0"/>
              <a:t>LNF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9468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/>
          <a:lstStyle/>
          <a:p>
            <a:r>
              <a:rPr lang="it-IT" dirty="0" smtClean="0">
                <a:hlinkClick r:id="rId2"/>
              </a:rPr>
              <a:t>Disciplinare concorsi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24000"/>
            <a:ext cx="7704667" cy="4876800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i</a:t>
            </a:r>
            <a:r>
              <a:rPr lang="it-IT" dirty="0" smtClean="0"/>
              <a:t>n vigore dal 28 febbraio, data di approvazione;</a:t>
            </a:r>
            <a:endParaRPr lang="it-IT" dirty="0"/>
          </a:p>
          <a:p>
            <a:r>
              <a:rPr lang="it-IT" dirty="0"/>
              <a:t>o</a:t>
            </a:r>
            <a:r>
              <a:rPr lang="it-IT" dirty="0" smtClean="0"/>
              <a:t>biettivo di riunire </a:t>
            </a:r>
            <a:r>
              <a:rPr lang="it-IT" dirty="0"/>
              <a:t>in un unico disciplinare tutti i profili a TD e TI</a:t>
            </a:r>
            <a:r>
              <a:rPr lang="it-IT" dirty="0" smtClean="0"/>
              <a:t>;</a:t>
            </a:r>
          </a:p>
          <a:p>
            <a:r>
              <a:rPr lang="it-IT" dirty="0"/>
              <a:t>uniformato i concorsi a tempo determinato con quelli a tempo </a:t>
            </a:r>
            <a:r>
              <a:rPr lang="it-IT" dirty="0" smtClean="0"/>
              <a:t>indeterminato;</a:t>
            </a:r>
          </a:p>
          <a:p>
            <a:r>
              <a:rPr lang="it-IT" dirty="0"/>
              <a:t>a nomina delle Commissioni seguendo criteri di imparzialità e </a:t>
            </a:r>
            <a:r>
              <a:rPr lang="it-IT" dirty="0" smtClean="0"/>
              <a:t>rotazione;</a:t>
            </a:r>
          </a:p>
          <a:p>
            <a:r>
              <a:rPr lang="it-IT" dirty="0"/>
              <a:t>la valutazione prevede sempre dei  punteggi e non più </a:t>
            </a:r>
            <a:r>
              <a:rPr lang="it-IT" dirty="0" smtClean="0"/>
              <a:t>giudizi;</a:t>
            </a:r>
          </a:p>
          <a:p>
            <a:r>
              <a:rPr lang="it-IT" dirty="0"/>
              <a:t>per quanto riguarda i titoli valutabili e i relativi criteri di valutazione sono state inserite nuove griglie che hanno recepito molte delle richieste emerse dai tecnologi per la valutazione delle attività in relazione ai  diversi settori </a:t>
            </a:r>
            <a:r>
              <a:rPr lang="it-IT" dirty="0" smtClean="0"/>
              <a:t>tecnologici;</a:t>
            </a:r>
          </a:p>
          <a:p>
            <a:r>
              <a:rPr lang="it-IT" dirty="0"/>
              <a:t>si sono rese uniformi le modalità concorsuali per l’accesso ai diversi profili e livelli; pertanto anche per il Dirigente Tecnologo si prevede l'accesso per soli titoli</a:t>
            </a:r>
            <a:r>
              <a:rPr lang="it-IT" dirty="0" smtClean="0"/>
              <a:t>;</a:t>
            </a:r>
          </a:p>
          <a:p>
            <a:r>
              <a:rPr lang="it-IT" dirty="0"/>
              <a:t>relativamente al Personale Tecnico e Amministrativo nel disciplinare sono presenti i criteri solo per i livelli di accesso; non sono ovviamente inclusi i criteri per le progressioni di carriera (art.53 e art.54) che sono disciplinati separatamente.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76758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1282</TotalTime>
  <Words>1005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Parallax</vt:lpstr>
      <vt:lpstr>Comunicazioni</vt:lpstr>
      <vt:lpstr>Nuove elezioni rappresentanti</vt:lpstr>
      <vt:lpstr>Nuova versione Statuto – in vigore dal 1 gennaio 2018</vt:lpstr>
      <vt:lpstr>Delibera di modifica proposta per disciplinare cariche elettive</vt:lpstr>
      <vt:lpstr>Regolamento del Personale e ROF</vt:lpstr>
      <vt:lpstr>Riorganizzazione AC</vt:lpstr>
      <vt:lpstr>CD Gennaio 2018</vt:lpstr>
      <vt:lpstr>CD Febbraio 2018</vt:lpstr>
      <vt:lpstr>Disciplinare concorsi</vt:lpstr>
      <vt:lpstr>Disciplinare missioni</vt:lpstr>
      <vt:lpstr>Telelavoro </vt:lpstr>
      <vt:lpstr>Gruppi di lavoro dell’Assemblea</vt:lpstr>
      <vt:lpstr>Comunicazioni Rappresentanti - Rappresentati</vt:lpstr>
    </vt:vector>
  </TitlesOfParts>
  <Company>Sezione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Comunicazioni</dc:title>
  <dc:creator>Roberto Gomezel</dc:creator>
  <cp:lastModifiedBy>Roberto Gomezel</cp:lastModifiedBy>
  <cp:revision>438</cp:revision>
  <dcterms:created xsi:type="dcterms:W3CDTF">2015-09-22T11:25:38Z</dcterms:created>
  <dcterms:modified xsi:type="dcterms:W3CDTF">2018-03-21T11:09:22Z</dcterms:modified>
</cp:coreProperties>
</file>