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4" r:id="rId6"/>
    <p:sldId id="315" r:id="rId7"/>
    <p:sldId id="31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198B6"/>
    <a:srgbClr val="F2F2F2"/>
    <a:srgbClr val="F5F5F5"/>
    <a:srgbClr val="182B4D"/>
    <a:srgbClr val="FCFFFD"/>
    <a:srgbClr val="31758B"/>
    <a:srgbClr val="57C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81"/>
    <p:restoredTop sz="94714"/>
  </p:normalViewPr>
  <p:slideViewPr>
    <p:cSldViewPr snapToGrid="0" snapToObjects="1">
      <p:cViewPr>
        <p:scale>
          <a:sx n="133" d="100"/>
          <a:sy n="133" d="100"/>
        </p:scale>
        <p:origin x="-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B80F-28E1-544A-97B4-322A761DF474}" type="datetimeFigureOut">
              <a:rPr lang="it-IT" smtClean="0"/>
              <a:t>05/03/18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3077F-0F3F-9E43-B3A9-F72AF7BBC9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57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 userDrawn="1"/>
        </p:nvSpPr>
        <p:spPr bwMode="auto">
          <a:xfrm>
            <a:off x="0" y="-3174"/>
            <a:ext cx="12192000" cy="371157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4198B6"/>
          </a:soli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495998"/>
            <a:ext cx="10572000" cy="2971051"/>
          </a:xfrm>
          <a:ln>
            <a:noFill/>
          </a:ln>
        </p:spPr>
        <p:txBody>
          <a:bodyPr/>
          <a:lstStyle>
            <a:lvl1pPr>
              <a:defRPr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63B5-4A7A-0142-91A0-7194C0643212}" type="datetime1">
              <a:rPr lang="it-IT" smtClean="0"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4198B6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B362-BA33-2041-9171-9A8CA247DF23}" type="datetime1">
              <a:rPr lang="it-IT" smtClean="0"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198B6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56B1-BD56-0143-B9E0-71BA498D1777}" type="datetime1">
              <a:rPr lang="it-IT" smtClean="0"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4198B6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0EA1-24FB-5D4B-836E-3810A666D874}" type="datetime1">
              <a:rPr lang="it-IT" smtClean="0"/>
              <a:t>05/03/18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176784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4198B6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49068"/>
            <a:ext cx="10571998" cy="970450"/>
          </a:xfrm>
        </p:spPr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0EA1-24FB-5D4B-836E-3810A666D874}" type="datetime1">
              <a:rPr lang="it-IT" smtClean="0"/>
              <a:t>05/03/18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F9AA-9538-3647-A7DB-5579985B1E24}" type="datetime1">
              <a:rPr lang="it-IT" smtClean="0"/>
              <a:t>05/03/18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EEDFCA-56B0-544F-AB10-EF22C06BC9EC}" type="datetime1">
              <a:rPr lang="it-IT" smtClean="0"/>
              <a:t>05/03/18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7124" y="6176139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44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A7F7B4-406B-AF46-BADB-B402145310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66197" y="6107323"/>
            <a:ext cx="1230802" cy="6282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764D44E-3BB8-CA41-8FA7-FDD6B46499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13745" y="6107323"/>
            <a:ext cx="1018283" cy="628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C964A-DECD-6D4C-AAFD-96AB64AA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35976"/>
            <a:ext cx="10670799" cy="2460730"/>
          </a:xfrm>
        </p:spPr>
        <p:txBody>
          <a:bodyPr anchor="ctr"/>
          <a:lstStyle/>
          <a:p>
            <a:r>
              <a:rPr lang="en-GB" dirty="0"/>
              <a:t>Beam for PADME run 2018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5375E9-7D4D-3144-91C7-3568D76D1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01" y="3745187"/>
            <a:ext cx="3670300" cy="725213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182B4D"/>
                </a:solidFill>
              </a:rPr>
              <a:t>PADME collaboration meeting</a:t>
            </a:r>
          </a:p>
          <a:p>
            <a:r>
              <a:rPr lang="en-GB" sz="1600" dirty="0">
                <a:solidFill>
                  <a:srgbClr val="182B4D"/>
                </a:solidFill>
              </a:rPr>
              <a:t>9 </a:t>
            </a:r>
            <a:r>
              <a:rPr lang="en-GB" sz="1600" dirty="0" err="1">
                <a:solidFill>
                  <a:srgbClr val="182B4D"/>
                </a:solidFill>
              </a:rPr>
              <a:t>marzo</a:t>
            </a:r>
            <a:r>
              <a:rPr lang="en-GB" sz="1600">
                <a:solidFill>
                  <a:srgbClr val="182B4D"/>
                </a:solidFill>
              </a:rPr>
              <a:t> 2018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E87983-673B-B94F-A1D2-07F1438DCE52}"/>
              </a:ext>
            </a:extLst>
          </p:cNvPr>
          <p:cNvSpPr txBox="1"/>
          <p:nvPr/>
        </p:nvSpPr>
        <p:spPr>
          <a:xfrm>
            <a:off x="249651" y="4983658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804020000000003" pitchFamily="34" charset="0"/>
              </a:rPr>
              <a:t>BTF + LINAC team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D24492-6F0B-024B-8F16-F382D3AB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4"/>
          <a:stretch/>
        </p:blipFill>
        <p:spPr>
          <a:xfrm>
            <a:off x="5067967" y="2717408"/>
            <a:ext cx="6844633" cy="3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A215B6-3310-9043-BC08-C74D1120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Sparse thougths on setup and diagnostics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AECE233-8DCE-8A4D-8A87-D77B103A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GB" smtClean="0"/>
              <a:pPr/>
              <a:t>2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19227E-BF09-9D4C-8008-E9A162F26692}"/>
                  </a:ext>
                </a:extLst>
              </p:cNvPr>
              <p:cNvSpPr txBox="1"/>
              <p:nvPr/>
            </p:nvSpPr>
            <p:spPr>
              <a:xfrm>
                <a:off x="149599" y="1727200"/>
                <a:ext cx="12042401" cy="423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sz="2000" b="1" dirty="0"/>
                  <a:t>No action</a:t>
                </a:r>
                <a:r>
                  <a:rPr lang="en-GB" sz="2000" dirty="0"/>
                  <a:t> on LINAC and DA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sz="2000" dirty="0"/>
                  <a:t>NE complex in general until </a:t>
                </a:r>
                <a:r>
                  <a:rPr lang="en-GB" sz="2000" u="sng" dirty="0"/>
                  <a:t>March, 30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dirty="0"/>
                  <a:t>LINAC maintenance will follow, for 2 or 3 weeks</a:t>
                </a:r>
              </a:p>
              <a:p>
                <a:pPr marL="342900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sz="2000" dirty="0"/>
                  <a:t>This brings us to the beginning of April, at the start of BTF upgraded beam line </a:t>
                </a:r>
                <a:r>
                  <a:rPr lang="en-GB" sz="2000" u="sng" dirty="0"/>
                  <a:t>AND</a:t>
                </a:r>
                <a:r>
                  <a:rPr lang="en-GB" sz="2000" dirty="0"/>
                  <a:t> of the PADME setup </a:t>
                </a:r>
                <a:r>
                  <a:rPr lang="en-GB" sz="2000" b="1" dirty="0"/>
                  <a:t>installation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dirty="0"/>
                  <a:t>This implies </a:t>
                </a:r>
                <a:r>
                  <a:rPr lang="en-GB" b="1" dirty="0"/>
                  <a:t>no beam in BTF before the setup is ready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dirty="0"/>
                  <a:t>Some work on the </a:t>
                </a:r>
                <a:r>
                  <a:rPr lang="en-GB" b="1" dirty="0"/>
                  <a:t>LINAC optimization </a:t>
                </a:r>
                <a:r>
                  <a:rPr lang="en-GB" dirty="0"/>
                  <a:t>can be done, </a:t>
                </a:r>
                <a:r>
                  <a:rPr lang="en-GB" b="1" dirty="0"/>
                  <a:t>with transport dipole off</a:t>
                </a:r>
              </a:p>
              <a:p>
                <a:pPr marL="1257300" lvl="2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sz="1600" dirty="0"/>
                  <a:t>But this implies</a:t>
                </a:r>
                <a:r>
                  <a:rPr lang="en-GB" sz="1600" b="1" dirty="0"/>
                  <a:t> very limited diagnostics</a:t>
                </a:r>
              </a:p>
              <a:p>
                <a:pPr marL="342900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sz="2000" dirty="0"/>
                  <a:t>Most probably, </a:t>
                </a:r>
                <a:r>
                  <a:rPr lang="en-GB" sz="2000" b="1" dirty="0"/>
                  <a:t>no MIMOSA </a:t>
                </a:r>
                <a:r>
                  <a:rPr lang="en-GB" sz="2000" dirty="0"/>
                  <a:t>will be available, at least until summer, so </a:t>
                </a:r>
                <a:r>
                  <a:rPr lang="en-GB" sz="2000" b="1" dirty="0"/>
                  <a:t>no tracking in vacuum</a:t>
                </a:r>
                <a:endParaRPr lang="en-GB" sz="2000" dirty="0"/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dirty="0"/>
                  <a:t>Some information on </a:t>
                </a:r>
                <a:r>
                  <a:rPr lang="en-GB" b="1" dirty="0"/>
                  <a:t>beam spot</a:t>
                </a:r>
                <a:r>
                  <a:rPr lang="en-GB" dirty="0"/>
                  <a:t>, at lower resolution, from PADME </a:t>
                </a:r>
                <a:r>
                  <a:rPr lang="en-GB" b="1" dirty="0"/>
                  <a:t>active target</a:t>
                </a:r>
                <a:endParaRPr lang="en-GB" dirty="0"/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b="1" dirty="0"/>
                  <a:t>Beam imaging </a:t>
                </a:r>
                <a:r>
                  <a:rPr lang="en-GB" dirty="0"/>
                  <a:t>by </a:t>
                </a:r>
                <a:r>
                  <a:rPr lang="en-GB" dirty="0" err="1"/>
                  <a:t>FitPIX</a:t>
                </a:r>
                <a:r>
                  <a:rPr lang="en-GB" dirty="0"/>
                  <a:t> Silicon pixel detectors downstream the PADME vessel can be provided (PADME dipole dispersion + multiple scattering on windows and air)</a:t>
                </a:r>
              </a:p>
              <a:p>
                <a:pPr marL="342900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sz="2000" b="1" dirty="0"/>
                  <a:t>Timing </a:t>
                </a:r>
                <a:r>
                  <a:rPr lang="en-GB" sz="2000" dirty="0"/>
                  <a:t>information with </a:t>
                </a:r>
                <a:r>
                  <a:rPr lang="en-GB" sz="2000" b="1" dirty="0"/>
                  <a:t>quick feedback </a:t>
                </a:r>
                <a:r>
                  <a:rPr lang="en-GB" sz="2000" dirty="0"/>
                  <a:t>can come from PbF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</a:t>
                </a:r>
                <a:r>
                  <a:rPr lang="en-GB" sz="2000" b="1" dirty="0"/>
                  <a:t>small angle calorimeter</a:t>
                </a:r>
              </a:p>
              <a:p>
                <a:pPr>
                  <a:spcAft>
                    <a:spcPts val="300"/>
                  </a:spcAft>
                </a:pPr>
                <a:endParaRPr lang="en-GB" sz="2000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19227E-BF09-9D4C-8008-E9A162F26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9" y="1727200"/>
                <a:ext cx="12042401" cy="4231928"/>
              </a:xfrm>
              <a:prstGeom prst="rect">
                <a:avLst/>
              </a:prstGeom>
              <a:blipFill>
                <a:blip r:embed="rId2"/>
                <a:stretch>
                  <a:fillRect l="-527" t="-5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21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CDA61-3E7E-7246-9C08-4A404D1A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do: high priority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118106-69B3-E94E-8505-04A09808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BE9D48-A8FE-8648-B4B7-F8DF4A5758F1}"/>
              </a:ext>
            </a:extLst>
          </p:cNvPr>
          <p:cNvSpPr txBox="1"/>
          <p:nvPr/>
        </p:nvSpPr>
        <p:spPr>
          <a:xfrm>
            <a:off x="-2801" y="2128071"/>
            <a:ext cx="631216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300"/>
              </a:spcAft>
            </a:pPr>
            <a:r>
              <a:rPr lang="en-GB" u="sng" dirty="0"/>
              <a:t>Configuration 1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LINAC </a:t>
            </a:r>
            <a:r>
              <a:rPr lang="en-GB" u="sng" dirty="0"/>
              <a:t>electron mode</a:t>
            </a:r>
            <a:r>
              <a:rPr lang="en-GB" dirty="0"/>
              <a:t>, maximum possible energy: </a:t>
            </a:r>
            <a:r>
              <a:rPr lang="en-GB" b="1" dirty="0"/>
              <a:t>&gt;600 MeV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/>
              <a:t>BTF </a:t>
            </a:r>
            <a:r>
              <a:rPr lang="en-GB" b="1" u="sng" dirty="0"/>
              <a:t>target in</a:t>
            </a:r>
            <a:r>
              <a:rPr lang="en-GB" dirty="0"/>
              <a:t>, 2 x</a:t>
            </a:r>
            <a:r>
              <a:rPr lang="en-GB" baseline="-25000" dirty="0"/>
              <a:t>0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Energy selection: </a:t>
            </a:r>
            <a:r>
              <a:rPr lang="en-GB" b="1" dirty="0">
                <a:solidFill>
                  <a:srgbClr val="FF0000"/>
                </a:solidFill>
              </a:rPr>
              <a:t>&gt;500 MeV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D526570-21F1-2943-AE09-CAD957593595}"/>
              </a:ext>
            </a:extLst>
          </p:cNvPr>
          <p:cNvSpPr/>
          <p:nvPr/>
        </p:nvSpPr>
        <p:spPr>
          <a:xfrm>
            <a:off x="6309360" y="2128071"/>
            <a:ext cx="5882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300"/>
              </a:spcAft>
            </a:pPr>
            <a:r>
              <a:rPr lang="en-GB" u="sng" dirty="0"/>
              <a:t>Configuration 2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LINAC </a:t>
            </a:r>
            <a:r>
              <a:rPr lang="en-GB" u="sng" dirty="0"/>
              <a:t>positron mode</a:t>
            </a:r>
            <a:r>
              <a:rPr lang="en-GB" dirty="0"/>
              <a:t>, maximum possible energy: </a:t>
            </a:r>
            <a:r>
              <a:rPr lang="en-GB" b="1" dirty="0">
                <a:solidFill>
                  <a:srgbClr val="FF0000"/>
                </a:solidFill>
              </a:rPr>
              <a:t>&gt;500 MeV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/>
              <a:t>BTF </a:t>
            </a:r>
            <a:r>
              <a:rPr lang="en-GB" b="1" u="sng" dirty="0"/>
              <a:t>target out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Energy selection = E LINAC</a:t>
            </a:r>
            <a:endParaRPr lang="en-GB" b="1" dirty="0"/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endParaRPr lang="en-GB" u="sng" baseline="-25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07CC495-DC26-BA46-BB3C-047EF4B3DB6C}"/>
              </a:ext>
            </a:extLst>
          </p:cNvPr>
          <p:cNvSpPr/>
          <p:nvPr/>
        </p:nvSpPr>
        <p:spPr>
          <a:xfrm>
            <a:off x="180078" y="1703755"/>
            <a:ext cx="10320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Prepare beam with </a:t>
            </a:r>
            <a:r>
              <a:rPr lang="en-GB" b="1" dirty="0"/>
              <a:t>minimal requirements </a:t>
            </a:r>
            <a:r>
              <a:rPr lang="en-GB" dirty="0"/>
              <a:t>for PADME in at least </a:t>
            </a:r>
            <a:r>
              <a:rPr lang="en-GB" b="1" dirty="0"/>
              <a:t>2 configurations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C59D997A-1144-B041-81DB-A13F9E7D4454}"/>
                  </a:ext>
                </a:extLst>
              </p:cNvPr>
              <p:cNvSpPr/>
              <p:nvPr/>
            </p:nvSpPr>
            <p:spPr>
              <a:xfrm>
                <a:off x="1395601" y="3913473"/>
                <a:ext cx="9035037" cy="19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spcAft>
                    <a:spcPts val="300"/>
                  </a:spcAft>
                </a:pPr>
                <a:r>
                  <a:rPr lang="en-GB" dirty="0"/>
                  <a:t>In both configurations: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dirty="0"/>
                  <a:t>Long pulse: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150 ns </a:t>
                </a:r>
                <a:r>
                  <a:rPr lang="en-GB" dirty="0">
                    <a:solidFill>
                      <a:srgbClr val="FF0000"/>
                    </a:solidFill>
                  </a:rPr>
                  <a:t>or longer</a:t>
                </a:r>
                <a:endParaRPr lang="en-GB" dirty="0"/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dirty="0"/>
                  <a:t>Beam spot at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b="1" dirty="0"/>
                  <a:t>1 mm 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b="1" dirty="0"/>
                  <a:t>SLTTB02 </a:t>
                </a:r>
                <a:r>
                  <a:rPr lang="en-GB" dirty="0"/>
                  <a:t>aperture</a:t>
                </a:r>
                <a:r>
                  <a:rPr lang="en-GB" b="1" dirty="0"/>
                  <a:t> &lt; 1 mm, SLTTB04 </a:t>
                </a:r>
                <a:r>
                  <a:rPr lang="en-GB" dirty="0"/>
                  <a:t>aperture</a:t>
                </a:r>
                <a:r>
                  <a:rPr lang="en-GB" b="1" dirty="0"/>
                  <a:t> &lt; few mm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GB" b="1" dirty="0"/>
                  <a:t>SLTTB01, SLTTB03 </a:t>
                </a:r>
                <a:r>
                  <a:rPr lang="en-GB" dirty="0"/>
                  <a:t>and </a:t>
                </a:r>
                <a:r>
                  <a:rPr lang="en-GB" b="1" dirty="0"/>
                  <a:t>LINAC current </a:t>
                </a:r>
                <a:r>
                  <a:rPr lang="en-GB" dirty="0"/>
                  <a:t>tuned to get required intensity: </a:t>
                </a:r>
              </a:p>
              <a:p>
                <a:pPr marL="1257300" lvl="2" indent="-342900">
                  <a:spcAft>
                    <a:spcPts val="3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600" b="1" dirty="0"/>
                  <a:t>10</a:t>
                </a:r>
                <a:r>
                  <a:rPr lang="en-GB" sz="1600" b="1" baseline="30000" dirty="0"/>
                  <a:t>2</a:t>
                </a:r>
                <a:r>
                  <a:rPr lang="en-GB" sz="1600" b="1" dirty="0"/>
                  <a:t> positrons*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600" b="1" dirty="0"/>
                  <a:t> /pulse</a:t>
                </a:r>
                <a:endParaRPr lang="en-GB" b="1" dirty="0"/>
              </a:p>
            </p:txBody>
          </p:sp>
        </mc:Choice>
        <mc:Fallback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C59D997A-1144-B041-81DB-A13F9E7D4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01" y="3913473"/>
                <a:ext cx="9035037" cy="1941365"/>
              </a:xfrm>
              <a:prstGeom prst="rect">
                <a:avLst/>
              </a:prstGeom>
              <a:blipFill>
                <a:blip r:embed="rId2"/>
                <a:stretch>
                  <a:fillRect t="-649" b="-2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83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CDA61-3E7E-7246-9C08-4A404D1A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do: lower priority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118106-69B3-E94E-8505-04A09808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BE9D48-A8FE-8648-B4B7-F8DF4A5758F1}"/>
              </a:ext>
            </a:extLst>
          </p:cNvPr>
          <p:cNvSpPr txBox="1"/>
          <p:nvPr/>
        </p:nvSpPr>
        <p:spPr>
          <a:xfrm>
            <a:off x="-2801" y="2654886"/>
            <a:ext cx="116004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Tune </a:t>
            </a:r>
            <a:r>
              <a:rPr lang="en-GB" b="1" dirty="0"/>
              <a:t>selected energy </a:t>
            </a:r>
            <a:r>
              <a:rPr lang="en-GB" dirty="0"/>
              <a:t>with similar positron beam </a:t>
            </a:r>
            <a:r>
              <a:rPr lang="en-GB" b="1" dirty="0"/>
              <a:t>pulse length</a:t>
            </a:r>
            <a:r>
              <a:rPr lang="en-GB" dirty="0"/>
              <a:t>, </a:t>
            </a:r>
            <a:r>
              <a:rPr lang="en-GB" b="1" dirty="0"/>
              <a:t>spot size </a:t>
            </a:r>
            <a:r>
              <a:rPr lang="en-GB" dirty="0"/>
              <a:t>and </a:t>
            </a:r>
            <a:r>
              <a:rPr lang="en-GB" b="1" dirty="0"/>
              <a:t>intensity</a:t>
            </a:r>
            <a:r>
              <a:rPr lang="en-GB" dirty="0"/>
              <a:t> at different values, </a:t>
            </a:r>
            <a:r>
              <a:rPr lang="en-GB" u="sng" dirty="0"/>
              <a:t>at least</a:t>
            </a:r>
            <a:r>
              <a:rPr lang="en-GB" dirty="0"/>
              <a:t>: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300 MeV </a:t>
            </a:r>
            <a:endParaRPr lang="en-GB" dirty="0">
              <a:solidFill>
                <a:srgbClr val="FF0000"/>
              </a:solidFill>
            </a:endParaRP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250 MeV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07CC495-DC26-BA46-BB3C-047EF4B3DB6C}"/>
              </a:ext>
            </a:extLst>
          </p:cNvPr>
          <p:cNvSpPr/>
          <p:nvPr/>
        </p:nvSpPr>
        <p:spPr>
          <a:xfrm>
            <a:off x="-2801" y="1856155"/>
            <a:ext cx="11448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/>
              <a:t>Prepare beam with </a:t>
            </a:r>
            <a:r>
              <a:rPr lang="en-GB" sz="2000" b="1" dirty="0"/>
              <a:t>minimal requirements </a:t>
            </a:r>
            <a:r>
              <a:rPr lang="en-GB" sz="2000" dirty="0"/>
              <a:t>for PADME in at least one of the </a:t>
            </a:r>
            <a:r>
              <a:rPr lang="en-GB" sz="2000" b="1" dirty="0"/>
              <a:t>2 main configurations</a:t>
            </a:r>
            <a:r>
              <a:rPr lang="en-GB" sz="2000" dirty="0"/>
              <a:t>, and </a:t>
            </a:r>
            <a:r>
              <a:rPr lang="en-GB" sz="2000" b="1" u="sng" dirty="0"/>
              <a:t>in addition</a:t>
            </a:r>
            <a:r>
              <a:rPr lang="en-GB" sz="2000" dirty="0"/>
              <a:t>: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ADBBC0-08D6-6648-A46D-6D4687EB1F47}"/>
              </a:ext>
            </a:extLst>
          </p:cNvPr>
          <p:cNvSpPr/>
          <p:nvPr/>
        </p:nvSpPr>
        <p:spPr>
          <a:xfrm>
            <a:off x="-2801" y="4332655"/>
            <a:ext cx="1198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/>
              <a:t>Prepare </a:t>
            </a:r>
            <a:r>
              <a:rPr lang="en-GB" sz="2000" u="sng" dirty="0">
                <a:solidFill>
                  <a:srgbClr val="0070C0"/>
                </a:solidFill>
              </a:rPr>
              <a:t>electron beam</a:t>
            </a:r>
            <a:r>
              <a:rPr lang="en-GB" sz="2000" dirty="0">
                <a:solidFill>
                  <a:srgbClr val="0070C0"/>
                </a:solidFill>
              </a:rPr>
              <a:t> configurations</a:t>
            </a:r>
            <a:r>
              <a:rPr lang="en-GB" sz="2000" dirty="0"/>
              <a:t>, with as much as possible </a:t>
            </a:r>
            <a:r>
              <a:rPr lang="en-GB" sz="2000" b="1" dirty="0"/>
              <a:t>same parameters </a:t>
            </a:r>
            <a:r>
              <a:rPr lang="en-GB" sz="2000" dirty="0"/>
              <a:t>of positron beam</a:t>
            </a:r>
          </a:p>
        </p:txBody>
      </p:sp>
    </p:spTree>
    <p:extLst>
      <p:ext uri="{BB962C8B-B14F-4D97-AF65-F5344CB8AC3E}">
        <p14:creationId xmlns:p14="http://schemas.microsoft.com/office/powerpoint/2010/main" val="25180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AA2E2-88A7-7643-B75D-F4B23469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considerations: running mode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192B31-B6C6-7644-9AAD-5B9F521A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A8B0B80-50D3-8F49-AB99-287E08A1C4FE}"/>
              </a:ext>
            </a:extLst>
          </p:cNvPr>
          <p:cNvSpPr/>
          <p:nvPr/>
        </p:nvSpPr>
        <p:spPr>
          <a:xfrm>
            <a:off x="-2801" y="1856155"/>
            <a:ext cx="119820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/>
              <a:t>Configuration 2 (positrons produced at positron converter and accelerated by the LINAC to required energy, no BTF target) should be </a:t>
            </a:r>
            <a:r>
              <a:rPr lang="en-GB" sz="2000" b="1" dirty="0"/>
              <a:t>better</a:t>
            </a:r>
            <a:r>
              <a:rPr lang="en-GB" sz="2000" dirty="0"/>
              <a:t> from the point of view of: 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/>
              <a:t>Lower background</a:t>
            </a:r>
            <a:r>
              <a:rPr lang="en-GB" dirty="0"/>
              <a:t> (beam-related), due low energy photons in the BTF hall, coming from the production target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Allows running the LINAC at </a:t>
            </a:r>
            <a:r>
              <a:rPr lang="en-GB" b="1" dirty="0"/>
              <a:t>lower current</a:t>
            </a:r>
            <a:r>
              <a:rPr lang="en-GB" dirty="0"/>
              <a:t> for getting the required intensity: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600" b="1" dirty="0"/>
              <a:t>Maybe even to loo</a:t>
            </a:r>
            <a:r>
              <a:rPr lang="en-GB" sz="1600" dirty="0"/>
              <a:t>: need to cut the beam with collimators anyhow (again background…) and stability issues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Allow running at </a:t>
            </a:r>
            <a:r>
              <a:rPr lang="en-GB" b="1" dirty="0"/>
              <a:t>much higher positron intensity </a:t>
            </a:r>
            <a:r>
              <a:rPr lang="en-GB" dirty="0"/>
              <a:t>(for “special runs” aimed at checking pile-up or dump mode)</a:t>
            </a:r>
          </a:p>
        </p:txBody>
      </p:sp>
    </p:spTree>
    <p:extLst>
      <p:ext uri="{BB962C8B-B14F-4D97-AF65-F5344CB8AC3E}">
        <p14:creationId xmlns:p14="http://schemas.microsoft.com/office/powerpoint/2010/main" val="348667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AA2E2-88A7-7643-B75D-F4B23469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considerations: beam-setup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192B31-B6C6-7644-9AAD-5B9F521A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7E5C1B-4A35-DD4D-A664-9172C9545B02}"/>
              </a:ext>
            </a:extLst>
          </p:cNvPr>
          <p:cNvSpPr/>
          <p:nvPr/>
        </p:nvSpPr>
        <p:spPr>
          <a:xfrm>
            <a:off x="-2802" y="1685583"/>
            <a:ext cx="786151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GB" sz="2000" dirty="0"/>
              <a:t>Need one or more configurations for setting up the </a:t>
            </a:r>
            <a:r>
              <a:rPr lang="en-GB" sz="2000" b="1" dirty="0"/>
              <a:t>beam?</a:t>
            </a:r>
            <a:endParaRPr lang="en-GB" sz="2000" dirty="0"/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PADME </a:t>
            </a:r>
            <a:r>
              <a:rPr lang="en-GB" b="1" dirty="0"/>
              <a:t>target in</a:t>
            </a:r>
            <a:r>
              <a:rPr lang="en-GB" dirty="0"/>
              <a:t>, PADME </a:t>
            </a:r>
            <a:r>
              <a:rPr lang="en-GB" b="1" dirty="0"/>
              <a:t>dipole on</a:t>
            </a:r>
            <a:r>
              <a:rPr lang="en-GB" dirty="0"/>
              <a:t> (i.e. </a:t>
            </a:r>
            <a:r>
              <a:rPr lang="en-GB" b="1" dirty="0"/>
              <a:t>normal configuration</a:t>
            </a:r>
            <a:r>
              <a:rPr lang="en-GB" dirty="0"/>
              <a:t>): </a:t>
            </a:r>
          </a:p>
          <a:p>
            <a:pPr marL="1257300" lvl="2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GB" sz="1600" dirty="0"/>
              <a:t>Can monitor the spot with limited resolution </a:t>
            </a:r>
            <a:r>
              <a:rPr lang="en-GB" sz="1600" b="1" dirty="0"/>
              <a:t>on the target</a:t>
            </a:r>
            <a:r>
              <a:rPr lang="en-GB" sz="1600" dirty="0"/>
              <a:t>, and monitor the spot after magnet dispersion with a </a:t>
            </a:r>
            <a:r>
              <a:rPr lang="en-GB" sz="1600" dirty="0" err="1"/>
              <a:t>FitPIX</a:t>
            </a:r>
            <a:r>
              <a:rPr lang="en-GB" sz="1600" dirty="0"/>
              <a:t> in the beam path </a:t>
            </a:r>
            <a:r>
              <a:rPr lang="en-GB" sz="1600" b="1" dirty="0"/>
              <a:t>at the exit</a:t>
            </a:r>
            <a:r>
              <a:rPr lang="en-GB" sz="1600" dirty="0"/>
              <a:t> of the vacuum vessel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dirty="0"/>
              <a:t>PADME </a:t>
            </a:r>
            <a:r>
              <a:rPr lang="en-GB" b="1" dirty="0"/>
              <a:t>target out</a:t>
            </a:r>
            <a:r>
              <a:rPr lang="en-GB" dirty="0"/>
              <a:t>, PADME </a:t>
            </a:r>
            <a:r>
              <a:rPr lang="en-GB" b="1" dirty="0"/>
              <a:t>dipole off</a:t>
            </a:r>
            <a:r>
              <a:rPr lang="en-GB" dirty="0"/>
              <a:t>:  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600" dirty="0"/>
              <a:t>Beam on SAC. Can provide beam </a:t>
            </a:r>
            <a:r>
              <a:rPr lang="en-GB" sz="1600" b="1" dirty="0"/>
              <a:t>timing</a:t>
            </a:r>
            <a:r>
              <a:rPr lang="en-GB" sz="1600" dirty="0"/>
              <a:t> but </a:t>
            </a:r>
            <a:r>
              <a:rPr lang="en-GB" sz="1600" u="sng" dirty="0"/>
              <a:t>not</a:t>
            </a:r>
            <a:r>
              <a:rPr lang="en-GB" sz="1600" dirty="0"/>
              <a:t> the spot and the intensity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chemeClr val="accent5"/>
                </a:solidFill>
              </a:rPr>
              <a:t>Add a </a:t>
            </a:r>
            <a:r>
              <a:rPr lang="en-GB" sz="1600" dirty="0" err="1">
                <a:solidFill>
                  <a:schemeClr val="accent5"/>
                </a:solidFill>
              </a:rPr>
              <a:t>FitPIX</a:t>
            </a:r>
            <a:r>
              <a:rPr lang="en-GB" sz="1600" dirty="0">
                <a:solidFill>
                  <a:schemeClr val="accent5"/>
                </a:solidFill>
              </a:rPr>
              <a:t> </a:t>
            </a:r>
            <a:r>
              <a:rPr lang="en-GB" sz="1600" b="1" dirty="0">
                <a:solidFill>
                  <a:schemeClr val="accent5"/>
                </a:solidFill>
              </a:rPr>
              <a:t>in front </a:t>
            </a:r>
            <a:r>
              <a:rPr lang="en-GB" sz="1600" dirty="0">
                <a:solidFill>
                  <a:schemeClr val="accent5"/>
                </a:solidFill>
              </a:rPr>
              <a:t>of SAC? </a:t>
            </a:r>
          </a:p>
          <a:p>
            <a:pPr marL="1257300" lvl="2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chemeClr val="accent5"/>
                </a:solidFill>
              </a:rPr>
              <a:t>Leave </a:t>
            </a:r>
            <a:r>
              <a:rPr lang="en-GB" sz="1600" b="1" dirty="0">
                <a:solidFill>
                  <a:schemeClr val="accent5"/>
                </a:solidFill>
              </a:rPr>
              <a:t>now </a:t>
            </a:r>
            <a:r>
              <a:rPr lang="en-GB" sz="1600" dirty="0">
                <a:solidFill>
                  <a:schemeClr val="accent5"/>
                </a:solidFill>
              </a:rPr>
              <a:t>some </a:t>
            </a:r>
            <a:r>
              <a:rPr lang="en-GB" sz="1600" b="1" dirty="0">
                <a:solidFill>
                  <a:schemeClr val="accent5"/>
                </a:solidFill>
              </a:rPr>
              <a:t>more space</a:t>
            </a:r>
            <a:r>
              <a:rPr lang="en-GB" sz="1600" dirty="0">
                <a:solidFill>
                  <a:schemeClr val="accent5"/>
                </a:solidFill>
              </a:rPr>
              <a:t> (at least 10 cm) in the design stage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5FB75B9-308A-6E45-B7FC-CBDA92A6C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88" y="1611822"/>
            <a:ext cx="232353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1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13F-E793-644A-988D-E954CFF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considerations: operations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C922268-7B3A-7C44-8758-8E28276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E213C3-B1F8-EE44-9364-D197CFD12CDF}"/>
              </a:ext>
            </a:extLst>
          </p:cNvPr>
          <p:cNvSpPr/>
          <p:nvPr/>
        </p:nvSpPr>
        <p:spPr>
          <a:xfrm>
            <a:off x="-2801" y="1856155"/>
            <a:ext cx="11982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/>
              <a:t>Changing and optimizing the beam in different configurations requires </a:t>
            </a:r>
            <a:r>
              <a:rPr lang="en-GB" sz="2000" b="1" dirty="0"/>
              <a:t>TIME</a:t>
            </a:r>
            <a:r>
              <a:rPr lang="en-GB" sz="2000" dirty="0"/>
              <a:t> and can spoil </a:t>
            </a:r>
            <a:r>
              <a:rPr lang="en-GB" sz="2000" b="1" dirty="0"/>
              <a:t>stability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b="1" dirty="0"/>
              <a:t>Not enough </a:t>
            </a:r>
            <a:r>
              <a:rPr lang="en-GB" sz="2000" dirty="0"/>
              <a:t>experience for having an estimate of needed time for setup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/>
              <a:t>Basic beam requirements should be clearly </a:t>
            </a:r>
            <a:r>
              <a:rPr lang="en-GB" sz="2000" b="1" dirty="0"/>
              <a:t>stated</a:t>
            </a:r>
            <a:r>
              <a:rPr lang="en-GB" sz="2000" dirty="0"/>
              <a:t> and </a:t>
            </a:r>
            <a:r>
              <a:rPr lang="en-GB" sz="2000" b="1" dirty="0"/>
              <a:t>monitored</a:t>
            </a:r>
            <a:r>
              <a:rPr lang="en-GB" sz="2000" dirty="0"/>
              <a:t>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/>
              <a:t>Adequate </a:t>
            </a:r>
            <a:r>
              <a:rPr lang="en-GB" sz="2000" b="1" dirty="0"/>
              <a:t>feedback</a:t>
            </a:r>
            <a:r>
              <a:rPr lang="en-GB" sz="2000" dirty="0"/>
              <a:t> to machine staff has to be provided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0329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Citazione</Template>
  <TotalTime>14341</TotalTime>
  <Words>624</Words>
  <Application>Microsoft Macintosh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Calibri</vt:lpstr>
      <vt:lpstr>Cambria Math</vt:lpstr>
      <vt:lpstr>Century Gothic</vt:lpstr>
      <vt:lpstr>Segoe Script</vt:lpstr>
      <vt:lpstr>Wingdings</vt:lpstr>
      <vt:lpstr>Wingdings 2</vt:lpstr>
      <vt:lpstr>Citazione</vt:lpstr>
      <vt:lpstr>Beam for PADME run 2018</vt:lpstr>
      <vt:lpstr>Sparse thougths on setup and diagnostics</vt:lpstr>
      <vt:lpstr>Things to do: high priority </vt:lpstr>
      <vt:lpstr>Things to do: lower priority </vt:lpstr>
      <vt:lpstr>Some considerations: running mode</vt:lpstr>
      <vt:lpstr>Some considerations: beam-setup</vt:lpstr>
      <vt:lpstr>Some considerations: operations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Stato del progetto BTF-2</dc:title>
  <dc:creator>paolo valente</dc:creator>
  <cp:lastModifiedBy>paolo valente</cp:lastModifiedBy>
  <cp:revision>219</cp:revision>
  <dcterms:created xsi:type="dcterms:W3CDTF">2018-02-02T12:58:28Z</dcterms:created>
  <dcterms:modified xsi:type="dcterms:W3CDTF">2018-03-09T09:26:06Z</dcterms:modified>
</cp:coreProperties>
</file>