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1" r:id="rId11"/>
    <p:sldId id="276" r:id="rId12"/>
    <p:sldId id="283" r:id="rId13"/>
    <p:sldId id="282" r:id="rId14"/>
    <p:sldId id="263" r:id="rId15"/>
    <p:sldId id="264" r:id="rId16"/>
    <p:sldId id="266" r:id="rId17"/>
    <p:sldId id="268" r:id="rId18"/>
    <p:sldId id="265" r:id="rId19"/>
    <p:sldId id="277" r:id="rId20"/>
    <p:sldId id="279" r:id="rId21"/>
    <p:sldId id="280" r:id="rId22"/>
    <p:sldId id="281" r:id="rId23"/>
    <p:sldId id="278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o" initials="P" lastIdx="2" clrIdx="0">
    <p:extLst>
      <p:ext uri="{19B8F6BF-5375-455C-9EA6-DF929625EA0E}">
        <p15:presenceInfo xmlns:p15="http://schemas.microsoft.com/office/powerpoint/2012/main" userId="Pao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7" autoAdjust="0"/>
    <p:restoredTop sz="94660"/>
  </p:normalViewPr>
  <p:slideViewPr>
    <p:cSldViewPr snapToGrid="0">
      <p:cViewPr varScale="1">
        <p:scale>
          <a:sx n="89" d="100"/>
          <a:sy n="89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04T18:46:44.34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17-07-04T18:46:46.803" idx="2">
    <p:pos x="146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AB4B9-9AD2-45C4-8F88-0B909809912E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1F9B3-9C47-424C-8084-FA5C3C2ED4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65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65BF-902D-4629-A92C-E8B055D95B3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23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05B-3617-4F25-A30D-F4DEF9EEC186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AA56-ABC6-4710-9F5D-7519C4406D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81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05B-3617-4F25-A30D-F4DEF9EEC186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AA56-ABC6-4710-9F5D-7519C4406D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78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05B-3617-4F25-A30D-F4DEF9EEC186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AA56-ABC6-4710-9F5D-7519C4406D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16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05B-3617-4F25-A30D-F4DEF9EEC186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AA56-ABC6-4710-9F5D-7519C4406D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03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05B-3617-4F25-A30D-F4DEF9EEC186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AA56-ABC6-4710-9F5D-7519C4406D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16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05B-3617-4F25-A30D-F4DEF9EEC186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AA56-ABC6-4710-9F5D-7519C4406D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49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05B-3617-4F25-A30D-F4DEF9EEC186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AA56-ABC6-4710-9F5D-7519C4406D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11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05B-3617-4F25-A30D-F4DEF9EEC186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AA56-ABC6-4710-9F5D-7519C4406D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28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05B-3617-4F25-A30D-F4DEF9EEC186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AA56-ABC6-4710-9F5D-7519C4406D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13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05B-3617-4F25-A30D-F4DEF9EEC186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AA56-ABC6-4710-9F5D-7519C4406D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21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405B-3617-4F25-A30D-F4DEF9EEC186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AA56-ABC6-4710-9F5D-7519C4406D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46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405B-3617-4F25-A30D-F4DEF9EEC186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5AA56-ABC6-4710-9F5D-7519C4406D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1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Trigger status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Fan-out</a:t>
            </a:r>
          </a:p>
          <a:p>
            <a:r>
              <a:rPr lang="it-IT" dirty="0" smtClean="0"/>
              <a:t>Trigger processor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73857" y="4192438"/>
            <a:ext cx="528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P. Albicocco, P.B., P. </a:t>
            </a:r>
            <a:r>
              <a:rPr lang="it-IT" dirty="0" err="1" smtClean="0"/>
              <a:t>Ciambrone</a:t>
            </a:r>
            <a:r>
              <a:rPr lang="it-IT" dirty="0" smtClean="0"/>
              <a:t>, E. Leonardi, D. </a:t>
            </a:r>
            <a:r>
              <a:rPr lang="it-IT" dirty="0" err="1" smtClean="0"/>
              <a:t>Tagnani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562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Fan-out </a:t>
            </a:r>
            <a:r>
              <a:rPr lang="it-IT" dirty="0" err="1"/>
              <a:t>s</a:t>
            </a:r>
            <a:r>
              <a:rPr lang="it-IT" dirty="0" err="1" smtClean="0"/>
              <a:t>ignal</a:t>
            </a:r>
            <a:r>
              <a:rPr lang="it-IT" dirty="0" smtClean="0"/>
              <a:t> output </a:t>
            </a:r>
            <a:r>
              <a:rPr lang="it-IT" dirty="0" err="1" smtClean="0"/>
              <a:t>simulation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10957097" cy="4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Fan-out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/>
              <a:t>protoype</a:t>
            </a:r>
            <a:r>
              <a:rPr lang="it-IT" dirty="0" smtClean="0"/>
              <a:t> timing </a:t>
            </a:r>
            <a:r>
              <a:rPr lang="it-IT" dirty="0" err="1" smtClean="0"/>
              <a:t>properties</a:t>
            </a:r>
            <a:r>
              <a:rPr lang="it-IT" dirty="0" smtClean="0"/>
              <a:t> </a:t>
            </a:r>
            <a:r>
              <a:rPr lang="it-IT" dirty="0" err="1" smtClean="0"/>
              <a:t>checked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closely</a:t>
            </a:r>
            <a:r>
              <a:rPr lang="it-IT" dirty="0" smtClean="0"/>
              <a:t> </a:t>
            </a:r>
            <a:r>
              <a:rPr lang="it-IT" dirty="0" err="1" smtClean="0"/>
              <a:t>follow</a:t>
            </a:r>
            <a:r>
              <a:rPr lang="it-IT" dirty="0" smtClean="0"/>
              <a:t> </a:t>
            </a:r>
            <a:r>
              <a:rPr lang="it-IT" dirty="0" err="1" smtClean="0"/>
              <a:t>experiment</a:t>
            </a:r>
            <a:r>
              <a:rPr lang="it-IT" dirty="0" smtClean="0"/>
              <a:t> </a:t>
            </a:r>
            <a:r>
              <a:rPr lang="it-IT" dirty="0" err="1" smtClean="0"/>
              <a:t>specs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ARTEL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produced</a:t>
            </a:r>
            <a:r>
              <a:rPr lang="it-IT" dirty="0" smtClean="0"/>
              <a:t> 7 </a:t>
            </a:r>
            <a:r>
              <a:rPr lang="it-IT" dirty="0" err="1" smtClean="0"/>
              <a:t>boards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received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</a:t>
            </a:r>
            <a:r>
              <a:rPr lang="it-IT" dirty="0" err="1" smtClean="0"/>
              <a:t>yesterday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boards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checked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by </a:t>
            </a:r>
            <a:r>
              <a:rPr lang="it-IT" dirty="0" err="1" smtClean="0"/>
              <a:t>one</a:t>
            </a:r>
            <a:r>
              <a:rPr lang="it-IT" dirty="0" smtClean="0"/>
              <a:t>.</a:t>
            </a:r>
            <a:r>
              <a:rPr lang="it-IT" dirty="0" smtClean="0"/>
              <a:t> </a:t>
            </a:r>
            <a:r>
              <a:rPr lang="it-IT" dirty="0" err="1" smtClean="0"/>
              <a:t>interaction</a:t>
            </a:r>
            <a:r>
              <a:rPr lang="it-IT" dirty="0" smtClean="0"/>
              <a:t> with </a:t>
            </a:r>
            <a:r>
              <a:rPr lang="it-IT" dirty="0" err="1" smtClean="0"/>
              <a:t>daq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trivial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584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Fan-out trigger </a:t>
            </a:r>
            <a:r>
              <a:rPr lang="it-IT" dirty="0" err="1" smtClean="0"/>
              <a:t>distribution</a:t>
            </a:r>
            <a:r>
              <a:rPr lang="it-IT" dirty="0" smtClean="0"/>
              <a:t> </a:t>
            </a:r>
            <a:r>
              <a:rPr lang="it-IT" dirty="0" err="1" smtClean="0"/>
              <a:t>board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46" y="1607128"/>
            <a:ext cx="1843564" cy="41082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92" y="1475508"/>
            <a:ext cx="7306990" cy="411018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73017" y="6253018"/>
            <a:ext cx="977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Mechanics</a:t>
            </a:r>
            <a:r>
              <a:rPr lang="it-IT" dirty="0" smtClean="0"/>
              <a:t> and </a:t>
            </a:r>
            <a:r>
              <a:rPr lang="it-IT" dirty="0" err="1" smtClean="0"/>
              <a:t>pcb</a:t>
            </a:r>
            <a:r>
              <a:rPr lang="it-IT" dirty="0" smtClean="0"/>
              <a:t> </a:t>
            </a:r>
            <a:r>
              <a:rPr lang="it-IT" dirty="0" err="1" smtClean="0"/>
              <a:t>integration</a:t>
            </a:r>
            <a:r>
              <a:rPr lang="it-IT" dirty="0" smtClean="0"/>
              <a:t> </a:t>
            </a:r>
            <a:r>
              <a:rPr lang="it-IT" dirty="0" err="1" smtClean="0"/>
              <a:t>board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occur</a:t>
            </a:r>
            <a:r>
              <a:rPr lang="it-IT" dirty="0" smtClean="0"/>
              <a:t> </a:t>
            </a:r>
            <a:r>
              <a:rPr lang="it-IT" dirty="0" err="1" smtClean="0"/>
              <a:t>starting</a:t>
            </a:r>
            <a:r>
              <a:rPr lang="it-IT" dirty="0" smtClean="0"/>
              <a:t> on</a:t>
            </a:r>
            <a:r>
              <a:rPr lang="it-IT" dirty="0" smtClean="0"/>
              <a:t> </a:t>
            </a:r>
            <a:r>
              <a:rPr lang="it-IT" dirty="0" err="1" smtClean="0"/>
              <a:t>Monday</a:t>
            </a:r>
            <a:r>
              <a:rPr lang="it-IT" dirty="0" smtClean="0"/>
              <a:t> 12° march 2018@RomaTre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87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Fan-out </a:t>
            </a:r>
            <a:r>
              <a:rPr lang="it-IT" dirty="0" err="1" smtClean="0"/>
              <a:t>tests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7" y="2087592"/>
            <a:ext cx="5321540" cy="299336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67" y="1800494"/>
            <a:ext cx="6342333" cy="356756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33245" y="5865962"/>
            <a:ext cx="46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Current</a:t>
            </a:r>
            <a:r>
              <a:rPr lang="it-IT" dirty="0" smtClean="0"/>
              <a:t> absorption@6V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80030" y="6003985"/>
            <a:ext cx="322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time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measured</a:t>
            </a:r>
            <a:r>
              <a:rPr lang="it-IT" dirty="0" smtClean="0"/>
              <a:t>: 12 </a:t>
            </a:r>
            <a:r>
              <a:rPr lang="it-IT" dirty="0" err="1" smtClean="0"/>
              <a:t>ps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7001164" y="3700732"/>
            <a:ext cx="1349206" cy="230325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20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48906" y="250166"/>
            <a:ext cx="8108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RF</a:t>
            </a:r>
          </a:p>
          <a:p>
            <a:r>
              <a:rPr lang="it-IT" sz="1400" dirty="0" smtClean="0"/>
              <a:t>50Hz</a:t>
            </a:r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64866" y="250166"/>
            <a:ext cx="81088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Cosmic</a:t>
            </a:r>
            <a:endParaRPr lang="it-IT" sz="14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3141312" y="250166"/>
            <a:ext cx="81088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Random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96790" y="250166"/>
            <a:ext cx="10322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/>
              <a:t>Silicon</a:t>
            </a:r>
            <a:r>
              <a:rPr lang="it-IT" sz="1400" dirty="0" smtClean="0"/>
              <a:t> chip</a:t>
            </a:r>
          </a:p>
          <a:p>
            <a:pPr algn="ctr"/>
            <a:r>
              <a:rPr lang="it-IT" sz="1400" dirty="0" smtClean="0"/>
              <a:t>???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89091" y="1326797"/>
            <a:ext cx="2714456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CPU TRIGGER</a:t>
            </a:r>
          </a:p>
          <a:p>
            <a:pPr algn="ctr"/>
            <a:r>
              <a:rPr lang="it-IT" sz="1400" dirty="0" smtClean="0"/>
              <a:t>LVDS Trigger </a:t>
            </a:r>
            <a:r>
              <a:rPr lang="it-IT" sz="1400" dirty="0" err="1" smtClean="0"/>
              <a:t>Low</a:t>
            </a:r>
            <a:r>
              <a:rPr lang="it-IT" sz="1400" dirty="0" smtClean="0"/>
              <a:t> Active ~20ns</a:t>
            </a:r>
          </a:p>
          <a:p>
            <a:pPr algn="ctr"/>
            <a:endParaRPr lang="it-IT" sz="1400" dirty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/>
          </a:p>
          <a:p>
            <a:pPr algn="ctr"/>
            <a:endParaRPr lang="it-IT" sz="1400" dirty="0" smtClean="0"/>
          </a:p>
          <a:p>
            <a:pPr algn="ctr"/>
            <a:endParaRPr lang="it-IT" sz="1400" dirty="0"/>
          </a:p>
          <a:p>
            <a:pPr algn="ctr"/>
            <a:endParaRPr lang="it-IT" sz="1400" dirty="0" smtClean="0"/>
          </a:p>
          <a:p>
            <a:pPr algn="ctr"/>
            <a:endParaRPr lang="it-IT" sz="1400" dirty="0"/>
          </a:p>
          <a:p>
            <a:pPr algn="ctr"/>
            <a:endParaRPr lang="it-IT" sz="1400" dirty="0" smtClean="0"/>
          </a:p>
          <a:p>
            <a:pPr algn="ctr"/>
            <a:endParaRPr lang="it-IT" sz="1400" dirty="0"/>
          </a:p>
          <a:p>
            <a:pPr algn="ctr"/>
            <a:endParaRPr lang="it-IT" sz="1400" dirty="0" smtClean="0"/>
          </a:p>
          <a:p>
            <a:pPr algn="ctr"/>
            <a:endParaRPr lang="it-IT" sz="1400" dirty="0"/>
          </a:p>
        </p:txBody>
      </p:sp>
      <p:cxnSp>
        <p:nvCxnSpPr>
          <p:cNvPr id="11" name="Connettore diritto 10"/>
          <p:cNvCxnSpPr/>
          <p:nvPr/>
        </p:nvCxnSpPr>
        <p:spPr>
          <a:xfrm>
            <a:off x="2585884" y="1936955"/>
            <a:ext cx="289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2875749" y="1936955"/>
            <a:ext cx="0" cy="23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2875749" y="2172929"/>
            <a:ext cx="26556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/>
          <p:cNvCxnSpPr/>
          <p:nvPr/>
        </p:nvCxnSpPr>
        <p:spPr>
          <a:xfrm flipV="1">
            <a:off x="3136119" y="1936955"/>
            <a:ext cx="0" cy="23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/>
          <p:cNvCxnSpPr/>
          <p:nvPr/>
        </p:nvCxnSpPr>
        <p:spPr>
          <a:xfrm>
            <a:off x="3141312" y="1936955"/>
            <a:ext cx="2551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4" idx="2"/>
          </p:cNvCxnSpPr>
          <p:nvPr/>
        </p:nvCxnSpPr>
        <p:spPr>
          <a:xfrm>
            <a:off x="1354348" y="773386"/>
            <a:ext cx="887407" cy="5534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5" idx="2"/>
          </p:cNvCxnSpPr>
          <p:nvPr/>
        </p:nvCxnSpPr>
        <p:spPr>
          <a:xfrm>
            <a:off x="2470308" y="557943"/>
            <a:ext cx="405441" cy="7688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6" idx="2"/>
          </p:cNvCxnSpPr>
          <p:nvPr/>
        </p:nvCxnSpPr>
        <p:spPr>
          <a:xfrm flipH="1">
            <a:off x="3268900" y="557943"/>
            <a:ext cx="277854" cy="800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7" idx="2"/>
          </p:cNvCxnSpPr>
          <p:nvPr/>
        </p:nvCxnSpPr>
        <p:spPr>
          <a:xfrm flipH="1">
            <a:off x="3824749" y="773386"/>
            <a:ext cx="988188" cy="5534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1769621" y="2382464"/>
            <a:ext cx="254683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1 to 2 LVDS Trigger Distributor</a:t>
            </a:r>
          </a:p>
          <a:p>
            <a:pPr algn="ctr"/>
            <a:r>
              <a:rPr lang="it-IT" sz="1400" dirty="0" smtClean="0"/>
              <a:t>ICS8516</a:t>
            </a:r>
          </a:p>
          <a:p>
            <a:pPr algn="ctr"/>
            <a:r>
              <a:rPr lang="it-IT" sz="1400" dirty="0" err="1" smtClean="0"/>
              <a:t>Skew</a:t>
            </a:r>
            <a:r>
              <a:rPr lang="it-IT" sz="1400" dirty="0" smtClean="0"/>
              <a:t> 90ps, </a:t>
            </a:r>
          </a:p>
          <a:p>
            <a:pPr algn="ctr"/>
            <a:r>
              <a:rPr lang="it-IT" sz="1400" dirty="0" err="1" smtClean="0"/>
              <a:t>Skew</a:t>
            </a:r>
            <a:r>
              <a:rPr lang="it-IT" sz="1400" dirty="0" smtClean="0"/>
              <a:t> Part to Part 90ps,</a:t>
            </a:r>
          </a:p>
          <a:p>
            <a:pPr algn="ctr"/>
            <a:r>
              <a:rPr lang="it-IT" sz="1400" dirty="0" err="1" smtClean="0"/>
              <a:t>Propagation</a:t>
            </a:r>
            <a:r>
              <a:rPr lang="it-IT" sz="1400" dirty="0" smtClean="0"/>
              <a:t> Delay 2,4ns</a:t>
            </a:r>
          </a:p>
          <a:p>
            <a:pPr algn="ctr"/>
            <a:r>
              <a:rPr lang="it-IT" sz="1400" dirty="0" err="1" smtClean="0">
                <a:solidFill>
                  <a:schemeClr val="accent6"/>
                </a:solidFill>
              </a:rPr>
              <a:t>Jitter</a:t>
            </a:r>
            <a:r>
              <a:rPr lang="it-IT" sz="1400" dirty="0" smtClean="0">
                <a:solidFill>
                  <a:schemeClr val="accent6"/>
                </a:solidFill>
              </a:rPr>
              <a:t> 148fs RMS</a:t>
            </a:r>
          </a:p>
          <a:p>
            <a:pPr algn="ctr"/>
            <a:r>
              <a:rPr lang="it-IT" sz="1400" dirty="0" err="1" smtClean="0"/>
              <a:t>Fmax</a:t>
            </a:r>
            <a:r>
              <a:rPr lang="it-IT" sz="1400" dirty="0" smtClean="0"/>
              <a:t> 700MHz</a:t>
            </a:r>
          </a:p>
          <a:p>
            <a:pPr algn="ctr"/>
            <a:r>
              <a:rPr lang="it-IT" sz="1400" dirty="0" smtClean="0"/>
              <a:t>Rise/</a:t>
            </a:r>
            <a:r>
              <a:rPr lang="it-IT" sz="1400" dirty="0" err="1" smtClean="0"/>
              <a:t>fall</a:t>
            </a:r>
            <a:r>
              <a:rPr lang="it-IT" sz="1400" dirty="0" smtClean="0"/>
              <a:t> Time 100/500ps 3.3V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328916" y="4765827"/>
            <a:ext cx="159820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Board 1</a:t>
            </a:r>
          </a:p>
          <a:p>
            <a:pPr algn="ctr"/>
            <a:r>
              <a:rPr lang="it-IT" sz="1400" dirty="0" smtClean="0"/>
              <a:t>1 LVDS to 32 </a:t>
            </a:r>
            <a:r>
              <a:rPr lang="it-IT" sz="1400" dirty="0" err="1" smtClean="0"/>
              <a:t>Analog</a:t>
            </a:r>
            <a:r>
              <a:rPr lang="it-IT" sz="1400" dirty="0" smtClean="0"/>
              <a:t> Trigger Distributor</a:t>
            </a:r>
          </a:p>
          <a:p>
            <a:pPr algn="ctr"/>
            <a:r>
              <a:rPr lang="it-IT" sz="1400" dirty="0" err="1" smtClean="0">
                <a:solidFill>
                  <a:srgbClr val="FF0000"/>
                </a:solidFill>
              </a:rPr>
              <a:t>Jitter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max</a:t>
            </a:r>
            <a:r>
              <a:rPr lang="it-IT" sz="1400" dirty="0" smtClean="0">
                <a:solidFill>
                  <a:srgbClr val="FF0000"/>
                </a:solidFill>
              </a:rPr>
              <a:t> 150ps RMS</a:t>
            </a:r>
          </a:p>
          <a:p>
            <a:pPr algn="ctr"/>
            <a:r>
              <a:rPr lang="it-IT" sz="1400" dirty="0" err="1" smtClean="0"/>
              <a:t>Tbase</a:t>
            </a:r>
            <a:r>
              <a:rPr lang="it-IT" sz="1400" dirty="0"/>
              <a:t> </a:t>
            </a:r>
            <a:r>
              <a:rPr lang="it-IT" sz="1400" dirty="0" smtClean="0"/>
              <a:t>~30ns</a:t>
            </a:r>
          </a:p>
          <a:p>
            <a:pPr algn="ctr"/>
            <a:r>
              <a:rPr lang="it-IT" sz="1400" dirty="0" smtClean="0"/>
              <a:t>Rise/</a:t>
            </a:r>
            <a:r>
              <a:rPr lang="it-IT" sz="1400" dirty="0" err="1" smtClean="0"/>
              <a:t>fall</a:t>
            </a:r>
            <a:r>
              <a:rPr lang="it-IT" sz="1400" dirty="0" smtClean="0"/>
              <a:t> Time 10ns -1V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3810953" y="4765826"/>
            <a:ext cx="159820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Board 2</a:t>
            </a:r>
          </a:p>
          <a:p>
            <a:pPr algn="ctr"/>
            <a:r>
              <a:rPr lang="it-IT" sz="1400" dirty="0" smtClean="0"/>
              <a:t>1 LVDS to 32 </a:t>
            </a:r>
            <a:r>
              <a:rPr lang="it-IT" sz="1400" dirty="0" err="1" smtClean="0"/>
              <a:t>Analog</a:t>
            </a:r>
            <a:r>
              <a:rPr lang="it-IT" sz="1400" dirty="0" smtClean="0"/>
              <a:t> Trigger Distributor</a:t>
            </a:r>
          </a:p>
          <a:p>
            <a:pPr algn="ctr"/>
            <a:r>
              <a:rPr lang="it-IT" sz="1400" dirty="0" err="1" smtClean="0">
                <a:solidFill>
                  <a:srgbClr val="FF0000"/>
                </a:solidFill>
              </a:rPr>
              <a:t>Jitter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max</a:t>
            </a:r>
            <a:r>
              <a:rPr lang="it-IT" sz="1400" dirty="0" smtClean="0">
                <a:solidFill>
                  <a:srgbClr val="FF0000"/>
                </a:solidFill>
              </a:rPr>
              <a:t> 150ps RMS</a:t>
            </a:r>
          </a:p>
          <a:p>
            <a:pPr algn="ctr"/>
            <a:r>
              <a:rPr lang="it-IT" sz="1400" dirty="0" err="1" smtClean="0"/>
              <a:t>Tbase</a:t>
            </a:r>
            <a:r>
              <a:rPr lang="it-IT" sz="1400" dirty="0"/>
              <a:t> </a:t>
            </a:r>
            <a:r>
              <a:rPr lang="it-IT" sz="1400" dirty="0" smtClean="0"/>
              <a:t>~30ns</a:t>
            </a:r>
          </a:p>
          <a:p>
            <a:pPr algn="ctr"/>
            <a:r>
              <a:rPr lang="it-IT" sz="1400" dirty="0" smtClean="0"/>
              <a:t>Rise/</a:t>
            </a:r>
            <a:r>
              <a:rPr lang="it-IT" sz="1400" dirty="0" err="1" smtClean="0"/>
              <a:t>fall</a:t>
            </a:r>
            <a:r>
              <a:rPr lang="it-IT" sz="1400" dirty="0" smtClean="0"/>
              <a:t> Time 10ns -1V</a:t>
            </a:r>
          </a:p>
        </p:txBody>
      </p:sp>
      <p:sp>
        <p:nvSpPr>
          <p:cNvPr id="51" name="Freccia curva 50"/>
          <p:cNvSpPr/>
          <p:nvPr/>
        </p:nvSpPr>
        <p:spPr>
          <a:xfrm>
            <a:off x="5222012" y="3069902"/>
            <a:ext cx="698090" cy="1622323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6044152" y="250166"/>
            <a:ext cx="5860026" cy="6546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6088183" y="1517369"/>
            <a:ext cx="1290399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1 to 16 LVDS Trigger Distributor</a:t>
            </a:r>
          </a:p>
          <a:p>
            <a:pPr algn="ctr"/>
            <a:r>
              <a:rPr lang="it-IT" sz="1400" dirty="0" smtClean="0"/>
              <a:t>ICS8516</a:t>
            </a:r>
          </a:p>
          <a:p>
            <a:pPr algn="ctr"/>
            <a:r>
              <a:rPr lang="it-IT" sz="1400" dirty="0" err="1" smtClean="0"/>
              <a:t>Skew</a:t>
            </a:r>
            <a:r>
              <a:rPr lang="it-IT" sz="1400" dirty="0" smtClean="0"/>
              <a:t> 90ps, </a:t>
            </a:r>
          </a:p>
          <a:p>
            <a:pPr algn="ctr"/>
            <a:r>
              <a:rPr lang="it-IT" sz="1400" dirty="0" err="1" smtClean="0"/>
              <a:t>Skew</a:t>
            </a:r>
            <a:r>
              <a:rPr lang="it-IT" sz="1400" dirty="0" smtClean="0"/>
              <a:t> Part to Part 90ps,</a:t>
            </a:r>
          </a:p>
          <a:p>
            <a:pPr algn="ctr"/>
            <a:r>
              <a:rPr lang="it-IT" sz="1400" dirty="0" err="1" smtClean="0"/>
              <a:t>Propagation</a:t>
            </a:r>
            <a:r>
              <a:rPr lang="it-IT" sz="1400" dirty="0" smtClean="0"/>
              <a:t> Delay 2,4ns</a:t>
            </a:r>
          </a:p>
          <a:p>
            <a:pPr algn="ctr"/>
            <a:r>
              <a:rPr lang="it-IT" sz="1400" dirty="0" err="1" smtClean="0">
                <a:solidFill>
                  <a:schemeClr val="accent6"/>
                </a:solidFill>
              </a:rPr>
              <a:t>Jitter</a:t>
            </a:r>
            <a:r>
              <a:rPr lang="it-IT" sz="1400" dirty="0" smtClean="0">
                <a:solidFill>
                  <a:schemeClr val="accent6"/>
                </a:solidFill>
              </a:rPr>
              <a:t> 148fs RMS</a:t>
            </a:r>
          </a:p>
          <a:p>
            <a:pPr algn="ctr"/>
            <a:r>
              <a:rPr lang="it-IT" sz="1400" dirty="0" err="1" smtClean="0"/>
              <a:t>Fmax</a:t>
            </a:r>
            <a:r>
              <a:rPr lang="it-IT" sz="1400" dirty="0" smtClean="0"/>
              <a:t> 700MHz</a:t>
            </a:r>
          </a:p>
          <a:p>
            <a:pPr algn="ctr"/>
            <a:r>
              <a:rPr lang="it-IT" sz="1400" dirty="0" smtClean="0"/>
              <a:t>Rise/</a:t>
            </a:r>
            <a:r>
              <a:rPr lang="it-IT" sz="1400" dirty="0" err="1" smtClean="0"/>
              <a:t>fall</a:t>
            </a:r>
            <a:r>
              <a:rPr lang="it-IT" sz="1400" dirty="0" smtClean="0"/>
              <a:t> Time 100/500ps 3.3V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7804153" y="293599"/>
            <a:ext cx="1290399" cy="289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1) 1 LVDS to 2 ECL Trigger Distributor</a:t>
            </a:r>
          </a:p>
          <a:p>
            <a:pPr algn="ctr"/>
            <a:r>
              <a:rPr lang="it-IT" sz="1400" dirty="0" smtClean="0"/>
              <a:t>ICS853S9252</a:t>
            </a:r>
          </a:p>
          <a:p>
            <a:pPr algn="ctr"/>
            <a:r>
              <a:rPr lang="it-IT" sz="1400" dirty="0" err="1" smtClean="0"/>
              <a:t>Skew</a:t>
            </a:r>
            <a:r>
              <a:rPr lang="it-IT" sz="1400" dirty="0" smtClean="0"/>
              <a:t> 15ps, </a:t>
            </a:r>
          </a:p>
          <a:p>
            <a:pPr algn="ctr"/>
            <a:r>
              <a:rPr lang="it-IT" sz="1400" dirty="0" err="1" smtClean="0"/>
              <a:t>Skew</a:t>
            </a:r>
            <a:r>
              <a:rPr lang="it-IT" sz="1400" dirty="0" smtClean="0"/>
              <a:t> Part to Part 50ps,</a:t>
            </a:r>
          </a:p>
          <a:p>
            <a:pPr algn="ctr"/>
            <a:r>
              <a:rPr lang="it-IT" sz="1400" dirty="0" err="1" smtClean="0"/>
              <a:t>Propagation</a:t>
            </a:r>
            <a:r>
              <a:rPr lang="it-IT" sz="1400" dirty="0" smtClean="0"/>
              <a:t> Delay 175ps</a:t>
            </a:r>
          </a:p>
          <a:p>
            <a:pPr algn="ctr"/>
            <a:r>
              <a:rPr lang="it-IT" sz="1400" dirty="0" err="1" smtClean="0">
                <a:solidFill>
                  <a:schemeClr val="accent6"/>
                </a:solidFill>
              </a:rPr>
              <a:t>Jitter</a:t>
            </a:r>
            <a:r>
              <a:rPr lang="it-IT" sz="1400" dirty="0" smtClean="0">
                <a:solidFill>
                  <a:schemeClr val="accent6"/>
                </a:solidFill>
              </a:rPr>
              <a:t> 45fs RMS</a:t>
            </a:r>
          </a:p>
          <a:p>
            <a:pPr algn="ctr"/>
            <a:r>
              <a:rPr lang="it-IT" sz="1400" dirty="0" err="1" smtClean="0"/>
              <a:t>Fmax</a:t>
            </a:r>
            <a:r>
              <a:rPr lang="it-IT" sz="1400" dirty="0" smtClean="0"/>
              <a:t> 122MHz</a:t>
            </a:r>
          </a:p>
          <a:p>
            <a:pPr algn="ctr"/>
            <a:r>
              <a:rPr lang="it-IT" sz="1400" dirty="0" smtClean="0"/>
              <a:t>Rise/</a:t>
            </a:r>
            <a:r>
              <a:rPr lang="it-IT" sz="1400" dirty="0" err="1" smtClean="0"/>
              <a:t>fall</a:t>
            </a:r>
            <a:r>
              <a:rPr lang="it-IT" sz="1400" dirty="0" smtClean="0"/>
              <a:t> Time 135ps -3.3V</a:t>
            </a:r>
          </a:p>
        </p:txBody>
      </p:sp>
      <p:cxnSp>
        <p:nvCxnSpPr>
          <p:cNvPr id="55" name="Connettore 2 54"/>
          <p:cNvCxnSpPr/>
          <p:nvPr/>
        </p:nvCxnSpPr>
        <p:spPr>
          <a:xfrm flipV="1">
            <a:off x="7378582" y="1326797"/>
            <a:ext cx="425571" cy="6101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7804153" y="3819831"/>
            <a:ext cx="1290399" cy="289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16) 1 LVDS to 2 ECL Trigger Distributor</a:t>
            </a:r>
          </a:p>
          <a:p>
            <a:pPr algn="ctr"/>
            <a:r>
              <a:rPr lang="it-IT" sz="1400" dirty="0" smtClean="0"/>
              <a:t>ICS853S9252</a:t>
            </a:r>
          </a:p>
          <a:p>
            <a:pPr algn="ctr"/>
            <a:r>
              <a:rPr lang="it-IT" sz="1400" dirty="0" err="1" smtClean="0"/>
              <a:t>Skew</a:t>
            </a:r>
            <a:r>
              <a:rPr lang="it-IT" sz="1400" dirty="0" smtClean="0"/>
              <a:t> 15ps, </a:t>
            </a:r>
          </a:p>
          <a:p>
            <a:pPr algn="ctr"/>
            <a:r>
              <a:rPr lang="it-IT" sz="1400" dirty="0" err="1" smtClean="0"/>
              <a:t>Skew</a:t>
            </a:r>
            <a:r>
              <a:rPr lang="it-IT" sz="1400" dirty="0" smtClean="0"/>
              <a:t> Part to Part 50ps,</a:t>
            </a:r>
          </a:p>
          <a:p>
            <a:pPr algn="ctr"/>
            <a:r>
              <a:rPr lang="it-IT" sz="1400" dirty="0" err="1" smtClean="0"/>
              <a:t>Propagation</a:t>
            </a:r>
            <a:r>
              <a:rPr lang="it-IT" sz="1400" dirty="0" smtClean="0"/>
              <a:t> Delay 175ps</a:t>
            </a:r>
          </a:p>
          <a:p>
            <a:pPr algn="ctr"/>
            <a:r>
              <a:rPr lang="it-IT" sz="1400" dirty="0" err="1" smtClean="0">
                <a:solidFill>
                  <a:schemeClr val="accent6"/>
                </a:solidFill>
              </a:rPr>
              <a:t>Jitter</a:t>
            </a:r>
            <a:r>
              <a:rPr lang="it-IT" sz="1400" dirty="0" smtClean="0">
                <a:solidFill>
                  <a:schemeClr val="accent6"/>
                </a:solidFill>
              </a:rPr>
              <a:t> 45fs RMS</a:t>
            </a:r>
          </a:p>
          <a:p>
            <a:pPr algn="ctr"/>
            <a:r>
              <a:rPr lang="it-IT" sz="1400" dirty="0" err="1" smtClean="0"/>
              <a:t>Fmax</a:t>
            </a:r>
            <a:r>
              <a:rPr lang="it-IT" sz="1400" dirty="0" smtClean="0"/>
              <a:t> 122MHz</a:t>
            </a:r>
          </a:p>
          <a:p>
            <a:pPr algn="ctr"/>
            <a:r>
              <a:rPr lang="it-IT" sz="1400" dirty="0" smtClean="0"/>
              <a:t>Rise/</a:t>
            </a:r>
            <a:r>
              <a:rPr lang="it-IT" sz="1400" dirty="0" err="1" smtClean="0"/>
              <a:t>fall</a:t>
            </a:r>
            <a:r>
              <a:rPr lang="it-IT" sz="1400" dirty="0" smtClean="0"/>
              <a:t> Time 135ps -3.3V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8319911" y="3230132"/>
            <a:ext cx="28401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.</a:t>
            </a:r>
          </a:p>
          <a:p>
            <a:r>
              <a:rPr lang="it-IT" sz="1400" dirty="0"/>
              <a:t>.</a:t>
            </a:r>
            <a:endParaRPr lang="it-IT" sz="1400" dirty="0" smtClean="0"/>
          </a:p>
        </p:txBody>
      </p:sp>
      <p:cxnSp>
        <p:nvCxnSpPr>
          <p:cNvPr id="60" name="Connettore 2 59"/>
          <p:cNvCxnSpPr/>
          <p:nvPr/>
        </p:nvCxnSpPr>
        <p:spPr>
          <a:xfrm>
            <a:off x="7393708" y="4212417"/>
            <a:ext cx="410445" cy="733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>
            <a:off x="9158964" y="954779"/>
            <a:ext cx="7967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9960723" y="316429"/>
            <a:ext cx="178765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1) ECL to </a:t>
            </a:r>
            <a:r>
              <a:rPr lang="it-IT" sz="1400" dirty="0" err="1" smtClean="0"/>
              <a:t>Analog</a:t>
            </a:r>
            <a:r>
              <a:rPr lang="it-IT" sz="1400" dirty="0" smtClean="0"/>
              <a:t> Trigger.</a:t>
            </a:r>
          </a:p>
          <a:p>
            <a:pPr algn="ctr"/>
            <a:r>
              <a:rPr lang="it-IT" sz="1400" dirty="0" err="1" smtClean="0">
                <a:solidFill>
                  <a:srgbClr val="FF0000"/>
                </a:solidFill>
              </a:rPr>
              <a:t>Jitter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max</a:t>
            </a:r>
            <a:r>
              <a:rPr lang="it-IT" sz="1400" dirty="0" smtClean="0">
                <a:solidFill>
                  <a:srgbClr val="FF0000"/>
                </a:solidFill>
              </a:rPr>
              <a:t> 150ps RMS</a:t>
            </a:r>
          </a:p>
          <a:p>
            <a:pPr algn="ctr"/>
            <a:r>
              <a:rPr lang="it-IT" sz="1400" dirty="0" err="1" smtClean="0"/>
              <a:t>Tbase</a:t>
            </a:r>
            <a:r>
              <a:rPr lang="it-IT" sz="1400" dirty="0" smtClean="0"/>
              <a:t> ~30ns</a:t>
            </a:r>
          </a:p>
          <a:p>
            <a:pPr algn="ctr"/>
            <a:r>
              <a:rPr lang="it-IT" sz="1400" dirty="0" smtClean="0"/>
              <a:t>Rise/</a:t>
            </a:r>
            <a:r>
              <a:rPr lang="it-IT" sz="1400" dirty="0" err="1" smtClean="0"/>
              <a:t>fall</a:t>
            </a:r>
            <a:r>
              <a:rPr lang="it-IT" sz="1400" dirty="0" smtClean="0"/>
              <a:t> Time 10ns </a:t>
            </a:r>
            <a:r>
              <a:rPr lang="it-IT" sz="1400" dirty="0" err="1" smtClean="0"/>
              <a:t>at</a:t>
            </a:r>
            <a:endParaRPr lang="it-IT" sz="1400" dirty="0" smtClean="0"/>
          </a:p>
          <a:p>
            <a:pPr algn="ctr"/>
            <a:r>
              <a:rPr lang="it-IT" sz="1400" dirty="0" smtClean="0"/>
              <a:t>-1V</a:t>
            </a:r>
            <a:endParaRPr lang="it-IT" sz="1400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9995948" y="5336908"/>
            <a:ext cx="178765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32) ECL to </a:t>
            </a:r>
            <a:r>
              <a:rPr lang="it-IT" sz="1400" dirty="0" err="1" smtClean="0"/>
              <a:t>Analog</a:t>
            </a:r>
            <a:r>
              <a:rPr lang="it-IT" sz="1400" dirty="0" smtClean="0"/>
              <a:t> Trigger.</a:t>
            </a:r>
          </a:p>
          <a:p>
            <a:pPr algn="ctr"/>
            <a:r>
              <a:rPr lang="it-IT" sz="1400" dirty="0" err="1" smtClean="0">
                <a:solidFill>
                  <a:srgbClr val="FF0000"/>
                </a:solidFill>
              </a:rPr>
              <a:t>Jitter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max</a:t>
            </a:r>
            <a:r>
              <a:rPr lang="it-IT" sz="1400" dirty="0" smtClean="0">
                <a:solidFill>
                  <a:srgbClr val="FF0000"/>
                </a:solidFill>
              </a:rPr>
              <a:t> 150ps RMS</a:t>
            </a:r>
          </a:p>
          <a:p>
            <a:pPr algn="ctr"/>
            <a:r>
              <a:rPr lang="it-IT" sz="1400" dirty="0" err="1" smtClean="0"/>
              <a:t>Tbase</a:t>
            </a:r>
            <a:r>
              <a:rPr lang="it-IT" sz="1400" dirty="0" smtClean="0"/>
              <a:t> ~30ns</a:t>
            </a:r>
          </a:p>
          <a:p>
            <a:pPr algn="ctr"/>
            <a:r>
              <a:rPr lang="it-IT" sz="1400" dirty="0" smtClean="0"/>
              <a:t>Rise/</a:t>
            </a:r>
            <a:r>
              <a:rPr lang="it-IT" sz="1400" dirty="0" err="1" smtClean="0"/>
              <a:t>fall</a:t>
            </a:r>
            <a:r>
              <a:rPr lang="it-IT" sz="1400" dirty="0" smtClean="0"/>
              <a:t> Time 10ns </a:t>
            </a:r>
            <a:r>
              <a:rPr lang="it-IT" sz="1400" dirty="0" err="1" smtClean="0"/>
              <a:t>at</a:t>
            </a:r>
            <a:r>
              <a:rPr lang="it-IT" sz="1400" dirty="0" smtClean="0"/>
              <a:t> -1V</a:t>
            </a:r>
            <a:endParaRPr lang="it-IT" sz="1400" dirty="0"/>
          </a:p>
        </p:txBody>
      </p:sp>
      <p:cxnSp>
        <p:nvCxnSpPr>
          <p:cNvPr id="72" name="Connettore 2 71"/>
          <p:cNvCxnSpPr/>
          <p:nvPr/>
        </p:nvCxnSpPr>
        <p:spPr>
          <a:xfrm>
            <a:off x="9164023" y="6029405"/>
            <a:ext cx="7967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ccia a destra 36"/>
          <p:cNvSpPr/>
          <p:nvPr/>
        </p:nvSpPr>
        <p:spPr>
          <a:xfrm rot="2996578">
            <a:off x="3823807" y="4390238"/>
            <a:ext cx="536650" cy="24745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a destra 37"/>
          <p:cNvSpPr/>
          <p:nvPr/>
        </p:nvSpPr>
        <p:spPr>
          <a:xfrm rot="7708837">
            <a:off x="1577384" y="4388662"/>
            <a:ext cx="546481" cy="23894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88714" y="2917752"/>
            <a:ext cx="86296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SILICON Chip</a:t>
            </a:r>
          </a:p>
        </p:txBody>
      </p:sp>
      <p:sp>
        <p:nvSpPr>
          <p:cNvPr id="40" name="Freccia a destra 39"/>
          <p:cNvSpPr/>
          <p:nvPr/>
        </p:nvSpPr>
        <p:spPr>
          <a:xfrm rot="10800000">
            <a:off x="1001140" y="3069902"/>
            <a:ext cx="628958" cy="21891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/>
          <p:cNvSpPr txBox="1"/>
          <p:nvPr/>
        </p:nvSpPr>
        <p:spPr>
          <a:xfrm>
            <a:off x="36628" y="1831286"/>
            <a:ext cx="988794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CAEN ADC CONTROL</a:t>
            </a:r>
          </a:p>
        </p:txBody>
      </p:sp>
      <p:sp>
        <p:nvSpPr>
          <p:cNvPr id="46" name="Freccia a destra 45"/>
          <p:cNvSpPr/>
          <p:nvPr/>
        </p:nvSpPr>
        <p:spPr>
          <a:xfrm rot="10800000">
            <a:off x="1065050" y="1983436"/>
            <a:ext cx="628958" cy="218919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58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9039" y="1"/>
            <a:ext cx="3487993" cy="776748"/>
          </a:xfrm>
        </p:spPr>
        <p:txBody>
          <a:bodyPr/>
          <a:lstStyle/>
          <a:p>
            <a:r>
              <a:rPr lang="it-IT" dirty="0"/>
              <a:t>CPU </a:t>
            </a:r>
            <a:r>
              <a:rPr lang="it-IT" dirty="0" smtClean="0"/>
              <a:t>TRIGGER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125496" y="689489"/>
            <a:ext cx="4296697" cy="60204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 descr="AES-Z7MB-7Z010-SBC-I-G Avnet Engineering Services,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17" y="1066032"/>
            <a:ext cx="32099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449957" y="1564626"/>
            <a:ext cx="167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AES-Z7MB-7Z020-SBC-I-G</a:t>
            </a:r>
            <a:endParaRPr lang="it-IT" b="1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360310" y="5320064"/>
            <a:ext cx="10618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RJ45 Trigger LVDS OUT1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360310" y="5875217"/>
            <a:ext cx="10618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RJ45 Trigger LVDS OUT1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04568" y="1066032"/>
            <a:ext cx="4296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Ethernet for PC comunicator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Possibility</a:t>
            </a:r>
            <a:r>
              <a:rPr lang="it-IT" dirty="0" smtClean="0"/>
              <a:t> to </a:t>
            </a:r>
            <a:r>
              <a:rPr lang="it-IT" dirty="0" err="1" smtClean="0"/>
              <a:t>have</a:t>
            </a:r>
            <a:r>
              <a:rPr lang="it-IT" dirty="0" smtClean="0"/>
              <a:t> Linux </a:t>
            </a:r>
            <a:r>
              <a:rPr lang="it-IT" dirty="0" err="1" smtClean="0"/>
              <a:t>sistem</a:t>
            </a:r>
            <a:r>
              <a:rPr lang="it-IT" dirty="0" smtClean="0"/>
              <a:t> with server machine, in ARM processor.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Possibility</a:t>
            </a:r>
            <a:r>
              <a:rPr lang="it-IT" dirty="0"/>
              <a:t> to </a:t>
            </a:r>
            <a:r>
              <a:rPr lang="it-IT" dirty="0" err="1" smtClean="0"/>
              <a:t>have</a:t>
            </a:r>
            <a:r>
              <a:rPr lang="it-IT" dirty="0" smtClean="0"/>
              <a:t> SPI I2C JTAG USB </a:t>
            </a:r>
            <a:r>
              <a:rPr lang="it-IT" dirty="0" err="1" smtClean="0"/>
              <a:t>protocol</a:t>
            </a:r>
            <a:r>
              <a:rPr lang="it-IT" dirty="0" smtClean="0"/>
              <a:t> </a:t>
            </a:r>
            <a:r>
              <a:rPr lang="it-IT" dirty="0" err="1" smtClean="0"/>
              <a:t>interface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50488" y="2714587"/>
            <a:ext cx="429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FPGA on-</a:t>
            </a:r>
            <a:r>
              <a:rPr lang="it-IT" dirty="0" err="1" smtClean="0"/>
              <a:t>board</a:t>
            </a:r>
            <a:r>
              <a:rPr lang="it-IT" dirty="0" smtClean="0"/>
              <a:t> for integrate trigger </a:t>
            </a:r>
            <a:r>
              <a:rPr lang="it-IT" dirty="0" err="1" smtClean="0"/>
              <a:t>logic</a:t>
            </a:r>
            <a:r>
              <a:rPr lang="it-IT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469487" y="4728869"/>
            <a:ext cx="2546833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1 to 2 LVDS Trigger Distributor</a:t>
            </a:r>
          </a:p>
          <a:p>
            <a:pPr algn="ctr"/>
            <a:r>
              <a:rPr lang="it-IT" sz="1400" dirty="0" smtClean="0"/>
              <a:t>ICS8516</a:t>
            </a:r>
          </a:p>
          <a:p>
            <a:pPr algn="ctr"/>
            <a:r>
              <a:rPr lang="it-IT" sz="1400" dirty="0" err="1" smtClean="0"/>
              <a:t>Skew</a:t>
            </a:r>
            <a:r>
              <a:rPr lang="it-IT" sz="1400" dirty="0" smtClean="0"/>
              <a:t> 90ps, </a:t>
            </a:r>
          </a:p>
          <a:p>
            <a:pPr algn="ctr"/>
            <a:r>
              <a:rPr lang="it-IT" sz="1400" dirty="0" err="1" smtClean="0"/>
              <a:t>Skew</a:t>
            </a:r>
            <a:r>
              <a:rPr lang="it-IT" sz="1400" dirty="0" smtClean="0"/>
              <a:t> Part to Part 90ps,</a:t>
            </a:r>
          </a:p>
          <a:p>
            <a:pPr algn="ctr"/>
            <a:r>
              <a:rPr lang="it-IT" sz="1400" dirty="0" err="1" smtClean="0"/>
              <a:t>Propagation</a:t>
            </a:r>
            <a:r>
              <a:rPr lang="it-IT" sz="1400" dirty="0" smtClean="0"/>
              <a:t> Delay 2,4ns</a:t>
            </a:r>
          </a:p>
          <a:p>
            <a:pPr algn="ctr"/>
            <a:r>
              <a:rPr lang="it-IT" sz="1400" dirty="0" err="1" smtClean="0"/>
              <a:t>Jitter</a:t>
            </a:r>
            <a:r>
              <a:rPr lang="it-IT" sz="1400" dirty="0" smtClean="0"/>
              <a:t> 148fs RMS</a:t>
            </a:r>
          </a:p>
          <a:p>
            <a:pPr algn="ctr"/>
            <a:r>
              <a:rPr lang="it-IT" sz="1400" dirty="0" err="1" smtClean="0"/>
              <a:t>Fmax</a:t>
            </a:r>
            <a:r>
              <a:rPr lang="it-IT" sz="1400" dirty="0" smtClean="0"/>
              <a:t> 700MHz</a:t>
            </a:r>
          </a:p>
          <a:p>
            <a:pPr algn="ctr"/>
            <a:r>
              <a:rPr lang="it-IT" sz="1400" dirty="0" smtClean="0"/>
              <a:t>Rise/</a:t>
            </a:r>
            <a:r>
              <a:rPr lang="it-IT" sz="1400" dirty="0" err="1" smtClean="0"/>
              <a:t>fall</a:t>
            </a:r>
            <a:r>
              <a:rPr lang="it-IT" sz="1400" dirty="0" smtClean="0"/>
              <a:t> Time 100/500ps 3.3V</a:t>
            </a: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9016321" y="5581674"/>
            <a:ext cx="34398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9016321" y="6136767"/>
            <a:ext cx="34398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7646117" y="2889660"/>
            <a:ext cx="482241" cy="17387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9360309" y="2926677"/>
            <a:ext cx="10618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4 or more LEMO </a:t>
            </a:r>
          </a:p>
          <a:p>
            <a:pPr algn="ctr"/>
            <a:r>
              <a:rPr lang="it-IT" sz="1400" dirty="0" smtClean="0"/>
              <a:t>TRIGGER</a:t>
            </a:r>
          </a:p>
          <a:p>
            <a:pPr algn="ctr"/>
            <a:r>
              <a:rPr lang="it-IT" sz="1400" dirty="0" smtClean="0"/>
              <a:t>INPUT</a:t>
            </a:r>
            <a:endParaRPr lang="it-IT" sz="1400" dirty="0"/>
          </a:p>
        </p:txBody>
      </p:sp>
      <p:cxnSp>
        <p:nvCxnSpPr>
          <p:cNvPr id="23" name="Connettore 2 22"/>
          <p:cNvCxnSpPr/>
          <p:nvPr/>
        </p:nvCxnSpPr>
        <p:spPr>
          <a:xfrm flipH="1" flipV="1">
            <a:off x="9255842" y="2843534"/>
            <a:ext cx="87764" cy="194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ccia bidirezionale orizzontale 24"/>
          <p:cNvSpPr/>
          <p:nvPr/>
        </p:nvSpPr>
        <p:spPr>
          <a:xfrm>
            <a:off x="10928553" y="1602659"/>
            <a:ext cx="835742" cy="235974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18" y="3572558"/>
            <a:ext cx="3637935" cy="2972193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1613718" y="3177679"/>
            <a:ext cx="291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AES-Z7MB-7Z020-SBC-I-G</a:t>
            </a:r>
            <a:endParaRPr lang="it-IT" b="1" dirty="0"/>
          </a:p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9360309" y="3918175"/>
            <a:ext cx="106188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TRIGGER</a:t>
            </a:r>
            <a:r>
              <a:rPr lang="it-IT" sz="1400" dirty="0"/>
              <a:t> </a:t>
            </a:r>
            <a:r>
              <a:rPr lang="it-IT" sz="1400" dirty="0" smtClean="0"/>
              <a:t>OUT </a:t>
            </a:r>
            <a:r>
              <a:rPr lang="it-IT" sz="1400" dirty="0" err="1" smtClean="0"/>
              <a:t>Silicon</a:t>
            </a:r>
            <a:endParaRPr lang="it-IT" sz="1400" dirty="0" smtClean="0"/>
          </a:p>
          <a:p>
            <a:pPr algn="ctr"/>
            <a:endParaRPr lang="it-IT" sz="1400" dirty="0"/>
          </a:p>
        </p:txBody>
      </p:sp>
      <p:sp>
        <p:nvSpPr>
          <p:cNvPr id="9" name="Freccia a sinistra 8"/>
          <p:cNvSpPr/>
          <p:nvPr/>
        </p:nvSpPr>
        <p:spPr>
          <a:xfrm>
            <a:off x="10526661" y="3259213"/>
            <a:ext cx="658762" cy="191909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10556465" y="4156435"/>
            <a:ext cx="628958" cy="21891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2 26"/>
          <p:cNvCxnSpPr/>
          <p:nvPr/>
        </p:nvCxnSpPr>
        <p:spPr>
          <a:xfrm>
            <a:off x="8657074" y="2889660"/>
            <a:ext cx="642650" cy="1246206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ccia a destra 29"/>
          <p:cNvSpPr/>
          <p:nvPr/>
        </p:nvSpPr>
        <p:spPr>
          <a:xfrm>
            <a:off x="10556465" y="5472214"/>
            <a:ext cx="628958" cy="21891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/>
          <p:cNvSpPr/>
          <p:nvPr/>
        </p:nvSpPr>
        <p:spPr>
          <a:xfrm>
            <a:off x="10556465" y="6027307"/>
            <a:ext cx="628958" cy="21891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9358717" y="4710734"/>
            <a:ext cx="10618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LVDS IO CONTROL</a:t>
            </a:r>
            <a:endParaRPr lang="it-IT" sz="1400" dirty="0"/>
          </a:p>
        </p:txBody>
      </p:sp>
      <p:cxnSp>
        <p:nvCxnSpPr>
          <p:cNvPr id="38" name="Connettore 2 37"/>
          <p:cNvCxnSpPr/>
          <p:nvPr/>
        </p:nvCxnSpPr>
        <p:spPr>
          <a:xfrm>
            <a:off x="8426532" y="2918676"/>
            <a:ext cx="889895" cy="19286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ccia a destra 40"/>
          <p:cNvSpPr/>
          <p:nvPr/>
        </p:nvSpPr>
        <p:spPr>
          <a:xfrm>
            <a:off x="10556465" y="4871702"/>
            <a:ext cx="628958" cy="218919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52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CPU trigger -&gt;  TIMEPIX3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had</a:t>
            </a:r>
            <a:r>
              <a:rPr lang="it-IT" dirty="0" smtClean="0"/>
              <a:t> a meeting on the 23° </a:t>
            </a:r>
            <a:r>
              <a:rPr lang="it-IT" dirty="0" err="1" smtClean="0"/>
              <a:t>november</a:t>
            </a:r>
            <a:r>
              <a:rPr lang="it-IT" dirty="0" smtClean="0"/>
              <a:t> 2017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following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discussed</a:t>
            </a:r>
            <a:r>
              <a:rPr lang="it-IT" dirty="0" smtClean="0"/>
              <a:t> and </a:t>
            </a:r>
            <a:r>
              <a:rPr lang="it-IT" dirty="0" err="1" smtClean="0"/>
              <a:t>decided</a:t>
            </a:r>
            <a:r>
              <a:rPr lang="it-IT" dirty="0" smtClean="0"/>
              <a:t>: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interaction</a:t>
            </a:r>
            <a:r>
              <a:rPr lang="it-IT" dirty="0" smtClean="0"/>
              <a:t> with TIMEPIX3 </a:t>
            </a:r>
            <a:r>
              <a:rPr lang="it-IT" dirty="0" err="1" smtClean="0"/>
              <a:t>occurs</a:t>
            </a:r>
            <a:r>
              <a:rPr lang="it-IT" dirty="0" smtClean="0"/>
              <a:t> via 4 </a:t>
            </a:r>
            <a:r>
              <a:rPr lang="it-IT" dirty="0" err="1" smtClean="0"/>
              <a:t>signal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CLK (common to EMC </a:t>
            </a:r>
            <a:r>
              <a:rPr lang="it-IT" dirty="0" err="1" smtClean="0"/>
              <a:t>fe</a:t>
            </a:r>
            <a:r>
              <a:rPr lang="it-IT" dirty="0" smtClean="0"/>
              <a:t>), T2TP3, TSHUTTER, BUSY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The CLK </a:t>
            </a:r>
            <a:r>
              <a:rPr lang="it-IT" dirty="0" err="1" smtClean="0"/>
              <a:t>is</a:t>
            </a:r>
            <a:r>
              <a:rPr lang="it-IT" dirty="0" smtClean="0"/>
              <a:t> common to the EMC (</a:t>
            </a:r>
            <a:r>
              <a:rPr lang="it-IT" dirty="0" err="1" smtClean="0"/>
              <a:t>same</a:t>
            </a:r>
            <a:r>
              <a:rPr lang="it-IT" dirty="0" smtClean="0"/>
              <a:t> chip 40 MHz CLK)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The BUSY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asseterd</a:t>
            </a:r>
            <a:r>
              <a:rPr lang="it-IT" dirty="0" smtClean="0"/>
              <a:t> by the TIMEPIX3 </a:t>
            </a:r>
            <a:r>
              <a:rPr lang="it-IT" dirty="0" err="1" smtClean="0"/>
              <a:t>fe</a:t>
            </a:r>
            <a:r>
              <a:rPr lang="it-IT" dirty="0" smtClean="0"/>
              <a:t> and </a:t>
            </a:r>
            <a:r>
              <a:rPr lang="it-IT" dirty="0" err="1" smtClean="0"/>
              <a:t>delivered</a:t>
            </a:r>
            <a:r>
              <a:rPr lang="it-IT" dirty="0" smtClean="0"/>
              <a:t> to the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CPU trigger.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3516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-12700"/>
            <a:ext cx="8913813" cy="711793"/>
          </a:xfrm>
        </p:spPr>
        <p:txBody>
          <a:bodyPr/>
          <a:lstStyle/>
          <a:p>
            <a:r>
              <a:rPr lang="en-US" dirty="0" smtClean="0"/>
              <a:t>Trigger timing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Paolo </a:t>
            </a:r>
            <a:r>
              <a:rPr lang="en-GB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Branchini</a:t>
            </a:r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INFN Roma Tre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C36A-65C5-6B48-A669-F4F9C2B40F67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8722744" y="2835537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dirty="0" err="1">
                <a:solidFill>
                  <a:prstClr val="black"/>
                </a:solidFill>
              </a:rPr>
              <a:t>Physics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015" y="3261993"/>
            <a:ext cx="975445" cy="938865"/>
          </a:xfrm>
          <a:prstGeom prst="rect">
            <a:avLst/>
          </a:prstGeom>
        </p:spPr>
      </p:pic>
      <p:sp>
        <p:nvSpPr>
          <p:cNvPr id="45" name="CasellaDiTesto 44"/>
          <p:cNvSpPr txBox="1"/>
          <p:nvPr/>
        </p:nvSpPr>
        <p:spPr>
          <a:xfrm>
            <a:off x="5069459" y="457200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dirty="0">
                <a:solidFill>
                  <a:srgbClr val="FF0000"/>
                </a:solidFill>
              </a:rPr>
              <a:t>T0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842211" y="3398819"/>
            <a:ext cx="7419019" cy="1282513"/>
            <a:chOff x="842211" y="3398819"/>
            <a:chExt cx="7419019" cy="1282513"/>
          </a:xfrm>
        </p:grpSpPr>
        <p:cxnSp>
          <p:nvCxnSpPr>
            <p:cNvPr id="13" name="Connettore 1 12"/>
            <p:cNvCxnSpPr/>
            <p:nvPr/>
          </p:nvCxnSpPr>
          <p:spPr>
            <a:xfrm>
              <a:off x="842211" y="3561077"/>
              <a:ext cx="4770711" cy="1632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>
              <a:off x="5233359" y="3562710"/>
              <a:ext cx="1086929" cy="5089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6239933" y="4045790"/>
              <a:ext cx="19505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tangolo 18"/>
            <p:cNvSpPr/>
            <p:nvPr/>
          </p:nvSpPr>
          <p:spPr>
            <a:xfrm>
              <a:off x="5370093" y="3398819"/>
              <a:ext cx="485657" cy="2242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it-IT">
                <a:solidFill>
                  <a:prstClr val="black"/>
                </a:solidFill>
              </a:endParaRPr>
            </a:p>
          </p:txBody>
        </p:sp>
        <p:cxnSp>
          <p:nvCxnSpPr>
            <p:cNvPr id="30" name="Connettore 2 29"/>
            <p:cNvCxnSpPr/>
            <p:nvPr/>
          </p:nvCxnSpPr>
          <p:spPr>
            <a:xfrm>
              <a:off x="5233358" y="3554091"/>
              <a:ext cx="3027872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/>
            <p:cNvCxnSpPr/>
            <p:nvPr/>
          </p:nvCxnSpPr>
          <p:spPr>
            <a:xfrm flipV="1">
              <a:off x="5370092" y="3674647"/>
              <a:ext cx="0" cy="5262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Immagin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4411" y="3731425"/>
              <a:ext cx="158510" cy="609653"/>
            </a:xfrm>
            <a:prstGeom prst="rect">
              <a:avLst/>
            </a:prstGeom>
          </p:spPr>
        </p:pic>
        <p:pic>
          <p:nvPicPr>
            <p:cNvPr id="38" name="Immagin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8312" y="3826516"/>
              <a:ext cx="158510" cy="609653"/>
            </a:xfrm>
            <a:prstGeom prst="rect">
              <a:avLst/>
            </a:prstGeom>
          </p:spPr>
        </p:pic>
        <p:pic>
          <p:nvPicPr>
            <p:cNvPr id="40" name="Immagin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6822" y="3940086"/>
              <a:ext cx="158510" cy="609653"/>
            </a:xfrm>
            <a:prstGeom prst="rect">
              <a:avLst/>
            </a:prstGeom>
          </p:spPr>
        </p:pic>
        <p:pic>
          <p:nvPicPr>
            <p:cNvPr id="41" name="Immagin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7490" y="4071679"/>
              <a:ext cx="158510" cy="609653"/>
            </a:xfrm>
            <a:prstGeom prst="rect">
              <a:avLst/>
            </a:prstGeom>
          </p:spPr>
        </p:pic>
        <p:cxnSp>
          <p:nvCxnSpPr>
            <p:cNvPr id="44" name="Connettore 2 43"/>
            <p:cNvCxnSpPr/>
            <p:nvPr/>
          </p:nvCxnSpPr>
          <p:spPr>
            <a:xfrm>
              <a:off x="5233358" y="3597216"/>
              <a:ext cx="0" cy="9525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2 46"/>
            <p:cNvCxnSpPr/>
            <p:nvPr/>
          </p:nvCxnSpPr>
          <p:spPr>
            <a:xfrm>
              <a:off x="3447691" y="3579963"/>
              <a:ext cx="17252" cy="62089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/>
            <p:cNvSpPr txBox="1"/>
            <p:nvPr/>
          </p:nvSpPr>
          <p:spPr>
            <a:xfrm>
              <a:off x="3628851" y="3741683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it-IT" dirty="0">
                  <a:solidFill>
                    <a:prstClr val="black"/>
                  </a:solidFill>
                  <a:latin typeface="Symbol" panose="05050102010706020507" pitchFamily="18" charset="2"/>
                </a:rPr>
                <a:t>D</a:t>
              </a:r>
              <a:r>
                <a:rPr lang="it-IT" dirty="0">
                  <a:solidFill>
                    <a:prstClr val="black"/>
                  </a:solidFill>
                </a:rPr>
                <a:t>V</a:t>
              </a:r>
            </a:p>
          </p:txBody>
        </p:sp>
      </p:grpSp>
      <p:cxnSp>
        <p:nvCxnSpPr>
          <p:cNvPr id="23" name="Connettore 4 22"/>
          <p:cNvCxnSpPr/>
          <p:nvPr/>
        </p:nvCxnSpPr>
        <p:spPr>
          <a:xfrm>
            <a:off x="842211" y="2646947"/>
            <a:ext cx="7348242" cy="373256"/>
          </a:xfrm>
          <a:prstGeom prst="bentConnector3">
            <a:avLst>
              <a:gd name="adj1" fmla="val 32317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3322854" y="3957806"/>
            <a:ext cx="2047238" cy="1104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140089" y="3552035"/>
            <a:ext cx="313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Trigger </a:t>
            </a:r>
            <a:r>
              <a:rPr lang="it-IT" dirty="0" err="1" smtClean="0"/>
              <a:t>cal</a:t>
            </a:r>
            <a:r>
              <a:rPr lang="it-IT" dirty="0" smtClean="0"/>
              <a:t> </a:t>
            </a:r>
            <a:r>
              <a:rPr lang="it-IT" dirty="0" err="1" smtClean="0"/>
              <a:t>programmable</a:t>
            </a:r>
            <a:r>
              <a:rPr lang="it-IT" dirty="0" smtClean="0"/>
              <a:t> delay</a:t>
            </a:r>
            <a:endParaRPr lang="it-IT" dirty="0"/>
          </a:p>
        </p:txBody>
      </p:sp>
      <p:cxnSp>
        <p:nvCxnSpPr>
          <p:cNvPr id="34" name="Connettore 4 33"/>
          <p:cNvCxnSpPr/>
          <p:nvPr/>
        </p:nvCxnSpPr>
        <p:spPr>
          <a:xfrm>
            <a:off x="932873" y="4912258"/>
            <a:ext cx="7490691" cy="353280"/>
          </a:xfrm>
          <a:prstGeom prst="bentConnector3">
            <a:avLst>
              <a:gd name="adj1" fmla="val 7441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2656760" y="4968479"/>
            <a:ext cx="369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Trigger timepix3 </a:t>
            </a:r>
            <a:r>
              <a:rPr lang="it-IT" dirty="0" err="1" smtClean="0"/>
              <a:t>programmable</a:t>
            </a:r>
            <a:r>
              <a:rPr lang="it-IT" dirty="0" smtClean="0"/>
              <a:t> delay</a:t>
            </a:r>
            <a:endParaRPr lang="it-IT" dirty="0"/>
          </a:p>
        </p:txBody>
      </p:sp>
      <p:cxnSp>
        <p:nvCxnSpPr>
          <p:cNvPr id="46" name="Connettore 4 45"/>
          <p:cNvCxnSpPr/>
          <p:nvPr/>
        </p:nvCxnSpPr>
        <p:spPr>
          <a:xfrm>
            <a:off x="881376" y="5788054"/>
            <a:ext cx="7407563" cy="325154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923892" y="5821286"/>
            <a:ext cx="3726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shutter</a:t>
            </a:r>
            <a:r>
              <a:rPr lang="it-IT" dirty="0" smtClean="0"/>
              <a:t> </a:t>
            </a:r>
            <a:r>
              <a:rPr lang="it-IT" dirty="0"/>
              <a:t>timepix3 </a:t>
            </a:r>
            <a:r>
              <a:rPr lang="it-IT" dirty="0" err="1"/>
              <a:t>programmable</a:t>
            </a:r>
            <a:r>
              <a:rPr lang="it-IT" dirty="0"/>
              <a:t> delay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541632" y="2720523"/>
            <a:ext cx="348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Stanford (BTF master trigger </a:t>
            </a:r>
            <a:r>
              <a:rPr lang="it-IT" dirty="0" err="1" smtClean="0"/>
              <a:t>signal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4650297" y="5971448"/>
            <a:ext cx="1700488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024581" y="5652659"/>
            <a:ext cx="429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Programmable</a:t>
            </a:r>
            <a:r>
              <a:rPr lang="it-IT" dirty="0" smtClean="0"/>
              <a:t> </a:t>
            </a:r>
            <a:r>
              <a:rPr lang="it-IT" dirty="0" err="1" smtClean="0"/>
              <a:t>shutter</a:t>
            </a:r>
            <a:r>
              <a:rPr lang="it-IT" dirty="0" smtClean="0"/>
              <a:t> </a:t>
            </a:r>
            <a:r>
              <a:rPr lang="it-IT" dirty="0" err="1" smtClean="0"/>
              <a:t>window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size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346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CPU trigger (brain) 3D model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2" y="1690688"/>
            <a:ext cx="5206415" cy="275554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11" y="3236494"/>
            <a:ext cx="4346218" cy="31186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90113" y="5080958"/>
            <a:ext cx="302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brain of the CPU-trigger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496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CPU-trigger full design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54" y="1435817"/>
            <a:ext cx="7643005" cy="5422183"/>
          </a:xfrm>
          <a:prstGeom prst="rect">
            <a:avLst/>
          </a:prstGeom>
        </p:spPr>
      </p:pic>
      <p:sp>
        <p:nvSpPr>
          <p:cNvPr id="5" name="Parentesi graffa chiusa 4"/>
          <p:cNvSpPr/>
          <p:nvPr/>
        </p:nvSpPr>
        <p:spPr>
          <a:xfrm>
            <a:off x="9808234" y="3821502"/>
            <a:ext cx="172528" cy="560717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0123057" y="3741644"/>
            <a:ext cx="1863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Trigger input </a:t>
            </a:r>
            <a:r>
              <a:rPr lang="it-IT" dirty="0" err="1" smtClean="0"/>
              <a:t>lines</a:t>
            </a:r>
            <a:endParaRPr lang="it-IT" dirty="0" smtClean="0"/>
          </a:p>
          <a:p>
            <a:r>
              <a:rPr lang="it-IT" dirty="0" smtClean="0"/>
              <a:t>NIM </a:t>
            </a:r>
            <a:r>
              <a:rPr lang="it-IT" dirty="0" err="1" smtClean="0"/>
              <a:t>std</a:t>
            </a:r>
            <a:endParaRPr lang="it-IT" dirty="0"/>
          </a:p>
        </p:txBody>
      </p:sp>
      <p:sp>
        <p:nvSpPr>
          <p:cNvPr id="7" name="Parentesi graffa chiusa 6"/>
          <p:cNvSpPr/>
          <p:nvPr/>
        </p:nvSpPr>
        <p:spPr>
          <a:xfrm>
            <a:off x="9719009" y="4451927"/>
            <a:ext cx="367102" cy="1995055"/>
          </a:xfrm>
          <a:prstGeom prst="rightBrace">
            <a:avLst>
              <a:gd name="adj1" fmla="val 8333"/>
              <a:gd name="adj2" fmla="val 51852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0437091" y="5514109"/>
            <a:ext cx="1603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Busy</a:t>
            </a:r>
            <a:r>
              <a:rPr lang="it-IT" dirty="0" smtClean="0"/>
              <a:t> </a:t>
            </a:r>
            <a:r>
              <a:rPr lang="it-IT" dirty="0" err="1" smtClean="0"/>
              <a:t>clk</a:t>
            </a:r>
            <a:r>
              <a:rPr lang="it-IT" dirty="0" smtClean="0"/>
              <a:t> and </a:t>
            </a:r>
          </a:p>
          <a:p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handling</a:t>
            </a:r>
            <a:endParaRPr lang="it-IT" dirty="0" smtClean="0"/>
          </a:p>
          <a:p>
            <a:r>
              <a:rPr lang="it-IT" dirty="0" smtClean="0"/>
              <a:t>for timepix3</a:t>
            </a:r>
            <a:endParaRPr lang="it-IT" dirty="0"/>
          </a:p>
        </p:txBody>
      </p:sp>
      <p:sp>
        <p:nvSpPr>
          <p:cNvPr id="9" name="Parentesi graffa aperta 8"/>
          <p:cNvSpPr/>
          <p:nvPr/>
        </p:nvSpPr>
        <p:spPr>
          <a:xfrm>
            <a:off x="1773382" y="1782618"/>
            <a:ext cx="81297" cy="24384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12436" y="2013527"/>
            <a:ext cx="1344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Slave trigger</a:t>
            </a:r>
          </a:p>
          <a:p>
            <a:r>
              <a:rPr lang="it-IT" dirty="0" smtClean="0"/>
              <a:t>Distribution</a:t>
            </a:r>
          </a:p>
          <a:p>
            <a:r>
              <a:rPr lang="it-IT" dirty="0"/>
              <a:t>f</a:t>
            </a:r>
            <a:r>
              <a:rPr lang="it-IT" dirty="0" smtClean="0"/>
              <a:t>or fan-out </a:t>
            </a:r>
          </a:p>
          <a:p>
            <a:r>
              <a:rPr lang="it-IT" dirty="0" err="1" smtClean="0"/>
              <a:t>units</a:t>
            </a:r>
            <a:endParaRPr lang="it-IT" dirty="0" smtClean="0"/>
          </a:p>
          <a:p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9217891" y="2817091"/>
            <a:ext cx="868220" cy="1847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0123058" y="2438112"/>
            <a:ext cx="1678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Ethernet</a:t>
            </a:r>
          </a:p>
          <a:p>
            <a:r>
              <a:rPr lang="it-IT" dirty="0" smtClean="0"/>
              <a:t>Interface to </a:t>
            </a:r>
            <a:r>
              <a:rPr lang="it-IT" dirty="0" err="1" smtClean="0"/>
              <a:t>daq</a:t>
            </a:r>
            <a:endParaRPr lang="it-IT" dirty="0" smtClean="0"/>
          </a:p>
          <a:p>
            <a:r>
              <a:rPr lang="it-IT" dirty="0" err="1" smtClean="0"/>
              <a:t>system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7943273" y="1782619"/>
            <a:ext cx="2037489" cy="10529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0123057" y="1782618"/>
            <a:ext cx="1961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real</a:t>
            </a:r>
            <a:r>
              <a:rPr lang="it-IT" dirty="0" smtClean="0"/>
              <a:t> «brain» of</a:t>
            </a:r>
          </a:p>
          <a:p>
            <a:r>
              <a:rPr lang="it-IT" dirty="0"/>
              <a:t>t</a:t>
            </a:r>
            <a:r>
              <a:rPr lang="it-IT" dirty="0" smtClean="0"/>
              <a:t>he </a:t>
            </a:r>
            <a:r>
              <a:rPr lang="it-IT" dirty="0" err="1" smtClean="0"/>
              <a:t>system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33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Fan out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0" y="1467854"/>
            <a:ext cx="6051753" cy="40330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17" y="1261691"/>
            <a:ext cx="3757283" cy="495863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flipH="1">
            <a:off x="502918" y="6220324"/>
            <a:ext cx="1042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OK </a:t>
            </a:r>
            <a:r>
              <a:rPr lang="it-IT" dirty="0" err="1" smtClean="0"/>
              <a:t>its</a:t>
            </a:r>
            <a:r>
              <a:rPr lang="it-IT" dirty="0" smtClean="0"/>
              <a:t> timing </a:t>
            </a:r>
            <a:r>
              <a:rPr lang="it-IT" dirty="0" err="1" smtClean="0"/>
              <a:t>properties</a:t>
            </a:r>
            <a:r>
              <a:rPr lang="it-IT" dirty="0" smtClean="0"/>
              <a:t> are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enough</a:t>
            </a:r>
            <a:r>
              <a:rPr lang="it-IT" dirty="0" smtClean="0"/>
              <a:t> for the </a:t>
            </a:r>
            <a:r>
              <a:rPr lang="it-IT" dirty="0" err="1" smtClean="0"/>
              <a:t>experiment</a:t>
            </a:r>
            <a:r>
              <a:rPr lang="it-IT" dirty="0" smtClean="0"/>
              <a:t> ARTEL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produced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6932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CPU-trigger 40 MHz test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protype</a:t>
            </a:r>
            <a:r>
              <a:rPr lang="it-IT" dirty="0" smtClean="0"/>
              <a:t> of the CPU-trigger </a:t>
            </a:r>
            <a:r>
              <a:rPr lang="it-IT" dirty="0" err="1" smtClean="0"/>
              <a:t>arrived</a:t>
            </a:r>
            <a:r>
              <a:rPr lang="it-IT" dirty="0" smtClean="0"/>
              <a:t> </a:t>
            </a:r>
            <a:r>
              <a:rPr lang="it-IT" dirty="0" err="1" smtClean="0"/>
              <a:t>yesterday</a:t>
            </a:r>
            <a:r>
              <a:rPr lang="it-IT" dirty="0" smtClean="0"/>
              <a:t>. </a:t>
            </a:r>
            <a:r>
              <a:rPr lang="it-IT" dirty="0" err="1" smtClean="0"/>
              <a:t>Unfortunately</a:t>
            </a:r>
            <a:r>
              <a:rPr lang="it-IT" dirty="0" smtClean="0"/>
              <a:t> the 40 MHz </a:t>
            </a:r>
            <a:r>
              <a:rPr lang="it-IT" dirty="0" err="1" smtClean="0"/>
              <a:t>quartz</a:t>
            </a:r>
            <a:r>
              <a:rPr lang="it-IT" dirty="0"/>
              <a:t> (DSC1123AE2-040.0000</a:t>
            </a:r>
            <a:r>
              <a:rPr lang="it-IT" dirty="0" smtClean="0"/>
              <a:t>) </a:t>
            </a:r>
            <a:r>
              <a:rPr lang="it-IT" dirty="0" err="1" smtClean="0"/>
              <a:t>did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arrive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/>
              <a:t>w</a:t>
            </a:r>
            <a:r>
              <a:rPr lang="it-IT" dirty="0" err="1" smtClean="0"/>
              <a:t>aiting</a:t>
            </a:r>
            <a:r>
              <a:rPr lang="it-IT" dirty="0" smtClean="0"/>
              <a:t> for </a:t>
            </a:r>
            <a:r>
              <a:rPr lang="it-IT" dirty="0" err="1" smtClean="0"/>
              <a:t>it</a:t>
            </a:r>
            <a:r>
              <a:rPr lang="it-IT" dirty="0" smtClean="0"/>
              <a:t>. Arrow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only</a:t>
            </a:r>
            <a:r>
              <a:rPr lang="it-IT" dirty="0" smtClean="0"/>
              <a:t> provider </a:t>
            </a:r>
            <a:r>
              <a:rPr lang="it-IT" dirty="0" err="1" smtClean="0"/>
              <a:t>we</a:t>
            </a:r>
            <a:r>
              <a:rPr lang="it-IT" dirty="0" smtClean="0"/>
              <a:t> are in </a:t>
            </a:r>
            <a:r>
              <a:rPr lang="it-IT" dirty="0" err="1" smtClean="0"/>
              <a:t>contact</a:t>
            </a:r>
            <a:r>
              <a:rPr lang="it-IT" dirty="0" smtClean="0"/>
              <a:t> with </a:t>
            </a:r>
            <a:r>
              <a:rPr lang="it-IT" dirty="0" err="1" smtClean="0"/>
              <a:t>them</a:t>
            </a:r>
            <a:r>
              <a:rPr lang="it-IT" dirty="0" smtClean="0"/>
              <a:t>. </a:t>
            </a:r>
            <a:r>
              <a:rPr lang="it-IT" dirty="0" err="1" smtClean="0"/>
              <a:t>However</a:t>
            </a:r>
            <a:r>
              <a:rPr lang="it-IT" dirty="0" smtClean="0"/>
              <a:t> to be </a:t>
            </a:r>
            <a:r>
              <a:rPr lang="it-IT" dirty="0" err="1" smtClean="0"/>
              <a:t>faster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assumed</a:t>
            </a:r>
            <a:r>
              <a:rPr lang="it-IT" dirty="0" smtClean="0"/>
              <a:t> test </a:t>
            </a:r>
            <a:r>
              <a:rPr lang="it-IT" dirty="0" err="1" smtClean="0"/>
              <a:t>is</a:t>
            </a:r>
            <a:r>
              <a:rPr lang="it-IT" dirty="0" smtClean="0"/>
              <a:t> fine and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ordered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quartzs</a:t>
            </a:r>
            <a:r>
              <a:rPr lang="it-IT" dirty="0"/>
              <a:t> </a:t>
            </a:r>
            <a:r>
              <a:rPr lang="it-IT" dirty="0" smtClean="0"/>
              <a:t>(3)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mount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boards</a:t>
            </a:r>
            <a:r>
              <a:rPr lang="it-IT" dirty="0" smtClean="0"/>
              <a:t> (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be </a:t>
            </a:r>
            <a:r>
              <a:rPr lang="it-IT" dirty="0" err="1" smtClean="0"/>
              <a:t>wrong</a:t>
            </a:r>
            <a:r>
              <a:rPr lang="it-IT" dirty="0" smtClean="0"/>
              <a:t> </a:t>
            </a:r>
            <a:r>
              <a:rPr lang="it-IT" dirty="0" err="1" smtClean="0"/>
              <a:t>we’ll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to design the </a:t>
            </a:r>
            <a:r>
              <a:rPr lang="it-IT" dirty="0" err="1" smtClean="0"/>
              <a:t>board</a:t>
            </a:r>
            <a:r>
              <a:rPr lang="it-IT" dirty="0" smtClean="0"/>
              <a:t> </a:t>
            </a:r>
            <a:r>
              <a:rPr lang="it-IT" dirty="0" err="1" smtClean="0"/>
              <a:t>again</a:t>
            </a:r>
            <a:r>
              <a:rPr lang="it-IT" dirty="0" smtClean="0"/>
              <a:t>).</a:t>
            </a:r>
            <a:endParaRPr lang="it-IT" dirty="0"/>
          </a:p>
          <a:p>
            <a:r>
              <a:rPr lang="it-IT" dirty="0" err="1" smtClean="0">
                <a:solidFill>
                  <a:srgbClr val="FF0000"/>
                </a:solidFill>
              </a:rPr>
              <a:t>We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need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some </a:t>
            </a:r>
            <a:r>
              <a:rPr lang="it-IT" dirty="0" err="1" smtClean="0">
                <a:solidFill>
                  <a:srgbClr val="FF0000"/>
                </a:solidFill>
              </a:rPr>
              <a:t>hw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check</a:t>
            </a:r>
            <a:r>
              <a:rPr lang="it-IT" dirty="0" smtClean="0">
                <a:solidFill>
                  <a:srgbClr val="FF0000"/>
                </a:solidFill>
              </a:rPr>
              <a:t> and </a:t>
            </a:r>
            <a:r>
              <a:rPr lang="it-IT" dirty="0" err="1" smtClean="0">
                <a:solidFill>
                  <a:srgbClr val="FF0000"/>
                </a:solidFill>
              </a:rPr>
              <a:t>then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we’ll</a:t>
            </a:r>
            <a:r>
              <a:rPr lang="it-IT" dirty="0" smtClean="0">
                <a:solidFill>
                  <a:srgbClr val="FF0000"/>
                </a:solidFill>
              </a:rPr>
              <a:t> test the 40 MHz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 err="1" smtClean="0">
                <a:solidFill>
                  <a:srgbClr val="FF0000"/>
                </a:solidFill>
              </a:rPr>
              <a:t>distribution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soon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have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it</a:t>
            </a:r>
            <a:r>
              <a:rPr lang="it-IT" dirty="0" smtClean="0">
                <a:solidFill>
                  <a:srgbClr val="FF0000"/>
                </a:solidFill>
              </a:rPr>
              <a:t> and </a:t>
            </a:r>
            <a:r>
              <a:rPr lang="it-IT" dirty="0" err="1" smtClean="0">
                <a:solidFill>
                  <a:srgbClr val="FF0000"/>
                </a:solidFill>
              </a:rPr>
              <a:t>its</a:t>
            </a:r>
            <a:r>
              <a:rPr lang="it-IT" dirty="0" smtClean="0">
                <a:solidFill>
                  <a:srgbClr val="FF0000"/>
                </a:solidFill>
              </a:rPr>
              <a:t> impact on time </a:t>
            </a:r>
            <a:r>
              <a:rPr lang="it-IT" dirty="0" err="1" smtClean="0">
                <a:solidFill>
                  <a:srgbClr val="FF0000"/>
                </a:solidFill>
              </a:rPr>
              <a:t>accuracy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77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Trigger production status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Fan-out </a:t>
            </a:r>
            <a:r>
              <a:rPr lang="it-IT" dirty="0" err="1" smtClean="0"/>
              <a:t>produced</a:t>
            </a:r>
            <a:endParaRPr lang="it-IT" dirty="0" smtClean="0"/>
          </a:p>
          <a:p>
            <a:r>
              <a:rPr lang="it-IT" dirty="0" smtClean="0"/>
              <a:t>CPU-trigger first test </a:t>
            </a:r>
            <a:r>
              <a:rPr lang="it-IT" dirty="0" err="1" smtClean="0"/>
              <a:t>board</a:t>
            </a:r>
            <a:r>
              <a:rPr lang="it-IT" dirty="0" smtClean="0"/>
              <a:t> </a:t>
            </a:r>
            <a:r>
              <a:rPr lang="it-IT" dirty="0" err="1" smtClean="0"/>
              <a:t>delivered</a:t>
            </a:r>
            <a:r>
              <a:rPr lang="it-IT" dirty="0" smtClean="0"/>
              <a:t> (no 40 MHz </a:t>
            </a:r>
            <a:r>
              <a:rPr lang="it-IT" dirty="0" err="1" smtClean="0"/>
              <a:t>quartz</a:t>
            </a:r>
            <a:r>
              <a:rPr lang="it-IT" dirty="0" smtClean="0"/>
              <a:t>). 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striving</a:t>
            </a:r>
            <a:r>
              <a:rPr lang="it-IT" dirty="0" smtClean="0"/>
              <a:t> to </a:t>
            </a:r>
            <a:r>
              <a:rPr lang="it-IT" dirty="0" err="1" smtClean="0"/>
              <a:t>have</a:t>
            </a:r>
            <a:r>
              <a:rPr lang="it-IT" dirty="0" smtClean="0"/>
              <a:t> the full </a:t>
            </a:r>
            <a:r>
              <a:rPr lang="it-IT" dirty="0" err="1" smtClean="0"/>
              <a:t>system</a:t>
            </a:r>
            <a:r>
              <a:rPr lang="it-IT" dirty="0" smtClean="0"/>
              <a:t> by march 31°.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6153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 be </a:t>
            </a:r>
            <a:r>
              <a:rPr lang="it-IT" dirty="0" err="1" smtClean="0"/>
              <a:t>done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fw</a:t>
            </a:r>
            <a:r>
              <a:rPr lang="it-IT" dirty="0" smtClean="0"/>
              <a:t> of the CPU-trigger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written</a:t>
            </a:r>
            <a:r>
              <a:rPr lang="it-IT" dirty="0" smtClean="0"/>
              <a:t> right </a:t>
            </a:r>
            <a:r>
              <a:rPr lang="it-IT" dirty="0" err="1" smtClean="0"/>
              <a:t>now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exchange</a:t>
            </a:r>
            <a:r>
              <a:rPr lang="it-IT" dirty="0" smtClean="0"/>
              <a:t> data </a:t>
            </a:r>
            <a:r>
              <a:rPr lang="it-IT" dirty="0" err="1" smtClean="0"/>
              <a:t>through</a:t>
            </a:r>
            <a:r>
              <a:rPr lang="it-IT" dirty="0" smtClean="0"/>
              <a:t> a </a:t>
            </a:r>
            <a:r>
              <a:rPr lang="it-IT" dirty="0" err="1" smtClean="0"/>
              <a:t>tcp/ip</a:t>
            </a:r>
            <a:r>
              <a:rPr lang="it-IT" dirty="0" smtClean="0"/>
              <a:t> </a:t>
            </a:r>
            <a:r>
              <a:rPr lang="it-IT" dirty="0" err="1" smtClean="0"/>
              <a:t>socket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must test and validate </a:t>
            </a:r>
            <a:r>
              <a:rPr lang="it-IT" dirty="0" err="1" smtClean="0"/>
              <a:t>it</a:t>
            </a:r>
            <a:r>
              <a:rPr lang="it-IT" dirty="0" smtClean="0"/>
              <a:t>.</a:t>
            </a:r>
          </a:p>
          <a:p>
            <a:r>
              <a:rPr lang="it-IT" dirty="0" smtClean="0"/>
              <a:t>CPU-trigger must be </a:t>
            </a:r>
            <a:r>
              <a:rPr lang="it-IT" dirty="0" err="1" smtClean="0"/>
              <a:t>handled</a:t>
            </a:r>
            <a:r>
              <a:rPr lang="it-IT" dirty="0" smtClean="0"/>
              <a:t> by the </a:t>
            </a:r>
            <a:r>
              <a:rPr lang="it-IT" dirty="0" err="1" smtClean="0"/>
              <a:t>daq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</a:t>
            </a:r>
            <a:r>
              <a:rPr lang="it-IT" dirty="0" err="1" smtClean="0"/>
              <a:t>therefore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must </a:t>
            </a:r>
            <a:r>
              <a:rPr lang="it-IT" dirty="0" err="1" smtClean="0"/>
              <a:t>write</a:t>
            </a:r>
            <a:r>
              <a:rPr lang="it-IT" dirty="0" smtClean="0"/>
              <a:t> and </a:t>
            </a:r>
            <a:r>
              <a:rPr lang="it-IT" dirty="0" err="1" smtClean="0"/>
              <a:t>debug</a:t>
            </a:r>
            <a:r>
              <a:rPr lang="it-IT" dirty="0" smtClean="0"/>
              <a:t> the </a:t>
            </a:r>
            <a:r>
              <a:rPr lang="it-IT" dirty="0" err="1" smtClean="0"/>
              <a:t>needed</a:t>
            </a:r>
            <a:r>
              <a:rPr lang="it-IT" dirty="0" smtClean="0"/>
              <a:t> </a:t>
            </a:r>
            <a:r>
              <a:rPr lang="it-IT" dirty="0" err="1" smtClean="0"/>
              <a:t>sw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And </a:t>
            </a:r>
            <a:r>
              <a:rPr lang="it-IT" dirty="0" err="1" smtClean="0"/>
              <a:t>after</a:t>
            </a:r>
            <a:r>
              <a:rPr lang="it-IT" dirty="0" smtClean="0"/>
              <a:t>….</a:t>
            </a:r>
            <a:r>
              <a:rPr lang="it-IT" dirty="0" err="1" smtClean="0"/>
              <a:t>we</a:t>
            </a:r>
            <a:r>
              <a:rPr lang="it-IT" dirty="0" smtClean="0"/>
              <a:t> must </a:t>
            </a:r>
            <a:r>
              <a:rPr lang="it-IT" dirty="0" smtClean="0">
                <a:solidFill>
                  <a:srgbClr val="FF0000"/>
                </a:solidFill>
              </a:rPr>
              <a:t>test test </a:t>
            </a:r>
            <a:r>
              <a:rPr lang="it-IT" dirty="0" err="1" smtClean="0">
                <a:solidFill>
                  <a:srgbClr val="FF0000"/>
                </a:solidFill>
              </a:rPr>
              <a:t>test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test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test</a:t>
            </a:r>
            <a:r>
              <a:rPr lang="it-IT" dirty="0" smtClean="0">
                <a:solidFill>
                  <a:srgbClr val="FF0000"/>
                </a:solidFill>
              </a:rPr>
              <a:t>!!!!!!!!!!!!!!!</a:t>
            </a:r>
          </a:p>
        </p:txBody>
      </p:sp>
    </p:spTree>
    <p:extLst>
      <p:ext uri="{BB962C8B-B14F-4D97-AF65-F5344CB8AC3E}">
        <p14:creationId xmlns:p14="http://schemas.microsoft.com/office/powerpoint/2010/main" val="2604812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Therefore</a:t>
            </a:r>
            <a:r>
              <a:rPr lang="it-IT" dirty="0" smtClean="0"/>
              <a:t>….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92729" y="2939627"/>
            <a:ext cx="103170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We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smtClean="0">
                <a:solidFill>
                  <a:srgbClr val="FF0000"/>
                </a:solidFill>
              </a:rPr>
              <a:t>can </a:t>
            </a:r>
            <a:r>
              <a:rPr lang="it-IT" sz="3200" dirty="0" err="1" smtClean="0">
                <a:solidFill>
                  <a:srgbClr val="FF0000"/>
                </a:solidFill>
              </a:rPr>
              <a:t>guarantee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we’ll</a:t>
            </a:r>
            <a:r>
              <a:rPr lang="it-IT" sz="3200" dirty="0" smtClean="0">
                <a:solidFill>
                  <a:srgbClr val="FF0000"/>
                </a:solidFill>
              </a:rPr>
              <a:t> do  </a:t>
            </a:r>
            <a:r>
              <a:rPr lang="it-IT" sz="3200" dirty="0" err="1">
                <a:solidFill>
                  <a:srgbClr val="FF0000"/>
                </a:solidFill>
              </a:rPr>
              <a:t>our</a:t>
            </a:r>
            <a:r>
              <a:rPr lang="it-IT" sz="3200" dirty="0">
                <a:solidFill>
                  <a:srgbClr val="FF0000"/>
                </a:solidFill>
              </a:rPr>
              <a:t> best to match 31/3/2018 </a:t>
            </a:r>
            <a:r>
              <a:rPr lang="it-IT" sz="3200" dirty="0" err="1">
                <a:solidFill>
                  <a:srgbClr val="FF0000"/>
                </a:solidFill>
              </a:rPr>
              <a:t>we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>
                <a:solidFill>
                  <a:srgbClr val="FF0000"/>
                </a:solidFill>
              </a:rPr>
              <a:t>cannot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>
                <a:solidFill>
                  <a:srgbClr val="FF0000"/>
                </a:solidFill>
              </a:rPr>
              <a:t>guarantee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we’ll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not</a:t>
            </a:r>
            <a:r>
              <a:rPr lang="it-IT" sz="3200" dirty="0" smtClean="0">
                <a:solidFill>
                  <a:srgbClr val="FF0000"/>
                </a:solidFill>
              </a:rPr>
              <a:t> be late.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77078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Timing </a:t>
            </a:r>
            <a:r>
              <a:rPr lang="it-IT" dirty="0" err="1" smtClean="0"/>
              <a:t>studies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studing</a:t>
            </a:r>
            <a:r>
              <a:rPr lang="it-IT" dirty="0" smtClean="0"/>
              <a:t> timing </a:t>
            </a:r>
            <a:r>
              <a:rPr lang="it-IT" dirty="0" err="1" smtClean="0"/>
              <a:t>properties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sampling@1GHz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understood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far </a:t>
            </a:r>
            <a:r>
              <a:rPr lang="it-IT" dirty="0" err="1" smtClean="0"/>
              <a:t>as</a:t>
            </a:r>
            <a:r>
              <a:rPr lang="it-IT" dirty="0" smtClean="0"/>
              <a:t> the trigger time and the EMC are </a:t>
            </a:r>
            <a:r>
              <a:rPr lang="it-IT" dirty="0" err="1" smtClean="0"/>
              <a:t>concerned</a:t>
            </a:r>
            <a:r>
              <a:rPr lang="it-IT" dirty="0" smtClean="0"/>
              <a:t> the </a:t>
            </a:r>
            <a:r>
              <a:rPr lang="it-IT" dirty="0" err="1" smtClean="0"/>
              <a:t>precision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get</a:t>
            </a:r>
            <a:r>
              <a:rPr lang="it-IT" dirty="0" smtClean="0"/>
              <a:t> on the </a:t>
            </a: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fine.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be more accurate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dealing</a:t>
            </a:r>
            <a:r>
              <a:rPr lang="it-IT" dirty="0" smtClean="0"/>
              <a:t> with </a:t>
            </a:r>
            <a:r>
              <a:rPr lang="it-IT" dirty="0" err="1" smtClean="0"/>
              <a:t>Cherekov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835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2.5 GHz </a:t>
            </a:r>
            <a:r>
              <a:rPr lang="it-IT" dirty="0" err="1" smtClean="0"/>
              <a:t>studies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0" y="1380227"/>
            <a:ext cx="2610210" cy="261021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303920" y="1690688"/>
            <a:ext cx="4692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</a:t>
            </a:r>
            <a:r>
              <a:rPr lang="it-IT" dirty="0" err="1" smtClean="0"/>
              <a:t>factor</a:t>
            </a:r>
            <a:r>
              <a:rPr lang="it-IT" dirty="0" smtClean="0"/>
              <a:t> 16 in </a:t>
            </a:r>
            <a:r>
              <a:rPr lang="it-IT" dirty="0" err="1" smtClean="0"/>
              <a:t>Oversampling</a:t>
            </a:r>
            <a:r>
              <a:rPr lang="it-IT" dirty="0" smtClean="0"/>
              <a:t> shows a </a:t>
            </a:r>
            <a:r>
              <a:rPr lang="it-IT" dirty="0" err="1" smtClean="0"/>
              <a:t>resolution</a:t>
            </a:r>
            <a:r>
              <a:rPr lang="it-IT" dirty="0" smtClean="0"/>
              <a:t> of 0.7/16*0.4 ns (16 </a:t>
            </a:r>
            <a:r>
              <a:rPr lang="it-IT" dirty="0" err="1" smtClean="0"/>
              <a:t>ps</a:t>
            </a:r>
            <a:r>
              <a:rPr lang="it-IT" dirty="0" smtClean="0"/>
              <a:t>).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do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do </a:t>
            </a:r>
            <a:r>
              <a:rPr lang="it-IT" dirty="0" err="1" smtClean="0"/>
              <a:t>not</a:t>
            </a:r>
            <a:r>
              <a:rPr lang="it-IT" dirty="0" smtClean="0"/>
              <a:t> care </a:t>
            </a:r>
          </a:p>
          <a:p>
            <a:r>
              <a:rPr lang="it-IT" dirty="0" smtClean="0"/>
              <a:t>Left side ch0-ch1 right side ch8-ch9</a:t>
            </a:r>
          </a:p>
          <a:p>
            <a:r>
              <a:rPr lang="it-IT" dirty="0" err="1" smtClean="0"/>
              <a:t>Average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: 0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49" y="1017347"/>
            <a:ext cx="2639344" cy="263934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1" y="3990437"/>
            <a:ext cx="2629809" cy="262980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743" y="3990437"/>
            <a:ext cx="2578579" cy="257857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722289" y="4347713"/>
            <a:ext cx="3620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oversampling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endParaRPr lang="it-IT" dirty="0" smtClean="0"/>
          </a:p>
          <a:p>
            <a:r>
              <a:rPr lang="it-IT" dirty="0" err="1" smtClean="0"/>
              <a:t>About</a:t>
            </a:r>
            <a:r>
              <a:rPr lang="it-IT" dirty="0" smtClean="0"/>
              <a:t> 2/16 *0.4 ns (50 </a:t>
            </a:r>
            <a:r>
              <a:rPr lang="it-IT" dirty="0" err="1" smtClean="0"/>
              <a:t>ps</a:t>
            </a:r>
            <a:r>
              <a:rPr lang="it-IT" dirty="0" smtClean="0"/>
              <a:t>).</a:t>
            </a:r>
          </a:p>
          <a:p>
            <a:r>
              <a:rPr lang="it-IT" dirty="0" smtClean="0"/>
              <a:t>Left side ch0-tr0 right side:ch8-tr1</a:t>
            </a:r>
          </a:p>
          <a:p>
            <a:r>
              <a:rPr lang="it-IT" dirty="0" err="1" smtClean="0"/>
              <a:t>Average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: 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135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2.5 GHz </a:t>
            </a:r>
            <a:r>
              <a:rPr lang="it-IT" dirty="0" err="1" smtClean="0"/>
              <a:t>combining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channel</a:t>
            </a:r>
            <a:r>
              <a:rPr lang="it-IT" dirty="0" smtClean="0"/>
              <a:t> from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mezz</a:t>
            </a:r>
            <a:r>
              <a:rPr lang="it-IT" dirty="0" smtClean="0"/>
              <a:t> </a:t>
            </a:r>
            <a:r>
              <a:rPr lang="it-IT" dirty="0" err="1" smtClean="0"/>
              <a:t>cards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2" y="1690688"/>
            <a:ext cx="4982474" cy="498247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167887" y="2881223"/>
            <a:ext cx="3525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Each</a:t>
            </a:r>
            <a:r>
              <a:rPr lang="it-IT" dirty="0" smtClean="0"/>
              <a:t> Channel w/r to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own</a:t>
            </a:r>
            <a:r>
              <a:rPr lang="it-IT" dirty="0" smtClean="0"/>
              <a:t> trigger.</a:t>
            </a:r>
          </a:p>
          <a:p>
            <a:r>
              <a:rPr lang="it-IT" dirty="0" err="1" smtClean="0"/>
              <a:t>Resolution</a:t>
            </a:r>
            <a:r>
              <a:rPr lang="it-IT" dirty="0" smtClean="0"/>
              <a:t>: 3/16*0.4 ns = 75 </a:t>
            </a:r>
            <a:r>
              <a:rPr lang="it-IT" dirty="0" err="1" smtClean="0"/>
              <a:t>ps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182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2.5 GHz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The flash </a:t>
            </a:r>
            <a:r>
              <a:rPr lang="it-IT" dirty="0" err="1" smtClean="0"/>
              <a:t>adc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domino ring </a:t>
            </a:r>
            <a:r>
              <a:rPr lang="it-IT" dirty="0" err="1" smtClean="0"/>
              <a:t>architecture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fact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implication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a)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behaviour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determined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internal</a:t>
            </a:r>
            <a:r>
              <a:rPr lang="it-IT" dirty="0" smtClean="0"/>
              <a:t> delay </a:t>
            </a:r>
            <a:r>
              <a:rPr lang="it-IT" dirty="0" err="1" smtClean="0"/>
              <a:t>lines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must be </a:t>
            </a:r>
            <a:r>
              <a:rPr lang="it-IT" dirty="0" err="1" smtClean="0"/>
              <a:t>calibrated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b)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physical</a:t>
            </a:r>
            <a:r>
              <a:rPr lang="it-IT" dirty="0" smtClean="0"/>
              <a:t> </a:t>
            </a:r>
            <a:r>
              <a:rPr lang="it-IT" dirty="0" err="1" smtClean="0"/>
              <a:t>reagion</a:t>
            </a:r>
            <a:r>
              <a:rPr lang="it-IT" dirty="0" smtClean="0"/>
              <a:t> of the chip can </a:t>
            </a:r>
            <a:r>
              <a:rPr lang="it-IT" dirty="0" err="1" smtClean="0"/>
              <a:t>behave</a:t>
            </a:r>
            <a:r>
              <a:rPr lang="it-IT" dirty="0" smtClean="0"/>
              <a:t> </a:t>
            </a:r>
            <a:r>
              <a:rPr lang="it-IT" dirty="0" err="1" smtClean="0"/>
              <a:t>differently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fact</a:t>
            </a:r>
            <a:r>
              <a:rPr lang="it-IT" dirty="0" smtClean="0"/>
              <a:t> can </a:t>
            </a:r>
            <a:r>
              <a:rPr lang="it-IT" dirty="0" err="1" smtClean="0"/>
              <a:t>have</a:t>
            </a:r>
            <a:r>
              <a:rPr lang="it-IT" dirty="0" smtClean="0"/>
              <a:t> impact on time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time.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325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2.5 GHz </a:t>
            </a:r>
            <a:r>
              <a:rPr lang="it-IT" dirty="0" err="1" smtClean="0"/>
              <a:t>studies</a:t>
            </a:r>
            <a:r>
              <a:rPr lang="it-IT" dirty="0" smtClean="0"/>
              <a:t> </a:t>
            </a:r>
            <a:r>
              <a:rPr lang="it-IT" dirty="0" err="1" smtClean="0"/>
              <a:t>inserting</a:t>
            </a:r>
            <a:r>
              <a:rPr lang="it-IT" dirty="0" smtClean="0"/>
              <a:t> </a:t>
            </a:r>
            <a:r>
              <a:rPr lang="it-IT" dirty="0" err="1" smtClean="0"/>
              <a:t>external</a:t>
            </a:r>
            <a:r>
              <a:rPr lang="it-IT" dirty="0" smtClean="0"/>
              <a:t> delay </a:t>
            </a:r>
            <a:r>
              <a:rPr lang="it-IT" smtClean="0"/>
              <a:t>lines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2 delay </a:t>
            </a:r>
            <a:r>
              <a:rPr lang="it-IT" dirty="0" err="1" smtClean="0"/>
              <a:t>lines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added</a:t>
            </a:r>
            <a:r>
              <a:rPr lang="it-IT" dirty="0" smtClean="0"/>
              <a:t> to ch1 input and ch2 input in </a:t>
            </a:r>
            <a:r>
              <a:rPr lang="it-IT" dirty="0" err="1" smtClean="0"/>
              <a:t>order</a:t>
            </a:r>
            <a:r>
              <a:rPr lang="it-IT" dirty="0" smtClean="0"/>
              <a:t> to </a:t>
            </a:r>
            <a:r>
              <a:rPr lang="it-IT" dirty="0" err="1" smtClean="0"/>
              <a:t>get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2ns delay and 5 ns delay so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can </a:t>
            </a:r>
            <a:r>
              <a:rPr lang="it-IT" dirty="0" err="1" smtClean="0"/>
              <a:t>stimulate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physical</a:t>
            </a:r>
            <a:r>
              <a:rPr lang="it-IT" dirty="0" smtClean="0"/>
              <a:t> </a:t>
            </a:r>
            <a:r>
              <a:rPr lang="it-IT" dirty="0" err="1" smtClean="0"/>
              <a:t>reagion</a:t>
            </a:r>
            <a:r>
              <a:rPr lang="it-IT" dirty="0" smtClean="0"/>
              <a:t> of the chip delay </a:t>
            </a:r>
            <a:r>
              <a:rPr lang="it-IT" dirty="0" err="1" smtClean="0"/>
              <a:t>lines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905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2.5 GHz </a:t>
            </a:r>
            <a:r>
              <a:rPr lang="it-IT" dirty="0" err="1" smtClean="0"/>
              <a:t>final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6" y="1285334"/>
            <a:ext cx="2691443" cy="26914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355675" y="1690688"/>
            <a:ext cx="776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Just to </a:t>
            </a:r>
            <a:r>
              <a:rPr lang="it-IT" dirty="0" err="1" smtClean="0"/>
              <a:t>remember</a:t>
            </a:r>
            <a:r>
              <a:rPr lang="it-IT" dirty="0" smtClean="0"/>
              <a:t> the </a:t>
            </a:r>
            <a:r>
              <a:rPr lang="it-IT" dirty="0" err="1" smtClean="0"/>
              <a:t>problem</a:t>
            </a:r>
            <a:r>
              <a:rPr lang="it-IT" dirty="0" smtClean="0"/>
              <a:t>: ch0-tr0 </a:t>
            </a:r>
            <a:r>
              <a:rPr lang="it-IT" dirty="0" err="1" smtClean="0"/>
              <a:t>different</a:t>
            </a:r>
            <a:r>
              <a:rPr lang="it-IT" dirty="0" smtClean="0"/>
              <a:t> from ch0-ch1 </a:t>
            </a:r>
            <a:r>
              <a:rPr lang="it-IT" dirty="0" err="1" smtClean="0"/>
              <a:t>rms</a:t>
            </a:r>
            <a:r>
              <a:rPr lang="it-IT" dirty="0" smtClean="0"/>
              <a:t> = 2/16*0.4 ns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10" y="2240712"/>
            <a:ext cx="4528868" cy="452886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24687" y="3140020"/>
            <a:ext cx="305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RMS = 1.9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Delay=81.77/16*0.4=2,04ns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38" y="2263001"/>
            <a:ext cx="4484290" cy="448429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632155" y="3283794"/>
            <a:ext cx="305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RMS = 1.8</a:t>
            </a:r>
          </a:p>
          <a:p>
            <a:r>
              <a:rPr lang="it-IT" smtClean="0">
                <a:solidFill>
                  <a:srgbClr val="FF0000"/>
                </a:solidFill>
              </a:rPr>
              <a:t>Delay=201,7/16*0.4=5,04ns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0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83973"/>
            <a:ext cx="10515600" cy="1325563"/>
          </a:xfrm>
        </p:spPr>
        <p:txBody>
          <a:bodyPr/>
          <a:lstStyle/>
          <a:p>
            <a:r>
              <a:rPr lang="it-IT" dirty="0" smtClean="0"/>
              <a:t>2.5 </a:t>
            </a:r>
            <a:r>
              <a:rPr lang="it-IT" dirty="0" err="1" smtClean="0"/>
              <a:t>further</a:t>
            </a:r>
            <a:r>
              <a:rPr lang="it-IT" dirty="0" smtClean="0"/>
              <a:t> </a:t>
            </a:r>
            <a:r>
              <a:rPr lang="it-IT" dirty="0" err="1" smtClean="0"/>
              <a:t>check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59799"/>
            <a:ext cx="10515600" cy="4351338"/>
          </a:xfrm>
        </p:spPr>
        <p:txBody>
          <a:bodyPr/>
          <a:lstStyle/>
          <a:p>
            <a:r>
              <a:rPr lang="it-IT" dirty="0" smtClean="0"/>
              <a:t>Ch1 and Ch2 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delayed</a:t>
            </a:r>
            <a:r>
              <a:rPr lang="it-IT" dirty="0" smtClean="0"/>
              <a:t> by 5 ns to 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the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induced</a:t>
            </a:r>
            <a:r>
              <a:rPr lang="it-IT" dirty="0" smtClean="0"/>
              <a:t> by the </a:t>
            </a:r>
            <a:r>
              <a:rPr lang="it-IT" dirty="0" err="1" smtClean="0"/>
              <a:t>external</a:t>
            </a:r>
            <a:r>
              <a:rPr lang="it-IT" dirty="0" smtClean="0"/>
              <a:t> delay or by the chip delay </a:t>
            </a:r>
            <a:r>
              <a:rPr lang="it-IT" dirty="0" err="1" smtClean="0"/>
              <a:t>lines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0" y="2260121"/>
            <a:ext cx="4597879" cy="459787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79300" y="3398808"/>
            <a:ext cx="133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RMS = 50 </a:t>
            </a:r>
            <a:r>
              <a:rPr lang="it-IT" dirty="0" err="1" smtClean="0"/>
              <a:t>ps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50" y="3768140"/>
            <a:ext cx="3060220" cy="30602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73925" y="5063706"/>
            <a:ext cx="1225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CH2-Ch0</a:t>
            </a:r>
          </a:p>
          <a:p>
            <a:r>
              <a:rPr lang="it-IT" dirty="0" smtClean="0"/>
              <a:t>RMS=50 </a:t>
            </a:r>
            <a:r>
              <a:rPr lang="it-IT" dirty="0" err="1" smtClean="0"/>
              <a:t>ps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2154087"/>
            <a:ext cx="3720502" cy="372050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445925" y="3768140"/>
            <a:ext cx="155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RMS = 25 </a:t>
            </a:r>
            <a:r>
              <a:rPr lang="it-IT" dirty="0" err="1" smtClean="0"/>
              <a:t>ps</a:t>
            </a:r>
            <a:r>
              <a:rPr lang="it-IT" dirty="0" smtClean="0"/>
              <a:t>!!!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039155" y="6219645"/>
            <a:ext cx="486674" cy="60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336820" y="6219645"/>
            <a:ext cx="502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My </a:t>
            </a:r>
            <a:r>
              <a:rPr lang="it-IT" dirty="0" err="1" smtClean="0">
                <a:solidFill>
                  <a:srgbClr val="FF0000"/>
                </a:solidFill>
              </a:rPr>
              <a:t>conclusios</a:t>
            </a:r>
            <a:r>
              <a:rPr lang="it-IT" dirty="0" smtClean="0">
                <a:solidFill>
                  <a:srgbClr val="FF0000"/>
                </a:solidFill>
              </a:rPr>
              <a:t>: the </a:t>
            </a:r>
            <a:r>
              <a:rPr lang="it-IT" dirty="0" err="1" smtClean="0">
                <a:solidFill>
                  <a:srgbClr val="FF0000"/>
                </a:solidFill>
              </a:rPr>
              <a:t>problem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is</a:t>
            </a:r>
            <a:r>
              <a:rPr lang="it-IT" dirty="0" smtClean="0">
                <a:solidFill>
                  <a:srgbClr val="FF0000"/>
                </a:solidFill>
              </a:rPr>
              <a:t> in the chip delay line.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13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1107</Words>
  <Application>Microsoft Office PowerPoint</Application>
  <PresentationFormat>Widescreen</PresentationFormat>
  <Paragraphs>210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Tema di Office</vt:lpstr>
      <vt:lpstr>Trigger status</vt:lpstr>
      <vt:lpstr>Fan out</vt:lpstr>
      <vt:lpstr>Timing studies</vt:lpstr>
      <vt:lpstr>2.5 GHz studies</vt:lpstr>
      <vt:lpstr>2.5 GHz combining different channel from different mezz cards</vt:lpstr>
      <vt:lpstr>2.5 GHz</vt:lpstr>
      <vt:lpstr>2.5 GHz studies inserting external delay lines</vt:lpstr>
      <vt:lpstr>2.5 GHz final</vt:lpstr>
      <vt:lpstr>2.5 further check</vt:lpstr>
      <vt:lpstr>Fan-out signal output simulation</vt:lpstr>
      <vt:lpstr>Fan-out</vt:lpstr>
      <vt:lpstr>Fan-out trigger distribution board</vt:lpstr>
      <vt:lpstr>Fan-out tests </vt:lpstr>
      <vt:lpstr>Presentazione standard di PowerPoint</vt:lpstr>
      <vt:lpstr>CPU TRIGGER</vt:lpstr>
      <vt:lpstr>CPU trigger -&gt;  TIMEPIX3</vt:lpstr>
      <vt:lpstr>Trigger timing diagram</vt:lpstr>
      <vt:lpstr>CPU trigger (brain) 3D model</vt:lpstr>
      <vt:lpstr>CPU-trigger full design</vt:lpstr>
      <vt:lpstr>CPU-trigger 40 MHz test</vt:lpstr>
      <vt:lpstr>Trigger production status</vt:lpstr>
      <vt:lpstr>To be done</vt:lpstr>
      <vt:lpstr>Therefore….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PC_Tagnani_LNF</dc:creator>
  <cp:lastModifiedBy>Paolo</cp:lastModifiedBy>
  <cp:revision>45</cp:revision>
  <dcterms:created xsi:type="dcterms:W3CDTF">2017-10-17T10:00:37Z</dcterms:created>
  <dcterms:modified xsi:type="dcterms:W3CDTF">2018-03-09T07:00:38Z</dcterms:modified>
</cp:coreProperties>
</file>