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23"/>
  </p:notesMasterIdLst>
  <p:sldIdLst>
    <p:sldId id="257" r:id="rId3"/>
    <p:sldId id="326" r:id="rId4"/>
    <p:sldId id="336" r:id="rId5"/>
    <p:sldId id="350" r:id="rId6"/>
    <p:sldId id="331" r:id="rId7"/>
    <p:sldId id="337" r:id="rId8"/>
    <p:sldId id="353" r:id="rId9"/>
    <p:sldId id="354" r:id="rId10"/>
    <p:sldId id="343" r:id="rId11"/>
    <p:sldId id="338" r:id="rId12"/>
    <p:sldId id="345" r:id="rId13"/>
    <p:sldId id="339" r:id="rId14"/>
    <p:sldId id="346" r:id="rId15"/>
    <p:sldId id="355" r:id="rId16"/>
    <p:sldId id="349" r:id="rId17"/>
    <p:sldId id="351" r:id="rId18"/>
    <p:sldId id="347" r:id="rId19"/>
    <p:sldId id="348" r:id="rId20"/>
    <p:sldId id="329" r:id="rId21"/>
    <p:sldId id="352" r:id="rId22"/>
  </p:sldIdLst>
  <p:sldSz cx="9144000" cy="6858000" type="screen4x3"/>
  <p:notesSz cx="6858000" cy="9144000"/>
  <p:defaultTextStyle>
    <a:defPPr>
      <a:defRPr lang="en-US"/>
    </a:defPPr>
    <a:lvl1pPr marL="0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7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CF8"/>
    <a:srgbClr val="FEFFB9"/>
    <a:srgbClr val="FF16FF"/>
    <a:srgbClr val="D42E3F"/>
    <a:srgbClr val="7F1496"/>
    <a:srgbClr val="5058C6"/>
    <a:srgbClr val="2C9C16"/>
    <a:srgbClr val="B13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5"/>
    <p:restoredTop sz="86474" autoAdjust="0"/>
  </p:normalViewPr>
  <p:slideViewPr>
    <p:cSldViewPr snapToGrid="0" snapToObjects="1">
      <p:cViewPr>
        <p:scale>
          <a:sx n="120" d="100"/>
          <a:sy n="120" d="100"/>
        </p:scale>
        <p:origin x="1032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705AB-D7AC-1D49-B8A7-17FD526BD773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13FA-77DD-1646-9304-EBBB68BEF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7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26" indent="-457162" algn="l"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marL="0" lvl="0" indent="0" algn="ctr" defTabSz="914323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581" indent="-228581" algn="l">
              <a:defRPr sz="2800" b="1">
                <a:effectLst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64" indent="-182864">
              <a:buFont typeface="Georgia" pitchFamily="18" charset="0"/>
              <a:buChar char="*"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9"/>
            <a:ext cx="6512511" cy="1143000"/>
          </a:xfrm>
          <a:prstGeom prst="rect">
            <a:avLst/>
          </a:prstGeom>
          <a:effectLst/>
        </p:spPr>
        <p:txBody>
          <a:bodyPr vert="horz" lIns="91432" tIns="45717" rIns="91432" bIns="45717" rtlCol="0" anchor="t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5351E4-C050-3D4D-9750-0839EAD5A1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1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13" indent="-320013" algn="r" defTabSz="91432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1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594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891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188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771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068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794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07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34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87" y="2107441"/>
            <a:ext cx="6512511" cy="6945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Enrico Nardi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1976" y="427979"/>
            <a:ext cx="8719536" cy="13061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17" indent="0" algn="ctr">
              <a:buNone/>
            </a:pPr>
            <a:r>
              <a:rPr lang="en-US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Dark photons production </a:t>
            </a:r>
            <a:r>
              <a:rPr lang="en-US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in e</a:t>
            </a:r>
            <a:r>
              <a:rPr lang="en-US" sz="3200" b="1" baseline="30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 beam dump </a:t>
            </a:r>
            <a:r>
              <a:rPr lang="en-US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experiments via </a:t>
            </a:r>
            <a:r>
              <a:rPr lang="en-US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resonant </a:t>
            </a:r>
            <a:r>
              <a:rPr lang="en-US" sz="32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3200" b="1" baseline="30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sz="32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3200" b="1" baseline="30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- </a:t>
            </a:r>
            <a:r>
              <a:rPr lang="en-US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annihilation</a:t>
            </a:r>
            <a:endParaRPr lang="en-US" sz="32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69384" y="5169109"/>
            <a:ext cx="8244719" cy="64632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 smtClean="0">
                <a:solidFill>
                  <a:srgbClr val="CB0047"/>
                </a:solidFill>
                <a:latin typeface="SignPainter-HouseScript" charset="0"/>
              </a:rPr>
              <a:t>PADME meeting </a:t>
            </a:r>
            <a:r>
              <a:rPr lang="en-US" sz="3600" dirty="0">
                <a:solidFill>
                  <a:srgbClr val="CB0047"/>
                </a:solidFill>
                <a:latin typeface="SignPainter-HouseScript" charset="0"/>
              </a:rPr>
              <a:t> </a:t>
            </a:r>
            <a:r>
              <a:rPr lang="en-US" sz="3600" dirty="0" smtClean="0">
                <a:solidFill>
                  <a:srgbClr val="CB0047"/>
                </a:solidFill>
                <a:latin typeface="SignPainter-HouseScript" charset="0"/>
              </a:rPr>
              <a:t>               </a:t>
            </a:r>
            <a:r>
              <a:rPr lang="en-US" sz="3600" dirty="0" smtClean="0">
                <a:solidFill>
                  <a:srgbClr val="CB0047"/>
                </a:solidFill>
                <a:latin typeface="SignPainter-HouseScript" charset="0"/>
              </a:rPr>
              <a:t>  </a:t>
            </a:r>
            <a:r>
              <a:rPr lang="en-US" sz="3600" dirty="0" smtClean="0">
                <a:solidFill>
                  <a:srgbClr val="CB0047"/>
                </a:solidFill>
                <a:latin typeface="SignPainter-HouseScript" charset="0"/>
              </a:rPr>
              <a:t>LNF – March 9,  2018 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286" y="3032092"/>
            <a:ext cx="2068699" cy="14097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173798" y="2903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384" y="1598933"/>
            <a:ext cx="770749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Based on </a:t>
            </a:r>
            <a:r>
              <a:rPr lang="nb-NO" sz="1600" b="1" dirty="0" smtClean="0"/>
              <a:t>arXiv:1802.04756 </a:t>
            </a:r>
            <a:r>
              <a:rPr lang="nb-NO" sz="1600" dirty="0" err="1" smtClean="0"/>
              <a:t>with</a:t>
            </a:r>
            <a:r>
              <a:rPr lang="nb-NO" sz="1600" b="1" dirty="0" smtClean="0"/>
              <a:t> </a:t>
            </a:r>
            <a:r>
              <a:rPr lang="nb-NO" sz="1600" dirty="0" err="1" smtClean="0"/>
              <a:t>C.D.R.Carvajal</a:t>
            </a:r>
            <a:r>
              <a:rPr lang="nb-NO" sz="1600" dirty="0"/>
              <a:t>, </a:t>
            </a:r>
            <a:r>
              <a:rPr lang="nb-NO" sz="1600" dirty="0" smtClean="0"/>
              <a:t>A. </a:t>
            </a:r>
            <a:r>
              <a:rPr lang="nb-NO" sz="1600" dirty="0"/>
              <a:t>Ghoshal, </a:t>
            </a:r>
            <a:r>
              <a:rPr lang="nb-NO" sz="1600" dirty="0" smtClean="0"/>
              <a:t>D. </a:t>
            </a:r>
            <a:r>
              <a:rPr lang="nb-NO" sz="1600" dirty="0"/>
              <a:t>Meloni, </a:t>
            </a:r>
            <a:r>
              <a:rPr lang="nb-NO" sz="1600" dirty="0" smtClean="0"/>
              <a:t>M. </a:t>
            </a:r>
            <a:r>
              <a:rPr lang="nb-NO" sz="1600" dirty="0" err="1"/>
              <a:t>Raggi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86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60" y="215844"/>
            <a:ext cx="899113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Anomaly consistent </a:t>
            </a:r>
            <a:r>
              <a:rPr lang="en-US" sz="2800" i="1" u="sng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with decays via </a:t>
            </a:r>
            <a:r>
              <a:rPr lang="en-US" sz="3200" u="sng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en-US" sz="3200" u="sng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’ </a:t>
            </a:r>
            <a:r>
              <a:rPr lang="en-US" sz="2800" u="sng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gauge boson </a:t>
            </a:r>
            <a:endParaRPr lang="en-US" sz="2800" u="sng" dirty="0">
              <a:solidFill>
                <a:srgbClr val="FF16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16" y="2366359"/>
            <a:ext cx="8829277" cy="30675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" baseline="30000" dirty="0" smtClean="0"/>
          </a:p>
          <a:p>
            <a:pPr algn="ctr"/>
            <a:r>
              <a:rPr lang="en-US" sz="2400" dirty="0" smtClean="0">
                <a:solidFill>
                  <a:srgbClr val="D42E3F"/>
                </a:solidFill>
              </a:rPr>
              <a:t>Summary of the (constrained) A’ parameters:</a:t>
            </a:r>
          </a:p>
          <a:p>
            <a:endParaRPr lang="en-US" sz="2000" dirty="0">
              <a:solidFill>
                <a:srgbClr val="D42E3F"/>
              </a:solidFill>
            </a:endParaRPr>
          </a:p>
          <a:p>
            <a:endParaRPr lang="en-US" dirty="0" smtClean="0">
              <a:solidFill>
                <a:srgbClr val="D42E3F"/>
              </a:solidFill>
            </a:endParaRPr>
          </a:p>
          <a:p>
            <a:r>
              <a:rPr lang="en-US" sz="2000" dirty="0" smtClean="0"/>
              <a:t>Mass:</a:t>
            </a:r>
            <a:r>
              <a:rPr lang="en-US" sz="2000" dirty="0" smtClean="0">
                <a:solidFill>
                  <a:srgbClr val="D42E3F"/>
                </a:solidFill>
              </a:rPr>
              <a:t>                                       m</a:t>
            </a:r>
            <a:r>
              <a:rPr lang="en-US" sz="2000" baseline="-25000" dirty="0" smtClean="0">
                <a:solidFill>
                  <a:srgbClr val="D42E3F"/>
                </a:solidFill>
              </a:rPr>
              <a:t>A’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≈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el-GR" dirty="0" smtClean="0">
                <a:solidFill>
                  <a:prstClr val="black"/>
                </a:solidFill>
              </a:rPr>
              <a:t>7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l-GR" dirty="0" smtClean="0">
                <a:solidFill>
                  <a:prstClr val="black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± 0.</a:t>
            </a:r>
            <a:r>
              <a:rPr lang="el-GR" dirty="0" smtClean="0">
                <a:solidFill>
                  <a:prstClr val="black"/>
                </a:solidFill>
              </a:rPr>
              <a:t>5 </a:t>
            </a:r>
            <a:r>
              <a:rPr lang="en-US" dirty="0" smtClean="0">
                <a:solidFill>
                  <a:prstClr val="black"/>
                </a:solidFill>
              </a:rPr>
              <a:t>MeV  </a:t>
            </a:r>
          </a:p>
          <a:p>
            <a:endParaRPr lang="en-US" sz="200" dirty="0" smtClean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en-US" sz="2000" dirty="0" smtClean="0">
                <a:solidFill>
                  <a:prstClr val="black"/>
                </a:solidFill>
              </a:rPr>
              <a:t>oupling strengths (</a:t>
            </a:r>
            <a:r>
              <a:rPr lang="en-US" dirty="0" smtClean="0">
                <a:solidFill>
                  <a:prstClr val="black"/>
                </a:solidFill>
              </a:rPr>
              <a:t>×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n-US" sz="2400" spc="-300" dirty="0" smtClean="0">
                <a:solidFill>
                  <a:prstClr val="black"/>
                </a:solidFill>
              </a:rPr>
              <a:t>√</a:t>
            </a:r>
            <a:r>
              <a:rPr lang="en-US" sz="22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l-GR" sz="24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πα</a:t>
            </a:r>
            <a:r>
              <a:rPr lang="el-GR" sz="2000" dirty="0" smtClean="0">
                <a:solidFill>
                  <a:prstClr val="black"/>
                </a:solidFill>
                <a:latin typeface="+mj-lt"/>
                <a:ea typeface="Times New Roman" charset="0"/>
                <a:cs typeface="Times New Roman" charset="0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ea typeface="Times New Roman" charset="0"/>
                <a:cs typeface="Times New Roman" charset="0"/>
              </a:rPr>
              <a:t>: 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   </a:t>
            </a:r>
            <a:r>
              <a:rPr lang="el-GR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rgbClr val="D42E3F"/>
                </a:solidFill>
              </a:rPr>
              <a:t>ε</a:t>
            </a:r>
            <a:r>
              <a:rPr lang="en-US" sz="2200" baseline="-25000" dirty="0">
                <a:solidFill>
                  <a:srgbClr val="D42E3F"/>
                </a:solidFill>
              </a:rPr>
              <a:t>n</a:t>
            </a:r>
            <a:r>
              <a:rPr lang="el-GR" sz="2200" dirty="0" smtClean="0">
                <a:solidFill>
                  <a:srgbClr val="D42E3F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≈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(2</a:t>
            </a:r>
            <a:r>
              <a:rPr lang="mr-IN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10) × 10</a:t>
            </a:r>
            <a:r>
              <a:rPr lang="en-US" baseline="30000" dirty="0" smtClean="0">
                <a:solidFill>
                  <a:prstClr val="black"/>
                </a:solidFill>
              </a:rPr>
              <a:t>-3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                                       </a:t>
            </a:r>
            <a:r>
              <a:rPr lang="en-US" sz="2200" dirty="0" smtClean="0">
                <a:solidFill>
                  <a:prstClr val="black"/>
                </a:solidFill>
              </a:rPr>
              <a:t>   </a:t>
            </a:r>
            <a:r>
              <a:rPr lang="el-GR" sz="2200" dirty="0" smtClean="0">
                <a:solidFill>
                  <a:srgbClr val="D42E3F"/>
                </a:solidFill>
              </a:rPr>
              <a:t>ε</a:t>
            </a:r>
            <a:r>
              <a:rPr lang="en-US" sz="2200" baseline="-25000" dirty="0" smtClean="0">
                <a:solidFill>
                  <a:srgbClr val="D42E3F"/>
                </a:solidFill>
              </a:rPr>
              <a:t>p</a:t>
            </a:r>
            <a:r>
              <a:rPr lang="el-GR" sz="2200" dirty="0" smtClean="0">
                <a:solidFill>
                  <a:srgbClr val="D42E3F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≲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</a:rPr>
              <a:t>1.2   × </a:t>
            </a:r>
            <a:r>
              <a:rPr lang="en-US" dirty="0">
                <a:solidFill>
                  <a:prstClr val="black"/>
                </a:solidFill>
              </a:rPr>
              <a:t>10</a:t>
            </a:r>
            <a:r>
              <a:rPr lang="en-US" baseline="30000" dirty="0">
                <a:solidFill>
                  <a:prstClr val="black"/>
                </a:solidFill>
              </a:rPr>
              <a:t>-3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l-GR" dirty="0" smtClean="0">
                <a:solidFill>
                  <a:prstClr val="black"/>
                </a:solidFill>
              </a:rPr>
              <a:t>[</a:t>
            </a:r>
            <a:r>
              <a:rPr lang="en-US" dirty="0" smtClean="0">
                <a:solidFill>
                  <a:prstClr val="black"/>
                </a:solidFill>
              </a:rPr>
              <a:t>constrained by </a:t>
            </a:r>
            <a:r>
              <a:rPr lang="el-GR" sz="22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sz="22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/>
              <a:t>➞</a:t>
            </a:r>
            <a:r>
              <a:rPr lang="el-GR" dirty="0" smtClean="0"/>
              <a:t> Α’ </a:t>
            </a:r>
            <a:r>
              <a:rPr lang="el-GR" sz="2200" dirty="0" smtClean="0">
                <a:solidFill>
                  <a:prstClr val="black"/>
                </a:solidFill>
                <a:latin typeface="Cochin" charset="0"/>
                <a:ea typeface="Cochin" charset="0"/>
                <a:cs typeface="Cochin" charset="0"/>
              </a:rPr>
              <a:t>γ</a:t>
            </a:r>
            <a:r>
              <a:rPr lang="el-GR" dirty="0" smtClean="0">
                <a:solidFill>
                  <a:prstClr val="black"/>
                </a:solidFill>
                <a:latin typeface="Cochin" charset="0"/>
                <a:ea typeface="Cochin" charset="0"/>
                <a:cs typeface="Cochin" charset="0"/>
              </a:rPr>
              <a:t>]</a:t>
            </a:r>
            <a:endParaRPr lang="en-US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Beam dump E141</a:t>
            </a:r>
            <a:r>
              <a:rPr lang="en-US" dirty="0" smtClean="0">
                <a:solidFill>
                  <a:prstClr val="black"/>
                </a:solidFill>
              </a:rPr>
              <a:t>]   </a:t>
            </a:r>
            <a:r>
              <a:rPr lang="en-US" dirty="0" smtClean="0">
                <a:solidFill>
                  <a:srgbClr val="FF0000"/>
                </a:solidFill>
              </a:rPr>
              <a:t>2 × 10</a:t>
            </a:r>
            <a:r>
              <a:rPr lang="en-US" baseline="30000" dirty="0" smtClean="0">
                <a:solidFill>
                  <a:srgbClr val="FF0000"/>
                </a:solidFill>
              </a:rPr>
              <a:t>-4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[                </a:t>
            </a:r>
            <a:r>
              <a:rPr lang="en-US" dirty="0" smtClean="0">
                <a:solidFill>
                  <a:srgbClr val="0070C0"/>
                </a:solidFill>
              </a:rPr>
              <a:t>ORSAY</a:t>
            </a:r>
            <a:r>
              <a:rPr lang="en-US" dirty="0" smtClean="0"/>
              <a:t> ]  6 </a:t>
            </a:r>
            <a:r>
              <a:rPr lang="en-US" dirty="0">
                <a:solidFill>
                  <a:prstClr val="black"/>
                </a:solidFill>
              </a:rPr>
              <a:t>× </a:t>
            </a:r>
            <a:r>
              <a:rPr lang="en-US" dirty="0" smtClean="0">
                <a:solidFill>
                  <a:prstClr val="black"/>
                </a:solidFill>
              </a:rPr>
              <a:t>10</a:t>
            </a:r>
            <a:r>
              <a:rPr lang="en-US" baseline="30000" dirty="0" smtClean="0">
                <a:solidFill>
                  <a:prstClr val="black"/>
                </a:solidFill>
              </a:rPr>
              <a:t>-5</a:t>
            </a:r>
            <a:r>
              <a:rPr lang="en-US" dirty="0" smtClean="0">
                <a:solidFill>
                  <a:prstClr val="black"/>
                </a:solidFill>
              </a:rPr>
              <a:t>       </a:t>
            </a:r>
            <a:r>
              <a:rPr lang="en-US" sz="2000" b="1" dirty="0" smtClean="0">
                <a:solidFill>
                  <a:prstClr val="black"/>
                </a:solidFill>
              </a:rPr>
              <a:t>≲  </a:t>
            </a:r>
            <a:r>
              <a:rPr lang="el-GR" sz="2400" dirty="0">
                <a:solidFill>
                  <a:srgbClr val="D42E3F"/>
                </a:solidFill>
              </a:rPr>
              <a:t>ε</a:t>
            </a:r>
            <a:r>
              <a:rPr lang="en-US" sz="2400" baseline="-25000" dirty="0">
                <a:solidFill>
                  <a:srgbClr val="D42E3F"/>
                </a:solidFill>
              </a:rPr>
              <a:t>e</a:t>
            </a:r>
            <a:r>
              <a:rPr lang="el-GR" sz="2400" dirty="0">
                <a:solidFill>
                  <a:srgbClr val="D42E3F"/>
                </a:solidFill>
              </a:rPr>
              <a:t> </a:t>
            </a:r>
            <a:r>
              <a:rPr lang="en-US" sz="2400" dirty="0" smtClean="0">
                <a:solidFill>
                  <a:srgbClr val="D42E3F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≲</a:t>
            </a:r>
            <a:r>
              <a:rPr lang="el-GR" b="1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1.</a:t>
            </a:r>
            <a:r>
              <a:rPr lang="el-GR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× 10</a:t>
            </a:r>
            <a:r>
              <a:rPr lang="en-US" baseline="30000" dirty="0">
                <a:solidFill>
                  <a:srgbClr val="FF0000"/>
                </a:solidFill>
              </a:rPr>
              <a:t>-3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l-GR" dirty="0" smtClean="0">
                <a:solidFill>
                  <a:prstClr val="black"/>
                </a:solidFill>
              </a:rPr>
              <a:t>[</a:t>
            </a:r>
            <a:r>
              <a:rPr lang="en-US" dirty="0" smtClean="0">
                <a:solidFill>
                  <a:prstClr val="black"/>
                </a:solidFill>
              </a:rPr>
              <a:t>(g-2)</a:t>
            </a:r>
            <a:r>
              <a:rPr lang="en-US" baseline="-25000" dirty="0" smtClean="0">
                <a:solidFill>
                  <a:prstClr val="black"/>
                </a:solidFill>
              </a:rPr>
              <a:t>e </a:t>
            </a:r>
            <a:r>
              <a:rPr lang="en-US" sz="1600" dirty="0">
                <a:solidFill>
                  <a:prstClr val="black"/>
                </a:solidFill>
              </a:rPr>
              <a:t>and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KLOE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/>
              <a:t>e</a:t>
            </a:r>
            <a:r>
              <a:rPr lang="en-US" sz="1600" baseline="30000" dirty="0"/>
              <a:t>+</a:t>
            </a:r>
            <a:r>
              <a:rPr lang="en-US" sz="1600" dirty="0"/>
              <a:t> e</a:t>
            </a:r>
            <a:r>
              <a:rPr lang="en-US" sz="1600" baseline="30000" dirty="0"/>
              <a:t>−</a:t>
            </a:r>
            <a:r>
              <a:rPr lang="en-US" sz="1600" dirty="0"/>
              <a:t> </a:t>
            </a:r>
            <a:r>
              <a:rPr lang="en-US" sz="1600" dirty="0">
                <a:sym typeface="Wingdings"/>
              </a:rPr>
              <a:t> </a:t>
            </a:r>
            <a:r>
              <a:rPr lang="en-US" sz="1600" dirty="0"/>
              <a:t>A’ </a:t>
            </a:r>
            <a:r>
              <a:rPr lang="el-GR" sz="1600" dirty="0">
                <a:latin typeface="Cochin" charset="0"/>
                <a:ea typeface="Cochin" charset="0"/>
                <a:cs typeface="Cochin" charset="0"/>
              </a:rPr>
              <a:t>γ</a:t>
            </a:r>
            <a:r>
              <a:rPr lang="en-US" sz="1600" dirty="0" smtClean="0">
                <a:latin typeface="Cochin" charset="0"/>
                <a:ea typeface="Cochin" charset="0"/>
                <a:cs typeface="Cochin" charset="0"/>
              </a:rPr>
              <a:t>)</a:t>
            </a:r>
            <a:r>
              <a:rPr lang="en-US" dirty="0" smtClean="0">
                <a:latin typeface="Cochin" charset="0"/>
                <a:ea typeface="Cochin" charset="0"/>
                <a:cs typeface="Cochin" charset="0"/>
              </a:rPr>
              <a:t>]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/>
              <a:t>[             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070C0"/>
                </a:solidFill>
              </a:rPr>
              <a:t>KEK</a:t>
            </a:r>
            <a:r>
              <a:rPr lang="en-US" dirty="0" smtClean="0"/>
              <a:t> ]  5 </a:t>
            </a:r>
            <a:r>
              <a:rPr lang="en-US" dirty="0">
                <a:solidFill>
                  <a:prstClr val="black"/>
                </a:solidFill>
              </a:rPr>
              <a:t>× 10</a:t>
            </a:r>
            <a:r>
              <a:rPr lang="en-US" baseline="30000" dirty="0">
                <a:solidFill>
                  <a:prstClr val="black"/>
                </a:solidFill>
              </a:rPr>
              <a:t>-5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69443" y="4135787"/>
            <a:ext cx="710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pc="-300" dirty="0" smtClean="0">
                <a:latin typeface="American Typewriter Condensed Light" charset="0"/>
                <a:ea typeface="American Typewriter Condensed Light" charset="0"/>
                <a:cs typeface="American Typewriter Condensed Light" charset="0"/>
              </a:rPr>
              <a:t>}</a:t>
            </a:r>
            <a:endParaRPr lang="en-US" sz="8800" spc="-300" dirty="0">
              <a:latin typeface="American Typewriter Condensed Light" charset="0"/>
              <a:ea typeface="American Typewriter Condensed Light" charset="0"/>
              <a:cs typeface="American Typewriter Condensed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0268" y="2846457"/>
            <a:ext cx="2844048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J.L.Feng</a:t>
            </a:r>
            <a:r>
              <a:rPr lang="en-US" sz="1200" dirty="0" smtClean="0">
                <a:solidFill>
                  <a:prstClr val="black"/>
                </a:solidFill>
              </a:rPr>
              <a:t> et al., PRD95, 035017 (2017)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6316" y="1129418"/>
            <a:ext cx="545296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aseline="30000" dirty="0"/>
              <a:t> 8</a:t>
            </a:r>
            <a:r>
              <a:rPr lang="en-US" sz="2800" dirty="0"/>
              <a:t>Be* </a:t>
            </a:r>
            <a:r>
              <a:rPr lang="en-US" sz="2800" dirty="0" smtClean="0"/>
              <a:t>  ➞   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Be  </a:t>
            </a:r>
            <a:r>
              <a:rPr lang="en-US" sz="2800" dirty="0">
                <a:solidFill>
                  <a:srgbClr val="D42E3F"/>
                </a:solidFill>
              </a:rPr>
              <a:t>A’ </a:t>
            </a:r>
            <a:r>
              <a:rPr lang="en-US" sz="2800" dirty="0" smtClean="0">
                <a:solidFill>
                  <a:srgbClr val="D42E3F"/>
                </a:solidFill>
              </a:rPr>
              <a:t>  </a:t>
            </a:r>
            <a:r>
              <a:rPr lang="en-US" sz="2800" dirty="0" smtClean="0"/>
              <a:t>➞   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Be  </a:t>
            </a:r>
            <a:r>
              <a:rPr lang="en-US" sz="2800" dirty="0">
                <a:solidFill>
                  <a:srgbClr val="D42E3F"/>
                </a:solidFill>
              </a:rPr>
              <a:t>e</a:t>
            </a:r>
            <a:r>
              <a:rPr lang="en-US" sz="2800" baseline="30000" dirty="0">
                <a:solidFill>
                  <a:srgbClr val="D42E3F"/>
                </a:solidFill>
              </a:rPr>
              <a:t>+ </a:t>
            </a:r>
            <a:r>
              <a:rPr lang="en-US" sz="2800" dirty="0">
                <a:solidFill>
                  <a:srgbClr val="D42E3F"/>
                </a:solidFill>
              </a:rPr>
              <a:t>e</a:t>
            </a:r>
            <a:r>
              <a:rPr lang="en-US" sz="2800" baseline="30000" dirty="0">
                <a:solidFill>
                  <a:srgbClr val="D42E3F"/>
                </a:solidFill>
              </a:rPr>
              <a:t>−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916" y="5692732"/>
            <a:ext cx="3993978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1200" dirty="0" err="1" smtClean="0">
                <a:solidFill>
                  <a:prstClr val="black"/>
                </a:solidFill>
              </a:rPr>
              <a:t>S.Andreas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</a:rPr>
              <a:t>C.Niebuhr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</a:rPr>
              <a:t>A.Ringwald</a:t>
            </a:r>
            <a:r>
              <a:rPr lang="en-US" sz="1200" dirty="0" smtClean="0">
                <a:solidFill>
                  <a:prstClr val="black"/>
                </a:solidFill>
              </a:rPr>
              <a:t>, PRD86,095019 (2012)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1" name="Curved Connector 20"/>
          <p:cNvCxnSpPr/>
          <p:nvPr/>
        </p:nvCxnSpPr>
        <p:spPr>
          <a:xfrm rot="10800000">
            <a:off x="3527818" y="5155201"/>
            <a:ext cx="818964" cy="778117"/>
          </a:xfrm>
          <a:prstGeom prst="curvedConnector3">
            <a:avLst>
              <a:gd name="adj1" fmla="val -126313"/>
            </a:avLst>
          </a:prstGeom>
          <a:ln w="57150" cap="flat" cmpd="sng">
            <a:gradFill flip="none" rotWithShape="1">
              <a:gsLst>
                <a:gs pos="40000">
                  <a:schemeClr val="accent1">
                    <a:shade val="75000"/>
                    <a:satMod val="125000"/>
                    <a:lumMod val="75000"/>
                  </a:schemeClr>
                </a:gs>
                <a:gs pos="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round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946" y="134855"/>
            <a:ext cx="629210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Questioning the limit </a:t>
            </a:r>
            <a:r>
              <a:rPr lang="en-US" sz="320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from E141</a:t>
            </a:r>
            <a:endParaRPr lang="en-US" sz="3200" dirty="0">
              <a:solidFill>
                <a:srgbClr val="FF16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98" y="890536"/>
            <a:ext cx="489853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Limit derived in     </a:t>
            </a:r>
            <a:r>
              <a:rPr lang="en-US" sz="1200" dirty="0" smtClean="0">
                <a:solidFill>
                  <a:prstClr val="black"/>
                </a:solidFill>
              </a:rPr>
              <a:t>S. Andreas et al. PRD86,095019 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 smtClean="0">
                <a:solidFill>
                  <a:prstClr val="black"/>
                </a:solidFill>
              </a:rPr>
              <a:t>2012)  </a:t>
            </a:r>
            <a:r>
              <a:rPr lang="en-US" dirty="0" smtClean="0">
                <a:solidFill>
                  <a:prstClr val="black"/>
                </a:solidFill>
              </a:rPr>
              <a:t>confronting  data from the E141 paper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(E.M. Riordan et al.. RL59 7,755 - 1987) </a:t>
            </a:r>
          </a:p>
          <a:p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nd with cross-sections computed adopting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err="1" smtClean="0">
                <a:solidFill>
                  <a:prstClr val="black"/>
                </a:solidFill>
              </a:rPr>
              <a:t>Weizsacker</a:t>
            </a:r>
            <a:r>
              <a:rPr lang="en-US" dirty="0" smtClean="0">
                <a:solidFill>
                  <a:prstClr val="black"/>
                </a:solidFill>
              </a:rPr>
              <a:t>-Williams approximation.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1" y="890536"/>
            <a:ext cx="3835400" cy="2133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1999" y="3967477"/>
            <a:ext cx="4163245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</a:t>
            </a:r>
            <a:r>
              <a:rPr lang="en-US" sz="2000" dirty="0" smtClean="0">
                <a:solidFill>
                  <a:srgbClr val="054CF8"/>
                </a:solidFill>
              </a:rPr>
              <a:t> m</a:t>
            </a:r>
            <a:r>
              <a:rPr lang="en-US" sz="2000" baseline="-25000" dirty="0" smtClean="0">
                <a:solidFill>
                  <a:srgbClr val="054CF8"/>
                </a:solidFill>
              </a:rPr>
              <a:t>A’</a:t>
            </a:r>
            <a:r>
              <a:rPr lang="el-GR" sz="2000" dirty="0" smtClean="0">
                <a:solidFill>
                  <a:srgbClr val="054CF8"/>
                </a:solidFill>
              </a:rPr>
              <a:t>≈</a:t>
            </a:r>
            <a:r>
              <a:rPr lang="en-US" sz="2000" dirty="0" smtClean="0">
                <a:solidFill>
                  <a:srgbClr val="054CF8"/>
                </a:solidFill>
              </a:rPr>
              <a:t>17 MeV </a:t>
            </a:r>
            <a:r>
              <a:rPr lang="en-US" dirty="0" smtClean="0"/>
              <a:t>the  </a:t>
            </a:r>
            <a:r>
              <a:rPr lang="en-US" dirty="0" smtClean="0">
                <a:solidFill>
                  <a:srgbClr val="FF0000"/>
                </a:solidFill>
              </a:rPr>
              <a:t>E141</a:t>
            </a:r>
            <a:r>
              <a:rPr lang="en-US" dirty="0" smtClean="0"/>
              <a:t> constraint </a:t>
            </a:r>
          </a:p>
          <a:p>
            <a:r>
              <a:rPr lang="en-US" dirty="0" smtClean="0"/>
              <a:t>is close  to the mass reach limit, and </a:t>
            </a:r>
          </a:p>
          <a:p>
            <a:r>
              <a:rPr lang="en-US" dirty="0" smtClean="0"/>
              <a:t>thus sensitive to any approximations in the phase space integrations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9" y="2751980"/>
            <a:ext cx="3820646" cy="36621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76575" y="6133483"/>
            <a:ext cx="2809936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S. Andreas et al. PRD86,095019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680" y="92323"/>
            <a:ext cx="629210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Questioning the limit </a:t>
            </a:r>
            <a:r>
              <a:rPr lang="en-US" sz="320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from E141</a:t>
            </a:r>
            <a:endParaRPr lang="en-US" sz="3200" dirty="0">
              <a:solidFill>
                <a:srgbClr val="FF16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862" y="814177"/>
            <a:ext cx="88037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 validity of the WW approximation has </a:t>
            </a:r>
            <a:r>
              <a:rPr lang="en-US" dirty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</a:rPr>
              <a:t>een recently studied in </a:t>
            </a:r>
            <a:r>
              <a:rPr lang="en-US" sz="1400" i="1" dirty="0" smtClean="0">
                <a:solidFill>
                  <a:srgbClr val="054CF8"/>
                </a:solidFill>
              </a:rPr>
              <a:t>Yu-Sheng Liu and G. A. Miller </a:t>
            </a:r>
            <a:r>
              <a:rPr lang="is-IS" sz="1400" i="1" dirty="0" smtClean="0">
                <a:solidFill>
                  <a:srgbClr val="054CF8"/>
                </a:solidFill>
              </a:rPr>
              <a:t>PRD96 (2017) 1, 016004.</a:t>
            </a:r>
            <a:r>
              <a:rPr lang="en-US" sz="1400" i="1" dirty="0" smtClean="0">
                <a:solidFill>
                  <a:srgbClr val="054CF8"/>
                </a:solidFill>
              </a:rPr>
              <a:t> </a:t>
            </a:r>
            <a:r>
              <a:rPr lang="en-US" dirty="0" smtClean="0"/>
              <a:t>Results have been applied to the </a:t>
            </a:r>
            <a:r>
              <a:rPr lang="en-US" dirty="0">
                <a:solidFill>
                  <a:srgbClr val="FF0000"/>
                </a:solidFill>
              </a:rPr>
              <a:t>E137 </a:t>
            </a:r>
            <a:r>
              <a:rPr lang="en-US" dirty="0" smtClean="0"/>
              <a:t>limit (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=20 GeV)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80" y="1886852"/>
            <a:ext cx="5443804" cy="36652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26284" y="5088659"/>
            <a:ext cx="2180405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Yu-Sheng Liu and G.A. Miller </a:t>
            </a:r>
          </a:p>
          <a:p>
            <a:r>
              <a:rPr lang="is-IS" sz="1200" dirty="0" smtClean="0"/>
              <a:t>PRD96 </a:t>
            </a:r>
            <a:r>
              <a:rPr lang="is-IS" sz="1200" dirty="0"/>
              <a:t>(2017) </a:t>
            </a:r>
            <a:r>
              <a:rPr lang="is-IS" sz="1200" dirty="0" smtClean="0"/>
              <a:t>1</a:t>
            </a:r>
            <a:r>
              <a:rPr lang="is-IS" sz="1200" dirty="0"/>
              <a:t>, </a:t>
            </a:r>
            <a:r>
              <a:rPr lang="is-IS" sz="1200" dirty="0" smtClean="0"/>
              <a:t>016004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2480" y="1510309"/>
            <a:ext cx="544380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E137 </a:t>
            </a:r>
            <a:r>
              <a:rPr lang="en-US" dirty="0" smtClean="0"/>
              <a:t> 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=20 </a:t>
            </a:r>
            <a:r>
              <a:rPr lang="en-US" dirty="0"/>
              <a:t>GeV</a:t>
            </a:r>
            <a:r>
              <a:rPr lang="en-US" dirty="0" smtClean="0"/>
              <a:t>)                           (Plot is linear)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6392" y="5765613"/>
            <a:ext cx="8495414" cy="8925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     The allowed range </a:t>
            </a:r>
            <a:r>
              <a:rPr lang="en-US" sz="2400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of A</a:t>
            </a:r>
            <a:r>
              <a:rPr lang="en-US" sz="2400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’-electron </a:t>
            </a:r>
            <a:r>
              <a:rPr lang="en-US" sz="2400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couplings </a:t>
            </a:r>
            <a:r>
              <a:rPr lang="en-US" sz="2400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is likely:</a:t>
            </a:r>
            <a:endParaRPr lang="en-US" sz="2400" dirty="0">
              <a:solidFill>
                <a:srgbClr val="FF16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400" dirty="0" smtClean="0"/>
              <a:t>            </a:t>
            </a:r>
            <a:r>
              <a:rPr lang="en-US" sz="2400" dirty="0" smtClean="0">
                <a:solidFill>
                  <a:srgbClr val="0070C0"/>
                </a:solidFill>
              </a:rPr>
              <a:t>(ORSAY)</a:t>
            </a:r>
            <a:r>
              <a:rPr lang="en-US" sz="2400" dirty="0" smtClean="0"/>
              <a:t>     6 </a:t>
            </a:r>
            <a:r>
              <a:rPr lang="en-US" sz="2400" dirty="0">
                <a:solidFill>
                  <a:prstClr val="black"/>
                </a:solidFill>
              </a:rPr>
              <a:t>× 10</a:t>
            </a:r>
            <a:r>
              <a:rPr lang="en-US" sz="2400" baseline="30000" dirty="0">
                <a:solidFill>
                  <a:prstClr val="black"/>
                </a:solidFill>
              </a:rPr>
              <a:t>-5</a:t>
            </a:r>
            <a:r>
              <a:rPr lang="en-US" sz="2400" dirty="0">
                <a:solidFill>
                  <a:prstClr val="black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≲  </a:t>
            </a:r>
            <a:r>
              <a:rPr lang="el-GR" sz="2800" dirty="0">
                <a:solidFill>
                  <a:srgbClr val="D42E3F"/>
                </a:solidFill>
              </a:rPr>
              <a:t>ε</a:t>
            </a:r>
            <a:r>
              <a:rPr lang="en-US" sz="2800" baseline="-25000" dirty="0">
                <a:solidFill>
                  <a:srgbClr val="D42E3F"/>
                </a:solidFill>
              </a:rPr>
              <a:t>e</a:t>
            </a:r>
            <a:r>
              <a:rPr lang="el-GR" sz="2800" dirty="0">
                <a:solidFill>
                  <a:srgbClr val="D42E3F"/>
                </a:solidFill>
              </a:rPr>
              <a:t> </a:t>
            </a:r>
            <a:r>
              <a:rPr lang="en-US" sz="2800" dirty="0">
                <a:solidFill>
                  <a:srgbClr val="D42E3F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≲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1.</a:t>
            </a:r>
            <a:r>
              <a:rPr lang="el-GR" sz="2400" dirty="0">
                <a:solidFill>
                  <a:prstClr val="black"/>
                </a:solidFill>
              </a:rPr>
              <a:t>4</a:t>
            </a:r>
            <a:r>
              <a:rPr lang="en-US" sz="2400" dirty="0">
                <a:solidFill>
                  <a:prstClr val="black"/>
                </a:solidFill>
              </a:rPr>
              <a:t> × 10</a:t>
            </a:r>
            <a:r>
              <a:rPr lang="en-US" sz="2400" baseline="30000" dirty="0">
                <a:solidFill>
                  <a:prstClr val="black"/>
                </a:solidFill>
              </a:rPr>
              <a:t>-3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>
                <a:solidFill>
                  <a:srgbClr val="0070C0"/>
                </a:solidFill>
              </a:rPr>
              <a:t>g-2)</a:t>
            </a:r>
            <a:r>
              <a:rPr lang="en-US" sz="2400" baseline="-25000" dirty="0">
                <a:solidFill>
                  <a:srgbClr val="0070C0"/>
                </a:solidFill>
              </a:rPr>
              <a:t>e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47" y="290401"/>
            <a:ext cx="76542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PADME reach with </a:t>
            </a:r>
            <a:r>
              <a:rPr lang="en-US" sz="2800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2800" baseline="30000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sz="2800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 e</a:t>
            </a:r>
            <a:r>
              <a:rPr lang="en-US" sz="2800" baseline="30000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-</a:t>
            </a:r>
            <a:r>
              <a:rPr lang="en-US" sz="2800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resonant </a:t>
            </a:r>
            <a:r>
              <a:rPr lang="en-US" sz="2800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annihilation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5419" y="1060726"/>
            <a:ext cx="326202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Reach in mass: </a:t>
            </a:r>
          </a:p>
          <a:p>
            <a:r>
              <a:rPr lang="en-US" sz="1600" dirty="0" smtClean="0"/>
              <a:t>14</a:t>
            </a:r>
            <a:r>
              <a:rPr lang="en-US" sz="1600" dirty="0" smtClean="0"/>
              <a:t> (16) </a:t>
            </a:r>
            <a:r>
              <a:rPr lang="en-US" sz="1600" dirty="0" smtClean="0"/>
              <a:t>MeV &lt; m</a:t>
            </a:r>
            <a:r>
              <a:rPr lang="en-US" sz="1600" baseline="-25000" dirty="0" smtClean="0"/>
              <a:t>A’</a:t>
            </a:r>
            <a:r>
              <a:rPr lang="en-US" sz="1600" dirty="0" smtClean="0"/>
              <a:t> &lt; 24 </a:t>
            </a:r>
            <a:r>
              <a:rPr lang="en-US" sz="1600" dirty="0" smtClean="0"/>
              <a:t>MeV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04153" y="1892606"/>
            <a:ext cx="3283291" cy="3385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2400" dirty="0">
                <a:solidFill>
                  <a:srgbClr val="D42E3F"/>
                </a:solidFill>
              </a:rPr>
              <a:t>ε</a:t>
            </a:r>
            <a:r>
              <a:rPr lang="en-US" sz="2400" baseline="-25000" dirty="0">
                <a:solidFill>
                  <a:srgbClr val="D42E3F"/>
                </a:solidFill>
              </a:rPr>
              <a:t>e</a:t>
            </a:r>
            <a:r>
              <a:rPr lang="el-GR" sz="2400" dirty="0">
                <a:solidFill>
                  <a:srgbClr val="D42E3F"/>
                </a:solidFill>
              </a:rPr>
              <a:t> </a:t>
            </a:r>
            <a:r>
              <a:rPr lang="en-US" sz="2400" dirty="0">
                <a:solidFill>
                  <a:srgbClr val="D42E3F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≳</a:t>
            </a:r>
            <a:r>
              <a:rPr lang="el-GR" sz="2000" b="1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1.6 </a:t>
            </a:r>
            <a:r>
              <a:rPr lang="en-US" sz="2000" dirty="0">
                <a:solidFill>
                  <a:prstClr val="black"/>
                </a:solidFill>
              </a:rPr>
              <a:t>× 10</a:t>
            </a:r>
            <a:r>
              <a:rPr lang="en-US" sz="2000" baseline="30000" dirty="0">
                <a:solidFill>
                  <a:prstClr val="black"/>
                </a:solidFill>
              </a:rPr>
              <a:t>-4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en-US" sz="600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>
                <a:solidFill>
                  <a:srgbClr val="FF0000"/>
                </a:solidFill>
              </a:rPr>
              <a:t>cm </a:t>
            </a:r>
            <a:r>
              <a:rPr lang="en-US" dirty="0">
                <a:solidFill>
                  <a:prstClr val="black"/>
                </a:solidFill>
              </a:rPr>
              <a:t>tungsten-dump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(presumably background </a:t>
            </a:r>
            <a:r>
              <a:rPr lang="en-US" dirty="0" smtClean="0">
                <a:solidFill>
                  <a:prstClr val="black"/>
                </a:solidFill>
              </a:rPr>
              <a:t>free)</a:t>
            </a:r>
            <a:endParaRPr lang="en-US" sz="2400" dirty="0">
              <a:solidFill>
                <a:srgbClr val="D42E3F"/>
              </a:solidFill>
            </a:endParaRPr>
          </a:p>
          <a:p>
            <a:pPr lvl="0"/>
            <a:endParaRPr lang="en-US" sz="800" dirty="0">
              <a:solidFill>
                <a:srgbClr val="D42E3F"/>
              </a:solidFill>
            </a:endParaRPr>
          </a:p>
          <a:p>
            <a:r>
              <a:rPr lang="el-GR" sz="2400" dirty="0" smtClean="0">
                <a:solidFill>
                  <a:srgbClr val="D42E3F"/>
                </a:solidFill>
              </a:rPr>
              <a:t>ε</a:t>
            </a:r>
            <a:r>
              <a:rPr lang="en-US" sz="2400" baseline="-25000" dirty="0">
                <a:solidFill>
                  <a:srgbClr val="D42E3F"/>
                </a:solidFill>
              </a:rPr>
              <a:t>e</a:t>
            </a:r>
            <a:r>
              <a:rPr lang="el-GR" sz="2400" dirty="0">
                <a:solidFill>
                  <a:srgbClr val="D42E3F"/>
                </a:solidFill>
              </a:rPr>
              <a:t> </a:t>
            </a:r>
            <a:r>
              <a:rPr lang="en-US" sz="2400" dirty="0">
                <a:solidFill>
                  <a:srgbClr val="D42E3F"/>
                </a:solidFill>
              </a:rPr>
              <a:t> </a:t>
            </a: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≳</a:t>
            </a:r>
            <a:r>
              <a:rPr lang="el-GR" sz="2000" b="1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.0 </a:t>
            </a:r>
            <a:r>
              <a:rPr lang="en-US" sz="2000" dirty="0">
                <a:solidFill>
                  <a:prstClr val="black"/>
                </a:solidFill>
              </a:rPr>
              <a:t>× </a:t>
            </a:r>
            <a:r>
              <a:rPr lang="en-US" sz="2000" dirty="0" smtClean="0">
                <a:solidFill>
                  <a:prstClr val="black"/>
                </a:solidFill>
              </a:rPr>
              <a:t>10</a:t>
            </a:r>
            <a:r>
              <a:rPr lang="en-US" sz="2000" baseline="30000" dirty="0" smtClean="0">
                <a:solidFill>
                  <a:prstClr val="black"/>
                </a:solidFill>
              </a:rPr>
              <a:t>-4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endParaRPr lang="en-US" sz="600" dirty="0"/>
          </a:p>
          <a:p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5 cm </a:t>
            </a:r>
            <a:r>
              <a:rPr lang="en-US" dirty="0" smtClean="0"/>
              <a:t>tungsten-dump</a:t>
            </a:r>
          </a:p>
          <a:p>
            <a:r>
              <a:rPr lang="en-US" dirty="0" smtClean="0"/>
              <a:t>(</a:t>
            </a:r>
            <a:r>
              <a:rPr lang="en-US" dirty="0" smtClean="0"/>
              <a:t>controllable</a:t>
            </a:r>
            <a:r>
              <a:rPr lang="en-US" dirty="0" smtClean="0"/>
              <a:t> </a:t>
            </a:r>
            <a:r>
              <a:rPr lang="en-US" dirty="0" smtClean="0"/>
              <a:t>background </a:t>
            </a:r>
            <a:r>
              <a:rPr lang="en-US" dirty="0" smtClean="0"/>
              <a:t>?</a:t>
            </a:r>
            <a:r>
              <a:rPr lang="en-US" dirty="0" smtClean="0"/>
              <a:t>)</a:t>
            </a:r>
          </a:p>
          <a:p>
            <a:endParaRPr lang="en-US" sz="800" dirty="0"/>
          </a:p>
          <a:p>
            <a:pPr lvl="0"/>
            <a:r>
              <a:rPr lang="el-GR" sz="2400" dirty="0">
                <a:solidFill>
                  <a:srgbClr val="D42E3F"/>
                </a:solidFill>
              </a:rPr>
              <a:t>ε</a:t>
            </a:r>
            <a:r>
              <a:rPr lang="en-US" sz="2400" baseline="-25000" dirty="0">
                <a:solidFill>
                  <a:srgbClr val="D42E3F"/>
                </a:solidFill>
              </a:rPr>
              <a:t>e</a:t>
            </a:r>
            <a:r>
              <a:rPr lang="el-GR" sz="2400" dirty="0">
                <a:solidFill>
                  <a:srgbClr val="D42E3F"/>
                </a:solidFill>
              </a:rPr>
              <a:t> </a:t>
            </a:r>
            <a:r>
              <a:rPr lang="en-US" sz="2400" dirty="0">
                <a:solidFill>
                  <a:srgbClr val="D42E3F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≳</a:t>
            </a:r>
            <a:r>
              <a:rPr lang="el-GR" sz="20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3.0 </a:t>
            </a:r>
            <a:r>
              <a:rPr lang="en-US" sz="2000" dirty="0">
                <a:solidFill>
                  <a:prstClr val="black"/>
                </a:solidFill>
              </a:rPr>
              <a:t>× 10</a:t>
            </a:r>
            <a:r>
              <a:rPr lang="en-US" sz="2000" baseline="30000" dirty="0">
                <a:solidFill>
                  <a:prstClr val="black"/>
                </a:solidFill>
              </a:rPr>
              <a:t>-4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endParaRPr lang="en-US" sz="600" dirty="0">
              <a:solidFill>
                <a:prstClr val="black"/>
              </a:solidFill>
            </a:endParaRPr>
          </a:p>
          <a:p>
            <a:r>
              <a:rPr lang="en-US" dirty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2 cm </a:t>
            </a:r>
            <a:r>
              <a:rPr lang="en-US" dirty="0"/>
              <a:t>tungsten-dump</a:t>
            </a:r>
          </a:p>
          <a:p>
            <a:r>
              <a:rPr lang="en-US" dirty="0" smtClean="0"/>
              <a:t>(</a:t>
            </a:r>
            <a:r>
              <a:rPr lang="en-US" dirty="0" smtClean="0"/>
              <a:t>optimistic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78" y="941941"/>
            <a:ext cx="5131410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PADME exclusion reach in </a:t>
            </a:r>
            <a:r>
              <a:rPr lang="en-US" dirty="0" smtClean="0"/>
              <a:t>original </a:t>
            </a:r>
            <a:r>
              <a:rPr lang="en-US" dirty="0" smtClean="0"/>
              <a:t>e</a:t>
            </a:r>
            <a:r>
              <a:rPr lang="en-US" baseline="30000" dirty="0"/>
              <a:t>+</a:t>
            </a:r>
            <a:r>
              <a:rPr lang="en-US" dirty="0"/>
              <a:t> e</a:t>
            </a:r>
            <a:r>
              <a:rPr lang="en-US" baseline="30000" dirty="0"/>
              <a:t>−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sz="2000" dirty="0"/>
              <a:t>A’ </a:t>
            </a:r>
            <a:r>
              <a:rPr lang="el-GR" sz="2200" dirty="0" smtClean="0">
                <a:latin typeface="Cochin" charset="0"/>
                <a:ea typeface="Cochin" charset="0"/>
                <a:cs typeface="Cochin" charset="0"/>
              </a:rPr>
              <a:t>γ</a:t>
            </a:r>
            <a:r>
              <a:rPr lang="en-US" sz="2200" dirty="0" smtClean="0">
                <a:latin typeface="Cochin" charset="0"/>
                <a:ea typeface="Cochin" charset="0"/>
                <a:cs typeface="Cochin" charset="0"/>
              </a:rPr>
              <a:t> </a:t>
            </a:r>
            <a:r>
              <a:rPr lang="en-US" dirty="0" smtClean="0">
                <a:latin typeface="+mj-lt"/>
                <a:ea typeface="Cochin" charset="0"/>
                <a:cs typeface="Cochin" charset="0"/>
              </a:rPr>
              <a:t>mode </a:t>
            </a:r>
            <a:r>
              <a:rPr lang="en-US" dirty="0" smtClean="0">
                <a:latin typeface="+mj-lt"/>
                <a:ea typeface="Cochin" charset="0"/>
                <a:cs typeface="Cochin" charset="0"/>
              </a:rPr>
              <a:t>is shown </a:t>
            </a:r>
            <a:r>
              <a:rPr lang="en-US" dirty="0" smtClean="0">
                <a:latin typeface="+mj-lt"/>
                <a:ea typeface="Cochin" charset="0"/>
                <a:cs typeface="Cochin" charset="0"/>
              </a:rPr>
              <a:t>in the </a:t>
            </a:r>
            <a:r>
              <a:rPr lang="en-US" dirty="0" smtClean="0">
                <a:latin typeface="+mj-lt"/>
                <a:ea typeface="Cochin" charset="0"/>
                <a:cs typeface="Cochin" charset="0"/>
              </a:rPr>
              <a:t>top </a:t>
            </a:r>
            <a:r>
              <a:rPr lang="en-US" dirty="0" smtClean="0">
                <a:latin typeface="+mj-lt"/>
                <a:ea typeface="Cochin" charset="0"/>
                <a:cs typeface="Cochin" charset="0"/>
              </a:rPr>
              <a:t>left </a:t>
            </a:r>
            <a:r>
              <a:rPr lang="en-US" dirty="0" smtClean="0">
                <a:latin typeface="+mj-lt"/>
                <a:ea typeface="Cochin" charset="0"/>
                <a:cs typeface="Cochin" charset="0"/>
              </a:rPr>
              <a:t>corner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" y="1891766"/>
            <a:ext cx="5599578" cy="3955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20627" y="5846828"/>
            <a:ext cx="75668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Contribution to E137 exclusion after including resonant  e</a:t>
            </a:r>
            <a:r>
              <a:rPr lang="en-US" baseline="30000" dirty="0"/>
              <a:t>+</a:t>
            </a:r>
            <a:r>
              <a:rPr lang="en-US" dirty="0"/>
              <a:t> e</a:t>
            </a:r>
            <a:r>
              <a:rPr lang="en-US" baseline="30000" dirty="0"/>
              <a:t>−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sz="2000" dirty="0"/>
              <a:t>A</a:t>
            </a:r>
            <a:r>
              <a:rPr lang="en-US" sz="2000" dirty="0" smtClean="0"/>
              <a:t>’ annihilation in EM showers </a:t>
            </a:r>
            <a:r>
              <a:rPr lang="fi-FI" sz="1200" b="1" dirty="0" smtClean="0"/>
              <a:t>[arXiv:1802.03794 </a:t>
            </a:r>
            <a:r>
              <a:rPr lang="fi-FI" sz="1200" b="1" dirty="0"/>
              <a:t>L. </a:t>
            </a:r>
            <a:r>
              <a:rPr lang="fi-FI" sz="1200" b="1" dirty="0" err="1"/>
              <a:t>Marsicano</a:t>
            </a:r>
            <a:r>
              <a:rPr lang="fi-FI" sz="1200" b="1" dirty="0"/>
              <a:t>, M. </a:t>
            </a:r>
            <a:r>
              <a:rPr lang="fi-FI" sz="1200" b="1" dirty="0" err="1"/>
              <a:t>Battaglieri</a:t>
            </a:r>
            <a:r>
              <a:rPr lang="fi-FI" sz="1200" b="1" dirty="0"/>
              <a:t>, M. </a:t>
            </a:r>
            <a:r>
              <a:rPr lang="fi-FI" sz="1200" b="1" dirty="0" err="1"/>
              <a:t>Bondi</a:t>
            </a:r>
            <a:r>
              <a:rPr lang="fi-FI" sz="1200" b="1" dirty="0"/>
              <a:t>', C.D.R. </a:t>
            </a:r>
            <a:r>
              <a:rPr lang="fi-FI" sz="1200" b="1" dirty="0" err="1"/>
              <a:t>Carvajal</a:t>
            </a:r>
            <a:r>
              <a:rPr lang="fi-FI" sz="1200" b="1" dirty="0"/>
              <a:t>, A. </a:t>
            </a:r>
            <a:r>
              <a:rPr lang="fi-FI" sz="1200" b="1" dirty="0" err="1"/>
              <a:t>Celentano</a:t>
            </a:r>
            <a:r>
              <a:rPr lang="fi-FI" sz="1200" b="1" dirty="0"/>
              <a:t>, M. De Napoli, R. De Vita, E. </a:t>
            </a:r>
            <a:r>
              <a:rPr lang="fi-FI" sz="1200" b="1" dirty="0" err="1"/>
              <a:t>Nardi</a:t>
            </a:r>
            <a:r>
              <a:rPr lang="fi-FI" sz="1200" b="1" dirty="0"/>
              <a:t>, M. </a:t>
            </a:r>
            <a:r>
              <a:rPr lang="fi-FI" sz="1200" b="1" dirty="0" err="1"/>
              <a:t>Raggi</a:t>
            </a:r>
            <a:r>
              <a:rPr lang="fi-FI" sz="1200" b="1" dirty="0"/>
              <a:t>, P. </a:t>
            </a:r>
            <a:r>
              <a:rPr lang="fi-FI" sz="1200" b="1" dirty="0" err="1" smtClean="0"/>
              <a:t>Valente</a:t>
            </a:r>
            <a:r>
              <a:rPr lang="fi-FI" sz="1200" b="1" dirty="0" smtClean="0"/>
              <a:t>]</a:t>
            </a:r>
            <a:endParaRPr lang="en-US" sz="1200" dirty="0"/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1275907" y="5046621"/>
            <a:ext cx="2052084" cy="1190845"/>
          </a:xfrm>
          <a:prstGeom prst="curvedConnector3">
            <a:avLst>
              <a:gd name="adj1" fmla="val -57772"/>
            </a:avLst>
          </a:prstGeom>
          <a:ln w="57150" cap="flat" cmpd="sng">
            <a:gradFill flip="none" rotWithShape="1">
              <a:gsLst>
                <a:gs pos="40000">
                  <a:schemeClr val="accent1">
                    <a:shade val="75000"/>
                    <a:satMod val="125000"/>
                    <a:lumMod val="75000"/>
                  </a:schemeClr>
                </a:gs>
                <a:gs pos="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round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008" y="574158"/>
            <a:ext cx="67024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way to go to close the gap upwards to</a:t>
            </a:r>
            <a:r>
              <a:rPr lang="en-US" dirty="0" smtClean="0"/>
              <a:t> </a:t>
            </a:r>
          </a:p>
          <a:p>
            <a:r>
              <a:rPr lang="en-US" sz="2400" dirty="0">
                <a:solidFill>
                  <a:srgbClr val="D42E3F"/>
                </a:solidFill>
              </a:rPr>
              <a:t> </a:t>
            </a:r>
            <a:r>
              <a:rPr lang="en-US" sz="2400" dirty="0" smtClean="0">
                <a:solidFill>
                  <a:srgbClr val="D42E3F"/>
                </a:solidFill>
              </a:rPr>
              <a:t>             </a:t>
            </a:r>
            <a:r>
              <a:rPr lang="el-GR" sz="2400" dirty="0" smtClean="0">
                <a:solidFill>
                  <a:srgbClr val="D42E3F"/>
                </a:solidFill>
              </a:rPr>
              <a:t>ε</a:t>
            </a:r>
            <a:r>
              <a:rPr lang="en-US" sz="2400" baseline="-25000" dirty="0" smtClean="0">
                <a:solidFill>
                  <a:srgbClr val="D42E3F"/>
                </a:solidFill>
              </a:rPr>
              <a:t>e</a:t>
            </a:r>
            <a:r>
              <a:rPr lang="en-US" sz="2400" dirty="0" smtClean="0">
                <a:solidFill>
                  <a:srgbClr val="D42E3F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≲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1.0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×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</a:rPr>
              <a:t>-3</a:t>
            </a:r>
            <a:r>
              <a:rPr lang="en-US" sz="2400" dirty="0" smtClean="0"/>
              <a:t>, that is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decay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~ 85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27" y="2211572"/>
            <a:ext cx="86336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Thin targets of size  </a:t>
            </a:r>
            <a:r>
              <a:rPr lang="en-US" sz="2400" dirty="0" smtClean="0">
                <a:solidFill>
                  <a:srgbClr val="C00000"/>
                </a:solidFill>
              </a:rPr>
              <a:t>L </a:t>
            </a:r>
            <a:r>
              <a:rPr lang="en-US" sz="2400" b="1" dirty="0" smtClean="0">
                <a:solidFill>
                  <a:srgbClr val="C00000"/>
                </a:solidFill>
              </a:rPr>
              <a:t>≲  </a:t>
            </a:r>
            <a:r>
              <a:rPr lang="en-US" sz="2400" dirty="0" smtClean="0">
                <a:solidFill>
                  <a:srgbClr val="C00000"/>
                </a:solidFill>
              </a:rPr>
              <a:t>few 100 </a:t>
            </a:r>
            <a:r>
              <a:rPr lang="el-GR" sz="2400" dirty="0">
                <a:solidFill>
                  <a:srgbClr val="C00000"/>
                </a:solidFill>
              </a:rPr>
              <a:t>μ</a:t>
            </a:r>
            <a:r>
              <a:rPr lang="en-US" sz="2400" dirty="0">
                <a:solidFill>
                  <a:srgbClr val="C00000"/>
                </a:solidFill>
              </a:rPr>
              <a:t>m </a:t>
            </a:r>
            <a:r>
              <a:rPr lang="en-US" sz="2400" dirty="0" smtClean="0">
                <a:solidFill>
                  <a:srgbClr val="C00000"/>
                </a:solidFill>
              </a:rPr>
              <a:t> - 1 mm   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en-US" sz="2800" dirty="0" smtClean="0"/>
              <a:t>+</a:t>
            </a:r>
            <a:endParaRPr lang="en-US" dirty="0" smtClean="0"/>
          </a:p>
          <a:p>
            <a:r>
              <a:rPr lang="en-US" sz="2400" dirty="0" smtClean="0"/>
              <a:t>-   Ingenious strategies to control background, among which:</a:t>
            </a:r>
          </a:p>
          <a:p>
            <a:endParaRPr lang="en-US" dirty="0" smtClean="0"/>
          </a:p>
          <a:p>
            <a:r>
              <a:rPr lang="en-US" dirty="0" smtClean="0"/>
              <a:t>    - Invariant mass reconstruction to ensure:  </a:t>
            </a:r>
            <a:r>
              <a:rPr lang="en-US" sz="2000" dirty="0" err="1">
                <a:solidFill>
                  <a:srgbClr val="054CF8"/>
                </a:solidFill>
              </a:rPr>
              <a:t>m</a:t>
            </a:r>
            <a:r>
              <a:rPr lang="en-US" sz="2000" baseline="-25000" dirty="0" err="1">
                <a:solidFill>
                  <a:srgbClr val="054CF8"/>
                </a:solidFill>
              </a:rPr>
              <a:t>e+e</a:t>
            </a:r>
            <a:r>
              <a:rPr lang="en-US" sz="2000" baseline="-25000" dirty="0">
                <a:solidFill>
                  <a:srgbClr val="054CF8"/>
                </a:solidFill>
              </a:rPr>
              <a:t>−</a:t>
            </a:r>
            <a:r>
              <a:rPr lang="el-GR" sz="2400" dirty="0">
                <a:solidFill>
                  <a:srgbClr val="054CF8"/>
                </a:solidFill>
              </a:rPr>
              <a:t>≈</a:t>
            </a:r>
            <a:r>
              <a:rPr lang="en-US" dirty="0" smtClean="0">
                <a:solidFill>
                  <a:srgbClr val="054CF8"/>
                </a:solidFill>
              </a:rPr>
              <a:t>17  </a:t>
            </a:r>
            <a:r>
              <a:rPr lang="en-US" dirty="0">
                <a:solidFill>
                  <a:srgbClr val="054CF8"/>
                </a:solidFill>
              </a:rPr>
              <a:t>MeV</a:t>
            </a:r>
            <a:r>
              <a:rPr lang="el-GR" sz="2000" dirty="0">
                <a:solidFill>
                  <a:srgbClr val="054CF8"/>
                </a:solidFill>
              </a:rPr>
              <a:t> </a:t>
            </a:r>
            <a:r>
              <a:rPr lang="en-US" sz="2000" dirty="0" smtClean="0">
                <a:solidFill>
                  <a:srgbClr val="054CF8"/>
                </a:solidFill>
              </a:rPr>
              <a:t> </a:t>
            </a:r>
            <a:r>
              <a:rPr lang="en-US" dirty="0" smtClean="0"/>
              <a:t>(bump searches)</a:t>
            </a:r>
          </a:p>
          <a:p>
            <a:endParaRPr lang="en-US" sz="1000" dirty="0" smtClean="0"/>
          </a:p>
          <a:p>
            <a:r>
              <a:rPr lang="en-US" sz="2000" dirty="0">
                <a:solidFill>
                  <a:srgbClr val="054CF8"/>
                </a:solidFill>
              </a:rPr>
              <a:t> </a:t>
            </a:r>
            <a:r>
              <a:rPr lang="en-US" sz="2000" dirty="0" smtClean="0">
                <a:solidFill>
                  <a:srgbClr val="054CF8"/>
                </a:solidFill>
              </a:rPr>
              <a:t>  </a:t>
            </a:r>
            <a:r>
              <a:rPr lang="en-US" sz="2000" dirty="0" smtClean="0"/>
              <a:t>- </a:t>
            </a:r>
            <a:r>
              <a:rPr lang="en-US" dirty="0" smtClean="0"/>
              <a:t>Veto to eliminate </a:t>
            </a:r>
            <a:r>
              <a:rPr lang="en-US" dirty="0" err="1" smtClean="0">
                <a:solidFill>
                  <a:srgbClr val="054CF8"/>
                </a:solidFill>
              </a:rPr>
              <a:t>e+e</a:t>
            </a:r>
            <a:r>
              <a:rPr lang="en-US" dirty="0" smtClean="0">
                <a:solidFill>
                  <a:srgbClr val="054CF8"/>
                </a:solidFill>
              </a:rPr>
              <a:t>-</a:t>
            </a:r>
            <a:r>
              <a:rPr lang="en-US" dirty="0" smtClean="0"/>
              <a:t> originating from inside the target   </a:t>
            </a:r>
          </a:p>
          <a:p>
            <a:r>
              <a:rPr lang="en-US" sz="1000" dirty="0" smtClean="0"/>
              <a:t>  </a:t>
            </a:r>
            <a:endParaRPr lang="en-US" dirty="0" smtClean="0"/>
          </a:p>
          <a:p>
            <a:r>
              <a:rPr lang="en-US" dirty="0" smtClean="0"/>
              <a:t>    - Reconstruction of the </a:t>
            </a:r>
            <a:r>
              <a:rPr lang="en-US" dirty="0" smtClean="0">
                <a:solidFill>
                  <a:srgbClr val="054CF8"/>
                </a:solidFill>
              </a:rPr>
              <a:t>displaced vertex </a:t>
            </a:r>
            <a:r>
              <a:rPr lang="en-US" dirty="0" smtClean="0"/>
              <a:t>occurring outside the target 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Scanning in energy for a knee in 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54CF8"/>
                </a:solidFill>
              </a:rPr>
              <a:t>e+e</a:t>
            </a:r>
            <a:r>
              <a:rPr lang="en-US" sz="2400" dirty="0">
                <a:solidFill>
                  <a:srgbClr val="054CF8"/>
                </a:solidFill>
              </a:rPr>
              <a:t>-</a:t>
            </a:r>
            <a:r>
              <a:rPr lang="en-US" sz="2400" dirty="0"/>
              <a:t> </a:t>
            </a:r>
            <a:r>
              <a:rPr lang="en-US" sz="2400" dirty="0" smtClean="0"/>
              <a:t>production remains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 promising technique also for thin targets.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76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468" y="584005"/>
            <a:ext cx="399019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u="sng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 conclusion:</a:t>
            </a:r>
            <a:endParaRPr lang="en-US" sz="4800" u="sng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13" y="2730026"/>
            <a:ext cx="8690907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smtClean="0">
                <a:latin typeface="Comic Sans MS" charset="0"/>
                <a:ea typeface="Comic Sans MS" charset="0"/>
                <a:cs typeface="Comic Sans MS" charset="0"/>
              </a:rPr>
              <a:t>We want to propose </a:t>
            </a:r>
            <a:r>
              <a:rPr lang="en-US" sz="2400" i="1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a new creative use of a planned facility   </a:t>
            </a:r>
            <a:r>
              <a:rPr lang="en-US" sz="2400" i="1" dirty="0" smtClean="0">
                <a:latin typeface="Comic Sans MS" charset="0"/>
                <a:ea typeface="Comic Sans MS" charset="0"/>
                <a:cs typeface="Comic Sans MS" charset="0"/>
              </a:rPr>
              <a:t>(PADME@LNF)  </a:t>
            </a:r>
            <a:r>
              <a:rPr lang="en-US" sz="2400" i="1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and an alternative method of </a:t>
            </a:r>
            <a:r>
              <a:rPr lang="en-US" sz="2400" i="1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probing </a:t>
            </a:r>
            <a:r>
              <a:rPr lang="en-US" sz="2400" i="1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new physics </a:t>
            </a:r>
            <a:r>
              <a:rPr lang="en-US" sz="2400" i="1" dirty="0" smtClean="0">
                <a:latin typeface="Comic Sans MS" charset="0"/>
                <a:ea typeface="Comic Sans MS" charset="0"/>
                <a:cs typeface="Comic Sans MS" charset="0"/>
              </a:rPr>
              <a:t>(DP)  </a:t>
            </a:r>
            <a:r>
              <a:rPr lang="en-US" sz="2400" i="1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at </a:t>
            </a:r>
            <a:r>
              <a:rPr lang="en-US" sz="2400" i="1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high-intensity </a:t>
            </a:r>
            <a:r>
              <a:rPr lang="en-US" sz="2400" i="1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accelerators </a:t>
            </a:r>
            <a:r>
              <a:rPr lang="en-US" sz="2400" i="1" dirty="0" smtClean="0">
                <a:latin typeface="Comic Sans MS" charset="0"/>
                <a:ea typeface="Comic Sans MS" charset="0"/>
                <a:cs typeface="Comic Sans MS" charset="0"/>
              </a:rPr>
              <a:t>(BTF@LNF)</a:t>
            </a:r>
          </a:p>
          <a:p>
            <a:pPr algn="ctr">
              <a:lnSpc>
                <a:spcPct val="150000"/>
              </a:lnSpc>
            </a:pPr>
            <a:endParaRPr lang="en-US" sz="800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249" y="5124892"/>
            <a:ext cx="6080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Thanks for your attention </a:t>
            </a:r>
          </a:p>
          <a:p>
            <a:pPr algn="ctr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Comments/suggestions are most welcome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13" y="1627821"/>
            <a:ext cx="8899679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1600" dirty="0" smtClean="0"/>
              <a:t>Quotes in color are from the </a:t>
            </a:r>
            <a:r>
              <a:rPr lang="en-US" dirty="0">
                <a:solidFill>
                  <a:srgbClr val="CB0047"/>
                </a:solidFill>
                <a:latin typeface="SignPainter-HouseScript" charset="0"/>
              </a:rPr>
              <a:t>“New directions in dark matter and neutrino physics” </a:t>
            </a:r>
            <a:r>
              <a:rPr lang="en-US" dirty="0" smtClean="0">
                <a:solidFill>
                  <a:srgbClr val="CB0047"/>
                </a:solidFill>
                <a:latin typeface="SignPainter-HouseScript" charset="0"/>
              </a:rPr>
              <a:t>PI </a:t>
            </a:r>
            <a:r>
              <a:rPr lang="en-US" dirty="0" smtClean="0"/>
              <a:t> </a:t>
            </a:r>
            <a:r>
              <a:rPr lang="en-US" sz="1600" dirty="0" smtClean="0"/>
              <a:t>workshop </a:t>
            </a:r>
            <a:r>
              <a:rPr lang="en-US" sz="1600" dirty="0" smtClean="0"/>
              <a:t>webpage</a:t>
            </a:r>
          </a:p>
          <a:p>
            <a:r>
              <a:rPr lang="en-US" sz="1600" dirty="0" smtClean="0"/>
              <a:t>  Perimeter Institute, Ontario CA – July 2017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307" y="3317358"/>
            <a:ext cx="472116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Additional slides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71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083"/>
            <a:ext cx="9144000" cy="61605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46300" y="106445"/>
            <a:ext cx="7293600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Dark Sectors 2016 Workshop: Community Report </a:t>
            </a:r>
            <a:r>
              <a:rPr lang="en-US" dirty="0" smtClean="0"/>
              <a:t>    arXiv:1608.08632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309"/>
            <a:ext cx="9144000" cy="46933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46300" y="106445"/>
            <a:ext cx="7293600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Dark Sectors 2016 Workshop: Community Report </a:t>
            </a:r>
            <a:r>
              <a:rPr lang="en-US" dirty="0" smtClean="0"/>
              <a:t>    arXiv:1608.08632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27412"/>
            <a:ext cx="6817674" cy="6581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8003" y="6247728"/>
            <a:ext cx="11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Adapted from M. </a:t>
            </a:r>
            <a:r>
              <a:rPr lang="en-US" sz="1200" dirty="0" err="1" smtClean="0"/>
              <a:t>Raggi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8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42" y="233084"/>
            <a:ext cx="844379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F</a:t>
            </a:r>
            <a:r>
              <a:rPr lang="en-US" sz="3200" i="1" u="sng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ixed target experiments for DP searches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3" y="5234628"/>
            <a:ext cx="4468305" cy="6771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Positron beam experiments   [proposed]: </a:t>
            </a:r>
          </a:p>
          <a:p>
            <a:r>
              <a:rPr lang="en-US" dirty="0" smtClean="0"/>
              <a:t>VEPP3 </a:t>
            </a:r>
            <a:r>
              <a:rPr lang="en-US" sz="1400" dirty="0" smtClean="0"/>
              <a:t>(BINP), </a:t>
            </a:r>
            <a:r>
              <a:rPr lang="en-US" dirty="0" smtClean="0"/>
              <a:t>PADME </a:t>
            </a:r>
            <a:r>
              <a:rPr lang="en-US" sz="1400" dirty="0" smtClean="0"/>
              <a:t>(LNF), </a:t>
            </a:r>
            <a:r>
              <a:rPr lang="en-US" sz="2000" dirty="0" smtClean="0"/>
              <a:t>[</a:t>
            </a:r>
            <a:r>
              <a:rPr lang="en-US" dirty="0" smtClean="0"/>
              <a:t>MMAPS </a:t>
            </a:r>
            <a:r>
              <a:rPr lang="en-US" sz="1400" dirty="0" smtClean="0"/>
              <a:t>(Cornell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7142" y="1086643"/>
            <a:ext cx="5295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beams fixed target experiments:</a:t>
            </a:r>
          </a:p>
          <a:p>
            <a:r>
              <a:rPr lang="en-US" dirty="0" smtClean="0"/>
              <a:t>Electron scattering off nuclei: A’ bremsstrahlung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                                             </a:t>
            </a:r>
            <a:r>
              <a:rPr lang="en-US" sz="2400" dirty="0" smtClean="0">
                <a:solidFill>
                  <a:srgbClr val="C00000"/>
                </a:solidFill>
              </a:rPr>
              <a:t>O(</a:t>
            </a:r>
            <a:r>
              <a:rPr lang="el-GR" sz="24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α</a:t>
            </a:r>
            <a:r>
              <a:rPr lang="el-GR" sz="2400" baseline="30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l-GR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solidFill>
                  <a:srgbClr val="C00000"/>
                </a:solidFill>
              </a:rPr>
              <a:t>process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122" y="3911344"/>
            <a:ext cx="5339288" cy="107721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Positron </a:t>
            </a:r>
            <a:r>
              <a:rPr lang="en-US" dirty="0"/>
              <a:t>beams fixed target experiments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Positron-electron 2-body annihilation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e</a:t>
            </a:r>
            <a:r>
              <a:rPr lang="en-US" baseline="30000" dirty="0" smtClean="0"/>
              <a:t>−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sz="2000" dirty="0" smtClean="0"/>
              <a:t>A’ </a:t>
            </a:r>
            <a:r>
              <a:rPr lang="el-GR" sz="2200" dirty="0" smtClean="0">
                <a:latin typeface="Cochin" charset="0"/>
                <a:ea typeface="Cochin" charset="0"/>
                <a:cs typeface="Cochin" charset="0"/>
              </a:rPr>
              <a:t>γ</a:t>
            </a:r>
            <a:endParaRPr lang="en-US" sz="2200" dirty="0"/>
          </a:p>
          <a:p>
            <a:r>
              <a:rPr lang="en-US" dirty="0" smtClean="0">
                <a:solidFill>
                  <a:srgbClr val="0070C0"/>
                </a:solidFill>
              </a:rPr>
              <a:t>[analogous of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e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/>
              </a:rPr>
              <a:t> </a:t>
            </a:r>
            <a:r>
              <a:rPr lang="el-GR" sz="2200" dirty="0">
                <a:solidFill>
                  <a:srgbClr val="0070C0"/>
                </a:solidFill>
                <a:latin typeface="Cochin" charset="0"/>
                <a:ea typeface="Cochin" charset="0"/>
                <a:cs typeface="Cochin" charset="0"/>
              </a:rPr>
              <a:t>γ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l-GR" sz="2200" dirty="0" smtClean="0">
                <a:solidFill>
                  <a:srgbClr val="0070C0"/>
                </a:solidFill>
                <a:latin typeface="Cochin" charset="0"/>
                <a:ea typeface="Cochin" charset="0"/>
                <a:cs typeface="Cochin" charset="0"/>
              </a:rPr>
              <a:t>γ</a:t>
            </a:r>
            <a:r>
              <a:rPr lang="en-US" sz="2200" dirty="0" smtClean="0">
                <a:solidFill>
                  <a:srgbClr val="0070C0"/>
                </a:solidFill>
                <a:latin typeface="Cochin" charset="0"/>
                <a:ea typeface="Cochin" charset="0"/>
                <a:cs typeface="Cochin" charset="0"/>
              </a:rPr>
              <a:t>]       </a:t>
            </a:r>
            <a:r>
              <a:rPr lang="en-US" sz="2400" dirty="0" smtClean="0">
                <a:solidFill>
                  <a:srgbClr val="C00000"/>
                </a:solidFill>
              </a:rPr>
              <a:t>O(</a:t>
            </a:r>
            <a:r>
              <a:rPr lang="el-GR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α</a:t>
            </a:r>
            <a:r>
              <a:rPr lang="el-GR" sz="2400" baseline="30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l-GR" sz="2400" dirty="0">
                <a:solidFill>
                  <a:srgbClr val="C00000"/>
                </a:solidFill>
              </a:rPr>
              <a:t>) </a:t>
            </a:r>
            <a:r>
              <a:rPr lang="en-US" sz="2400" dirty="0">
                <a:solidFill>
                  <a:srgbClr val="C00000"/>
                </a:solidFill>
              </a:rPr>
              <a:t>process 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15" y="931067"/>
            <a:ext cx="3408052" cy="263380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83" y="3953876"/>
            <a:ext cx="3385083" cy="27909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7142" y="2247971"/>
            <a:ext cx="5057923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A’ </a:t>
            </a:r>
            <a:r>
              <a:rPr lang="en-US" dirty="0" smtClean="0"/>
              <a:t>production </a:t>
            </a:r>
            <a:r>
              <a:rPr lang="en-US" dirty="0"/>
              <a:t>via electron bremsstrahlung: </a:t>
            </a:r>
          </a:p>
          <a:p>
            <a:r>
              <a:rPr lang="en-US" dirty="0" err="1"/>
              <a:t>APEX,HPS,DarkLight</a:t>
            </a:r>
            <a:r>
              <a:rPr lang="en-US" dirty="0"/>
              <a:t> (</a:t>
            </a:r>
            <a:r>
              <a:rPr lang="en-US" dirty="0" err="1"/>
              <a:t>JLab</a:t>
            </a:r>
            <a:r>
              <a:rPr lang="en-US" dirty="0"/>
              <a:t>) A1, MAGIX (Mainz), </a:t>
            </a:r>
          </a:p>
          <a:p>
            <a:r>
              <a:rPr lang="en-US" dirty="0"/>
              <a:t>NA64 (CERN), </a:t>
            </a:r>
            <a:r>
              <a:rPr lang="en-US" dirty="0" smtClean="0"/>
              <a:t>(SLAC), (Cornell)</a:t>
            </a:r>
            <a:r>
              <a:rPr lang="is-I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1"/>
      <p:bldP spid="7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87" y="2107441"/>
            <a:ext cx="6512511" cy="6945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Enrico Nardi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1976" y="427979"/>
            <a:ext cx="8719536" cy="13061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17" indent="0" algn="ctr">
              <a:buNone/>
            </a:pPr>
            <a:r>
              <a:rPr lang="en-US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Dark photons production </a:t>
            </a:r>
            <a:r>
              <a:rPr lang="en-US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in e</a:t>
            </a:r>
            <a:r>
              <a:rPr lang="en-US" sz="3200" b="1" baseline="30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 beam dump </a:t>
            </a:r>
            <a:r>
              <a:rPr lang="en-US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experiments via </a:t>
            </a:r>
            <a:r>
              <a:rPr lang="en-US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resonant </a:t>
            </a:r>
            <a:r>
              <a:rPr lang="en-US" sz="32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3200" b="1" baseline="30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sz="32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3200" b="1" baseline="30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- </a:t>
            </a:r>
            <a:r>
              <a:rPr lang="en-US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annihilation</a:t>
            </a:r>
            <a:endParaRPr lang="en-US" sz="32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69384" y="5169109"/>
            <a:ext cx="8244719" cy="1261878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 smtClean="0">
                <a:solidFill>
                  <a:srgbClr val="CB0047"/>
                </a:solidFill>
                <a:latin typeface="SignPainter-HouseScript" charset="0"/>
              </a:rPr>
              <a:t>“New directions in dark matter and neutrino physics”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SignPainter-HouseScript" charset="0"/>
              </a:rPr>
              <a:t>Perimeter Institute – July 20-22, 2017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286" y="3248944"/>
            <a:ext cx="2068699" cy="14097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173798" y="2903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366" y="233084"/>
            <a:ext cx="836157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F</a:t>
            </a:r>
            <a:r>
              <a:rPr lang="en-US" sz="3200" i="1" u="sng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ixed target experiments for DP searches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547" y="1105851"/>
            <a:ext cx="55712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solidFill>
                  <a:srgbClr val="7F1496"/>
                </a:solidFill>
              </a:rPr>
              <a:t>PROPOSAL:</a:t>
            </a:r>
          </a:p>
          <a:p>
            <a:r>
              <a:rPr lang="en-US" dirty="0" smtClean="0"/>
              <a:t>Positron-electron </a:t>
            </a:r>
            <a:r>
              <a:rPr lang="en-US" b="1" dirty="0" smtClean="0"/>
              <a:t>resonant</a:t>
            </a:r>
            <a:r>
              <a:rPr lang="en-US" dirty="0" smtClean="0"/>
              <a:t> </a:t>
            </a:r>
            <a:r>
              <a:rPr lang="en-US" dirty="0"/>
              <a:t>annihilation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sz="2000" dirty="0" smtClean="0"/>
              <a:t>A’</a:t>
            </a:r>
            <a:endParaRPr lang="en-US" sz="220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[</a:t>
            </a:r>
            <a:r>
              <a:rPr lang="en-US" dirty="0" smtClean="0">
                <a:solidFill>
                  <a:srgbClr val="0070C0"/>
                </a:solidFill>
              </a:rPr>
              <a:t>analogous of e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e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/>
              </a:rPr>
              <a:t> </a:t>
            </a:r>
            <a:r>
              <a:rPr lang="en-US" sz="2000" i="1" dirty="0" smtClean="0">
                <a:solidFill>
                  <a:srgbClr val="0070C0"/>
                </a:solidFill>
                <a:sym typeface="Wingdings"/>
              </a:rPr>
              <a:t>Z</a:t>
            </a:r>
            <a:r>
              <a:rPr lang="el-GR" sz="2000" i="1" dirty="0" smtClean="0">
                <a:solidFill>
                  <a:srgbClr val="0070C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sym typeface="Wingdings"/>
              </a:rPr>
              <a:t>]</a:t>
            </a:r>
            <a:r>
              <a:rPr lang="en-US" sz="1600" dirty="0" smtClean="0">
                <a:solidFill>
                  <a:srgbClr val="0070C0"/>
                </a:solidFill>
                <a:sym typeface="Wingdings"/>
              </a:rPr>
              <a:t>                </a:t>
            </a:r>
            <a:r>
              <a:rPr lang="en-US" sz="2400" dirty="0" smtClean="0">
                <a:solidFill>
                  <a:srgbClr val="C00000"/>
                </a:solidFill>
              </a:rPr>
              <a:t>O(</a:t>
            </a:r>
            <a:r>
              <a:rPr lang="el-GR" sz="24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α</a:t>
            </a:r>
            <a:r>
              <a:rPr lang="el-GR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solidFill>
                  <a:srgbClr val="C00000"/>
                </a:solidFill>
              </a:rPr>
              <a:t>process</a:t>
            </a:r>
            <a:endParaRPr lang="el-GR" sz="24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97" y="904973"/>
            <a:ext cx="3349265" cy="2513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4" y="4560235"/>
            <a:ext cx="2623425" cy="2045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2547" y="2764371"/>
            <a:ext cx="547697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Because of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continuous energy loss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positrons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hen propagating through matter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ositrons 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downward in energy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until hitting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resonance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enhancing the production rate.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3187" y="504568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05630" y="5184742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  </a:t>
            </a:r>
            <a:r>
              <a:rPr lang="is-IS" sz="2800" dirty="0" smtClean="0"/>
              <a:t>….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2511" y="5110854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 smtClean="0"/>
              <a:t>+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25" y="4503675"/>
            <a:ext cx="2394552" cy="20452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39365" y="2245268"/>
            <a:ext cx="457094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However: </a:t>
            </a:r>
            <a:r>
              <a:rPr lang="el-GR" dirty="0" smtClean="0"/>
              <a:t>Γ</a:t>
            </a:r>
            <a:r>
              <a:rPr lang="en-US" baseline="-25000" dirty="0" smtClean="0"/>
              <a:t>Z </a:t>
            </a:r>
            <a:r>
              <a:rPr lang="en-US" dirty="0" smtClean="0"/>
              <a:t>= 2.5 </a:t>
            </a:r>
            <a:r>
              <a:rPr lang="en-US" dirty="0" err="1" smtClean="0"/>
              <a:t>GeV</a:t>
            </a:r>
            <a:r>
              <a:rPr lang="en-US" dirty="0" smtClean="0"/>
              <a:t>,    </a:t>
            </a:r>
            <a:r>
              <a:rPr lang="el-GR" dirty="0" smtClean="0"/>
              <a:t>Γ</a:t>
            </a:r>
            <a:r>
              <a:rPr lang="en-US" baseline="-25000" dirty="0" smtClean="0"/>
              <a:t>A’ </a:t>
            </a:r>
            <a:r>
              <a:rPr lang="en-US" dirty="0" smtClean="0"/>
              <a:t>~10</a:t>
            </a:r>
            <a:r>
              <a:rPr lang="en-US" baseline="30000" dirty="0" smtClean="0"/>
              <a:t>-3</a:t>
            </a:r>
            <a:r>
              <a:rPr lang="en-US" dirty="0" smtClean="0"/>
              <a:t> – 10</a:t>
            </a:r>
            <a:r>
              <a:rPr lang="en-US" baseline="30000" dirty="0" smtClean="0"/>
              <a:t>-4</a:t>
            </a:r>
            <a:r>
              <a:rPr lang="en-US" dirty="0" smtClean="0"/>
              <a:t> eV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612" y="4111168"/>
            <a:ext cx="887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“Radiative return” also helps enhancing the </a:t>
            </a:r>
            <a:r>
              <a:rPr lang="en-US" smtClean="0"/>
              <a:t>x-section by “widening</a:t>
            </a:r>
            <a:r>
              <a:rPr lang="en-US" dirty="0" smtClean="0"/>
              <a:t>” the resonance: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73275" y="1659849"/>
            <a:ext cx="50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ε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4" grpId="0"/>
      <p:bldP spid="6" grpId="0"/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70" y="312531"/>
            <a:ext cx="6392937" cy="33736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7591" y="312531"/>
            <a:ext cx="2094613" cy="22467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Sketch </a:t>
            </a:r>
            <a:r>
              <a:rPr lang="en-US" dirty="0"/>
              <a:t>of the setup of </a:t>
            </a:r>
            <a:r>
              <a:rPr lang="en-US" dirty="0" smtClean="0"/>
              <a:t>a positron </a:t>
            </a:r>
            <a:r>
              <a:rPr lang="en-US" dirty="0"/>
              <a:t>beam dump </a:t>
            </a:r>
            <a:r>
              <a:rPr lang="en-US" dirty="0" smtClean="0"/>
              <a:t>experiment </a:t>
            </a:r>
            <a:endParaRPr lang="en-US" dirty="0" smtClean="0"/>
          </a:p>
          <a:p>
            <a:endParaRPr lang="en-US" sz="800" dirty="0"/>
          </a:p>
          <a:p>
            <a:r>
              <a:rPr lang="en-US" sz="1400" dirty="0" smtClean="0"/>
              <a:t>(</a:t>
            </a:r>
            <a:r>
              <a:rPr lang="en-US" sz="1400" dirty="0"/>
              <a:t>Adapted </a:t>
            </a:r>
            <a:r>
              <a:rPr lang="en-US" sz="1400" dirty="0" smtClean="0"/>
              <a:t>from electron bremsstrahlung A’ production)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3765" y="2772843"/>
            <a:ext cx="2551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|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127591" y="2634343"/>
            <a:ext cx="242422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S. Andreas et al. PRD86,095019 (2012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05" y="3827720"/>
            <a:ext cx="4154112" cy="2896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7591" y="4189228"/>
            <a:ext cx="347684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be detectable A’ must decay </a:t>
            </a:r>
          </a:p>
          <a:p>
            <a:r>
              <a:rPr lang="en-US" dirty="0"/>
              <a:t>t</a:t>
            </a:r>
            <a:r>
              <a:rPr lang="en-US" dirty="0" smtClean="0"/>
              <a:t>o  e+ e-  outside the dump.</a:t>
            </a:r>
          </a:p>
          <a:p>
            <a:r>
              <a:rPr lang="el-GR" dirty="0"/>
              <a:t>ε</a:t>
            </a:r>
            <a:r>
              <a:rPr lang="el-GR" dirty="0" smtClean="0"/>
              <a:t> ~ 10</a:t>
            </a:r>
            <a:r>
              <a:rPr lang="el-GR" baseline="30000" dirty="0" smtClean="0"/>
              <a:t>-4</a:t>
            </a:r>
            <a:r>
              <a:rPr lang="el-GR" dirty="0" smtClean="0"/>
              <a:t> </a:t>
            </a:r>
            <a:r>
              <a:rPr lang="en-US" dirty="0" smtClean="0"/>
              <a:t>  ==&gt;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decay</a:t>
            </a:r>
            <a:r>
              <a:rPr lang="en-US" dirty="0" smtClean="0"/>
              <a:t> ~ 8.5 mm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966485" y="125012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|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80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89" y="386499"/>
            <a:ext cx="832631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Resonant A’ production: peculiarity &amp; advantages</a:t>
            </a:r>
            <a:endParaRPr lang="en-US" sz="2800" dirty="0">
              <a:solidFill>
                <a:srgbClr val="7030A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58" y="4331607"/>
            <a:ext cx="3348028" cy="23157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99058" y="4038984"/>
            <a:ext cx="33480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energy distribution vs. radiation length  </a:t>
            </a:r>
            <a:r>
              <a:rPr lang="en-US" sz="1200" i="1" dirty="0" smtClean="0"/>
              <a:t>t</a:t>
            </a:r>
            <a:endParaRPr lang="en-US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8593" y="4770250"/>
            <a:ext cx="519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Compensated by </a:t>
            </a:r>
            <a:r>
              <a:rPr lang="en-US" dirty="0" smtClean="0"/>
              <a:t>scan </a:t>
            </a:r>
            <a:r>
              <a:rPr lang="en-US" dirty="0" smtClean="0"/>
              <a:t>in energy: </a:t>
            </a:r>
            <a:r>
              <a:rPr lang="el-GR" dirty="0" smtClean="0"/>
              <a:t>Δ</a:t>
            </a:r>
            <a:r>
              <a:rPr lang="en-US" dirty="0" smtClean="0"/>
              <a:t>E~10 eV per </a:t>
            </a:r>
          </a:p>
          <a:p>
            <a:r>
              <a:rPr lang="en-US" dirty="0" smtClean="0"/>
              <a:t>  single ionization   (</a:t>
            </a:r>
            <a:r>
              <a:rPr lang="el-GR" dirty="0"/>
              <a:t>Δ</a:t>
            </a:r>
            <a:r>
              <a:rPr lang="en-US" dirty="0" smtClean="0"/>
              <a:t>E~10 MeV for 1X</a:t>
            </a:r>
            <a:r>
              <a:rPr lang="en-US" baseline="-25000" dirty="0" smtClean="0"/>
              <a:t>0</a:t>
            </a:r>
            <a:r>
              <a:rPr lang="en-US" dirty="0" smtClean="0"/>
              <a:t> in </a:t>
            </a:r>
            <a:r>
              <a:rPr lang="en-US" i="1" baseline="-25000" dirty="0" smtClean="0"/>
              <a:t>74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227" y="1001987"/>
            <a:ext cx="517378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Resonant 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production </a:t>
            </a:r>
            <a:r>
              <a:rPr lang="en-US" dirty="0" smtClean="0"/>
              <a:t>is only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quadratically</a:t>
            </a:r>
            <a:r>
              <a:rPr lang="en-US" dirty="0" smtClean="0"/>
              <a:t>  </a:t>
            </a:r>
            <a:r>
              <a:rPr lang="en-US" dirty="0" smtClean="0"/>
              <a:t>dependent on </a:t>
            </a:r>
            <a:r>
              <a:rPr lang="el-GR" sz="2200" dirty="0" smtClean="0"/>
              <a:t>ε</a:t>
            </a:r>
            <a:r>
              <a:rPr lang="en-US" sz="2200" dirty="0" smtClean="0"/>
              <a:t>:</a:t>
            </a:r>
            <a:r>
              <a:rPr lang="el-GR" sz="2200" dirty="0" smtClean="0"/>
              <a:t>  </a:t>
            </a:r>
            <a:r>
              <a:rPr lang="el-GR" sz="2200" dirty="0" smtClean="0">
                <a:solidFill>
                  <a:srgbClr val="FF0000"/>
                </a:solidFill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</a:rPr>
              <a:t>res</a:t>
            </a:r>
            <a:r>
              <a:rPr lang="el-GR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~ </a:t>
            </a: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</a:rPr>
              <a:t>A’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sz="1400" dirty="0" smtClean="0">
                <a:solidFill>
                  <a:srgbClr val="7030A0"/>
                </a:solidFill>
              </a:rPr>
              <a:t>(good sensitivity at </a:t>
            </a:r>
            <a:r>
              <a:rPr lang="en-US" sz="1400" dirty="0">
                <a:solidFill>
                  <a:srgbClr val="7030A0"/>
                </a:solidFill>
              </a:rPr>
              <a:t>small </a:t>
            </a:r>
            <a:r>
              <a:rPr lang="el-GR" sz="1400" dirty="0" smtClean="0">
                <a:solidFill>
                  <a:srgbClr val="7030A0"/>
                </a:solidFill>
              </a:rPr>
              <a:t>ε</a:t>
            </a:r>
            <a:r>
              <a:rPr lang="en-US" sz="1400" dirty="0" smtClean="0">
                <a:solidFill>
                  <a:srgbClr val="7030A0"/>
                </a:solidFill>
              </a:rPr>
              <a:t>)</a:t>
            </a:r>
            <a:endParaRPr lang="en-US" sz="1400" dirty="0" smtClean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795" y="2086497"/>
            <a:ext cx="545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To an excellent approx. decay length</a:t>
            </a:r>
            <a:r>
              <a:rPr lang="en-US" i="1" dirty="0" smtClean="0"/>
              <a:t> L</a:t>
            </a:r>
            <a:r>
              <a:rPr lang="en-US" i="1" baseline="-25000" dirty="0" smtClean="0"/>
              <a:t>D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l-GR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l-GR" sz="20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sz="20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dirty="0" smtClean="0"/>
              <a:t>independent of </a:t>
            </a:r>
            <a:r>
              <a:rPr lang="en-US" dirty="0"/>
              <a:t>m</a:t>
            </a:r>
            <a:r>
              <a:rPr lang="en-US" baseline="-25000" dirty="0"/>
              <a:t>A’</a:t>
            </a:r>
            <a:r>
              <a:rPr lang="en-US" dirty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i="1" baseline="-25000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/>
              <a:t>(</a:t>
            </a:r>
            <a:r>
              <a:rPr lang="en-US" dirty="0" smtClean="0"/>
              <a:t>m</a:t>
            </a:r>
            <a:r>
              <a:rPr lang="en-US" baseline="-25000" dirty="0" smtClean="0"/>
              <a:t>A’</a:t>
            </a:r>
            <a:r>
              <a:rPr lang="el-GR" dirty="0" smtClean="0"/>
              <a:t>/</a:t>
            </a:r>
            <a:r>
              <a:rPr lang="en-US" dirty="0" smtClean="0"/>
              <a:t>2m</a:t>
            </a:r>
            <a:r>
              <a:rPr lang="en-US" baseline="-25000" dirty="0" smtClean="0"/>
              <a:t>e</a:t>
            </a:r>
            <a:r>
              <a:rPr lang="en-US" dirty="0" smtClean="0"/>
              <a:t>)(1/</a:t>
            </a:r>
            <a:r>
              <a:rPr lang="el-GR" dirty="0" smtClean="0"/>
              <a:t>Γ</a:t>
            </a:r>
            <a:r>
              <a:rPr lang="en-US" baseline="-25000" dirty="0"/>
              <a:t>A</a:t>
            </a:r>
            <a:r>
              <a:rPr lang="en-US" baseline="-25000" dirty="0" smtClean="0"/>
              <a:t>’</a:t>
            </a:r>
            <a:r>
              <a:rPr lang="en-US" dirty="0" smtClean="0"/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∝</a:t>
            </a:r>
            <a:r>
              <a:rPr lang="en-US" dirty="0" smtClean="0">
                <a:solidFill>
                  <a:srgbClr val="FF0000"/>
                </a:solidFill>
              </a:rPr>
              <a:t>1/m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en-US" sz="1400" dirty="0" smtClean="0">
                <a:solidFill>
                  <a:srgbClr val="7030A0"/>
                </a:solidFill>
              </a:rPr>
              <a:t>(constant </a:t>
            </a:r>
            <a:r>
              <a:rPr lang="en-US" sz="1400" dirty="0">
                <a:solidFill>
                  <a:srgbClr val="7030A0"/>
                </a:solidFill>
              </a:rPr>
              <a:t>sensitivity  </a:t>
            </a:r>
            <a:r>
              <a:rPr lang="en-US" sz="1400" dirty="0" smtClean="0">
                <a:solidFill>
                  <a:srgbClr val="7030A0"/>
                </a:solidFill>
              </a:rPr>
              <a:t>for different A’ masses)</a:t>
            </a:r>
            <a:endParaRPr lang="en-US" sz="1400" dirty="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93" y="3846920"/>
            <a:ext cx="538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Suppression </a:t>
            </a:r>
            <a:r>
              <a:rPr lang="en-US" dirty="0" smtClean="0"/>
              <a:t> </a:t>
            </a:r>
            <a:r>
              <a:rPr lang="en-US" dirty="0" smtClean="0"/>
              <a:t>of A’  production rates from momentum distribution of target electrons (which are not at rest</a:t>
            </a:r>
            <a:r>
              <a:rPr lang="en-US" dirty="0" smtClean="0"/>
              <a:t>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3490" y="5601247"/>
            <a:ext cx="5221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- Slight reduction of A’ production due to loss  </a:t>
            </a:r>
          </a:p>
          <a:p>
            <a:pPr lvl="0"/>
            <a:r>
              <a:rPr lang="en-US" dirty="0" smtClean="0"/>
              <a:t>  of positrons via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e</a:t>
            </a:r>
            <a:r>
              <a:rPr lang="en-US" baseline="30000" dirty="0"/>
              <a:t>−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</a:rPr>
              <a:t>γ </a:t>
            </a:r>
            <a:r>
              <a:rPr lang="el-GR" sz="2400" dirty="0" smtClean="0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(</a:t>
            </a:r>
            <a:r>
              <a:rPr lang="en-US" sz="1200" dirty="0" smtClean="0">
                <a:solidFill>
                  <a:prstClr val="black"/>
                </a:solidFill>
              </a:rPr>
              <a:t>neglected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844" y="3161891"/>
            <a:ext cx="552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Background can be directly obtained from data</a:t>
            </a:r>
          </a:p>
          <a:p>
            <a:r>
              <a:rPr lang="en-US" dirty="0"/>
              <a:t> </a:t>
            </a:r>
            <a:r>
              <a:rPr lang="en-US" dirty="0" smtClean="0"/>
              <a:t>collected below the </a:t>
            </a:r>
            <a:r>
              <a:rPr lang="en-US" dirty="0" smtClean="0"/>
              <a:t>resonance </a:t>
            </a:r>
            <a:r>
              <a:rPr lang="en-US" sz="1400" dirty="0" smtClean="0">
                <a:solidFill>
                  <a:prstClr val="black"/>
                </a:solidFill>
              </a:rPr>
              <a:t>(above almost constant)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13451" y="1027906"/>
            <a:ext cx="10951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r>
              <a:rPr lang="en-US" sz="1200" baseline="30000" dirty="0" smtClean="0"/>
              <a:t>18</a:t>
            </a:r>
            <a:r>
              <a:rPr lang="en-US" sz="1200" dirty="0" smtClean="0"/>
              <a:t>  e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/</a:t>
            </a:r>
            <a:r>
              <a:rPr lang="en-US" sz="1200" dirty="0" err="1" smtClean="0"/>
              <a:t>yr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135" y="1317120"/>
            <a:ext cx="3379950" cy="2494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54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155" y="160256"/>
            <a:ext cx="63348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Comparing A' production modes</a:t>
            </a:r>
            <a:endParaRPr lang="en-US" sz="2800" i="1" u="sng" dirty="0">
              <a:solidFill>
                <a:srgbClr val="FF16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54" y="904970"/>
            <a:ext cx="8920351" cy="1231106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Frascati</a:t>
            </a:r>
            <a:r>
              <a:rPr lang="en-US" dirty="0" smtClean="0"/>
              <a:t> DA</a:t>
            </a:r>
            <a:r>
              <a:rPr lang="el-GR" dirty="0" smtClean="0"/>
              <a:t>Φ</a:t>
            </a:r>
            <a:r>
              <a:rPr lang="en-US" dirty="0" smtClean="0"/>
              <a:t>NE BTF: number of </a:t>
            </a:r>
            <a:r>
              <a:rPr lang="en-US" sz="2000" dirty="0"/>
              <a:t>e</a:t>
            </a:r>
            <a:r>
              <a:rPr lang="en-US" sz="2000" baseline="30000" dirty="0" smtClean="0"/>
              <a:t>−(+)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:   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18</a:t>
            </a:r>
            <a:r>
              <a:rPr lang="en-US" dirty="0" smtClean="0"/>
              <a:t>  </a:t>
            </a:r>
            <a:r>
              <a:rPr lang="en-US" sz="1400" dirty="0" smtClean="0"/>
              <a:t>(LNF site authorization limited)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</a:t>
            </a:r>
            <a:r>
              <a:rPr lang="en-US" dirty="0" smtClean="0"/>
              <a:t>2x10</a:t>
            </a:r>
            <a:r>
              <a:rPr lang="en-US" baseline="30000" dirty="0" smtClean="0"/>
              <a:t>20   </a:t>
            </a:r>
            <a:r>
              <a:rPr lang="en-US" sz="1400" dirty="0" smtClean="0"/>
              <a:t>(1.2 x 10</a:t>
            </a:r>
            <a:r>
              <a:rPr lang="en-US" sz="1400" baseline="30000" dirty="0" smtClean="0"/>
              <a:t>11 </a:t>
            </a:r>
            <a:r>
              <a:rPr lang="en-US" sz="1400" dirty="0" smtClean="0"/>
              <a:t>x 50 x 3.15 x 10</a:t>
            </a:r>
            <a:r>
              <a:rPr lang="en-US" sz="1400" baseline="30000" dirty="0" smtClean="0"/>
              <a:t>7 </a:t>
            </a:r>
            <a:r>
              <a:rPr lang="en-US" sz="1400" dirty="0" smtClean="0"/>
              <a:t>technically </a:t>
            </a:r>
            <a:r>
              <a:rPr lang="en-US" sz="1400" dirty="0" err="1" smtClean="0"/>
              <a:t>faisable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 </a:t>
            </a:r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baseline="-25000" dirty="0">
                <a:solidFill>
                  <a:prstClr val="black"/>
                </a:solidFill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</a:rPr>
              <a:t>’</a:t>
            </a:r>
            <a:r>
              <a:rPr lang="en-US" dirty="0" smtClean="0">
                <a:solidFill>
                  <a:prstClr val="black"/>
                </a:solidFill>
              </a:rPr>
              <a:t>  ≤   </a:t>
            </a:r>
            <a:r>
              <a:rPr lang="en-US" dirty="0" smtClean="0">
                <a:solidFill>
                  <a:prstClr val="black"/>
                </a:solidFill>
              </a:rPr>
              <a:t>24 </a:t>
            </a:r>
            <a:r>
              <a:rPr lang="en-US" dirty="0" smtClean="0">
                <a:solidFill>
                  <a:prstClr val="black"/>
                </a:solidFill>
              </a:rPr>
              <a:t>MeV</a:t>
            </a:r>
            <a:r>
              <a:rPr lang="en-US" sz="1400" dirty="0" smtClean="0"/>
              <a:t>             </a:t>
            </a:r>
            <a:r>
              <a:rPr lang="en-US" sz="1400" dirty="0" smtClean="0"/>
              <a:t>           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e+</a:t>
            </a:r>
            <a:r>
              <a:rPr lang="en-US" dirty="0" smtClean="0"/>
              <a:t>): 800 MeV/</a:t>
            </a:r>
            <a:r>
              <a:rPr lang="en-US" dirty="0" smtClean="0">
                <a:solidFill>
                  <a:srgbClr val="FF0000"/>
                </a:solidFill>
              </a:rPr>
              <a:t>550 MeV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</a:t>
            </a:r>
            <a:r>
              <a:rPr lang="en-US" baseline="-25000" dirty="0" smtClean="0">
                <a:solidFill>
                  <a:prstClr val="black"/>
                </a:solidFill>
              </a:rPr>
              <a:t>A</a:t>
            </a:r>
            <a:r>
              <a:rPr lang="en-US" baseline="-25000" dirty="0">
                <a:solidFill>
                  <a:prstClr val="black"/>
                </a:solidFill>
              </a:rPr>
              <a:t>’</a:t>
            </a:r>
            <a:r>
              <a:rPr lang="en-US" dirty="0" smtClean="0"/>
              <a:t>  ≥   </a:t>
            </a:r>
            <a:r>
              <a:rPr lang="en-US" dirty="0" smtClean="0"/>
              <a:t>16 (14) </a:t>
            </a:r>
            <a:r>
              <a:rPr lang="en-US" dirty="0" smtClean="0"/>
              <a:t>MeV   </a:t>
            </a:r>
            <a:r>
              <a:rPr lang="en-US" dirty="0" smtClean="0"/>
              <a:t>        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min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/e+): 250 MeV  </a:t>
            </a:r>
            <a:r>
              <a:rPr lang="en-US" dirty="0" smtClean="0"/>
              <a:t>(in-matter e+ energy losses)               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30334"/>
              </p:ext>
            </p:extLst>
          </p:nvPr>
        </p:nvGraphicFramePr>
        <p:xfrm>
          <a:off x="697584" y="2966170"/>
          <a:ext cx="75131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104"/>
                <a:gridCol w="1523035"/>
                <a:gridCol w="1977760"/>
                <a:gridCol w="16402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beam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(MeV)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</a:t>
                      </a:r>
                      <a:r>
                        <a:rPr lang="en-US" baseline="0" dirty="0" smtClean="0"/>
                        <a:t>  [integration]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A’ produced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Bremsstrahalung</a:t>
                      </a:r>
                      <a:r>
                        <a:rPr lang="en-US" dirty="0" smtClean="0"/>
                        <a:t> (e</a:t>
                      </a:r>
                      <a:r>
                        <a:rPr lang="en-US" baseline="30000" dirty="0" smtClean="0"/>
                        <a:t>−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 x 10</a:t>
                      </a:r>
                      <a:r>
                        <a:rPr lang="en-US" baseline="30000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Annihilation        (e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8.7 x 10</a:t>
                      </a:r>
                      <a:r>
                        <a:rPr lang="en-US" baseline="30000" dirty="0" smtClean="0"/>
                        <a:t>8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Resonant            (e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res</a:t>
                      </a:r>
                      <a:r>
                        <a:rPr lang="en-US" baseline="0" dirty="0" smtClean="0"/>
                        <a:t>=282 </a:t>
                      </a:r>
                      <a:r>
                        <a:rPr lang="en-US" sz="1600" baseline="0" dirty="0" smtClean="0"/>
                        <a:t>MeV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[0 – 0.5]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8.1 x 10</a:t>
                      </a:r>
                      <a:r>
                        <a:rPr lang="en-US" baseline="30000" dirty="0" smtClean="0"/>
                        <a:t>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Resonant            (e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res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+ 2</a:t>
                      </a:r>
                      <a:r>
                        <a:rPr lang="el-GR" baseline="0" dirty="0" smtClean="0"/>
                        <a:t>σ</a:t>
                      </a:r>
                      <a:r>
                        <a:rPr lang="en-US" baseline="-25000" dirty="0" smtClean="0"/>
                        <a:t>beam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[0 – 0.5]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13.2 x 10</a:t>
                      </a:r>
                      <a:r>
                        <a:rPr lang="en-US" baseline="30000" dirty="0" smtClean="0"/>
                        <a:t>9 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urved Right Arrow 15"/>
          <p:cNvSpPr/>
          <p:nvPr/>
        </p:nvSpPr>
        <p:spPr>
          <a:xfrm>
            <a:off x="79105" y="4207790"/>
            <a:ext cx="577630" cy="17722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8251596" y="4590854"/>
            <a:ext cx="590748" cy="15837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4" y="4951336"/>
            <a:ext cx="2818615" cy="18242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91" y="5071328"/>
            <a:ext cx="2633220" cy="170427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9954" y="2294770"/>
            <a:ext cx="89203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Comparison: </a:t>
            </a:r>
            <a:r>
              <a:rPr lang="en-US" sz="2000" dirty="0" smtClean="0"/>
              <a:t>A’ </a:t>
            </a:r>
            <a:r>
              <a:rPr lang="en-US" dirty="0" smtClean="0"/>
              <a:t>produced for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A’</a:t>
            </a:r>
            <a:r>
              <a:rPr lang="en-US" sz="2400" dirty="0" smtClean="0"/>
              <a:t> = </a:t>
            </a:r>
            <a:r>
              <a:rPr lang="en-US" sz="2000" dirty="0" smtClean="0"/>
              <a:t>17 MeV</a:t>
            </a:r>
            <a:r>
              <a:rPr lang="en-US" dirty="0" smtClean="0"/>
              <a:t>;  </a:t>
            </a:r>
            <a:r>
              <a:rPr lang="el-GR" sz="2400" dirty="0" smtClean="0"/>
              <a:t>ε = </a:t>
            </a:r>
            <a:r>
              <a:rPr lang="el-GR" sz="3200" spc="-300" dirty="0" smtClean="0"/>
              <a:t>√</a:t>
            </a:r>
            <a:r>
              <a:rPr lang="el-GR" sz="2400" spc="-300" dirty="0" smtClean="0">
                <a:latin typeface="Courier" charset="0"/>
                <a:ea typeface="Courier" charset="0"/>
                <a:cs typeface="Courier" charset="0"/>
              </a:rPr>
              <a:t>α</a:t>
            </a:r>
            <a:r>
              <a:rPr lang="el-GR" sz="2400" kern="0" spc="-300" dirty="0" smtClean="0">
                <a:latin typeface="Courier" charset="0"/>
                <a:ea typeface="Courier" charset="0"/>
                <a:cs typeface="Courier" charset="0"/>
              </a:rPr>
              <a:t>’/</a:t>
            </a:r>
            <a:r>
              <a:rPr lang="el-GR" sz="2400" spc="300" dirty="0" smtClean="0">
                <a:latin typeface="Courier" charset="0"/>
                <a:ea typeface="Courier" charset="0"/>
                <a:cs typeface="Courier" charset="0"/>
              </a:rPr>
              <a:t>α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=10</a:t>
            </a:r>
            <a:r>
              <a:rPr lang="en-US" sz="2400" baseline="30000" dirty="0" smtClean="0">
                <a:latin typeface="Courier" charset="0"/>
                <a:ea typeface="Courier" charset="0"/>
                <a:cs typeface="Courier" charset="0"/>
              </a:rPr>
              <a:t>-4</a:t>
            </a:r>
            <a:r>
              <a:rPr lang="en-US" sz="2400" dirty="0" smtClean="0">
                <a:latin typeface="+mj-lt"/>
                <a:ea typeface="Courier" charset="0"/>
                <a:cs typeface="Courier" charset="0"/>
              </a:rPr>
              <a:t>; </a:t>
            </a:r>
            <a:r>
              <a:rPr lang="en-US" sz="2400" dirty="0" err="1" smtClean="0">
                <a:latin typeface="+mj-lt"/>
                <a:ea typeface="Courier" charset="0"/>
                <a:cs typeface="Courier" charset="0"/>
              </a:rPr>
              <a:t>E</a:t>
            </a:r>
            <a:r>
              <a:rPr lang="en-US" sz="2400" baseline="-25000" dirty="0" err="1" smtClean="0">
                <a:latin typeface="+mj-lt"/>
                <a:ea typeface="Courier" charset="0"/>
                <a:cs typeface="Courier" charset="0"/>
              </a:rPr>
              <a:t>b</a:t>
            </a:r>
            <a:r>
              <a:rPr lang="en-US" sz="2400" dirty="0" smtClean="0">
                <a:latin typeface="+mj-lt"/>
                <a:ea typeface="Courier" charset="0"/>
                <a:cs typeface="Courier" charset="0"/>
              </a:rPr>
              <a:t> = </a:t>
            </a:r>
            <a:r>
              <a:rPr lang="en-US" sz="2000" dirty="0" smtClean="0">
                <a:latin typeface="+mj-lt"/>
                <a:ea typeface="Courier" charset="0"/>
                <a:cs typeface="Courier" charset="0"/>
              </a:rPr>
              <a:t>550 </a:t>
            </a:r>
            <a:r>
              <a:rPr lang="en-US" sz="2200" dirty="0" smtClean="0">
                <a:latin typeface="+mj-lt"/>
                <a:ea typeface="Courier" charset="0"/>
                <a:cs typeface="Courier" charset="0"/>
              </a:rPr>
              <a:t>MeV</a:t>
            </a:r>
            <a:endParaRPr lang="en-US" sz="22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75" y="172371"/>
            <a:ext cx="819968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Momentum distribution of electrons in tungsten</a:t>
            </a:r>
            <a:endParaRPr lang="en-US" sz="2800" dirty="0">
              <a:solidFill>
                <a:srgbClr val="7030A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979" y="5138730"/>
            <a:ext cx="851607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The average velocities for each subshell are estimated </a:t>
            </a:r>
            <a:r>
              <a:rPr lang="en-US" dirty="0" smtClean="0"/>
              <a:t>here via </a:t>
            </a:r>
            <a:r>
              <a:rPr lang="en-US" dirty="0" smtClean="0"/>
              <a:t>the virial theorem.  </a:t>
            </a:r>
            <a:r>
              <a:rPr lang="en-US" dirty="0" smtClean="0"/>
              <a:t>This </a:t>
            </a:r>
            <a:r>
              <a:rPr lang="en-US" dirty="0"/>
              <a:t>g</a:t>
            </a:r>
            <a:r>
              <a:rPr lang="en-US" dirty="0" smtClean="0"/>
              <a:t>ives an indication of the relevance of including </a:t>
            </a:r>
            <a:r>
              <a:rPr lang="en-US" dirty="0" smtClean="0"/>
              <a:t>target </a:t>
            </a:r>
            <a:r>
              <a:rPr lang="en-US" dirty="0" smtClean="0"/>
              <a:t>electrons momentum.  </a:t>
            </a:r>
            <a:r>
              <a:rPr lang="en-US" dirty="0" smtClean="0"/>
              <a:t>A </a:t>
            </a:r>
            <a:r>
              <a:rPr lang="en-US" dirty="0" smtClean="0"/>
              <a:t> </a:t>
            </a:r>
            <a:r>
              <a:rPr lang="en-US" dirty="0" smtClean="0"/>
              <a:t>detailed momentum distribution function is needed.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33" y="785936"/>
            <a:ext cx="4419157" cy="4262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387" y="777738"/>
            <a:ext cx="4583921" cy="226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490" y="3694488"/>
            <a:ext cx="3997652" cy="575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32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957" y="59219"/>
            <a:ext cx="8044190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pple Chancery" charset="0"/>
                <a:ea typeface="Apple Chancery" charset="0"/>
                <a:cs typeface="Apple Chancery" charset="0"/>
              </a:rPr>
              <a:t>P</a:t>
            </a:r>
            <a:r>
              <a:rPr lang="en-US" sz="280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en-US" sz="2800" baseline="-25000" dirty="0" err="1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2800" baseline="-2500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-</a:t>
            </a:r>
            <a:r>
              <a:rPr lang="en-US" sz="280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) distribution is directly measured in the 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Doppler </a:t>
            </a:r>
            <a:r>
              <a:rPr lang="en-US" sz="2800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b</a:t>
            </a:r>
            <a:r>
              <a:rPr lang="en-US" sz="280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roadening of the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baseline="30000" dirty="0" err="1" smtClean="0"/>
              <a:t>+</a:t>
            </a:r>
            <a:r>
              <a:rPr lang="en-US" sz="2800" dirty="0" err="1" smtClean="0"/>
              <a:t>e</a:t>
            </a:r>
            <a:r>
              <a:rPr lang="en-US" sz="2800" baseline="30000" dirty="0" smtClean="0"/>
              <a:t>−</a:t>
            </a:r>
            <a:r>
              <a:rPr lang="en-US" sz="2800" dirty="0" smtClean="0">
                <a:sym typeface="Wingdings"/>
              </a:rPr>
              <a:t> </a:t>
            </a:r>
            <a:r>
              <a:rPr lang="el-GR" sz="3600" dirty="0">
                <a:latin typeface="Times New Roman" charset="0"/>
                <a:ea typeface="Times New Roman" charset="0"/>
                <a:cs typeface="Times New Roman" charset="0"/>
              </a:rPr>
              <a:t>γ γ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radiation</a:t>
            </a:r>
            <a:endParaRPr lang="en-US" sz="2800" dirty="0">
              <a:solidFill>
                <a:srgbClr val="7030A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7023" y="5445575"/>
            <a:ext cx="6295633" cy="461665"/>
          </a:xfrm>
          <a:prstGeom prst="rect">
            <a:avLst/>
          </a:prstGeom>
          <a:solidFill>
            <a:srgbClr val="FEFFB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dirty="0" smtClean="0"/>
              <a:t>   5</a:t>
            </a:r>
            <a:r>
              <a:rPr lang="en-US" i="1" dirty="0" smtClean="0"/>
              <a:t>d</a:t>
            </a:r>
            <a:r>
              <a:rPr lang="en-US" baseline="30000" dirty="0" smtClean="0"/>
              <a:t>4</a:t>
            </a:r>
            <a:r>
              <a:rPr lang="en-US" dirty="0" smtClean="0"/>
              <a:t> shell</a:t>
            </a:r>
            <a:r>
              <a:rPr lang="en-US" sz="2400" dirty="0" smtClean="0">
                <a:solidFill>
                  <a:srgbClr val="FF0000"/>
                </a:solidFill>
              </a:rPr>
              <a:t>☝</a:t>
            </a:r>
            <a:r>
              <a:rPr lang="en-US" dirty="0"/>
              <a:t> </a:t>
            </a:r>
            <a:r>
              <a:rPr lang="en-US" dirty="0" smtClean="0"/>
              <a:t>   4</a:t>
            </a:r>
            <a:r>
              <a:rPr lang="en-US" i="1" dirty="0" smtClean="0"/>
              <a:t>f</a:t>
            </a:r>
            <a:r>
              <a:rPr lang="en-US" i="1" baseline="30000" dirty="0" smtClean="0"/>
              <a:t>1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shell</a:t>
            </a:r>
            <a:r>
              <a:rPr lang="en-US" sz="2400" dirty="0">
                <a:solidFill>
                  <a:srgbClr val="FF0000"/>
                </a:solidFill>
              </a:rPr>
              <a:t>☝</a:t>
            </a:r>
            <a:r>
              <a:rPr lang="en-US" dirty="0"/>
              <a:t>  </a:t>
            </a:r>
            <a:r>
              <a:rPr lang="en-US" dirty="0" smtClean="0"/>
              <a:t>  core electrons (∼1/p)</a:t>
            </a:r>
            <a:r>
              <a:rPr lang="en-US" sz="2400" dirty="0" smtClean="0">
                <a:solidFill>
                  <a:srgbClr val="FF0000"/>
                </a:solidFill>
              </a:rPr>
              <a:t>☝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25" y="1325991"/>
            <a:ext cx="4235622" cy="3077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69795" y="4373357"/>
            <a:ext cx="321254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V.J.Ghosh</a:t>
            </a:r>
            <a:r>
              <a:rPr lang="en-US" sz="1200" dirty="0" smtClean="0"/>
              <a:t> et al., </a:t>
            </a:r>
            <a:r>
              <a:rPr lang="en-US" sz="1200" dirty="0" err="1" smtClean="0"/>
              <a:t>Phys.Rev.B</a:t>
            </a:r>
            <a:r>
              <a:rPr lang="en-US" sz="1200" dirty="0" smtClean="0"/>
              <a:t> 61 no.15 (2000)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9685" y="4274462"/>
            <a:ext cx="270138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Our interpolation (</a:t>
            </a:r>
            <a:r>
              <a:rPr lang="en-US" sz="1200" dirty="0" smtClean="0"/>
              <a:t>blue dashed  </a:t>
            </a:r>
            <a:r>
              <a:rPr lang="en-US" sz="1200" dirty="0" smtClean="0"/>
              <a:t>line)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57" y="4696204"/>
            <a:ext cx="7445597" cy="694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74449" y="5962259"/>
            <a:ext cx="871869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pple Chancery" charset="0"/>
                <a:ea typeface="Apple Chancery" charset="0"/>
                <a:cs typeface="Apple Chancery" charset="0"/>
              </a:rPr>
              <a:t>P</a:t>
            </a:r>
            <a:r>
              <a:rPr lang="en-US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en-US" dirty="0" err="1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en-US" baseline="-25000" dirty="0" err="1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baseline="-25000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-</a:t>
            </a:r>
            <a:r>
              <a:rPr lang="en-US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) measured with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+ </a:t>
            </a:r>
            <a:r>
              <a:rPr lang="en-US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at rest. Can this be good also 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E(e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)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∼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100 MeV 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US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In principle, probably not. But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N(A’)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obs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= N(A’)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prod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Exp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[-c⋅</a:t>
            </a:r>
            <a:r>
              <a:rPr lang="el-GR" sz="20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ε</a:t>
            </a:r>
            <a:r>
              <a:rPr lang="en-US" baseline="300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] </a:t>
            </a:r>
            <a:r>
              <a:rPr lang="en-US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mall effect on </a:t>
            </a:r>
            <a:r>
              <a:rPr lang="el-GR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ε</a:t>
            </a:r>
            <a:r>
              <a:rPr lang="en-US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9" y="1327956"/>
            <a:ext cx="4257076" cy="28899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3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4" grpId="0" animBg="1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50" y="209291"/>
            <a:ext cx="838562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en-US" sz="2800" i="1" u="sng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US" sz="2800" i="1" u="sng" dirty="0" err="1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Atomki</a:t>
            </a:r>
            <a:r>
              <a:rPr lang="en-US" sz="2800" i="1" u="sng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 anomaly in </a:t>
            </a:r>
            <a:r>
              <a:rPr lang="en-US" sz="2800" i="1" u="sng" baseline="30000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8</a:t>
            </a:r>
            <a:r>
              <a:rPr lang="en-US" sz="2800" i="1" u="sng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Be nuclear decays (6.8</a:t>
            </a:r>
            <a:r>
              <a:rPr lang="el-GR" sz="2800" i="1" u="sng" dirty="0" smtClean="0">
                <a:solidFill>
                  <a:srgbClr val="FF16FF"/>
                </a:solidFill>
                <a:latin typeface="Comic Sans MS" charset="0"/>
                <a:ea typeface="Comic Sans MS" charset="0"/>
                <a:cs typeface="Comic Sans MS" charset="0"/>
              </a:rPr>
              <a:t> σ)</a:t>
            </a:r>
            <a:endParaRPr lang="en-US" sz="2800" i="1" u="sng" dirty="0">
              <a:solidFill>
                <a:srgbClr val="FF16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7616" y="743159"/>
            <a:ext cx="3238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Krasznahorkay</a:t>
            </a:r>
            <a:r>
              <a:rPr lang="en-US" sz="1200" dirty="0" smtClean="0"/>
              <a:t> et al. PRL117,071803,2016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4466" y="1584804"/>
            <a:ext cx="8838704" cy="17030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 err="1" smtClean="0"/>
              <a:t>Atomki</a:t>
            </a:r>
            <a:r>
              <a:rPr lang="en-US" dirty="0" smtClean="0"/>
              <a:t> </a:t>
            </a:r>
            <a:r>
              <a:rPr lang="en-US" dirty="0" err="1" smtClean="0"/>
              <a:t>collab</a:t>
            </a:r>
            <a:r>
              <a:rPr lang="en-US" dirty="0" smtClean="0"/>
              <a:t>. has observed unexpected bumps in </a:t>
            </a:r>
            <a:r>
              <a:rPr lang="en-US" baseline="30000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Be*  ➞  </a:t>
            </a:r>
            <a:r>
              <a:rPr lang="en-US" baseline="30000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Be e</a:t>
            </a:r>
            <a:r>
              <a:rPr lang="en-US" baseline="30000" dirty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−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decays: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       </a:t>
            </a:r>
          </a:p>
          <a:p>
            <a:pPr lvl="0"/>
            <a:endParaRPr lang="en-US" sz="400" baseline="30000" dirty="0"/>
          </a:p>
          <a:p>
            <a:pPr marL="400050" indent="-400050">
              <a:buAutoNum type="romanLcParenBoth"/>
            </a:pP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 opening angles</a:t>
            </a:r>
            <a:r>
              <a:rPr lang="en-US" dirty="0" smtClean="0">
                <a:solidFill>
                  <a:srgbClr val="054CF8"/>
                </a:solidFill>
              </a:rPr>
              <a:t>     </a:t>
            </a:r>
            <a:r>
              <a:rPr lang="el-GR" dirty="0" smtClean="0">
                <a:solidFill>
                  <a:srgbClr val="054CF8"/>
                </a:solidFill>
              </a:rPr>
              <a:t>θ</a:t>
            </a:r>
            <a:r>
              <a:rPr lang="en-US" dirty="0" smtClean="0">
                <a:solidFill>
                  <a:srgbClr val="054CF8"/>
                </a:solidFill>
              </a:rPr>
              <a:t> </a:t>
            </a:r>
            <a:r>
              <a:rPr lang="el-GR" sz="2000" dirty="0" smtClean="0">
                <a:solidFill>
                  <a:srgbClr val="054CF8"/>
                </a:solidFill>
              </a:rPr>
              <a:t>≈ </a:t>
            </a:r>
            <a:r>
              <a:rPr lang="el-GR" dirty="0" smtClean="0">
                <a:solidFill>
                  <a:srgbClr val="054CF8"/>
                </a:solidFill>
              </a:rPr>
              <a:t>1</a:t>
            </a:r>
            <a:r>
              <a:rPr lang="en-US" dirty="0" smtClean="0">
                <a:solidFill>
                  <a:srgbClr val="054CF8"/>
                </a:solidFill>
              </a:rPr>
              <a:t>35</a:t>
            </a:r>
            <a:r>
              <a:rPr lang="el-GR" dirty="0" smtClean="0">
                <a:solidFill>
                  <a:srgbClr val="054CF8"/>
                </a:solidFill>
              </a:rPr>
              <a:t>º</a:t>
            </a:r>
            <a:r>
              <a:rPr lang="en-US" dirty="0" smtClean="0">
                <a:solidFill>
                  <a:srgbClr val="054CF8"/>
                </a:solidFill>
              </a:rPr>
              <a:t>                                 </a:t>
            </a:r>
            <a:r>
              <a:rPr lang="el-GR" dirty="0" smtClean="0">
                <a:solidFill>
                  <a:srgbClr val="054CF8"/>
                </a:solidFill>
              </a:rPr>
              <a:t>θ</a:t>
            </a:r>
            <a:r>
              <a:rPr lang="en-US" dirty="0" smtClean="0">
                <a:solidFill>
                  <a:srgbClr val="054CF8"/>
                </a:solidFill>
              </a:rPr>
              <a:t> </a:t>
            </a:r>
            <a:r>
              <a:rPr lang="el-GR" sz="2000" dirty="0">
                <a:solidFill>
                  <a:srgbClr val="054CF8"/>
                </a:solidFill>
              </a:rPr>
              <a:t>≈ </a:t>
            </a:r>
            <a:r>
              <a:rPr lang="el-GR" dirty="0" smtClean="0">
                <a:solidFill>
                  <a:srgbClr val="054CF8"/>
                </a:solidFill>
              </a:rPr>
              <a:t>1</a:t>
            </a:r>
            <a:r>
              <a:rPr lang="en-US" dirty="0" smtClean="0">
                <a:solidFill>
                  <a:srgbClr val="054CF8"/>
                </a:solidFill>
              </a:rPr>
              <a:t>55</a:t>
            </a:r>
            <a:r>
              <a:rPr lang="el-GR" dirty="0" smtClean="0">
                <a:solidFill>
                  <a:srgbClr val="054CF8"/>
                </a:solidFill>
              </a:rPr>
              <a:t>º</a:t>
            </a:r>
            <a:r>
              <a:rPr lang="en-US" dirty="0" smtClean="0">
                <a:solidFill>
                  <a:srgbClr val="054CF8"/>
                </a:solidFill>
              </a:rPr>
              <a:t> </a:t>
            </a:r>
          </a:p>
          <a:p>
            <a:pPr marL="400050" indent="-400050">
              <a:buFontTx/>
              <a:buAutoNum type="romanLcParenBoth"/>
            </a:pP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 invariant masses  </a:t>
            </a:r>
            <a:r>
              <a:rPr lang="en-US" sz="2000" dirty="0" err="1" smtClean="0">
                <a:solidFill>
                  <a:srgbClr val="054CF8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54CF8"/>
                </a:solidFill>
              </a:rPr>
              <a:t>e+e</a:t>
            </a:r>
            <a:r>
              <a:rPr lang="en-US" sz="2000" baseline="-25000" dirty="0" smtClean="0">
                <a:solidFill>
                  <a:srgbClr val="054CF8"/>
                </a:solidFill>
              </a:rPr>
              <a:t>−</a:t>
            </a:r>
            <a:r>
              <a:rPr lang="el-GR" sz="2000" dirty="0" smtClean="0">
                <a:solidFill>
                  <a:srgbClr val="054CF8"/>
                </a:solidFill>
              </a:rPr>
              <a:t>≈</a:t>
            </a:r>
            <a:r>
              <a:rPr lang="en-US" dirty="0" smtClean="0">
                <a:solidFill>
                  <a:srgbClr val="054CF8"/>
                </a:solidFill>
              </a:rPr>
              <a:t>16.7 ± 0.35 ± 0.5 MeV</a:t>
            </a:r>
            <a:r>
              <a:rPr lang="el-GR" sz="2000" dirty="0" smtClean="0">
                <a:solidFill>
                  <a:srgbClr val="054CF8"/>
                </a:solidFill>
              </a:rPr>
              <a:t> </a:t>
            </a:r>
            <a:r>
              <a:rPr lang="en-US" sz="2000" dirty="0" smtClean="0">
                <a:solidFill>
                  <a:srgbClr val="054CF8"/>
                </a:solidFill>
              </a:rPr>
              <a:t> </a:t>
            </a:r>
            <a:r>
              <a:rPr lang="en-US" sz="2000" dirty="0" err="1" smtClean="0">
                <a:solidFill>
                  <a:srgbClr val="054CF8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54CF8"/>
                </a:solidFill>
              </a:rPr>
              <a:t>e+e</a:t>
            </a:r>
            <a:r>
              <a:rPr lang="en-US" sz="2000" baseline="-25000" dirty="0">
                <a:solidFill>
                  <a:srgbClr val="054CF8"/>
                </a:solidFill>
              </a:rPr>
              <a:t>−</a:t>
            </a:r>
            <a:r>
              <a:rPr lang="el-GR" sz="2400" dirty="0" smtClean="0">
                <a:solidFill>
                  <a:srgbClr val="054CF8"/>
                </a:solidFill>
              </a:rPr>
              <a:t>≈</a:t>
            </a:r>
            <a:r>
              <a:rPr lang="en-US" dirty="0" smtClean="0">
                <a:solidFill>
                  <a:srgbClr val="054CF8"/>
                </a:solidFill>
              </a:rPr>
              <a:t>17.0 </a:t>
            </a:r>
            <a:r>
              <a:rPr lang="en-US" dirty="0">
                <a:solidFill>
                  <a:srgbClr val="054CF8"/>
                </a:solidFill>
              </a:rPr>
              <a:t>± </a:t>
            </a:r>
            <a:r>
              <a:rPr lang="en-US" dirty="0" smtClean="0">
                <a:solidFill>
                  <a:srgbClr val="054CF8"/>
                </a:solidFill>
              </a:rPr>
              <a:t>0.2 </a:t>
            </a:r>
            <a:r>
              <a:rPr lang="en-US" dirty="0">
                <a:solidFill>
                  <a:srgbClr val="054CF8"/>
                </a:solidFill>
              </a:rPr>
              <a:t>± 0.5 MeV</a:t>
            </a:r>
            <a:r>
              <a:rPr lang="el-GR" sz="2000" dirty="0">
                <a:solidFill>
                  <a:srgbClr val="054CF8"/>
                </a:solidFill>
              </a:rPr>
              <a:t> </a:t>
            </a:r>
            <a:endParaRPr lang="en-US" baseline="-25000" dirty="0" smtClean="0"/>
          </a:p>
          <a:p>
            <a:endParaRPr lang="en-US" sz="400" dirty="0" smtClean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506" y="3760484"/>
            <a:ext cx="2623856" cy="276286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63" y="3796825"/>
            <a:ext cx="2846680" cy="272652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0" y="3798505"/>
            <a:ext cx="2791714" cy="27248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894244" y="2046196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54CF8"/>
                </a:solidFill>
              </a:rPr>
              <a:t>18.15 MeV  </a:t>
            </a:r>
            <a:r>
              <a:rPr lang="en-US" u="sng" baseline="30000" dirty="0" smtClean="0">
                <a:solidFill>
                  <a:srgbClr val="054CF8"/>
                </a:solidFill>
                <a:latin typeface="Comic Sans MS" charset="0"/>
                <a:ea typeface="Comic Sans MS" charset="0"/>
                <a:cs typeface="Comic Sans MS" charset="0"/>
              </a:rPr>
              <a:t>8</a:t>
            </a:r>
            <a:r>
              <a:rPr lang="en-US" u="sng" dirty="0" smtClean="0">
                <a:solidFill>
                  <a:srgbClr val="054CF8"/>
                </a:solidFill>
                <a:latin typeface="Comic Sans MS" charset="0"/>
                <a:ea typeface="Comic Sans MS" charset="0"/>
                <a:cs typeface="Comic Sans MS" charset="0"/>
              </a:rPr>
              <a:t>Be</a:t>
            </a:r>
            <a:r>
              <a:rPr lang="en-US" u="sng" baseline="30000" dirty="0" smtClean="0">
                <a:solidFill>
                  <a:srgbClr val="054CF8"/>
                </a:solidFill>
                <a:latin typeface="Comic Sans MS" charset="0"/>
                <a:ea typeface="Comic Sans MS" charset="0"/>
                <a:cs typeface="Comic Sans MS" charset="0"/>
              </a:rPr>
              <a:t>*</a:t>
            </a:r>
            <a:r>
              <a:rPr lang="en-US" u="sng" dirty="0" smtClean="0">
                <a:solidFill>
                  <a:srgbClr val="054CF8"/>
                </a:solidFill>
                <a:latin typeface="Comic Sans MS" charset="0"/>
                <a:ea typeface="Comic Sans MS" charset="0"/>
                <a:cs typeface="Comic Sans MS" charset="0"/>
              </a:rPr>
              <a:t> state</a:t>
            </a:r>
            <a:endParaRPr lang="en-US" u="sng" dirty="0">
              <a:solidFill>
                <a:srgbClr val="054CF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3732" y="2014626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54CF8"/>
                </a:solidFill>
              </a:rPr>
              <a:t>17.64 </a:t>
            </a:r>
            <a:r>
              <a:rPr lang="en-US" u="sng" dirty="0">
                <a:solidFill>
                  <a:srgbClr val="054CF8"/>
                </a:solidFill>
              </a:rPr>
              <a:t>MeV  </a:t>
            </a:r>
            <a:r>
              <a:rPr lang="en-US" u="sng" baseline="30000" dirty="0">
                <a:solidFill>
                  <a:srgbClr val="054CF8"/>
                </a:solidFill>
                <a:latin typeface="Comic Sans MS" charset="0"/>
                <a:ea typeface="Comic Sans MS" charset="0"/>
                <a:cs typeface="Comic Sans MS" charset="0"/>
              </a:rPr>
              <a:t>8</a:t>
            </a:r>
            <a:r>
              <a:rPr lang="en-US" u="sng" dirty="0">
                <a:solidFill>
                  <a:srgbClr val="054CF8"/>
                </a:solidFill>
                <a:latin typeface="Comic Sans MS" charset="0"/>
                <a:ea typeface="Comic Sans MS" charset="0"/>
                <a:cs typeface="Comic Sans MS" charset="0"/>
              </a:rPr>
              <a:t>Be</a:t>
            </a:r>
            <a:r>
              <a:rPr lang="en-US" u="sng" baseline="30000" dirty="0">
                <a:solidFill>
                  <a:srgbClr val="054CF8"/>
                </a:solidFill>
                <a:latin typeface="Comic Sans MS" charset="0"/>
                <a:ea typeface="Comic Sans MS" charset="0"/>
                <a:cs typeface="Comic Sans MS" charset="0"/>
              </a:rPr>
              <a:t>*</a:t>
            </a:r>
            <a:r>
              <a:rPr lang="en-US" u="sng" dirty="0">
                <a:solidFill>
                  <a:srgbClr val="054CF8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u="sng" dirty="0" smtClean="0">
                <a:solidFill>
                  <a:srgbClr val="054CF8"/>
                </a:solidFill>
                <a:latin typeface="Comic Sans MS" charset="0"/>
                <a:ea typeface="Comic Sans MS" charset="0"/>
                <a:cs typeface="Comic Sans MS" charset="0"/>
              </a:rPr>
              <a:t>state</a:t>
            </a:r>
            <a:endParaRPr lang="en-US" u="sng" dirty="0">
              <a:solidFill>
                <a:srgbClr val="054C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StripsNew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26656</TotalTime>
  <Words>1522</Words>
  <Application>Microsoft Macintosh PowerPoint</Application>
  <PresentationFormat>On-screen Show (4:3)</PresentationFormat>
  <Paragraphs>177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American Typewriter Condensed Light</vt:lpstr>
      <vt:lpstr>Apple Chancery</vt:lpstr>
      <vt:lpstr>Calibri</vt:lpstr>
      <vt:lpstr>Cochin</vt:lpstr>
      <vt:lpstr>Comic Sans MS</vt:lpstr>
      <vt:lpstr>Courier</vt:lpstr>
      <vt:lpstr>Georgia</vt:lpstr>
      <vt:lpstr>Mangal</vt:lpstr>
      <vt:lpstr>SignPainter-HouseScript</vt:lpstr>
      <vt:lpstr>Times New Roman</vt:lpstr>
      <vt:lpstr>Trebuchet MS</vt:lpstr>
      <vt:lpstr>Wingdings</vt:lpstr>
      <vt:lpstr>Arial</vt:lpstr>
      <vt:lpstr>Slipstream</vt:lpstr>
      <vt:lpstr>MyStripsNew</vt:lpstr>
      <vt:lpstr>Enrico Nardi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Enrico Nardi</vt:lpstr>
    </vt:vector>
  </TitlesOfParts>
  <Company>LNF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coordinatore gruppo IV al CL preventivi del 1/7/2015</dc:title>
  <dc:creator>Enrico Nardi</dc:creator>
  <cp:lastModifiedBy>Microsoft Office User</cp:lastModifiedBy>
  <cp:revision>560</cp:revision>
  <cp:lastPrinted>2017-07-21T15:20:11Z</cp:lastPrinted>
  <dcterms:created xsi:type="dcterms:W3CDTF">2015-06-28T16:29:35Z</dcterms:created>
  <dcterms:modified xsi:type="dcterms:W3CDTF">2018-03-08T19:50:10Z</dcterms:modified>
</cp:coreProperties>
</file>