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256" r:id="rId2"/>
    <p:sldId id="263" r:id="rId3"/>
    <p:sldId id="260" r:id="rId4"/>
    <p:sldId id="261" r:id="rId5"/>
    <p:sldId id="262" r:id="rId6"/>
    <p:sldId id="259" r:id="rId7"/>
    <p:sldId id="272" r:id="rId8"/>
    <p:sldId id="265" r:id="rId9"/>
    <p:sldId id="258"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68" d="100"/>
          <a:sy n="68" d="100"/>
        </p:scale>
        <p:origin x="461"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37714-ECEA-4113-A090-903FFC566E95}" type="datetimeFigureOut">
              <a:rPr lang="en-US" smtClean="0"/>
              <a:t>3/8/2018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B8014-07F6-4E8B-9B39-1FFA1FE7043B}" type="slidenum">
              <a:rPr lang="en-US" smtClean="0"/>
              <a:t>‹N›</a:t>
            </a:fld>
            <a:endParaRPr lang="en-US"/>
          </a:p>
        </p:txBody>
      </p:sp>
    </p:spTree>
    <p:extLst>
      <p:ext uri="{BB962C8B-B14F-4D97-AF65-F5344CB8AC3E}">
        <p14:creationId xmlns:p14="http://schemas.microsoft.com/office/powerpoint/2010/main" val="85606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B8014-07F6-4E8B-9B39-1FFA1FE7043B}" type="slidenum">
              <a:rPr lang="en-US" smtClean="0"/>
              <a:t>1</a:t>
            </a:fld>
            <a:endParaRPr lang="en-US" dirty="0"/>
          </a:p>
        </p:txBody>
      </p:sp>
    </p:spTree>
    <p:extLst>
      <p:ext uri="{BB962C8B-B14F-4D97-AF65-F5344CB8AC3E}">
        <p14:creationId xmlns:p14="http://schemas.microsoft.com/office/powerpoint/2010/main" val="263604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4AB8014-07F6-4E8B-9B39-1FFA1FE7043B}" type="slidenum">
              <a:rPr lang="en-US" smtClean="0"/>
              <a:t>9</a:t>
            </a:fld>
            <a:endParaRPr lang="en-US"/>
          </a:p>
        </p:txBody>
      </p:sp>
    </p:spTree>
    <p:extLst>
      <p:ext uri="{BB962C8B-B14F-4D97-AF65-F5344CB8AC3E}">
        <p14:creationId xmlns:p14="http://schemas.microsoft.com/office/powerpoint/2010/main" val="139334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4AB8014-07F6-4E8B-9B39-1FFA1FE7043B}" type="slidenum">
              <a:rPr lang="en-US" smtClean="0"/>
              <a:t>10</a:t>
            </a:fld>
            <a:endParaRPr lang="en-US"/>
          </a:p>
        </p:txBody>
      </p:sp>
    </p:spTree>
    <p:extLst>
      <p:ext uri="{BB962C8B-B14F-4D97-AF65-F5344CB8AC3E}">
        <p14:creationId xmlns:p14="http://schemas.microsoft.com/office/powerpoint/2010/main" val="3415737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9" name="Gruppo 8"/>
          <p:cNvGrpSpPr>
            <a:grpSpLocks noChangeAspect="1"/>
          </p:cNvGrpSpPr>
          <p:nvPr/>
        </p:nvGrpSpPr>
        <p:grpSpPr>
          <a:xfrm>
            <a:off x="1289273" y="620688"/>
            <a:ext cx="9511249" cy="5976664"/>
            <a:chOff x="755576" y="548680"/>
            <a:chExt cx="7272808" cy="6093434"/>
          </a:xfrm>
        </p:grpSpPr>
        <p:pic>
          <p:nvPicPr>
            <p:cNvPr id="28674" name="Picture 2" descr="http://www.wallpaperfo.com/thumbnails/detail/20120501/star%20wars%20lego%20computers%20photography%20google%20saber%20laughing%20lightsaber%20dark%20vador%202103x1299%20wallp_www.wallpaperfo.com_25.jpg"/>
            <p:cNvPicPr>
              <a:picLocks noChangeAspect="1" noChangeArrowheads="1"/>
            </p:cNvPicPr>
            <p:nvPr userDrawn="1"/>
          </p:nvPicPr>
          <p:blipFill>
            <a:blip r:embed="rId2" cstate="print"/>
            <a:srcRect l="24319" t="15263" r="17629" b="5876"/>
            <a:stretch>
              <a:fillRect/>
            </a:stretch>
          </p:blipFill>
          <p:spPr bwMode="auto">
            <a:xfrm>
              <a:off x="755576" y="548680"/>
              <a:ext cx="7272808" cy="6093434"/>
            </a:xfrm>
            <a:prstGeom prst="rect">
              <a:avLst/>
            </a:prstGeom>
            <a:noFill/>
          </p:spPr>
        </p:pic>
        <p:sp>
          <p:nvSpPr>
            <p:cNvPr id="8" name="Rettangolo 7"/>
            <p:cNvSpPr/>
            <p:nvPr userDrawn="1"/>
          </p:nvSpPr>
          <p:spPr>
            <a:xfrm>
              <a:off x="755576" y="548680"/>
              <a:ext cx="2016224"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08/03/2018</a:t>
            </a:r>
            <a:endParaRPr lang="it-IT"/>
          </a:p>
        </p:txBody>
      </p:sp>
      <p:sp>
        <p:nvSpPr>
          <p:cNvPr id="5" name="Segnaposto piè di pagina 4"/>
          <p:cNvSpPr>
            <a:spLocks noGrp="1"/>
          </p:cNvSpPr>
          <p:nvPr>
            <p:ph type="ftr" sz="quarter" idx="11"/>
          </p:nvPr>
        </p:nvSpPr>
        <p:spPr/>
        <p:txBody>
          <a:bodyPr/>
          <a:lstStyle/>
          <a:p>
            <a:r>
              <a:rPr lang="en-US" smtClean="0"/>
              <a:t>E. Leonardi - PADME GM - Computing and Software</a:t>
            </a:r>
            <a:endParaRPr lang="it-IT"/>
          </a:p>
        </p:txBody>
      </p:sp>
      <p:sp>
        <p:nvSpPr>
          <p:cNvPr id="6" name="Segnaposto numero diapositiva 5"/>
          <p:cNvSpPr>
            <a:spLocks noGrp="1"/>
          </p:cNvSpPr>
          <p:nvPr>
            <p:ph type="sldNum" sz="quarter" idx="12"/>
          </p:nvPr>
        </p:nvSpPr>
        <p:spPr/>
        <p:txBody>
          <a:bodyPr/>
          <a:lstStyle/>
          <a:p>
            <a:fld id="{8C7B811B-D4E3-4C3F-A146-FF3C7F08B2D0}" type="slidenum">
              <a:rPr lang="it-IT" smtClean="0"/>
              <a:t>‹N›</a:t>
            </a:fld>
            <a:endParaRPr lang="it-IT"/>
          </a:p>
        </p:txBody>
      </p:sp>
    </p:spTree>
    <p:extLst>
      <p:ext uri="{BB962C8B-B14F-4D97-AF65-F5344CB8AC3E}">
        <p14:creationId xmlns:p14="http://schemas.microsoft.com/office/powerpoint/2010/main" val="15845881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08/03/2018</a:t>
            </a:r>
            <a:endParaRPr lang="it-IT"/>
          </a:p>
        </p:txBody>
      </p:sp>
      <p:sp>
        <p:nvSpPr>
          <p:cNvPr id="5" name="Segnaposto piè di pagina 4"/>
          <p:cNvSpPr>
            <a:spLocks noGrp="1"/>
          </p:cNvSpPr>
          <p:nvPr>
            <p:ph type="ftr" sz="quarter" idx="11"/>
          </p:nvPr>
        </p:nvSpPr>
        <p:spPr/>
        <p:txBody>
          <a:bodyPr/>
          <a:lstStyle/>
          <a:p>
            <a:r>
              <a:rPr lang="en-US" smtClean="0"/>
              <a:t>E. Leonardi - PADME GM - Computing and Software</a:t>
            </a:r>
            <a:endParaRPr lang="it-IT"/>
          </a:p>
        </p:txBody>
      </p:sp>
      <p:sp>
        <p:nvSpPr>
          <p:cNvPr id="6" name="Segnaposto numero diapositiva 5"/>
          <p:cNvSpPr>
            <a:spLocks noGrp="1"/>
          </p:cNvSpPr>
          <p:nvPr>
            <p:ph type="sldNum" sz="quarter" idx="12"/>
          </p:nvPr>
        </p:nvSpPr>
        <p:spPr/>
        <p:txBody>
          <a:bodyPr/>
          <a:lstStyle/>
          <a:p>
            <a:fld id="{8C7B811B-D4E3-4C3F-A146-FF3C7F08B2D0}" type="slidenum">
              <a:rPr lang="it-IT" smtClean="0"/>
              <a:t>‹N›</a:t>
            </a:fld>
            <a:endParaRPr lang="it-IT"/>
          </a:p>
        </p:txBody>
      </p:sp>
    </p:spTree>
    <p:extLst>
      <p:ext uri="{BB962C8B-B14F-4D97-AF65-F5344CB8AC3E}">
        <p14:creationId xmlns:p14="http://schemas.microsoft.com/office/powerpoint/2010/main" val="91745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08/03/2018</a:t>
            </a:r>
            <a:endParaRPr lang="it-IT"/>
          </a:p>
        </p:txBody>
      </p:sp>
      <p:sp>
        <p:nvSpPr>
          <p:cNvPr id="5" name="Segnaposto piè di pagina 4"/>
          <p:cNvSpPr>
            <a:spLocks noGrp="1"/>
          </p:cNvSpPr>
          <p:nvPr>
            <p:ph type="ftr" sz="quarter" idx="11"/>
          </p:nvPr>
        </p:nvSpPr>
        <p:spPr/>
        <p:txBody>
          <a:bodyPr/>
          <a:lstStyle/>
          <a:p>
            <a:r>
              <a:rPr lang="en-US" smtClean="0"/>
              <a:t>E. Leonardi - PADME GM - Computing and Software</a:t>
            </a:r>
            <a:endParaRPr lang="it-IT"/>
          </a:p>
        </p:txBody>
      </p:sp>
      <p:sp>
        <p:nvSpPr>
          <p:cNvPr id="6" name="Segnaposto numero diapositiva 5"/>
          <p:cNvSpPr>
            <a:spLocks noGrp="1"/>
          </p:cNvSpPr>
          <p:nvPr>
            <p:ph type="sldNum" sz="quarter" idx="12"/>
          </p:nvPr>
        </p:nvSpPr>
        <p:spPr/>
        <p:txBody>
          <a:bodyPr/>
          <a:lstStyle/>
          <a:p>
            <a:fld id="{8C7B811B-D4E3-4C3F-A146-FF3C7F08B2D0}" type="slidenum">
              <a:rPr lang="it-IT" smtClean="0"/>
              <a:t>‹N›</a:t>
            </a:fld>
            <a:endParaRPr lang="it-IT"/>
          </a:p>
        </p:txBody>
      </p:sp>
    </p:spTree>
    <p:extLst>
      <p:ext uri="{BB962C8B-B14F-4D97-AF65-F5344CB8AC3E}">
        <p14:creationId xmlns:p14="http://schemas.microsoft.com/office/powerpoint/2010/main" val="15642259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08/03/2018</a:t>
            </a:r>
            <a:endParaRPr lang="it-IT"/>
          </a:p>
        </p:txBody>
      </p:sp>
      <p:sp>
        <p:nvSpPr>
          <p:cNvPr id="5" name="Segnaposto piè di pagina 4"/>
          <p:cNvSpPr>
            <a:spLocks noGrp="1"/>
          </p:cNvSpPr>
          <p:nvPr>
            <p:ph type="ftr" sz="quarter" idx="11"/>
          </p:nvPr>
        </p:nvSpPr>
        <p:spPr/>
        <p:txBody>
          <a:bodyPr/>
          <a:lstStyle/>
          <a:p>
            <a:r>
              <a:rPr lang="en-US" smtClean="0"/>
              <a:t>E. Leonardi - PADME GM - Computing and Software</a:t>
            </a:r>
            <a:endParaRPr lang="it-IT"/>
          </a:p>
        </p:txBody>
      </p:sp>
      <p:sp>
        <p:nvSpPr>
          <p:cNvPr id="6" name="Segnaposto numero diapositiva 5"/>
          <p:cNvSpPr>
            <a:spLocks noGrp="1"/>
          </p:cNvSpPr>
          <p:nvPr>
            <p:ph type="sldNum" sz="quarter" idx="12"/>
          </p:nvPr>
        </p:nvSpPr>
        <p:spPr/>
        <p:txBody>
          <a:bodyPr/>
          <a:lstStyle/>
          <a:p>
            <a:fld id="{8C7B811B-D4E3-4C3F-A146-FF3C7F08B2D0}" type="slidenum">
              <a:rPr lang="it-IT" smtClean="0"/>
              <a:t>‹N›</a:t>
            </a:fld>
            <a:endParaRPr lang="it-IT"/>
          </a:p>
        </p:txBody>
      </p:sp>
    </p:spTree>
    <p:extLst>
      <p:ext uri="{BB962C8B-B14F-4D97-AF65-F5344CB8AC3E}">
        <p14:creationId xmlns:p14="http://schemas.microsoft.com/office/powerpoint/2010/main" val="40252884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08/03/2018</a:t>
            </a:r>
            <a:endParaRPr lang="it-IT"/>
          </a:p>
        </p:txBody>
      </p:sp>
      <p:sp>
        <p:nvSpPr>
          <p:cNvPr id="5" name="Segnaposto piè di pagina 4"/>
          <p:cNvSpPr>
            <a:spLocks noGrp="1"/>
          </p:cNvSpPr>
          <p:nvPr>
            <p:ph type="ftr" sz="quarter" idx="11"/>
          </p:nvPr>
        </p:nvSpPr>
        <p:spPr/>
        <p:txBody>
          <a:bodyPr/>
          <a:lstStyle/>
          <a:p>
            <a:r>
              <a:rPr lang="en-US" smtClean="0"/>
              <a:t>E. Leonardi - PADME GM - Computing and Software</a:t>
            </a:r>
            <a:endParaRPr lang="it-IT"/>
          </a:p>
        </p:txBody>
      </p:sp>
      <p:sp>
        <p:nvSpPr>
          <p:cNvPr id="6" name="Segnaposto numero diapositiva 5"/>
          <p:cNvSpPr>
            <a:spLocks noGrp="1"/>
          </p:cNvSpPr>
          <p:nvPr>
            <p:ph type="sldNum" sz="quarter" idx="12"/>
          </p:nvPr>
        </p:nvSpPr>
        <p:spPr/>
        <p:txBody>
          <a:bodyPr/>
          <a:lstStyle/>
          <a:p>
            <a:fld id="{8C7B811B-D4E3-4C3F-A146-FF3C7F08B2D0}" type="slidenum">
              <a:rPr lang="it-IT" smtClean="0"/>
              <a:t>‹N›</a:t>
            </a:fld>
            <a:endParaRPr lang="it-IT"/>
          </a:p>
        </p:txBody>
      </p:sp>
    </p:spTree>
    <p:extLst>
      <p:ext uri="{BB962C8B-B14F-4D97-AF65-F5344CB8AC3E}">
        <p14:creationId xmlns:p14="http://schemas.microsoft.com/office/powerpoint/2010/main" val="174490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08/03/2018</a:t>
            </a:r>
            <a:endParaRPr lang="it-IT"/>
          </a:p>
        </p:txBody>
      </p:sp>
      <p:sp>
        <p:nvSpPr>
          <p:cNvPr id="6" name="Segnaposto piè di pagina 5"/>
          <p:cNvSpPr>
            <a:spLocks noGrp="1"/>
          </p:cNvSpPr>
          <p:nvPr>
            <p:ph type="ftr" sz="quarter" idx="11"/>
          </p:nvPr>
        </p:nvSpPr>
        <p:spPr/>
        <p:txBody>
          <a:bodyPr/>
          <a:lstStyle/>
          <a:p>
            <a:r>
              <a:rPr lang="en-US" smtClean="0"/>
              <a:t>E. Leonardi - PADME GM - Computing and Software</a:t>
            </a:r>
            <a:endParaRPr lang="it-IT"/>
          </a:p>
        </p:txBody>
      </p:sp>
      <p:sp>
        <p:nvSpPr>
          <p:cNvPr id="7" name="Segnaposto numero diapositiva 6"/>
          <p:cNvSpPr>
            <a:spLocks noGrp="1"/>
          </p:cNvSpPr>
          <p:nvPr>
            <p:ph type="sldNum" sz="quarter" idx="12"/>
          </p:nvPr>
        </p:nvSpPr>
        <p:spPr/>
        <p:txBody>
          <a:bodyPr/>
          <a:lstStyle/>
          <a:p>
            <a:fld id="{8C7B811B-D4E3-4C3F-A146-FF3C7F08B2D0}" type="slidenum">
              <a:rPr lang="it-IT" smtClean="0"/>
              <a:t>‹N›</a:t>
            </a:fld>
            <a:endParaRPr lang="it-IT"/>
          </a:p>
        </p:txBody>
      </p:sp>
    </p:spTree>
    <p:extLst>
      <p:ext uri="{BB962C8B-B14F-4D97-AF65-F5344CB8AC3E}">
        <p14:creationId xmlns:p14="http://schemas.microsoft.com/office/powerpoint/2010/main" val="363023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08/03/2018</a:t>
            </a:r>
            <a:endParaRPr lang="it-IT"/>
          </a:p>
        </p:txBody>
      </p:sp>
      <p:sp>
        <p:nvSpPr>
          <p:cNvPr id="8" name="Segnaposto piè di pagina 7"/>
          <p:cNvSpPr>
            <a:spLocks noGrp="1"/>
          </p:cNvSpPr>
          <p:nvPr>
            <p:ph type="ftr" sz="quarter" idx="11"/>
          </p:nvPr>
        </p:nvSpPr>
        <p:spPr/>
        <p:txBody>
          <a:bodyPr/>
          <a:lstStyle/>
          <a:p>
            <a:r>
              <a:rPr lang="en-US" smtClean="0"/>
              <a:t>E. Leonardi - PADME GM - Computing and Software</a:t>
            </a:r>
            <a:endParaRPr lang="it-IT"/>
          </a:p>
        </p:txBody>
      </p:sp>
      <p:sp>
        <p:nvSpPr>
          <p:cNvPr id="9" name="Segnaposto numero diapositiva 8"/>
          <p:cNvSpPr>
            <a:spLocks noGrp="1"/>
          </p:cNvSpPr>
          <p:nvPr>
            <p:ph type="sldNum" sz="quarter" idx="12"/>
          </p:nvPr>
        </p:nvSpPr>
        <p:spPr/>
        <p:txBody>
          <a:bodyPr/>
          <a:lstStyle/>
          <a:p>
            <a:fld id="{8C7B811B-D4E3-4C3F-A146-FF3C7F08B2D0}" type="slidenum">
              <a:rPr lang="it-IT" smtClean="0"/>
              <a:t>‹N›</a:t>
            </a:fld>
            <a:endParaRPr lang="it-IT"/>
          </a:p>
        </p:txBody>
      </p:sp>
    </p:spTree>
    <p:extLst>
      <p:ext uri="{BB962C8B-B14F-4D97-AF65-F5344CB8AC3E}">
        <p14:creationId xmlns:p14="http://schemas.microsoft.com/office/powerpoint/2010/main" val="197381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08/03/2018</a:t>
            </a:r>
            <a:endParaRPr lang="it-IT"/>
          </a:p>
        </p:txBody>
      </p:sp>
      <p:sp>
        <p:nvSpPr>
          <p:cNvPr id="4" name="Segnaposto piè di pagina 3"/>
          <p:cNvSpPr>
            <a:spLocks noGrp="1"/>
          </p:cNvSpPr>
          <p:nvPr>
            <p:ph type="ftr" sz="quarter" idx="11"/>
          </p:nvPr>
        </p:nvSpPr>
        <p:spPr/>
        <p:txBody>
          <a:bodyPr/>
          <a:lstStyle/>
          <a:p>
            <a:r>
              <a:rPr lang="en-US" smtClean="0"/>
              <a:t>E. Leonardi - PADME GM - Computing and Software</a:t>
            </a:r>
            <a:endParaRPr lang="it-IT"/>
          </a:p>
        </p:txBody>
      </p:sp>
      <p:sp>
        <p:nvSpPr>
          <p:cNvPr id="5" name="Segnaposto numero diapositiva 4"/>
          <p:cNvSpPr>
            <a:spLocks noGrp="1"/>
          </p:cNvSpPr>
          <p:nvPr>
            <p:ph type="sldNum" sz="quarter" idx="12"/>
          </p:nvPr>
        </p:nvSpPr>
        <p:spPr/>
        <p:txBody>
          <a:bodyPr/>
          <a:lstStyle/>
          <a:p>
            <a:fld id="{8C7B811B-D4E3-4C3F-A146-FF3C7F08B2D0}" type="slidenum">
              <a:rPr lang="it-IT" smtClean="0"/>
              <a:t>‹N›</a:t>
            </a:fld>
            <a:endParaRPr lang="it-IT"/>
          </a:p>
        </p:txBody>
      </p:sp>
    </p:spTree>
    <p:extLst>
      <p:ext uri="{BB962C8B-B14F-4D97-AF65-F5344CB8AC3E}">
        <p14:creationId xmlns:p14="http://schemas.microsoft.com/office/powerpoint/2010/main" val="316741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08/03/2018</a:t>
            </a:r>
            <a:endParaRPr lang="it-IT"/>
          </a:p>
        </p:txBody>
      </p:sp>
      <p:sp>
        <p:nvSpPr>
          <p:cNvPr id="3" name="Segnaposto piè di pagina 2"/>
          <p:cNvSpPr>
            <a:spLocks noGrp="1"/>
          </p:cNvSpPr>
          <p:nvPr>
            <p:ph type="ftr" sz="quarter" idx="11"/>
          </p:nvPr>
        </p:nvSpPr>
        <p:spPr/>
        <p:txBody>
          <a:bodyPr/>
          <a:lstStyle/>
          <a:p>
            <a:r>
              <a:rPr lang="en-US" smtClean="0"/>
              <a:t>E. Leonardi - PADME GM - Computing and Software</a:t>
            </a:r>
            <a:endParaRPr lang="it-IT"/>
          </a:p>
        </p:txBody>
      </p:sp>
      <p:sp>
        <p:nvSpPr>
          <p:cNvPr id="4" name="Segnaposto numero diapositiva 3"/>
          <p:cNvSpPr>
            <a:spLocks noGrp="1"/>
          </p:cNvSpPr>
          <p:nvPr>
            <p:ph type="sldNum" sz="quarter" idx="12"/>
          </p:nvPr>
        </p:nvSpPr>
        <p:spPr/>
        <p:txBody>
          <a:bodyPr/>
          <a:lstStyle/>
          <a:p>
            <a:fld id="{8C7B811B-D4E3-4C3F-A146-FF3C7F08B2D0}" type="slidenum">
              <a:rPr lang="it-IT" smtClean="0"/>
              <a:t>‹N›</a:t>
            </a:fld>
            <a:endParaRPr lang="it-IT"/>
          </a:p>
        </p:txBody>
      </p:sp>
    </p:spTree>
    <p:extLst>
      <p:ext uri="{BB962C8B-B14F-4D97-AF65-F5344CB8AC3E}">
        <p14:creationId xmlns:p14="http://schemas.microsoft.com/office/powerpoint/2010/main" val="97315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08/03/2018</a:t>
            </a:r>
            <a:endParaRPr lang="it-IT"/>
          </a:p>
        </p:txBody>
      </p:sp>
      <p:sp>
        <p:nvSpPr>
          <p:cNvPr id="6" name="Segnaposto piè di pagina 5"/>
          <p:cNvSpPr>
            <a:spLocks noGrp="1"/>
          </p:cNvSpPr>
          <p:nvPr>
            <p:ph type="ftr" sz="quarter" idx="11"/>
          </p:nvPr>
        </p:nvSpPr>
        <p:spPr/>
        <p:txBody>
          <a:bodyPr/>
          <a:lstStyle/>
          <a:p>
            <a:r>
              <a:rPr lang="en-US" smtClean="0"/>
              <a:t>E. Leonardi - PADME GM - Computing and Software</a:t>
            </a:r>
            <a:endParaRPr lang="it-IT"/>
          </a:p>
        </p:txBody>
      </p:sp>
      <p:sp>
        <p:nvSpPr>
          <p:cNvPr id="7" name="Segnaposto numero diapositiva 6"/>
          <p:cNvSpPr>
            <a:spLocks noGrp="1"/>
          </p:cNvSpPr>
          <p:nvPr>
            <p:ph type="sldNum" sz="quarter" idx="12"/>
          </p:nvPr>
        </p:nvSpPr>
        <p:spPr/>
        <p:txBody>
          <a:bodyPr/>
          <a:lstStyle/>
          <a:p>
            <a:fld id="{8C7B811B-D4E3-4C3F-A146-FF3C7F08B2D0}" type="slidenum">
              <a:rPr lang="it-IT" smtClean="0"/>
              <a:t>‹N›</a:t>
            </a:fld>
            <a:endParaRPr lang="it-IT"/>
          </a:p>
        </p:txBody>
      </p:sp>
    </p:spTree>
    <p:extLst>
      <p:ext uri="{BB962C8B-B14F-4D97-AF65-F5344CB8AC3E}">
        <p14:creationId xmlns:p14="http://schemas.microsoft.com/office/powerpoint/2010/main" val="3319081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08/03/2018</a:t>
            </a:r>
            <a:endParaRPr lang="it-IT"/>
          </a:p>
        </p:txBody>
      </p:sp>
      <p:sp>
        <p:nvSpPr>
          <p:cNvPr id="6" name="Segnaposto piè di pagina 5"/>
          <p:cNvSpPr>
            <a:spLocks noGrp="1"/>
          </p:cNvSpPr>
          <p:nvPr>
            <p:ph type="ftr" sz="quarter" idx="11"/>
          </p:nvPr>
        </p:nvSpPr>
        <p:spPr/>
        <p:txBody>
          <a:bodyPr/>
          <a:lstStyle/>
          <a:p>
            <a:r>
              <a:rPr lang="en-US" smtClean="0"/>
              <a:t>E. Leonardi - PADME GM - Computing and Software</a:t>
            </a:r>
            <a:endParaRPr lang="it-IT"/>
          </a:p>
        </p:txBody>
      </p:sp>
      <p:sp>
        <p:nvSpPr>
          <p:cNvPr id="7" name="Segnaposto numero diapositiva 6"/>
          <p:cNvSpPr>
            <a:spLocks noGrp="1"/>
          </p:cNvSpPr>
          <p:nvPr>
            <p:ph type="sldNum" sz="quarter" idx="12"/>
          </p:nvPr>
        </p:nvSpPr>
        <p:spPr/>
        <p:txBody>
          <a:bodyPr/>
          <a:lstStyle/>
          <a:p>
            <a:fld id="{8C7B811B-D4E3-4C3F-A146-FF3C7F08B2D0}" type="slidenum">
              <a:rPr lang="it-IT" smtClean="0"/>
              <a:t>‹N›</a:t>
            </a:fld>
            <a:endParaRPr lang="it-IT"/>
          </a:p>
        </p:txBody>
      </p:sp>
    </p:spTree>
    <p:extLst>
      <p:ext uri="{BB962C8B-B14F-4D97-AF65-F5344CB8AC3E}">
        <p14:creationId xmlns:p14="http://schemas.microsoft.com/office/powerpoint/2010/main" val="229139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130306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08/03/2018</a:t>
            </a:r>
            <a:endParaRPr lang="it-IT"/>
          </a:p>
        </p:txBody>
      </p:sp>
      <p:sp>
        <p:nvSpPr>
          <p:cNvPr id="5" name="Segnaposto piè di pagina 4"/>
          <p:cNvSpPr>
            <a:spLocks noGrp="1"/>
          </p:cNvSpPr>
          <p:nvPr>
            <p:ph type="ftr" sz="quarter" idx="3"/>
          </p:nvPr>
        </p:nvSpPr>
        <p:spPr>
          <a:xfrm>
            <a:off x="2269864" y="6356351"/>
            <a:ext cx="507760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 Leonardi - PADME GM - Computing and Software</a:t>
            </a:r>
            <a:endParaRPr lang="it-IT"/>
          </a:p>
        </p:txBody>
      </p:sp>
      <p:sp>
        <p:nvSpPr>
          <p:cNvPr id="6" name="Segnaposto numero diapositiva 5"/>
          <p:cNvSpPr>
            <a:spLocks noGrp="1"/>
          </p:cNvSpPr>
          <p:nvPr>
            <p:ph type="sldNum" sz="quarter" idx="4"/>
          </p:nvPr>
        </p:nvSpPr>
        <p:spPr>
          <a:xfrm>
            <a:off x="7704671" y="6354010"/>
            <a:ext cx="125644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B811B-D4E3-4C3F-A146-FF3C7F08B2D0}" type="slidenum">
              <a:rPr lang="it-IT" smtClean="0"/>
              <a:t>‹N›</a:t>
            </a:fld>
            <a:endParaRPr lang="it-IT"/>
          </a:p>
        </p:txBody>
      </p:sp>
      <p:pic>
        <p:nvPicPr>
          <p:cNvPr id="9" name="Picture 6"/>
          <p:cNvPicPr>
            <a:picLocks noChangeAspect="1"/>
          </p:cNvPicPr>
          <p:nvPr userDrawn="1"/>
        </p:nvPicPr>
        <p:blipFill>
          <a:blip r:embed="rId13"/>
          <a:stretch>
            <a:fillRect/>
          </a:stretch>
        </p:blipFill>
        <p:spPr>
          <a:xfrm>
            <a:off x="9233823" y="5998749"/>
            <a:ext cx="2944086" cy="859251"/>
          </a:xfrm>
          <a:prstGeom prst="rect">
            <a:avLst/>
          </a:prstGeom>
        </p:spPr>
      </p:pic>
      <p:pic>
        <p:nvPicPr>
          <p:cNvPr id="10" name="Picture 20"/>
          <p:cNvPicPr>
            <a:picLocks noChangeAspect="1"/>
          </p:cNvPicPr>
          <p:nvPr userDrawn="1"/>
        </p:nvPicPr>
        <p:blipFill>
          <a:blip r:embed="rId14" cstate="print">
            <a:clrChange>
              <a:clrFrom>
                <a:srgbClr val="FFFFFF"/>
              </a:clrFrom>
              <a:clrTo>
                <a:srgbClr val="FFFFFF">
                  <a:alpha val="0"/>
                </a:srgbClr>
              </a:clrTo>
            </a:clrChange>
          </a:blip>
          <a:srcRect/>
          <a:stretch>
            <a:fillRect/>
          </a:stretch>
        </p:blipFill>
        <p:spPr bwMode="auto">
          <a:xfrm>
            <a:off x="0" y="1"/>
            <a:ext cx="1360683" cy="993695"/>
          </a:xfrm>
          <a:prstGeom prst="rect">
            <a:avLst/>
          </a:prstGeom>
          <a:noFill/>
          <a:ln w="9525">
            <a:noFill/>
            <a:miter lim="800000"/>
            <a:headEnd/>
            <a:tailEnd/>
          </a:ln>
        </p:spPr>
      </p:pic>
    </p:spTree>
    <p:extLst>
      <p:ext uri="{BB962C8B-B14F-4D97-AF65-F5344CB8AC3E}">
        <p14:creationId xmlns:p14="http://schemas.microsoft.com/office/powerpoint/2010/main" val="2447293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solidFill>
            <a:schemeClr val="accent3">
              <a:lumMod val="20000"/>
              <a:lumOff val="80000"/>
              <a:alpha val="72000"/>
            </a:schemeClr>
          </a:solidFill>
        </p:spPr>
        <p:txBody>
          <a:bodyPr/>
          <a:lstStyle/>
          <a:p>
            <a:r>
              <a:rPr lang="en-US" b="1" dirty="0" smtClean="0"/>
              <a:t>Computing and Software</a:t>
            </a:r>
            <a:endParaRPr lang="en-US" b="1" dirty="0"/>
          </a:p>
        </p:txBody>
      </p:sp>
      <p:sp>
        <p:nvSpPr>
          <p:cNvPr id="3" name="Sottotitolo 2"/>
          <p:cNvSpPr>
            <a:spLocks noGrp="1"/>
          </p:cNvSpPr>
          <p:nvPr>
            <p:ph type="subTitle" idx="1"/>
          </p:nvPr>
        </p:nvSpPr>
        <p:spPr>
          <a:xfrm>
            <a:off x="1524000" y="4302306"/>
            <a:ext cx="9144000" cy="1655762"/>
          </a:xfrm>
          <a:solidFill>
            <a:schemeClr val="accent3">
              <a:lumMod val="20000"/>
              <a:lumOff val="80000"/>
              <a:alpha val="61000"/>
            </a:schemeClr>
          </a:solidFill>
        </p:spPr>
        <p:txBody>
          <a:bodyPr>
            <a:normAutofit fontScale="77500" lnSpcReduction="20000"/>
          </a:bodyPr>
          <a:lstStyle/>
          <a:p>
            <a:r>
              <a:rPr lang="en-US" sz="3600" b="1" dirty="0" smtClean="0">
                <a:solidFill>
                  <a:schemeClr val="tx1"/>
                </a:solidFill>
              </a:rPr>
              <a:t>Emanuele Leonardi</a:t>
            </a:r>
          </a:p>
          <a:p>
            <a:r>
              <a:rPr lang="en-US" sz="3600" dirty="0" smtClean="0">
                <a:solidFill>
                  <a:schemeClr val="tx1"/>
                </a:solidFill>
              </a:rPr>
              <a:t>on behalf of the Computing Working Group</a:t>
            </a:r>
          </a:p>
          <a:p>
            <a:endParaRPr lang="en-US" dirty="0" smtClean="0">
              <a:solidFill>
                <a:schemeClr val="tx1"/>
              </a:solidFill>
            </a:endParaRPr>
          </a:p>
          <a:p>
            <a:r>
              <a:rPr lang="en-US" sz="2800" dirty="0" smtClean="0">
                <a:solidFill>
                  <a:schemeClr val="tx1"/>
                </a:solidFill>
              </a:rPr>
              <a:t>PADME General Meeting - LNF March 8</a:t>
            </a:r>
            <a:r>
              <a:rPr lang="en-US" sz="2800" baseline="30000" dirty="0" smtClean="0">
                <a:solidFill>
                  <a:schemeClr val="tx1"/>
                </a:solidFill>
              </a:rPr>
              <a:t>th</a:t>
            </a:r>
            <a:r>
              <a:rPr lang="en-US" sz="2800" dirty="0" smtClean="0">
                <a:solidFill>
                  <a:schemeClr val="tx1"/>
                </a:solidFill>
              </a:rPr>
              <a:t>-9</a:t>
            </a:r>
            <a:r>
              <a:rPr lang="en-US" sz="2800" baseline="30000" dirty="0" smtClean="0">
                <a:solidFill>
                  <a:schemeClr val="tx1"/>
                </a:solidFill>
              </a:rPr>
              <a:t>th</a:t>
            </a:r>
            <a:r>
              <a:rPr lang="en-US" sz="2800" dirty="0" smtClean="0">
                <a:solidFill>
                  <a:schemeClr val="tx1"/>
                </a:solidFill>
              </a:rPr>
              <a:t>, 2018</a:t>
            </a:r>
            <a:endParaRPr lang="en-US" sz="2800" dirty="0">
              <a:solidFill>
                <a:schemeClr val="tx1"/>
              </a:solidFill>
            </a:endParaRPr>
          </a:p>
        </p:txBody>
      </p:sp>
    </p:spTree>
    <p:extLst>
      <p:ext uri="{BB962C8B-B14F-4D97-AF65-F5344CB8AC3E}">
        <p14:creationId xmlns:p14="http://schemas.microsoft.com/office/powerpoint/2010/main" val="706831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0" name="Connettore 4 129"/>
          <p:cNvCxnSpPr>
            <a:endCxn id="125" idx="3"/>
          </p:cNvCxnSpPr>
          <p:nvPr/>
        </p:nvCxnSpPr>
        <p:spPr>
          <a:xfrm rot="10800000">
            <a:off x="10029648" y="3129920"/>
            <a:ext cx="806916" cy="667742"/>
          </a:xfrm>
          <a:prstGeom prst="bentConnector3">
            <a:avLst>
              <a:gd name="adj1" fmla="val -1080"/>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ttore diritto 78"/>
          <p:cNvCxnSpPr/>
          <p:nvPr/>
        </p:nvCxnSpPr>
        <p:spPr>
          <a:xfrm>
            <a:off x="7702550" y="3125710"/>
            <a:ext cx="975609"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6" name="Gruppo 125"/>
          <p:cNvGrpSpPr/>
          <p:nvPr/>
        </p:nvGrpSpPr>
        <p:grpSpPr>
          <a:xfrm>
            <a:off x="7704000" y="1392091"/>
            <a:ext cx="975049" cy="72001"/>
            <a:chOff x="7704000" y="2376000"/>
            <a:chExt cx="975049" cy="72001"/>
          </a:xfrm>
        </p:grpSpPr>
        <p:cxnSp>
          <p:nvCxnSpPr>
            <p:cNvPr id="127" name="Connettore diritto 22"/>
            <p:cNvCxnSpPr/>
            <p:nvPr/>
          </p:nvCxnSpPr>
          <p:spPr>
            <a:xfrm>
              <a:off x="7704000" y="2448000"/>
              <a:ext cx="975049" cy="1"/>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Connettore diritto 90"/>
            <p:cNvCxnSpPr/>
            <p:nvPr/>
          </p:nvCxnSpPr>
          <p:spPr>
            <a:xfrm>
              <a:off x="7704000" y="2376000"/>
              <a:ext cx="975049" cy="1"/>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20" name="Immagine 119"/>
          <p:cNvPicPr>
            <a:picLocks noChangeAspect="1"/>
          </p:cNvPicPr>
          <p:nvPr/>
        </p:nvPicPr>
        <p:blipFill>
          <a:blip r:embed="rId3"/>
          <a:stretch>
            <a:fillRect/>
          </a:stretch>
        </p:blipFill>
        <p:spPr>
          <a:xfrm>
            <a:off x="593586" y="1359514"/>
            <a:ext cx="580901" cy="640620"/>
          </a:xfrm>
          <a:prstGeom prst="rect">
            <a:avLst/>
          </a:prstGeom>
        </p:spPr>
      </p:pic>
      <p:cxnSp>
        <p:nvCxnSpPr>
          <p:cNvPr id="121" name="Connettore diritto 84"/>
          <p:cNvCxnSpPr/>
          <p:nvPr/>
        </p:nvCxnSpPr>
        <p:spPr>
          <a:xfrm flipV="1">
            <a:off x="1134186" y="1679039"/>
            <a:ext cx="3240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8" name="Connettore diritto 84"/>
          <p:cNvCxnSpPr>
            <a:stCxn id="30" idx="2"/>
            <a:endCxn id="67" idx="0"/>
          </p:cNvCxnSpPr>
          <p:nvPr/>
        </p:nvCxnSpPr>
        <p:spPr>
          <a:xfrm flipH="1">
            <a:off x="2093938" y="714970"/>
            <a:ext cx="3400" cy="57658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09" name="Gruppo 108"/>
          <p:cNvGrpSpPr/>
          <p:nvPr/>
        </p:nvGrpSpPr>
        <p:grpSpPr>
          <a:xfrm rot="5400000">
            <a:off x="1822700" y="2128582"/>
            <a:ext cx="540000" cy="184476"/>
            <a:chOff x="2775072" y="2619686"/>
            <a:chExt cx="1610701" cy="184476"/>
          </a:xfrm>
        </p:grpSpPr>
        <p:cxnSp>
          <p:nvCxnSpPr>
            <p:cNvPr id="112" name="Connettore diritto 73"/>
            <p:cNvCxnSpPr/>
            <p:nvPr/>
          </p:nvCxnSpPr>
          <p:spPr>
            <a:xfrm flipV="1">
              <a:off x="2775072" y="2619686"/>
              <a:ext cx="1609683" cy="7702"/>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4" name="Connettore diritto 73"/>
            <p:cNvCxnSpPr/>
            <p:nvPr/>
          </p:nvCxnSpPr>
          <p:spPr>
            <a:xfrm flipV="1">
              <a:off x="2776090" y="2796460"/>
              <a:ext cx="1609683" cy="7702"/>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08" name="Connettore diritto 84"/>
          <p:cNvCxnSpPr/>
          <p:nvPr/>
        </p:nvCxnSpPr>
        <p:spPr>
          <a:xfrm flipV="1">
            <a:off x="1134995" y="2798306"/>
            <a:ext cx="32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4" name="Connettore diritto 103"/>
          <p:cNvCxnSpPr>
            <a:endCxn id="36" idx="0"/>
          </p:cNvCxnSpPr>
          <p:nvPr/>
        </p:nvCxnSpPr>
        <p:spPr>
          <a:xfrm>
            <a:off x="9646530" y="5064578"/>
            <a:ext cx="1" cy="403157"/>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Connettore diritto 112"/>
          <p:cNvCxnSpPr>
            <a:endCxn id="110" idx="3"/>
          </p:cNvCxnSpPr>
          <p:nvPr/>
        </p:nvCxnSpPr>
        <p:spPr>
          <a:xfrm flipH="1">
            <a:off x="9117336" y="4568171"/>
            <a:ext cx="32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Connettore 1 96"/>
          <p:cNvCxnSpPr/>
          <p:nvPr/>
        </p:nvCxnSpPr>
        <p:spPr>
          <a:xfrm flipH="1">
            <a:off x="7138800" y="2538099"/>
            <a:ext cx="153359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Connettore diritto 105"/>
          <p:cNvCxnSpPr/>
          <p:nvPr/>
        </p:nvCxnSpPr>
        <p:spPr>
          <a:xfrm>
            <a:off x="11369166" y="5058737"/>
            <a:ext cx="1" cy="43200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diritto 38"/>
          <p:cNvCxnSpPr>
            <a:stCxn id="36" idx="2"/>
          </p:cNvCxnSpPr>
          <p:nvPr/>
        </p:nvCxnSpPr>
        <p:spPr>
          <a:xfrm>
            <a:off x="9646531" y="5845631"/>
            <a:ext cx="0" cy="1970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nettore diritto 41"/>
          <p:cNvCxnSpPr/>
          <p:nvPr/>
        </p:nvCxnSpPr>
        <p:spPr>
          <a:xfrm>
            <a:off x="10454198" y="5841329"/>
            <a:ext cx="0" cy="1970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Connettore diritto 42"/>
          <p:cNvCxnSpPr/>
          <p:nvPr/>
        </p:nvCxnSpPr>
        <p:spPr>
          <a:xfrm>
            <a:off x="11342676" y="5848364"/>
            <a:ext cx="0" cy="19703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Connettore 1 74"/>
          <p:cNvCxnSpPr/>
          <p:nvPr/>
        </p:nvCxnSpPr>
        <p:spPr>
          <a:xfrm flipH="1">
            <a:off x="6710120" y="1370714"/>
            <a:ext cx="4267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Connettore diritto 5"/>
          <p:cNvCxnSpPr>
            <a:endCxn id="2" idx="1"/>
          </p:cNvCxnSpPr>
          <p:nvPr/>
        </p:nvCxnSpPr>
        <p:spPr>
          <a:xfrm>
            <a:off x="4384755" y="1211997"/>
            <a:ext cx="975049" cy="1"/>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a:xfrm>
            <a:off x="4384755" y="2211064"/>
            <a:ext cx="975049" cy="1"/>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Connettore diritto 76"/>
          <p:cNvCxnSpPr/>
          <p:nvPr/>
        </p:nvCxnSpPr>
        <p:spPr>
          <a:xfrm>
            <a:off x="2269864" y="5529021"/>
            <a:ext cx="211898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Connettore 1 100"/>
          <p:cNvCxnSpPr/>
          <p:nvPr/>
        </p:nvCxnSpPr>
        <p:spPr>
          <a:xfrm flipH="1">
            <a:off x="2313386" y="5841329"/>
            <a:ext cx="482345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7136845" y="1248268"/>
            <a:ext cx="0" cy="473466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Connettore 1 83"/>
          <p:cNvCxnSpPr/>
          <p:nvPr/>
        </p:nvCxnSpPr>
        <p:spPr>
          <a:xfrm flipH="1">
            <a:off x="7136846" y="1661746"/>
            <a:ext cx="153359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Connettore 1 85"/>
          <p:cNvCxnSpPr/>
          <p:nvPr/>
        </p:nvCxnSpPr>
        <p:spPr>
          <a:xfrm flipH="1">
            <a:off x="6710120" y="2397664"/>
            <a:ext cx="4267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Connettore 1 86"/>
          <p:cNvCxnSpPr/>
          <p:nvPr/>
        </p:nvCxnSpPr>
        <p:spPr>
          <a:xfrm flipH="1">
            <a:off x="6710120" y="3382710"/>
            <a:ext cx="4267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Connettore 1 87"/>
          <p:cNvCxnSpPr/>
          <p:nvPr/>
        </p:nvCxnSpPr>
        <p:spPr>
          <a:xfrm flipH="1">
            <a:off x="6712726" y="4536346"/>
            <a:ext cx="4267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Connettore diritto 27"/>
          <p:cNvCxnSpPr/>
          <p:nvPr/>
        </p:nvCxnSpPr>
        <p:spPr>
          <a:xfrm>
            <a:off x="6016978" y="5028326"/>
            <a:ext cx="0" cy="101707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ttore diritto 48"/>
          <p:cNvCxnSpPr/>
          <p:nvPr/>
        </p:nvCxnSpPr>
        <p:spPr>
          <a:xfrm>
            <a:off x="4393105" y="4666687"/>
            <a:ext cx="975049" cy="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Connettore diritto 49"/>
          <p:cNvCxnSpPr/>
          <p:nvPr/>
        </p:nvCxnSpPr>
        <p:spPr>
          <a:xfrm>
            <a:off x="6712974" y="4852948"/>
            <a:ext cx="975049" cy="1"/>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Connettore diritto 79"/>
          <p:cNvCxnSpPr>
            <a:endCxn id="78" idx="1"/>
          </p:cNvCxnSpPr>
          <p:nvPr/>
        </p:nvCxnSpPr>
        <p:spPr>
          <a:xfrm>
            <a:off x="4383450" y="3267580"/>
            <a:ext cx="97613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Connettore diritto 78"/>
          <p:cNvCxnSpPr/>
          <p:nvPr/>
        </p:nvCxnSpPr>
        <p:spPr>
          <a:xfrm>
            <a:off x="6723309" y="3174209"/>
            <a:ext cx="975049" cy="1"/>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6706864" y="1142232"/>
            <a:ext cx="975049" cy="1"/>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a:off x="6722072" y="2109466"/>
            <a:ext cx="975049" cy="1"/>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ttangolo 2"/>
          <p:cNvSpPr/>
          <p:nvPr/>
        </p:nvSpPr>
        <p:spPr>
          <a:xfrm>
            <a:off x="5359804" y="1789634"/>
            <a:ext cx="136226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L1_2</a:t>
            </a:r>
            <a:endParaRPr lang="it-IT" dirty="0"/>
          </a:p>
        </p:txBody>
      </p:sp>
      <p:sp>
        <p:nvSpPr>
          <p:cNvPr id="2" name="Rettangolo 1"/>
          <p:cNvSpPr/>
          <p:nvPr/>
        </p:nvSpPr>
        <p:spPr>
          <a:xfrm>
            <a:off x="5359804" y="834108"/>
            <a:ext cx="136226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L1_1</a:t>
            </a:r>
            <a:endParaRPr lang="it-IT" dirty="0"/>
          </a:p>
        </p:txBody>
      </p:sp>
      <p:cxnSp>
        <p:nvCxnSpPr>
          <p:cNvPr id="5" name="Connettore diritto 4"/>
          <p:cNvCxnSpPr/>
          <p:nvPr/>
        </p:nvCxnSpPr>
        <p:spPr>
          <a:xfrm>
            <a:off x="4384755" y="900000"/>
            <a:ext cx="0" cy="471702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7695609" y="917916"/>
            <a:ext cx="0" cy="45000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ttore diritto 24"/>
          <p:cNvCxnSpPr/>
          <p:nvPr/>
        </p:nvCxnSpPr>
        <p:spPr>
          <a:xfrm flipH="1">
            <a:off x="4771971" y="6028267"/>
            <a:ext cx="710394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rot="16200000">
            <a:off x="3771002" y="2008427"/>
            <a:ext cx="970137" cy="369332"/>
          </a:xfrm>
          <a:prstGeom prst="rect">
            <a:avLst/>
          </a:prstGeom>
          <a:noFill/>
        </p:spPr>
        <p:txBody>
          <a:bodyPr wrap="square" rtlCol="0">
            <a:spAutoFit/>
          </a:bodyPr>
          <a:lstStyle/>
          <a:p>
            <a:r>
              <a:rPr lang="it-IT" dirty="0" smtClean="0">
                <a:solidFill>
                  <a:srgbClr val="00B050"/>
                </a:solidFill>
              </a:rPr>
              <a:t>LNF Net</a:t>
            </a:r>
            <a:endParaRPr lang="it-IT" dirty="0">
              <a:solidFill>
                <a:srgbClr val="00B050"/>
              </a:solidFill>
            </a:endParaRPr>
          </a:p>
        </p:txBody>
      </p:sp>
      <p:sp>
        <p:nvSpPr>
          <p:cNvPr id="33" name="CasellaDiTesto 32"/>
          <p:cNvSpPr txBox="1"/>
          <p:nvPr/>
        </p:nvSpPr>
        <p:spPr>
          <a:xfrm rot="16200000">
            <a:off x="7141629" y="3666290"/>
            <a:ext cx="1366080" cy="369332"/>
          </a:xfrm>
          <a:prstGeom prst="rect">
            <a:avLst/>
          </a:prstGeom>
          <a:noFill/>
        </p:spPr>
        <p:txBody>
          <a:bodyPr wrap="square" rtlCol="0">
            <a:spAutoFit/>
          </a:bodyPr>
          <a:lstStyle/>
          <a:p>
            <a:r>
              <a:rPr lang="it-IT" dirty="0" smtClean="0">
                <a:solidFill>
                  <a:schemeClr val="accent6">
                    <a:lumMod val="75000"/>
                  </a:schemeClr>
                </a:solidFill>
              </a:rPr>
              <a:t>Online VLAN</a:t>
            </a:r>
            <a:endParaRPr lang="it-IT" dirty="0">
              <a:solidFill>
                <a:schemeClr val="accent6">
                  <a:lumMod val="75000"/>
                </a:schemeClr>
              </a:solidFill>
            </a:endParaRPr>
          </a:p>
        </p:txBody>
      </p:sp>
      <p:sp>
        <p:nvSpPr>
          <p:cNvPr id="34" name="CasellaDiTesto 33"/>
          <p:cNvSpPr txBox="1"/>
          <p:nvPr/>
        </p:nvSpPr>
        <p:spPr>
          <a:xfrm>
            <a:off x="7490835" y="5982935"/>
            <a:ext cx="1120820" cy="369332"/>
          </a:xfrm>
          <a:prstGeom prst="rect">
            <a:avLst/>
          </a:prstGeom>
          <a:noFill/>
        </p:spPr>
        <p:txBody>
          <a:bodyPr wrap="square" rtlCol="0">
            <a:spAutoFit/>
          </a:bodyPr>
          <a:lstStyle/>
          <a:p>
            <a:r>
              <a:rPr lang="it-IT" dirty="0" smtClean="0">
                <a:solidFill>
                  <a:schemeClr val="accent5">
                    <a:lumMod val="75000"/>
                  </a:schemeClr>
                </a:solidFill>
              </a:rPr>
              <a:t>DCS VLAN</a:t>
            </a:r>
            <a:endParaRPr lang="it-IT" dirty="0">
              <a:solidFill>
                <a:schemeClr val="accent5">
                  <a:lumMod val="75000"/>
                </a:schemeClr>
              </a:solidFill>
            </a:endParaRPr>
          </a:p>
        </p:txBody>
      </p:sp>
      <p:sp>
        <p:nvSpPr>
          <p:cNvPr id="36" name="Rettangolo 35"/>
          <p:cNvSpPr/>
          <p:nvPr/>
        </p:nvSpPr>
        <p:spPr>
          <a:xfrm>
            <a:off x="9380608" y="5467735"/>
            <a:ext cx="531845" cy="37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HV</a:t>
            </a:r>
            <a:endParaRPr lang="it-IT" dirty="0"/>
          </a:p>
        </p:txBody>
      </p:sp>
      <p:sp>
        <p:nvSpPr>
          <p:cNvPr id="37" name="Rettangolo 36"/>
          <p:cNvSpPr/>
          <p:nvPr/>
        </p:nvSpPr>
        <p:spPr>
          <a:xfrm>
            <a:off x="10134238" y="5467735"/>
            <a:ext cx="653911" cy="37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CTRL</a:t>
            </a:r>
            <a:endParaRPr lang="it-IT" dirty="0"/>
          </a:p>
        </p:txBody>
      </p:sp>
      <p:sp>
        <p:nvSpPr>
          <p:cNvPr id="38" name="Rettangolo 37"/>
          <p:cNvSpPr/>
          <p:nvPr/>
        </p:nvSpPr>
        <p:spPr>
          <a:xfrm>
            <a:off x="10976064" y="5472037"/>
            <a:ext cx="765879" cy="37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Probe</a:t>
            </a:r>
            <a:endParaRPr lang="it-IT" dirty="0"/>
          </a:p>
        </p:txBody>
      </p:sp>
      <p:sp>
        <p:nvSpPr>
          <p:cNvPr id="45" name="Rettangolo 44"/>
          <p:cNvSpPr/>
          <p:nvPr/>
        </p:nvSpPr>
        <p:spPr>
          <a:xfrm>
            <a:off x="5373800" y="4293680"/>
            <a:ext cx="136226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RC+DB+DCS</a:t>
            </a:r>
            <a:endParaRPr lang="it-IT" dirty="0"/>
          </a:p>
        </p:txBody>
      </p:sp>
      <p:sp>
        <p:nvSpPr>
          <p:cNvPr id="66" name="Rettangolo 65"/>
          <p:cNvSpPr/>
          <p:nvPr/>
        </p:nvSpPr>
        <p:spPr>
          <a:xfrm>
            <a:off x="3623865" y="699911"/>
            <a:ext cx="8444089" cy="575273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p:cNvSpPr/>
          <p:nvPr/>
        </p:nvSpPr>
        <p:spPr>
          <a:xfrm>
            <a:off x="1412803" y="1291558"/>
            <a:ext cx="136226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Tier2</a:t>
            </a:r>
            <a:endParaRPr lang="it-IT" dirty="0"/>
          </a:p>
        </p:txBody>
      </p:sp>
      <p:sp>
        <p:nvSpPr>
          <p:cNvPr id="68" name="Rettangolo 67"/>
          <p:cNvSpPr/>
          <p:nvPr/>
        </p:nvSpPr>
        <p:spPr>
          <a:xfrm>
            <a:off x="971797" y="5293256"/>
            <a:ext cx="136226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Display</a:t>
            </a:r>
            <a:endParaRPr lang="it-IT" dirty="0"/>
          </a:p>
        </p:txBody>
      </p:sp>
      <p:sp>
        <p:nvSpPr>
          <p:cNvPr id="69" name="Rettangolo 68"/>
          <p:cNvSpPr/>
          <p:nvPr/>
        </p:nvSpPr>
        <p:spPr>
          <a:xfrm>
            <a:off x="323611" y="1048595"/>
            <a:ext cx="2651652" cy="258479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p:cNvSpPr/>
          <p:nvPr/>
        </p:nvSpPr>
        <p:spPr>
          <a:xfrm>
            <a:off x="323611" y="5028326"/>
            <a:ext cx="2651652" cy="14243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CasellaDiTesto 70"/>
          <p:cNvSpPr txBox="1"/>
          <p:nvPr/>
        </p:nvSpPr>
        <p:spPr>
          <a:xfrm>
            <a:off x="1499960" y="6083309"/>
            <a:ext cx="1469148" cy="369332"/>
          </a:xfrm>
          <a:prstGeom prst="rect">
            <a:avLst/>
          </a:prstGeom>
          <a:noFill/>
        </p:spPr>
        <p:txBody>
          <a:bodyPr wrap="square" rtlCol="0">
            <a:spAutoFit/>
          </a:bodyPr>
          <a:lstStyle/>
          <a:p>
            <a:r>
              <a:rPr lang="it-IT" dirty="0" smtClean="0">
                <a:solidFill>
                  <a:srgbClr val="00B050"/>
                </a:solidFill>
              </a:rPr>
              <a:t>Control Room</a:t>
            </a:r>
            <a:endParaRPr lang="it-IT" dirty="0">
              <a:solidFill>
                <a:srgbClr val="00B050"/>
              </a:solidFill>
            </a:endParaRPr>
          </a:p>
        </p:txBody>
      </p:sp>
      <p:sp>
        <p:nvSpPr>
          <p:cNvPr id="72" name="CasellaDiTesto 71"/>
          <p:cNvSpPr txBox="1"/>
          <p:nvPr/>
        </p:nvSpPr>
        <p:spPr>
          <a:xfrm>
            <a:off x="330603" y="3265514"/>
            <a:ext cx="1578236" cy="369332"/>
          </a:xfrm>
          <a:prstGeom prst="rect">
            <a:avLst/>
          </a:prstGeom>
          <a:noFill/>
        </p:spPr>
        <p:txBody>
          <a:bodyPr wrap="square" rtlCol="0">
            <a:spAutoFit/>
          </a:bodyPr>
          <a:lstStyle/>
          <a:p>
            <a:r>
              <a:rPr lang="it-IT" dirty="0" smtClean="0">
                <a:solidFill>
                  <a:srgbClr val="00B050"/>
                </a:solidFill>
              </a:rPr>
              <a:t>LNF IT Building</a:t>
            </a:r>
            <a:endParaRPr lang="it-IT" dirty="0">
              <a:solidFill>
                <a:srgbClr val="00B050"/>
              </a:solidFill>
            </a:endParaRPr>
          </a:p>
        </p:txBody>
      </p:sp>
      <p:sp>
        <p:nvSpPr>
          <p:cNvPr id="73" name="CasellaDiTesto 72"/>
          <p:cNvSpPr txBox="1"/>
          <p:nvPr/>
        </p:nvSpPr>
        <p:spPr>
          <a:xfrm>
            <a:off x="10192204" y="703486"/>
            <a:ext cx="1898196" cy="369332"/>
          </a:xfrm>
          <a:prstGeom prst="rect">
            <a:avLst/>
          </a:prstGeom>
          <a:noFill/>
        </p:spPr>
        <p:txBody>
          <a:bodyPr wrap="square" rtlCol="0">
            <a:spAutoFit/>
          </a:bodyPr>
          <a:lstStyle/>
          <a:p>
            <a:r>
              <a:rPr lang="it-IT" dirty="0" err="1" smtClean="0">
                <a:solidFill>
                  <a:srgbClr val="00B050"/>
                </a:solidFill>
              </a:rPr>
              <a:t>Experimental</a:t>
            </a:r>
            <a:r>
              <a:rPr lang="it-IT" dirty="0" smtClean="0">
                <a:solidFill>
                  <a:srgbClr val="00B050"/>
                </a:solidFill>
              </a:rPr>
              <a:t> Area</a:t>
            </a:r>
            <a:endParaRPr lang="it-IT" dirty="0">
              <a:solidFill>
                <a:srgbClr val="00B050"/>
              </a:solidFill>
            </a:endParaRPr>
          </a:p>
        </p:txBody>
      </p:sp>
      <p:sp>
        <p:nvSpPr>
          <p:cNvPr id="78" name="Rettangolo 77"/>
          <p:cNvSpPr/>
          <p:nvPr/>
        </p:nvSpPr>
        <p:spPr>
          <a:xfrm>
            <a:off x="5359587" y="2900195"/>
            <a:ext cx="136226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OM</a:t>
            </a:r>
            <a:endParaRPr lang="it-IT" dirty="0"/>
          </a:p>
        </p:txBody>
      </p:sp>
      <p:pic>
        <p:nvPicPr>
          <p:cNvPr id="81" name="Immagin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6176" y="1290296"/>
            <a:ext cx="345392" cy="294223"/>
          </a:xfrm>
          <a:prstGeom prst="rect">
            <a:avLst/>
          </a:prstGeom>
        </p:spPr>
      </p:pic>
      <p:pic>
        <p:nvPicPr>
          <p:cNvPr id="82" name="Immagin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7129" y="2243876"/>
            <a:ext cx="345392" cy="294223"/>
          </a:xfrm>
          <a:prstGeom prst="rect">
            <a:avLst/>
          </a:prstGeom>
        </p:spPr>
      </p:pic>
      <p:grpSp>
        <p:nvGrpSpPr>
          <p:cNvPr id="51" name="Gruppo 50"/>
          <p:cNvGrpSpPr/>
          <p:nvPr/>
        </p:nvGrpSpPr>
        <p:grpSpPr>
          <a:xfrm>
            <a:off x="7695609" y="2249864"/>
            <a:ext cx="975049" cy="72001"/>
            <a:chOff x="7704000" y="2376000"/>
            <a:chExt cx="975049" cy="72001"/>
          </a:xfrm>
        </p:grpSpPr>
        <p:cxnSp>
          <p:nvCxnSpPr>
            <p:cNvPr id="23" name="Connettore diritto 22"/>
            <p:cNvCxnSpPr/>
            <p:nvPr/>
          </p:nvCxnSpPr>
          <p:spPr>
            <a:xfrm>
              <a:off x="7704000" y="2448000"/>
              <a:ext cx="975049" cy="1"/>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Connettore diritto 90"/>
            <p:cNvCxnSpPr/>
            <p:nvPr/>
          </p:nvCxnSpPr>
          <p:spPr>
            <a:xfrm>
              <a:off x="7704000" y="2376000"/>
              <a:ext cx="975049" cy="1"/>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98" name="Connettore 4 97"/>
          <p:cNvCxnSpPr>
            <a:endCxn id="20" idx="3"/>
          </p:cNvCxnSpPr>
          <p:nvPr/>
        </p:nvCxnSpPr>
        <p:spPr>
          <a:xfrm rot="16200000" flipV="1">
            <a:off x="9774190" y="2542561"/>
            <a:ext cx="1500023" cy="979526"/>
          </a:xfrm>
          <a:prstGeom prst="bentConnector2">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ttore 4 99"/>
          <p:cNvCxnSpPr>
            <a:endCxn id="19" idx="3"/>
          </p:cNvCxnSpPr>
          <p:nvPr/>
        </p:nvCxnSpPr>
        <p:spPr>
          <a:xfrm rot="16200000" flipV="1">
            <a:off x="9419631" y="2041293"/>
            <a:ext cx="2371176" cy="1141562"/>
          </a:xfrm>
          <a:prstGeom prst="bentConnector2">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ttore diritto 104"/>
          <p:cNvCxnSpPr/>
          <p:nvPr/>
        </p:nvCxnSpPr>
        <p:spPr>
          <a:xfrm>
            <a:off x="10464473" y="5058738"/>
            <a:ext cx="1" cy="403157"/>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96" name="Immagine 95"/>
          <p:cNvPicPr>
            <a:picLocks noChangeAspect="1"/>
          </p:cNvPicPr>
          <p:nvPr/>
        </p:nvPicPr>
        <p:blipFill>
          <a:blip r:embed="rId5"/>
          <a:stretch>
            <a:fillRect/>
          </a:stretch>
        </p:blipFill>
        <p:spPr>
          <a:xfrm>
            <a:off x="9436845" y="3782336"/>
            <a:ext cx="2305097" cy="1282241"/>
          </a:xfrm>
          <a:prstGeom prst="rect">
            <a:avLst/>
          </a:prstGeom>
        </p:spPr>
      </p:pic>
      <p:sp>
        <p:nvSpPr>
          <p:cNvPr id="110" name="Rettangolo 109"/>
          <p:cNvSpPr/>
          <p:nvPr/>
        </p:nvSpPr>
        <p:spPr>
          <a:xfrm>
            <a:off x="8051245" y="4303375"/>
            <a:ext cx="1066092" cy="529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Trigger</a:t>
            </a:r>
            <a:endParaRPr lang="it-IT" dirty="0"/>
          </a:p>
        </p:txBody>
      </p:sp>
      <p:cxnSp>
        <p:nvCxnSpPr>
          <p:cNvPr id="111" name="Connettore diritto 110"/>
          <p:cNvCxnSpPr/>
          <p:nvPr/>
        </p:nvCxnSpPr>
        <p:spPr>
          <a:xfrm>
            <a:off x="7709242" y="4552959"/>
            <a:ext cx="342003" cy="1"/>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ttangolo 18"/>
          <p:cNvSpPr/>
          <p:nvPr/>
        </p:nvSpPr>
        <p:spPr>
          <a:xfrm>
            <a:off x="8672169" y="1048596"/>
            <a:ext cx="136226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L0_1</a:t>
            </a:r>
            <a:endParaRPr lang="it-IT" dirty="0"/>
          </a:p>
        </p:txBody>
      </p:sp>
      <p:sp>
        <p:nvSpPr>
          <p:cNvPr id="20" name="Rettangolo 19"/>
          <p:cNvSpPr/>
          <p:nvPr/>
        </p:nvSpPr>
        <p:spPr>
          <a:xfrm>
            <a:off x="8672169" y="1904422"/>
            <a:ext cx="136226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L0_2</a:t>
            </a:r>
            <a:endParaRPr lang="it-IT" dirty="0"/>
          </a:p>
        </p:txBody>
      </p:sp>
      <p:sp>
        <p:nvSpPr>
          <p:cNvPr id="99" name="CasellaDiTesto 98"/>
          <p:cNvSpPr txBox="1"/>
          <p:nvPr/>
        </p:nvSpPr>
        <p:spPr>
          <a:xfrm rot="16200000">
            <a:off x="6564494" y="3386558"/>
            <a:ext cx="1366080" cy="369332"/>
          </a:xfrm>
          <a:prstGeom prst="rect">
            <a:avLst/>
          </a:prstGeom>
          <a:noFill/>
        </p:spPr>
        <p:txBody>
          <a:bodyPr wrap="square" rtlCol="0">
            <a:spAutoFit/>
          </a:bodyPr>
          <a:lstStyle/>
          <a:p>
            <a:r>
              <a:rPr lang="it-IT" dirty="0" smtClean="0">
                <a:solidFill>
                  <a:schemeClr val="accent2"/>
                </a:solidFill>
              </a:rPr>
              <a:t>IPMI VLAN</a:t>
            </a:r>
            <a:endParaRPr lang="it-IT" dirty="0">
              <a:solidFill>
                <a:schemeClr val="accent2"/>
              </a:solidFill>
            </a:endParaRPr>
          </a:p>
        </p:txBody>
      </p:sp>
      <p:sp>
        <p:nvSpPr>
          <p:cNvPr id="29" name="CasellaDiTesto 28"/>
          <p:cNvSpPr txBox="1"/>
          <p:nvPr/>
        </p:nvSpPr>
        <p:spPr>
          <a:xfrm>
            <a:off x="8743092" y="5117226"/>
            <a:ext cx="574196" cy="769441"/>
          </a:xfrm>
          <a:prstGeom prst="rect">
            <a:avLst/>
          </a:prstGeom>
          <a:noFill/>
        </p:spPr>
        <p:txBody>
          <a:bodyPr wrap="none" rtlCol="0">
            <a:spAutoFit/>
          </a:bodyPr>
          <a:lstStyle/>
          <a:p>
            <a:r>
              <a:rPr lang="it-IT" sz="4400" dirty="0" smtClean="0">
                <a:solidFill>
                  <a:schemeClr val="accent5">
                    <a:lumMod val="75000"/>
                  </a:schemeClr>
                </a:solidFill>
              </a:rPr>
              <a:t>…</a:t>
            </a:r>
            <a:endParaRPr lang="it-IT" sz="4400" dirty="0">
              <a:solidFill>
                <a:schemeClr val="accent5">
                  <a:lumMod val="75000"/>
                </a:schemeClr>
              </a:solidFill>
            </a:endParaRPr>
          </a:p>
        </p:txBody>
      </p:sp>
      <p:sp>
        <p:nvSpPr>
          <p:cNvPr id="102" name="CasellaDiTesto 101"/>
          <p:cNvSpPr txBox="1"/>
          <p:nvPr/>
        </p:nvSpPr>
        <p:spPr>
          <a:xfrm rot="16200000">
            <a:off x="10227961" y="2266588"/>
            <a:ext cx="2161081" cy="369332"/>
          </a:xfrm>
          <a:prstGeom prst="rect">
            <a:avLst/>
          </a:prstGeom>
          <a:noFill/>
        </p:spPr>
        <p:txBody>
          <a:bodyPr wrap="square" rtlCol="0">
            <a:spAutoFit/>
          </a:bodyPr>
          <a:lstStyle/>
          <a:p>
            <a:r>
              <a:rPr lang="it-IT" dirty="0" err="1" smtClean="0">
                <a:solidFill>
                  <a:srgbClr val="FFC000"/>
                </a:solidFill>
              </a:rPr>
              <a:t>Experimental</a:t>
            </a:r>
            <a:r>
              <a:rPr lang="it-IT" dirty="0" smtClean="0">
                <a:solidFill>
                  <a:srgbClr val="FFC000"/>
                </a:solidFill>
              </a:rPr>
              <a:t> data</a:t>
            </a:r>
            <a:endParaRPr lang="it-IT" dirty="0">
              <a:solidFill>
                <a:srgbClr val="FFC000"/>
              </a:solidFill>
            </a:endParaRPr>
          </a:p>
        </p:txBody>
      </p:sp>
      <p:sp>
        <p:nvSpPr>
          <p:cNvPr id="4" name="Segnaposto data 3"/>
          <p:cNvSpPr>
            <a:spLocks noGrp="1"/>
          </p:cNvSpPr>
          <p:nvPr>
            <p:ph type="dt" sz="half" idx="10"/>
          </p:nvPr>
        </p:nvSpPr>
        <p:spPr/>
        <p:txBody>
          <a:bodyPr/>
          <a:lstStyle/>
          <a:p>
            <a:r>
              <a:rPr lang="it-IT" smtClean="0"/>
              <a:t>08/03/2018</a:t>
            </a:r>
            <a:endParaRPr lang="it-IT"/>
          </a:p>
        </p:txBody>
      </p:sp>
      <p:sp>
        <p:nvSpPr>
          <p:cNvPr id="8" name="Segnaposto piè di pagina 7"/>
          <p:cNvSpPr>
            <a:spLocks noGrp="1"/>
          </p:cNvSpPr>
          <p:nvPr>
            <p:ph type="ftr" sz="quarter" idx="11"/>
          </p:nvPr>
        </p:nvSpPr>
        <p:spPr/>
        <p:txBody>
          <a:bodyPr/>
          <a:lstStyle/>
          <a:p>
            <a:r>
              <a:rPr lang="en-US" smtClean="0"/>
              <a:t>E. Leonardi - PADME GM - Computing and Software</a:t>
            </a:r>
            <a:endParaRPr lang="it-IT"/>
          </a:p>
        </p:txBody>
      </p:sp>
      <p:sp>
        <p:nvSpPr>
          <p:cNvPr id="9" name="Segnaposto numero diapositiva 8"/>
          <p:cNvSpPr>
            <a:spLocks noGrp="1"/>
          </p:cNvSpPr>
          <p:nvPr>
            <p:ph type="sldNum" sz="quarter" idx="12"/>
          </p:nvPr>
        </p:nvSpPr>
        <p:spPr/>
        <p:txBody>
          <a:bodyPr/>
          <a:lstStyle/>
          <a:p>
            <a:fld id="{8C7B811B-D4E3-4C3F-A146-FF3C7F08B2D0}" type="slidenum">
              <a:rPr lang="it-IT" smtClean="0"/>
              <a:t>10</a:t>
            </a:fld>
            <a:endParaRPr lang="it-IT"/>
          </a:p>
        </p:txBody>
      </p:sp>
      <p:grpSp>
        <p:nvGrpSpPr>
          <p:cNvPr id="13" name="Gruppo 12"/>
          <p:cNvGrpSpPr/>
          <p:nvPr/>
        </p:nvGrpSpPr>
        <p:grpSpPr>
          <a:xfrm>
            <a:off x="2773767" y="2702320"/>
            <a:ext cx="1610701" cy="184476"/>
            <a:chOff x="2775072" y="2619686"/>
            <a:chExt cx="1610701" cy="184476"/>
          </a:xfrm>
        </p:grpSpPr>
        <p:cxnSp>
          <p:nvCxnSpPr>
            <p:cNvPr id="74" name="Connettore diritto 73"/>
            <p:cNvCxnSpPr/>
            <p:nvPr/>
          </p:nvCxnSpPr>
          <p:spPr>
            <a:xfrm flipV="1">
              <a:off x="2775072" y="2619686"/>
              <a:ext cx="1609683" cy="7702"/>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Connettore diritto 73"/>
            <p:cNvCxnSpPr/>
            <p:nvPr/>
          </p:nvCxnSpPr>
          <p:spPr>
            <a:xfrm flipV="1">
              <a:off x="2776090" y="2796460"/>
              <a:ext cx="1609683" cy="7702"/>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07" name="Rettangolo 106"/>
          <p:cNvSpPr/>
          <p:nvPr/>
        </p:nvSpPr>
        <p:spPr>
          <a:xfrm>
            <a:off x="1412196" y="2417778"/>
            <a:ext cx="136226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IT</a:t>
            </a:r>
            <a:endParaRPr lang="it-IT" dirty="0"/>
          </a:p>
        </p:txBody>
      </p:sp>
      <p:pic>
        <p:nvPicPr>
          <p:cNvPr id="21" name="Immagin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93" y="2409780"/>
            <a:ext cx="684500" cy="684500"/>
          </a:xfrm>
          <a:prstGeom prst="rect">
            <a:avLst/>
          </a:prstGeom>
        </p:spPr>
      </p:pic>
      <p:sp>
        <p:nvSpPr>
          <p:cNvPr id="30" name="CasellaDiTesto 29"/>
          <p:cNvSpPr txBox="1"/>
          <p:nvPr/>
        </p:nvSpPr>
        <p:spPr>
          <a:xfrm>
            <a:off x="1745318" y="345638"/>
            <a:ext cx="70403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b="1" dirty="0" smtClean="0"/>
              <a:t>CNAF</a:t>
            </a:r>
            <a:endParaRPr lang="it-IT" b="1" dirty="0"/>
          </a:p>
        </p:txBody>
      </p:sp>
      <p:pic>
        <p:nvPicPr>
          <p:cNvPr id="119" name="Picture 14"/>
          <p:cNvPicPr>
            <a:picLocks noChangeAspect="1"/>
          </p:cNvPicPr>
          <p:nvPr/>
        </p:nvPicPr>
        <p:blipFill>
          <a:blip r:embed="rId7">
            <a:extLst/>
          </a:blip>
          <a:stretch>
            <a:fillRect/>
          </a:stretch>
        </p:blipFill>
        <p:spPr>
          <a:xfrm>
            <a:off x="2454468" y="253915"/>
            <a:ext cx="575392" cy="552778"/>
          </a:xfrm>
          <a:prstGeom prst="rect">
            <a:avLst/>
          </a:prstGeom>
        </p:spPr>
      </p:pic>
      <p:sp>
        <p:nvSpPr>
          <p:cNvPr id="122" name="CasellaDiTesto 121"/>
          <p:cNvSpPr txBox="1"/>
          <p:nvPr/>
        </p:nvSpPr>
        <p:spPr>
          <a:xfrm>
            <a:off x="1693959" y="3904830"/>
            <a:ext cx="789768"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b="1" dirty="0" smtClean="0"/>
              <a:t>KLOE2</a:t>
            </a:r>
            <a:endParaRPr lang="it-IT" b="1" dirty="0"/>
          </a:p>
        </p:txBody>
      </p:sp>
      <p:pic>
        <p:nvPicPr>
          <p:cNvPr id="123" name="Picture 14"/>
          <p:cNvPicPr>
            <a:picLocks noChangeAspect="1"/>
          </p:cNvPicPr>
          <p:nvPr/>
        </p:nvPicPr>
        <p:blipFill>
          <a:blip r:embed="rId7">
            <a:extLst/>
          </a:blip>
          <a:stretch>
            <a:fillRect/>
          </a:stretch>
        </p:blipFill>
        <p:spPr>
          <a:xfrm>
            <a:off x="1092170" y="3808165"/>
            <a:ext cx="575392" cy="552778"/>
          </a:xfrm>
          <a:prstGeom prst="rect">
            <a:avLst/>
          </a:prstGeom>
        </p:spPr>
      </p:pic>
      <p:cxnSp>
        <p:nvCxnSpPr>
          <p:cNvPr id="124" name="Connettore diritto 84"/>
          <p:cNvCxnSpPr>
            <a:stCxn id="107" idx="2"/>
            <a:endCxn id="122" idx="0"/>
          </p:cNvCxnSpPr>
          <p:nvPr/>
        </p:nvCxnSpPr>
        <p:spPr>
          <a:xfrm flipH="1">
            <a:off x="2088843" y="3173557"/>
            <a:ext cx="4488" cy="73127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5" name="Rettangolo 124"/>
          <p:cNvSpPr/>
          <p:nvPr/>
        </p:nvSpPr>
        <p:spPr>
          <a:xfrm>
            <a:off x="8667379" y="2752030"/>
            <a:ext cx="136226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t>TimePix</a:t>
            </a:r>
            <a:endParaRPr lang="it-IT" sz="1600" dirty="0" smtClean="0"/>
          </a:p>
          <a:p>
            <a:pPr algn="ctr"/>
            <a:r>
              <a:rPr lang="it-IT" sz="1600" dirty="0" smtClean="0"/>
              <a:t>Mimosa</a:t>
            </a:r>
            <a:endParaRPr lang="it-IT" sz="1600" dirty="0"/>
          </a:p>
        </p:txBody>
      </p:sp>
      <p:grpSp>
        <p:nvGrpSpPr>
          <p:cNvPr id="135" name="Gruppo 134"/>
          <p:cNvGrpSpPr/>
          <p:nvPr/>
        </p:nvGrpSpPr>
        <p:grpSpPr>
          <a:xfrm>
            <a:off x="9515737" y="77321"/>
            <a:ext cx="2137753" cy="374665"/>
            <a:chOff x="4376168" y="-73433"/>
            <a:chExt cx="2137753" cy="374665"/>
          </a:xfrm>
        </p:grpSpPr>
        <p:cxnSp>
          <p:nvCxnSpPr>
            <p:cNvPr id="131" name="Connettore diritto 5"/>
            <p:cNvCxnSpPr/>
            <p:nvPr/>
          </p:nvCxnSpPr>
          <p:spPr>
            <a:xfrm>
              <a:off x="4376168" y="288625"/>
              <a:ext cx="975049" cy="1"/>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2" name="Connettore diritto 79"/>
            <p:cNvCxnSpPr/>
            <p:nvPr/>
          </p:nvCxnSpPr>
          <p:spPr>
            <a:xfrm>
              <a:off x="5538872" y="258491"/>
              <a:ext cx="975049" cy="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33" name="CasellaDiTesto 132"/>
            <p:cNvSpPr txBox="1"/>
            <p:nvPr/>
          </p:nvSpPr>
          <p:spPr>
            <a:xfrm>
              <a:off x="5610032" y="-68100"/>
              <a:ext cx="832728" cy="369332"/>
            </a:xfrm>
            <a:prstGeom prst="rect">
              <a:avLst/>
            </a:prstGeom>
            <a:noFill/>
          </p:spPr>
          <p:txBody>
            <a:bodyPr wrap="none" rtlCol="0">
              <a:spAutoFit/>
            </a:bodyPr>
            <a:lstStyle/>
            <a:p>
              <a:r>
                <a:rPr lang="it-IT" dirty="0" smtClean="0"/>
                <a:t>1 </a:t>
              </a:r>
              <a:r>
                <a:rPr lang="it-IT" dirty="0" err="1" smtClean="0"/>
                <a:t>Gbps</a:t>
              </a:r>
              <a:endParaRPr lang="it-IT" dirty="0"/>
            </a:p>
          </p:txBody>
        </p:sp>
        <p:sp>
          <p:nvSpPr>
            <p:cNvPr id="134" name="CasellaDiTesto 133"/>
            <p:cNvSpPr txBox="1"/>
            <p:nvPr/>
          </p:nvSpPr>
          <p:spPr>
            <a:xfrm>
              <a:off x="4376168" y="-73433"/>
              <a:ext cx="949747" cy="369332"/>
            </a:xfrm>
            <a:prstGeom prst="rect">
              <a:avLst/>
            </a:prstGeom>
            <a:noFill/>
          </p:spPr>
          <p:txBody>
            <a:bodyPr wrap="none" rtlCol="0">
              <a:spAutoFit/>
            </a:bodyPr>
            <a:lstStyle/>
            <a:p>
              <a:r>
                <a:rPr lang="it-IT" dirty="0" smtClean="0"/>
                <a:t>10 </a:t>
              </a:r>
              <a:r>
                <a:rPr lang="it-IT" dirty="0" err="1" smtClean="0"/>
                <a:t>Gbps</a:t>
              </a:r>
              <a:endParaRPr lang="it-IT" dirty="0"/>
            </a:p>
          </p:txBody>
        </p:sp>
      </p:grpSp>
      <p:sp>
        <p:nvSpPr>
          <p:cNvPr id="26" name="CasellaDiTesto 25"/>
          <p:cNvSpPr txBox="1"/>
          <p:nvPr/>
        </p:nvSpPr>
        <p:spPr>
          <a:xfrm>
            <a:off x="4821253" y="10446"/>
            <a:ext cx="2434705" cy="646331"/>
          </a:xfrm>
          <a:prstGeom prst="rect">
            <a:avLst/>
          </a:prstGeom>
          <a:noFill/>
        </p:spPr>
        <p:txBody>
          <a:bodyPr wrap="none" rtlCol="0">
            <a:spAutoFit/>
          </a:bodyPr>
          <a:lstStyle/>
          <a:p>
            <a:r>
              <a:rPr lang="it-IT" sz="3600" b="1" dirty="0" smtClean="0">
                <a:solidFill>
                  <a:srgbClr val="7030A0"/>
                </a:solidFill>
              </a:rPr>
              <a:t>Networking</a:t>
            </a:r>
            <a:endParaRPr lang="it-IT" sz="3600" b="1" dirty="0">
              <a:solidFill>
                <a:srgbClr val="7030A0"/>
              </a:solidFill>
            </a:endParaRPr>
          </a:p>
        </p:txBody>
      </p:sp>
    </p:spTree>
    <p:extLst>
      <p:ext uri="{BB962C8B-B14F-4D97-AF65-F5344CB8AC3E}">
        <p14:creationId xmlns:p14="http://schemas.microsoft.com/office/powerpoint/2010/main" val="3646273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8175" y="94420"/>
            <a:ext cx="10972800" cy="1143000"/>
          </a:xfrm>
        </p:spPr>
        <p:txBody>
          <a:bodyPr/>
          <a:lstStyle/>
          <a:p>
            <a:r>
              <a:rPr lang="it-IT" dirty="0" smtClean="0"/>
              <a:t>Optical link </a:t>
            </a:r>
            <a:r>
              <a:rPr lang="it-IT" dirty="0" err="1" smtClean="0"/>
              <a:t>between</a:t>
            </a:r>
            <a:r>
              <a:rPr lang="it-IT" dirty="0" smtClean="0"/>
              <a:t> IT and BTF</a:t>
            </a:r>
            <a:endParaRPr lang="it-IT" dirty="0"/>
          </a:p>
        </p:txBody>
      </p:sp>
      <p:sp>
        <p:nvSpPr>
          <p:cNvPr id="4" name="Segnaposto data 3"/>
          <p:cNvSpPr>
            <a:spLocks noGrp="1"/>
          </p:cNvSpPr>
          <p:nvPr>
            <p:ph type="dt" sz="half" idx="10"/>
          </p:nvPr>
        </p:nvSpPr>
        <p:spPr/>
        <p:txBody>
          <a:bodyPr/>
          <a:lstStyle/>
          <a:p>
            <a:r>
              <a:rPr lang="it-IT" smtClean="0"/>
              <a:t>08/03/2018</a:t>
            </a:r>
            <a:endParaRPr lang="it-IT"/>
          </a:p>
        </p:txBody>
      </p:sp>
      <p:sp>
        <p:nvSpPr>
          <p:cNvPr id="5" name="Segnaposto piè di pagina 4"/>
          <p:cNvSpPr>
            <a:spLocks noGrp="1"/>
          </p:cNvSpPr>
          <p:nvPr>
            <p:ph type="ftr" sz="quarter" idx="11"/>
          </p:nvPr>
        </p:nvSpPr>
        <p:spPr/>
        <p:txBody>
          <a:bodyPr/>
          <a:lstStyle/>
          <a:p>
            <a:r>
              <a:rPr lang="en-US" smtClean="0"/>
              <a:t>E. Leonardi - PADME GM - Computing and Software</a:t>
            </a:r>
            <a:endParaRPr lang="it-IT"/>
          </a:p>
        </p:txBody>
      </p:sp>
      <p:sp>
        <p:nvSpPr>
          <p:cNvPr id="6" name="Segnaposto numero diapositiva 5"/>
          <p:cNvSpPr>
            <a:spLocks noGrp="1"/>
          </p:cNvSpPr>
          <p:nvPr>
            <p:ph type="sldNum" sz="quarter" idx="12"/>
          </p:nvPr>
        </p:nvSpPr>
        <p:spPr/>
        <p:txBody>
          <a:bodyPr/>
          <a:lstStyle/>
          <a:p>
            <a:fld id="{8C7B811B-D4E3-4C3F-A146-FF3C7F08B2D0}" type="slidenum">
              <a:rPr lang="it-IT" smtClean="0"/>
              <a:t>11</a:t>
            </a:fld>
            <a:endParaRPr lang="it-IT"/>
          </a:p>
        </p:txBody>
      </p:sp>
      <p:pic>
        <p:nvPicPr>
          <p:cNvPr id="7" name="Immagine 6"/>
          <p:cNvPicPr>
            <a:picLocks noChangeAspect="1"/>
          </p:cNvPicPr>
          <p:nvPr/>
        </p:nvPicPr>
        <p:blipFill>
          <a:blip r:embed="rId2"/>
          <a:stretch>
            <a:fillRect/>
          </a:stretch>
        </p:blipFill>
        <p:spPr>
          <a:xfrm>
            <a:off x="581025" y="1297756"/>
            <a:ext cx="11029950" cy="5483922"/>
          </a:xfrm>
          <a:prstGeom prst="rect">
            <a:avLst/>
          </a:prstGeom>
        </p:spPr>
      </p:pic>
      <p:sp>
        <p:nvSpPr>
          <p:cNvPr id="9" name="CasellaDiTesto 8"/>
          <p:cNvSpPr txBox="1"/>
          <p:nvPr/>
        </p:nvSpPr>
        <p:spPr>
          <a:xfrm>
            <a:off x="2033526" y="4927600"/>
            <a:ext cx="418704"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sz="2400" b="1" dirty="0" smtClean="0"/>
              <a:t>IT</a:t>
            </a:r>
            <a:endParaRPr lang="it-IT" sz="2400" b="1" dirty="0"/>
          </a:p>
        </p:txBody>
      </p:sp>
      <p:sp>
        <p:nvSpPr>
          <p:cNvPr id="10" name="CasellaDiTesto 9"/>
          <p:cNvSpPr txBox="1"/>
          <p:nvPr/>
        </p:nvSpPr>
        <p:spPr>
          <a:xfrm>
            <a:off x="1996657" y="3768374"/>
            <a:ext cx="492443"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sz="2400" b="1" dirty="0" smtClean="0"/>
              <a:t>T2</a:t>
            </a:r>
            <a:endParaRPr lang="it-IT" sz="2400" b="1" dirty="0"/>
          </a:p>
        </p:txBody>
      </p:sp>
      <p:cxnSp>
        <p:nvCxnSpPr>
          <p:cNvPr id="12" name="Connettore 1 11"/>
          <p:cNvCxnSpPr>
            <a:stCxn id="10" idx="2"/>
            <a:endCxn id="9" idx="0"/>
          </p:cNvCxnSpPr>
          <p:nvPr/>
        </p:nvCxnSpPr>
        <p:spPr>
          <a:xfrm flipH="1">
            <a:off x="2242878" y="4230039"/>
            <a:ext cx="1" cy="69756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5552657" y="1723674"/>
            <a:ext cx="628698"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sz="2400" b="1" dirty="0" smtClean="0"/>
              <a:t>LAT</a:t>
            </a:r>
            <a:endParaRPr lang="it-IT" sz="2400" b="1" dirty="0"/>
          </a:p>
        </p:txBody>
      </p:sp>
      <p:sp>
        <p:nvSpPr>
          <p:cNvPr id="16" name="CasellaDiTesto 15"/>
          <p:cNvSpPr txBox="1"/>
          <p:nvPr/>
        </p:nvSpPr>
        <p:spPr>
          <a:xfrm>
            <a:off x="9527757" y="2551614"/>
            <a:ext cx="644407"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sz="2400" b="1" dirty="0" smtClean="0"/>
              <a:t>BTF</a:t>
            </a:r>
            <a:endParaRPr lang="it-IT" sz="2400" b="1" dirty="0"/>
          </a:p>
        </p:txBody>
      </p:sp>
      <p:sp>
        <p:nvSpPr>
          <p:cNvPr id="19" name="CasellaDiTesto 18"/>
          <p:cNvSpPr txBox="1"/>
          <p:nvPr/>
        </p:nvSpPr>
        <p:spPr>
          <a:xfrm>
            <a:off x="4930357" y="2782446"/>
            <a:ext cx="521297"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sz="2400" b="1" dirty="0" smtClean="0"/>
              <a:t>CR</a:t>
            </a:r>
            <a:endParaRPr lang="it-IT" sz="2400" b="1" dirty="0"/>
          </a:p>
        </p:txBody>
      </p:sp>
      <p:cxnSp>
        <p:nvCxnSpPr>
          <p:cNvPr id="21" name="Connettore 4 20"/>
          <p:cNvCxnSpPr>
            <a:endCxn id="15" idx="1"/>
          </p:cNvCxnSpPr>
          <p:nvPr/>
        </p:nvCxnSpPr>
        <p:spPr>
          <a:xfrm flipV="1">
            <a:off x="2452230" y="1954507"/>
            <a:ext cx="3100427" cy="3081043"/>
          </a:xfrm>
          <a:prstGeom prst="bentConnector3">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Connettore 4 24"/>
          <p:cNvCxnSpPr>
            <a:stCxn id="19" idx="2"/>
          </p:cNvCxnSpPr>
          <p:nvPr/>
        </p:nvCxnSpPr>
        <p:spPr>
          <a:xfrm rot="5400000">
            <a:off x="2859224" y="2837117"/>
            <a:ext cx="1924789" cy="2738776"/>
          </a:xfrm>
          <a:prstGeom prst="bentConnector2">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nettore 4 30"/>
          <p:cNvCxnSpPr>
            <a:endCxn id="16" idx="2"/>
          </p:cNvCxnSpPr>
          <p:nvPr/>
        </p:nvCxnSpPr>
        <p:spPr>
          <a:xfrm flipV="1">
            <a:off x="2452230" y="3013279"/>
            <a:ext cx="7397731" cy="2282621"/>
          </a:xfrm>
          <a:prstGeom prst="bentConnector2">
            <a:avLst/>
          </a:prstGeom>
          <a:ln w="254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5" name="Connettore 4 34"/>
          <p:cNvCxnSpPr>
            <a:stCxn id="16" idx="1"/>
            <a:endCxn id="15" idx="3"/>
          </p:cNvCxnSpPr>
          <p:nvPr/>
        </p:nvCxnSpPr>
        <p:spPr>
          <a:xfrm rot="10800000">
            <a:off x="6181355" y="1954507"/>
            <a:ext cx="3346402" cy="827940"/>
          </a:xfrm>
          <a:prstGeom prst="bentConnector3">
            <a:avLst>
              <a:gd name="adj1" fmla="val 50000"/>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Gruppo 43"/>
          <p:cNvGrpSpPr/>
          <p:nvPr/>
        </p:nvGrpSpPr>
        <p:grpSpPr>
          <a:xfrm>
            <a:off x="7626350" y="5526732"/>
            <a:ext cx="3397250" cy="1073623"/>
            <a:chOff x="7423150" y="5493098"/>
            <a:chExt cx="3397250" cy="1073623"/>
          </a:xfrm>
        </p:grpSpPr>
        <p:sp>
          <p:nvSpPr>
            <p:cNvPr id="41" name="Rettangolo arrotondato 40"/>
            <p:cNvSpPr/>
            <p:nvPr/>
          </p:nvSpPr>
          <p:spPr>
            <a:xfrm>
              <a:off x="7423150" y="5493098"/>
              <a:ext cx="3397250" cy="107362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cxnSp>
          <p:nvCxnSpPr>
            <p:cNvPr id="39" name="Connettore 1 38"/>
            <p:cNvCxnSpPr/>
            <p:nvPr/>
          </p:nvCxnSpPr>
          <p:spPr>
            <a:xfrm>
              <a:off x="7704671" y="5772150"/>
              <a:ext cx="1193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a:off x="7715250" y="6207960"/>
              <a:ext cx="1193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8978487" y="5581134"/>
              <a:ext cx="1492140" cy="369332"/>
            </a:xfrm>
            <a:prstGeom prst="rect">
              <a:avLst/>
            </a:prstGeom>
            <a:noFill/>
          </p:spPr>
          <p:txBody>
            <a:bodyPr wrap="none" rtlCol="0">
              <a:spAutoFit/>
            </a:bodyPr>
            <a:lstStyle/>
            <a:p>
              <a:r>
                <a:rPr lang="it-IT" dirty="0" err="1" smtClean="0"/>
                <a:t>Available</a:t>
              </a:r>
              <a:r>
                <a:rPr lang="it-IT" dirty="0" smtClean="0"/>
                <a:t> </a:t>
              </a:r>
              <a:r>
                <a:rPr lang="it-IT" dirty="0" err="1" smtClean="0"/>
                <a:t>now</a:t>
              </a:r>
              <a:endParaRPr lang="it-IT" dirty="0"/>
            </a:p>
          </p:txBody>
        </p:sp>
        <p:sp>
          <p:nvSpPr>
            <p:cNvPr id="43" name="CasellaDiTesto 42"/>
            <p:cNvSpPr txBox="1"/>
            <p:nvPr/>
          </p:nvSpPr>
          <p:spPr>
            <a:xfrm>
              <a:off x="8978487" y="6021190"/>
              <a:ext cx="1530932" cy="369332"/>
            </a:xfrm>
            <a:prstGeom prst="rect">
              <a:avLst/>
            </a:prstGeom>
            <a:noFill/>
          </p:spPr>
          <p:txBody>
            <a:bodyPr wrap="none" rtlCol="0">
              <a:spAutoFit/>
            </a:bodyPr>
            <a:lstStyle/>
            <a:p>
              <a:r>
                <a:rPr lang="it-IT" dirty="0" smtClean="0"/>
                <a:t>To be </a:t>
              </a:r>
              <a:r>
                <a:rPr lang="it-IT" dirty="0" err="1" smtClean="0"/>
                <a:t>installed</a:t>
              </a:r>
              <a:endParaRPr lang="it-IT" dirty="0"/>
            </a:p>
          </p:txBody>
        </p:sp>
      </p:grpSp>
      <p:cxnSp>
        <p:nvCxnSpPr>
          <p:cNvPr id="23" name="Connettore 4 22"/>
          <p:cNvCxnSpPr>
            <a:stCxn id="15" idx="2"/>
            <a:endCxn id="19" idx="0"/>
          </p:cNvCxnSpPr>
          <p:nvPr/>
        </p:nvCxnSpPr>
        <p:spPr>
          <a:xfrm rot="5400000">
            <a:off x="5230453" y="2145892"/>
            <a:ext cx="597107" cy="676000"/>
          </a:xfrm>
          <a:prstGeom prst="bentConnector3">
            <a:avLst>
              <a:gd name="adj1" fmla="val 50000"/>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uppo 12"/>
          <p:cNvGrpSpPr/>
          <p:nvPr/>
        </p:nvGrpSpPr>
        <p:grpSpPr>
          <a:xfrm>
            <a:off x="4918388" y="5984100"/>
            <a:ext cx="2487395" cy="624722"/>
            <a:chOff x="2489100" y="5799435"/>
            <a:chExt cx="2487395" cy="624722"/>
          </a:xfrm>
        </p:grpSpPr>
        <p:sp>
          <p:nvSpPr>
            <p:cNvPr id="11" name="Rettangolo arrotondato 10"/>
            <p:cNvSpPr/>
            <p:nvPr/>
          </p:nvSpPr>
          <p:spPr>
            <a:xfrm>
              <a:off x="2489100" y="5799435"/>
              <a:ext cx="2487395" cy="62472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grpSp>
          <p:nvGrpSpPr>
            <p:cNvPr id="26" name="Gruppo 25"/>
            <p:cNvGrpSpPr/>
            <p:nvPr/>
          </p:nvGrpSpPr>
          <p:grpSpPr>
            <a:xfrm>
              <a:off x="2649436" y="5921484"/>
              <a:ext cx="2137753" cy="374665"/>
              <a:chOff x="4376168" y="-73433"/>
              <a:chExt cx="2137753" cy="374665"/>
            </a:xfrm>
          </p:grpSpPr>
          <p:cxnSp>
            <p:nvCxnSpPr>
              <p:cNvPr id="27" name="Connettore diritto 5"/>
              <p:cNvCxnSpPr/>
              <p:nvPr/>
            </p:nvCxnSpPr>
            <p:spPr>
              <a:xfrm>
                <a:off x="4376168" y="288625"/>
                <a:ext cx="975049" cy="1"/>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ttore diritto 79"/>
              <p:cNvCxnSpPr/>
              <p:nvPr/>
            </p:nvCxnSpPr>
            <p:spPr>
              <a:xfrm>
                <a:off x="5538872" y="258491"/>
                <a:ext cx="975049" cy="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5610032" y="-68100"/>
                <a:ext cx="832728" cy="369332"/>
              </a:xfrm>
              <a:prstGeom prst="rect">
                <a:avLst/>
              </a:prstGeom>
              <a:noFill/>
            </p:spPr>
            <p:txBody>
              <a:bodyPr wrap="none" rtlCol="0">
                <a:spAutoFit/>
              </a:bodyPr>
              <a:lstStyle/>
              <a:p>
                <a:r>
                  <a:rPr lang="it-IT" dirty="0" smtClean="0"/>
                  <a:t>1 </a:t>
                </a:r>
                <a:r>
                  <a:rPr lang="it-IT" dirty="0" err="1" smtClean="0"/>
                  <a:t>Gbps</a:t>
                </a:r>
                <a:endParaRPr lang="it-IT" dirty="0"/>
              </a:p>
            </p:txBody>
          </p:sp>
          <p:sp>
            <p:nvSpPr>
              <p:cNvPr id="30" name="CasellaDiTesto 29"/>
              <p:cNvSpPr txBox="1"/>
              <p:nvPr/>
            </p:nvSpPr>
            <p:spPr>
              <a:xfrm>
                <a:off x="4376168" y="-73433"/>
                <a:ext cx="949747" cy="369332"/>
              </a:xfrm>
              <a:prstGeom prst="rect">
                <a:avLst/>
              </a:prstGeom>
              <a:noFill/>
            </p:spPr>
            <p:txBody>
              <a:bodyPr wrap="none" rtlCol="0">
                <a:spAutoFit/>
              </a:bodyPr>
              <a:lstStyle/>
              <a:p>
                <a:r>
                  <a:rPr lang="it-IT" dirty="0" smtClean="0"/>
                  <a:t>10 </a:t>
                </a:r>
                <a:r>
                  <a:rPr lang="it-IT" dirty="0" err="1" smtClean="0"/>
                  <a:t>Gbps</a:t>
                </a:r>
                <a:endParaRPr lang="it-IT" dirty="0"/>
              </a:p>
            </p:txBody>
          </p:sp>
        </p:grpSp>
      </p:grpSp>
    </p:spTree>
    <p:extLst>
      <p:ext uri="{BB962C8B-B14F-4D97-AF65-F5344CB8AC3E}">
        <p14:creationId xmlns:p14="http://schemas.microsoft.com/office/powerpoint/2010/main" val="255569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0"/>
            <a:ext cx="10972800" cy="1143000"/>
          </a:xfrm>
        </p:spPr>
        <p:txBody>
          <a:bodyPr/>
          <a:lstStyle/>
          <a:p>
            <a:r>
              <a:rPr lang="en-US" dirty="0" smtClean="0"/>
              <a:t>Data Flow</a:t>
            </a:r>
            <a:endParaRPr lang="en-US" dirty="0"/>
          </a:p>
        </p:txBody>
      </p:sp>
      <p:sp>
        <p:nvSpPr>
          <p:cNvPr id="3" name="Segnaposto contenuto 2"/>
          <p:cNvSpPr>
            <a:spLocks noGrp="1"/>
          </p:cNvSpPr>
          <p:nvPr>
            <p:ph idx="1"/>
          </p:nvPr>
        </p:nvSpPr>
        <p:spPr>
          <a:xfrm>
            <a:off x="609600" y="1143000"/>
            <a:ext cx="10972800" cy="4845755"/>
          </a:xfrm>
        </p:spPr>
        <p:txBody>
          <a:bodyPr>
            <a:normAutofit/>
          </a:bodyPr>
          <a:lstStyle/>
          <a:p>
            <a:r>
              <a:rPr lang="en-US" dirty="0" smtClean="0"/>
              <a:t>L0/L1 modules based on existing software</a:t>
            </a:r>
          </a:p>
          <a:p>
            <a:pPr lvl="1"/>
            <a:r>
              <a:rPr lang="en-US" dirty="0" smtClean="0"/>
              <a:t>L0: </a:t>
            </a:r>
            <a:r>
              <a:rPr lang="en-US" dirty="0" err="1" smtClean="0"/>
              <a:t>PadmeDAQ</a:t>
            </a:r>
            <a:r>
              <a:rPr lang="en-US" dirty="0" smtClean="0"/>
              <a:t> (read data from V1742, apply 0-suppression)</a:t>
            </a:r>
          </a:p>
          <a:p>
            <a:pPr lvl="1"/>
            <a:r>
              <a:rPr lang="en-US" dirty="0" smtClean="0"/>
              <a:t>L1: PadmeLevel1 (merge data from all sources, write ROOT file)</a:t>
            </a:r>
          </a:p>
          <a:p>
            <a:r>
              <a:rPr lang="en-US" dirty="0" smtClean="0"/>
              <a:t>Modifications needed:</a:t>
            </a:r>
          </a:p>
          <a:p>
            <a:pPr lvl="1"/>
            <a:r>
              <a:rPr lang="en-US" dirty="0" err="1" smtClean="0"/>
              <a:t>PadmeDAQ</a:t>
            </a:r>
            <a:r>
              <a:rPr lang="en-US" dirty="0" smtClean="0"/>
              <a:t>: split data reading from 0-suppression to optimize CPU usage efficiency</a:t>
            </a:r>
          </a:p>
          <a:p>
            <a:pPr lvl="1"/>
            <a:r>
              <a:rPr lang="en-US" dirty="0" smtClean="0"/>
              <a:t>PadmeLevel1: include data from Trigger and Control system</a:t>
            </a:r>
          </a:p>
          <a:p>
            <a:pPr lvl="2"/>
            <a:r>
              <a:rPr lang="en-US" dirty="0" smtClean="0"/>
              <a:t>later also from </a:t>
            </a:r>
            <a:r>
              <a:rPr lang="en-US" dirty="0" err="1" smtClean="0"/>
              <a:t>TimePix</a:t>
            </a:r>
            <a:endParaRPr lang="en-US" dirty="0" smtClean="0"/>
          </a:p>
        </p:txBody>
      </p:sp>
      <p:sp>
        <p:nvSpPr>
          <p:cNvPr id="4" name="Segnaposto data 3"/>
          <p:cNvSpPr>
            <a:spLocks noGrp="1"/>
          </p:cNvSpPr>
          <p:nvPr>
            <p:ph type="dt" sz="half" idx="10"/>
          </p:nvPr>
        </p:nvSpPr>
        <p:spPr/>
        <p:txBody>
          <a:bodyPr/>
          <a:lstStyle/>
          <a:p>
            <a:r>
              <a:rPr lang="it-IT" smtClean="0"/>
              <a:t>08/03/2018</a:t>
            </a:r>
            <a:endParaRPr lang="en-US" dirty="0"/>
          </a:p>
        </p:txBody>
      </p:sp>
      <p:sp>
        <p:nvSpPr>
          <p:cNvPr id="5" name="Segnaposto piè di pagina 4"/>
          <p:cNvSpPr>
            <a:spLocks noGrp="1"/>
          </p:cNvSpPr>
          <p:nvPr>
            <p:ph type="ftr" sz="quarter" idx="11"/>
          </p:nvPr>
        </p:nvSpPr>
        <p:spPr/>
        <p:txBody>
          <a:bodyPr/>
          <a:lstStyle/>
          <a:p>
            <a:r>
              <a:rPr lang="en-US" dirty="0" smtClean="0"/>
              <a:t>E. Leonardi - PADME GM - Computing and Software</a:t>
            </a:r>
            <a:endParaRPr lang="en-US" dirty="0"/>
          </a:p>
        </p:txBody>
      </p:sp>
      <p:sp>
        <p:nvSpPr>
          <p:cNvPr id="6" name="Segnaposto numero diapositiva 5"/>
          <p:cNvSpPr>
            <a:spLocks noGrp="1"/>
          </p:cNvSpPr>
          <p:nvPr>
            <p:ph type="sldNum" sz="quarter" idx="12"/>
          </p:nvPr>
        </p:nvSpPr>
        <p:spPr/>
        <p:txBody>
          <a:bodyPr/>
          <a:lstStyle/>
          <a:p>
            <a:fld id="{8C7B811B-D4E3-4C3F-A146-FF3C7F08B2D0}" type="slidenum">
              <a:rPr lang="en-US" smtClean="0"/>
              <a:t>12</a:t>
            </a:fld>
            <a:endParaRPr lang="en-US" dirty="0"/>
          </a:p>
        </p:txBody>
      </p:sp>
    </p:spTree>
    <p:extLst>
      <p:ext uri="{BB962C8B-B14F-4D97-AF65-F5344CB8AC3E}">
        <p14:creationId xmlns:p14="http://schemas.microsoft.com/office/powerpoint/2010/main" val="4024780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8561"/>
            <a:ext cx="10972800" cy="1143000"/>
          </a:xfrm>
        </p:spPr>
        <p:txBody>
          <a:bodyPr/>
          <a:lstStyle/>
          <a:p>
            <a:r>
              <a:rPr lang="it-IT" dirty="0" smtClean="0"/>
              <a:t>I/O </a:t>
            </a:r>
            <a:r>
              <a:rPr lang="it-IT" dirty="0" err="1"/>
              <a:t>I</a:t>
            </a:r>
            <a:r>
              <a:rPr lang="it-IT" dirty="0" err="1" smtClean="0"/>
              <a:t>nfrastructure</a:t>
            </a:r>
            <a:endParaRPr lang="it-IT" dirty="0"/>
          </a:p>
        </p:txBody>
      </p:sp>
      <p:sp>
        <p:nvSpPr>
          <p:cNvPr id="3" name="Segnaposto data 2"/>
          <p:cNvSpPr>
            <a:spLocks noGrp="1"/>
          </p:cNvSpPr>
          <p:nvPr>
            <p:ph type="dt" sz="half" idx="10"/>
          </p:nvPr>
        </p:nvSpPr>
        <p:spPr/>
        <p:txBody>
          <a:bodyPr/>
          <a:lstStyle/>
          <a:p>
            <a:r>
              <a:rPr lang="it-IT" smtClean="0"/>
              <a:t>08/03/2018</a:t>
            </a:r>
            <a:endParaRPr lang="it-IT"/>
          </a:p>
        </p:txBody>
      </p:sp>
      <p:sp>
        <p:nvSpPr>
          <p:cNvPr id="4" name="Segnaposto piè di pagina 3"/>
          <p:cNvSpPr>
            <a:spLocks noGrp="1"/>
          </p:cNvSpPr>
          <p:nvPr>
            <p:ph type="ftr" sz="quarter" idx="11"/>
          </p:nvPr>
        </p:nvSpPr>
        <p:spPr/>
        <p:txBody>
          <a:bodyPr/>
          <a:lstStyle/>
          <a:p>
            <a:r>
              <a:rPr lang="en-US" smtClean="0"/>
              <a:t>E. Leonardi - PADME GM - Computing and Software</a:t>
            </a:r>
            <a:endParaRPr lang="it-IT"/>
          </a:p>
        </p:txBody>
      </p:sp>
      <p:sp>
        <p:nvSpPr>
          <p:cNvPr id="5" name="Segnaposto numero diapositiva 4"/>
          <p:cNvSpPr>
            <a:spLocks noGrp="1"/>
          </p:cNvSpPr>
          <p:nvPr>
            <p:ph type="sldNum" sz="quarter" idx="12"/>
          </p:nvPr>
        </p:nvSpPr>
        <p:spPr/>
        <p:txBody>
          <a:bodyPr/>
          <a:lstStyle/>
          <a:p>
            <a:fld id="{8C7B811B-D4E3-4C3F-A146-FF3C7F08B2D0}" type="slidenum">
              <a:rPr lang="it-IT" smtClean="0"/>
              <a:t>13</a:t>
            </a:fld>
            <a:endParaRPr lang="it-IT"/>
          </a:p>
        </p:txBody>
      </p:sp>
      <p:sp>
        <p:nvSpPr>
          <p:cNvPr id="78" name="Segnaposto contenuto 2"/>
          <p:cNvSpPr txBox="1">
            <a:spLocks/>
          </p:cNvSpPr>
          <p:nvPr/>
        </p:nvSpPr>
        <p:spPr>
          <a:xfrm>
            <a:off x="609600" y="1035756"/>
            <a:ext cx="10972800" cy="510138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New I/O infrastructure (in GO language)</a:t>
            </a:r>
          </a:p>
          <a:p>
            <a:pPr lvl="1"/>
            <a:r>
              <a:rPr lang="en-US" dirty="0" smtClean="0"/>
              <a:t>DARC: Data Acquisition Resource Controller</a:t>
            </a:r>
          </a:p>
          <a:p>
            <a:pPr lvl="1"/>
            <a:r>
              <a:rPr lang="en-US" dirty="0" smtClean="0"/>
              <a:t>Start/Stop of module</a:t>
            </a:r>
          </a:p>
          <a:p>
            <a:pPr lvl="1"/>
            <a:r>
              <a:rPr lang="en-US" dirty="0"/>
              <a:t>M</a:t>
            </a:r>
            <a:r>
              <a:rPr lang="en-US" dirty="0" smtClean="0"/>
              <a:t>odule control</a:t>
            </a:r>
          </a:p>
          <a:p>
            <a:pPr lvl="1"/>
            <a:r>
              <a:rPr lang="en-US" dirty="0" smtClean="0"/>
              <a:t>Connects to standard ports of module and handles passage of data from one module to another</a:t>
            </a:r>
          </a:p>
          <a:p>
            <a:pPr lvl="1"/>
            <a:r>
              <a:rPr lang="en-US" dirty="0" smtClean="0"/>
              <a:t>Can send data from one module to multiple modules</a:t>
            </a:r>
          </a:p>
          <a:p>
            <a:pPr lvl="2"/>
            <a:r>
              <a:rPr lang="en-US" dirty="0" smtClean="0"/>
              <a:t>E.g. Output of L0 can be sent to L1 and to Online Monitor</a:t>
            </a:r>
          </a:p>
          <a:p>
            <a:r>
              <a:rPr lang="en-US" dirty="0" smtClean="0"/>
              <a:t>(Almost) no modifications needed to current programs</a:t>
            </a:r>
          </a:p>
          <a:p>
            <a:pPr lvl="1"/>
            <a:r>
              <a:rPr lang="en-US" dirty="0" smtClean="0"/>
              <a:t>The new infrastructure is seen as standard I/O to file</a:t>
            </a:r>
          </a:p>
          <a:p>
            <a:r>
              <a:rPr lang="en-US" dirty="0" smtClean="0"/>
              <a:t>See Franz’s presentation of last December for details.</a:t>
            </a:r>
            <a:endParaRPr lang="en-US" dirty="0"/>
          </a:p>
        </p:txBody>
      </p:sp>
    </p:spTree>
    <p:extLst>
      <p:ext uri="{BB962C8B-B14F-4D97-AF65-F5344CB8AC3E}">
        <p14:creationId xmlns:p14="http://schemas.microsoft.com/office/powerpoint/2010/main" val="295562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08/03/2018</a:t>
            </a:r>
            <a:endParaRPr lang="it-IT"/>
          </a:p>
        </p:txBody>
      </p:sp>
      <p:sp>
        <p:nvSpPr>
          <p:cNvPr id="3" name="Segnaposto piè di pagina 2"/>
          <p:cNvSpPr>
            <a:spLocks noGrp="1"/>
          </p:cNvSpPr>
          <p:nvPr>
            <p:ph type="ftr" sz="quarter" idx="11"/>
          </p:nvPr>
        </p:nvSpPr>
        <p:spPr/>
        <p:txBody>
          <a:bodyPr/>
          <a:lstStyle/>
          <a:p>
            <a:r>
              <a:rPr lang="en-US" smtClean="0"/>
              <a:t>E. Leonardi - PADME GM - Computing and Software</a:t>
            </a:r>
            <a:endParaRPr lang="it-IT"/>
          </a:p>
        </p:txBody>
      </p:sp>
      <p:sp>
        <p:nvSpPr>
          <p:cNvPr id="4" name="Segnaposto numero diapositiva 3"/>
          <p:cNvSpPr>
            <a:spLocks noGrp="1"/>
          </p:cNvSpPr>
          <p:nvPr>
            <p:ph type="sldNum" sz="quarter" idx="12"/>
          </p:nvPr>
        </p:nvSpPr>
        <p:spPr/>
        <p:txBody>
          <a:bodyPr/>
          <a:lstStyle/>
          <a:p>
            <a:fld id="{8C7B811B-D4E3-4C3F-A146-FF3C7F08B2D0}" type="slidenum">
              <a:rPr lang="it-IT" smtClean="0"/>
              <a:t>14</a:t>
            </a:fld>
            <a:endParaRPr lang="it-IT"/>
          </a:p>
        </p:txBody>
      </p:sp>
      <p:grpSp>
        <p:nvGrpSpPr>
          <p:cNvPr id="7" name="Gruppo 6"/>
          <p:cNvGrpSpPr/>
          <p:nvPr/>
        </p:nvGrpSpPr>
        <p:grpSpPr>
          <a:xfrm>
            <a:off x="837641" y="1603948"/>
            <a:ext cx="10724706" cy="3461348"/>
            <a:chOff x="837641" y="1603948"/>
            <a:chExt cx="10724706" cy="3461348"/>
          </a:xfrm>
        </p:grpSpPr>
        <p:sp>
          <p:nvSpPr>
            <p:cNvPr id="6" name="Rettangolo 5"/>
            <p:cNvSpPr/>
            <p:nvPr/>
          </p:nvSpPr>
          <p:spPr>
            <a:xfrm>
              <a:off x="837641" y="1603948"/>
              <a:ext cx="10724706" cy="346134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p:cNvSpPr/>
            <p:nvPr/>
          </p:nvSpPr>
          <p:spPr>
            <a:xfrm>
              <a:off x="4668983" y="2008539"/>
              <a:ext cx="2203549" cy="1691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p:cNvSpPr/>
            <p:nvPr/>
          </p:nvSpPr>
          <p:spPr>
            <a:xfrm>
              <a:off x="1917761" y="2013049"/>
              <a:ext cx="2203549" cy="1691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p:cNvSpPr txBox="1"/>
            <p:nvPr/>
          </p:nvSpPr>
          <p:spPr>
            <a:xfrm>
              <a:off x="2302492" y="2674299"/>
              <a:ext cx="14340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dirty="0" err="1" smtClean="0"/>
                <a:t>PadmeDAQ</a:t>
              </a:r>
              <a:endParaRPr lang="it-IT" dirty="0"/>
            </a:p>
          </p:txBody>
        </p:sp>
        <p:cxnSp>
          <p:nvCxnSpPr>
            <p:cNvPr id="42" name="Connettore 2 41"/>
            <p:cNvCxnSpPr>
              <a:endCxn id="38" idx="1"/>
            </p:cNvCxnSpPr>
            <p:nvPr/>
          </p:nvCxnSpPr>
          <p:spPr>
            <a:xfrm flipV="1">
              <a:off x="1415584" y="2858965"/>
              <a:ext cx="886908" cy="225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6" name="CasellaDiTesto 45"/>
            <p:cNvSpPr txBox="1"/>
            <p:nvPr/>
          </p:nvSpPr>
          <p:spPr>
            <a:xfrm>
              <a:off x="5053714" y="2669789"/>
              <a:ext cx="14340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dirty="0" smtClean="0"/>
                <a:t>Padme0Supp</a:t>
              </a:r>
              <a:endParaRPr lang="it-IT" dirty="0"/>
            </a:p>
          </p:txBody>
        </p:sp>
        <p:sp>
          <p:nvSpPr>
            <p:cNvPr id="49" name="Freccia a destra 48"/>
            <p:cNvSpPr/>
            <p:nvPr/>
          </p:nvSpPr>
          <p:spPr>
            <a:xfrm>
              <a:off x="4138470" y="2714235"/>
              <a:ext cx="506448" cy="2891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50" name="CasellaDiTesto 49"/>
            <p:cNvSpPr txBox="1"/>
            <p:nvPr/>
          </p:nvSpPr>
          <p:spPr>
            <a:xfrm>
              <a:off x="7541204" y="1876420"/>
              <a:ext cx="143408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dirty="0" smtClean="0"/>
                <a:t>Online Monitor</a:t>
              </a:r>
              <a:endParaRPr lang="it-IT" dirty="0"/>
            </a:p>
          </p:txBody>
        </p:sp>
        <p:pic>
          <p:nvPicPr>
            <p:cNvPr id="53" name="Immagine 52"/>
            <p:cNvPicPr>
              <a:picLocks noChangeAspect="1"/>
            </p:cNvPicPr>
            <p:nvPr/>
          </p:nvPicPr>
          <p:blipFill>
            <a:blip r:embed="rId2"/>
            <a:stretch>
              <a:fillRect/>
            </a:stretch>
          </p:blipFill>
          <p:spPr>
            <a:xfrm>
              <a:off x="1014481" y="2101226"/>
              <a:ext cx="483510" cy="1508024"/>
            </a:xfrm>
            <a:prstGeom prst="rect">
              <a:avLst/>
            </a:prstGeom>
          </p:spPr>
        </p:pic>
        <p:sp>
          <p:nvSpPr>
            <p:cNvPr id="54" name="Freccia a destra 53"/>
            <p:cNvSpPr/>
            <p:nvPr/>
          </p:nvSpPr>
          <p:spPr>
            <a:xfrm>
              <a:off x="6885293" y="2055028"/>
              <a:ext cx="631723" cy="2891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55" name="Rettangolo 54"/>
            <p:cNvSpPr/>
            <p:nvPr/>
          </p:nvSpPr>
          <p:spPr>
            <a:xfrm>
              <a:off x="7507338" y="3052092"/>
              <a:ext cx="2194892" cy="1691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CasellaDiTesto 55"/>
            <p:cNvSpPr txBox="1"/>
            <p:nvPr/>
          </p:nvSpPr>
          <p:spPr>
            <a:xfrm>
              <a:off x="7959591" y="3712406"/>
              <a:ext cx="14340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dirty="0" smtClean="0"/>
                <a:t>PadmeLevel1</a:t>
              </a:r>
              <a:endParaRPr lang="it-IT" dirty="0"/>
            </a:p>
          </p:txBody>
        </p:sp>
        <p:pic>
          <p:nvPicPr>
            <p:cNvPr id="57" name="Immagine 56"/>
            <p:cNvPicPr>
              <a:picLocks noChangeAspect="1"/>
            </p:cNvPicPr>
            <p:nvPr/>
          </p:nvPicPr>
          <p:blipFill>
            <a:blip r:embed="rId3"/>
            <a:stretch>
              <a:fillRect/>
            </a:stretch>
          </p:blipFill>
          <p:spPr>
            <a:xfrm>
              <a:off x="10298753" y="3352056"/>
              <a:ext cx="983358" cy="1084451"/>
            </a:xfrm>
            <a:prstGeom prst="rect">
              <a:avLst/>
            </a:prstGeom>
          </p:spPr>
        </p:pic>
        <p:cxnSp>
          <p:nvCxnSpPr>
            <p:cNvPr id="58" name="Connettore 2 57"/>
            <p:cNvCxnSpPr>
              <a:stCxn id="56" idx="3"/>
              <a:endCxn id="57" idx="1"/>
            </p:cNvCxnSpPr>
            <p:nvPr/>
          </p:nvCxnSpPr>
          <p:spPr>
            <a:xfrm flipV="1">
              <a:off x="9393679" y="3894282"/>
              <a:ext cx="905074" cy="279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Freccia a destra 58"/>
            <p:cNvSpPr/>
            <p:nvPr/>
          </p:nvSpPr>
          <p:spPr>
            <a:xfrm>
              <a:off x="6885292" y="3348521"/>
              <a:ext cx="631723" cy="2891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0" name="Freccia a destra 59"/>
            <p:cNvSpPr/>
            <p:nvPr/>
          </p:nvSpPr>
          <p:spPr>
            <a:xfrm>
              <a:off x="6872531" y="4126843"/>
              <a:ext cx="631723" cy="2891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1" name="Freccia a destra 60"/>
            <p:cNvSpPr/>
            <p:nvPr/>
          </p:nvSpPr>
          <p:spPr>
            <a:xfrm>
              <a:off x="6872532" y="4436507"/>
              <a:ext cx="631723" cy="2891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2" name="CasellaDiTesto 61"/>
            <p:cNvSpPr txBox="1"/>
            <p:nvPr/>
          </p:nvSpPr>
          <p:spPr>
            <a:xfrm>
              <a:off x="6879991" y="3352056"/>
              <a:ext cx="574196" cy="769441"/>
            </a:xfrm>
            <a:prstGeom prst="rect">
              <a:avLst/>
            </a:prstGeom>
            <a:noFill/>
          </p:spPr>
          <p:txBody>
            <a:bodyPr wrap="none" rtlCol="0">
              <a:spAutoFit/>
            </a:bodyPr>
            <a:lstStyle/>
            <a:p>
              <a:r>
                <a:rPr lang="it-IT" sz="4400" dirty="0" smtClean="0">
                  <a:solidFill>
                    <a:schemeClr val="accent1">
                      <a:lumMod val="75000"/>
                    </a:schemeClr>
                  </a:solidFill>
                </a:rPr>
                <a:t>…</a:t>
              </a:r>
              <a:endParaRPr lang="it-IT" sz="4400" dirty="0">
                <a:solidFill>
                  <a:schemeClr val="accent1">
                    <a:lumMod val="75000"/>
                  </a:schemeClr>
                </a:solidFill>
              </a:endParaRPr>
            </a:p>
          </p:txBody>
        </p:sp>
        <p:cxnSp>
          <p:nvCxnSpPr>
            <p:cNvPr id="63" name="Connettore 2 62"/>
            <p:cNvCxnSpPr>
              <a:stCxn id="59" idx="3"/>
              <a:endCxn id="56" idx="1"/>
            </p:cNvCxnSpPr>
            <p:nvPr/>
          </p:nvCxnSpPr>
          <p:spPr>
            <a:xfrm>
              <a:off x="7517015" y="3493079"/>
              <a:ext cx="442576" cy="403993"/>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ttore 2 65"/>
            <p:cNvCxnSpPr>
              <a:stCxn id="60" idx="3"/>
              <a:endCxn id="56" idx="1"/>
            </p:cNvCxnSpPr>
            <p:nvPr/>
          </p:nvCxnSpPr>
          <p:spPr>
            <a:xfrm flipV="1">
              <a:off x="7504254" y="3897072"/>
              <a:ext cx="455337" cy="374329"/>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ttore 2 68"/>
            <p:cNvCxnSpPr>
              <a:stCxn id="61" idx="3"/>
              <a:endCxn id="56" idx="1"/>
            </p:cNvCxnSpPr>
            <p:nvPr/>
          </p:nvCxnSpPr>
          <p:spPr>
            <a:xfrm flipV="1">
              <a:off x="7504255" y="3897072"/>
              <a:ext cx="455336" cy="683993"/>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ttore 2 71"/>
            <p:cNvCxnSpPr>
              <a:stCxn id="38" idx="3"/>
              <a:endCxn id="49" idx="1"/>
            </p:cNvCxnSpPr>
            <p:nvPr/>
          </p:nvCxnSpPr>
          <p:spPr>
            <a:xfrm flipV="1">
              <a:off x="3736580" y="2858793"/>
              <a:ext cx="401890" cy="1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ttore 2 75"/>
            <p:cNvCxnSpPr>
              <a:stCxn id="45" idx="1"/>
              <a:endCxn id="46" idx="1"/>
            </p:cNvCxnSpPr>
            <p:nvPr/>
          </p:nvCxnSpPr>
          <p:spPr>
            <a:xfrm flipV="1">
              <a:off x="4668983" y="2854455"/>
              <a:ext cx="384731"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ttore 2 78"/>
            <p:cNvCxnSpPr>
              <a:stCxn id="46" idx="3"/>
              <a:endCxn id="45" idx="3"/>
            </p:cNvCxnSpPr>
            <p:nvPr/>
          </p:nvCxnSpPr>
          <p:spPr>
            <a:xfrm>
              <a:off x="6487802" y="2854455"/>
              <a:ext cx="38473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1917761" y="2033543"/>
              <a:ext cx="2220709" cy="369332"/>
            </a:xfrm>
            <a:prstGeom prst="rect">
              <a:avLst/>
            </a:prstGeom>
            <a:noFill/>
          </p:spPr>
          <p:txBody>
            <a:bodyPr wrap="square" rtlCol="0">
              <a:spAutoFit/>
            </a:bodyPr>
            <a:lstStyle/>
            <a:p>
              <a:pPr algn="ctr"/>
              <a:r>
                <a:rPr lang="it-IT" dirty="0" smtClean="0">
                  <a:solidFill>
                    <a:schemeClr val="bg1"/>
                  </a:solidFill>
                </a:rPr>
                <a:t>DARC </a:t>
              </a:r>
              <a:r>
                <a:rPr lang="it-IT" dirty="0" err="1" smtClean="0">
                  <a:solidFill>
                    <a:schemeClr val="bg1"/>
                  </a:solidFill>
                </a:rPr>
                <a:t>wrapper</a:t>
              </a:r>
              <a:endParaRPr lang="it-IT" dirty="0">
                <a:solidFill>
                  <a:schemeClr val="bg1"/>
                </a:solidFill>
              </a:endParaRPr>
            </a:p>
          </p:txBody>
        </p:sp>
        <p:sp>
          <p:nvSpPr>
            <p:cNvPr id="31" name="CasellaDiTesto 30"/>
            <p:cNvSpPr txBox="1"/>
            <p:nvPr/>
          </p:nvSpPr>
          <p:spPr>
            <a:xfrm>
              <a:off x="4668983" y="2003234"/>
              <a:ext cx="2220709" cy="369332"/>
            </a:xfrm>
            <a:prstGeom prst="rect">
              <a:avLst/>
            </a:prstGeom>
            <a:noFill/>
          </p:spPr>
          <p:txBody>
            <a:bodyPr wrap="square" rtlCol="0">
              <a:spAutoFit/>
            </a:bodyPr>
            <a:lstStyle/>
            <a:p>
              <a:pPr algn="ctr"/>
              <a:r>
                <a:rPr lang="it-IT" dirty="0" smtClean="0">
                  <a:solidFill>
                    <a:schemeClr val="bg1"/>
                  </a:solidFill>
                </a:rPr>
                <a:t>DARC </a:t>
              </a:r>
              <a:r>
                <a:rPr lang="it-IT" dirty="0" err="1" smtClean="0">
                  <a:solidFill>
                    <a:schemeClr val="bg1"/>
                  </a:solidFill>
                </a:rPr>
                <a:t>wrapper</a:t>
              </a:r>
              <a:endParaRPr lang="it-IT" dirty="0">
                <a:solidFill>
                  <a:schemeClr val="bg1"/>
                </a:solidFill>
              </a:endParaRPr>
            </a:p>
          </p:txBody>
        </p:sp>
        <p:sp>
          <p:nvSpPr>
            <p:cNvPr id="32" name="CasellaDiTesto 31"/>
            <p:cNvSpPr txBox="1"/>
            <p:nvPr/>
          </p:nvSpPr>
          <p:spPr>
            <a:xfrm>
              <a:off x="7540341" y="3047764"/>
              <a:ext cx="2220709" cy="369332"/>
            </a:xfrm>
            <a:prstGeom prst="rect">
              <a:avLst/>
            </a:prstGeom>
            <a:noFill/>
          </p:spPr>
          <p:txBody>
            <a:bodyPr wrap="square" rtlCol="0">
              <a:spAutoFit/>
            </a:bodyPr>
            <a:lstStyle/>
            <a:p>
              <a:pPr algn="ctr"/>
              <a:r>
                <a:rPr lang="it-IT" dirty="0" smtClean="0">
                  <a:solidFill>
                    <a:schemeClr val="bg1"/>
                  </a:solidFill>
                </a:rPr>
                <a:t>DARC </a:t>
              </a:r>
              <a:r>
                <a:rPr lang="it-IT" dirty="0" err="1" smtClean="0">
                  <a:solidFill>
                    <a:schemeClr val="bg1"/>
                  </a:solidFill>
                </a:rPr>
                <a:t>wrapper</a:t>
              </a:r>
              <a:endParaRPr lang="it-IT" dirty="0">
                <a:solidFill>
                  <a:schemeClr val="bg1"/>
                </a:solidFill>
              </a:endParaRPr>
            </a:p>
          </p:txBody>
        </p:sp>
      </p:grpSp>
    </p:spTree>
    <p:extLst>
      <p:ext uri="{BB962C8B-B14F-4D97-AF65-F5344CB8AC3E}">
        <p14:creationId xmlns:p14="http://schemas.microsoft.com/office/powerpoint/2010/main" val="1095656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8958" y="14677"/>
            <a:ext cx="10972800" cy="1143000"/>
          </a:xfrm>
        </p:spPr>
        <p:txBody>
          <a:bodyPr/>
          <a:lstStyle/>
          <a:p>
            <a:r>
              <a:rPr lang="en-US" dirty="0" smtClean="0"/>
              <a:t>0 Suppression</a:t>
            </a:r>
            <a:endParaRPr lang="en-US" dirty="0"/>
          </a:p>
        </p:txBody>
      </p:sp>
      <p:sp>
        <p:nvSpPr>
          <p:cNvPr id="3" name="Segnaposto contenuto 2"/>
          <p:cNvSpPr>
            <a:spLocks noGrp="1"/>
          </p:cNvSpPr>
          <p:nvPr>
            <p:ph idx="1"/>
          </p:nvPr>
        </p:nvSpPr>
        <p:spPr>
          <a:xfrm>
            <a:off x="295582" y="986205"/>
            <a:ext cx="11333748" cy="4525963"/>
          </a:xfrm>
        </p:spPr>
        <p:txBody>
          <a:bodyPr/>
          <a:lstStyle/>
          <a:p>
            <a:r>
              <a:rPr lang="en-US" dirty="0" smtClean="0"/>
              <a:t>Need 0 suppression to reduce data from 100MB/s to O(10MB/s)</a:t>
            </a:r>
          </a:p>
          <a:p>
            <a:r>
              <a:rPr lang="en-US" dirty="0" smtClean="0"/>
              <a:t>Can take advantage of multiple CPU cores in L0 servers</a:t>
            </a:r>
          </a:p>
          <a:p>
            <a:pPr lvl="1"/>
            <a:r>
              <a:rPr lang="en-US" dirty="0" smtClean="0"/>
              <a:t>For each board: DAQ on one core, 0 suppression on another</a:t>
            </a:r>
          </a:p>
          <a:p>
            <a:r>
              <a:rPr lang="en-US" dirty="0" smtClean="0"/>
              <a:t>Can implement several different 0sup algorithms</a:t>
            </a:r>
          </a:p>
          <a:p>
            <a:pPr lvl="1"/>
            <a:r>
              <a:rPr lang="en-US" dirty="0" smtClean="0"/>
              <a:t>Optimized for specific detectors (</a:t>
            </a:r>
            <a:r>
              <a:rPr lang="en-US" dirty="0" err="1" smtClean="0"/>
              <a:t>ECal</a:t>
            </a:r>
            <a:r>
              <a:rPr lang="en-US" dirty="0" smtClean="0"/>
              <a:t>, SAC, Veto, Target)</a:t>
            </a:r>
            <a:endParaRPr lang="en-US" dirty="0"/>
          </a:p>
        </p:txBody>
      </p:sp>
      <p:sp>
        <p:nvSpPr>
          <p:cNvPr id="4" name="Segnaposto data 3"/>
          <p:cNvSpPr>
            <a:spLocks noGrp="1"/>
          </p:cNvSpPr>
          <p:nvPr>
            <p:ph type="dt" sz="half" idx="10"/>
          </p:nvPr>
        </p:nvSpPr>
        <p:spPr/>
        <p:txBody>
          <a:bodyPr/>
          <a:lstStyle/>
          <a:p>
            <a:r>
              <a:rPr lang="it-IT" smtClean="0"/>
              <a:t>08/03/2018</a:t>
            </a:r>
            <a:endParaRPr lang="en-US" dirty="0"/>
          </a:p>
        </p:txBody>
      </p:sp>
      <p:sp>
        <p:nvSpPr>
          <p:cNvPr id="5" name="Segnaposto piè di pagina 4"/>
          <p:cNvSpPr>
            <a:spLocks noGrp="1"/>
          </p:cNvSpPr>
          <p:nvPr>
            <p:ph type="ftr" sz="quarter" idx="11"/>
          </p:nvPr>
        </p:nvSpPr>
        <p:spPr/>
        <p:txBody>
          <a:bodyPr/>
          <a:lstStyle/>
          <a:p>
            <a:r>
              <a:rPr lang="en-US" dirty="0" smtClean="0"/>
              <a:t>E. Leonardi - PADME GM - Computing and Software</a:t>
            </a:r>
            <a:endParaRPr lang="en-US" dirty="0"/>
          </a:p>
        </p:txBody>
      </p:sp>
      <p:sp>
        <p:nvSpPr>
          <p:cNvPr id="6" name="Segnaposto numero diapositiva 5"/>
          <p:cNvSpPr>
            <a:spLocks noGrp="1"/>
          </p:cNvSpPr>
          <p:nvPr>
            <p:ph type="sldNum" sz="quarter" idx="12"/>
          </p:nvPr>
        </p:nvSpPr>
        <p:spPr/>
        <p:txBody>
          <a:bodyPr/>
          <a:lstStyle/>
          <a:p>
            <a:fld id="{8C7B811B-D4E3-4C3F-A146-FF3C7F08B2D0}" type="slidenum">
              <a:rPr lang="en-US" smtClean="0"/>
              <a:t>15</a:t>
            </a:fld>
            <a:endParaRPr lang="en-US" dirty="0"/>
          </a:p>
        </p:txBody>
      </p:sp>
      <p:grpSp>
        <p:nvGrpSpPr>
          <p:cNvPr id="53" name="Gruppo 52"/>
          <p:cNvGrpSpPr/>
          <p:nvPr/>
        </p:nvGrpSpPr>
        <p:grpSpPr>
          <a:xfrm>
            <a:off x="272158" y="3863182"/>
            <a:ext cx="10977370" cy="2888281"/>
            <a:chOff x="1030147" y="2863515"/>
            <a:chExt cx="10977370" cy="2888281"/>
          </a:xfrm>
        </p:grpSpPr>
        <p:sp>
          <p:nvSpPr>
            <p:cNvPr id="46" name="Rettangolo 45"/>
            <p:cNvSpPr/>
            <p:nvPr/>
          </p:nvSpPr>
          <p:spPr>
            <a:xfrm>
              <a:off x="1030147" y="2863515"/>
              <a:ext cx="10977370" cy="288828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ttangolo 8"/>
            <p:cNvSpPr/>
            <p:nvPr/>
          </p:nvSpPr>
          <p:spPr>
            <a:xfrm>
              <a:off x="6458616" y="3698912"/>
              <a:ext cx="2203549" cy="1691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ttangolo 9"/>
            <p:cNvSpPr/>
            <p:nvPr/>
          </p:nvSpPr>
          <p:spPr>
            <a:xfrm>
              <a:off x="3036697" y="3698912"/>
              <a:ext cx="2203549" cy="1691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asellaDiTesto 10"/>
            <p:cNvSpPr txBox="1"/>
            <p:nvPr/>
          </p:nvSpPr>
          <p:spPr>
            <a:xfrm>
              <a:off x="3421428" y="4360162"/>
              <a:ext cx="14340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err="1" smtClean="0"/>
                <a:t>PadmeDAQ</a:t>
              </a:r>
              <a:endParaRPr lang="en-US" dirty="0"/>
            </a:p>
          </p:txBody>
        </p:sp>
        <p:cxnSp>
          <p:nvCxnSpPr>
            <p:cNvPr id="12" name="Connettore 2 11"/>
            <p:cNvCxnSpPr>
              <a:stCxn id="16" idx="3"/>
              <a:endCxn id="11" idx="1"/>
            </p:cNvCxnSpPr>
            <p:nvPr/>
          </p:nvCxnSpPr>
          <p:spPr>
            <a:xfrm>
              <a:off x="1712064" y="4540318"/>
              <a:ext cx="1709364" cy="451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6843347" y="4360162"/>
              <a:ext cx="14340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Padme0Supp</a:t>
              </a:r>
              <a:endParaRPr lang="en-US" dirty="0"/>
            </a:p>
          </p:txBody>
        </p:sp>
        <p:pic>
          <p:nvPicPr>
            <p:cNvPr id="16" name="Immagine 15"/>
            <p:cNvPicPr>
              <a:picLocks noChangeAspect="1"/>
            </p:cNvPicPr>
            <p:nvPr/>
          </p:nvPicPr>
          <p:blipFill>
            <a:blip r:embed="rId2"/>
            <a:stretch>
              <a:fillRect/>
            </a:stretch>
          </p:blipFill>
          <p:spPr>
            <a:xfrm>
              <a:off x="1228554" y="3786306"/>
              <a:ext cx="483510" cy="1508024"/>
            </a:xfrm>
            <a:prstGeom prst="rect">
              <a:avLst/>
            </a:prstGeom>
          </p:spPr>
        </p:pic>
        <p:cxnSp>
          <p:nvCxnSpPr>
            <p:cNvPr id="29" name="Connettore 2 28"/>
            <p:cNvCxnSpPr>
              <a:stCxn id="11" idx="3"/>
              <a:endCxn id="13" idx="1"/>
            </p:cNvCxnSpPr>
            <p:nvPr/>
          </p:nvCxnSpPr>
          <p:spPr>
            <a:xfrm>
              <a:off x="4855516" y="4544828"/>
              <a:ext cx="198783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p:cNvCxnSpPr>
              <a:stCxn id="13" idx="3"/>
            </p:cNvCxnSpPr>
            <p:nvPr/>
          </p:nvCxnSpPr>
          <p:spPr>
            <a:xfrm flipV="1">
              <a:off x="8277435" y="4540318"/>
              <a:ext cx="683685" cy="4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3742273" y="3714883"/>
              <a:ext cx="792396" cy="369332"/>
            </a:xfrm>
            <a:prstGeom prst="rect">
              <a:avLst/>
            </a:prstGeom>
            <a:noFill/>
          </p:spPr>
          <p:txBody>
            <a:bodyPr wrap="none" rtlCol="0">
              <a:spAutoFit/>
            </a:bodyPr>
            <a:lstStyle/>
            <a:p>
              <a:r>
                <a:rPr lang="en-US" dirty="0" smtClean="0"/>
                <a:t>Core 1</a:t>
              </a:r>
              <a:endParaRPr lang="en-US" dirty="0"/>
            </a:p>
          </p:txBody>
        </p:sp>
        <p:sp>
          <p:nvSpPr>
            <p:cNvPr id="35" name="CasellaDiTesto 34"/>
            <p:cNvSpPr txBox="1"/>
            <p:nvPr/>
          </p:nvSpPr>
          <p:spPr>
            <a:xfrm>
              <a:off x="7164192" y="3724919"/>
              <a:ext cx="792396" cy="369332"/>
            </a:xfrm>
            <a:prstGeom prst="rect">
              <a:avLst/>
            </a:prstGeom>
            <a:noFill/>
          </p:spPr>
          <p:txBody>
            <a:bodyPr wrap="none" rtlCol="0">
              <a:spAutoFit/>
            </a:bodyPr>
            <a:lstStyle/>
            <a:p>
              <a:r>
                <a:rPr lang="en-US" dirty="0" smtClean="0"/>
                <a:t>Core 2</a:t>
              </a:r>
              <a:endParaRPr lang="en-US" dirty="0"/>
            </a:p>
          </p:txBody>
        </p:sp>
        <p:sp>
          <p:nvSpPr>
            <p:cNvPr id="38" name="CasellaDiTesto 37"/>
            <p:cNvSpPr txBox="1"/>
            <p:nvPr/>
          </p:nvSpPr>
          <p:spPr>
            <a:xfrm>
              <a:off x="1857897" y="4122989"/>
              <a:ext cx="1026628"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2.6MiB/s</a:t>
              </a:r>
              <a:endParaRPr lang="en-US" dirty="0"/>
            </a:p>
          </p:txBody>
        </p:sp>
        <p:sp>
          <p:nvSpPr>
            <p:cNvPr id="41" name="CasellaDiTesto 40"/>
            <p:cNvSpPr txBox="1"/>
            <p:nvPr/>
          </p:nvSpPr>
          <p:spPr>
            <a:xfrm>
              <a:off x="5325406" y="4134890"/>
              <a:ext cx="1026628"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3.5MiB/s</a:t>
              </a:r>
              <a:endParaRPr lang="en-US" dirty="0"/>
            </a:p>
          </p:txBody>
        </p:sp>
        <p:sp>
          <p:nvSpPr>
            <p:cNvPr id="42" name="CasellaDiTesto 41"/>
            <p:cNvSpPr txBox="1"/>
            <p:nvPr/>
          </p:nvSpPr>
          <p:spPr>
            <a:xfrm>
              <a:off x="1660988" y="4585839"/>
              <a:ext cx="159248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 30 = 78MiB/s</a:t>
              </a:r>
              <a:endParaRPr lang="en-US" dirty="0"/>
            </a:p>
          </p:txBody>
        </p:sp>
        <p:sp>
          <p:nvSpPr>
            <p:cNvPr id="43" name="CasellaDiTesto 42"/>
            <p:cNvSpPr txBox="1"/>
            <p:nvPr/>
          </p:nvSpPr>
          <p:spPr>
            <a:xfrm>
              <a:off x="4994534" y="4585839"/>
              <a:ext cx="170950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 30 = 105MiB/s</a:t>
              </a:r>
              <a:endParaRPr lang="en-US" dirty="0"/>
            </a:p>
          </p:txBody>
        </p:sp>
        <p:sp>
          <p:nvSpPr>
            <p:cNvPr id="44" name="CasellaDiTesto 43"/>
            <p:cNvSpPr txBox="1"/>
            <p:nvPr/>
          </p:nvSpPr>
          <p:spPr>
            <a:xfrm>
              <a:off x="1227151" y="3029821"/>
              <a:ext cx="654307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(32ch + 4trg) × 1024smpl × 12bit × 50Hz = 22.1184 Mbps = 2.6MiB/s</a:t>
              </a:r>
              <a:endParaRPr lang="en-US" dirty="0"/>
            </a:p>
          </p:txBody>
        </p:sp>
        <p:sp>
          <p:nvSpPr>
            <p:cNvPr id="45" name="Freccia in giù 44"/>
            <p:cNvSpPr/>
            <p:nvPr/>
          </p:nvSpPr>
          <p:spPr>
            <a:xfrm>
              <a:off x="2249909" y="3415124"/>
              <a:ext cx="288051" cy="68962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7" name="CasellaDiTesto 46"/>
            <p:cNvSpPr txBox="1"/>
            <p:nvPr/>
          </p:nvSpPr>
          <p:spPr>
            <a:xfrm>
              <a:off x="10468414" y="4572986"/>
              <a:ext cx="1209370"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O(10MB/s)</a:t>
              </a:r>
              <a:endParaRPr lang="en-US" dirty="0"/>
            </a:p>
          </p:txBody>
        </p:sp>
        <p:sp>
          <p:nvSpPr>
            <p:cNvPr id="48" name="CasellaDiTesto 47"/>
            <p:cNvSpPr txBox="1"/>
            <p:nvPr/>
          </p:nvSpPr>
          <p:spPr>
            <a:xfrm>
              <a:off x="8957257" y="4314641"/>
              <a:ext cx="14340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PadmeLevel1</a:t>
              </a:r>
              <a:endParaRPr lang="en-US" dirty="0"/>
            </a:p>
          </p:txBody>
        </p:sp>
        <p:cxnSp>
          <p:nvCxnSpPr>
            <p:cNvPr id="50" name="Connettore 2 49"/>
            <p:cNvCxnSpPr/>
            <p:nvPr/>
          </p:nvCxnSpPr>
          <p:spPr>
            <a:xfrm>
              <a:off x="10391345" y="4531975"/>
              <a:ext cx="1470090" cy="83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400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08/03/2018</a:t>
            </a:r>
            <a:endParaRPr lang="en-US" dirty="0"/>
          </a:p>
        </p:txBody>
      </p:sp>
      <p:sp>
        <p:nvSpPr>
          <p:cNvPr id="3" name="Segnaposto piè di pagina 2"/>
          <p:cNvSpPr>
            <a:spLocks noGrp="1"/>
          </p:cNvSpPr>
          <p:nvPr>
            <p:ph type="ftr" sz="quarter" idx="11"/>
          </p:nvPr>
        </p:nvSpPr>
        <p:spPr/>
        <p:txBody>
          <a:bodyPr/>
          <a:lstStyle/>
          <a:p>
            <a:r>
              <a:rPr lang="en-US" smtClean="0"/>
              <a:t>E. Leonardi - PADME GM - Computing and Software</a:t>
            </a:r>
            <a:endParaRPr lang="en-US" dirty="0"/>
          </a:p>
        </p:txBody>
      </p:sp>
      <p:sp>
        <p:nvSpPr>
          <p:cNvPr id="4" name="Segnaposto numero diapositiva 3"/>
          <p:cNvSpPr>
            <a:spLocks noGrp="1"/>
          </p:cNvSpPr>
          <p:nvPr>
            <p:ph type="sldNum" sz="quarter" idx="12"/>
          </p:nvPr>
        </p:nvSpPr>
        <p:spPr/>
        <p:txBody>
          <a:bodyPr/>
          <a:lstStyle/>
          <a:p>
            <a:fld id="{8C7B811B-D4E3-4C3F-A146-FF3C7F08B2D0}" type="slidenum">
              <a:rPr lang="en-US" smtClean="0"/>
              <a:t>16</a:t>
            </a:fld>
            <a:endParaRPr lang="en-US" dirty="0"/>
          </a:p>
        </p:txBody>
      </p:sp>
      <p:pic>
        <p:nvPicPr>
          <p:cNvPr id="5" name="Immagine 4"/>
          <p:cNvPicPr>
            <a:picLocks noChangeAspect="1"/>
          </p:cNvPicPr>
          <p:nvPr/>
        </p:nvPicPr>
        <p:blipFill>
          <a:blip r:embed="rId2"/>
          <a:stretch>
            <a:fillRect/>
          </a:stretch>
        </p:blipFill>
        <p:spPr>
          <a:xfrm>
            <a:off x="4751010" y="0"/>
            <a:ext cx="7440990" cy="3352286"/>
          </a:xfrm>
          <a:prstGeom prst="rect">
            <a:avLst/>
          </a:prstGeom>
        </p:spPr>
      </p:pic>
      <p:pic>
        <p:nvPicPr>
          <p:cNvPr id="6" name="Immagine 5"/>
          <p:cNvPicPr>
            <a:picLocks noChangeAspect="1"/>
          </p:cNvPicPr>
          <p:nvPr/>
        </p:nvPicPr>
        <p:blipFill>
          <a:blip r:embed="rId3"/>
          <a:stretch>
            <a:fillRect/>
          </a:stretch>
        </p:blipFill>
        <p:spPr>
          <a:xfrm>
            <a:off x="0" y="3380097"/>
            <a:ext cx="7440990" cy="3477903"/>
          </a:xfrm>
          <a:prstGeom prst="rect">
            <a:avLst/>
          </a:prstGeom>
        </p:spPr>
      </p:pic>
      <p:sp>
        <p:nvSpPr>
          <p:cNvPr id="7" name="Ovale 6"/>
          <p:cNvSpPr/>
          <p:nvPr/>
        </p:nvSpPr>
        <p:spPr>
          <a:xfrm>
            <a:off x="3633410" y="4073676"/>
            <a:ext cx="759581" cy="208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e 7"/>
          <p:cNvSpPr/>
          <p:nvPr/>
        </p:nvSpPr>
        <p:spPr>
          <a:xfrm>
            <a:off x="5604934" y="4480076"/>
            <a:ext cx="1032933" cy="224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e 8"/>
          <p:cNvSpPr/>
          <p:nvPr/>
        </p:nvSpPr>
        <p:spPr>
          <a:xfrm>
            <a:off x="1199848" y="4619068"/>
            <a:ext cx="1032933" cy="224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asellaDiTesto 9"/>
          <p:cNvSpPr txBox="1"/>
          <p:nvPr/>
        </p:nvSpPr>
        <p:spPr>
          <a:xfrm>
            <a:off x="431800" y="260856"/>
            <a:ext cx="3430426" cy="646331"/>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sz="3600" b="1" dirty="0" smtClean="0"/>
              <a:t>DAQ data format</a:t>
            </a:r>
            <a:endParaRPr lang="en-US" sz="3600" b="1" dirty="0"/>
          </a:p>
        </p:txBody>
      </p:sp>
      <p:sp>
        <p:nvSpPr>
          <p:cNvPr id="11" name="CasellaDiTesto 10"/>
          <p:cNvSpPr txBox="1"/>
          <p:nvPr/>
        </p:nvSpPr>
        <p:spPr>
          <a:xfrm>
            <a:off x="1451429" y="1168042"/>
            <a:ext cx="329958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Added board serial number to file header</a:t>
            </a:r>
            <a:endParaRPr lang="en-US" sz="2400" dirty="0"/>
          </a:p>
        </p:txBody>
      </p:sp>
      <p:cxnSp>
        <p:nvCxnSpPr>
          <p:cNvPr id="13" name="Connettore 2 12"/>
          <p:cNvCxnSpPr>
            <a:stCxn id="11" idx="2"/>
            <a:endCxn id="7" idx="0"/>
          </p:cNvCxnSpPr>
          <p:nvPr/>
        </p:nvCxnSpPr>
        <p:spPr>
          <a:xfrm>
            <a:off x="3101220" y="1999039"/>
            <a:ext cx="911981" cy="2074637"/>
          </a:xfrm>
          <a:prstGeom prst="straightConnector1">
            <a:avLst/>
          </a:prstGeom>
          <a:ln w="3492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84215" y="2420076"/>
            <a:ext cx="274592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Enlarged event status bit pattern</a:t>
            </a:r>
            <a:endParaRPr lang="en-US" sz="2400" dirty="0"/>
          </a:p>
        </p:txBody>
      </p:sp>
      <p:cxnSp>
        <p:nvCxnSpPr>
          <p:cNvPr id="17" name="Connettore 2 16"/>
          <p:cNvCxnSpPr>
            <a:stCxn id="16" idx="2"/>
            <a:endCxn id="9" idx="0"/>
          </p:cNvCxnSpPr>
          <p:nvPr/>
        </p:nvCxnSpPr>
        <p:spPr>
          <a:xfrm>
            <a:off x="1457176" y="3251073"/>
            <a:ext cx="259139" cy="1367995"/>
          </a:xfrm>
          <a:prstGeom prst="straightConnector1">
            <a:avLst/>
          </a:prstGeom>
          <a:ln w="3492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8097915" y="3450717"/>
            <a:ext cx="2220835"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t>Added code of 0-suppression algorithm used</a:t>
            </a:r>
            <a:endParaRPr lang="en-US" sz="2400" dirty="0"/>
          </a:p>
        </p:txBody>
      </p:sp>
      <p:cxnSp>
        <p:nvCxnSpPr>
          <p:cNvPr id="22" name="Connettore 2 21"/>
          <p:cNvCxnSpPr>
            <a:stCxn id="21" idx="1"/>
            <a:endCxn id="8" idx="7"/>
          </p:cNvCxnSpPr>
          <p:nvPr/>
        </p:nvCxnSpPr>
        <p:spPr>
          <a:xfrm flipH="1">
            <a:off x="6486597" y="4050882"/>
            <a:ext cx="1611318" cy="462140"/>
          </a:xfrm>
          <a:prstGeom prst="straightConnector1">
            <a:avLst/>
          </a:prstGeom>
          <a:ln w="3492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7366523" y="4729270"/>
            <a:ext cx="4804075"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lvl="1" algn="ctr"/>
            <a:r>
              <a:rPr lang="en-US" b="1" dirty="0" smtClean="0"/>
              <a:t>Status pattern</a:t>
            </a:r>
          </a:p>
          <a:p>
            <a:pPr marL="177800" lvl="1" indent="-177800">
              <a:buFont typeface="Arial" panose="020B0604020202020204" pitchFamily="34" charset="0"/>
              <a:buChar char="•"/>
            </a:pPr>
            <a:r>
              <a:rPr lang="en-US" dirty="0" smtClean="0"/>
              <a:t>b0</a:t>
            </a:r>
            <a:r>
              <a:rPr lang="en-US" dirty="0"/>
              <a:t>: [0=event is empty|1=event has data]</a:t>
            </a:r>
            <a:endParaRPr lang="it-IT" dirty="0"/>
          </a:p>
          <a:p>
            <a:pPr marL="177800" lvl="1" indent="-177800">
              <a:buFont typeface="Arial" panose="020B0604020202020204" pitchFamily="34" charset="0"/>
              <a:buChar char="•"/>
            </a:pPr>
            <a:r>
              <a:rPr lang="en-US" dirty="0"/>
              <a:t>b1: [DRS4 corrections 0=not applied|1=applied]</a:t>
            </a:r>
            <a:endParaRPr lang="it-IT" dirty="0"/>
          </a:p>
          <a:p>
            <a:pPr marL="177800" lvl="1" indent="-177800">
              <a:buFont typeface="Arial" panose="020B0604020202020204" pitchFamily="34" charset="0"/>
              <a:buChar char="•"/>
            </a:pPr>
            <a:r>
              <a:rPr lang="en-US" dirty="0"/>
              <a:t>(b2,b3): [0-suppression 00=off, 01=flagging, 10=rejection, 11=reserved])</a:t>
            </a:r>
            <a:endParaRPr lang="it-IT" dirty="0"/>
          </a:p>
          <a:p>
            <a:pPr marL="177800" lvl="1" indent="-177800">
              <a:buFont typeface="Arial" panose="020B0604020202020204" pitchFamily="34" charset="0"/>
              <a:buChar char="•"/>
            </a:pPr>
            <a:r>
              <a:rPr lang="en-US" dirty="0"/>
              <a:t>b4: board fail (BF) flag</a:t>
            </a:r>
            <a:endParaRPr lang="it-IT" dirty="0"/>
          </a:p>
          <a:p>
            <a:pPr marL="177800" indent="-177800">
              <a:buFont typeface="Arial" panose="020B0604020202020204" pitchFamily="34" charset="0"/>
              <a:buChar char="•"/>
            </a:pPr>
            <a:r>
              <a:rPr lang="en-US" dirty="0"/>
              <a:t>(b5-b9): reserved</a:t>
            </a:r>
            <a:endParaRPr lang="it-IT" dirty="0"/>
          </a:p>
        </p:txBody>
      </p:sp>
    </p:spTree>
    <p:extLst>
      <p:ext uri="{BB962C8B-B14F-4D97-AF65-F5344CB8AC3E}">
        <p14:creationId xmlns:p14="http://schemas.microsoft.com/office/powerpoint/2010/main" val="2262970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nvPr>
        </p:nvGraphicFramePr>
        <p:xfrm>
          <a:off x="389019" y="973884"/>
          <a:ext cx="3359684" cy="1930869"/>
        </p:xfrm>
        <a:graphic>
          <a:graphicData uri="http://schemas.openxmlformats.org/drawingml/2006/table">
            <a:tbl>
              <a:tblPr firstRow="1" bandRow="1">
                <a:tableStyleId>{5C22544A-7EE6-4342-B048-85BDC9FD1C3A}</a:tableStyleId>
              </a:tblPr>
              <a:tblGrid>
                <a:gridCol w="1378485">
                  <a:extLst>
                    <a:ext uri="{9D8B030D-6E8A-4147-A177-3AD203B41FA5}">
                      <a16:colId xmlns:a16="http://schemas.microsoft.com/office/drawing/2014/main" xmlns="" val="20000"/>
                    </a:ext>
                  </a:extLst>
                </a:gridCol>
                <a:gridCol w="1981199">
                  <a:extLst>
                    <a:ext uri="{9D8B030D-6E8A-4147-A177-3AD203B41FA5}">
                      <a16:colId xmlns:a16="http://schemas.microsoft.com/office/drawing/2014/main" xmlns="" val="20001"/>
                    </a:ext>
                  </a:extLst>
                </a:gridCol>
              </a:tblGrid>
              <a:tr h="214541">
                <a:tc gridSpan="2">
                  <a:txBody>
                    <a:bodyPr/>
                    <a:lstStyle/>
                    <a:p>
                      <a:pPr algn="ctr"/>
                      <a:r>
                        <a:rPr lang="en-US" sz="1400" dirty="0" smtClean="0"/>
                        <a:t>TRawEvent</a:t>
                      </a:r>
                      <a:endParaRPr lang="en-US" sz="1400" dirty="0"/>
                    </a:p>
                  </a:txBody>
                  <a:tcPr marT="0" marB="0" anchor="ctr"/>
                </a:tc>
                <a:tc hMerge="1">
                  <a:txBody>
                    <a:bodyPr/>
                    <a:lstStyle/>
                    <a:p>
                      <a:endParaRPr lang="en-US" dirty="0"/>
                    </a:p>
                  </a:txBody>
                  <a:tcPr/>
                </a:tc>
                <a:extLst>
                  <a:ext uri="{0D108BD9-81ED-4DB2-BD59-A6C34878D82A}">
                    <a16:rowId xmlns:a16="http://schemas.microsoft.com/office/drawing/2014/main" xmlns="" val="10000"/>
                  </a:ext>
                </a:extLst>
              </a:tr>
              <a:tr h="214541">
                <a:tc>
                  <a:txBody>
                    <a:bodyPr/>
                    <a:lstStyle/>
                    <a:p>
                      <a:r>
                        <a:rPr lang="en-US" sz="1400" dirty="0" smtClean="0"/>
                        <a:t>UInt_t</a:t>
                      </a:r>
                      <a:endParaRPr lang="en-US" sz="1400" dirty="0"/>
                    </a:p>
                  </a:txBody>
                  <a:tcPr marT="0" marB="0" anchor="ctr"/>
                </a:tc>
                <a:tc>
                  <a:txBody>
                    <a:bodyPr/>
                    <a:lstStyle/>
                    <a:p>
                      <a:r>
                        <a:rPr lang="en-US" sz="1400" dirty="0" smtClean="0"/>
                        <a:t>fRunNumber</a:t>
                      </a:r>
                      <a:endParaRPr lang="en-US" sz="1400" dirty="0"/>
                    </a:p>
                  </a:txBody>
                  <a:tcPr marT="0" marB="0" anchor="ctr"/>
                </a:tc>
                <a:extLst>
                  <a:ext uri="{0D108BD9-81ED-4DB2-BD59-A6C34878D82A}">
                    <a16:rowId xmlns:a16="http://schemas.microsoft.com/office/drawing/2014/main" xmlns="" val="10001"/>
                  </a:ext>
                </a:extLst>
              </a:tr>
              <a:tr h="214541">
                <a:tc>
                  <a:txBody>
                    <a:bodyPr/>
                    <a:lstStyle/>
                    <a:p>
                      <a:r>
                        <a:rPr lang="en-US" sz="1400" dirty="0" smtClean="0"/>
                        <a:t>UInt_t</a:t>
                      </a:r>
                      <a:endParaRPr lang="en-US" sz="1400" dirty="0"/>
                    </a:p>
                  </a:txBody>
                  <a:tcPr marT="0" marB="0" anchor="ctr"/>
                </a:tc>
                <a:tc>
                  <a:txBody>
                    <a:bodyPr/>
                    <a:lstStyle/>
                    <a:p>
                      <a:r>
                        <a:rPr lang="en-US" sz="1400" dirty="0" smtClean="0"/>
                        <a:t>fEventNumber</a:t>
                      </a:r>
                      <a:endParaRPr lang="en-US" sz="1400" dirty="0"/>
                    </a:p>
                  </a:txBody>
                  <a:tcPr marT="0" marB="0" anchor="ctr"/>
                </a:tc>
                <a:extLst>
                  <a:ext uri="{0D108BD9-81ED-4DB2-BD59-A6C34878D82A}">
                    <a16:rowId xmlns:a16="http://schemas.microsoft.com/office/drawing/2014/main" xmlns="" val="10002"/>
                  </a:ext>
                </a:extLst>
              </a:tr>
              <a:tr h="214541">
                <a:tc>
                  <a:txBody>
                    <a:bodyPr/>
                    <a:lstStyle/>
                    <a:p>
                      <a:r>
                        <a:rPr lang="en-US" sz="1400" dirty="0" err="1" smtClean="0">
                          <a:solidFill>
                            <a:schemeClr val="accent2">
                              <a:lumMod val="75000"/>
                            </a:schemeClr>
                          </a:solidFill>
                        </a:rPr>
                        <a:t>TTimeStamp</a:t>
                      </a:r>
                      <a:endParaRPr lang="en-US" sz="1400" dirty="0">
                        <a:solidFill>
                          <a:schemeClr val="accent2">
                            <a:lumMod val="75000"/>
                          </a:schemeClr>
                        </a:solidFill>
                      </a:endParaRPr>
                    </a:p>
                  </a:txBody>
                  <a:tcPr marT="0" marB="0" anchor="ctr"/>
                </a:tc>
                <a:tc>
                  <a:txBody>
                    <a:bodyPr/>
                    <a:lstStyle/>
                    <a:p>
                      <a:r>
                        <a:rPr lang="en-US" sz="1400" dirty="0" err="1" smtClean="0">
                          <a:solidFill>
                            <a:schemeClr val="accent2">
                              <a:lumMod val="75000"/>
                            </a:schemeClr>
                          </a:solidFill>
                        </a:rPr>
                        <a:t>fEventAbsTime</a:t>
                      </a:r>
                      <a:endParaRPr lang="en-US" sz="1400" dirty="0">
                        <a:solidFill>
                          <a:schemeClr val="accent2">
                            <a:lumMod val="75000"/>
                          </a:schemeClr>
                        </a:solidFill>
                      </a:endParaRPr>
                    </a:p>
                  </a:txBody>
                  <a:tcPr marT="0" marB="0" anchor="ctr"/>
                </a:tc>
                <a:extLst>
                  <a:ext uri="{0D108BD9-81ED-4DB2-BD59-A6C34878D82A}">
                    <a16:rowId xmlns:a16="http://schemas.microsoft.com/office/drawing/2014/main" xmlns="" val="10003"/>
                  </a:ext>
                </a:extLst>
              </a:tr>
              <a:tr h="214541">
                <a:tc>
                  <a:txBody>
                    <a:bodyPr/>
                    <a:lstStyle/>
                    <a:p>
                      <a:r>
                        <a:rPr lang="en-US" sz="1400" dirty="0" err="1" smtClean="0">
                          <a:solidFill>
                            <a:schemeClr val="accent2">
                              <a:lumMod val="75000"/>
                            </a:schemeClr>
                          </a:solidFill>
                        </a:rPr>
                        <a:t>UInt_t</a:t>
                      </a:r>
                      <a:endParaRPr lang="en-US" sz="1400" dirty="0">
                        <a:solidFill>
                          <a:schemeClr val="accent2">
                            <a:lumMod val="75000"/>
                          </a:schemeClr>
                        </a:solidFill>
                      </a:endParaRPr>
                    </a:p>
                  </a:txBody>
                  <a:tcPr marT="0" marB="0" anchor="ctr"/>
                </a:tc>
                <a:tc>
                  <a:txBody>
                    <a:bodyPr/>
                    <a:lstStyle/>
                    <a:p>
                      <a:r>
                        <a:rPr lang="en-US" sz="1400" dirty="0" err="1" smtClean="0">
                          <a:solidFill>
                            <a:schemeClr val="accent2">
                              <a:lumMod val="75000"/>
                            </a:schemeClr>
                          </a:solidFill>
                        </a:rPr>
                        <a:t>fEventRunTime</a:t>
                      </a:r>
                      <a:endParaRPr lang="en-US" sz="1400" dirty="0">
                        <a:solidFill>
                          <a:schemeClr val="accent2">
                            <a:lumMod val="75000"/>
                          </a:schemeClr>
                        </a:solidFill>
                      </a:endParaRPr>
                    </a:p>
                  </a:txBody>
                  <a:tcPr marT="0" marB="0" anchor="ctr"/>
                </a:tc>
                <a:extLst>
                  <a:ext uri="{0D108BD9-81ED-4DB2-BD59-A6C34878D82A}">
                    <a16:rowId xmlns:a16="http://schemas.microsoft.com/office/drawing/2014/main" xmlns="" val="10004"/>
                  </a:ext>
                </a:extLst>
              </a:tr>
              <a:tr h="214541">
                <a:tc>
                  <a:txBody>
                    <a:bodyPr/>
                    <a:lstStyle/>
                    <a:p>
                      <a:r>
                        <a:rPr lang="en-US" sz="1400" dirty="0" err="1" smtClean="0">
                          <a:solidFill>
                            <a:schemeClr val="accent2">
                              <a:lumMod val="75000"/>
                            </a:schemeClr>
                          </a:solidFill>
                        </a:rPr>
                        <a:t>UInt_t</a:t>
                      </a:r>
                      <a:endParaRPr lang="en-US" sz="1400" dirty="0">
                        <a:solidFill>
                          <a:schemeClr val="accent2">
                            <a:lumMod val="75000"/>
                          </a:schemeClr>
                        </a:solidFill>
                      </a:endParaRPr>
                    </a:p>
                  </a:txBody>
                  <a:tcPr marT="0" marB="0" anchor="ctr"/>
                </a:tc>
                <a:tc>
                  <a:txBody>
                    <a:bodyPr/>
                    <a:lstStyle/>
                    <a:p>
                      <a:r>
                        <a:rPr lang="en-US" sz="1400" dirty="0" err="1" smtClean="0">
                          <a:solidFill>
                            <a:schemeClr val="accent2">
                              <a:lumMod val="75000"/>
                            </a:schemeClr>
                          </a:solidFill>
                        </a:rPr>
                        <a:t>fEventTrigMask</a:t>
                      </a:r>
                      <a:endParaRPr lang="en-US" sz="1400" dirty="0">
                        <a:solidFill>
                          <a:schemeClr val="accent2">
                            <a:lumMod val="75000"/>
                          </a:schemeClr>
                        </a:solidFill>
                      </a:endParaRPr>
                    </a:p>
                  </a:txBody>
                  <a:tcPr marT="0" marB="0" anchor="ctr"/>
                </a:tc>
                <a:extLst>
                  <a:ext uri="{0D108BD9-81ED-4DB2-BD59-A6C34878D82A}">
                    <a16:rowId xmlns:a16="http://schemas.microsoft.com/office/drawing/2014/main" xmlns="" val="10005"/>
                  </a:ext>
                </a:extLst>
              </a:tr>
              <a:tr h="214541">
                <a:tc>
                  <a:txBody>
                    <a:bodyPr/>
                    <a:lstStyle/>
                    <a:p>
                      <a:r>
                        <a:rPr lang="en-US" sz="1400" dirty="0" err="1" smtClean="0">
                          <a:solidFill>
                            <a:schemeClr val="accent2">
                              <a:lumMod val="75000"/>
                            </a:schemeClr>
                          </a:solidFill>
                        </a:rPr>
                        <a:t>UInt_t</a:t>
                      </a:r>
                      <a:endParaRPr lang="en-US" sz="1400" dirty="0">
                        <a:solidFill>
                          <a:schemeClr val="accent2">
                            <a:lumMod val="75000"/>
                          </a:schemeClr>
                        </a:solidFill>
                      </a:endParaRPr>
                    </a:p>
                  </a:txBody>
                  <a:tcPr marT="0" marB="0" anchor="ctr"/>
                </a:tc>
                <a:tc>
                  <a:txBody>
                    <a:bodyPr/>
                    <a:lstStyle/>
                    <a:p>
                      <a:r>
                        <a:rPr lang="en-US" sz="1400" dirty="0" err="1" smtClean="0">
                          <a:solidFill>
                            <a:schemeClr val="accent2">
                              <a:lumMod val="75000"/>
                            </a:schemeClr>
                          </a:solidFill>
                        </a:rPr>
                        <a:t>fEventStatus</a:t>
                      </a:r>
                      <a:endParaRPr lang="en-US" sz="1400" dirty="0">
                        <a:solidFill>
                          <a:schemeClr val="accent2">
                            <a:lumMod val="75000"/>
                          </a:schemeClr>
                        </a:solidFill>
                      </a:endParaRPr>
                    </a:p>
                  </a:txBody>
                  <a:tcPr marT="0" marB="0" anchor="ctr"/>
                </a:tc>
                <a:extLst>
                  <a:ext uri="{0D108BD9-81ED-4DB2-BD59-A6C34878D82A}">
                    <a16:rowId xmlns:a16="http://schemas.microsoft.com/office/drawing/2014/main" xmlns="" val="10006"/>
                  </a:ext>
                </a:extLst>
              </a:tr>
              <a:tr h="214541">
                <a:tc>
                  <a:txBody>
                    <a:bodyPr/>
                    <a:lstStyle/>
                    <a:p>
                      <a:r>
                        <a:rPr lang="en-US" sz="1400" dirty="0" smtClean="0"/>
                        <a:t>UChar_t</a:t>
                      </a:r>
                      <a:endParaRPr lang="en-US" sz="1400" dirty="0"/>
                    </a:p>
                  </a:txBody>
                  <a:tcPr marT="0" marB="0" anchor="ctr"/>
                </a:tc>
                <a:tc>
                  <a:txBody>
                    <a:bodyPr/>
                    <a:lstStyle/>
                    <a:p>
                      <a:r>
                        <a:rPr lang="en-US" sz="1400" dirty="0" smtClean="0"/>
                        <a:t>fNADCBoards</a:t>
                      </a:r>
                      <a:endParaRPr lang="en-US" sz="1400" dirty="0"/>
                    </a:p>
                  </a:txBody>
                  <a:tcPr marT="0" marB="0" anchor="ctr"/>
                </a:tc>
                <a:extLst>
                  <a:ext uri="{0D108BD9-81ED-4DB2-BD59-A6C34878D82A}">
                    <a16:rowId xmlns:a16="http://schemas.microsoft.com/office/drawing/2014/main" xmlns="" val="10007"/>
                  </a:ext>
                </a:extLst>
              </a:tr>
              <a:tr h="214541">
                <a:tc>
                  <a:txBody>
                    <a:bodyPr/>
                    <a:lstStyle/>
                    <a:p>
                      <a:r>
                        <a:rPr lang="en-US" sz="1400" dirty="0" smtClean="0"/>
                        <a:t>TClonesArray*</a:t>
                      </a:r>
                      <a:endParaRPr lang="en-US" sz="1400" dirty="0"/>
                    </a:p>
                  </a:txBody>
                  <a:tcPr marT="0" marB="0" anchor="ctr"/>
                </a:tc>
                <a:tc>
                  <a:txBody>
                    <a:bodyPr/>
                    <a:lstStyle/>
                    <a:p>
                      <a:r>
                        <a:rPr lang="en-US" sz="1400" dirty="0" smtClean="0"/>
                        <a:t>fADCBoards</a:t>
                      </a:r>
                      <a:endParaRPr lang="en-US" sz="1400" dirty="0"/>
                    </a:p>
                  </a:txBody>
                  <a:tcPr marT="0" marB="0" anchor="ctr"/>
                </a:tc>
                <a:extLst>
                  <a:ext uri="{0D108BD9-81ED-4DB2-BD59-A6C34878D82A}">
                    <a16:rowId xmlns:a16="http://schemas.microsoft.com/office/drawing/2014/main" xmlns="" val="10008"/>
                  </a:ext>
                </a:extLst>
              </a:tr>
            </a:tbl>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2112799110"/>
              </p:ext>
            </p:extLst>
          </p:nvPr>
        </p:nvGraphicFramePr>
        <p:xfrm>
          <a:off x="4535983" y="95500"/>
          <a:ext cx="3359685" cy="3200400"/>
        </p:xfrm>
        <a:graphic>
          <a:graphicData uri="http://schemas.openxmlformats.org/drawingml/2006/table">
            <a:tbl>
              <a:tblPr firstRow="1" bandRow="1">
                <a:tableStyleId>{5C22544A-7EE6-4342-B048-85BDC9FD1C3A}</a:tableStyleId>
              </a:tblPr>
              <a:tblGrid>
                <a:gridCol w="1373849">
                  <a:extLst>
                    <a:ext uri="{9D8B030D-6E8A-4147-A177-3AD203B41FA5}">
                      <a16:colId xmlns:a16="http://schemas.microsoft.com/office/drawing/2014/main" xmlns="" val="20000"/>
                    </a:ext>
                  </a:extLst>
                </a:gridCol>
                <a:gridCol w="1985836">
                  <a:extLst>
                    <a:ext uri="{9D8B030D-6E8A-4147-A177-3AD203B41FA5}">
                      <a16:colId xmlns:a16="http://schemas.microsoft.com/office/drawing/2014/main" xmlns="" val="20001"/>
                    </a:ext>
                  </a:extLst>
                </a:gridCol>
              </a:tblGrid>
              <a:tr h="172586">
                <a:tc gridSpan="2">
                  <a:txBody>
                    <a:bodyPr/>
                    <a:lstStyle/>
                    <a:p>
                      <a:pPr algn="ctr"/>
                      <a:r>
                        <a:rPr lang="en-US" sz="1400" dirty="0" smtClean="0"/>
                        <a:t>TADCBoard</a:t>
                      </a:r>
                      <a:endParaRPr lang="en-US" sz="1400" dirty="0"/>
                    </a:p>
                  </a:txBody>
                  <a:tcPr marT="0" marB="0" anchor="ctr"/>
                </a:tc>
                <a:tc hMerge="1">
                  <a:txBody>
                    <a:bodyPr/>
                    <a:lstStyle/>
                    <a:p>
                      <a:endParaRPr lang="en-US" dirty="0"/>
                    </a:p>
                  </a:txBody>
                  <a:tcPr/>
                </a:tc>
                <a:extLst>
                  <a:ext uri="{0D108BD9-81ED-4DB2-BD59-A6C34878D82A}">
                    <a16:rowId xmlns:a16="http://schemas.microsoft.com/office/drawing/2014/main" xmlns="" val="10000"/>
                  </a:ext>
                </a:extLst>
              </a:tr>
              <a:tr h="172586">
                <a:tc>
                  <a:txBody>
                    <a:bodyPr/>
                    <a:lstStyle/>
                    <a:p>
                      <a:r>
                        <a:rPr lang="en-US" sz="1400" dirty="0" smtClean="0"/>
                        <a:t>UChar_t</a:t>
                      </a:r>
                      <a:endParaRPr lang="en-US" sz="1400" dirty="0"/>
                    </a:p>
                  </a:txBody>
                  <a:tcPr marT="0" marB="0" anchor="ctr"/>
                </a:tc>
                <a:tc>
                  <a:txBody>
                    <a:bodyPr/>
                    <a:lstStyle/>
                    <a:p>
                      <a:r>
                        <a:rPr lang="en-US" sz="1400" dirty="0" smtClean="0"/>
                        <a:t>fBoardId</a:t>
                      </a:r>
                      <a:endParaRPr lang="en-US" sz="1400" dirty="0"/>
                    </a:p>
                  </a:txBody>
                  <a:tcPr marT="0" marB="0" anchor="ctr"/>
                </a:tc>
                <a:extLst>
                  <a:ext uri="{0D108BD9-81ED-4DB2-BD59-A6C34878D82A}">
                    <a16:rowId xmlns:a16="http://schemas.microsoft.com/office/drawing/2014/main" xmlns="" val="10001"/>
                  </a:ext>
                </a:extLst>
              </a:tr>
              <a:tr h="172586">
                <a:tc>
                  <a:txBody>
                    <a:bodyPr/>
                    <a:lstStyle/>
                    <a:p>
                      <a:r>
                        <a:rPr lang="en-US" sz="1400" dirty="0" err="1" smtClean="0">
                          <a:solidFill>
                            <a:schemeClr val="accent2">
                              <a:lumMod val="75000"/>
                            </a:schemeClr>
                          </a:solidFill>
                        </a:rPr>
                        <a:t>UInt_t</a:t>
                      </a:r>
                      <a:endParaRPr lang="en-US" sz="1400" dirty="0">
                        <a:solidFill>
                          <a:schemeClr val="accent2">
                            <a:lumMod val="75000"/>
                          </a:schemeClr>
                        </a:solidFill>
                      </a:endParaRPr>
                    </a:p>
                  </a:txBody>
                  <a:tcPr marT="0" marB="0" anchor="ctr"/>
                </a:tc>
                <a:tc>
                  <a:txBody>
                    <a:bodyPr/>
                    <a:lstStyle/>
                    <a:p>
                      <a:r>
                        <a:rPr lang="en-US" sz="1400" dirty="0" err="1" smtClean="0">
                          <a:solidFill>
                            <a:schemeClr val="accent2">
                              <a:lumMod val="75000"/>
                            </a:schemeClr>
                          </a:solidFill>
                        </a:rPr>
                        <a:t>fBoardSN</a:t>
                      </a:r>
                      <a:endParaRPr lang="en-US" sz="1400" dirty="0">
                        <a:solidFill>
                          <a:schemeClr val="accent2">
                            <a:lumMod val="75000"/>
                          </a:schemeClr>
                        </a:solidFill>
                      </a:endParaRPr>
                    </a:p>
                  </a:txBody>
                  <a:tcPr marT="0" marB="0" anchor="ctr"/>
                </a:tc>
                <a:extLst>
                  <a:ext uri="{0D108BD9-81ED-4DB2-BD59-A6C34878D82A}">
                    <a16:rowId xmlns:a16="http://schemas.microsoft.com/office/drawing/2014/main" xmlns="" val="10002"/>
                  </a:ext>
                </a:extLst>
              </a:tr>
              <a:tr h="172586">
                <a:tc>
                  <a:txBody>
                    <a:bodyPr/>
                    <a:lstStyle/>
                    <a:p>
                      <a:r>
                        <a:rPr lang="en-US" sz="1400" dirty="0" smtClean="0"/>
                        <a:t>UShort_t</a:t>
                      </a:r>
                      <a:endParaRPr lang="en-US" sz="1400" dirty="0"/>
                    </a:p>
                  </a:txBody>
                  <a:tcPr marT="0" marB="0" anchor="ctr"/>
                </a:tc>
                <a:tc>
                  <a:txBody>
                    <a:bodyPr/>
                    <a:lstStyle/>
                    <a:p>
                      <a:r>
                        <a:rPr lang="en-US" sz="1400" dirty="0" smtClean="0"/>
                        <a:t>fLVDSPattern</a:t>
                      </a:r>
                      <a:endParaRPr lang="en-US" sz="1400" dirty="0"/>
                    </a:p>
                  </a:txBody>
                  <a:tcPr marT="0" marB="0" anchor="ctr"/>
                </a:tc>
                <a:extLst>
                  <a:ext uri="{0D108BD9-81ED-4DB2-BD59-A6C34878D82A}">
                    <a16:rowId xmlns:a16="http://schemas.microsoft.com/office/drawing/2014/main" xmlns="" val="10003"/>
                  </a:ext>
                </a:extLst>
              </a:tr>
              <a:tr h="172586">
                <a:tc>
                  <a:txBody>
                    <a:bodyPr/>
                    <a:lstStyle/>
                    <a:p>
                      <a:r>
                        <a:rPr lang="en-US" sz="1400" dirty="0" err="1" smtClean="0">
                          <a:solidFill>
                            <a:schemeClr val="accent2">
                              <a:lumMod val="75000"/>
                            </a:schemeClr>
                          </a:solidFill>
                        </a:rPr>
                        <a:t>UInt_t</a:t>
                      </a:r>
                      <a:endParaRPr lang="en-US" sz="1400" dirty="0">
                        <a:solidFill>
                          <a:schemeClr val="accent2">
                            <a:lumMod val="75000"/>
                          </a:schemeClr>
                        </a:solidFill>
                      </a:endParaRPr>
                    </a:p>
                  </a:txBody>
                  <a:tcPr marT="0" marB="0" anchor="ctr"/>
                </a:tc>
                <a:tc>
                  <a:txBody>
                    <a:bodyPr/>
                    <a:lstStyle/>
                    <a:p>
                      <a:r>
                        <a:rPr lang="en-US" sz="1400" dirty="0" err="1" smtClean="0">
                          <a:solidFill>
                            <a:schemeClr val="accent2">
                              <a:lumMod val="75000"/>
                            </a:schemeClr>
                          </a:solidFill>
                        </a:rPr>
                        <a:t>fBoardStatus</a:t>
                      </a:r>
                      <a:endParaRPr lang="en-US" sz="1400" dirty="0">
                        <a:solidFill>
                          <a:schemeClr val="accent2">
                            <a:lumMod val="75000"/>
                          </a:schemeClr>
                        </a:solidFill>
                      </a:endParaRPr>
                    </a:p>
                  </a:txBody>
                  <a:tcPr marT="0" marB="0" anchor="ctr"/>
                </a:tc>
                <a:extLst>
                  <a:ext uri="{0D108BD9-81ED-4DB2-BD59-A6C34878D82A}">
                    <a16:rowId xmlns:a16="http://schemas.microsoft.com/office/drawing/2014/main" xmlns="" val="10004"/>
                  </a:ext>
                </a:extLst>
              </a:tr>
              <a:tr h="172586">
                <a:tc>
                  <a:txBody>
                    <a:bodyPr/>
                    <a:lstStyle/>
                    <a:p>
                      <a:r>
                        <a:rPr lang="en-US" sz="1400" dirty="0" smtClean="0"/>
                        <a:t>UChar_t</a:t>
                      </a:r>
                      <a:endParaRPr lang="en-US" sz="1400" dirty="0"/>
                    </a:p>
                  </a:txBody>
                  <a:tcPr marT="0" marB="0" anchor="ctr"/>
                </a:tc>
                <a:tc>
                  <a:txBody>
                    <a:bodyPr/>
                    <a:lstStyle/>
                    <a:p>
                      <a:r>
                        <a:rPr lang="en-US" sz="1400" dirty="0" smtClean="0"/>
                        <a:t>fGroupMask</a:t>
                      </a:r>
                      <a:endParaRPr lang="en-US" sz="1400" dirty="0"/>
                    </a:p>
                  </a:txBody>
                  <a:tcPr marT="0" marB="0" anchor="ctr"/>
                </a:tc>
                <a:extLst>
                  <a:ext uri="{0D108BD9-81ED-4DB2-BD59-A6C34878D82A}">
                    <a16:rowId xmlns:a16="http://schemas.microsoft.com/office/drawing/2014/main" xmlns="" val="10006"/>
                  </a:ext>
                </a:extLst>
              </a:tr>
              <a:tr h="1725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UInt_t</a:t>
                      </a:r>
                    </a:p>
                  </a:txBody>
                  <a:tcPr marT="0" marB="0" anchor="ctr"/>
                </a:tc>
                <a:tc>
                  <a:txBody>
                    <a:bodyPr/>
                    <a:lstStyle/>
                    <a:p>
                      <a:r>
                        <a:rPr lang="en-US" sz="1400" dirty="0" smtClean="0"/>
                        <a:t>fEventCounter</a:t>
                      </a:r>
                      <a:endParaRPr lang="en-US" sz="1400" dirty="0"/>
                    </a:p>
                  </a:txBody>
                  <a:tcPr marT="0" marB="0" anchor="ctr"/>
                </a:tc>
                <a:extLst>
                  <a:ext uri="{0D108BD9-81ED-4DB2-BD59-A6C34878D82A}">
                    <a16:rowId xmlns:a16="http://schemas.microsoft.com/office/drawing/2014/main" xmlns="" val="10007"/>
                  </a:ext>
                </a:extLst>
              </a:tr>
              <a:tr h="1725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UInt_t</a:t>
                      </a:r>
                    </a:p>
                  </a:txBody>
                  <a:tcPr marT="0" marB="0" anchor="ctr"/>
                </a:tc>
                <a:tc>
                  <a:txBody>
                    <a:bodyPr/>
                    <a:lstStyle/>
                    <a:p>
                      <a:r>
                        <a:rPr lang="en-US" sz="1400" dirty="0" smtClean="0"/>
                        <a:t>fEventTimeTag</a:t>
                      </a:r>
                      <a:endParaRPr lang="en-US" sz="1400" dirty="0"/>
                    </a:p>
                  </a:txBody>
                  <a:tcPr marT="0" marB="0" anchor="ctr"/>
                </a:tc>
                <a:extLst>
                  <a:ext uri="{0D108BD9-81ED-4DB2-BD59-A6C34878D82A}">
                    <a16:rowId xmlns:a16="http://schemas.microsoft.com/office/drawing/2014/main" xmlns="" val="10008"/>
                  </a:ext>
                </a:extLst>
              </a:tr>
              <a:tr h="1725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solidFill>
                            <a:schemeClr val="accent2">
                              <a:lumMod val="75000"/>
                            </a:schemeClr>
                          </a:solidFill>
                        </a:rPr>
                        <a:t>UChar_t</a:t>
                      </a:r>
                      <a:endParaRPr lang="en-US" sz="1400" dirty="0" smtClean="0">
                        <a:solidFill>
                          <a:schemeClr val="accent2">
                            <a:lumMod val="75000"/>
                          </a:schemeClr>
                        </a:solidFill>
                      </a:endParaRPr>
                    </a:p>
                  </a:txBody>
                  <a:tcPr marT="0" marB="0" anchor="ctr"/>
                </a:tc>
                <a:tc>
                  <a:txBody>
                    <a:bodyPr/>
                    <a:lstStyle/>
                    <a:p>
                      <a:r>
                        <a:rPr lang="en-US" sz="1400" dirty="0" smtClean="0">
                          <a:solidFill>
                            <a:schemeClr val="accent2">
                              <a:lumMod val="75000"/>
                            </a:schemeClr>
                          </a:solidFill>
                        </a:rPr>
                        <a:t>f0SuppAlgrtm</a:t>
                      </a:r>
                      <a:endParaRPr lang="en-US" sz="1400" dirty="0">
                        <a:solidFill>
                          <a:schemeClr val="accent2">
                            <a:lumMod val="75000"/>
                          </a:schemeClr>
                        </a:solidFill>
                      </a:endParaRPr>
                    </a:p>
                  </a:txBody>
                  <a:tcPr marT="0" marB="0" anchor="ctr"/>
                </a:tc>
                <a:extLst>
                  <a:ext uri="{0D108BD9-81ED-4DB2-BD59-A6C34878D82A}">
                    <a16:rowId xmlns:a16="http://schemas.microsoft.com/office/drawing/2014/main" xmlns="" val="10009"/>
                  </a:ext>
                </a:extLst>
              </a:tr>
              <a:tr h="1725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UInt_t</a:t>
                      </a:r>
                    </a:p>
                  </a:txBody>
                  <a:tcPr marT="0" marB="0" anchor="ctr"/>
                </a:tc>
                <a:tc>
                  <a:txBody>
                    <a:bodyPr/>
                    <a:lstStyle/>
                    <a:p>
                      <a:r>
                        <a:rPr lang="en-US" sz="1400" dirty="0" smtClean="0"/>
                        <a:t>fActiveChannelMask</a:t>
                      </a:r>
                      <a:endParaRPr lang="en-US" sz="1400" dirty="0"/>
                    </a:p>
                  </a:txBody>
                  <a:tcPr marT="0" marB="0" anchor="ctr"/>
                </a:tc>
                <a:extLst>
                  <a:ext uri="{0D108BD9-81ED-4DB2-BD59-A6C34878D82A}">
                    <a16:rowId xmlns:a16="http://schemas.microsoft.com/office/drawing/2014/main" xmlns="" val="10010"/>
                  </a:ext>
                </a:extLst>
              </a:tr>
              <a:tr h="1725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UInt_t</a:t>
                      </a:r>
                    </a:p>
                  </a:txBody>
                  <a:tcPr marT="0" marB="0" anchor="ctr"/>
                </a:tc>
                <a:tc>
                  <a:txBody>
                    <a:bodyPr/>
                    <a:lstStyle/>
                    <a:p>
                      <a:r>
                        <a:rPr lang="en-US" sz="1400" dirty="0" smtClean="0"/>
                        <a:t>fAcceptedChannelMask</a:t>
                      </a:r>
                      <a:endParaRPr lang="en-US" sz="1400" dirty="0"/>
                    </a:p>
                  </a:txBody>
                  <a:tcPr marT="0" marB="0" anchor="ctr"/>
                </a:tc>
                <a:extLst>
                  <a:ext uri="{0D108BD9-81ED-4DB2-BD59-A6C34878D82A}">
                    <a16:rowId xmlns:a16="http://schemas.microsoft.com/office/drawing/2014/main" xmlns="" val="10011"/>
                  </a:ext>
                </a:extLst>
              </a:tr>
              <a:tr h="172586">
                <a:tc>
                  <a:txBody>
                    <a:bodyPr/>
                    <a:lstStyle/>
                    <a:p>
                      <a:r>
                        <a:rPr lang="en-US" sz="1400" dirty="0" smtClean="0"/>
                        <a:t>UChar_t</a:t>
                      </a:r>
                      <a:endParaRPr lang="en-US" sz="1400" dirty="0"/>
                    </a:p>
                  </a:txBody>
                  <a:tcPr marT="0" marB="0" anchor="ctr"/>
                </a:tc>
                <a:tc>
                  <a:txBody>
                    <a:bodyPr/>
                    <a:lstStyle/>
                    <a:p>
                      <a:r>
                        <a:rPr lang="en-US" sz="1400" dirty="0" smtClean="0"/>
                        <a:t>fNADCChannels</a:t>
                      </a:r>
                      <a:endParaRPr lang="en-US" sz="1400" dirty="0"/>
                    </a:p>
                  </a:txBody>
                  <a:tcPr marT="0" marB="0" anchor="ctr"/>
                </a:tc>
                <a:extLst>
                  <a:ext uri="{0D108BD9-81ED-4DB2-BD59-A6C34878D82A}">
                    <a16:rowId xmlns:a16="http://schemas.microsoft.com/office/drawing/2014/main" xmlns="" val="10012"/>
                  </a:ext>
                </a:extLst>
              </a:tr>
              <a:tr h="1725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TClonesArray*</a:t>
                      </a:r>
                    </a:p>
                  </a:txBody>
                  <a:tcPr marT="0" marB="0" anchor="ctr"/>
                </a:tc>
                <a:tc>
                  <a:txBody>
                    <a:bodyPr/>
                    <a:lstStyle/>
                    <a:p>
                      <a:r>
                        <a:rPr lang="en-US" sz="1400" dirty="0" smtClean="0"/>
                        <a:t>fADCChannels</a:t>
                      </a:r>
                      <a:endParaRPr lang="en-US" sz="1400" dirty="0"/>
                    </a:p>
                  </a:txBody>
                  <a:tcPr marT="0" marB="0" anchor="ctr"/>
                </a:tc>
                <a:extLst>
                  <a:ext uri="{0D108BD9-81ED-4DB2-BD59-A6C34878D82A}">
                    <a16:rowId xmlns:a16="http://schemas.microsoft.com/office/drawing/2014/main" xmlns="" val="10013"/>
                  </a:ext>
                </a:extLst>
              </a:tr>
              <a:tr h="172586">
                <a:tc>
                  <a:txBody>
                    <a:bodyPr/>
                    <a:lstStyle/>
                    <a:p>
                      <a:r>
                        <a:rPr lang="en-US" sz="1400" dirty="0" smtClean="0"/>
                        <a:t>UChar_t</a:t>
                      </a:r>
                      <a:endParaRPr lang="en-US" sz="1400" dirty="0"/>
                    </a:p>
                  </a:txBody>
                  <a:tcPr marT="0" marB="0" anchor="ctr"/>
                </a:tc>
                <a:tc>
                  <a:txBody>
                    <a:bodyPr/>
                    <a:lstStyle/>
                    <a:p>
                      <a:r>
                        <a:rPr lang="en-US" sz="1400" dirty="0" smtClean="0"/>
                        <a:t>fNADCTriggers</a:t>
                      </a:r>
                      <a:endParaRPr lang="en-US" sz="1400" dirty="0"/>
                    </a:p>
                  </a:txBody>
                  <a:tcPr marT="0" marB="0" anchor="ctr"/>
                </a:tc>
                <a:extLst>
                  <a:ext uri="{0D108BD9-81ED-4DB2-BD59-A6C34878D82A}">
                    <a16:rowId xmlns:a16="http://schemas.microsoft.com/office/drawing/2014/main" xmlns="" val="10014"/>
                  </a:ext>
                </a:extLst>
              </a:tr>
              <a:tr h="172586">
                <a:tc>
                  <a:txBody>
                    <a:bodyPr/>
                    <a:lstStyle/>
                    <a:p>
                      <a:r>
                        <a:rPr lang="en-US" sz="1400" dirty="0" smtClean="0"/>
                        <a:t>TClonesArray*</a:t>
                      </a:r>
                      <a:endParaRPr lang="en-US" sz="1400" dirty="0"/>
                    </a:p>
                  </a:txBody>
                  <a:tcPr marT="0" marB="0" anchor="ctr"/>
                </a:tc>
                <a:tc>
                  <a:txBody>
                    <a:bodyPr/>
                    <a:lstStyle/>
                    <a:p>
                      <a:r>
                        <a:rPr lang="en-US" sz="1400" dirty="0" smtClean="0"/>
                        <a:t>fADCTriggers</a:t>
                      </a:r>
                      <a:endParaRPr lang="en-US" sz="1400" dirty="0"/>
                    </a:p>
                  </a:txBody>
                  <a:tcPr marT="0" marB="0" anchor="ctr"/>
                </a:tc>
                <a:extLst>
                  <a:ext uri="{0D108BD9-81ED-4DB2-BD59-A6C34878D82A}">
                    <a16:rowId xmlns:a16="http://schemas.microsoft.com/office/drawing/2014/main" xmlns="" val="10015"/>
                  </a:ext>
                </a:extLst>
              </a:tr>
            </a:tbl>
          </a:graphicData>
        </a:graphic>
      </p:graphicFrame>
      <p:graphicFrame>
        <p:nvGraphicFramePr>
          <p:cNvPr id="4" name="Tabella 3"/>
          <p:cNvGraphicFramePr>
            <a:graphicFrameLocks noGrp="1"/>
          </p:cNvGraphicFramePr>
          <p:nvPr>
            <p:extLst/>
          </p:nvPr>
        </p:nvGraphicFramePr>
        <p:xfrm>
          <a:off x="9124950" y="104263"/>
          <a:ext cx="2909124" cy="640080"/>
        </p:xfrm>
        <a:graphic>
          <a:graphicData uri="http://schemas.openxmlformats.org/drawingml/2006/table">
            <a:tbl>
              <a:tblPr firstRow="1" bandRow="1">
                <a:tableStyleId>{5C22544A-7EE6-4342-B048-85BDC9FD1C3A}</a:tableStyleId>
              </a:tblPr>
              <a:tblGrid>
                <a:gridCol w="1232391">
                  <a:extLst>
                    <a:ext uri="{9D8B030D-6E8A-4147-A177-3AD203B41FA5}">
                      <a16:colId xmlns:a16="http://schemas.microsoft.com/office/drawing/2014/main" xmlns="" val="20000"/>
                    </a:ext>
                  </a:extLst>
                </a:gridCol>
                <a:gridCol w="1676733">
                  <a:extLst>
                    <a:ext uri="{9D8B030D-6E8A-4147-A177-3AD203B41FA5}">
                      <a16:colId xmlns:a16="http://schemas.microsoft.com/office/drawing/2014/main" xmlns="" val="20001"/>
                    </a:ext>
                  </a:extLst>
                </a:gridCol>
              </a:tblGrid>
              <a:tr h="185892">
                <a:tc gridSpan="2">
                  <a:txBody>
                    <a:bodyPr/>
                    <a:lstStyle/>
                    <a:p>
                      <a:pPr algn="ctr"/>
                      <a:r>
                        <a:rPr lang="en-US" sz="1400" dirty="0" smtClean="0"/>
                        <a:t>TADCChannel</a:t>
                      </a:r>
                      <a:endParaRPr lang="en-US" sz="1400" dirty="0"/>
                    </a:p>
                  </a:txBody>
                  <a:tcPr marT="0" marB="0" anchor="ctr"/>
                </a:tc>
                <a:tc hMerge="1">
                  <a:txBody>
                    <a:bodyPr/>
                    <a:lstStyle/>
                    <a:p>
                      <a:endParaRPr lang="en-US" dirty="0"/>
                    </a:p>
                  </a:txBody>
                  <a:tcPr/>
                </a:tc>
                <a:extLst>
                  <a:ext uri="{0D108BD9-81ED-4DB2-BD59-A6C34878D82A}">
                    <a16:rowId xmlns:a16="http://schemas.microsoft.com/office/drawing/2014/main" xmlns="" val="10000"/>
                  </a:ext>
                </a:extLst>
              </a:tr>
              <a:tr h="172586">
                <a:tc>
                  <a:txBody>
                    <a:bodyPr/>
                    <a:lstStyle/>
                    <a:p>
                      <a:r>
                        <a:rPr lang="en-US" sz="1400" dirty="0" smtClean="0"/>
                        <a:t>UChar_t</a:t>
                      </a:r>
                      <a:endParaRPr lang="en-US" sz="1400" dirty="0"/>
                    </a:p>
                  </a:txBody>
                  <a:tcPr marT="0" marB="0" anchor="ctr"/>
                </a:tc>
                <a:tc>
                  <a:txBody>
                    <a:bodyPr/>
                    <a:lstStyle/>
                    <a:p>
                      <a:r>
                        <a:rPr lang="en-US" sz="1400" dirty="0" smtClean="0"/>
                        <a:t>fChannelNumber</a:t>
                      </a:r>
                      <a:endParaRPr lang="en-US" sz="1400" dirty="0"/>
                    </a:p>
                  </a:txBody>
                  <a:tcPr marT="0" marB="0" anchor="ctr"/>
                </a:tc>
                <a:extLst>
                  <a:ext uri="{0D108BD9-81ED-4DB2-BD59-A6C34878D82A}">
                    <a16:rowId xmlns:a16="http://schemas.microsoft.com/office/drawing/2014/main" xmlns="" val="10001"/>
                  </a:ext>
                </a:extLst>
              </a:tr>
              <a:tr h="172586">
                <a:tc>
                  <a:txBody>
                    <a:bodyPr/>
                    <a:lstStyle/>
                    <a:p>
                      <a:r>
                        <a:rPr lang="en-US" sz="1400" dirty="0" err="1" smtClean="0"/>
                        <a:t>Short_t</a:t>
                      </a:r>
                      <a:endParaRPr lang="en-US" sz="1400" dirty="0"/>
                    </a:p>
                  </a:txBody>
                  <a:tcPr marT="0" marB="0" anchor="ctr"/>
                </a:tc>
                <a:tc>
                  <a:txBody>
                    <a:bodyPr/>
                    <a:lstStyle/>
                    <a:p>
                      <a:r>
                        <a:rPr lang="en-US" sz="1400" dirty="0" smtClean="0"/>
                        <a:t>fSamples[1024]</a:t>
                      </a:r>
                      <a:endParaRPr lang="en-US" sz="1400" dirty="0"/>
                    </a:p>
                  </a:txBody>
                  <a:tcPr marT="0" marB="0" anchor="ctr"/>
                </a:tc>
                <a:extLst>
                  <a:ext uri="{0D108BD9-81ED-4DB2-BD59-A6C34878D82A}">
                    <a16:rowId xmlns:a16="http://schemas.microsoft.com/office/drawing/2014/main" xmlns="" val="10002"/>
                  </a:ext>
                </a:extLst>
              </a:tr>
            </a:tbl>
          </a:graphicData>
        </a:graphic>
      </p:graphicFrame>
      <p:graphicFrame>
        <p:nvGraphicFramePr>
          <p:cNvPr id="5" name="Tabella 4"/>
          <p:cNvGraphicFramePr>
            <a:graphicFrameLocks noGrp="1"/>
          </p:cNvGraphicFramePr>
          <p:nvPr>
            <p:extLst/>
          </p:nvPr>
        </p:nvGraphicFramePr>
        <p:xfrm>
          <a:off x="9124950" y="853294"/>
          <a:ext cx="2909124" cy="1493520"/>
        </p:xfrm>
        <a:graphic>
          <a:graphicData uri="http://schemas.openxmlformats.org/drawingml/2006/table">
            <a:tbl>
              <a:tblPr firstRow="1" bandRow="1">
                <a:tableStyleId>{5C22544A-7EE6-4342-B048-85BDC9FD1C3A}</a:tableStyleId>
              </a:tblPr>
              <a:tblGrid>
                <a:gridCol w="1232391">
                  <a:extLst>
                    <a:ext uri="{9D8B030D-6E8A-4147-A177-3AD203B41FA5}">
                      <a16:colId xmlns:a16="http://schemas.microsoft.com/office/drawing/2014/main" xmlns="" val="20000"/>
                    </a:ext>
                  </a:extLst>
                </a:gridCol>
                <a:gridCol w="1676733">
                  <a:extLst>
                    <a:ext uri="{9D8B030D-6E8A-4147-A177-3AD203B41FA5}">
                      <a16:colId xmlns:a16="http://schemas.microsoft.com/office/drawing/2014/main" xmlns="" val="20001"/>
                    </a:ext>
                  </a:extLst>
                </a:gridCol>
              </a:tblGrid>
              <a:tr h="172586">
                <a:tc gridSpan="2">
                  <a:txBody>
                    <a:bodyPr/>
                    <a:lstStyle/>
                    <a:p>
                      <a:pPr algn="ctr"/>
                      <a:r>
                        <a:rPr lang="en-US" sz="1400" dirty="0" smtClean="0"/>
                        <a:t>TADCTrigger</a:t>
                      </a:r>
                      <a:endParaRPr lang="en-US" sz="1400" dirty="0"/>
                    </a:p>
                  </a:txBody>
                  <a:tcPr marT="0" marB="0" anchor="ctr"/>
                </a:tc>
                <a:tc hMerge="1">
                  <a:txBody>
                    <a:bodyPr/>
                    <a:lstStyle/>
                    <a:p>
                      <a:endParaRPr lang="en-US" dirty="0"/>
                    </a:p>
                  </a:txBody>
                  <a:tcPr/>
                </a:tc>
                <a:extLst>
                  <a:ext uri="{0D108BD9-81ED-4DB2-BD59-A6C34878D82A}">
                    <a16:rowId xmlns:a16="http://schemas.microsoft.com/office/drawing/2014/main" xmlns="" val="10000"/>
                  </a:ext>
                </a:extLst>
              </a:tr>
              <a:tr h="172586">
                <a:tc>
                  <a:txBody>
                    <a:bodyPr/>
                    <a:lstStyle/>
                    <a:p>
                      <a:r>
                        <a:rPr lang="en-US" sz="1400" dirty="0" smtClean="0"/>
                        <a:t>UChar_t</a:t>
                      </a:r>
                      <a:endParaRPr lang="en-US" sz="1400" dirty="0"/>
                    </a:p>
                  </a:txBody>
                  <a:tcPr marT="0" marB="0" anchor="ctr"/>
                </a:tc>
                <a:tc>
                  <a:txBody>
                    <a:bodyPr/>
                    <a:lstStyle/>
                    <a:p>
                      <a:r>
                        <a:rPr lang="en-US" sz="1400" dirty="0" smtClean="0"/>
                        <a:t>fGroupNumber</a:t>
                      </a:r>
                      <a:endParaRPr lang="en-US" sz="1400" dirty="0"/>
                    </a:p>
                  </a:txBody>
                  <a:tcPr marT="0" marB="0" anchor="ctr"/>
                </a:tc>
                <a:extLst>
                  <a:ext uri="{0D108BD9-81ED-4DB2-BD59-A6C34878D82A}">
                    <a16:rowId xmlns:a16="http://schemas.microsoft.com/office/drawing/2014/main" xmlns="" val="10001"/>
                  </a:ext>
                </a:extLst>
              </a:tr>
              <a:tr h="172586">
                <a:tc>
                  <a:txBody>
                    <a:bodyPr/>
                    <a:lstStyle/>
                    <a:p>
                      <a:r>
                        <a:rPr lang="en-US" sz="1400" dirty="0" smtClean="0"/>
                        <a:t>UShort_t</a:t>
                      </a:r>
                      <a:endParaRPr lang="en-US" sz="1400" dirty="0"/>
                    </a:p>
                  </a:txBody>
                  <a:tcPr marT="0" marB="0" anchor="ctr"/>
                </a:tc>
                <a:tc>
                  <a:txBody>
                    <a:bodyPr/>
                    <a:lstStyle/>
                    <a:p>
                      <a:r>
                        <a:rPr lang="en-US" sz="1400" dirty="0" smtClean="0"/>
                        <a:t>fStartIndexCell</a:t>
                      </a:r>
                      <a:endParaRPr lang="en-US" sz="1400" dirty="0"/>
                    </a:p>
                  </a:txBody>
                  <a:tcPr marT="0" marB="0" anchor="ctr"/>
                </a:tc>
                <a:extLst>
                  <a:ext uri="{0D108BD9-81ED-4DB2-BD59-A6C34878D82A}">
                    <a16:rowId xmlns:a16="http://schemas.microsoft.com/office/drawing/2014/main" xmlns="" val="10002"/>
                  </a:ext>
                </a:extLst>
              </a:tr>
              <a:tr h="172586">
                <a:tc>
                  <a:txBody>
                    <a:bodyPr/>
                    <a:lstStyle/>
                    <a:p>
                      <a:r>
                        <a:rPr lang="en-US" sz="1400" dirty="0" smtClean="0"/>
                        <a:t>UChar_t</a:t>
                      </a:r>
                      <a:endParaRPr lang="en-US" sz="1400" dirty="0"/>
                    </a:p>
                  </a:txBody>
                  <a:tcPr marT="0" marB="0" anchor="ctr"/>
                </a:tc>
                <a:tc>
                  <a:txBody>
                    <a:bodyPr/>
                    <a:lstStyle/>
                    <a:p>
                      <a:r>
                        <a:rPr lang="en-US" sz="1400" dirty="0" smtClean="0"/>
                        <a:t>fFrequency</a:t>
                      </a:r>
                      <a:endParaRPr lang="en-US" sz="1400" dirty="0"/>
                    </a:p>
                  </a:txBody>
                  <a:tcPr marT="0" marB="0" anchor="ctr"/>
                </a:tc>
                <a:extLst>
                  <a:ext uri="{0D108BD9-81ED-4DB2-BD59-A6C34878D82A}">
                    <a16:rowId xmlns:a16="http://schemas.microsoft.com/office/drawing/2014/main" xmlns="" val="10003"/>
                  </a:ext>
                </a:extLst>
              </a:tr>
              <a:tr h="172586">
                <a:tc>
                  <a:txBody>
                    <a:bodyPr/>
                    <a:lstStyle/>
                    <a:p>
                      <a:r>
                        <a:rPr lang="en-US" sz="1400" dirty="0" smtClean="0"/>
                        <a:t>Bool_t</a:t>
                      </a:r>
                      <a:endParaRPr lang="en-US" sz="1400" dirty="0"/>
                    </a:p>
                  </a:txBody>
                  <a:tcPr marT="0" marB="0" anchor="ctr"/>
                </a:tc>
                <a:tc>
                  <a:txBody>
                    <a:bodyPr/>
                    <a:lstStyle/>
                    <a:p>
                      <a:r>
                        <a:rPr lang="en-US" sz="1400" dirty="0" smtClean="0"/>
                        <a:t>fTriggerSignal</a:t>
                      </a:r>
                      <a:endParaRPr lang="en-US" sz="1400" dirty="0"/>
                    </a:p>
                  </a:txBody>
                  <a:tcPr marT="0" marB="0" anchor="ctr"/>
                </a:tc>
                <a:extLst>
                  <a:ext uri="{0D108BD9-81ED-4DB2-BD59-A6C34878D82A}">
                    <a16:rowId xmlns:a16="http://schemas.microsoft.com/office/drawing/2014/main" xmlns="" val="10004"/>
                  </a:ext>
                </a:extLst>
              </a:tr>
              <a:tr h="172586">
                <a:tc>
                  <a:txBody>
                    <a:bodyPr/>
                    <a:lstStyle/>
                    <a:p>
                      <a:r>
                        <a:rPr lang="en-US" sz="1400" dirty="0" smtClean="0"/>
                        <a:t>UInt_t</a:t>
                      </a:r>
                      <a:endParaRPr lang="en-US" sz="1400" dirty="0"/>
                    </a:p>
                  </a:txBody>
                  <a:tcPr marT="0" marB="0" anchor="ctr"/>
                </a:tc>
                <a:tc>
                  <a:txBody>
                    <a:bodyPr/>
                    <a:lstStyle/>
                    <a:p>
                      <a:r>
                        <a:rPr lang="en-US" sz="1400" dirty="0" smtClean="0"/>
                        <a:t>fTriggerTimeTag</a:t>
                      </a:r>
                      <a:endParaRPr lang="en-US" sz="1400" dirty="0"/>
                    </a:p>
                  </a:txBody>
                  <a:tcPr marT="0" marB="0" anchor="ctr"/>
                </a:tc>
                <a:extLst>
                  <a:ext uri="{0D108BD9-81ED-4DB2-BD59-A6C34878D82A}">
                    <a16:rowId xmlns:a16="http://schemas.microsoft.com/office/drawing/2014/main" xmlns="" val="10005"/>
                  </a:ext>
                </a:extLst>
              </a:tr>
              <a:tr h="172586">
                <a:tc>
                  <a:txBody>
                    <a:bodyPr/>
                    <a:lstStyle/>
                    <a:p>
                      <a:r>
                        <a:rPr lang="en-US" sz="1400" dirty="0" err="1" smtClean="0"/>
                        <a:t>Short_t</a:t>
                      </a:r>
                      <a:endParaRPr lang="en-US" sz="1400" dirty="0"/>
                    </a:p>
                  </a:txBody>
                  <a:tcPr marT="0" marB="0" anchor="ctr"/>
                </a:tc>
                <a:tc>
                  <a:txBody>
                    <a:bodyPr/>
                    <a:lstStyle/>
                    <a:p>
                      <a:r>
                        <a:rPr lang="en-US" sz="1400" dirty="0" smtClean="0"/>
                        <a:t>fSamples[1024]</a:t>
                      </a:r>
                      <a:endParaRPr lang="en-US" sz="1400" dirty="0"/>
                    </a:p>
                  </a:txBody>
                  <a:tcPr marT="0" marB="0" anchor="ctr"/>
                </a:tc>
                <a:extLst>
                  <a:ext uri="{0D108BD9-81ED-4DB2-BD59-A6C34878D82A}">
                    <a16:rowId xmlns:a16="http://schemas.microsoft.com/office/drawing/2014/main" xmlns="" val="10006"/>
                  </a:ext>
                </a:extLst>
              </a:tr>
            </a:tbl>
          </a:graphicData>
        </a:graphic>
      </p:graphicFrame>
      <p:sp>
        <p:nvSpPr>
          <p:cNvPr id="8" name="CasellaDiTesto 7"/>
          <p:cNvSpPr txBox="1"/>
          <p:nvPr/>
        </p:nvSpPr>
        <p:spPr>
          <a:xfrm>
            <a:off x="146050" y="98012"/>
            <a:ext cx="3602653" cy="646331"/>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sz="3600" b="1" dirty="0" smtClean="0"/>
              <a:t>RAW data format</a:t>
            </a:r>
            <a:endParaRPr lang="en-US" sz="3600" b="1" dirty="0"/>
          </a:p>
        </p:txBody>
      </p:sp>
      <p:cxnSp>
        <p:nvCxnSpPr>
          <p:cNvPr id="16" name="Connettore 2 15"/>
          <p:cNvCxnSpPr/>
          <p:nvPr/>
        </p:nvCxnSpPr>
        <p:spPr>
          <a:xfrm flipV="1">
            <a:off x="2815957" y="174227"/>
            <a:ext cx="1720026" cy="263424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7102324" y="174228"/>
            <a:ext cx="2022626" cy="258348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7102324" y="935992"/>
            <a:ext cx="2022626" cy="226066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8032339" y="2515518"/>
            <a:ext cx="4001735"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177800" indent="-177800">
              <a:buFont typeface="Arial" panose="020B0604020202020204" pitchFamily="34" charset="0"/>
              <a:buChar char="•"/>
            </a:pPr>
            <a:r>
              <a:rPr lang="en-US" b="1" dirty="0" err="1" smtClean="0"/>
              <a:t>fBoardSN</a:t>
            </a:r>
            <a:r>
              <a:rPr lang="en-US" dirty="0" smtClean="0"/>
              <a:t>, </a:t>
            </a:r>
            <a:r>
              <a:rPr lang="en-US" b="1" dirty="0" err="1" smtClean="0"/>
              <a:t>fBoardStatus</a:t>
            </a:r>
            <a:r>
              <a:rPr lang="en-US" dirty="0" smtClean="0"/>
              <a:t>, and </a:t>
            </a:r>
            <a:r>
              <a:rPr lang="en-US" b="1" dirty="0" smtClean="0"/>
              <a:t>f0SuppAlgrtm</a:t>
            </a:r>
            <a:r>
              <a:rPr lang="en-US" dirty="0" smtClean="0"/>
              <a:t> are </a:t>
            </a:r>
            <a:r>
              <a:rPr lang="en-US" dirty="0" err="1" smtClean="0"/>
              <a:t>copyed</a:t>
            </a:r>
            <a:r>
              <a:rPr lang="en-US" dirty="0" smtClean="0"/>
              <a:t> from the DAQ data format</a:t>
            </a:r>
          </a:p>
        </p:txBody>
      </p:sp>
      <p:sp>
        <p:nvSpPr>
          <p:cNvPr id="6" name="Segnaposto data 5"/>
          <p:cNvSpPr>
            <a:spLocks noGrp="1"/>
          </p:cNvSpPr>
          <p:nvPr>
            <p:ph type="dt" sz="half" idx="10"/>
          </p:nvPr>
        </p:nvSpPr>
        <p:spPr/>
        <p:txBody>
          <a:bodyPr/>
          <a:lstStyle/>
          <a:p>
            <a:r>
              <a:rPr lang="it-IT" smtClean="0"/>
              <a:t>08/03/2018</a:t>
            </a:r>
            <a:endParaRPr lang="it-IT"/>
          </a:p>
        </p:txBody>
      </p:sp>
      <p:sp>
        <p:nvSpPr>
          <p:cNvPr id="7" name="Segnaposto piè di pagina 6"/>
          <p:cNvSpPr>
            <a:spLocks noGrp="1"/>
          </p:cNvSpPr>
          <p:nvPr>
            <p:ph type="ftr" sz="quarter" idx="11"/>
          </p:nvPr>
        </p:nvSpPr>
        <p:spPr/>
        <p:txBody>
          <a:bodyPr/>
          <a:lstStyle/>
          <a:p>
            <a:r>
              <a:rPr lang="en-US" smtClean="0"/>
              <a:t>E. Leonardi - PADME GM - Computing and Software</a:t>
            </a:r>
            <a:endParaRPr lang="it-IT"/>
          </a:p>
        </p:txBody>
      </p:sp>
      <p:sp>
        <p:nvSpPr>
          <p:cNvPr id="9" name="Segnaposto numero diapositiva 8"/>
          <p:cNvSpPr>
            <a:spLocks noGrp="1"/>
          </p:cNvSpPr>
          <p:nvPr>
            <p:ph type="sldNum" sz="quarter" idx="12"/>
          </p:nvPr>
        </p:nvSpPr>
        <p:spPr/>
        <p:txBody>
          <a:bodyPr/>
          <a:lstStyle/>
          <a:p>
            <a:fld id="{8C7B811B-D4E3-4C3F-A146-FF3C7F08B2D0}" type="slidenum">
              <a:rPr lang="it-IT" smtClean="0"/>
              <a:t>17</a:t>
            </a:fld>
            <a:endParaRPr lang="it-IT"/>
          </a:p>
        </p:txBody>
      </p:sp>
      <p:sp>
        <p:nvSpPr>
          <p:cNvPr id="32" name="CasellaDiTesto 31"/>
          <p:cNvSpPr txBox="1"/>
          <p:nvPr/>
        </p:nvSpPr>
        <p:spPr>
          <a:xfrm>
            <a:off x="5330535" y="4048878"/>
            <a:ext cx="6703539"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177800" indent="-177800" algn="just">
              <a:buFont typeface="Arial" panose="020B0604020202020204" pitchFamily="34" charset="0"/>
              <a:buChar char="•"/>
            </a:pPr>
            <a:r>
              <a:rPr lang="en-US" sz="2000" dirty="0" smtClean="0"/>
              <a:t>As the new format is a superset of the previous format and the old class interfaces are respected, all code currently in use for analysis should in principle work with files in the new format (need to recompile using the new libraries, of course).</a:t>
            </a:r>
          </a:p>
          <a:p>
            <a:pPr marL="177800" indent="-177800" algn="just">
              <a:buFont typeface="Arial" panose="020B0604020202020204" pitchFamily="34" charset="0"/>
              <a:buChar char="•"/>
            </a:pPr>
            <a:r>
              <a:rPr lang="en-US" sz="2000" dirty="0" smtClean="0"/>
              <a:t>I am now studying how to create code that can use both old and new format (possible according to ROOT).</a:t>
            </a:r>
          </a:p>
        </p:txBody>
      </p:sp>
      <p:sp>
        <p:nvSpPr>
          <p:cNvPr id="23" name="CasellaDiTesto 22"/>
          <p:cNvSpPr txBox="1"/>
          <p:nvPr/>
        </p:nvSpPr>
        <p:spPr>
          <a:xfrm>
            <a:off x="190088" y="3448007"/>
            <a:ext cx="4978812"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177800" indent="-177800" algn="just">
              <a:buFont typeface="Arial" panose="020B0604020202020204" pitchFamily="34" charset="0"/>
              <a:buChar char="•"/>
            </a:pPr>
            <a:r>
              <a:rPr lang="en-US" b="1" dirty="0" err="1" smtClean="0"/>
              <a:t>fEventAbsTime</a:t>
            </a:r>
            <a:r>
              <a:rPr lang="en-US" dirty="0" smtClean="0"/>
              <a:t> is the global UTC time on the L1 server when the event is merged. Servers use NTP so timing should be good down to the </a:t>
            </a:r>
            <a:r>
              <a:rPr lang="en-US" dirty="0" err="1" smtClean="0"/>
              <a:t>ms</a:t>
            </a:r>
            <a:r>
              <a:rPr lang="en-US" dirty="0" smtClean="0"/>
              <a:t> level.</a:t>
            </a:r>
          </a:p>
          <a:p>
            <a:pPr marL="177800" indent="-177800" algn="just">
              <a:buFont typeface="Arial" panose="020B0604020202020204" pitchFamily="34" charset="0"/>
              <a:buChar char="•"/>
            </a:pPr>
            <a:r>
              <a:rPr lang="en-US" b="1" dirty="0" err="1" smtClean="0"/>
              <a:t>fEventRunTime</a:t>
            </a:r>
            <a:r>
              <a:rPr lang="en-US" dirty="0" smtClean="0"/>
              <a:t> is the time from the start of the run. It is computed taking into account the timing information of all the boards (which should in principle be well synchronized).</a:t>
            </a:r>
          </a:p>
          <a:p>
            <a:pPr marL="177800" indent="-177800" algn="just">
              <a:buFont typeface="Arial" panose="020B0604020202020204" pitchFamily="34" charset="0"/>
              <a:buChar char="•"/>
            </a:pPr>
            <a:r>
              <a:rPr lang="en-US" b="1" dirty="0" err="1" smtClean="0"/>
              <a:t>fEventTrigMask</a:t>
            </a:r>
            <a:r>
              <a:rPr lang="en-US" dirty="0" smtClean="0"/>
              <a:t> and </a:t>
            </a:r>
            <a:r>
              <a:rPr lang="en-US" b="1" dirty="0" err="1" smtClean="0"/>
              <a:t>fEventStatus</a:t>
            </a:r>
            <a:r>
              <a:rPr lang="en-US" dirty="0" smtClean="0"/>
              <a:t> are 32 bits patterns reserved for future use.</a:t>
            </a:r>
            <a:endParaRPr lang="en-US" dirty="0"/>
          </a:p>
        </p:txBody>
      </p:sp>
    </p:spTree>
    <p:extLst>
      <p:ext uri="{BB962C8B-B14F-4D97-AF65-F5344CB8AC3E}">
        <p14:creationId xmlns:p14="http://schemas.microsoft.com/office/powerpoint/2010/main" val="308957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0"/>
            <a:ext cx="10972800" cy="1143000"/>
          </a:xfrm>
        </p:spPr>
        <p:txBody>
          <a:bodyPr/>
          <a:lstStyle/>
          <a:p>
            <a:r>
              <a:rPr lang="it-IT" dirty="0" smtClean="0"/>
              <a:t>GRID </a:t>
            </a:r>
            <a:r>
              <a:rPr lang="it-IT" dirty="0" err="1" smtClean="0"/>
              <a:t>Resources</a:t>
            </a:r>
            <a:endParaRPr lang="it-IT" dirty="0"/>
          </a:p>
        </p:txBody>
      </p:sp>
      <p:sp>
        <p:nvSpPr>
          <p:cNvPr id="3" name="Segnaposto contenuto 2"/>
          <p:cNvSpPr>
            <a:spLocks noGrp="1"/>
          </p:cNvSpPr>
          <p:nvPr>
            <p:ph idx="1"/>
          </p:nvPr>
        </p:nvSpPr>
        <p:spPr>
          <a:xfrm>
            <a:off x="609600" y="977295"/>
            <a:ext cx="10972800" cy="5148869"/>
          </a:xfrm>
        </p:spPr>
        <p:txBody>
          <a:bodyPr>
            <a:normAutofit/>
          </a:bodyPr>
          <a:lstStyle/>
          <a:p>
            <a:r>
              <a:rPr lang="it-IT" dirty="0" smtClean="0"/>
              <a:t>CPU: 4000 </a:t>
            </a:r>
            <a:r>
              <a:rPr lang="it-IT" dirty="0" err="1" smtClean="0"/>
              <a:t>HEPSpec</a:t>
            </a:r>
            <a:r>
              <a:rPr lang="it-IT" dirty="0" smtClean="0"/>
              <a:t> </a:t>
            </a:r>
            <a:r>
              <a:rPr lang="it-IT" dirty="0" err="1" smtClean="0"/>
              <a:t>financed</a:t>
            </a:r>
            <a:r>
              <a:rPr lang="it-IT" dirty="0" smtClean="0"/>
              <a:t> by INFN (2017+2018)</a:t>
            </a:r>
          </a:p>
          <a:p>
            <a:pPr lvl="1"/>
            <a:r>
              <a:rPr lang="it-IT" dirty="0" smtClean="0"/>
              <a:t>2500 HS </a:t>
            </a:r>
            <a:r>
              <a:rPr lang="it-IT" dirty="0" err="1" smtClean="0"/>
              <a:t>at</a:t>
            </a:r>
            <a:r>
              <a:rPr lang="it-IT" dirty="0" smtClean="0"/>
              <a:t> LNF Tier2 (1000 HS </a:t>
            </a:r>
            <a:r>
              <a:rPr lang="it-IT" dirty="0" err="1" smtClean="0"/>
              <a:t>available</a:t>
            </a:r>
            <a:r>
              <a:rPr lang="it-IT" dirty="0" smtClean="0"/>
              <a:t>)</a:t>
            </a:r>
          </a:p>
          <a:p>
            <a:pPr lvl="1"/>
            <a:r>
              <a:rPr lang="it-IT" dirty="0" smtClean="0"/>
              <a:t>1500 HS </a:t>
            </a:r>
            <a:r>
              <a:rPr lang="it-IT" dirty="0" err="1" smtClean="0"/>
              <a:t>at</a:t>
            </a:r>
            <a:r>
              <a:rPr lang="it-IT" dirty="0" smtClean="0"/>
              <a:t> CNAF Tier1</a:t>
            </a:r>
          </a:p>
          <a:p>
            <a:r>
              <a:rPr lang="it-IT" dirty="0" smtClean="0"/>
              <a:t>Disk: 90 TB net disk </a:t>
            </a:r>
            <a:r>
              <a:rPr lang="it-IT" dirty="0" err="1" smtClean="0"/>
              <a:t>storage</a:t>
            </a:r>
            <a:r>
              <a:rPr lang="it-IT" dirty="0" smtClean="0"/>
              <a:t> </a:t>
            </a:r>
            <a:r>
              <a:rPr lang="it-IT" dirty="0" err="1" smtClean="0"/>
              <a:t>financed</a:t>
            </a:r>
            <a:r>
              <a:rPr lang="it-IT" dirty="0" smtClean="0"/>
              <a:t> by INFN (2017)</a:t>
            </a:r>
          </a:p>
          <a:p>
            <a:pPr lvl="1"/>
            <a:r>
              <a:rPr lang="it-IT" dirty="0" smtClean="0"/>
              <a:t>80 TB </a:t>
            </a:r>
            <a:r>
              <a:rPr lang="it-IT" dirty="0" err="1" smtClean="0"/>
              <a:t>at</a:t>
            </a:r>
            <a:r>
              <a:rPr lang="it-IT" dirty="0" smtClean="0"/>
              <a:t> LNF Tier2 (</a:t>
            </a:r>
            <a:r>
              <a:rPr lang="it-IT" dirty="0" err="1" smtClean="0"/>
              <a:t>available</a:t>
            </a:r>
            <a:r>
              <a:rPr lang="it-IT" dirty="0" smtClean="0"/>
              <a:t>)</a:t>
            </a:r>
          </a:p>
          <a:p>
            <a:pPr lvl="1"/>
            <a:r>
              <a:rPr lang="it-IT" dirty="0" smtClean="0"/>
              <a:t>10 TB </a:t>
            </a:r>
            <a:r>
              <a:rPr lang="it-IT" dirty="0" err="1" smtClean="0"/>
              <a:t>at</a:t>
            </a:r>
            <a:r>
              <a:rPr lang="it-IT" dirty="0" smtClean="0"/>
              <a:t> CNAF Tier1 (</a:t>
            </a:r>
            <a:r>
              <a:rPr lang="it-IT" dirty="0" err="1" smtClean="0"/>
              <a:t>available</a:t>
            </a:r>
            <a:r>
              <a:rPr lang="it-IT" dirty="0" smtClean="0"/>
              <a:t>)</a:t>
            </a:r>
          </a:p>
          <a:p>
            <a:r>
              <a:rPr lang="it-IT" dirty="0" err="1" smtClean="0"/>
              <a:t>Tapes</a:t>
            </a:r>
            <a:r>
              <a:rPr lang="it-IT" dirty="0" smtClean="0"/>
              <a:t>: 500 TB </a:t>
            </a:r>
            <a:r>
              <a:rPr lang="it-IT" dirty="0" err="1" smtClean="0"/>
              <a:t>at</a:t>
            </a:r>
            <a:r>
              <a:rPr lang="it-IT" dirty="0" smtClean="0"/>
              <a:t> the CNAF Tier1 tape </a:t>
            </a:r>
            <a:r>
              <a:rPr lang="it-IT" dirty="0" err="1" smtClean="0"/>
              <a:t>library</a:t>
            </a:r>
            <a:endParaRPr lang="it-IT" dirty="0" smtClean="0"/>
          </a:p>
          <a:p>
            <a:pPr lvl="1"/>
            <a:r>
              <a:rPr lang="it-IT" dirty="0" smtClean="0"/>
              <a:t>300 TB </a:t>
            </a:r>
            <a:r>
              <a:rPr lang="it-IT" dirty="0" err="1" smtClean="0"/>
              <a:t>at</a:t>
            </a:r>
            <a:r>
              <a:rPr lang="it-IT" dirty="0" smtClean="0"/>
              <a:t> the KLOE2 tape </a:t>
            </a:r>
            <a:r>
              <a:rPr lang="it-IT" dirty="0" err="1" smtClean="0"/>
              <a:t>library</a:t>
            </a:r>
            <a:r>
              <a:rPr lang="it-IT" dirty="0" smtClean="0"/>
              <a:t> in LNF for the </a:t>
            </a:r>
            <a:r>
              <a:rPr lang="it-IT" dirty="0" err="1" smtClean="0"/>
              <a:t>emergency</a:t>
            </a:r>
            <a:r>
              <a:rPr lang="it-IT" dirty="0" smtClean="0"/>
              <a:t> backup of </a:t>
            </a:r>
            <a:r>
              <a:rPr lang="it-IT" dirty="0" err="1" smtClean="0"/>
              <a:t>experimental</a:t>
            </a:r>
            <a:r>
              <a:rPr lang="it-IT" dirty="0" smtClean="0"/>
              <a:t> data</a:t>
            </a:r>
          </a:p>
          <a:p>
            <a:pPr lvl="1"/>
            <a:endParaRPr lang="it-IT" dirty="0"/>
          </a:p>
        </p:txBody>
      </p:sp>
      <p:sp>
        <p:nvSpPr>
          <p:cNvPr id="4" name="Segnaposto data 3"/>
          <p:cNvSpPr>
            <a:spLocks noGrp="1"/>
          </p:cNvSpPr>
          <p:nvPr>
            <p:ph type="dt" sz="half" idx="10"/>
          </p:nvPr>
        </p:nvSpPr>
        <p:spPr/>
        <p:txBody>
          <a:bodyPr/>
          <a:lstStyle/>
          <a:p>
            <a:r>
              <a:rPr lang="it-IT" smtClean="0"/>
              <a:t>08/03/2018</a:t>
            </a:r>
            <a:endParaRPr lang="it-IT"/>
          </a:p>
        </p:txBody>
      </p:sp>
      <p:sp>
        <p:nvSpPr>
          <p:cNvPr id="5" name="Segnaposto piè di pagina 4"/>
          <p:cNvSpPr>
            <a:spLocks noGrp="1"/>
          </p:cNvSpPr>
          <p:nvPr>
            <p:ph type="ftr" sz="quarter" idx="11"/>
          </p:nvPr>
        </p:nvSpPr>
        <p:spPr/>
        <p:txBody>
          <a:bodyPr/>
          <a:lstStyle/>
          <a:p>
            <a:r>
              <a:rPr lang="en-US" smtClean="0"/>
              <a:t>E. Leonardi - PADME GM - Computing and Software</a:t>
            </a:r>
            <a:endParaRPr lang="it-IT"/>
          </a:p>
        </p:txBody>
      </p:sp>
      <p:sp>
        <p:nvSpPr>
          <p:cNvPr id="6" name="Segnaposto numero diapositiva 5"/>
          <p:cNvSpPr>
            <a:spLocks noGrp="1"/>
          </p:cNvSpPr>
          <p:nvPr>
            <p:ph type="sldNum" sz="quarter" idx="12"/>
          </p:nvPr>
        </p:nvSpPr>
        <p:spPr/>
        <p:txBody>
          <a:bodyPr/>
          <a:lstStyle/>
          <a:p>
            <a:fld id="{8C7B811B-D4E3-4C3F-A146-FF3C7F08B2D0}" type="slidenum">
              <a:rPr lang="it-IT" smtClean="0"/>
              <a:t>18</a:t>
            </a:fld>
            <a:endParaRPr lang="it-IT"/>
          </a:p>
        </p:txBody>
      </p:sp>
    </p:spTree>
    <p:extLst>
      <p:ext uri="{BB962C8B-B14F-4D97-AF65-F5344CB8AC3E}">
        <p14:creationId xmlns:p14="http://schemas.microsoft.com/office/powerpoint/2010/main" val="2093116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541" y="7831"/>
            <a:ext cx="10972800" cy="1143000"/>
          </a:xfrm>
        </p:spPr>
        <p:txBody>
          <a:bodyPr/>
          <a:lstStyle/>
          <a:p>
            <a:r>
              <a:rPr lang="it-IT" dirty="0" smtClean="0"/>
              <a:t>Off-line setup</a:t>
            </a:r>
            <a:endParaRPr lang="it-IT" dirty="0"/>
          </a:p>
        </p:txBody>
      </p:sp>
      <p:sp>
        <p:nvSpPr>
          <p:cNvPr id="3" name="Segnaposto data 2"/>
          <p:cNvSpPr>
            <a:spLocks noGrp="1"/>
          </p:cNvSpPr>
          <p:nvPr>
            <p:ph type="dt" sz="half" idx="10"/>
          </p:nvPr>
        </p:nvSpPr>
        <p:spPr/>
        <p:txBody>
          <a:bodyPr/>
          <a:lstStyle/>
          <a:p>
            <a:r>
              <a:rPr lang="it-IT" smtClean="0"/>
              <a:t>08/03/2018</a:t>
            </a:r>
            <a:endParaRPr lang="it-IT"/>
          </a:p>
        </p:txBody>
      </p:sp>
      <p:sp>
        <p:nvSpPr>
          <p:cNvPr id="4" name="Segnaposto piè di pagina 3"/>
          <p:cNvSpPr>
            <a:spLocks noGrp="1"/>
          </p:cNvSpPr>
          <p:nvPr>
            <p:ph type="ftr" sz="quarter" idx="11"/>
          </p:nvPr>
        </p:nvSpPr>
        <p:spPr/>
        <p:txBody>
          <a:bodyPr/>
          <a:lstStyle/>
          <a:p>
            <a:r>
              <a:rPr lang="en-US" smtClean="0"/>
              <a:t>E. Leonardi - PADME GM - Computing and Software</a:t>
            </a:r>
            <a:endParaRPr lang="it-IT"/>
          </a:p>
        </p:txBody>
      </p:sp>
      <p:sp>
        <p:nvSpPr>
          <p:cNvPr id="5" name="Segnaposto numero diapositiva 4"/>
          <p:cNvSpPr>
            <a:spLocks noGrp="1"/>
          </p:cNvSpPr>
          <p:nvPr>
            <p:ph type="sldNum" sz="quarter" idx="12"/>
          </p:nvPr>
        </p:nvSpPr>
        <p:spPr/>
        <p:txBody>
          <a:bodyPr/>
          <a:lstStyle/>
          <a:p>
            <a:fld id="{8C7B811B-D4E3-4C3F-A146-FF3C7F08B2D0}" type="slidenum">
              <a:rPr lang="it-IT" smtClean="0"/>
              <a:t>19</a:t>
            </a:fld>
            <a:endParaRPr lang="it-IT"/>
          </a:p>
        </p:txBody>
      </p:sp>
      <p:pic>
        <p:nvPicPr>
          <p:cNvPr id="6" name="Picture 14"/>
          <p:cNvPicPr>
            <a:picLocks noChangeAspect="1"/>
          </p:cNvPicPr>
          <p:nvPr/>
        </p:nvPicPr>
        <p:blipFill>
          <a:blip r:embed="rId2">
            <a:extLst/>
          </a:blip>
          <a:stretch>
            <a:fillRect/>
          </a:stretch>
        </p:blipFill>
        <p:spPr>
          <a:xfrm>
            <a:off x="9570720" y="4579916"/>
            <a:ext cx="889703" cy="854736"/>
          </a:xfrm>
          <a:prstGeom prst="rect">
            <a:avLst/>
          </a:prstGeom>
        </p:spPr>
      </p:pic>
      <p:pic>
        <p:nvPicPr>
          <p:cNvPr id="7" name="Immagine 6"/>
          <p:cNvPicPr>
            <a:picLocks noChangeAspect="1"/>
          </p:cNvPicPr>
          <p:nvPr/>
        </p:nvPicPr>
        <p:blipFill>
          <a:blip r:embed="rId3"/>
          <a:stretch>
            <a:fillRect/>
          </a:stretch>
        </p:blipFill>
        <p:spPr>
          <a:xfrm>
            <a:off x="9570720" y="1042602"/>
            <a:ext cx="933917" cy="1029927"/>
          </a:xfrm>
          <a:prstGeom prst="rect">
            <a:avLst/>
          </a:prstGeom>
        </p:spPr>
      </p:pic>
      <p:sp>
        <p:nvSpPr>
          <p:cNvPr id="9" name="Rettangolo 8"/>
          <p:cNvSpPr/>
          <p:nvPr/>
        </p:nvSpPr>
        <p:spPr>
          <a:xfrm>
            <a:off x="10460423" y="2850664"/>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PADME DAQ</a:t>
            </a:r>
            <a:endParaRPr lang="it-IT" dirty="0"/>
          </a:p>
        </p:txBody>
      </p:sp>
      <p:sp>
        <p:nvSpPr>
          <p:cNvPr id="10" name="Rettangolo 9"/>
          <p:cNvSpPr/>
          <p:nvPr/>
        </p:nvSpPr>
        <p:spPr>
          <a:xfrm>
            <a:off x="7874000" y="2845167"/>
            <a:ext cx="1765300"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PADME</a:t>
            </a:r>
          </a:p>
          <a:p>
            <a:pPr algn="ctr"/>
            <a:r>
              <a:rPr lang="it-IT" dirty="0" smtClean="0"/>
              <a:t>Offline Manager</a:t>
            </a:r>
            <a:endParaRPr lang="it-IT" dirty="0"/>
          </a:p>
        </p:txBody>
      </p:sp>
      <p:sp>
        <p:nvSpPr>
          <p:cNvPr id="11" name="Rettangolo 10"/>
          <p:cNvSpPr/>
          <p:nvPr/>
        </p:nvSpPr>
        <p:spPr>
          <a:xfrm>
            <a:off x="8033657" y="4668618"/>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KLOE2</a:t>
            </a:r>
          </a:p>
          <a:p>
            <a:pPr algn="ctr"/>
            <a:r>
              <a:rPr lang="it-IT" dirty="0" smtClean="0"/>
              <a:t>Tape Library</a:t>
            </a:r>
            <a:endParaRPr lang="it-IT" dirty="0"/>
          </a:p>
        </p:txBody>
      </p:sp>
      <p:sp>
        <p:nvSpPr>
          <p:cNvPr id="12" name="Rettangolo 11"/>
          <p:cNvSpPr/>
          <p:nvPr/>
        </p:nvSpPr>
        <p:spPr>
          <a:xfrm>
            <a:off x="8033655" y="1204470"/>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LNF Tier2</a:t>
            </a:r>
          </a:p>
          <a:p>
            <a:pPr algn="ctr"/>
            <a:r>
              <a:rPr lang="it-IT" dirty="0" smtClean="0"/>
              <a:t>Disk System</a:t>
            </a:r>
            <a:endParaRPr lang="it-IT" dirty="0"/>
          </a:p>
        </p:txBody>
      </p:sp>
      <p:sp>
        <p:nvSpPr>
          <p:cNvPr id="13" name="Rettangolo 12"/>
          <p:cNvSpPr/>
          <p:nvPr/>
        </p:nvSpPr>
        <p:spPr>
          <a:xfrm>
            <a:off x="1705122" y="1206778"/>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CNAF Tier1</a:t>
            </a:r>
          </a:p>
          <a:p>
            <a:pPr algn="ctr"/>
            <a:r>
              <a:rPr lang="it-IT" dirty="0" smtClean="0"/>
              <a:t>Tape Library</a:t>
            </a:r>
            <a:endParaRPr lang="it-IT" dirty="0"/>
          </a:p>
        </p:txBody>
      </p:sp>
      <p:sp>
        <p:nvSpPr>
          <p:cNvPr id="14" name="Rettangolo 13"/>
          <p:cNvSpPr/>
          <p:nvPr/>
        </p:nvSpPr>
        <p:spPr>
          <a:xfrm>
            <a:off x="3779650" y="1203684"/>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CNAF Tier1</a:t>
            </a:r>
          </a:p>
          <a:p>
            <a:pPr algn="ctr"/>
            <a:r>
              <a:rPr lang="it-IT" dirty="0" smtClean="0"/>
              <a:t>Cluster</a:t>
            </a:r>
            <a:endParaRPr lang="it-IT" dirty="0"/>
          </a:p>
        </p:txBody>
      </p:sp>
      <p:sp>
        <p:nvSpPr>
          <p:cNvPr id="15" name="Rettangolo 14"/>
          <p:cNvSpPr/>
          <p:nvPr/>
        </p:nvSpPr>
        <p:spPr>
          <a:xfrm>
            <a:off x="5926665" y="1203685"/>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LNF Tier2</a:t>
            </a:r>
          </a:p>
          <a:p>
            <a:pPr algn="ctr"/>
            <a:r>
              <a:rPr lang="it-IT" dirty="0" smtClean="0"/>
              <a:t>Cluster</a:t>
            </a:r>
            <a:endParaRPr lang="it-IT" dirty="0"/>
          </a:p>
        </p:txBody>
      </p:sp>
      <p:pic>
        <p:nvPicPr>
          <p:cNvPr id="17" name="Picture 14"/>
          <p:cNvPicPr>
            <a:picLocks noChangeAspect="1"/>
          </p:cNvPicPr>
          <p:nvPr/>
        </p:nvPicPr>
        <p:blipFill>
          <a:blip r:embed="rId2">
            <a:extLst/>
          </a:blip>
          <a:stretch>
            <a:fillRect/>
          </a:stretch>
        </p:blipFill>
        <p:spPr>
          <a:xfrm>
            <a:off x="683351" y="1114982"/>
            <a:ext cx="889703" cy="854736"/>
          </a:xfrm>
          <a:prstGeom prst="rect">
            <a:avLst/>
          </a:prstGeom>
        </p:spPr>
      </p:pic>
      <p:cxnSp>
        <p:nvCxnSpPr>
          <p:cNvPr id="19" name="Connettore 1 18"/>
          <p:cNvCxnSpPr>
            <a:stCxn id="9" idx="1"/>
            <a:endCxn id="10" idx="3"/>
          </p:cNvCxnSpPr>
          <p:nvPr/>
        </p:nvCxnSpPr>
        <p:spPr>
          <a:xfrm flipH="1" flipV="1">
            <a:off x="9639300" y="3183834"/>
            <a:ext cx="821123" cy="5497"/>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0" name="Connettore 1 19"/>
          <p:cNvCxnSpPr>
            <a:stCxn id="11" idx="0"/>
            <a:endCxn id="10" idx="2"/>
          </p:cNvCxnSpPr>
          <p:nvPr/>
        </p:nvCxnSpPr>
        <p:spPr>
          <a:xfrm flipV="1">
            <a:off x="8754534" y="3522500"/>
            <a:ext cx="2116" cy="114611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Connettore 1 22"/>
          <p:cNvCxnSpPr>
            <a:stCxn id="10" idx="0"/>
            <a:endCxn id="12" idx="2"/>
          </p:cNvCxnSpPr>
          <p:nvPr/>
        </p:nvCxnSpPr>
        <p:spPr>
          <a:xfrm flipH="1" flipV="1">
            <a:off x="8754532" y="1881803"/>
            <a:ext cx="2118" cy="96336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9" name="Connettore 4 28"/>
          <p:cNvCxnSpPr>
            <a:stCxn id="15" idx="2"/>
            <a:endCxn id="10" idx="1"/>
          </p:cNvCxnSpPr>
          <p:nvPr/>
        </p:nvCxnSpPr>
        <p:spPr>
          <a:xfrm rot="16200000" flipH="1">
            <a:off x="6609363" y="1919197"/>
            <a:ext cx="1302816" cy="1226458"/>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30" name="Connettore 1 29"/>
          <p:cNvCxnSpPr>
            <a:stCxn id="15" idx="3"/>
            <a:endCxn id="12" idx="1"/>
          </p:cNvCxnSpPr>
          <p:nvPr/>
        </p:nvCxnSpPr>
        <p:spPr>
          <a:xfrm>
            <a:off x="7368418" y="1542352"/>
            <a:ext cx="665237" cy="785"/>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6" name="Ovale 35"/>
          <p:cNvSpPr/>
          <p:nvPr/>
        </p:nvSpPr>
        <p:spPr>
          <a:xfrm>
            <a:off x="6255121" y="4369101"/>
            <a:ext cx="1079500" cy="984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LNF</a:t>
            </a:r>
            <a:endParaRPr lang="it-IT" dirty="0"/>
          </a:p>
        </p:txBody>
      </p:sp>
      <p:sp>
        <p:nvSpPr>
          <p:cNvPr id="38" name="Ovale 37"/>
          <p:cNvSpPr/>
          <p:nvPr/>
        </p:nvSpPr>
        <p:spPr>
          <a:xfrm>
            <a:off x="1912667" y="3235096"/>
            <a:ext cx="1079500" cy="984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CNAF</a:t>
            </a:r>
            <a:endParaRPr lang="it-IT" dirty="0"/>
          </a:p>
        </p:txBody>
      </p:sp>
      <p:cxnSp>
        <p:nvCxnSpPr>
          <p:cNvPr id="39" name="Connettore 1 38"/>
          <p:cNvCxnSpPr>
            <a:stCxn id="36" idx="7"/>
          </p:cNvCxnSpPr>
          <p:nvPr/>
        </p:nvCxnSpPr>
        <p:spPr>
          <a:xfrm flipV="1">
            <a:off x="7176532" y="3521715"/>
            <a:ext cx="878965" cy="99152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2" name="Connettore 1 41"/>
          <p:cNvCxnSpPr>
            <a:endCxn id="36" idx="2"/>
          </p:cNvCxnSpPr>
          <p:nvPr/>
        </p:nvCxnSpPr>
        <p:spPr>
          <a:xfrm>
            <a:off x="5827660" y="4861226"/>
            <a:ext cx="42746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5" name="Connettore 1 44"/>
          <p:cNvCxnSpPr>
            <a:stCxn id="38" idx="5"/>
          </p:cNvCxnSpPr>
          <p:nvPr/>
        </p:nvCxnSpPr>
        <p:spPr>
          <a:xfrm>
            <a:off x="2834078" y="4075206"/>
            <a:ext cx="828719" cy="794101"/>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35" name="Gruppo 34"/>
          <p:cNvGrpSpPr/>
          <p:nvPr/>
        </p:nvGrpSpPr>
        <p:grpSpPr>
          <a:xfrm>
            <a:off x="3472896" y="3695756"/>
            <a:ext cx="2453769" cy="1952152"/>
            <a:chOff x="3985271" y="3794017"/>
            <a:chExt cx="2453769" cy="1952152"/>
          </a:xfrm>
        </p:grpSpPr>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5271" y="3794017"/>
              <a:ext cx="2453769" cy="1952152"/>
            </a:xfrm>
            <a:prstGeom prst="rect">
              <a:avLst/>
            </a:prstGeom>
          </p:spPr>
        </p:pic>
        <p:sp>
          <p:nvSpPr>
            <p:cNvPr id="33" name="CasellaDiTesto 32"/>
            <p:cNvSpPr txBox="1"/>
            <p:nvPr/>
          </p:nvSpPr>
          <p:spPr>
            <a:xfrm>
              <a:off x="4121152" y="4730092"/>
              <a:ext cx="2182008" cy="461665"/>
            </a:xfrm>
            <a:prstGeom prst="rect">
              <a:avLst/>
            </a:prstGeom>
            <a:noFill/>
          </p:spPr>
          <p:txBody>
            <a:bodyPr wrap="none" rtlCol="0">
              <a:spAutoFit/>
            </a:bodyPr>
            <a:lstStyle/>
            <a:p>
              <a:r>
                <a:rPr lang="it-IT" sz="2400" dirty="0" smtClean="0">
                  <a:solidFill>
                    <a:schemeClr val="bg1"/>
                  </a:solidFill>
                </a:rPr>
                <a:t>GARR </a:t>
              </a:r>
              <a:r>
                <a:rPr lang="it-IT" sz="2400" dirty="0" err="1" smtClean="0">
                  <a:solidFill>
                    <a:schemeClr val="bg1"/>
                  </a:solidFill>
                </a:rPr>
                <a:t>Backbone</a:t>
              </a:r>
              <a:endParaRPr lang="it-IT" sz="2400" dirty="0">
                <a:solidFill>
                  <a:schemeClr val="bg1"/>
                </a:solidFill>
              </a:endParaRPr>
            </a:p>
          </p:txBody>
        </p:sp>
      </p:grpSp>
      <p:cxnSp>
        <p:nvCxnSpPr>
          <p:cNvPr id="50" name="Connettore 1 49"/>
          <p:cNvCxnSpPr>
            <a:stCxn id="38" idx="0"/>
            <a:endCxn id="13" idx="0"/>
          </p:cNvCxnSpPr>
          <p:nvPr/>
        </p:nvCxnSpPr>
        <p:spPr>
          <a:xfrm flipH="1" flipV="1">
            <a:off x="2425999" y="1206778"/>
            <a:ext cx="26418" cy="202831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3" name="Connettore 1 52"/>
          <p:cNvCxnSpPr>
            <a:stCxn id="38" idx="7"/>
            <a:endCxn id="14" idx="2"/>
          </p:cNvCxnSpPr>
          <p:nvPr/>
        </p:nvCxnSpPr>
        <p:spPr>
          <a:xfrm flipV="1">
            <a:off x="2834078" y="1881017"/>
            <a:ext cx="1666449" cy="1498219"/>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2" name="Connettore 1 61"/>
          <p:cNvCxnSpPr>
            <a:stCxn id="13" idx="3"/>
            <a:endCxn id="14" idx="1"/>
          </p:cNvCxnSpPr>
          <p:nvPr/>
        </p:nvCxnSpPr>
        <p:spPr>
          <a:xfrm flipV="1">
            <a:off x="3146875" y="1542351"/>
            <a:ext cx="632775" cy="3094"/>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250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Summary</a:t>
            </a:r>
            <a:endParaRPr lang="en-US" dirty="0"/>
          </a:p>
        </p:txBody>
      </p:sp>
      <p:sp>
        <p:nvSpPr>
          <p:cNvPr id="3" name="Segnaposto contenuto 2"/>
          <p:cNvSpPr>
            <a:spLocks noGrp="1"/>
          </p:cNvSpPr>
          <p:nvPr>
            <p:ph idx="1"/>
          </p:nvPr>
        </p:nvSpPr>
        <p:spPr/>
        <p:txBody>
          <a:bodyPr>
            <a:normAutofit fontScale="92500" lnSpcReduction="10000"/>
          </a:bodyPr>
          <a:lstStyle/>
          <a:p>
            <a:r>
              <a:rPr lang="en-US" dirty="0" smtClean="0"/>
              <a:t>On-line Computing</a:t>
            </a:r>
          </a:p>
          <a:p>
            <a:pPr lvl="1"/>
            <a:r>
              <a:rPr lang="en-US" dirty="0" smtClean="0"/>
              <a:t>DAQ Hardware</a:t>
            </a:r>
          </a:p>
          <a:p>
            <a:pPr lvl="2"/>
            <a:r>
              <a:rPr lang="en-US" dirty="0" smtClean="0"/>
              <a:t>Crates, Servers, Network</a:t>
            </a:r>
          </a:p>
          <a:p>
            <a:pPr lvl="1"/>
            <a:r>
              <a:rPr lang="en-US" dirty="0" smtClean="0"/>
              <a:t>DAQ Software</a:t>
            </a:r>
          </a:p>
          <a:p>
            <a:pPr lvl="2"/>
            <a:r>
              <a:rPr lang="en-US" dirty="0" smtClean="0"/>
              <a:t>Data flow, zero suppression, data formats</a:t>
            </a:r>
          </a:p>
          <a:p>
            <a:pPr lvl="1"/>
            <a:r>
              <a:rPr lang="en-US" dirty="0"/>
              <a:t>DCS → </a:t>
            </a:r>
            <a:r>
              <a:rPr lang="en-US" dirty="0" err="1"/>
              <a:t>Georgi’s</a:t>
            </a:r>
            <a:r>
              <a:rPr lang="en-US" dirty="0"/>
              <a:t> </a:t>
            </a:r>
            <a:r>
              <a:rPr lang="en-US" dirty="0" smtClean="0"/>
              <a:t>talk</a:t>
            </a:r>
          </a:p>
          <a:p>
            <a:r>
              <a:rPr lang="en-US" dirty="0" smtClean="0"/>
              <a:t>Off-line Computing</a:t>
            </a:r>
          </a:p>
          <a:p>
            <a:pPr lvl="1"/>
            <a:r>
              <a:rPr lang="en-US" dirty="0" smtClean="0"/>
              <a:t>GRID resources</a:t>
            </a:r>
          </a:p>
          <a:p>
            <a:pPr lvl="1"/>
            <a:r>
              <a:rPr lang="en-US" dirty="0" smtClean="0"/>
              <a:t>Off-line software services</a:t>
            </a:r>
          </a:p>
          <a:p>
            <a:r>
              <a:rPr lang="en-US" dirty="0" smtClean="0"/>
              <a:t>Simulation and Reconstruction → my talk tomorrow</a:t>
            </a:r>
            <a:endParaRPr lang="en-US" dirty="0"/>
          </a:p>
        </p:txBody>
      </p:sp>
      <p:sp>
        <p:nvSpPr>
          <p:cNvPr id="4" name="Segnaposto data 3"/>
          <p:cNvSpPr>
            <a:spLocks noGrp="1"/>
          </p:cNvSpPr>
          <p:nvPr>
            <p:ph type="dt" sz="half" idx="10"/>
          </p:nvPr>
        </p:nvSpPr>
        <p:spPr/>
        <p:txBody>
          <a:bodyPr/>
          <a:lstStyle/>
          <a:p>
            <a:r>
              <a:rPr lang="it-IT" smtClean="0"/>
              <a:t>08/03/2018</a:t>
            </a:r>
            <a:endParaRPr lang="it-IT"/>
          </a:p>
        </p:txBody>
      </p:sp>
      <p:sp>
        <p:nvSpPr>
          <p:cNvPr id="5" name="Segnaposto piè di pagina 4"/>
          <p:cNvSpPr>
            <a:spLocks noGrp="1"/>
          </p:cNvSpPr>
          <p:nvPr>
            <p:ph type="ftr" sz="quarter" idx="11"/>
          </p:nvPr>
        </p:nvSpPr>
        <p:spPr/>
        <p:txBody>
          <a:bodyPr/>
          <a:lstStyle/>
          <a:p>
            <a:r>
              <a:rPr lang="en-US" smtClean="0"/>
              <a:t>E. Leonardi - PADME GM - Computing and Software</a:t>
            </a:r>
            <a:endParaRPr lang="it-IT"/>
          </a:p>
        </p:txBody>
      </p:sp>
      <p:sp>
        <p:nvSpPr>
          <p:cNvPr id="6" name="Segnaposto numero diapositiva 5"/>
          <p:cNvSpPr>
            <a:spLocks noGrp="1"/>
          </p:cNvSpPr>
          <p:nvPr>
            <p:ph type="sldNum" sz="quarter" idx="12"/>
          </p:nvPr>
        </p:nvSpPr>
        <p:spPr/>
        <p:txBody>
          <a:bodyPr/>
          <a:lstStyle/>
          <a:p>
            <a:fld id="{8C7B811B-D4E3-4C3F-A146-FF3C7F08B2D0}" type="slidenum">
              <a:rPr lang="it-IT" smtClean="0"/>
              <a:t>2</a:t>
            </a:fld>
            <a:endParaRPr lang="it-IT"/>
          </a:p>
        </p:txBody>
      </p:sp>
    </p:spTree>
    <p:extLst>
      <p:ext uri="{BB962C8B-B14F-4D97-AF65-F5344CB8AC3E}">
        <p14:creationId xmlns:p14="http://schemas.microsoft.com/office/powerpoint/2010/main" val="3635977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541" y="7831"/>
            <a:ext cx="10972800" cy="1143000"/>
          </a:xfrm>
        </p:spPr>
        <p:txBody>
          <a:bodyPr/>
          <a:lstStyle/>
          <a:p>
            <a:r>
              <a:rPr lang="it-IT" dirty="0" smtClean="0"/>
              <a:t>Data </a:t>
            </a:r>
            <a:r>
              <a:rPr lang="it-IT" dirty="0" err="1" smtClean="0"/>
              <a:t>Acquisition</a:t>
            </a:r>
            <a:endParaRPr lang="it-IT" dirty="0"/>
          </a:p>
        </p:txBody>
      </p:sp>
      <p:sp>
        <p:nvSpPr>
          <p:cNvPr id="3" name="Segnaposto data 2"/>
          <p:cNvSpPr>
            <a:spLocks noGrp="1"/>
          </p:cNvSpPr>
          <p:nvPr>
            <p:ph type="dt" sz="half" idx="10"/>
          </p:nvPr>
        </p:nvSpPr>
        <p:spPr/>
        <p:txBody>
          <a:bodyPr/>
          <a:lstStyle/>
          <a:p>
            <a:r>
              <a:rPr lang="it-IT" smtClean="0"/>
              <a:t>08/03/2018</a:t>
            </a:r>
            <a:endParaRPr lang="it-IT"/>
          </a:p>
        </p:txBody>
      </p:sp>
      <p:sp>
        <p:nvSpPr>
          <p:cNvPr id="4" name="Segnaposto piè di pagina 3"/>
          <p:cNvSpPr>
            <a:spLocks noGrp="1"/>
          </p:cNvSpPr>
          <p:nvPr>
            <p:ph type="ftr" sz="quarter" idx="11"/>
          </p:nvPr>
        </p:nvSpPr>
        <p:spPr/>
        <p:txBody>
          <a:bodyPr/>
          <a:lstStyle/>
          <a:p>
            <a:r>
              <a:rPr lang="en-US" smtClean="0"/>
              <a:t>E. Leonardi - PADME GM - Computing and Software</a:t>
            </a:r>
            <a:endParaRPr lang="it-IT"/>
          </a:p>
        </p:txBody>
      </p:sp>
      <p:sp>
        <p:nvSpPr>
          <p:cNvPr id="5" name="Segnaposto numero diapositiva 4"/>
          <p:cNvSpPr>
            <a:spLocks noGrp="1"/>
          </p:cNvSpPr>
          <p:nvPr>
            <p:ph type="sldNum" sz="quarter" idx="12"/>
          </p:nvPr>
        </p:nvSpPr>
        <p:spPr/>
        <p:txBody>
          <a:bodyPr/>
          <a:lstStyle/>
          <a:p>
            <a:fld id="{8C7B811B-D4E3-4C3F-A146-FF3C7F08B2D0}" type="slidenum">
              <a:rPr lang="it-IT" smtClean="0"/>
              <a:t>20</a:t>
            </a:fld>
            <a:endParaRPr lang="it-IT"/>
          </a:p>
        </p:txBody>
      </p:sp>
      <p:pic>
        <p:nvPicPr>
          <p:cNvPr id="6" name="Picture 14"/>
          <p:cNvPicPr>
            <a:picLocks noChangeAspect="1"/>
          </p:cNvPicPr>
          <p:nvPr/>
        </p:nvPicPr>
        <p:blipFill>
          <a:blip r:embed="rId2">
            <a:extLst/>
          </a:blip>
          <a:stretch>
            <a:fillRect/>
          </a:stretch>
        </p:blipFill>
        <p:spPr>
          <a:xfrm>
            <a:off x="9570720" y="4579916"/>
            <a:ext cx="889703" cy="854736"/>
          </a:xfrm>
          <a:prstGeom prst="rect">
            <a:avLst/>
          </a:prstGeom>
        </p:spPr>
      </p:pic>
      <p:pic>
        <p:nvPicPr>
          <p:cNvPr id="7" name="Immagine 6"/>
          <p:cNvPicPr>
            <a:picLocks noChangeAspect="1"/>
          </p:cNvPicPr>
          <p:nvPr/>
        </p:nvPicPr>
        <p:blipFill>
          <a:blip r:embed="rId3"/>
          <a:stretch>
            <a:fillRect/>
          </a:stretch>
        </p:blipFill>
        <p:spPr>
          <a:xfrm>
            <a:off x="9570720" y="1042602"/>
            <a:ext cx="933917" cy="1029927"/>
          </a:xfrm>
          <a:prstGeom prst="rect">
            <a:avLst/>
          </a:prstGeom>
        </p:spPr>
      </p:pic>
      <p:sp>
        <p:nvSpPr>
          <p:cNvPr id="9" name="Rettangolo 8"/>
          <p:cNvSpPr/>
          <p:nvPr/>
        </p:nvSpPr>
        <p:spPr>
          <a:xfrm>
            <a:off x="10460423" y="2850664"/>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PADME DAQ</a:t>
            </a:r>
            <a:endParaRPr lang="it-IT" dirty="0"/>
          </a:p>
        </p:txBody>
      </p:sp>
      <p:sp>
        <p:nvSpPr>
          <p:cNvPr id="11" name="Rettangolo 10"/>
          <p:cNvSpPr/>
          <p:nvPr/>
        </p:nvSpPr>
        <p:spPr>
          <a:xfrm>
            <a:off x="8033657" y="4668618"/>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KLOE2</a:t>
            </a:r>
          </a:p>
          <a:p>
            <a:pPr algn="ctr"/>
            <a:r>
              <a:rPr lang="it-IT" dirty="0" smtClean="0"/>
              <a:t>Tape Library</a:t>
            </a:r>
            <a:endParaRPr lang="it-IT" dirty="0"/>
          </a:p>
        </p:txBody>
      </p:sp>
      <p:sp>
        <p:nvSpPr>
          <p:cNvPr id="12" name="Rettangolo 11"/>
          <p:cNvSpPr/>
          <p:nvPr/>
        </p:nvSpPr>
        <p:spPr>
          <a:xfrm>
            <a:off x="8033655" y="1204470"/>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LNF Tier2</a:t>
            </a:r>
          </a:p>
          <a:p>
            <a:pPr algn="ctr"/>
            <a:r>
              <a:rPr lang="it-IT" dirty="0" smtClean="0"/>
              <a:t>Disk System</a:t>
            </a:r>
            <a:endParaRPr lang="it-IT" dirty="0"/>
          </a:p>
        </p:txBody>
      </p:sp>
      <p:sp>
        <p:nvSpPr>
          <p:cNvPr id="13" name="Rettangolo 12"/>
          <p:cNvSpPr/>
          <p:nvPr/>
        </p:nvSpPr>
        <p:spPr>
          <a:xfrm>
            <a:off x="1705122" y="1206778"/>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CNAF Tier1</a:t>
            </a:r>
          </a:p>
          <a:p>
            <a:pPr algn="ctr"/>
            <a:r>
              <a:rPr lang="it-IT" dirty="0" smtClean="0"/>
              <a:t>Tape Library</a:t>
            </a:r>
            <a:endParaRPr lang="it-IT" dirty="0"/>
          </a:p>
        </p:txBody>
      </p:sp>
      <p:sp>
        <p:nvSpPr>
          <p:cNvPr id="14" name="Rettangolo 13"/>
          <p:cNvSpPr/>
          <p:nvPr/>
        </p:nvSpPr>
        <p:spPr>
          <a:xfrm>
            <a:off x="3779650" y="1203684"/>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CNAF Tier1</a:t>
            </a:r>
          </a:p>
          <a:p>
            <a:pPr algn="ctr"/>
            <a:r>
              <a:rPr lang="it-IT" dirty="0" smtClean="0"/>
              <a:t>Cluster</a:t>
            </a:r>
            <a:endParaRPr lang="it-IT" dirty="0"/>
          </a:p>
        </p:txBody>
      </p:sp>
      <p:sp>
        <p:nvSpPr>
          <p:cNvPr id="15" name="Rettangolo 14"/>
          <p:cNvSpPr/>
          <p:nvPr/>
        </p:nvSpPr>
        <p:spPr>
          <a:xfrm>
            <a:off x="5926665" y="1203685"/>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LNF Tier2</a:t>
            </a:r>
          </a:p>
          <a:p>
            <a:pPr algn="ctr"/>
            <a:r>
              <a:rPr lang="it-IT" dirty="0" smtClean="0"/>
              <a:t>Cluster</a:t>
            </a:r>
            <a:endParaRPr lang="it-IT" dirty="0"/>
          </a:p>
        </p:txBody>
      </p:sp>
      <p:pic>
        <p:nvPicPr>
          <p:cNvPr id="17" name="Picture 14"/>
          <p:cNvPicPr>
            <a:picLocks noChangeAspect="1"/>
          </p:cNvPicPr>
          <p:nvPr/>
        </p:nvPicPr>
        <p:blipFill>
          <a:blip r:embed="rId2">
            <a:extLst/>
          </a:blip>
          <a:stretch>
            <a:fillRect/>
          </a:stretch>
        </p:blipFill>
        <p:spPr>
          <a:xfrm>
            <a:off x="683351" y="1114982"/>
            <a:ext cx="889703" cy="854736"/>
          </a:xfrm>
          <a:prstGeom prst="rect">
            <a:avLst/>
          </a:prstGeom>
        </p:spPr>
      </p:pic>
      <p:cxnSp>
        <p:nvCxnSpPr>
          <p:cNvPr id="19" name="Connettore 1 18"/>
          <p:cNvCxnSpPr>
            <a:stCxn id="9" idx="1"/>
            <a:endCxn id="46" idx="3"/>
          </p:cNvCxnSpPr>
          <p:nvPr/>
        </p:nvCxnSpPr>
        <p:spPr>
          <a:xfrm flipH="1" flipV="1">
            <a:off x="9639300" y="3183834"/>
            <a:ext cx="821123" cy="5497"/>
          </a:xfrm>
          <a:prstGeom prst="line">
            <a:avLst/>
          </a:prstGeom>
          <a:ln w="635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Connettore 1 19"/>
          <p:cNvCxnSpPr>
            <a:stCxn id="11" idx="0"/>
            <a:endCxn id="46" idx="2"/>
          </p:cNvCxnSpPr>
          <p:nvPr/>
        </p:nvCxnSpPr>
        <p:spPr>
          <a:xfrm flipV="1">
            <a:off x="8754534" y="3522500"/>
            <a:ext cx="2116" cy="1146118"/>
          </a:xfrm>
          <a:prstGeom prst="line">
            <a:avLst/>
          </a:prstGeom>
          <a:ln w="2540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23" name="Connettore 1 22"/>
          <p:cNvCxnSpPr>
            <a:stCxn id="46" idx="0"/>
            <a:endCxn id="12" idx="2"/>
          </p:cNvCxnSpPr>
          <p:nvPr/>
        </p:nvCxnSpPr>
        <p:spPr>
          <a:xfrm flipH="1" flipV="1">
            <a:off x="8754532" y="1881803"/>
            <a:ext cx="2118" cy="963364"/>
          </a:xfrm>
          <a:prstGeom prst="line">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4 28"/>
          <p:cNvCxnSpPr>
            <a:stCxn id="15" idx="2"/>
            <a:endCxn id="46" idx="1"/>
          </p:cNvCxnSpPr>
          <p:nvPr/>
        </p:nvCxnSpPr>
        <p:spPr>
          <a:xfrm rot="16200000" flipH="1">
            <a:off x="6609363" y="1919197"/>
            <a:ext cx="1302816" cy="1226458"/>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30" name="Connettore 1 29"/>
          <p:cNvCxnSpPr>
            <a:stCxn id="15" idx="3"/>
            <a:endCxn id="12" idx="1"/>
          </p:cNvCxnSpPr>
          <p:nvPr/>
        </p:nvCxnSpPr>
        <p:spPr>
          <a:xfrm>
            <a:off x="7368418" y="1542352"/>
            <a:ext cx="665237" cy="785"/>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6" name="Ovale 35"/>
          <p:cNvSpPr/>
          <p:nvPr/>
        </p:nvSpPr>
        <p:spPr>
          <a:xfrm>
            <a:off x="6255121" y="4369101"/>
            <a:ext cx="1079500" cy="984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LNF</a:t>
            </a:r>
            <a:endParaRPr lang="it-IT" dirty="0"/>
          </a:p>
        </p:txBody>
      </p:sp>
      <p:sp>
        <p:nvSpPr>
          <p:cNvPr id="38" name="Ovale 37"/>
          <p:cNvSpPr/>
          <p:nvPr/>
        </p:nvSpPr>
        <p:spPr>
          <a:xfrm>
            <a:off x="1912667" y="3235096"/>
            <a:ext cx="1079500" cy="984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CNAF</a:t>
            </a:r>
            <a:endParaRPr lang="it-IT" dirty="0"/>
          </a:p>
        </p:txBody>
      </p:sp>
      <p:cxnSp>
        <p:nvCxnSpPr>
          <p:cNvPr id="39" name="Connettore 1 38"/>
          <p:cNvCxnSpPr>
            <a:stCxn id="36" idx="7"/>
          </p:cNvCxnSpPr>
          <p:nvPr/>
        </p:nvCxnSpPr>
        <p:spPr>
          <a:xfrm flipV="1">
            <a:off x="7176532" y="3521715"/>
            <a:ext cx="878965" cy="991526"/>
          </a:xfrm>
          <a:prstGeom prst="line">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 name="Connettore 1 41"/>
          <p:cNvCxnSpPr>
            <a:endCxn id="36" idx="2"/>
          </p:cNvCxnSpPr>
          <p:nvPr/>
        </p:nvCxnSpPr>
        <p:spPr>
          <a:xfrm>
            <a:off x="5827660" y="4861226"/>
            <a:ext cx="427461" cy="0"/>
          </a:xfrm>
          <a:prstGeom prst="line">
            <a:avLst/>
          </a:prstGeom>
          <a:ln w="635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45" name="Connettore 1 44"/>
          <p:cNvCxnSpPr>
            <a:stCxn id="38" idx="5"/>
          </p:cNvCxnSpPr>
          <p:nvPr/>
        </p:nvCxnSpPr>
        <p:spPr>
          <a:xfrm>
            <a:off x="2834078" y="4075206"/>
            <a:ext cx="828719" cy="794101"/>
          </a:xfrm>
          <a:prstGeom prst="line">
            <a:avLst/>
          </a:prstGeom>
          <a:ln w="63500">
            <a:solidFill>
              <a:srgbClr val="FF0000"/>
            </a:solidFill>
            <a:headEnd type="triangle"/>
          </a:ln>
        </p:spPr>
        <p:style>
          <a:lnRef idx="1">
            <a:schemeClr val="accent1"/>
          </a:lnRef>
          <a:fillRef idx="0">
            <a:schemeClr val="accent1"/>
          </a:fillRef>
          <a:effectRef idx="0">
            <a:schemeClr val="accent1"/>
          </a:effectRef>
          <a:fontRef idx="minor">
            <a:schemeClr val="tx1"/>
          </a:fontRef>
        </p:style>
      </p:cxnSp>
      <p:grpSp>
        <p:nvGrpSpPr>
          <p:cNvPr id="35" name="Gruppo 34"/>
          <p:cNvGrpSpPr/>
          <p:nvPr/>
        </p:nvGrpSpPr>
        <p:grpSpPr>
          <a:xfrm>
            <a:off x="3472896" y="3695756"/>
            <a:ext cx="2453769" cy="1952152"/>
            <a:chOff x="3985271" y="3794017"/>
            <a:chExt cx="2453769" cy="1952152"/>
          </a:xfrm>
        </p:grpSpPr>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5271" y="3794017"/>
              <a:ext cx="2453769" cy="1952152"/>
            </a:xfrm>
            <a:prstGeom prst="rect">
              <a:avLst/>
            </a:prstGeom>
          </p:spPr>
        </p:pic>
        <p:sp>
          <p:nvSpPr>
            <p:cNvPr id="33" name="CasellaDiTesto 32"/>
            <p:cNvSpPr txBox="1"/>
            <p:nvPr/>
          </p:nvSpPr>
          <p:spPr>
            <a:xfrm>
              <a:off x="4121152" y="4730092"/>
              <a:ext cx="2182008" cy="461665"/>
            </a:xfrm>
            <a:prstGeom prst="rect">
              <a:avLst/>
            </a:prstGeom>
            <a:noFill/>
          </p:spPr>
          <p:txBody>
            <a:bodyPr wrap="none" rtlCol="0">
              <a:spAutoFit/>
            </a:bodyPr>
            <a:lstStyle/>
            <a:p>
              <a:r>
                <a:rPr lang="it-IT" sz="2400" dirty="0" smtClean="0">
                  <a:solidFill>
                    <a:schemeClr val="bg1"/>
                  </a:solidFill>
                </a:rPr>
                <a:t>GARR </a:t>
              </a:r>
              <a:r>
                <a:rPr lang="it-IT" sz="2400" dirty="0" err="1" smtClean="0">
                  <a:solidFill>
                    <a:schemeClr val="bg1"/>
                  </a:solidFill>
                </a:rPr>
                <a:t>Backbone</a:t>
              </a:r>
              <a:endParaRPr lang="it-IT" sz="2400" dirty="0">
                <a:solidFill>
                  <a:schemeClr val="bg1"/>
                </a:solidFill>
              </a:endParaRPr>
            </a:p>
          </p:txBody>
        </p:sp>
      </p:grpSp>
      <p:cxnSp>
        <p:nvCxnSpPr>
          <p:cNvPr id="50" name="Connettore 1 49"/>
          <p:cNvCxnSpPr>
            <a:stCxn id="38" idx="0"/>
            <a:endCxn id="13" idx="2"/>
          </p:cNvCxnSpPr>
          <p:nvPr/>
        </p:nvCxnSpPr>
        <p:spPr>
          <a:xfrm flipH="1" flipV="1">
            <a:off x="2425999" y="1884111"/>
            <a:ext cx="26418" cy="1350985"/>
          </a:xfrm>
          <a:prstGeom prst="line">
            <a:avLst/>
          </a:prstGeom>
          <a:ln w="635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Connettore 1 52"/>
          <p:cNvCxnSpPr>
            <a:stCxn id="38" idx="7"/>
            <a:endCxn id="14" idx="2"/>
          </p:cNvCxnSpPr>
          <p:nvPr/>
        </p:nvCxnSpPr>
        <p:spPr>
          <a:xfrm flipV="1">
            <a:off x="2834078" y="1881017"/>
            <a:ext cx="1666449" cy="1498219"/>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2" name="Connettore 1 61"/>
          <p:cNvCxnSpPr>
            <a:stCxn id="13" idx="3"/>
            <a:endCxn id="14" idx="1"/>
          </p:cNvCxnSpPr>
          <p:nvPr/>
        </p:nvCxnSpPr>
        <p:spPr>
          <a:xfrm flipV="1">
            <a:off x="3146875" y="1542351"/>
            <a:ext cx="632775" cy="3094"/>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2" name="Ovale 21"/>
          <p:cNvSpPr/>
          <p:nvPr/>
        </p:nvSpPr>
        <p:spPr>
          <a:xfrm>
            <a:off x="9394126" y="2320211"/>
            <a:ext cx="468000" cy="468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b="1" dirty="0" smtClean="0"/>
              <a:t>1</a:t>
            </a:r>
            <a:endParaRPr lang="it-IT" b="1" dirty="0"/>
          </a:p>
        </p:txBody>
      </p:sp>
      <p:sp>
        <p:nvSpPr>
          <p:cNvPr id="37" name="Ovale 36"/>
          <p:cNvSpPr/>
          <p:nvPr/>
        </p:nvSpPr>
        <p:spPr>
          <a:xfrm>
            <a:off x="5308099" y="3390505"/>
            <a:ext cx="468000" cy="468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b="1" dirty="0"/>
              <a:t>2</a:t>
            </a:r>
          </a:p>
        </p:txBody>
      </p:sp>
      <p:sp>
        <p:nvSpPr>
          <p:cNvPr id="40" name="Ovale 39"/>
          <p:cNvSpPr/>
          <p:nvPr/>
        </p:nvSpPr>
        <p:spPr>
          <a:xfrm>
            <a:off x="8008597" y="3725486"/>
            <a:ext cx="468000" cy="468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b="1" dirty="0" smtClean="0"/>
              <a:t>3</a:t>
            </a:r>
            <a:endParaRPr lang="it-IT" b="1" dirty="0"/>
          </a:p>
        </p:txBody>
      </p:sp>
      <p:sp>
        <p:nvSpPr>
          <p:cNvPr id="46" name="Rettangolo 45"/>
          <p:cNvSpPr/>
          <p:nvPr/>
        </p:nvSpPr>
        <p:spPr>
          <a:xfrm>
            <a:off x="7874000" y="2845167"/>
            <a:ext cx="1765300"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PADME</a:t>
            </a:r>
          </a:p>
          <a:p>
            <a:pPr algn="ctr"/>
            <a:r>
              <a:rPr lang="it-IT" dirty="0" smtClean="0"/>
              <a:t>Offline Manager</a:t>
            </a:r>
            <a:endParaRPr lang="it-IT" dirty="0"/>
          </a:p>
        </p:txBody>
      </p:sp>
      <p:sp>
        <p:nvSpPr>
          <p:cNvPr id="24" name="Arco 23"/>
          <p:cNvSpPr/>
          <p:nvPr/>
        </p:nvSpPr>
        <p:spPr>
          <a:xfrm rot="10800000">
            <a:off x="2752810" y="293523"/>
            <a:ext cx="5695560" cy="3623421"/>
          </a:xfrm>
          <a:prstGeom prst="arc">
            <a:avLst>
              <a:gd name="adj1" fmla="val 10726987"/>
              <a:gd name="adj2" fmla="val 154555"/>
            </a:avLst>
          </a:prstGeom>
          <a:ln w="38100">
            <a:solidFill>
              <a:schemeClr val="accent6">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2" name="Connettore 2 31"/>
          <p:cNvCxnSpPr/>
          <p:nvPr/>
        </p:nvCxnSpPr>
        <p:spPr>
          <a:xfrm flipH="1">
            <a:off x="8542496" y="2042162"/>
            <a:ext cx="45169" cy="2453314"/>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Arco 40"/>
          <p:cNvSpPr/>
          <p:nvPr/>
        </p:nvSpPr>
        <p:spPr>
          <a:xfrm rot="10800000">
            <a:off x="9002556" y="1114981"/>
            <a:ext cx="2978941" cy="1974098"/>
          </a:xfrm>
          <a:prstGeom prst="arc">
            <a:avLst>
              <a:gd name="adj1" fmla="val 16753088"/>
              <a:gd name="adj2" fmla="val 154555"/>
            </a:avLst>
          </a:prstGeom>
          <a:ln w="38100">
            <a:solidFill>
              <a:schemeClr val="accent6">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643029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ttangolo 45"/>
          <p:cNvSpPr/>
          <p:nvPr/>
        </p:nvSpPr>
        <p:spPr>
          <a:xfrm>
            <a:off x="7874000" y="2845167"/>
            <a:ext cx="1765300"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PADME</a:t>
            </a:r>
          </a:p>
          <a:p>
            <a:pPr algn="ctr"/>
            <a:r>
              <a:rPr lang="it-IT" dirty="0" smtClean="0"/>
              <a:t>Offline Manager</a:t>
            </a:r>
            <a:endParaRPr lang="it-IT" dirty="0"/>
          </a:p>
        </p:txBody>
      </p:sp>
      <p:sp>
        <p:nvSpPr>
          <p:cNvPr id="2" name="Titolo 1"/>
          <p:cNvSpPr>
            <a:spLocks noGrp="1"/>
          </p:cNvSpPr>
          <p:nvPr>
            <p:ph type="title"/>
          </p:nvPr>
        </p:nvSpPr>
        <p:spPr>
          <a:xfrm>
            <a:off x="8985665" y="12700"/>
            <a:ext cx="3206335" cy="1143000"/>
          </a:xfrm>
        </p:spPr>
        <p:txBody>
          <a:bodyPr/>
          <a:lstStyle/>
          <a:p>
            <a:r>
              <a:rPr lang="it-IT" dirty="0" err="1" smtClean="0"/>
              <a:t>Simulation</a:t>
            </a:r>
            <a:endParaRPr lang="it-IT" dirty="0"/>
          </a:p>
        </p:txBody>
      </p:sp>
      <p:sp>
        <p:nvSpPr>
          <p:cNvPr id="3" name="Segnaposto data 2"/>
          <p:cNvSpPr>
            <a:spLocks noGrp="1"/>
          </p:cNvSpPr>
          <p:nvPr>
            <p:ph type="dt" sz="half" idx="10"/>
          </p:nvPr>
        </p:nvSpPr>
        <p:spPr/>
        <p:txBody>
          <a:bodyPr/>
          <a:lstStyle/>
          <a:p>
            <a:r>
              <a:rPr lang="it-IT" smtClean="0"/>
              <a:t>08/03/2018</a:t>
            </a:r>
            <a:endParaRPr lang="it-IT"/>
          </a:p>
        </p:txBody>
      </p:sp>
      <p:sp>
        <p:nvSpPr>
          <p:cNvPr id="4" name="Segnaposto piè di pagina 3"/>
          <p:cNvSpPr>
            <a:spLocks noGrp="1"/>
          </p:cNvSpPr>
          <p:nvPr>
            <p:ph type="ftr" sz="quarter" idx="11"/>
          </p:nvPr>
        </p:nvSpPr>
        <p:spPr/>
        <p:txBody>
          <a:bodyPr/>
          <a:lstStyle/>
          <a:p>
            <a:r>
              <a:rPr lang="en-US" smtClean="0"/>
              <a:t>E. Leonardi - PADME GM - Computing and Software</a:t>
            </a:r>
            <a:endParaRPr lang="it-IT"/>
          </a:p>
        </p:txBody>
      </p:sp>
      <p:sp>
        <p:nvSpPr>
          <p:cNvPr id="5" name="Segnaposto numero diapositiva 4"/>
          <p:cNvSpPr>
            <a:spLocks noGrp="1"/>
          </p:cNvSpPr>
          <p:nvPr>
            <p:ph type="sldNum" sz="quarter" idx="12"/>
          </p:nvPr>
        </p:nvSpPr>
        <p:spPr/>
        <p:txBody>
          <a:bodyPr/>
          <a:lstStyle/>
          <a:p>
            <a:fld id="{8C7B811B-D4E3-4C3F-A146-FF3C7F08B2D0}" type="slidenum">
              <a:rPr lang="it-IT" smtClean="0"/>
              <a:t>21</a:t>
            </a:fld>
            <a:endParaRPr lang="it-IT"/>
          </a:p>
        </p:txBody>
      </p:sp>
      <p:pic>
        <p:nvPicPr>
          <p:cNvPr id="6" name="Picture 14"/>
          <p:cNvPicPr>
            <a:picLocks noChangeAspect="1"/>
          </p:cNvPicPr>
          <p:nvPr/>
        </p:nvPicPr>
        <p:blipFill>
          <a:blip r:embed="rId2">
            <a:extLst/>
          </a:blip>
          <a:stretch>
            <a:fillRect/>
          </a:stretch>
        </p:blipFill>
        <p:spPr>
          <a:xfrm>
            <a:off x="9570720" y="4579916"/>
            <a:ext cx="889703" cy="854736"/>
          </a:xfrm>
          <a:prstGeom prst="rect">
            <a:avLst/>
          </a:prstGeom>
        </p:spPr>
      </p:pic>
      <p:pic>
        <p:nvPicPr>
          <p:cNvPr id="7" name="Immagine 6"/>
          <p:cNvPicPr>
            <a:picLocks noChangeAspect="1"/>
          </p:cNvPicPr>
          <p:nvPr/>
        </p:nvPicPr>
        <p:blipFill>
          <a:blip r:embed="rId3"/>
          <a:stretch>
            <a:fillRect/>
          </a:stretch>
        </p:blipFill>
        <p:spPr>
          <a:xfrm>
            <a:off x="9570720" y="1042602"/>
            <a:ext cx="933917" cy="1029927"/>
          </a:xfrm>
          <a:prstGeom prst="rect">
            <a:avLst/>
          </a:prstGeom>
        </p:spPr>
      </p:pic>
      <p:sp>
        <p:nvSpPr>
          <p:cNvPr id="9" name="Rettangolo 8"/>
          <p:cNvSpPr/>
          <p:nvPr/>
        </p:nvSpPr>
        <p:spPr>
          <a:xfrm>
            <a:off x="10460423" y="2850664"/>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PADME DAQ</a:t>
            </a:r>
            <a:endParaRPr lang="it-IT" dirty="0"/>
          </a:p>
        </p:txBody>
      </p:sp>
      <p:sp>
        <p:nvSpPr>
          <p:cNvPr id="11" name="Rettangolo 10"/>
          <p:cNvSpPr/>
          <p:nvPr/>
        </p:nvSpPr>
        <p:spPr>
          <a:xfrm>
            <a:off x="8033657" y="4668618"/>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KLOE2</a:t>
            </a:r>
          </a:p>
          <a:p>
            <a:pPr algn="ctr"/>
            <a:r>
              <a:rPr lang="it-IT" dirty="0" smtClean="0"/>
              <a:t>Tape Library</a:t>
            </a:r>
            <a:endParaRPr lang="it-IT" dirty="0"/>
          </a:p>
        </p:txBody>
      </p:sp>
      <p:sp>
        <p:nvSpPr>
          <p:cNvPr id="12" name="Rettangolo 11"/>
          <p:cNvSpPr/>
          <p:nvPr/>
        </p:nvSpPr>
        <p:spPr>
          <a:xfrm>
            <a:off x="8033655" y="1204470"/>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LNF Tier2</a:t>
            </a:r>
          </a:p>
          <a:p>
            <a:pPr algn="ctr"/>
            <a:r>
              <a:rPr lang="it-IT" dirty="0" smtClean="0"/>
              <a:t>Disk System</a:t>
            </a:r>
            <a:endParaRPr lang="it-IT" dirty="0"/>
          </a:p>
        </p:txBody>
      </p:sp>
      <p:sp>
        <p:nvSpPr>
          <p:cNvPr id="13" name="Rettangolo 12"/>
          <p:cNvSpPr/>
          <p:nvPr/>
        </p:nvSpPr>
        <p:spPr>
          <a:xfrm>
            <a:off x="1705122" y="1206778"/>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CNAF Tier1</a:t>
            </a:r>
          </a:p>
          <a:p>
            <a:pPr algn="ctr"/>
            <a:r>
              <a:rPr lang="it-IT" dirty="0" smtClean="0"/>
              <a:t>Tape Library</a:t>
            </a:r>
            <a:endParaRPr lang="it-IT" dirty="0"/>
          </a:p>
        </p:txBody>
      </p:sp>
      <p:sp>
        <p:nvSpPr>
          <p:cNvPr id="14" name="Rettangolo 13"/>
          <p:cNvSpPr/>
          <p:nvPr/>
        </p:nvSpPr>
        <p:spPr>
          <a:xfrm>
            <a:off x="3779650" y="1203684"/>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CNAF Tier1</a:t>
            </a:r>
          </a:p>
          <a:p>
            <a:pPr algn="ctr"/>
            <a:r>
              <a:rPr lang="it-IT" dirty="0" smtClean="0"/>
              <a:t>Cluster</a:t>
            </a:r>
            <a:endParaRPr lang="it-IT" dirty="0"/>
          </a:p>
        </p:txBody>
      </p:sp>
      <p:sp>
        <p:nvSpPr>
          <p:cNvPr id="15" name="Rettangolo 14"/>
          <p:cNvSpPr/>
          <p:nvPr/>
        </p:nvSpPr>
        <p:spPr>
          <a:xfrm>
            <a:off x="5926665" y="1203685"/>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LNF Tier2</a:t>
            </a:r>
          </a:p>
          <a:p>
            <a:pPr algn="ctr"/>
            <a:r>
              <a:rPr lang="it-IT" dirty="0" smtClean="0"/>
              <a:t>Cluster</a:t>
            </a:r>
            <a:endParaRPr lang="it-IT" dirty="0"/>
          </a:p>
        </p:txBody>
      </p:sp>
      <p:pic>
        <p:nvPicPr>
          <p:cNvPr id="17" name="Picture 14"/>
          <p:cNvPicPr>
            <a:picLocks noChangeAspect="1"/>
          </p:cNvPicPr>
          <p:nvPr/>
        </p:nvPicPr>
        <p:blipFill>
          <a:blip r:embed="rId2">
            <a:extLst/>
          </a:blip>
          <a:stretch>
            <a:fillRect/>
          </a:stretch>
        </p:blipFill>
        <p:spPr>
          <a:xfrm>
            <a:off x="683351" y="1114982"/>
            <a:ext cx="889703" cy="854736"/>
          </a:xfrm>
          <a:prstGeom prst="rect">
            <a:avLst/>
          </a:prstGeom>
        </p:spPr>
      </p:pic>
      <p:cxnSp>
        <p:nvCxnSpPr>
          <p:cNvPr id="19" name="Connettore 1 18"/>
          <p:cNvCxnSpPr>
            <a:stCxn id="9" idx="1"/>
            <a:endCxn id="46" idx="3"/>
          </p:cNvCxnSpPr>
          <p:nvPr/>
        </p:nvCxnSpPr>
        <p:spPr>
          <a:xfrm flipH="1" flipV="1">
            <a:off x="9639300" y="3183834"/>
            <a:ext cx="821123" cy="5497"/>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0" name="Connettore 1 19"/>
          <p:cNvCxnSpPr>
            <a:stCxn id="11" idx="0"/>
            <a:endCxn id="46" idx="2"/>
          </p:cNvCxnSpPr>
          <p:nvPr/>
        </p:nvCxnSpPr>
        <p:spPr>
          <a:xfrm flipV="1">
            <a:off x="8754534" y="3522500"/>
            <a:ext cx="2116" cy="114611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Connettore 1 22"/>
          <p:cNvCxnSpPr>
            <a:stCxn id="46" idx="0"/>
            <a:endCxn id="12" idx="2"/>
          </p:cNvCxnSpPr>
          <p:nvPr/>
        </p:nvCxnSpPr>
        <p:spPr>
          <a:xfrm flipH="1" flipV="1">
            <a:off x="8754532" y="1881803"/>
            <a:ext cx="2118" cy="96336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9" name="Connettore 4 28"/>
          <p:cNvCxnSpPr>
            <a:stCxn id="15" idx="2"/>
            <a:endCxn id="46" idx="1"/>
          </p:cNvCxnSpPr>
          <p:nvPr/>
        </p:nvCxnSpPr>
        <p:spPr>
          <a:xfrm rot="16200000" flipH="1">
            <a:off x="6609363" y="1919197"/>
            <a:ext cx="1302816" cy="1226458"/>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30" name="Connettore 1 29"/>
          <p:cNvCxnSpPr>
            <a:stCxn id="15" idx="3"/>
            <a:endCxn id="12" idx="1"/>
          </p:cNvCxnSpPr>
          <p:nvPr/>
        </p:nvCxnSpPr>
        <p:spPr>
          <a:xfrm>
            <a:off x="7368418" y="1542352"/>
            <a:ext cx="665237" cy="785"/>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6" name="Ovale 35"/>
          <p:cNvSpPr/>
          <p:nvPr/>
        </p:nvSpPr>
        <p:spPr>
          <a:xfrm>
            <a:off x="6255121" y="4369101"/>
            <a:ext cx="1079500" cy="984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LNF</a:t>
            </a:r>
            <a:endParaRPr lang="it-IT" dirty="0"/>
          </a:p>
        </p:txBody>
      </p:sp>
      <p:sp>
        <p:nvSpPr>
          <p:cNvPr id="38" name="Ovale 37"/>
          <p:cNvSpPr/>
          <p:nvPr/>
        </p:nvSpPr>
        <p:spPr>
          <a:xfrm>
            <a:off x="1912667" y="3235096"/>
            <a:ext cx="1079500" cy="984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CNAF</a:t>
            </a:r>
            <a:endParaRPr lang="it-IT" dirty="0"/>
          </a:p>
        </p:txBody>
      </p:sp>
      <p:cxnSp>
        <p:nvCxnSpPr>
          <p:cNvPr id="39" name="Connettore 1 38"/>
          <p:cNvCxnSpPr>
            <a:stCxn id="36" idx="7"/>
          </p:cNvCxnSpPr>
          <p:nvPr/>
        </p:nvCxnSpPr>
        <p:spPr>
          <a:xfrm flipV="1">
            <a:off x="7176532" y="3521715"/>
            <a:ext cx="878965" cy="99152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2" name="Connettore 1 41"/>
          <p:cNvCxnSpPr>
            <a:endCxn id="36" idx="2"/>
          </p:cNvCxnSpPr>
          <p:nvPr/>
        </p:nvCxnSpPr>
        <p:spPr>
          <a:xfrm>
            <a:off x="5827660" y="4861226"/>
            <a:ext cx="42746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5" name="Connettore 1 44"/>
          <p:cNvCxnSpPr>
            <a:stCxn id="38" idx="5"/>
          </p:cNvCxnSpPr>
          <p:nvPr/>
        </p:nvCxnSpPr>
        <p:spPr>
          <a:xfrm>
            <a:off x="2834078" y="4075206"/>
            <a:ext cx="828719" cy="794101"/>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35" name="Gruppo 34"/>
          <p:cNvGrpSpPr/>
          <p:nvPr/>
        </p:nvGrpSpPr>
        <p:grpSpPr>
          <a:xfrm>
            <a:off x="3472896" y="3695756"/>
            <a:ext cx="2453769" cy="1952152"/>
            <a:chOff x="3985271" y="3794017"/>
            <a:chExt cx="2453769" cy="1952152"/>
          </a:xfrm>
        </p:grpSpPr>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5271" y="3794017"/>
              <a:ext cx="2453769" cy="1952152"/>
            </a:xfrm>
            <a:prstGeom prst="rect">
              <a:avLst/>
            </a:prstGeom>
          </p:spPr>
        </p:pic>
        <p:sp>
          <p:nvSpPr>
            <p:cNvPr id="33" name="CasellaDiTesto 32"/>
            <p:cNvSpPr txBox="1"/>
            <p:nvPr/>
          </p:nvSpPr>
          <p:spPr>
            <a:xfrm>
              <a:off x="4121152" y="4730092"/>
              <a:ext cx="2182008" cy="461665"/>
            </a:xfrm>
            <a:prstGeom prst="rect">
              <a:avLst/>
            </a:prstGeom>
            <a:noFill/>
          </p:spPr>
          <p:txBody>
            <a:bodyPr wrap="none" rtlCol="0">
              <a:spAutoFit/>
            </a:bodyPr>
            <a:lstStyle/>
            <a:p>
              <a:r>
                <a:rPr lang="it-IT" sz="2400" dirty="0" smtClean="0">
                  <a:solidFill>
                    <a:schemeClr val="bg1"/>
                  </a:solidFill>
                </a:rPr>
                <a:t>GARR </a:t>
              </a:r>
              <a:r>
                <a:rPr lang="it-IT" sz="2400" dirty="0" err="1" smtClean="0">
                  <a:solidFill>
                    <a:schemeClr val="bg1"/>
                  </a:solidFill>
                </a:rPr>
                <a:t>Backbone</a:t>
              </a:r>
              <a:endParaRPr lang="it-IT" sz="2400" dirty="0">
                <a:solidFill>
                  <a:schemeClr val="bg1"/>
                </a:solidFill>
              </a:endParaRPr>
            </a:p>
          </p:txBody>
        </p:sp>
      </p:grpSp>
      <p:cxnSp>
        <p:nvCxnSpPr>
          <p:cNvPr id="50" name="Connettore 1 49"/>
          <p:cNvCxnSpPr>
            <a:stCxn id="38" idx="0"/>
            <a:endCxn id="13" idx="0"/>
          </p:cNvCxnSpPr>
          <p:nvPr/>
        </p:nvCxnSpPr>
        <p:spPr>
          <a:xfrm flipH="1" flipV="1">
            <a:off x="2425999" y="1206778"/>
            <a:ext cx="26418" cy="202831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3" name="Connettore 1 52"/>
          <p:cNvCxnSpPr>
            <a:stCxn id="38" idx="7"/>
            <a:endCxn id="14" idx="2"/>
          </p:cNvCxnSpPr>
          <p:nvPr/>
        </p:nvCxnSpPr>
        <p:spPr>
          <a:xfrm flipV="1">
            <a:off x="2834078" y="1881017"/>
            <a:ext cx="1666449" cy="1498219"/>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2" name="Connettore 1 61"/>
          <p:cNvCxnSpPr>
            <a:stCxn id="13" idx="3"/>
            <a:endCxn id="14" idx="1"/>
          </p:cNvCxnSpPr>
          <p:nvPr/>
        </p:nvCxnSpPr>
        <p:spPr>
          <a:xfrm flipV="1">
            <a:off x="3146875" y="1542351"/>
            <a:ext cx="632775" cy="309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flipV="1">
            <a:off x="6867799" y="1999180"/>
            <a:ext cx="1006939" cy="845826"/>
          </a:xfrm>
          <a:prstGeom prst="straightConnector1">
            <a:avLst/>
          </a:prstGeom>
          <a:ln w="381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flipH="1" flipV="1">
            <a:off x="5316714" y="1931958"/>
            <a:ext cx="2558286" cy="1083708"/>
          </a:xfrm>
          <a:prstGeom prst="straightConnector1">
            <a:avLst/>
          </a:prstGeom>
          <a:ln w="381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4548488" y="2486370"/>
            <a:ext cx="1894891"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2000" dirty="0" smtClean="0"/>
              <a:t>Job </a:t>
            </a:r>
            <a:r>
              <a:rPr lang="it-IT" sz="2000" dirty="0" err="1" smtClean="0"/>
              <a:t>submission</a:t>
            </a:r>
            <a:r>
              <a:rPr lang="it-IT" sz="2000" dirty="0" smtClean="0"/>
              <a:t> and control</a:t>
            </a:r>
            <a:endParaRPr lang="it-IT" sz="2000" dirty="0"/>
          </a:p>
        </p:txBody>
      </p:sp>
      <p:sp>
        <p:nvSpPr>
          <p:cNvPr id="32" name="Arco 31"/>
          <p:cNvSpPr/>
          <p:nvPr/>
        </p:nvSpPr>
        <p:spPr>
          <a:xfrm>
            <a:off x="4732435" y="88848"/>
            <a:ext cx="4228685" cy="1896022"/>
          </a:xfrm>
          <a:prstGeom prst="arc">
            <a:avLst>
              <a:gd name="adj1" fmla="val 10855733"/>
              <a:gd name="adj2" fmla="val 21548962"/>
            </a:avLst>
          </a:prstGeom>
          <a:ln w="38100">
            <a:solidFill>
              <a:schemeClr val="accent6">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4" name="Arco 43"/>
          <p:cNvSpPr/>
          <p:nvPr/>
        </p:nvSpPr>
        <p:spPr>
          <a:xfrm>
            <a:off x="6647541" y="417101"/>
            <a:ext cx="2013066" cy="1262413"/>
          </a:xfrm>
          <a:prstGeom prst="arc">
            <a:avLst>
              <a:gd name="adj1" fmla="val 10855733"/>
              <a:gd name="adj2" fmla="val 21533598"/>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1" name="Arco 50"/>
          <p:cNvSpPr/>
          <p:nvPr/>
        </p:nvSpPr>
        <p:spPr>
          <a:xfrm>
            <a:off x="2614569" y="-107950"/>
            <a:ext cx="6567531" cy="3854450"/>
          </a:xfrm>
          <a:prstGeom prst="arc">
            <a:avLst>
              <a:gd name="adj1" fmla="val 165133"/>
              <a:gd name="adj2" fmla="val 10648387"/>
            </a:avLst>
          </a:prstGeom>
          <a:ln w="38100">
            <a:solidFill>
              <a:schemeClr val="accent6">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2" name="Ovale 51"/>
          <p:cNvSpPr/>
          <p:nvPr/>
        </p:nvSpPr>
        <p:spPr>
          <a:xfrm>
            <a:off x="6665880" y="2685636"/>
            <a:ext cx="468000" cy="468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b="1" dirty="0" smtClean="0"/>
              <a:t>1</a:t>
            </a:r>
            <a:endParaRPr lang="it-IT" b="1" dirty="0"/>
          </a:p>
        </p:txBody>
      </p:sp>
      <p:sp>
        <p:nvSpPr>
          <p:cNvPr id="54" name="Ovale 53"/>
          <p:cNvSpPr/>
          <p:nvPr/>
        </p:nvSpPr>
        <p:spPr>
          <a:xfrm>
            <a:off x="6297587" y="202944"/>
            <a:ext cx="468000" cy="468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b="1" dirty="0"/>
              <a:t>2</a:t>
            </a:r>
          </a:p>
        </p:txBody>
      </p:sp>
      <p:sp>
        <p:nvSpPr>
          <p:cNvPr id="55" name="Ovale 54"/>
          <p:cNvSpPr/>
          <p:nvPr/>
        </p:nvSpPr>
        <p:spPr>
          <a:xfrm>
            <a:off x="5692665" y="3823800"/>
            <a:ext cx="468000" cy="468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b="1" dirty="0" smtClean="0"/>
              <a:t>3</a:t>
            </a:r>
            <a:endParaRPr lang="it-IT" b="1" dirty="0"/>
          </a:p>
        </p:txBody>
      </p:sp>
    </p:spTree>
    <p:extLst>
      <p:ext uri="{BB962C8B-B14F-4D97-AF65-F5344CB8AC3E}">
        <p14:creationId xmlns:p14="http://schemas.microsoft.com/office/powerpoint/2010/main" val="3010004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ttangolo 45"/>
          <p:cNvSpPr/>
          <p:nvPr/>
        </p:nvSpPr>
        <p:spPr>
          <a:xfrm>
            <a:off x="7874000" y="2845167"/>
            <a:ext cx="1765300"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PADME</a:t>
            </a:r>
          </a:p>
          <a:p>
            <a:pPr algn="ctr"/>
            <a:r>
              <a:rPr lang="it-IT" dirty="0" smtClean="0"/>
              <a:t>Offline Manager</a:t>
            </a:r>
            <a:endParaRPr lang="it-IT" dirty="0"/>
          </a:p>
        </p:txBody>
      </p:sp>
      <p:sp>
        <p:nvSpPr>
          <p:cNvPr id="2" name="Titolo 1"/>
          <p:cNvSpPr>
            <a:spLocks noGrp="1"/>
          </p:cNvSpPr>
          <p:nvPr>
            <p:ph type="title"/>
          </p:nvPr>
        </p:nvSpPr>
        <p:spPr>
          <a:xfrm>
            <a:off x="1611314" y="-13605"/>
            <a:ext cx="3511307" cy="1143000"/>
          </a:xfrm>
        </p:spPr>
        <p:txBody>
          <a:bodyPr>
            <a:normAutofit fontScale="90000"/>
          </a:bodyPr>
          <a:lstStyle/>
          <a:p>
            <a:r>
              <a:rPr lang="it-IT" dirty="0" err="1" smtClean="0"/>
              <a:t>Reconstruction</a:t>
            </a:r>
            <a:endParaRPr lang="it-IT" dirty="0"/>
          </a:p>
        </p:txBody>
      </p:sp>
      <p:sp>
        <p:nvSpPr>
          <p:cNvPr id="3" name="Segnaposto data 2"/>
          <p:cNvSpPr>
            <a:spLocks noGrp="1"/>
          </p:cNvSpPr>
          <p:nvPr>
            <p:ph type="dt" sz="half" idx="10"/>
          </p:nvPr>
        </p:nvSpPr>
        <p:spPr/>
        <p:txBody>
          <a:bodyPr/>
          <a:lstStyle/>
          <a:p>
            <a:r>
              <a:rPr lang="it-IT" smtClean="0"/>
              <a:t>08/03/2018</a:t>
            </a:r>
            <a:endParaRPr lang="it-IT"/>
          </a:p>
        </p:txBody>
      </p:sp>
      <p:sp>
        <p:nvSpPr>
          <p:cNvPr id="4" name="Segnaposto piè di pagina 3"/>
          <p:cNvSpPr>
            <a:spLocks noGrp="1"/>
          </p:cNvSpPr>
          <p:nvPr>
            <p:ph type="ftr" sz="quarter" idx="11"/>
          </p:nvPr>
        </p:nvSpPr>
        <p:spPr/>
        <p:txBody>
          <a:bodyPr/>
          <a:lstStyle/>
          <a:p>
            <a:r>
              <a:rPr lang="en-US" smtClean="0"/>
              <a:t>E. Leonardi - PADME GM - Computing and Software</a:t>
            </a:r>
            <a:endParaRPr lang="it-IT"/>
          </a:p>
        </p:txBody>
      </p:sp>
      <p:sp>
        <p:nvSpPr>
          <p:cNvPr id="5" name="Segnaposto numero diapositiva 4"/>
          <p:cNvSpPr>
            <a:spLocks noGrp="1"/>
          </p:cNvSpPr>
          <p:nvPr>
            <p:ph type="sldNum" sz="quarter" idx="12"/>
          </p:nvPr>
        </p:nvSpPr>
        <p:spPr/>
        <p:txBody>
          <a:bodyPr/>
          <a:lstStyle/>
          <a:p>
            <a:fld id="{8C7B811B-D4E3-4C3F-A146-FF3C7F08B2D0}" type="slidenum">
              <a:rPr lang="it-IT" smtClean="0"/>
              <a:t>22</a:t>
            </a:fld>
            <a:endParaRPr lang="it-IT"/>
          </a:p>
        </p:txBody>
      </p:sp>
      <p:pic>
        <p:nvPicPr>
          <p:cNvPr id="6" name="Picture 14"/>
          <p:cNvPicPr>
            <a:picLocks noChangeAspect="1"/>
          </p:cNvPicPr>
          <p:nvPr/>
        </p:nvPicPr>
        <p:blipFill>
          <a:blip r:embed="rId2">
            <a:extLst/>
          </a:blip>
          <a:stretch>
            <a:fillRect/>
          </a:stretch>
        </p:blipFill>
        <p:spPr>
          <a:xfrm>
            <a:off x="9570720" y="4579916"/>
            <a:ext cx="889703" cy="854736"/>
          </a:xfrm>
          <a:prstGeom prst="rect">
            <a:avLst/>
          </a:prstGeom>
        </p:spPr>
      </p:pic>
      <p:pic>
        <p:nvPicPr>
          <p:cNvPr id="7" name="Immagine 6"/>
          <p:cNvPicPr>
            <a:picLocks noChangeAspect="1"/>
          </p:cNvPicPr>
          <p:nvPr/>
        </p:nvPicPr>
        <p:blipFill>
          <a:blip r:embed="rId3"/>
          <a:stretch>
            <a:fillRect/>
          </a:stretch>
        </p:blipFill>
        <p:spPr>
          <a:xfrm>
            <a:off x="9570720" y="1042602"/>
            <a:ext cx="933917" cy="1029927"/>
          </a:xfrm>
          <a:prstGeom prst="rect">
            <a:avLst/>
          </a:prstGeom>
        </p:spPr>
      </p:pic>
      <p:sp>
        <p:nvSpPr>
          <p:cNvPr id="9" name="Rettangolo 8"/>
          <p:cNvSpPr/>
          <p:nvPr/>
        </p:nvSpPr>
        <p:spPr>
          <a:xfrm>
            <a:off x="10460423" y="2850664"/>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PADME DAQ</a:t>
            </a:r>
            <a:endParaRPr lang="it-IT" dirty="0"/>
          </a:p>
        </p:txBody>
      </p:sp>
      <p:sp>
        <p:nvSpPr>
          <p:cNvPr id="11" name="Rettangolo 10"/>
          <p:cNvSpPr/>
          <p:nvPr/>
        </p:nvSpPr>
        <p:spPr>
          <a:xfrm>
            <a:off x="8033657" y="4668618"/>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KLOE2</a:t>
            </a:r>
          </a:p>
          <a:p>
            <a:pPr algn="ctr"/>
            <a:r>
              <a:rPr lang="it-IT" dirty="0" smtClean="0"/>
              <a:t>Tape Library</a:t>
            </a:r>
            <a:endParaRPr lang="it-IT" dirty="0"/>
          </a:p>
        </p:txBody>
      </p:sp>
      <p:sp>
        <p:nvSpPr>
          <p:cNvPr id="12" name="Rettangolo 11"/>
          <p:cNvSpPr/>
          <p:nvPr/>
        </p:nvSpPr>
        <p:spPr>
          <a:xfrm>
            <a:off x="8033655" y="1204470"/>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LNF Tier2</a:t>
            </a:r>
          </a:p>
          <a:p>
            <a:pPr algn="ctr"/>
            <a:r>
              <a:rPr lang="it-IT" dirty="0" smtClean="0"/>
              <a:t>Disk System</a:t>
            </a:r>
            <a:endParaRPr lang="it-IT" dirty="0"/>
          </a:p>
        </p:txBody>
      </p:sp>
      <p:sp>
        <p:nvSpPr>
          <p:cNvPr id="13" name="Rettangolo 12"/>
          <p:cNvSpPr/>
          <p:nvPr/>
        </p:nvSpPr>
        <p:spPr>
          <a:xfrm>
            <a:off x="1705122" y="1206778"/>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CNAF Tier1</a:t>
            </a:r>
          </a:p>
          <a:p>
            <a:pPr algn="ctr"/>
            <a:r>
              <a:rPr lang="it-IT" dirty="0" smtClean="0"/>
              <a:t>Tape Library</a:t>
            </a:r>
            <a:endParaRPr lang="it-IT" dirty="0"/>
          </a:p>
        </p:txBody>
      </p:sp>
      <p:sp>
        <p:nvSpPr>
          <p:cNvPr id="14" name="Rettangolo 13"/>
          <p:cNvSpPr/>
          <p:nvPr/>
        </p:nvSpPr>
        <p:spPr>
          <a:xfrm>
            <a:off x="3779650" y="1203684"/>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CNAF Tier1</a:t>
            </a:r>
          </a:p>
          <a:p>
            <a:pPr algn="ctr"/>
            <a:r>
              <a:rPr lang="it-IT" dirty="0" smtClean="0"/>
              <a:t>Cluster</a:t>
            </a:r>
            <a:endParaRPr lang="it-IT" dirty="0"/>
          </a:p>
        </p:txBody>
      </p:sp>
      <p:sp>
        <p:nvSpPr>
          <p:cNvPr id="15" name="Rettangolo 14"/>
          <p:cNvSpPr/>
          <p:nvPr/>
        </p:nvSpPr>
        <p:spPr>
          <a:xfrm>
            <a:off x="5926665" y="1203685"/>
            <a:ext cx="1441753" cy="67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LNF Tier2</a:t>
            </a:r>
          </a:p>
          <a:p>
            <a:pPr algn="ctr"/>
            <a:r>
              <a:rPr lang="it-IT" dirty="0" smtClean="0"/>
              <a:t>Cluster</a:t>
            </a:r>
            <a:endParaRPr lang="it-IT" dirty="0"/>
          </a:p>
        </p:txBody>
      </p:sp>
      <p:pic>
        <p:nvPicPr>
          <p:cNvPr id="17" name="Picture 14"/>
          <p:cNvPicPr>
            <a:picLocks noChangeAspect="1"/>
          </p:cNvPicPr>
          <p:nvPr/>
        </p:nvPicPr>
        <p:blipFill>
          <a:blip r:embed="rId2">
            <a:extLst/>
          </a:blip>
          <a:stretch>
            <a:fillRect/>
          </a:stretch>
        </p:blipFill>
        <p:spPr>
          <a:xfrm>
            <a:off x="683351" y="1114982"/>
            <a:ext cx="889703" cy="854736"/>
          </a:xfrm>
          <a:prstGeom prst="rect">
            <a:avLst/>
          </a:prstGeom>
        </p:spPr>
      </p:pic>
      <p:cxnSp>
        <p:nvCxnSpPr>
          <p:cNvPr id="19" name="Connettore 1 18"/>
          <p:cNvCxnSpPr>
            <a:stCxn id="9" idx="1"/>
            <a:endCxn id="46" idx="3"/>
          </p:cNvCxnSpPr>
          <p:nvPr/>
        </p:nvCxnSpPr>
        <p:spPr>
          <a:xfrm flipH="1" flipV="1">
            <a:off x="9639300" y="3183834"/>
            <a:ext cx="821123" cy="5497"/>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0" name="Connettore 1 19"/>
          <p:cNvCxnSpPr>
            <a:stCxn id="11" idx="0"/>
            <a:endCxn id="46" idx="2"/>
          </p:cNvCxnSpPr>
          <p:nvPr/>
        </p:nvCxnSpPr>
        <p:spPr>
          <a:xfrm flipV="1">
            <a:off x="8754534" y="3522500"/>
            <a:ext cx="2116" cy="114611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Connettore 1 22"/>
          <p:cNvCxnSpPr>
            <a:stCxn id="46" idx="0"/>
            <a:endCxn id="12" idx="2"/>
          </p:cNvCxnSpPr>
          <p:nvPr/>
        </p:nvCxnSpPr>
        <p:spPr>
          <a:xfrm flipH="1" flipV="1">
            <a:off x="8754532" y="1881803"/>
            <a:ext cx="2118" cy="96336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9" name="Connettore 4 28"/>
          <p:cNvCxnSpPr>
            <a:stCxn id="15" idx="2"/>
            <a:endCxn id="46" idx="1"/>
          </p:cNvCxnSpPr>
          <p:nvPr/>
        </p:nvCxnSpPr>
        <p:spPr>
          <a:xfrm rot="16200000" flipH="1">
            <a:off x="6609363" y="1919197"/>
            <a:ext cx="1302816" cy="1226458"/>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30" name="Connettore 1 29"/>
          <p:cNvCxnSpPr>
            <a:stCxn id="15" idx="3"/>
            <a:endCxn id="12" idx="1"/>
          </p:cNvCxnSpPr>
          <p:nvPr/>
        </p:nvCxnSpPr>
        <p:spPr>
          <a:xfrm>
            <a:off x="7368418" y="1542352"/>
            <a:ext cx="665237" cy="785"/>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6" name="Ovale 35"/>
          <p:cNvSpPr/>
          <p:nvPr/>
        </p:nvSpPr>
        <p:spPr>
          <a:xfrm>
            <a:off x="6255121" y="4369101"/>
            <a:ext cx="1079500" cy="984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LNF</a:t>
            </a:r>
            <a:endParaRPr lang="it-IT" dirty="0"/>
          </a:p>
        </p:txBody>
      </p:sp>
      <p:sp>
        <p:nvSpPr>
          <p:cNvPr id="38" name="Ovale 37"/>
          <p:cNvSpPr/>
          <p:nvPr/>
        </p:nvSpPr>
        <p:spPr>
          <a:xfrm>
            <a:off x="1912667" y="3235096"/>
            <a:ext cx="1079500" cy="984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CNAF</a:t>
            </a:r>
            <a:endParaRPr lang="it-IT" dirty="0"/>
          </a:p>
        </p:txBody>
      </p:sp>
      <p:cxnSp>
        <p:nvCxnSpPr>
          <p:cNvPr id="39" name="Connettore 1 38"/>
          <p:cNvCxnSpPr>
            <a:stCxn id="36" idx="7"/>
          </p:cNvCxnSpPr>
          <p:nvPr/>
        </p:nvCxnSpPr>
        <p:spPr>
          <a:xfrm flipV="1">
            <a:off x="7176532" y="3521715"/>
            <a:ext cx="878965" cy="99152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2" name="Connettore 1 41"/>
          <p:cNvCxnSpPr>
            <a:endCxn id="36" idx="2"/>
          </p:cNvCxnSpPr>
          <p:nvPr/>
        </p:nvCxnSpPr>
        <p:spPr>
          <a:xfrm>
            <a:off x="5827660" y="4861226"/>
            <a:ext cx="42746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5" name="Connettore 1 44"/>
          <p:cNvCxnSpPr>
            <a:stCxn id="38" idx="5"/>
          </p:cNvCxnSpPr>
          <p:nvPr/>
        </p:nvCxnSpPr>
        <p:spPr>
          <a:xfrm>
            <a:off x="2834078" y="4075206"/>
            <a:ext cx="828719" cy="794101"/>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35" name="Gruppo 34"/>
          <p:cNvGrpSpPr/>
          <p:nvPr/>
        </p:nvGrpSpPr>
        <p:grpSpPr>
          <a:xfrm>
            <a:off x="3472896" y="3695756"/>
            <a:ext cx="2453769" cy="1952152"/>
            <a:chOff x="3985271" y="3794017"/>
            <a:chExt cx="2453769" cy="1952152"/>
          </a:xfrm>
        </p:grpSpPr>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5271" y="3794017"/>
              <a:ext cx="2453769" cy="1952152"/>
            </a:xfrm>
            <a:prstGeom prst="rect">
              <a:avLst/>
            </a:prstGeom>
          </p:spPr>
        </p:pic>
        <p:sp>
          <p:nvSpPr>
            <p:cNvPr id="33" name="CasellaDiTesto 32"/>
            <p:cNvSpPr txBox="1"/>
            <p:nvPr/>
          </p:nvSpPr>
          <p:spPr>
            <a:xfrm>
              <a:off x="4121152" y="4730092"/>
              <a:ext cx="2182008" cy="461665"/>
            </a:xfrm>
            <a:prstGeom prst="rect">
              <a:avLst/>
            </a:prstGeom>
            <a:noFill/>
          </p:spPr>
          <p:txBody>
            <a:bodyPr wrap="none" rtlCol="0">
              <a:spAutoFit/>
            </a:bodyPr>
            <a:lstStyle/>
            <a:p>
              <a:r>
                <a:rPr lang="it-IT" sz="2400" dirty="0" smtClean="0">
                  <a:solidFill>
                    <a:schemeClr val="bg1"/>
                  </a:solidFill>
                </a:rPr>
                <a:t>GARR </a:t>
              </a:r>
              <a:r>
                <a:rPr lang="it-IT" sz="2400" dirty="0" err="1" smtClean="0">
                  <a:solidFill>
                    <a:schemeClr val="bg1"/>
                  </a:solidFill>
                </a:rPr>
                <a:t>Backbone</a:t>
              </a:r>
              <a:endParaRPr lang="it-IT" sz="2400" dirty="0">
                <a:solidFill>
                  <a:schemeClr val="bg1"/>
                </a:solidFill>
              </a:endParaRPr>
            </a:p>
          </p:txBody>
        </p:sp>
      </p:grpSp>
      <p:cxnSp>
        <p:nvCxnSpPr>
          <p:cNvPr id="50" name="Connettore 1 49"/>
          <p:cNvCxnSpPr>
            <a:stCxn id="38" idx="0"/>
            <a:endCxn id="13" idx="0"/>
          </p:cNvCxnSpPr>
          <p:nvPr/>
        </p:nvCxnSpPr>
        <p:spPr>
          <a:xfrm flipH="1" flipV="1">
            <a:off x="2425999" y="1206778"/>
            <a:ext cx="26418" cy="202831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3" name="Connettore 1 52"/>
          <p:cNvCxnSpPr>
            <a:stCxn id="38" idx="7"/>
            <a:endCxn id="14" idx="2"/>
          </p:cNvCxnSpPr>
          <p:nvPr/>
        </p:nvCxnSpPr>
        <p:spPr>
          <a:xfrm flipV="1">
            <a:off x="2834078" y="1881017"/>
            <a:ext cx="1666449" cy="1498219"/>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2" name="Connettore 1 61"/>
          <p:cNvCxnSpPr>
            <a:stCxn id="13" idx="3"/>
            <a:endCxn id="14" idx="1"/>
          </p:cNvCxnSpPr>
          <p:nvPr/>
        </p:nvCxnSpPr>
        <p:spPr>
          <a:xfrm flipV="1">
            <a:off x="3146875" y="1542351"/>
            <a:ext cx="632775" cy="309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flipV="1">
            <a:off x="6867799" y="1999180"/>
            <a:ext cx="1006939" cy="845826"/>
          </a:xfrm>
          <a:prstGeom prst="straightConnector1">
            <a:avLst/>
          </a:prstGeom>
          <a:ln w="381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5301946" y="2410588"/>
            <a:ext cx="1894891"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2000" dirty="0" smtClean="0"/>
              <a:t>Job </a:t>
            </a:r>
            <a:r>
              <a:rPr lang="it-IT" sz="2000" dirty="0" err="1" smtClean="0"/>
              <a:t>submission</a:t>
            </a:r>
            <a:r>
              <a:rPr lang="it-IT" sz="2000" dirty="0" smtClean="0"/>
              <a:t> and control</a:t>
            </a:r>
            <a:endParaRPr lang="it-IT" sz="2000" dirty="0"/>
          </a:p>
        </p:txBody>
      </p:sp>
      <p:sp>
        <p:nvSpPr>
          <p:cNvPr id="44" name="Arco 43"/>
          <p:cNvSpPr/>
          <p:nvPr/>
        </p:nvSpPr>
        <p:spPr>
          <a:xfrm>
            <a:off x="6197600" y="417101"/>
            <a:ext cx="3015399" cy="1463755"/>
          </a:xfrm>
          <a:prstGeom prst="arc">
            <a:avLst>
              <a:gd name="adj1" fmla="val 10855733"/>
              <a:gd name="adj2" fmla="val 21533598"/>
            </a:avLst>
          </a:prstGeom>
          <a:ln w="38100">
            <a:solidFill>
              <a:schemeClr val="accent6">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1" name="Arco 50"/>
          <p:cNvSpPr/>
          <p:nvPr/>
        </p:nvSpPr>
        <p:spPr>
          <a:xfrm>
            <a:off x="2614570" y="-107950"/>
            <a:ext cx="5877554" cy="3854450"/>
          </a:xfrm>
          <a:prstGeom prst="arc">
            <a:avLst>
              <a:gd name="adj1" fmla="val 164131"/>
              <a:gd name="adj2" fmla="val 10648387"/>
            </a:avLst>
          </a:prstGeom>
          <a:ln w="38100">
            <a:solidFill>
              <a:schemeClr val="accent6">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2" name="Ovale 51"/>
          <p:cNvSpPr/>
          <p:nvPr/>
        </p:nvSpPr>
        <p:spPr>
          <a:xfrm>
            <a:off x="7420074" y="1995521"/>
            <a:ext cx="468000" cy="468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b="1" dirty="0" smtClean="0"/>
              <a:t>1</a:t>
            </a:r>
            <a:endParaRPr lang="it-IT" b="1" dirty="0"/>
          </a:p>
        </p:txBody>
      </p:sp>
      <p:sp>
        <p:nvSpPr>
          <p:cNvPr id="54" name="Ovale 53"/>
          <p:cNvSpPr/>
          <p:nvPr/>
        </p:nvSpPr>
        <p:spPr>
          <a:xfrm>
            <a:off x="6223772" y="57151"/>
            <a:ext cx="468000" cy="468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b="1" dirty="0"/>
              <a:t>2</a:t>
            </a:r>
          </a:p>
        </p:txBody>
      </p:sp>
      <p:sp>
        <p:nvSpPr>
          <p:cNvPr id="55" name="Ovale 54"/>
          <p:cNvSpPr/>
          <p:nvPr/>
        </p:nvSpPr>
        <p:spPr>
          <a:xfrm>
            <a:off x="7490595" y="714401"/>
            <a:ext cx="468000" cy="468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b="1" dirty="0" smtClean="0"/>
              <a:t>3</a:t>
            </a:r>
            <a:endParaRPr lang="it-IT" b="1" dirty="0"/>
          </a:p>
        </p:txBody>
      </p:sp>
      <p:sp>
        <p:nvSpPr>
          <p:cNvPr id="41" name="Arco 40"/>
          <p:cNvSpPr/>
          <p:nvPr/>
        </p:nvSpPr>
        <p:spPr>
          <a:xfrm>
            <a:off x="6719606" y="646967"/>
            <a:ext cx="2013066" cy="1101075"/>
          </a:xfrm>
          <a:prstGeom prst="arc">
            <a:avLst>
              <a:gd name="adj1" fmla="val 11073840"/>
              <a:gd name="adj2" fmla="val 21381970"/>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3" name="Ovale 42"/>
          <p:cNvSpPr/>
          <p:nvPr/>
        </p:nvSpPr>
        <p:spPr>
          <a:xfrm>
            <a:off x="5238759" y="3207099"/>
            <a:ext cx="468000" cy="468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b="1" dirty="0"/>
              <a:t>4</a:t>
            </a:r>
          </a:p>
        </p:txBody>
      </p:sp>
      <p:cxnSp>
        <p:nvCxnSpPr>
          <p:cNvPr id="47" name="Connettore 2 46"/>
          <p:cNvCxnSpPr/>
          <p:nvPr/>
        </p:nvCxnSpPr>
        <p:spPr>
          <a:xfrm flipH="1">
            <a:off x="9035250" y="1969718"/>
            <a:ext cx="801" cy="260850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Ovale 47"/>
          <p:cNvSpPr/>
          <p:nvPr/>
        </p:nvSpPr>
        <p:spPr>
          <a:xfrm>
            <a:off x="9171300" y="3772857"/>
            <a:ext cx="468000" cy="468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b="1" dirty="0" smtClean="0"/>
              <a:t>5</a:t>
            </a:r>
            <a:endParaRPr lang="it-IT" b="1" dirty="0"/>
          </a:p>
        </p:txBody>
      </p:sp>
    </p:spTree>
    <p:extLst>
      <p:ext uri="{BB962C8B-B14F-4D97-AF65-F5344CB8AC3E}">
        <p14:creationId xmlns:p14="http://schemas.microsoft.com/office/powerpoint/2010/main" val="143904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Off-line Software</a:t>
            </a:r>
            <a:endParaRPr lang="en-US" dirty="0"/>
          </a:p>
        </p:txBody>
      </p:sp>
      <p:sp>
        <p:nvSpPr>
          <p:cNvPr id="3" name="Segnaposto contenuto 2"/>
          <p:cNvSpPr>
            <a:spLocks noGrp="1"/>
          </p:cNvSpPr>
          <p:nvPr>
            <p:ph idx="1"/>
          </p:nvPr>
        </p:nvSpPr>
        <p:spPr/>
        <p:txBody>
          <a:bodyPr/>
          <a:lstStyle/>
          <a:p>
            <a:r>
              <a:rPr lang="en-US" dirty="0" smtClean="0"/>
              <a:t>Data mover already available</a:t>
            </a:r>
          </a:p>
          <a:p>
            <a:pPr lvl="1"/>
            <a:r>
              <a:rPr lang="en-US" dirty="0" smtClean="0"/>
              <a:t>Used to automatically backup all test beam data</a:t>
            </a:r>
          </a:p>
          <a:p>
            <a:pPr lvl="1"/>
            <a:r>
              <a:rPr lang="en-US" dirty="0" smtClean="0"/>
              <a:t>Some adjustments needed after water flood at CNAF last October</a:t>
            </a:r>
          </a:p>
          <a:p>
            <a:pPr lvl="1"/>
            <a:r>
              <a:rPr lang="en-US" dirty="0" smtClean="0"/>
              <a:t>Some data were lost but full dataset still on disk system at LNF</a:t>
            </a:r>
          </a:p>
          <a:p>
            <a:r>
              <a:rPr lang="en-US" dirty="0" smtClean="0"/>
              <a:t>Job submission system at (working) prototype level</a:t>
            </a:r>
          </a:p>
          <a:p>
            <a:r>
              <a:rPr lang="en-US" dirty="0" smtClean="0"/>
              <a:t>Some basic services still </a:t>
            </a:r>
            <a:r>
              <a:rPr lang="en-US" smtClean="0"/>
              <a:t>under development</a:t>
            </a:r>
            <a:endParaRPr lang="en-US" dirty="0" smtClean="0"/>
          </a:p>
          <a:p>
            <a:pPr lvl="1"/>
            <a:r>
              <a:rPr lang="en-US" dirty="0" smtClean="0"/>
              <a:t>File Library, Calibration DB, etc.</a:t>
            </a:r>
            <a:endParaRPr lang="en-US" dirty="0"/>
          </a:p>
        </p:txBody>
      </p:sp>
      <p:sp>
        <p:nvSpPr>
          <p:cNvPr id="4" name="Segnaposto data 3"/>
          <p:cNvSpPr>
            <a:spLocks noGrp="1"/>
          </p:cNvSpPr>
          <p:nvPr>
            <p:ph type="dt" sz="half" idx="10"/>
          </p:nvPr>
        </p:nvSpPr>
        <p:spPr/>
        <p:txBody>
          <a:bodyPr/>
          <a:lstStyle/>
          <a:p>
            <a:r>
              <a:rPr lang="en-US" dirty="0" smtClean="0"/>
              <a:t>08/03/2018</a:t>
            </a:r>
            <a:endParaRPr lang="en-US" dirty="0"/>
          </a:p>
        </p:txBody>
      </p:sp>
      <p:sp>
        <p:nvSpPr>
          <p:cNvPr id="5" name="Segnaposto piè di pagina 4"/>
          <p:cNvSpPr>
            <a:spLocks noGrp="1"/>
          </p:cNvSpPr>
          <p:nvPr>
            <p:ph type="ftr" sz="quarter" idx="11"/>
          </p:nvPr>
        </p:nvSpPr>
        <p:spPr/>
        <p:txBody>
          <a:bodyPr/>
          <a:lstStyle/>
          <a:p>
            <a:r>
              <a:rPr lang="en-US" dirty="0" smtClean="0"/>
              <a:t>E. Leonardi - PADME GM - Computing and Software</a:t>
            </a:r>
            <a:endParaRPr lang="en-US" dirty="0"/>
          </a:p>
        </p:txBody>
      </p:sp>
      <p:sp>
        <p:nvSpPr>
          <p:cNvPr id="6" name="Segnaposto numero diapositiva 5"/>
          <p:cNvSpPr>
            <a:spLocks noGrp="1"/>
          </p:cNvSpPr>
          <p:nvPr>
            <p:ph type="sldNum" sz="quarter" idx="12"/>
          </p:nvPr>
        </p:nvSpPr>
        <p:spPr/>
        <p:txBody>
          <a:bodyPr/>
          <a:lstStyle/>
          <a:p>
            <a:fld id="{8C7B811B-D4E3-4C3F-A146-FF3C7F08B2D0}" type="slidenum">
              <a:rPr lang="en-US" smtClean="0"/>
              <a:t>23</a:t>
            </a:fld>
            <a:endParaRPr lang="en-US" dirty="0"/>
          </a:p>
        </p:txBody>
      </p:sp>
    </p:spTree>
    <p:extLst>
      <p:ext uri="{BB962C8B-B14F-4D97-AF65-F5344CB8AC3E}">
        <p14:creationId xmlns:p14="http://schemas.microsoft.com/office/powerpoint/2010/main" val="2335796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Crates and Boards</a:t>
            </a:r>
            <a:endParaRPr lang="en-US" dirty="0"/>
          </a:p>
        </p:txBody>
      </p:sp>
      <p:sp>
        <p:nvSpPr>
          <p:cNvPr id="3" name="Segnaposto contenuto 2"/>
          <p:cNvSpPr>
            <a:spLocks noGrp="1"/>
          </p:cNvSpPr>
          <p:nvPr>
            <p:ph idx="1"/>
          </p:nvPr>
        </p:nvSpPr>
        <p:spPr/>
        <p:txBody>
          <a:bodyPr/>
          <a:lstStyle/>
          <a:p>
            <a:r>
              <a:rPr lang="en-US" dirty="0" smtClean="0"/>
              <a:t>2 VME crates CAEN 8100</a:t>
            </a:r>
          </a:p>
          <a:p>
            <a:pPr lvl="1"/>
            <a:r>
              <a:rPr lang="en-US" dirty="0" smtClean="0"/>
              <a:t>21 slots, 15/14 used by V1742, 6/7 available (2 trigger boards, etc.)</a:t>
            </a:r>
          </a:p>
          <a:p>
            <a:r>
              <a:rPr lang="en-US" dirty="0" smtClean="0"/>
              <a:t>1 VME mini-crate CAEN 8004 (for Target)</a:t>
            </a:r>
          </a:p>
          <a:p>
            <a:pPr lvl="1"/>
            <a:r>
              <a:rPr lang="en-US" dirty="0" smtClean="0"/>
              <a:t>Currently in use for crystal tests</a:t>
            </a:r>
          </a:p>
          <a:p>
            <a:r>
              <a:rPr lang="en-US" dirty="0" smtClean="0"/>
              <a:t>V1742: 30 mounted in crates (15+14+1) and 3 spares</a:t>
            </a:r>
          </a:p>
          <a:p>
            <a:pPr lvl="1"/>
            <a:r>
              <a:rPr lang="en-US" dirty="0" smtClean="0"/>
              <a:t>1 spare has ch0-3 with 2Vpp dynamics and is «in </a:t>
            </a:r>
            <a:r>
              <a:rPr lang="en-US" dirty="0" err="1" smtClean="0"/>
              <a:t>visione</a:t>
            </a:r>
            <a:r>
              <a:rPr lang="en-US" dirty="0" smtClean="0"/>
              <a:t>» from CAEN</a:t>
            </a:r>
          </a:p>
          <a:p>
            <a:pPr lvl="1"/>
            <a:r>
              <a:rPr lang="en-US" dirty="0" smtClean="0"/>
              <a:t>1 spare (first board acquired by PADME) is a VX1742</a:t>
            </a:r>
          </a:p>
          <a:p>
            <a:pPr lvl="1"/>
            <a:r>
              <a:rPr lang="en-US" dirty="0" smtClean="0"/>
              <a:t>1 spare is in use for crystal tests</a:t>
            </a:r>
          </a:p>
        </p:txBody>
      </p:sp>
      <p:sp>
        <p:nvSpPr>
          <p:cNvPr id="4" name="Segnaposto data 3"/>
          <p:cNvSpPr>
            <a:spLocks noGrp="1"/>
          </p:cNvSpPr>
          <p:nvPr>
            <p:ph type="dt" sz="half" idx="10"/>
          </p:nvPr>
        </p:nvSpPr>
        <p:spPr/>
        <p:txBody>
          <a:bodyPr/>
          <a:lstStyle/>
          <a:p>
            <a:r>
              <a:rPr lang="it-IT" smtClean="0"/>
              <a:t>08/03/2018</a:t>
            </a:r>
            <a:endParaRPr lang="en-US" dirty="0"/>
          </a:p>
        </p:txBody>
      </p:sp>
      <p:sp>
        <p:nvSpPr>
          <p:cNvPr id="5" name="Segnaposto piè di pagina 4"/>
          <p:cNvSpPr>
            <a:spLocks noGrp="1"/>
          </p:cNvSpPr>
          <p:nvPr>
            <p:ph type="ftr" sz="quarter" idx="11"/>
          </p:nvPr>
        </p:nvSpPr>
        <p:spPr/>
        <p:txBody>
          <a:bodyPr/>
          <a:lstStyle/>
          <a:p>
            <a:r>
              <a:rPr lang="en-US" smtClean="0"/>
              <a:t>E. Leonardi - PADME GM - Computing and Software</a:t>
            </a:r>
            <a:endParaRPr lang="en-US" dirty="0"/>
          </a:p>
        </p:txBody>
      </p:sp>
      <p:sp>
        <p:nvSpPr>
          <p:cNvPr id="6" name="Segnaposto numero diapositiva 5"/>
          <p:cNvSpPr>
            <a:spLocks noGrp="1"/>
          </p:cNvSpPr>
          <p:nvPr>
            <p:ph type="sldNum" sz="quarter" idx="12"/>
          </p:nvPr>
        </p:nvSpPr>
        <p:spPr/>
        <p:txBody>
          <a:bodyPr/>
          <a:lstStyle/>
          <a:p>
            <a:fld id="{8C7B811B-D4E3-4C3F-A146-FF3C7F08B2D0}" type="slidenum">
              <a:rPr lang="en-US" smtClean="0"/>
              <a:t>3</a:t>
            </a:fld>
            <a:endParaRPr lang="en-US" dirty="0"/>
          </a:p>
        </p:txBody>
      </p:sp>
    </p:spTree>
    <p:extLst>
      <p:ext uri="{BB962C8B-B14F-4D97-AF65-F5344CB8AC3E}">
        <p14:creationId xmlns:p14="http://schemas.microsoft.com/office/powerpoint/2010/main" val="392468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Optical fibers</a:t>
            </a:r>
            <a:endParaRPr lang="en-US" dirty="0"/>
          </a:p>
        </p:txBody>
      </p:sp>
      <p:sp>
        <p:nvSpPr>
          <p:cNvPr id="3" name="Segnaposto contenuto 2"/>
          <p:cNvSpPr>
            <a:spLocks noGrp="1"/>
          </p:cNvSpPr>
          <p:nvPr>
            <p:ph idx="1"/>
          </p:nvPr>
        </p:nvSpPr>
        <p:spPr/>
        <p:txBody>
          <a:bodyPr/>
          <a:lstStyle/>
          <a:p>
            <a:r>
              <a:rPr lang="en-US" dirty="0" smtClean="0"/>
              <a:t>Short (30 cm) single optical fibers (daisy chain within crate)</a:t>
            </a:r>
          </a:p>
          <a:p>
            <a:pPr lvl="1"/>
            <a:r>
              <a:rPr lang="en-US" dirty="0" smtClean="0"/>
              <a:t>23 (12+11) needed, only 14 available</a:t>
            </a:r>
          </a:p>
          <a:p>
            <a:pPr lvl="1"/>
            <a:r>
              <a:rPr lang="en-US" dirty="0" smtClean="0"/>
              <a:t>20 additional ordered from CAEN</a:t>
            </a:r>
          </a:p>
          <a:p>
            <a:r>
              <a:rPr lang="en-US" dirty="0" smtClean="0"/>
              <a:t>Long dual optical fibers (crate to server connection)</a:t>
            </a:r>
          </a:p>
          <a:p>
            <a:pPr lvl="1"/>
            <a:r>
              <a:rPr lang="en-US" dirty="0"/>
              <a:t>7</a:t>
            </a:r>
            <a:r>
              <a:rPr lang="en-US" dirty="0" smtClean="0"/>
              <a:t> (3+3+1) needed, 14 available</a:t>
            </a:r>
          </a:p>
          <a:p>
            <a:pPr lvl="1"/>
            <a:r>
              <a:rPr lang="en-US" dirty="0" smtClean="0"/>
              <a:t>Length is 5m: not enough for the new BTF area layout!</a:t>
            </a:r>
          </a:p>
          <a:p>
            <a:pPr lvl="1"/>
            <a:r>
              <a:rPr lang="en-US" dirty="0" smtClean="0"/>
              <a:t>8 new 20m dual fibers ordered from CAEN</a:t>
            </a:r>
            <a:endParaRPr lang="en-US" dirty="0"/>
          </a:p>
        </p:txBody>
      </p:sp>
      <p:sp>
        <p:nvSpPr>
          <p:cNvPr id="4" name="Segnaposto data 3"/>
          <p:cNvSpPr>
            <a:spLocks noGrp="1"/>
          </p:cNvSpPr>
          <p:nvPr>
            <p:ph type="dt" sz="half" idx="10"/>
          </p:nvPr>
        </p:nvSpPr>
        <p:spPr/>
        <p:txBody>
          <a:bodyPr/>
          <a:lstStyle/>
          <a:p>
            <a:r>
              <a:rPr lang="it-IT" smtClean="0"/>
              <a:t>08/03/2018</a:t>
            </a:r>
            <a:endParaRPr lang="it-IT"/>
          </a:p>
        </p:txBody>
      </p:sp>
      <p:sp>
        <p:nvSpPr>
          <p:cNvPr id="5" name="Segnaposto piè di pagina 4"/>
          <p:cNvSpPr>
            <a:spLocks noGrp="1"/>
          </p:cNvSpPr>
          <p:nvPr>
            <p:ph type="ftr" sz="quarter" idx="11"/>
          </p:nvPr>
        </p:nvSpPr>
        <p:spPr/>
        <p:txBody>
          <a:bodyPr/>
          <a:lstStyle/>
          <a:p>
            <a:r>
              <a:rPr lang="en-US" smtClean="0"/>
              <a:t>E. Leonardi - PADME GM - Computing and Software</a:t>
            </a:r>
            <a:endParaRPr lang="it-IT"/>
          </a:p>
        </p:txBody>
      </p:sp>
      <p:sp>
        <p:nvSpPr>
          <p:cNvPr id="6" name="Segnaposto numero diapositiva 5"/>
          <p:cNvSpPr>
            <a:spLocks noGrp="1"/>
          </p:cNvSpPr>
          <p:nvPr>
            <p:ph type="sldNum" sz="quarter" idx="12"/>
          </p:nvPr>
        </p:nvSpPr>
        <p:spPr/>
        <p:txBody>
          <a:bodyPr/>
          <a:lstStyle/>
          <a:p>
            <a:fld id="{8C7B811B-D4E3-4C3F-A146-FF3C7F08B2D0}" type="slidenum">
              <a:rPr lang="it-IT" smtClean="0"/>
              <a:t>4</a:t>
            </a:fld>
            <a:endParaRPr lang="it-IT"/>
          </a:p>
        </p:txBody>
      </p:sp>
    </p:spTree>
    <p:extLst>
      <p:ext uri="{BB962C8B-B14F-4D97-AF65-F5344CB8AC3E}">
        <p14:creationId xmlns:p14="http://schemas.microsoft.com/office/powerpoint/2010/main" val="91119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Other cables</a:t>
            </a:r>
            <a:endParaRPr lang="en-US" dirty="0"/>
          </a:p>
        </p:txBody>
      </p:sp>
      <p:sp>
        <p:nvSpPr>
          <p:cNvPr id="3" name="Segnaposto contenuto 2"/>
          <p:cNvSpPr>
            <a:spLocks noGrp="1"/>
          </p:cNvSpPr>
          <p:nvPr>
            <p:ph idx="1"/>
          </p:nvPr>
        </p:nvSpPr>
        <p:spPr/>
        <p:txBody>
          <a:bodyPr/>
          <a:lstStyle/>
          <a:p>
            <a:r>
              <a:rPr lang="en-US" dirty="0" smtClean="0"/>
              <a:t>Clock short cables: 28 available, all used, no spares</a:t>
            </a:r>
          </a:p>
          <a:p>
            <a:pPr lvl="1"/>
            <a:r>
              <a:rPr lang="en-US" dirty="0" smtClean="0"/>
              <a:t>Order 3 spares from CAEN</a:t>
            </a:r>
          </a:p>
          <a:p>
            <a:r>
              <a:rPr lang="en-US" dirty="0" smtClean="0"/>
              <a:t>LVDS cables for DAQ control signals distribution</a:t>
            </a:r>
          </a:p>
          <a:p>
            <a:pPr lvl="1"/>
            <a:r>
              <a:rPr lang="en-US" dirty="0" smtClean="0"/>
              <a:t>S-in, Run start/stop, Busy, …</a:t>
            </a:r>
          </a:p>
          <a:p>
            <a:pPr lvl="1"/>
            <a:r>
              <a:rPr lang="en-US" dirty="0" smtClean="0"/>
              <a:t>Still to define what is exactly needed</a:t>
            </a:r>
          </a:p>
          <a:p>
            <a:endParaRPr lang="en-US" dirty="0"/>
          </a:p>
        </p:txBody>
      </p:sp>
      <p:sp>
        <p:nvSpPr>
          <p:cNvPr id="4" name="Segnaposto data 3"/>
          <p:cNvSpPr>
            <a:spLocks noGrp="1"/>
          </p:cNvSpPr>
          <p:nvPr>
            <p:ph type="dt" sz="half" idx="10"/>
          </p:nvPr>
        </p:nvSpPr>
        <p:spPr/>
        <p:txBody>
          <a:bodyPr/>
          <a:lstStyle/>
          <a:p>
            <a:r>
              <a:rPr lang="it-IT" smtClean="0"/>
              <a:t>08/03/2018</a:t>
            </a:r>
            <a:endParaRPr lang="it-IT"/>
          </a:p>
        </p:txBody>
      </p:sp>
      <p:sp>
        <p:nvSpPr>
          <p:cNvPr id="5" name="Segnaposto piè di pagina 4"/>
          <p:cNvSpPr>
            <a:spLocks noGrp="1"/>
          </p:cNvSpPr>
          <p:nvPr>
            <p:ph type="ftr" sz="quarter" idx="11"/>
          </p:nvPr>
        </p:nvSpPr>
        <p:spPr/>
        <p:txBody>
          <a:bodyPr/>
          <a:lstStyle/>
          <a:p>
            <a:r>
              <a:rPr lang="en-US" smtClean="0"/>
              <a:t>E. Leonardi - PADME GM - Computing and Software</a:t>
            </a:r>
            <a:endParaRPr lang="it-IT"/>
          </a:p>
        </p:txBody>
      </p:sp>
      <p:sp>
        <p:nvSpPr>
          <p:cNvPr id="6" name="Segnaposto numero diapositiva 5"/>
          <p:cNvSpPr>
            <a:spLocks noGrp="1"/>
          </p:cNvSpPr>
          <p:nvPr>
            <p:ph type="sldNum" sz="quarter" idx="12"/>
          </p:nvPr>
        </p:nvSpPr>
        <p:spPr/>
        <p:txBody>
          <a:bodyPr/>
          <a:lstStyle/>
          <a:p>
            <a:fld id="{8C7B811B-D4E3-4C3F-A146-FF3C7F08B2D0}" type="slidenum">
              <a:rPr lang="it-IT" smtClean="0"/>
              <a:t>5</a:t>
            </a:fld>
            <a:endParaRPr lang="it-IT"/>
          </a:p>
        </p:txBody>
      </p:sp>
    </p:spTree>
    <p:extLst>
      <p:ext uri="{BB962C8B-B14F-4D97-AF65-F5344CB8AC3E}">
        <p14:creationId xmlns:p14="http://schemas.microsoft.com/office/powerpoint/2010/main" val="491387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08/03/2018</a:t>
            </a:r>
            <a:endParaRPr lang="it-IT"/>
          </a:p>
        </p:txBody>
      </p:sp>
      <p:sp>
        <p:nvSpPr>
          <p:cNvPr id="3" name="Segnaposto piè di pagina 2"/>
          <p:cNvSpPr>
            <a:spLocks noGrp="1"/>
          </p:cNvSpPr>
          <p:nvPr>
            <p:ph type="ftr" sz="quarter" idx="11"/>
          </p:nvPr>
        </p:nvSpPr>
        <p:spPr/>
        <p:txBody>
          <a:bodyPr/>
          <a:lstStyle/>
          <a:p>
            <a:r>
              <a:rPr lang="en-US" smtClean="0"/>
              <a:t>E. Leonardi - PADME GM - Computing and Software</a:t>
            </a:r>
            <a:endParaRPr lang="it-IT"/>
          </a:p>
        </p:txBody>
      </p:sp>
      <p:sp>
        <p:nvSpPr>
          <p:cNvPr id="4" name="Segnaposto numero diapositiva 3"/>
          <p:cNvSpPr>
            <a:spLocks noGrp="1"/>
          </p:cNvSpPr>
          <p:nvPr>
            <p:ph type="sldNum" sz="quarter" idx="12"/>
          </p:nvPr>
        </p:nvSpPr>
        <p:spPr/>
        <p:txBody>
          <a:bodyPr/>
          <a:lstStyle/>
          <a:p>
            <a:fld id="{8C7B811B-D4E3-4C3F-A146-FF3C7F08B2D0}" type="slidenum">
              <a:rPr lang="it-IT" smtClean="0"/>
              <a:t>6</a:t>
            </a:fld>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79500"/>
            <a:ext cx="6134704" cy="4601028"/>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705" y="579499"/>
            <a:ext cx="6057297" cy="4542973"/>
          </a:xfrm>
          <a:prstGeom prst="rect">
            <a:avLst/>
          </a:prstGeom>
        </p:spPr>
      </p:pic>
      <p:sp>
        <p:nvSpPr>
          <p:cNvPr id="7" name="CasellaDiTesto 6"/>
          <p:cNvSpPr txBox="1"/>
          <p:nvPr/>
        </p:nvSpPr>
        <p:spPr>
          <a:xfrm>
            <a:off x="1" y="-5275"/>
            <a:ext cx="121920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3200" b="1" dirty="0" err="1" smtClean="0"/>
              <a:t>Current</a:t>
            </a:r>
            <a:r>
              <a:rPr lang="it-IT" sz="3200" b="1" dirty="0" smtClean="0"/>
              <a:t> </a:t>
            </a:r>
            <a:r>
              <a:rPr lang="it-IT" sz="3200" b="1" dirty="0" err="1" smtClean="0"/>
              <a:t>crate</a:t>
            </a:r>
            <a:r>
              <a:rPr lang="it-IT" sz="3200" b="1" dirty="0" smtClean="0"/>
              <a:t> status</a:t>
            </a:r>
            <a:endParaRPr lang="it-IT" sz="3200" b="1" dirty="0"/>
          </a:p>
        </p:txBody>
      </p:sp>
      <p:sp>
        <p:nvSpPr>
          <p:cNvPr id="8" name="CasellaDiTesto 7"/>
          <p:cNvSpPr txBox="1"/>
          <p:nvPr/>
        </p:nvSpPr>
        <p:spPr>
          <a:xfrm>
            <a:off x="0" y="5180132"/>
            <a:ext cx="12192000" cy="954107"/>
          </a:xfrm>
          <a:prstGeom prst="rect">
            <a:avLst/>
          </a:prstGeom>
          <a:noFill/>
        </p:spPr>
        <p:txBody>
          <a:bodyPr wrap="square" rtlCol="0">
            <a:spAutoFit/>
          </a:bodyPr>
          <a:lstStyle/>
          <a:p>
            <a:pPr algn="ctr"/>
            <a:r>
              <a:rPr lang="it-IT" sz="2800" dirty="0" smtClean="0"/>
              <a:t>15/14 </a:t>
            </a:r>
            <a:r>
              <a:rPr lang="it-IT" sz="2800" dirty="0" err="1" smtClean="0"/>
              <a:t>boards</a:t>
            </a:r>
            <a:r>
              <a:rPr lang="it-IT" sz="2800" dirty="0" smtClean="0"/>
              <a:t> per </a:t>
            </a:r>
            <a:r>
              <a:rPr lang="it-IT" sz="2800" dirty="0" err="1" smtClean="0"/>
              <a:t>crate</a:t>
            </a:r>
            <a:r>
              <a:rPr lang="it-IT" sz="2800" dirty="0"/>
              <a:t>:</a:t>
            </a:r>
            <a:r>
              <a:rPr lang="it-IT" sz="2800" dirty="0" smtClean="0"/>
              <a:t> 5+5+(5/4) </a:t>
            </a:r>
            <a:r>
              <a:rPr lang="it-IT" sz="2800" dirty="0" err="1" smtClean="0"/>
              <a:t>dist</a:t>
            </a:r>
            <a:r>
              <a:rPr lang="it-IT" sz="2800" dirty="0" smtClean="0"/>
              <a:t> to 3 </a:t>
            </a:r>
            <a:r>
              <a:rPr lang="it-IT" sz="2800" dirty="0" err="1" smtClean="0"/>
              <a:t>ports</a:t>
            </a:r>
            <a:r>
              <a:rPr lang="it-IT" sz="2800" dirty="0" smtClean="0"/>
              <a:t> of A3818</a:t>
            </a:r>
          </a:p>
          <a:p>
            <a:pPr algn="ctr"/>
            <a:r>
              <a:rPr lang="it-IT" sz="2800" dirty="0" smtClean="0"/>
              <a:t>1 </a:t>
            </a:r>
            <a:r>
              <a:rPr lang="it-IT" sz="2800" dirty="0" err="1" smtClean="0"/>
              <a:t>board</a:t>
            </a:r>
            <a:r>
              <a:rPr lang="it-IT" sz="2800" dirty="0" smtClean="0"/>
              <a:t> on VME mini-</a:t>
            </a:r>
            <a:r>
              <a:rPr lang="it-IT" sz="2800" dirty="0" err="1" smtClean="0"/>
              <a:t>crate</a:t>
            </a:r>
            <a:r>
              <a:rPr lang="it-IT" sz="2800" dirty="0" smtClean="0"/>
              <a:t> for Target to 1 </a:t>
            </a:r>
            <a:r>
              <a:rPr lang="it-IT" sz="2800" dirty="0" err="1" smtClean="0"/>
              <a:t>port</a:t>
            </a:r>
            <a:r>
              <a:rPr lang="it-IT" sz="2800" dirty="0" smtClean="0"/>
              <a:t> of A3818</a:t>
            </a:r>
            <a:endParaRPr lang="it-IT" sz="2800" dirty="0"/>
          </a:p>
        </p:txBody>
      </p:sp>
    </p:spTree>
    <p:extLst>
      <p:ext uri="{BB962C8B-B14F-4D97-AF65-F5344CB8AC3E}">
        <p14:creationId xmlns:p14="http://schemas.microsoft.com/office/powerpoint/2010/main" val="14978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238125" y="-1047750"/>
            <a:ext cx="12668250" cy="8953500"/>
          </a:xfrm>
          <a:prstGeom prst="rect">
            <a:avLst/>
          </a:prstGeom>
        </p:spPr>
      </p:pic>
      <p:sp>
        <p:nvSpPr>
          <p:cNvPr id="2" name="Segnaposto data 1"/>
          <p:cNvSpPr>
            <a:spLocks noGrp="1"/>
          </p:cNvSpPr>
          <p:nvPr>
            <p:ph type="dt" sz="half" idx="10"/>
          </p:nvPr>
        </p:nvSpPr>
        <p:spPr/>
        <p:txBody>
          <a:bodyPr/>
          <a:lstStyle/>
          <a:p>
            <a:r>
              <a:rPr lang="it-IT" smtClean="0"/>
              <a:t>08/03/2018</a:t>
            </a:r>
            <a:endParaRPr lang="it-IT"/>
          </a:p>
        </p:txBody>
      </p:sp>
      <p:sp>
        <p:nvSpPr>
          <p:cNvPr id="3" name="Segnaposto piè di pagina 2"/>
          <p:cNvSpPr>
            <a:spLocks noGrp="1"/>
          </p:cNvSpPr>
          <p:nvPr>
            <p:ph type="ftr" sz="quarter" idx="11"/>
          </p:nvPr>
        </p:nvSpPr>
        <p:spPr/>
        <p:txBody>
          <a:bodyPr/>
          <a:lstStyle/>
          <a:p>
            <a:r>
              <a:rPr lang="en-US" smtClean="0"/>
              <a:t>E. Leonardi - PADME GM - Computing and Software</a:t>
            </a:r>
            <a:endParaRPr lang="it-IT"/>
          </a:p>
        </p:txBody>
      </p:sp>
      <p:sp>
        <p:nvSpPr>
          <p:cNvPr id="4" name="Segnaposto numero diapositiva 3"/>
          <p:cNvSpPr>
            <a:spLocks noGrp="1"/>
          </p:cNvSpPr>
          <p:nvPr>
            <p:ph type="sldNum" sz="quarter" idx="12"/>
          </p:nvPr>
        </p:nvSpPr>
        <p:spPr/>
        <p:txBody>
          <a:bodyPr/>
          <a:lstStyle/>
          <a:p>
            <a:fld id="{8C7B811B-D4E3-4C3F-A146-FF3C7F08B2D0}" type="slidenum">
              <a:rPr lang="it-IT" smtClean="0"/>
              <a:t>7</a:t>
            </a:fld>
            <a:endParaRPr lang="it-IT"/>
          </a:p>
        </p:txBody>
      </p:sp>
      <p:sp>
        <p:nvSpPr>
          <p:cNvPr id="6" name="Rettangolo 5"/>
          <p:cNvSpPr/>
          <p:nvPr/>
        </p:nvSpPr>
        <p:spPr>
          <a:xfrm>
            <a:off x="5113421" y="-613611"/>
            <a:ext cx="98658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Server </a:t>
            </a:r>
            <a:r>
              <a:rPr lang="it-IT" dirty="0" err="1" smtClean="0"/>
              <a:t>Rack</a:t>
            </a:r>
            <a:endParaRPr lang="it-IT" dirty="0"/>
          </a:p>
        </p:txBody>
      </p:sp>
      <p:sp>
        <p:nvSpPr>
          <p:cNvPr id="9" name="Rettangolo 8"/>
          <p:cNvSpPr/>
          <p:nvPr/>
        </p:nvSpPr>
        <p:spPr>
          <a:xfrm>
            <a:off x="10042358" y="4259177"/>
            <a:ext cx="914399" cy="577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VME </a:t>
            </a:r>
            <a:r>
              <a:rPr lang="it-IT" dirty="0" err="1" smtClean="0"/>
              <a:t>Rack</a:t>
            </a:r>
            <a:endParaRPr lang="it-IT" dirty="0"/>
          </a:p>
        </p:txBody>
      </p:sp>
      <p:sp>
        <p:nvSpPr>
          <p:cNvPr id="10" name="Rettangolo 9"/>
          <p:cNvSpPr/>
          <p:nvPr/>
        </p:nvSpPr>
        <p:spPr>
          <a:xfrm>
            <a:off x="10042358" y="4836695"/>
            <a:ext cx="914399" cy="637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VME </a:t>
            </a:r>
            <a:r>
              <a:rPr lang="it-IT" dirty="0" err="1" smtClean="0"/>
              <a:t>Rack</a:t>
            </a:r>
            <a:endParaRPr lang="it-IT" dirty="0"/>
          </a:p>
        </p:txBody>
      </p:sp>
      <p:sp>
        <p:nvSpPr>
          <p:cNvPr id="11" name="Rettangolo 10"/>
          <p:cNvSpPr/>
          <p:nvPr/>
        </p:nvSpPr>
        <p:spPr>
          <a:xfrm>
            <a:off x="4283242" y="5715000"/>
            <a:ext cx="642937" cy="336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smtClean="0"/>
              <a:t>VME </a:t>
            </a:r>
            <a:r>
              <a:rPr lang="it-IT" sz="1000" dirty="0" err="1" smtClean="0"/>
              <a:t>Rack</a:t>
            </a:r>
            <a:endParaRPr lang="it-IT" sz="1000" dirty="0"/>
          </a:p>
        </p:txBody>
      </p:sp>
      <p:sp>
        <p:nvSpPr>
          <p:cNvPr id="12" name="Rettangolo 11"/>
          <p:cNvSpPr/>
          <p:nvPr/>
        </p:nvSpPr>
        <p:spPr>
          <a:xfrm>
            <a:off x="7291776" y="3260555"/>
            <a:ext cx="533211" cy="421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HV</a:t>
            </a:r>
            <a:endParaRPr lang="it-IT" dirty="0"/>
          </a:p>
        </p:txBody>
      </p:sp>
      <p:sp>
        <p:nvSpPr>
          <p:cNvPr id="13" name="Rettangolo 12"/>
          <p:cNvSpPr/>
          <p:nvPr/>
        </p:nvSpPr>
        <p:spPr>
          <a:xfrm>
            <a:off x="7824987" y="3260555"/>
            <a:ext cx="533211" cy="998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HV</a:t>
            </a:r>
            <a:endParaRPr lang="it-IT" dirty="0"/>
          </a:p>
        </p:txBody>
      </p:sp>
      <p:sp>
        <p:nvSpPr>
          <p:cNvPr id="14" name="Rettangolo 13"/>
          <p:cNvSpPr/>
          <p:nvPr/>
        </p:nvSpPr>
        <p:spPr>
          <a:xfrm>
            <a:off x="7291775" y="4836695"/>
            <a:ext cx="533211" cy="421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HV</a:t>
            </a:r>
            <a:endParaRPr lang="it-IT" dirty="0"/>
          </a:p>
        </p:txBody>
      </p:sp>
    </p:spTree>
    <p:extLst>
      <p:ext uri="{BB962C8B-B14F-4D97-AF65-F5344CB8AC3E}">
        <p14:creationId xmlns:p14="http://schemas.microsoft.com/office/powerpoint/2010/main" val="1007607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08/03/2018</a:t>
            </a:r>
            <a:endParaRPr lang="en-US" dirty="0"/>
          </a:p>
        </p:txBody>
      </p:sp>
      <p:sp>
        <p:nvSpPr>
          <p:cNvPr id="3" name="Segnaposto piè di pagina 2"/>
          <p:cNvSpPr>
            <a:spLocks noGrp="1"/>
          </p:cNvSpPr>
          <p:nvPr>
            <p:ph type="ftr" sz="quarter" idx="11"/>
          </p:nvPr>
        </p:nvSpPr>
        <p:spPr/>
        <p:txBody>
          <a:bodyPr/>
          <a:lstStyle/>
          <a:p>
            <a:r>
              <a:rPr lang="en-US" smtClean="0"/>
              <a:t>E. Leonardi - PADME GM - Computing and Software</a:t>
            </a:r>
            <a:endParaRPr lang="en-US" dirty="0"/>
          </a:p>
        </p:txBody>
      </p:sp>
      <p:sp>
        <p:nvSpPr>
          <p:cNvPr id="4" name="Segnaposto numero diapositiva 3"/>
          <p:cNvSpPr>
            <a:spLocks noGrp="1"/>
          </p:cNvSpPr>
          <p:nvPr>
            <p:ph type="sldNum" sz="quarter" idx="12"/>
          </p:nvPr>
        </p:nvSpPr>
        <p:spPr/>
        <p:txBody>
          <a:bodyPr/>
          <a:lstStyle/>
          <a:p>
            <a:fld id="{8C7B811B-D4E3-4C3F-A146-FF3C7F08B2D0}" type="slidenum">
              <a:rPr lang="en-US" smtClean="0"/>
              <a:t>8</a:t>
            </a:fld>
            <a:endParaRPr lang="en-US" dirty="0"/>
          </a:p>
        </p:txBody>
      </p:sp>
      <p:grpSp>
        <p:nvGrpSpPr>
          <p:cNvPr id="13" name="Gruppo 12"/>
          <p:cNvGrpSpPr/>
          <p:nvPr/>
        </p:nvGrpSpPr>
        <p:grpSpPr>
          <a:xfrm>
            <a:off x="403795" y="3689331"/>
            <a:ext cx="4803737" cy="1998340"/>
            <a:chOff x="1842595" y="479951"/>
            <a:chExt cx="4803737" cy="1998340"/>
          </a:xfrm>
        </p:grpSpPr>
        <p:pic>
          <p:nvPicPr>
            <p:cNvPr id="6" name="Picture 2" descr="http://www.titantechgear.com/wp-content/uploads/2015/07/R730xd-front-angle-no-bezel-24-bay-600x600.jpg"/>
            <p:cNvPicPr>
              <a:picLocks noChangeAspect="1" noChangeArrowheads="1"/>
            </p:cNvPicPr>
            <p:nvPr/>
          </p:nvPicPr>
          <p:blipFill rotWithShape="1">
            <a:blip r:embed="rId2">
              <a:extLst>
                <a:ext uri="{28A0092B-C50C-407E-A947-70E740481C1C}">
                  <a14:useLocalDpi xmlns:a14="http://schemas.microsoft.com/office/drawing/2010/main" val="0"/>
                </a:ext>
              </a:extLst>
            </a:blip>
            <a:srcRect l="4833" t="33111" r="6056" b="40222"/>
            <a:stretch/>
          </p:blipFill>
          <p:spPr bwMode="auto">
            <a:xfrm>
              <a:off x="1842595" y="650696"/>
              <a:ext cx="4788091" cy="14328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
            <p:cNvSpPr txBox="1"/>
            <p:nvPr/>
          </p:nvSpPr>
          <p:spPr>
            <a:xfrm>
              <a:off x="2278739" y="479951"/>
              <a:ext cx="4367593" cy="523220"/>
            </a:xfrm>
            <a:prstGeom prst="rect">
              <a:avLst/>
            </a:prstGeom>
            <a:noFill/>
          </p:spPr>
          <p:txBody>
            <a:bodyPr wrap="square" rtlCol="0">
              <a:spAutoFit/>
            </a:bodyPr>
            <a:lstStyle/>
            <a:p>
              <a:pPr algn="ctr"/>
              <a:r>
                <a:rPr lang="en-US" sz="2800" b="1" dirty="0" smtClean="0">
                  <a:solidFill>
                    <a:schemeClr val="accent2">
                      <a:lumMod val="75000"/>
                    </a:schemeClr>
                  </a:solidFill>
                </a:rPr>
                <a:t>2 x Dell PowerEdge R730xd</a:t>
              </a:r>
              <a:endParaRPr lang="en-US" sz="2800" dirty="0" smtClean="0"/>
            </a:p>
          </p:txBody>
        </p:sp>
        <p:sp>
          <p:nvSpPr>
            <p:cNvPr id="9" name="CasellaDiTesto 8"/>
            <p:cNvSpPr txBox="1"/>
            <p:nvPr/>
          </p:nvSpPr>
          <p:spPr>
            <a:xfrm>
              <a:off x="1912667" y="1831960"/>
              <a:ext cx="2569101" cy="646331"/>
            </a:xfrm>
            <a:prstGeom prst="rect">
              <a:avLst/>
            </a:prstGeom>
            <a:noFill/>
          </p:spPr>
          <p:txBody>
            <a:bodyPr wrap="none" rtlCol="0">
              <a:spAutoFit/>
            </a:bodyPr>
            <a:lstStyle/>
            <a:p>
              <a:pPr marL="179388" indent="-179388">
                <a:buFont typeface="Arial" panose="020B0604020202020204" pitchFamily="34" charset="0"/>
                <a:buChar char="•"/>
              </a:pPr>
              <a:r>
                <a:rPr lang="en-US" dirty="0" smtClean="0"/>
                <a:t>2 ports 10Gbps fiber SR</a:t>
              </a:r>
            </a:p>
            <a:p>
              <a:pPr marL="179388" indent="-179388">
                <a:buFont typeface="Arial" panose="020B0604020202020204" pitchFamily="34" charset="0"/>
                <a:buChar char="•"/>
              </a:pPr>
              <a:r>
                <a:rPr lang="en-US" dirty="0" smtClean="0"/>
                <a:t>4 ports 1Gbps copper</a:t>
              </a:r>
              <a:endParaRPr lang="en-US" dirty="0"/>
            </a:p>
          </p:txBody>
        </p:sp>
      </p:grpSp>
      <p:grpSp>
        <p:nvGrpSpPr>
          <p:cNvPr id="14" name="Gruppo 13"/>
          <p:cNvGrpSpPr/>
          <p:nvPr/>
        </p:nvGrpSpPr>
        <p:grpSpPr>
          <a:xfrm>
            <a:off x="6270022" y="4200611"/>
            <a:ext cx="4348935" cy="1664919"/>
            <a:chOff x="774514" y="2763575"/>
            <a:chExt cx="4348935" cy="1664919"/>
          </a:xfrm>
        </p:grpSpPr>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514" y="3009894"/>
              <a:ext cx="4266781" cy="843647"/>
            </a:xfrm>
            <a:prstGeom prst="rect">
              <a:avLst/>
            </a:prstGeom>
          </p:spPr>
        </p:pic>
        <p:sp>
          <p:nvSpPr>
            <p:cNvPr id="11" name="TextBox 1"/>
            <p:cNvSpPr txBox="1"/>
            <p:nvPr/>
          </p:nvSpPr>
          <p:spPr>
            <a:xfrm>
              <a:off x="1078898" y="2763575"/>
              <a:ext cx="4044551" cy="523220"/>
            </a:xfrm>
            <a:prstGeom prst="rect">
              <a:avLst/>
            </a:prstGeom>
            <a:noFill/>
          </p:spPr>
          <p:txBody>
            <a:bodyPr wrap="square" rtlCol="0">
              <a:spAutoFit/>
            </a:bodyPr>
            <a:lstStyle/>
            <a:p>
              <a:pPr algn="ctr"/>
              <a:r>
                <a:rPr lang="en-US" sz="2800" b="1" dirty="0" smtClean="0">
                  <a:solidFill>
                    <a:schemeClr val="accent2">
                      <a:lumMod val="75000"/>
                    </a:schemeClr>
                  </a:solidFill>
                </a:rPr>
                <a:t>2 x Dell PowerEdge R630</a:t>
              </a:r>
            </a:p>
          </p:txBody>
        </p:sp>
        <p:sp>
          <p:nvSpPr>
            <p:cNvPr id="12" name="CasellaDiTesto 11"/>
            <p:cNvSpPr txBox="1"/>
            <p:nvPr/>
          </p:nvSpPr>
          <p:spPr>
            <a:xfrm>
              <a:off x="794444" y="3782163"/>
              <a:ext cx="2617063" cy="646331"/>
            </a:xfrm>
            <a:prstGeom prst="rect">
              <a:avLst/>
            </a:prstGeom>
            <a:noFill/>
          </p:spPr>
          <p:txBody>
            <a:bodyPr wrap="none" rtlCol="0">
              <a:spAutoFit/>
            </a:bodyPr>
            <a:lstStyle/>
            <a:p>
              <a:pPr marL="179388" indent="-179388">
                <a:buFont typeface="Arial" panose="020B0604020202020204" pitchFamily="34" charset="0"/>
                <a:buChar char="•"/>
              </a:pPr>
              <a:r>
                <a:rPr lang="en-US" dirty="0" smtClean="0"/>
                <a:t>4 ports 1Gbps copper</a:t>
              </a:r>
            </a:p>
            <a:p>
              <a:pPr marL="179388" indent="-179388">
                <a:buFont typeface="Arial" panose="020B0604020202020204" pitchFamily="34" charset="0"/>
                <a:buChar char="•"/>
              </a:pPr>
              <a:r>
                <a:rPr lang="en-US" dirty="0" smtClean="0"/>
                <a:t>Free PCI slot for 10Gbps</a:t>
              </a:r>
              <a:endParaRPr lang="en-US" dirty="0"/>
            </a:p>
          </p:txBody>
        </p:sp>
      </p:grpSp>
      <p:grpSp>
        <p:nvGrpSpPr>
          <p:cNvPr id="18" name="Gruppo 17"/>
          <p:cNvGrpSpPr/>
          <p:nvPr/>
        </p:nvGrpSpPr>
        <p:grpSpPr>
          <a:xfrm>
            <a:off x="1765655" y="1153393"/>
            <a:ext cx="4563530" cy="2154364"/>
            <a:chOff x="6331860" y="2763575"/>
            <a:chExt cx="4563530" cy="2154364"/>
          </a:xfrm>
        </p:grpSpPr>
        <p:pic>
          <p:nvPicPr>
            <p:cNvPr id="15" name="Immagin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860" y="3025433"/>
              <a:ext cx="4563530" cy="828108"/>
            </a:xfrm>
            <a:prstGeom prst="rect">
              <a:avLst/>
            </a:prstGeom>
          </p:spPr>
        </p:pic>
        <p:sp>
          <p:nvSpPr>
            <p:cNvPr id="16" name="TextBox 1"/>
            <p:cNvSpPr txBox="1"/>
            <p:nvPr/>
          </p:nvSpPr>
          <p:spPr>
            <a:xfrm>
              <a:off x="6442182" y="2763575"/>
              <a:ext cx="3781425" cy="523220"/>
            </a:xfrm>
            <a:prstGeom prst="rect">
              <a:avLst/>
            </a:prstGeom>
            <a:noFill/>
          </p:spPr>
          <p:txBody>
            <a:bodyPr wrap="square" rtlCol="0">
              <a:spAutoFit/>
            </a:bodyPr>
            <a:lstStyle/>
            <a:p>
              <a:pPr algn="ctr"/>
              <a:r>
                <a:rPr lang="en-US" sz="2800" b="1" dirty="0" smtClean="0">
                  <a:solidFill>
                    <a:schemeClr val="accent2">
                      <a:lumMod val="75000"/>
                    </a:schemeClr>
                  </a:solidFill>
                </a:rPr>
                <a:t>3 x Cisco 2960x</a:t>
              </a:r>
            </a:p>
          </p:txBody>
        </p:sp>
        <p:sp>
          <p:nvSpPr>
            <p:cNvPr id="17" name="CasellaDiTesto 16"/>
            <p:cNvSpPr txBox="1"/>
            <p:nvPr/>
          </p:nvSpPr>
          <p:spPr>
            <a:xfrm>
              <a:off x="6331860" y="3717610"/>
              <a:ext cx="2618474" cy="1200329"/>
            </a:xfrm>
            <a:prstGeom prst="rect">
              <a:avLst/>
            </a:prstGeom>
            <a:noFill/>
          </p:spPr>
          <p:txBody>
            <a:bodyPr wrap="none" rtlCol="0">
              <a:spAutoFit/>
            </a:bodyPr>
            <a:lstStyle/>
            <a:p>
              <a:pPr marL="179388" indent="-179388">
                <a:buFont typeface="Arial" panose="020B0604020202020204" pitchFamily="34" charset="0"/>
                <a:buChar char="•"/>
              </a:pPr>
              <a:r>
                <a:rPr lang="en-US" dirty="0" smtClean="0"/>
                <a:t>Stackable</a:t>
              </a:r>
            </a:p>
            <a:p>
              <a:pPr marL="179388" indent="-179388">
                <a:buFont typeface="Arial" panose="020B0604020202020204" pitchFamily="34" charset="0"/>
                <a:buChar char="•"/>
              </a:pPr>
              <a:r>
                <a:rPr lang="en-US" dirty="0" smtClean="0"/>
                <a:t>2 ports 10Gbps fiber LR</a:t>
              </a:r>
            </a:p>
            <a:p>
              <a:pPr marL="179388" indent="-179388">
                <a:buFont typeface="Arial" panose="020B0604020202020204" pitchFamily="34" charset="0"/>
                <a:buChar char="•"/>
              </a:pPr>
              <a:r>
                <a:rPr lang="en-US" dirty="0" smtClean="0"/>
                <a:t>4 ports 10Gbps fiber SR</a:t>
              </a:r>
            </a:p>
            <a:p>
              <a:pPr marL="179388" indent="-179388">
                <a:buFont typeface="Arial" panose="020B0604020202020204" pitchFamily="34" charset="0"/>
                <a:buChar char="•"/>
              </a:pPr>
              <a:r>
                <a:rPr lang="en-US" dirty="0" smtClean="0"/>
                <a:t>144 ports 1Gbps copper</a:t>
              </a:r>
              <a:endParaRPr lang="en-US" dirty="0"/>
            </a:p>
          </p:txBody>
        </p:sp>
      </p:grpSp>
      <p:grpSp>
        <p:nvGrpSpPr>
          <p:cNvPr id="22" name="Gruppo 21"/>
          <p:cNvGrpSpPr/>
          <p:nvPr/>
        </p:nvGrpSpPr>
        <p:grpSpPr>
          <a:xfrm>
            <a:off x="7223415" y="1387134"/>
            <a:ext cx="4731658" cy="1897942"/>
            <a:chOff x="7058310" y="1127243"/>
            <a:chExt cx="4731658" cy="1897942"/>
          </a:xfrm>
        </p:grpSpPr>
        <p:pic>
          <p:nvPicPr>
            <p:cNvPr id="19" name="Immagine 18"/>
            <p:cNvPicPr>
              <a:picLocks noChangeAspect="1"/>
            </p:cNvPicPr>
            <p:nvPr/>
          </p:nvPicPr>
          <p:blipFill rotWithShape="1">
            <a:blip r:embed="rId5">
              <a:extLst>
                <a:ext uri="{28A0092B-C50C-407E-A947-70E740481C1C}">
                  <a14:useLocalDpi xmlns:a14="http://schemas.microsoft.com/office/drawing/2010/main" val="0"/>
                </a:ext>
              </a:extLst>
            </a:blip>
            <a:srcRect l="4296" t="30172" r="3396" b="29748"/>
            <a:stretch/>
          </p:blipFill>
          <p:spPr>
            <a:xfrm>
              <a:off x="7317149" y="1127243"/>
              <a:ext cx="4213981" cy="1365135"/>
            </a:xfrm>
            <a:prstGeom prst="rect">
              <a:avLst/>
            </a:prstGeom>
          </p:spPr>
        </p:pic>
        <p:sp>
          <p:nvSpPr>
            <p:cNvPr id="20" name="TextBox 1"/>
            <p:cNvSpPr txBox="1"/>
            <p:nvPr/>
          </p:nvSpPr>
          <p:spPr>
            <a:xfrm>
              <a:off x="7058310" y="1558981"/>
              <a:ext cx="4731658" cy="461665"/>
            </a:xfrm>
            <a:prstGeom prst="rect">
              <a:avLst/>
            </a:prstGeom>
            <a:noFill/>
          </p:spPr>
          <p:txBody>
            <a:bodyPr wrap="square" rtlCol="0">
              <a:spAutoFit/>
            </a:bodyPr>
            <a:lstStyle/>
            <a:p>
              <a:pPr algn="ctr"/>
              <a:r>
                <a:rPr lang="en-US" sz="2400" b="1" dirty="0" smtClean="0">
                  <a:solidFill>
                    <a:schemeClr val="accent2">
                      <a:lumMod val="75000"/>
                    </a:schemeClr>
                  </a:solidFill>
                </a:rPr>
                <a:t>2 x Huawei </a:t>
              </a:r>
              <a:r>
                <a:rPr lang="en-US" sz="2400" b="1" dirty="0" err="1" smtClean="0">
                  <a:solidFill>
                    <a:schemeClr val="accent2">
                      <a:lumMod val="75000"/>
                    </a:schemeClr>
                  </a:solidFill>
                </a:rPr>
                <a:t>FusionServer</a:t>
              </a:r>
              <a:r>
                <a:rPr lang="en-US" sz="2400" b="1" dirty="0" smtClean="0">
                  <a:solidFill>
                    <a:schemeClr val="accent2">
                      <a:lumMod val="75000"/>
                    </a:schemeClr>
                  </a:solidFill>
                </a:rPr>
                <a:t> RH1288 v3</a:t>
              </a:r>
              <a:endParaRPr lang="en-US" sz="2400" dirty="0" smtClean="0"/>
            </a:p>
          </p:txBody>
        </p:sp>
        <p:sp>
          <p:nvSpPr>
            <p:cNvPr id="21" name="CasellaDiTesto 20"/>
            <p:cNvSpPr txBox="1"/>
            <p:nvPr/>
          </p:nvSpPr>
          <p:spPr>
            <a:xfrm>
              <a:off x="7150767" y="2378854"/>
              <a:ext cx="3115340" cy="646331"/>
            </a:xfrm>
            <a:prstGeom prst="rect">
              <a:avLst/>
            </a:prstGeom>
            <a:noFill/>
          </p:spPr>
          <p:txBody>
            <a:bodyPr wrap="none" rtlCol="0">
              <a:spAutoFit/>
            </a:bodyPr>
            <a:lstStyle/>
            <a:p>
              <a:pPr marL="179388" indent="-179388">
                <a:buFont typeface="Arial" panose="020B0604020202020204" pitchFamily="34" charset="0"/>
                <a:buChar char="•"/>
              </a:pPr>
              <a:r>
                <a:rPr lang="en-US" dirty="0" smtClean="0"/>
                <a:t>2 ports 1Gbps copper</a:t>
              </a:r>
            </a:p>
            <a:p>
              <a:pPr marL="179388" indent="-179388">
                <a:buFont typeface="Arial" panose="020B0604020202020204" pitchFamily="34" charset="0"/>
                <a:buChar char="•"/>
              </a:pPr>
              <a:r>
                <a:rPr lang="en-US" dirty="0" smtClean="0"/>
                <a:t>Slot for 4 ports 1Gbps copper</a:t>
              </a:r>
              <a:endParaRPr lang="en-US" dirty="0"/>
            </a:p>
          </p:txBody>
        </p:sp>
      </p:grpSp>
      <p:sp>
        <p:nvSpPr>
          <p:cNvPr id="23" name="CasellaDiTesto 22"/>
          <p:cNvSpPr txBox="1"/>
          <p:nvPr/>
        </p:nvSpPr>
        <p:spPr>
          <a:xfrm>
            <a:off x="583706" y="5667932"/>
            <a:ext cx="2474460"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smtClean="0"/>
              <a:t>L1 + data buffer</a:t>
            </a:r>
            <a:endParaRPr lang="en-US" sz="2800" dirty="0"/>
          </a:p>
        </p:txBody>
      </p:sp>
      <p:sp>
        <p:nvSpPr>
          <p:cNvPr id="24" name="CasellaDiTesto 23"/>
          <p:cNvSpPr txBox="1"/>
          <p:nvPr/>
        </p:nvSpPr>
        <p:spPr>
          <a:xfrm>
            <a:off x="10484668" y="2848554"/>
            <a:ext cx="152349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smtClean="0"/>
              <a:t>DAQ + L0</a:t>
            </a:r>
            <a:endParaRPr lang="en-US" sz="2800" dirty="0"/>
          </a:p>
        </p:txBody>
      </p:sp>
      <p:sp>
        <p:nvSpPr>
          <p:cNvPr id="25" name="CasellaDiTesto 24"/>
          <p:cNvSpPr txBox="1"/>
          <p:nvPr/>
        </p:nvSpPr>
        <p:spPr>
          <a:xfrm>
            <a:off x="9236528" y="5426061"/>
            <a:ext cx="264867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smtClean="0"/>
              <a:t>RC, DCS, services</a:t>
            </a:r>
            <a:endParaRPr lang="en-US" sz="2800" dirty="0"/>
          </a:p>
        </p:txBody>
      </p:sp>
      <p:sp>
        <p:nvSpPr>
          <p:cNvPr id="26" name="Titolo 1"/>
          <p:cNvSpPr txBox="1">
            <a:spLocks/>
          </p:cNvSpPr>
          <p:nvPr/>
        </p:nvSpPr>
        <p:spPr>
          <a:xfrm>
            <a:off x="609600" y="124660"/>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On-line Servers</a:t>
            </a:r>
            <a:endParaRPr lang="en-US" dirty="0"/>
          </a:p>
        </p:txBody>
      </p:sp>
      <p:cxnSp>
        <p:nvCxnSpPr>
          <p:cNvPr id="8" name="Connettore 2 7"/>
          <p:cNvCxnSpPr/>
          <p:nvPr/>
        </p:nvCxnSpPr>
        <p:spPr>
          <a:xfrm>
            <a:off x="6699380" y="3860076"/>
            <a:ext cx="121298" cy="469328"/>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5539388" y="3382077"/>
            <a:ext cx="404488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dirty="0" smtClean="0"/>
              <a:t>1 Dell PowerEdge moved to Tier2 as off-line manager. 10Gbps board added.</a:t>
            </a:r>
            <a:endParaRPr lang="en-US" dirty="0"/>
          </a:p>
        </p:txBody>
      </p:sp>
      <p:cxnSp>
        <p:nvCxnSpPr>
          <p:cNvPr id="29" name="Connettore 2 28"/>
          <p:cNvCxnSpPr/>
          <p:nvPr/>
        </p:nvCxnSpPr>
        <p:spPr>
          <a:xfrm flipH="1">
            <a:off x="7482254" y="1267660"/>
            <a:ext cx="498416" cy="674029"/>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7595563" y="800433"/>
            <a:ext cx="415322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dirty="0" smtClean="0"/>
              <a:t>First server already in use, second server available at Tier2: to be added next week.</a:t>
            </a:r>
            <a:endParaRPr lang="en-US" dirty="0"/>
          </a:p>
        </p:txBody>
      </p:sp>
    </p:spTree>
    <p:extLst>
      <p:ext uri="{BB962C8B-B14F-4D97-AF65-F5344CB8AC3E}">
        <p14:creationId xmlns:p14="http://schemas.microsoft.com/office/powerpoint/2010/main" val="1470977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08/03/2018</a:t>
            </a:r>
            <a:endParaRPr lang="en-US" dirty="0"/>
          </a:p>
        </p:txBody>
      </p:sp>
      <p:sp>
        <p:nvSpPr>
          <p:cNvPr id="3" name="Segnaposto piè di pagina 2"/>
          <p:cNvSpPr>
            <a:spLocks noGrp="1"/>
          </p:cNvSpPr>
          <p:nvPr>
            <p:ph type="ftr" sz="quarter" idx="11"/>
          </p:nvPr>
        </p:nvSpPr>
        <p:spPr/>
        <p:txBody>
          <a:bodyPr/>
          <a:lstStyle/>
          <a:p>
            <a:r>
              <a:rPr lang="en-US" dirty="0" smtClean="0"/>
              <a:t>E. Leonardi - PADME GM - Computing and Software</a:t>
            </a:r>
            <a:endParaRPr lang="en-US" dirty="0"/>
          </a:p>
        </p:txBody>
      </p:sp>
      <p:sp>
        <p:nvSpPr>
          <p:cNvPr id="4" name="Segnaposto numero diapositiva 3"/>
          <p:cNvSpPr>
            <a:spLocks noGrp="1"/>
          </p:cNvSpPr>
          <p:nvPr>
            <p:ph type="sldNum" sz="quarter" idx="12"/>
          </p:nvPr>
        </p:nvSpPr>
        <p:spPr/>
        <p:txBody>
          <a:bodyPr/>
          <a:lstStyle/>
          <a:p>
            <a:fld id="{8C7B811B-D4E3-4C3F-A146-FF3C7F08B2D0}" type="slidenum">
              <a:rPr lang="en-US" smtClean="0"/>
              <a:t>9</a:t>
            </a:fld>
            <a:endParaRPr lang="en-US"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369543" y="857250"/>
            <a:ext cx="6858000" cy="5143500"/>
          </a:xfrm>
          <a:prstGeom prst="rect">
            <a:avLst/>
          </a:prstGeom>
        </p:spPr>
      </p:pic>
      <p:sp>
        <p:nvSpPr>
          <p:cNvPr id="7" name="CasellaDiTesto 6"/>
          <p:cNvSpPr txBox="1"/>
          <p:nvPr/>
        </p:nvSpPr>
        <p:spPr>
          <a:xfrm>
            <a:off x="7455022" y="2916542"/>
            <a:ext cx="2010211"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RC, DB, DCS server</a:t>
            </a:r>
            <a:endParaRPr lang="en-US" dirty="0"/>
          </a:p>
        </p:txBody>
      </p:sp>
      <p:sp>
        <p:nvSpPr>
          <p:cNvPr id="8" name="CasellaDiTesto 7"/>
          <p:cNvSpPr txBox="1"/>
          <p:nvPr/>
        </p:nvSpPr>
        <p:spPr>
          <a:xfrm>
            <a:off x="7455022" y="2014237"/>
            <a:ext cx="2697020"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L1 and disk storage servers</a:t>
            </a:r>
            <a:endParaRPr lang="en-US" dirty="0"/>
          </a:p>
        </p:txBody>
      </p:sp>
      <p:sp>
        <p:nvSpPr>
          <p:cNvPr id="9" name="CasellaDiTesto 8"/>
          <p:cNvSpPr txBox="1"/>
          <p:nvPr/>
        </p:nvSpPr>
        <p:spPr>
          <a:xfrm>
            <a:off x="1490910" y="4547736"/>
            <a:ext cx="2358787"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DAQ node (l0padme4)</a:t>
            </a:r>
            <a:endParaRPr lang="en-US" dirty="0"/>
          </a:p>
        </p:txBody>
      </p:sp>
      <p:sp>
        <p:nvSpPr>
          <p:cNvPr id="10" name="CasellaDiTesto 9"/>
          <p:cNvSpPr txBox="1"/>
          <p:nvPr/>
        </p:nvSpPr>
        <p:spPr>
          <a:xfrm>
            <a:off x="2254555" y="3429000"/>
            <a:ext cx="1531381"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Trigger system</a:t>
            </a:r>
            <a:endParaRPr lang="en-US" dirty="0"/>
          </a:p>
        </p:txBody>
      </p:sp>
      <p:sp>
        <p:nvSpPr>
          <p:cNvPr id="11" name="CasellaDiTesto 10"/>
          <p:cNvSpPr txBox="1"/>
          <p:nvPr/>
        </p:nvSpPr>
        <p:spPr>
          <a:xfrm>
            <a:off x="2131854" y="5558397"/>
            <a:ext cx="1717843"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DAQ VME crates</a:t>
            </a:r>
            <a:endParaRPr lang="en-US" dirty="0"/>
          </a:p>
        </p:txBody>
      </p:sp>
      <p:sp>
        <p:nvSpPr>
          <p:cNvPr id="12" name="CasellaDiTesto 11"/>
          <p:cNvSpPr txBox="1"/>
          <p:nvPr/>
        </p:nvSpPr>
        <p:spPr>
          <a:xfrm>
            <a:off x="1522809" y="785800"/>
            <a:ext cx="2226315"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PADME central switch</a:t>
            </a:r>
            <a:endParaRPr lang="en-US" dirty="0"/>
          </a:p>
        </p:txBody>
      </p:sp>
      <p:sp>
        <p:nvSpPr>
          <p:cNvPr id="13" name="CasellaDiTesto 12"/>
          <p:cNvSpPr txBox="1"/>
          <p:nvPr/>
        </p:nvSpPr>
        <p:spPr>
          <a:xfrm>
            <a:off x="7456924" y="3376149"/>
            <a:ext cx="2262992"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Online Monitor server</a:t>
            </a:r>
            <a:endParaRPr lang="en-US" dirty="0"/>
          </a:p>
        </p:txBody>
      </p:sp>
      <p:sp>
        <p:nvSpPr>
          <p:cNvPr id="5" name="CasellaDiTesto 4"/>
          <p:cNvSpPr txBox="1"/>
          <p:nvPr/>
        </p:nvSpPr>
        <p:spPr>
          <a:xfrm>
            <a:off x="8803533" y="263630"/>
            <a:ext cx="2914334"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smtClean="0"/>
              <a:t>This setup will be moved to BTF as soon as the new experimental hall is ready</a:t>
            </a:r>
            <a:endParaRPr lang="en-US" sz="2000" dirty="0"/>
          </a:p>
        </p:txBody>
      </p:sp>
    </p:spTree>
    <p:extLst>
      <p:ext uri="{BB962C8B-B14F-4D97-AF65-F5344CB8AC3E}">
        <p14:creationId xmlns:p14="http://schemas.microsoft.com/office/powerpoint/2010/main" val="4116946917"/>
      </p:ext>
    </p:extLst>
  </p:cSld>
  <p:clrMapOvr>
    <a:masterClrMapping/>
  </p:clrMapOvr>
</p:sld>
</file>

<file path=ppt/theme/theme1.xml><?xml version="1.0" encoding="utf-8"?>
<a:theme xmlns:a="http://schemas.openxmlformats.org/drawingml/2006/main" name="PADME Kick-off Meeting - Compu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7586</TotalTime>
  <Words>1594</Words>
  <Application>Microsoft Office PowerPoint</Application>
  <PresentationFormat>Widescreen</PresentationFormat>
  <Paragraphs>408</Paragraphs>
  <Slides>23</Slides>
  <Notes>3</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23</vt:i4>
      </vt:variant>
    </vt:vector>
  </HeadingPairs>
  <TitlesOfParts>
    <vt:vector size="26" baseType="lpstr">
      <vt:lpstr>Arial</vt:lpstr>
      <vt:lpstr>Calibri</vt:lpstr>
      <vt:lpstr>PADME Kick-off Meeting - Computing</vt:lpstr>
      <vt:lpstr>Computing and Software</vt:lpstr>
      <vt:lpstr>Summary</vt:lpstr>
      <vt:lpstr>Crates and Boards</vt:lpstr>
      <vt:lpstr>Optical fibers</vt:lpstr>
      <vt:lpstr>Other cables</vt:lpstr>
      <vt:lpstr>Presentazione standard di PowerPoint</vt:lpstr>
      <vt:lpstr>Presentazione standard di PowerPoint</vt:lpstr>
      <vt:lpstr>Presentazione standard di PowerPoint</vt:lpstr>
      <vt:lpstr>Presentazione standard di PowerPoint</vt:lpstr>
      <vt:lpstr>Presentazione standard di PowerPoint</vt:lpstr>
      <vt:lpstr>Optical link between IT and BTF</vt:lpstr>
      <vt:lpstr>Data Flow</vt:lpstr>
      <vt:lpstr>I/O Infrastructure</vt:lpstr>
      <vt:lpstr>Presentazione standard di PowerPoint</vt:lpstr>
      <vt:lpstr>0 Suppression</vt:lpstr>
      <vt:lpstr>Presentazione standard di PowerPoint</vt:lpstr>
      <vt:lpstr>Presentazione standard di PowerPoint</vt:lpstr>
      <vt:lpstr>GRID Resources</vt:lpstr>
      <vt:lpstr>Off-line setup</vt:lpstr>
      <vt:lpstr>Data Acquisition</vt:lpstr>
      <vt:lpstr>Simulation</vt:lpstr>
      <vt:lpstr>Reconstruction</vt:lpstr>
      <vt:lpstr>Off-line Software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 simulation</dc:title>
  <dc:creator>leonardi</dc:creator>
  <cp:lastModifiedBy>leonardi</cp:lastModifiedBy>
  <cp:revision>297</cp:revision>
  <dcterms:created xsi:type="dcterms:W3CDTF">2016-02-23T08:31:11Z</dcterms:created>
  <dcterms:modified xsi:type="dcterms:W3CDTF">2018-03-08T11:19:17Z</dcterms:modified>
</cp:coreProperties>
</file>