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43"/>
  </p:notesMasterIdLst>
  <p:sldIdLst>
    <p:sldId id="256" r:id="rId2"/>
    <p:sldId id="288" r:id="rId3"/>
    <p:sldId id="257" r:id="rId4"/>
    <p:sldId id="258" r:id="rId5"/>
    <p:sldId id="273" r:id="rId6"/>
    <p:sldId id="259" r:id="rId7"/>
    <p:sldId id="262" r:id="rId8"/>
    <p:sldId id="293" r:id="rId9"/>
    <p:sldId id="304" r:id="rId10"/>
    <p:sldId id="260" r:id="rId11"/>
    <p:sldId id="263" r:id="rId12"/>
    <p:sldId id="278" r:id="rId13"/>
    <p:sldId id="281" r:id="rId14"/>
    <p:sldId id="305" r:id="rId15"/>
    <p:sldId id="264" r:id="rId16"/>
    <p:sldId id="306" r:id="rId17"/>
    <p:sldId id="307" r:id="rId18"/>
    <p:sldId id="274" r:id="rId19"/>
    <p:sldId id="279" r:id="rId20"/>
    <p:sldId id="280" r:id="rId21"/>
    <p:sldId id="290" r:id="rId22"/>
    <p:sldId id="265" r:id="rId23"/>
    <p:sldId id="275" r:id="rId24"/>
    <p:sldId id="282" r:id="rId25"/>
    <p:sldId id="283" r:id="rId26"/>
    <p:sldId id="291" r:id="rId27"/>
    <p:sldId id="266" r:id="rId28"/>
    <p:sldId id="285" r:id="rId29"/>
    <p:sldId id="284" r:id="rId30"/>
    <p:sldId id="292" r:id="rId31"/>
    <p:sldId id="286" r:id="rId32"/>
    <p:sldId id="287" r:id="rId33"/>
    <p:sldId id="261" r:id="rId34"/>
    <p:sldId id="294" r:id="rId35"/>
    <p:sldId id="295" r:id="rId36"/>
    <p:sldId id="296" r:id="rId37"/>
    <p:sldId id="298" r:id="rId38"/>
    <p:sldId id="308" r:id="rId39"/>
    <p:sldId id="302" r:id="rId40"/>
    <p:sldId id="309" r:id="rId41"/>
    <p:sldId id="310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4198B6"/>
    <a:srgbClr val="F2F2F2"/>
    <a:srgbClr val="F5F5F5"/>
    <a:srgbClr val="182B4D"/>
    <a:srgbClr val="FCFFFD"/>
    <a:srgbClr val="31758B"/>
    <a:srgbClr val="57C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7"/>
    <p:restoredTop sz="94714"/>
  </p:normalViewPr>
  <p:slideViewPr>
    <p:cSldViewPr snapToGrid="0" snapToObjects="1">
      <p:cViewPr varScale="1">
        <p:scale>
          <a:sx n="114" d="100"/>
          <a:sy n="114" d="100"/>
        </p:scale>
        <p:origin x="1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9B80F-28E1-544A-97B4-322A761DF474}" type="datetimeFigureOut">
              <a:rPr lang="it-IT" smtClean="0"/>
              <a:t>08/03/2018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3077F-0F3F-9E43-B3A9-F72AF7BBC9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3573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 userDrawn="1"/>
        </p:nvSpPr>
        <p:spPr bwMode="auto">
          <a:xfrm>
            <a:off x="0" y="-3174"/>
            <a:ext cx="12192000" cy="3711574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solidFill>
            <a:srgbClr val="4198B6"/>
          </a:solidFill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0" y="495998"/>
            <a:ext cx="10572000" cy="2971051"/>
          </a:xfrm>
          <a:ln>
            <a:noFill/>
          </a:ln>
        </p:spPr>
        <p:txBody>
          <a:bodyPr/>
          <a:lstStyle>
            <a:lvl1pPr>
              <a:defRPr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663B5-4A7A-0142-91A0-7194C0643212}" type="datetime1">
              <a:rPr lang="it-IT" smtClean="0"/>
              <a:t>08/03/2018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rgbClr val="4198B6"/>
          </a:solidFill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B362-BA33-2041-9171-9A8CA247DF23}" type="datetime1">
              <a:rPr lang="it-IT" smtClean="0"/>
              <a:t>08/03/2018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198B6"/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756B1-BD56-0143-B9E0-71BA498D1777}" type="datetime1">
              <a:rPr lang="it-IT" smtClean="0"/>
              <a:t>08/03/2018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rgbClr val="4198B6"/>
          </a:solidFill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EA1-24FB-5D4B-836E-3810A666D874}" type="datetime1">
              <a:rPr lang="it-IT" smtClean="0"/>
              <a:t>08/03/2018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1767840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rgbClr val="4198B6"/>
          </a:solidFill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49068"/>
            <a:ext cx="10571998" cy="970450"/>
          </a:xfrm>
        </p:spPr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EA1-24FB-5D4B-836E-3810A666D874}" type="datetime1">
              <a:rPr lang="it-IT" smtClean="0"/>
              <a:t>08/03/2018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74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DF9AA-9538-3647-A7DB-5579985B1E24}" type="datetime1">
              <a:rPr lang="it-IT" smtClean="0"/>
              <a:t>08/03/2018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7EEDFCA-56B0-544F-AB10-EF22C06BC9EC}" type="datetime1">
              <a:rPr lang="it-IT" smtClean="0"/>
              <a:t>08/03/2018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7124" y="6176139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4400">
                <a:solidFill>
                  <a:srgbClr val="002060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2A7F7B4-406B-AF46-BADB-B402145310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66197" y="6107323"/>
            <a:ext cx="1230802" cy="62823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764D44E-3BB8-CA41-8FA7-FDD6B46499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713745" y="6107323"/>
            <a:ext cx="1018283" cy="6282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6" r:id="rId5"/>
    <p:sldLayoutId id="2147483655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0" kern="1200" cap="none" spc="0">
          <a:ln w="0"/>
          <a:solidFill>
            <a:schemeClr val="accent1"/>
          </a:solidFill>
          <a:effectLst>
            <a:outerShdw blurRad="38100" dist="25400" dir="5400000" algn="ctr" rotWithShape="0">
              <a:srgbClr val="6E747A">
                <a:alpha val="43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5C964A-DECD-6D4C-AAFD-96AB64AAA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235976"/>
            <a:ext cx="7036141" cy="2460730"/>
          </a:xfrm>
        </p:spPr>
        <p:txBody>
          <a:bodyPr anchor="ctr"/>
          <a:lstStyle/>
          <a:p>
            <a:r>
              <a:rPr lang="it-IT" dirty="0"/>
              <a:t>Stato del progetto BTF upgrade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C5375E9-7D4D-3144-91C7-3568D76D15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701" y="3745187"/>
            <a:ext cx="3670300" cy="725213"/>
          </a:xfrm>
        </p:spPr>
        <p:txBody>
          <a:bodyPr>
            <a:noAutofit/>
          </a:bodyPr>
          <a:lstStyle/>
          <a:p>
            <a:r>
              <a:rPr lang="it-IT" sz="1600" dirty="0">
                <a:solidFill>
                  <a:srgbClr val="182B4D"/>
                </a:solidFill>
              </a:rPr>
              <a:t>PADME </a:t>
            </a:r>
            <a:r>
              <a:rPr lang="it-IT" sz="1600" dirty="0" err="1">
                <a:solidFill>
                  <a:srgbClr val="182B4D"/>
                </a:solidFill>
              </a:rPr>
              <a:t>collaboration</a:t>
            </a:r>
            <a:r>
              <a:rPr lang="it-IT" sz="1600" dirty="0">
                <a:solidFill>
                  <a:srgbClr val="182B4D"/>
                </a:solidFill>
              </a:rPr>
              <a:t> meeting</a:t>
            </a:r>
          </a:p>
          <a:p>
            <a:r>
              <a:rPr lang="it-IT" sz="1600" dirty="0">
                <a:solidFill>
                  <a:srgbClr val="182B4D"/>
                </a:solidFill>
              </a:rPr>
              <a:t>8 marzo 2018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C70B4A9-E730-8145-BF7B-782E61202657}"/>
              </a:ext>
            </a:extLst>
          </p:cNvPr>
          <p:cNvSpPr txBox="1"/>
          <p:nvPr/>
        </p:nvSpPr>
        <p:spPr>
          <a:xfrm>
            <a:off x="5155019" y="3834303"/>
            <a:ext cx="7064479" cy="2893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Clr>
                <a:schemeClr val="accent4"/>
              </a:buClr>
            </a:pPr>
            <a:r>
              <a:rPr lang="it-IT" dirty="0">
                <a:solidFill>
                  <a:schemeClr val="accent4"/>
                </a:solidFill>
              </a:rPr>
              <a:t>1</a:t>
            </a:r>
            <a:r>
              <a:rPr lang="it-IT" baseline="30000" dirty="0">
                <a:solidFill>
                  <a:schemeClr val="accent4"/>
                </a:solidFill>
              </a:rPr>
              <a:t>a</a:t>
            </a:r>
            <a:r>
              <a:rPr lang="it-IT" dirty="0">
                <a:solidFill>
                  <a:schemeClr val="accent4"/>
                </a:solidFill>
              </a:rPr>
              <a:t> </a:t>
            </a:r>
            <a:r>
              <a:rPr lang="it-IT" dirty="0" err="1">
                <a:solidFill>
                  <a:schemeClr val="accent4"/>
                </a:solidFill>
              </a:rPr>
              <a:t>Review</a:t>
            </a:r>
            <a:r>
              <a:rPr lang="it-IT" dirty="0">
                <a:solidFill>
                  <a:schemeClr val="accent4"/>
                </a:solidFill>
              </a:rPr>
              <a:t> MAC: </a:t>
            </a:r>
            <a:r>
              <a:rPr lang="it-IT" b="1" dirty="0">
                <a:solidFill>
                  <a:schemeClr val="accent4"/>
                </a:solidFill>
              </a:rPr>
              <a:t>12/11/2015</a:t>
            </a:r>
          </a:p>
          <a:p>
            <a:pPr>
              <a:spcAft>
                <a:spcPts val="300"/>
              </a:spcAft>
            </a:pPr>
            <a:r>
              <a:rPr lang="it-IT" dirty="0" err="1">
                <a:solidFill>
                  <a:schemeClr val="accent4"/>
                </a:solidFill>
              </a:rPr>
              <a:t>Proposal</a:t>
            </a:r>
            <a:r>
              <a:rPr lang="it-IT" dirty="0">
                <a:solidFill>
                  <a:schemeClr val="accent4"/>
                </a:solidFill>
              </a:rPr>
              <a:t> INFN-16-04/LNF; 2</a:t>
            </a:r>
            <a:r>
              <a:rPr lang="it-IT" baseline="30000" dirty="0">
                <a:solidFill>
                  <a:schemeClr val="accent4"/>
                </a:solidFill>
              </a:rPr>
              <a:t>a</a:t>
            </a:r>
            <a:r>
              <a:rPr lang="it-IT" dirty="0">
                <a:solidFill>
                  <a:schemeClr val="accent4"/>
                </a:solidFill>
              </a:rPr>
              <a:t> </a:t>
            </a:r>
            <a:r>
              <a:rPr lang="it-IT" dirty="0" err="1">
                <a:solidFill>
                  <a:schemeClr val="accent4"/>
                </a:solidFill>
              </a:rPr>
              <a:t>Review</a:t>
            </a:r>
            <a:r>
              <a:rPr lang="it-IT" dirty="0">
                <a:solidFill>
                  <a:schemeClr val="accent4"/>
                </a:solidFill>
              </a:rPr>
              <a:t> MAC: </a:t>
            </a:r>
            <a:r>
              <a:rPr lang="it-IT" b="1" dirty="0">
                <a:solidFill>
                  <a:schemeClr val="accent4"/>
                </a:solidFill>
              </a:rPr>
              <a:t>16/03/2016</a:t>
            </a:r>
          </a:p>
          <a:p>
            <a:pPr>
              <a:spcAft>
                <a:spcPts val="300"/>
              </a:spcAft>
            </a:pPr>
            <a:r>
              <a:rPr lang="it-IT" dirty="0"/>
              <a:t>Incontro gruppo magneti del CERN: </a:t>
            </a:r>
            <a:r>
              <a:rPr lang="it-IT" b="1" dirty="0"/>
              <a:t>22/06/2016</a:t>
            </a:r>
          </a:p>
          <a:p>
            <a:pPr>
              <a:spcAft>
                <a:spcPts val="300"/>
              </a:spcAft>
            </a:pPr>
            <a:r>
              <a:rPr lang="it-IT" dirty="0">
                <a:solidFill>
                  <a:schemeClr val="accent5"/>
                </a:solidFill>
              </a:rPr>
              <a:t>Layout finale e integrazione di PADME: </a:t>
            </a:r>
            <a:r>
              <a:rPr lang="it-IT" b="1" dirty="0">
                <a:solidFill>
                  <a:schemeClr val="accent5"/>
                </a:solidFill>
              </a:rPr>
              <a:t>10/10/2016</a:t>
            </a:r>
          </a:p>
          <a:p>
            <a:pPr>
              <a:spcAft>
                <a:spcPts val="300"/>
              </a:spcAft>
            </a:pPr>
            <a:r>
              <a:rPr lang="it-IT" dirty="0"/>
              <a:t>Incontro gruppo magneti del LASA: </a:t>
            </a:r>
            <a:r>
              <a:rPr lang="it-IT" b="1" dirty="0"/>
              <a:t>17/01/2017</a:t>
            </a:r>
          </a:p>
          <a:p>
            <a:pPr>
              <a:spcAft>
                <a:spcPts val="300"/>
              </a:spcAft>
            </a:pPr>
            <a:r>
              <a:rPr lang="it-IT" dirty="0"/>
              <a:t>Workshop con aziende e con ILO: </a:t>
            </a:r>
            <a:r>
              <a:rPr lang="it-IT" b="1" dirty="0"/>
              <a:t>01/03/2017</a:t>
            </a:r>
          </a:p>
          <a:p>
            <a:pPr>
              <a:spcAft>
                <a:spcPts val="300"/>
              </a:spcAft>
            </a:pPr>
            <a:r>
              <a:rPr lang="it-IT" dirty="0">
                <a:solidFill>
                  <a:schemeClr val="accent1"/>
                </a:solidFill>
              </a:rPr>
              <a:t>Prima rata finanziamento (1.6 M€) disponibile: </a:t>
            </a:r>
            <a:r>
              <a:rPr lang="it-IT" b="1" dirty="0">
                <a:solidFill>
                  <a:schemeClr val="accent1"/>
                </a:solidFill>
              </a:rPr>
              <a:t>06/04/2017</a:t>
            </a:r>
          </a:p>
          <a:p>
            <a:pPr>
              <a:spcAft>
                <a:spcPts val="300"/>
              </a:spcAft>
            </a:pPr>
            <a:r>
              <a:rPr lang="it-IT" dirty="0">
                <a:solidFill>
                  <a:schemeClr val="accent1"/>
                </a:solidFill>
              </a:rPr>
              <a:t>Seconda rata finanziamento (350 k€) disponibile: </a:t>
            </a:r>
            <a:r>
              <a:rPr lang="it-IT" b="1" dirty="0">
                <a:solidFill>
                  <a:schemeClr val="accent1"/>
                </a:solidFill>
              </a:rPr>
              <a:t>1/10/2017</a:t>
            </a:r>
          </a:p>
          <a:p>
            <a:pPr>
              <a:spcAft>
                <a:spcPts val="300"/>
              </a:spcAft>
            </a:pPr>
            <a:r>
              <a:rPr lang="it-IT" dirty="0">
                <a:solidFill>
                  <a:schemeClr val="accent4"/>
                </a:solidFill>
              </a:rPr>
              <a:t>3</a:t>
            </a:r>
            <a:r>
              <a:rPr lang="it-IT" baseline="30000" dirty="0">
                <a:solidFill>
                  <a:schemeClr val="accent4"/>
                </a:solidFill>
              </a:rPr>
              <a:t>a</a:t>
            </a:r>
            <a:r>
              <a:rPr lang="it-IT" dirty="0">
                <a:solidFill>
                  <a:schemeClr val="accent4"/>
                </a:solidFill>
              </a:rPr>
              <a:t> </a:t>
            </a:r>
            <a:r>
              <a:rPr lang="it-IT" dirty="0" err="1">
                <a:solidFill>
                  <a:schemeClr val="accent4"/>
                </a:solidFill>
              </a:rPr>
              <a:t>Review</a:t>
            </a:r>
            <a:r>
              <a:rPr lang="it-IT" dirty="0">
                <a:solidFill>
                  <a:schemeClr val="accent4"/>
                </a:solidFill>
              </a:rPr>
              <a:t> MAC: </a:t>
            </a:r>
            <a:r>
              <a:rPr lang="it-IT" b="1" dirty="0">
                <a:solidFill>
                  <a:schemeClr val="accent4"/>
                </a:solidFill>
              </a:rPr>
              <a:t>22/06/2017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8E87983-673B-B94F-A1D2-07F1438DCE52}"/>
              </a:ext>
            </a:extLst>
          </p:cNvPr>
          <p:cNvSpPr txBox="1"/>
          <p:nvPr/>
        </p:nvSpPr>
        <p:spPr>
          <a:xfrm>
            <a:off x="6218651" y="2566223"/>
            <a:ext cx="3682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20B0804020000000003" pitchFamily="34" charset="0"/>
              </a:rPr>
              <a:t>BTF upgrade team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ECB3F1B-A788-6B46-AA4D-D1B2998A08F2}"/>
              </a:ext>
            </a:extLst>
          </p:cNvPr>
          <p:cNvSpPr/>
          <p:nvPr/>
        </p:nvSpPr>
        <p:spPr>
          <a:xfrm>
            <a:off x="5060519" y="3982361"/>
            <a:ext cx="90000" cy="9271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CA33BA8-36AA-B641-A5BD-B196A429F1A3}"/>
              </a:ext>
            </a:extLst>
          </p:cNvPr>
          <p:cNvSpPr/>
          <p:nvPr/>
        </p:nvSpPr>
        <p:spPr>
          <a:xfrm>
            <a:off x="5060519" y="4301869"/>
            <a:ext cx="90000" cy="9271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29D2C3C-8ABA-E544-9266-95316DC31401}"/>
              </a:ext>
            </a:extLst>
          </p:cNvPr>
          <p:cNvSpPr/>
          <p:nvPr/>
        </p:nvSpPr>
        <p:spPr>
          <a:xfrm>
            <a:off x="5060519" y="4917819"/>
            <a:ext cx="90000" cy="92719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7C3BBDD-8E5C-714A-B0D2-72B3CF46682F}"/>
              </a:ext>
            </a:extLst>
          </p:cNvPr>
          <p:cNvSpPr/>
          <p:nvPr/>
        </p:nvSpPr>
        <p:spPr>
          <a:xfrm>
            <a:off x="5056019" y="5838310"/>
            <a:ext cx="99000" cy="10128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73997D7F-FB52-8041-A058-B1D50F82777B}"/>
              </a:ext>
            </a:extLst>
          </p:cNvPr>
          <p:cNvSpPr/>
          <p:nvPr/>
        </p:nvSpPr>
        <p:spPr>
          <a:xfrm>
            <a:off x="5056019" y="6458013"/>
            <a:ext cx="90000" cy="9271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D1A4169-8DFC-B740-A6BE-6B45F0BEAEBA}"/>
              </a:ext>
            </a:extLst>
          </p:cNvPr>
          <p:cNvSpPr/>
          <p:nvPr/>
        </p:nvSpPr>
        <p:spPr>
          <a:xfrm>
            <a:off x="345637" y="4246794"/>
            <a:ext cx="90000" cy="92719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043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C32983-AB67-9C47-B798-73E792636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249837" cy="970450"/>
          </a:xfrm>
        </p:spPr>
        <p:txBody>
          <a:bodyPr/>
          <a:lstStyle/>
          <a:p>
            <a:r>
              <a:rPr lang="it-IT" dirty="0"/>
              <a:t>Nuovi elementi: alimentatori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CF853D4-47E3-A146-86A5-C4AB6F441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A93B537-6754-EC43-B76C-AC9E8AD73DFC}"/>
                  </a:ext>
                </a:extLst>
              </p:cNvPr>
              <p:cNvSpPr txBox="1"/>
              <p:nvPr/>
            </p:nvSpPr>
            <p:spPr>
              <a:xfrm>
                <a:off x="142459" y="2281753"/>
                <a:ext cx="3132369" cy="3870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>
                    <a:solidFill>
                      <a:schemeClr val="tx1"/>
                    </a:solidFill>
                  </a:rPr>
                  <a:t>DP-01, 15</a:t>
                </a:r>
                <a14:m>
                  <m:oMath xmlns:m="http://schemas.openxmlformats.org/officeDocument/2006/math">
                    <m:r>
                      <a:rPr lang="it-IT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  <m:r>
                      <a:rPr lang="it-IT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«</a:t>
                </a:r>
                <a:r>
                  <a:rPr lang="it-IT" dirty="0" err="1">
                    <a:solidFill>
                      <a:schemeClr val="tx1"/>
                    </a:solidFill>
                  </a:rPr>
                  <a:t>pulsatino</a:t>
                </a:r>
                <a:r>
                  <a:rPr lang="it-IT" dirty="0">
                    <a:solidFill>
                      <a:schemeClr val="tx1"/>
                    </a:solidFill>
                  </a:rPr>
                  <a:t>» </a:t>
                </a:r>
              </a:p>
              <a:p>
                <a:pPr>
                  <a:spcAft>
                    <a:spcPts val="900"/>
                  </a:spcAft>
                </a:pPr>
                <a:r>
                  <a:rPr lang="it-IT" dirty="0">
                    <a:solidFill>
                      <a:schemeClr val="tx1"/>
                    </a:solidFill>
                  </a:rPr>
                  <a:t>(rampa veloce &lt;100 </a:t>
                </a:r>
                <a:r>
                  <a:rPr lang="it-IT" dirty="0" err="1">
                    <a:solidFill>
                      <a:schemeClr val="tx1"/>
                    </a:solidFill>
                  </a:rPr>
                  <a:t>ms</a:t>
                </a:r>
                <a:r>
                  <a:rPr lang="it-IT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>
                    <a:solidFill>
                      <a:schemeClr val="tx1"/>
                    </a:solidFill>
                  </a:rPr>
                  <a:t>DH-01 e DH-02, 45</a:t>
                </a:r>
                <a14:m>
                  <m:oMath xmlns:m="http://schemas.openxmlformats.org/officeDocument/2006/math">
                    <m:r>
                      <a:rPr lang="it-IT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DC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DC-01, 35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dirty="0"/>
                  <a:t> DC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QUA01-07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Correttori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b="1" dirty="0">
                    <a:solidFill>
                      <a:srgbClr val="4198B6"/>
                    </a:solidFill>
                  </a:rPr>
                  <a:t>Alimentatori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Slitte, </a:t>
                </a:r>
                <a:r>
                  <a:rPr lang="it-IT" dirty="0" err="1"/>
                  <a:t>beam</a:t>
                </a:r>
                <a:r>
                  <a:rPr lang="it-IT" dirty="0"/>
                  <a:t>-stopper e </a:t>
                </a:r>
                <a:r>
                  <a:rPr lang="it-IT" dirty="0" err="1"/>
                  <a:t>energy</a:t>
                </a:r>
                <a:r>
                  <a:rPr lang="it-IT" dirty="0"/>
                  <a:t> </a:t>
                </a:r>
                <a:r>
                  <a:rPr lang="it-IT" dirty="0" err="1"/>
                  <a:t>spreader</a:t>
                </a:r>
                <a:endParaRPr lang="it-IT" dirty="0"/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Supporti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Camere da vuoto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A93B537-6754-EC43-B76C-AC9E8AD73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59" y="2281753"/>
                <a:ext cx="3132369" cy="3870290"/>
              </a:xfrm>
              <a:prstGeom prst="rect">
                <a:avLst/>
              </a:prstGeom>
              <a:blipFill>
                <a:blip r:embed="rId2"/>
                <a:stretch>
                  <a:fillRect l="-1556" t="-787" b="-1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C460CC91-B3D3-F54C-A7D4-22CFD35D4ADD}"/>
              </a:ext>
            </a:extLst>
          </p:cNvPr>
          <p:cNvSpPr txBox="1"/>
          <p:nvPr/>
        </p:nvSpPr>
        <p:spPr>
          <a:xfrm>
            <a:off x="3832100" y="2341494"/>
            <a:ext cx="8147179" cy="32316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Prima bozza specifiche: </a:t>
            </a:r>
            <a:r>
              <a:rPr lang="it-IT" sz="1600" b="1" dirty="0"/>
              <a:t>04/10/2016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Prima versione specifiche DP-01: 16/05/2017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Versione finale specifiche DP-01: </a:t>
            </a:r>
            <a:r>
              <a:rPr lang="it-IT" sz="1600" b="1" dirty="0"/>
              <a:t>23/06/2017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Specifiche altri alimentatori e manifestazione di interesse: </a:t>
            </a:r>
            <a:r>
              <a:rPr lang="it-IT" sz="1600" b="1" dirty="0"/>
              <a:t>28/07/2017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Scadenza offerte: </a:t>
            </a:r>
            <a:r>
              <a:rPr lang="it-IT" sz="1600" b="1" dirty="0"/>
              <a:t>16/10/2017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Nomina commissione di gara: 07/11/2017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Commissione di gara: </a:t>
            </a:r>
            <a:r>
              <a:rPr lang="it-IT" sz="1600" b="1" dirty="0"/>
              <a:t>27/11/2017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Ordine: </a:t>
            </a:r>
            <a:r>
              <a:rPr lang="it-IT" sz="1600" b="1" dirty="0"/>
              <a:t>06/02/2018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i="1" dirty="0"/>
              <a:t>Produzione partita</a:t>
            </a:r>
          </a:p>
        </p:txBody>
      </p:sp>
      <p:sp>
        <p:nvSpPr>
          <p:cNvPr id="10" name="Triangolo 9">
            <a:extLst>
              <a:ext uri="{FF2B5EF4-FFF2-40B4-BE49-F238E27FC236}">
                <a16:creationId xmlns:a16="http://schemas.microsoft.com/office/drawing/2014/main" id="{A0051423-C724-0F40-B3D9-C75BAF5FAA7F}"/>
              </a:ext>
            </a:extLst>
          </p:cNvPr>
          <p:cNvSpPr/>
          <p:nvPr/>
        </p:nvSpPr>
        <p:spPr>
          <a:xfrm rot="5400000">
            <a:off x="2989355" y="4398486"/>
            <a:ext cx="891124" cy="31608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355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FF5BEA-937E-0E42-A42B-6680BA23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Nuovi elementi: </a:t>
            </a:r>
            <a:br>
              <a:rPr lang="it-IT" dirty="0"/>
            </a:br>
            <a:r>
              <a:rPr lang="it-IT" dirty="0"/>
              <a:t>supporti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01B4EE1-5151-FF4C-B68E-CAAE57C20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24CB909-24CA-4346-B8D9-A0FCEA7E797D}"/>
                  </a:ext>
                </a:extLst>
              </p:cNvPr>
              <p:cNvSpPr txBox="1"/>
              <p:nvPr/>
            </p:nvSpPr>
            <p:spPr>
              <a:xfrm>
                <a:off x="142459" y="2281753"/>
                <a:ext cx="3132369" cy="3870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>
                    <a:solidFill>
                      <a:schemeClr val="tx1"/>
                    </a:solidFill>
                  </a:rPr>
                  <a:t>DP-01, 15</a:t>
                </a:r>
                <a14:m>
                  <m:oMath xmlns:m="http://schemas.openxmlformats.org/officeDocument/2006/math">
                    <m:r>
                      <a:rPr lang="it-IT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  <m:r>
                      <a:rPr lang="it-IT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«</a:t>
                </a:r>
                <a:r>
                  <a:rPr lang="it-IT" dirty="0" err="1">
                    <a:solidFill>
                      <a:schemeClr val="tx1"/>
                    </a:solidFill>
                  </a:rPr>
                  <a:t>pulsatino</a:t>
                </a:r>
                <a:r>
                  <a:rPr lang="it-IT" dirty="0">
                    <a:solidFill>
                      <a:schemeClr val="tx1"/>
                    </a:solidFill>
                  </a:rPr>
                  <a:t>» </a:t>
                </a:r>
              </a:p>
              <a:p>
                <a:pPr>
                  <a:spcAft>
                    <a:spcPts val="900"/>
                  </a:spcAft>
                </a:pPr>
                <a:r>
                  <a:rPr lang="it-IT" dirty="0">
                    <a:solidFill>
                      <a:schemeClr val="tx1"/>
                    </a:solidFill>
                  </a:rPr>
                  <a:t>(rampa veloce &lt;100 </a:t>
                </a:r>
                <a:r>
                  <a:rPr lang="it-IT" dirty="0" err="1">
                    <a:solidFill>
                      <a:schemeClr val="tx1"/>
                    </a:solidFill>
                  </a:rPr>
                  <a:t>ms</a:t>
                </a:r>
                <a:r>
                  <a:rPr lang="it-IT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>
                    <a:solidFill>
                      <a:schemeClr val="tx1"/>
                    </a:solidFill>
                  </a:rPr>
                  <a:t>DH-01 e DH-02, 45</a:t>
                </a:r>
                <a14:m>
                  <m:oMath xmlns:m="http://schemas.openxmlformats.org/officeDocument/2006/math">
                    <m:r>
                      <a:rPr lang="it-IT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DC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DC-01, 35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dirty="0"/>
                  <a:t> DC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QUA01-07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Correttori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Alimentatori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Slitte, </a:t>
                </a:r>
                <a:r>
                  <a:rPr lang="it-IT" dirty="0" err="1"/>
                  <a:t>beam</a:t>
                </a:r>
                <a:r>
                  <a:rPr lang="it-IT" dirty="0"/>
                  <a:t>-stopper e </a:t>
                </a:r>
                <a:r>
                  <a:rPr lang="it-IT" dirty="0" err="1"/>
                  <a:t>energy</a:t>
                </a:r>
                <a:r>
                  <a:rPr lang="it-IT" dirty="0"/>
                  <a:t> </a:t>
                </a:r>
                <a:r>
                  <a:rPr lang="it-IT" dirty="0" err="1"/>
                  <a:t>spreader</a:t>
                </a:r>
                <a:endParaRPr lang="it-IT" dirty="0"/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b="1" dirty="0">
                    <a:solidFill>
                      <a:srgbClr val="4198B6"/>
                    </a:solidFill>
                  </a:rPr>
                  <a:t>Supporti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Camere da vuoto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24CB909-24CA-4346-B8D9-A0FCEA7E7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59" y="2281753"/>
                <a:ext cx="3132369" cy="3870290"/>
              </a:xfrm>
              <a:prstGeom prst="rect">
                <a:avLst/>
              </a:prstGeom>
              <a:blipFill>
                <a:blip r:embed="rId2"/>
                <a:stretch>
                  <a:fillRect l="-1556" t="-787" b="-1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57140F-3F1B-0B47-80F2-79CE2E2E6C83}"/>
              </a:ext>
            </a:extLst>
          </p:cNvPr>
          <p:cNvSpPr txBox="1"/>
          <p:nvPr/>
        </p:nvSpPr>
        <p:spPr>
          <a:xfrm>
            <a:off x="3820811" y="2044237"/>
            <a:ext cx="7767103" cy="17851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Specifiche e preventivi: </a:t>
            </a:r>
            <a:r>
              <a:rPr lang="it-IT" sz="1600" b="1" dirty="0"/>
              <a:t>12/07/2017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Disegni preliminari e determina: </a:t>
            </a:r>
            <a:r>
              <a:rPr lang="it-IT" sz="1600" b="1" dirty="0"/>
              <a:t>17/10/2017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Ordine: </a:t>
            </a:r>
            <a:r>
              <a:rPr lang="it-IT" sz="1600" b="1" dirty="0"/>
              <a:t>13/11/2017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Disegni esecutivi inviati: </a:t>
            </a:r>
            <a:r>
              <a:rPr lang="it-IT" sz="1600" b="1" dirty="0"/>
              <a:t>10/01/2018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i="1" dirty="0"/>
              <a:t>In produzione</a:t>
            </a:r>
          </a:p>
        </p:txBody>
      </p:sp>
      <p:sp>
        <p:nvSpPr>
          <p:cNvPr id="7" name="Triangolo 6">
            <a:extLst>
              <a:ext uri="{FF2B5EF4-FFF2-40B4-BE49-F238E27FC236}">
                <a16:creationId xmlns:a16="http://schemas.microsoft.com/office/drawing/2014/main" id="{E5098C00-5B88-1546-979C-593D67DA0D56}"/>
              </a:ext>
            </a:extLst>
          </p:cNvPr>
          <p:cNvSpPr/>
          <p:nvPr/>
        </p:nvSpPr>
        <p:spPr>
          <a:xfrm rot="5400000">
            <a:off x="2987310" y="5418876"/>
            <a:ext cx="891124" cy="31608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23B38CB-185C-BD43-96CC-20FEC81F7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400" y="4111564"/>
            <a:ext cx="4423198" cy="264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85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86B8A1-A544-4FA7-A6FD-EE9C94CE2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Acquisti per Magneti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CC2246-289D-49DB-9004-61930B157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ACQUISTI</a:t>
            </a:r>
          </a:p>
          <a:p>
            <a:r>
              <a:rPr lang="it-IT" dirty="0"/>
              <a:t>6144 - FORNITURA N. 2 MAGNETI AD H PER NUOVA LINEA BTF2F - DETERMINA N. 24 DEL 13.07.2017 ( RUP RUGGERO RICCI) </a:t>
            </a:r>
          </a:p>
          <a:p>
            <a:r>
              <a:rPr lang="it-IT" dirty="0"/>
              <a:t>Dipolo a C </a:t>
            </a:r>
            <a:r>
              <a:rPr lang="it-IT" b="1" dirty="0"/>
              <a:t>Manifestazione di interesse da fare</a:t>
            </a:r>
          </a:p>
          <a:p>
            <a:r>
              <a:rPr lang="it-IT" dirty="0"/>
              <a:t>Quadrupoli </a:t>
            </a:r>
            <a:r>
              <a:rPr lang="it-IT" b="1" dirty="0"/>
              <a:t>Richieste di offerte e commissione da fare</a:t>
            </a:r>
          </a:p>
          <a:p>
            <a:r>
              <a:rPr lang="it-IT" dirty="0"/>
              <a:t>Correttori</a:t>
            </a:r>
            <a:r>
              <a:rPr lang="it-IT" b="1" dirty="0"/>
              <a:t> In stand-by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1E6870-FDC0-4FBF-AEF8-73AB3959F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11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86B8A1-A544-4FA7-A6FD-EE9C94CE2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Servizi Divisione per Magneti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CC2246-289D-49DB-9004-61930B157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LAVORI</a:t>
            </a:r>
          </a:p>
          <a:p>
            <a:r>
              <a:rPr lang="it-IT" dirty="0"/>
              <a:t>Sgombero spazi sopra BTFEH2 per sala alimentatori in progress </a:t>
            </a:r>
          </a:p>
          <a:p>
            <a:r>
              <a:rPr lang="it-IT" dirty="0"/>
              <a:t>Installazione alimentatori in nuova sala alimentatori</a:t>
            </a:r>
          </a:p>
          <a:p>
            <a:r>
              <a:rPr lang="it-IT" dirty="0"/>
              <a:t>Posa Cablaggio di potenza e di controllo</a:t>
            </a:r>
          </a:p>
          <a:p>
            <a:r>
              <a:rPr lang="it-IT" dirty="0"/>
              <a:t>Sviluppo driver (</a:t>
            </a:r>
            <a:r>
              <a:rPr lang="it-IT" dirty="0" err="1"/>
              <a:t>devil</a:t>
            </a:r>
            <a:r>
              <a:rPr lang="it-IT" dirty="0"/>
              <a:t>?) per controllo alimentatori</a:t>
            </a:r>
          </a:p>
          <a:p>
            <a:r>
              <a:rPr lang="it-IT" dirty="0"/>
              <a:t>Installazione magneti in BTFEH1 e BTFEH2</a:t>
            </a:r>
          </a:p>
          <a:p>
            <a:r>
              <a:rPr lang="it-IT" dirty="0"/>
              <a:t>Allineamento magneti in BTFEH1 e BTFEH2</a:t>
            </a:r>
          </a:p>
          <a:p>
            <a:r>
              <a:rPr lang="it-IT" dirty="0"/>
              <a:t>Cablaggio per magnete PADME</a:t>
            </a:r>
          </a:p>
          <a:p>
            <a:r>
              <a:rPr lang="it-IT" dirty="0"/>
              <a:t>Installazione e allineamento per magnete PADME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1E6870-FDC0-4FBF-AEF8-73AB3959F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656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86B8A1-A544-4FA7-A6FD-EE9C94CE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389" y="2229857"/>
            <a:ext cx="6422219" cy="2484756"/>
          </a:xfrm>
          <a:solidFill>
            <a:srgbClr val="4198B6"/>
          </a:solidFill>
        </p:spPr>
        <p:txBody>
          <a:bodyPr/>
          <a:lstStyle/>
          <a:p>
            <a:pPr algn="ctr"/>
            <a:r>
              <a:rPr lang="it-IT" sz="8000" dirty="0"/>
              <a:t>Vuoto e Meccanica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1E6870-FDC0-4FBF-AEF8-73AB3959F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55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FF5BEA-937E-0E42-A42B-6680BA23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Nuovi elementi: </a:t>
            </a:r>
            <a:br>
              <a:rPr lang="it-IT" dirty="0"/>
            </a:br>
            <a:r>
              <a:rPr lang="it-IT" dirty="0"/>
              <a:t>camere da vuoto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01B4EE1-5151-FF4C-B68E-CAAE57C20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24CB909-24CA-4346-B8D9-A0FCEA7E797D}"/>
                  </a:ext>
                </a:extLst>
              </p:cNvPr>
              <p:cNvSpPr txBox="1"/>
              <p:nvPr/>
            </p:nvSpPr>
            <p:spPr>
              <a:xfrm>
                <a:off x="142459" y="2281753"/>
                <a:ext cx="3132369" cy="3870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>
                    <a:solidFill>
                      <a:schemeClr val="tx1"/>
                    </a:solidFill>
                  </a:rPr>
                  <a:t>DP-01, 15</a:t>
                </a:r>
                <a14:m>
                  <m:oMath xmlns:m="http://schemas.openxmlformats.org/officeDocument/2006/math">
                    <m:r>
                      <a:rPr lang="it-IT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  <m:r>
                      <a:rPr lang="it-IT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«</a:t>
                </a:r>
                <a:r>
                  <a:rPr lang="it-IT" dirty="0" err="1">
                    <a:solidFill>
                      <a:schemeClr val="tx1"/>
                    </a:solidFill>
                  </a:rPr>
                  <a:t>pulsatino</a:t>
                </a:r>
                <a:r>
                  <a:rPr lang="it-IT" dirty="0">
                    <a:solidFill>
                      <a:schemeClr val="tx1"/>
                    </a:solidFill>
                  </a:rPr>
                  <a:t>» </a:t>
                </a:r>
              </a:p>
              <a:p>
                <a:pPr>
                  <a:spcAft>
                    <a:spcPts val="900"/>
                  </a:spcAft>
                </a:pPr>
                <a:r>
                  <a:rPr lang="it-IT" dirty="0">
                    <a:solidFill>
                      <a:schemeClr val="tx1"/>
                    </a:solidFill>
                  </a:rPr>
                  <a:t>(rampa veloce &lt;100 </a:t>
                </a:r>
                <a:r>
                  <a:rPr lang="it-IT" dirty="0" err="1">
                    <a:solidFill>
                      <a:schemeClr val="tx1"/>
                    </a:solidFill>
                  </a:rPr>
                  <a:t>ms</a:t>
                </a:r>
                <a:r>
                  <a:rPr lang="it-IT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>
                    <a:solidFill>
                      <a:schemeClr val="tx1"/>
                    </a:solidFill>
                  </a:rPr>
                  <a:t>DH-01 e DH-02, 45</a:t>
                </a:r>
                <a14:m>
                  <m:oMath xmlns:m="http://schemas.openxmlformats.org/officeDocument/2006/math">
                    <m:r>
                      <a:rPr lang="it-IT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DC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DC-01, 35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dirty="0"/>
                  <a:t> DC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QUA01-07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Alimentatori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Correttori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Slitte, </a:t>
                </a:r>
                <a:r>
                  <a:rPr lang="it-IT" dirty="0" err="1"/>
                  <a:t>beam</a:t>
                </a:r>
                <a:r>
                  <a:rPr lang="it-IT" dirty="0"/>
                  <a:t>-stopper e </a:t>
                </a:r>
                <a:r>
                  <a:rPr lang="it-IT" dirty="0" err="1"/>
                  <a:t>energy</a:t>
                </a:r>
                <a:r>
                  <a:rPr lang="it-IT" dirty="0"/>
                  <a:t> </a:t>
                </a:r>
                <a:r>
                  <a:rPr lang="it-IT" dirty="0" err="1"/>
                  <a:t>spreader</a:t>
                </a:r>
                <a:endParaRPr lang="it-IT" dirty="0"/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Supporti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b="1" dirty="0">
                    <a:solidFill>
                      <a:srgbClr val="4198B6"/>
                    </a:solidFill>
                  </a:rPr>
                  <a:t>Camere da vuoto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24CB909-24CA-4346-B8D9-A0FCEA7E7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59" y="2281753"/>
                <a:ext cx="3132369" cy="3870290"/>
              </a:xfrm>
              <a:prstGeom prst="rect">
                <a:avLst/>
              </a:prstGeom>
              <a:blipFill>
                <a:blip r:embed="rId2"/>
                <a:stretch>
                  <a:fillRect l="-1556" t="-787" b="-15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riangolo 6">
            <a:extLst>
              <a:ext uri="{FF2B5EF4-FFF2-40B4-BE49-F238E27FC236}">
                <a16:creationId xmlns:a16="http://schemas.microsoft.com/office/drawing/2014/main" id="{E5098C00-5B88-1546-979C-593D67DA0D56}"/>
              </a:ext>
            </a:extLst>
          </p:cNvPr>
          <p:cNvSpPr/>
          <p:nvPr/>
        </p:nvSpPr>
        <p:spPr>
          <a:xfrm rot="5400000">
            <a:off x="2987310" y="5478276"/>
            <a:ext cx="891124" cy="31608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EA1D590-175F-C942-A71A-6ADF9339B504}"/>
              </a:ext>
            </a:extLst>
          </p:cNvPr>
          <p:cNvSpPr txBox="1"/>
          <p:nvPr/>
        </p:nvSpPr>
        <p:spPr>
          <a:xfrm>
            <a:off x="3832100" y="2341494"/>
            <a:ext cx="7767103" cy="10618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Specifiche e preventivi: </a:t>
            </a:r>
            <a:r>
              <a:rPr lang="it-IT" sz="1600" b="1" dirty="0"/>
              <a:t>12/07/2017</a:t>
            </a:r>
            <a:endParaRPr lang="it-IT" sz="1600" dirty="0"/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Disegni preliminari e determina: </a:t>
            </a:r>
            <a:r>
              <a:rPr lang="it-IT" sz="1600" b="1" dirty="0"/>
              <a:t>17/10/2017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i="1" dirty="0"/>
              <a:t>In attesa dei disegni esecutivi per ordine (per metà marzo)</a:t>
            </a:r>
            <a:endParaRPr lang="it-IT" sz="1600" b="1" i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00627FD-32E6-F344-8B44-B8C883C34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010" y="3594257"/>
            <a:ext cx="4250988" cy="275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62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8D27EF-DC32-49E2-8138-F2CAFC8F7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Acquisti per meccanica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5FBF25-2672-4F9C-A820-96784B5B0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8"/>
            <a:ext cx="10414147" cy="338155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ACQUISTI</a:t>
            </a:r>
          </a:p>
          <a:p>
            <a:r>
              <a:rPr lang="it-IT" dirty="0"/>
              <a:t>6252 - FORNITURA SISTEMA DA VUOTO E RELATIVI SUPPORTI PER BTF-2 LINEA PADME - DETERMINA N. 91 DEL 30.11.2017 - RUP ANGELO BEATRICI </a:t>
            </a:r>
          </a:p>
          <a:p>
            <a:r>
              <a:rPr lang="it-IT" dirty="0"/>
              <a:t>Realizzazione camere e supporti per BTF2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23F625-B796-461E-BB5F-E1081E5FD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898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8D27EF-DC32-49E2-8138-F2CAFC8F7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Lavori per meccanica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5FBF25-2672-4F9C-A820-96784B5B0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8"/>
            <a:ext cx="10414147" cy="338155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LAVORI</a:t>
            </a:r>
          </a:p>
          <a:p>
            <a:r>
              <a:rPr lang="it-IT" dirty="0"/>
              <a:t>Progettazione camere, supporti ed accessori di BTF2</a:t>
            </a:r>
          </a:p>
          <a:p>
            <a:r>
              <a:rPr lang="it-IT" dirty="0"/>
              <a:t>Installazione ed allineamento di BTF2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23F625-B796-461E-BB5F-E1081E5FD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893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1E24AC-2ECB-4143-BA7D-1EBF0C44D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Modifiche </a:t>
            </a:r>
            <a:br>
              <a:rPr lang="it-IT" dirty="0"/>
            </a:br>
            <a:r>
              <a:rPr lang="it-IT" dirty="0"/>
              <a:t>al vuoto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EBDC522-1DC6-BB40-AD7B-42A415308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476BCC4-3676-4F4D-8BEB-AB0BFA170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0821" y="311728"/>
            <a:ext cx="7351181" cy="623454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EE0FAC8-C426-7643-979A-172E6FA81FF1}"/>
              </a:ext>
            </a:extLst>
          </p:cNvPr>
          <p:cNvSpPr txBox="1"/>
          <p:nvPr/>
        </p:nvSpPr>
        <p:spPr>
          <a:xfrm>
            <a:off x="1" y="2438776"/>
            <a:ext cx="4018844" cy="2954655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it-IT" dirty="0"/>
              <a:t>Separare vuoto LINAC (10</a:t>
            </a:r>
            <a:r>
              <a:rPr lang="it-IT" baseline="30000" dirty="0"/>
              <a:t>-10</a:t>
            </a:r>
            <a:r>
              <a:rPr lang="it-IT" dirty="0"/>
              <a:t>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it-IT" dirty="0"/>
              <a:t>Finestre in Berillio subito dopo </a:t>
            </a:r>
            <a:r>
              <a:rPr lang="it-IT" dirty="0" err="1"/>
              <a:t>pulsatino</a:t>
            </a:r>
            <a:endParaRPr lang="it-IT" dirty="0"/>
          </a:p>
          <a:p>
            <a:pPr marL="285750" indent="-285750">
              <a:buFont typeface="Wingdings" pitchFamily="2" charset="2"/>
              <a:buChar char="§"/>
            </a:pPr>
            <a:r>
              <a:rPr lang="it-IT" dirty="0"/>
              <a:t>BTF-1 vuoto meno spinto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it-IT" sz="1600" dirty="0"/>
              <a:t>pompe turbo-molecolari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it-IT" sz="1600" dirty="0"/>
              <a:t>PADME con suo pompaggio del vessel (turbo)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dirty="0"/>
              <a:t>BTF-2 vuoto migliore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it-IT" sz="1600" dirty="0"/>
              <a:t>Minore carico (no PADME)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it-IT" sz="1600" dirty="0"/>
              <a:t>Maggiore lunghezza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it-IT" sz="1600" dirty="0"/>
              <a:t>Riutilizzando le ioniche attuali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649A8F0-188F-4648-A1D3-1BFEF15B7B70}"/>
              </a:ext>
            </a:extLst>
          </p:cNvPr>
          <p:cNvSpPr/>
          <p:nvPr/>
        </p:nvSpPr>
        <p:spPr>
          <a:xfrm>
            <a:off x="9747934" y="5287622"/>
            <a:ext cx="1035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rgbClr val="FFFF00"/>
                </a:solidFill>
              </a:rPr>
              <a:t>BTF-1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56F1FDA-724C-2A45-9308-3E01DF118393}"/>
              </a:ext>
            </a:extLst>
          </p:cNvPr>
          <p:cNvSpPr/>
          <p:nvPr/>
        </p:nvSpPr>
        <p:spPr>
          <a:xfrm>
            <a:off x="7127074" y="3566489"/>
            <a:ext cx="1035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rgbClr val="FFFF00"/>
                </a:solidFill>
              </a:rPr>
              <a:t>BTF-2</a:t>
            </a:r>
          </a:p>
        </p:txBody>
      </p:sp>
    </p:spTree>
    <p:extLst>
      <p:ext uri="{BB962C8B-B14F-4D97-AF65-F5344CB8AC3E}">
        <p14:creationId xmlns:p14="http://schemas.microsoft.com/office/powerpoint/2010/main" val="1150262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8D27EF-DC32-49E2-8138-F2CAFC8F7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Acquisti per vuoto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5FBF25-2672-4F9C-A820-96784B5B0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414147" cy="3636511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ACQUISTI</a:t>
            </a:r>
          </a:p>
          <a:p>
            <a:r>
              <a:rPr lang="it-IT" dirty="0"/>
              <a:t>Progettazione ed Acquisto Slitte BTF1 </a:t>
            </a:r>
          </a:p>
          <a:p>
            <a:r>
              <a:rPr lang="it-IT" dirty="0"/>
              <a:t>Acquisto pompe vuoto linea BTF1</a:t>
            </a:r>
          </a:p>
          <a:p>
            <a:r>
              <a:rPr lang="it-IT" dirty="0"/>
              <a:t>Acquisto </a:t>
            </a:r>
            <a:r>
              <a:rPr lang="it-IT" dirty="0" err="1"/>
              <a:t>beam</a:t>
            </a:r>
            <a:r>
              <a:rPr lang="it-IT" dirty="0"/>
              <a:t> stopper per sicurezze nuova linea BTF2</a:t>
            </a:r>
          </a:p>
          <a:p>
            <a:r>
              <a:rPr lang="it-IT" dirty="0"/>
              <a:t>Acquisto slitte per nuova linea BTF2</a:t>
            </a:r>
          </a:p>
          <a:p>
            <a:r>
              <a:rPr lang="it-IT" dirty="0"/>
              <a:t>Acquisto camere vuoto linea nuova BTF2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23F625-B796-461E-BB5F-E1081E5FD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222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86B8A1-A544-4FA7-A6FD-EE9C94CE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389" y="2229857"/>
            <a:ext cx="6422219" cy="1199144"/>
          </a:xfrm>
          <a:solidFill>
            <a:srgbClr val="4198B6"/>
          </a:solidFill>
        </p:spPr>
        <p:txBody>
          <a:bodyPr/>
          <a:lstStyle/>
          <a:p>
            <a:pPr algn="ctr"/>
            <a:r>
              <a:rPr lang="it-IT" sz="8000" dirty="0"/>
              <a:t>Magneti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1E6870-FDC0-4FBF-AEF8-73AB3959F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06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8D27EF-DC32-49E2-8138-F2CAFC8F7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1060422" cy="970450"/>
          </a:xfrm>
        </p:spPr>
        <p:txBody>
          <a:bodyPr/>
          <a:lstStyle/>
          <a:p>
            <a:r>
              <a:rPr lang="it-IT" dirty="0"/>
              <a:t>Servizi di divisione per vuoto e meccanica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5FBF25-2672-4F9C-A820-96784B5B0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414147" cy="3636511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LAVORI</a:t>
            </a:r>
          </a:p>
          <a:p>
            <a:r>
              <a:rPr lang="it-IT" dirty="0"/>
              <a:t>Installazione di camera </a:t>
            </a:r>
            <a:r>
              <a:rPr lang="it-IT" dirty="0" err="1"/>
              <a:t>pulsatino</a:t>
            </a:r>
            <a:r>
              <a:rPr lang="it-IT" dirty="0"/>
              <a:t> </a:t>
            </a:r>
          </a:p>
          <a:p>
            <a:r>
              <a:rPr lang="it-IT" dirty="0"/>
              <a:t>Modifica Linea BTF1 (presente) in BTFEH1 per PADME</a:t>
            </a:r>
          </a:p>
          <a:p>
            <a:r>
              <a:rPr lang="it-IT" dirty="0"/>
              <a:t>Installazione Linea BTF2 in BTFEH1 e BTFEH2</a:t>
            </a:r>
          </a:p>
          <a:p>
            <a:r>
              <a:rPr lang="it-IT" dirty="0"/>
              <a:t>Cablaggi per servizi vuoto, movimentazione e controllo</a:t>
            </a:r>
          </a:p>
          <a:p>
            <a:r>
              <a:rPr lang="it-IT" dirty="0"/>
              <a:t>Controllo slitte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23F625-B796-461E-BB5F-E1081E5FD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96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86B8A1-A544-4FA7-A6FD-EE9C94CE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389" y="2229857"/>
            <a:ext cx="6422219" cy="1199144"/>
          </a:xfrm>
          <a:solidFill>
            <a:srgbClr val="4198B6"/>
          </a:solidFill>
        </p:spPr>
        <p:txBody>
          <a:bodyPr/>
          <a:lstStyle/>
          <a:p>
            <a:pPr algn="ctr"/>
            <a:r>
              <a:rPr lang="it-IT" sz="8000" dirty="0"/>
              <a:t>Edilizia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1E6870-FDC0-4FBF-AEF8-73AB3959F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24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E0AE2E4E-B7F9-894F-A470-5B6069A23C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7753" y="131780"/>
            <a:ext cx="7200000" cy="2648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084553D-9022-4949-8442-70B9BA0548E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tretch>
            <a:fillRect/>
          </a:stretch>
        </p:blipFill>
        <p:spPr>
          <a:xfrm>
            <a:off x="4850970" y="122742"/>
            <a:ext cx="7260439" cy="276346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0636462-AF79-7846-9D5C-C0078B5E3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Edilizia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DF9249-6369-F440-9415-7EE701F1F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05F3242-5654-5F41-BAAB-BEC44963FBF7}"/>
              </a:ext>
            </a:extLst>
          </p:cNvPr>
          <p:cNvSpPr txBox="1"/>
          <p:nvPr/>
        </p:nvSpPr>
        <p:spPr>
          <a:xfrm>
            <a:off x="3619379" y="2868757"/>
            <a:ext cx="8359900" cy="35932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Simulazioni dose completate: </a:t>
            </a:r>
            <a:r>
              <a:rPr lang="it-IT" sz="1600" b="1" dirty="0"/>
              <a:t>29/04/2016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Layout finale modifiche edificio e schermature: </a:t>
            </a:r>
            <a:r>
              <a:rPr lang="it-IT" sz="1600" b="1" dirty="0"/>
              <a:t>16/05/2016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Incontro progettisti: </a:t>
            </a:r>
            <a:r>
              <a:rPr lang="it-IT" sz="1600" b="1" dirty="0"/>
              <a:t>29/09/2016</a:t>
            </a:r>
            <a:r>
              <a:rPr lang="it-IT" sz="1600" dirty="0"/>
              <a:t>; Preventivo: </a:t>
            </a:r>
            <a:r>
              <a:rPr lang="it-IT" sz="1600" b="1" dirty="0"/>
              <a:t>08/11/2016</a:t>
            </a:r>
            <a:r>
              <a:rPr lang="it-IT" sz="1600" dirty="0"/>
              <a:t>; RDA: </a:t>
            </a:r>
            <a:r>
              <a:rPr lang="it-IT" sz="1600" b="1" dirty="0"/>
              <a:t>24/11/2016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Consegna progetto preliminare: </a:t>
            </a:r>
            <a:r>
              <a:rPr lang="it-IT" sz="1600" b="1" dirty="0"/>
              <a:t>11/04/2017</a:t>
            </a:r>
            <a:r>
              <a:rPr lang="it-IT" sz="1600" dirty="0"/>
              <a:t>; definitivo:</a:t>
            </a:r>
            <a:r>
              <a:rPr lang="it-IT" sz="1600" b="1" dirty="0"/>
              <a:t> 05/07/2017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Richiesta offerta lavori: </a:t>
            </a:r>
            <a:r>
              <a:rPr lang="it-IT" sz="1600" b="1" dirty="0"/>
              <a:t>05/07/2017</a:t>
            </a:r>
            <a:r>
              <a:rPr lang="it-IT" sz="1600" dirty="0"/>
              <a:t>; scadenza: </a:t>
            </a:r>
            <a:r>
              <a:rPr lang="it-IT" sz="1600" b="1" dirty="0"/>
              <a:t>22/07/2017</a:t>
            </a:r>
            <a:r>
              <a:rPr lang="it-IT" sz="1600" dirty="0"/>
              <a:t>; Ordine: </a:t>
            </a:r>
            <a:r>
              <a:rPr lang="it-IT" sz="1600" b="1" dirty="0"/>
              <a:t>02/08/2017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Sopralluogo e sondaggi muri: </a:t>
            </a:r>
            <a:r>
              <a:rPr lang="it-IT" sz="1600" b="1" dirty="0"/>
              <a:t>07/11/2017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Inizio lavori: </a:t>
            </a:r>
            <a:r>
              <a:rPr lang="it-IT" sz="1600" b="1" dirty="0"/>
              <a:t>01/12/2017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Modifiche in corso d’opera al progetto approvate: </a:t>
            </a:r>
            <a:r>
              <a:rPr lang="it-IT" sz="1600" b="1" dirty="0"/>
              <a:t>19/01/2018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Smontaggio false-</a:t>
            </a:r>
            <a:r>
              <a:rPr lang="it-IT" sz="1600" dirty="0" err="1"/>
              <a:t>floor</a:t>
            </a:r>
            <a:r>
              <a:rPr lang="it-IT" sz="1600" dirty="0"/>
              <a:t> ex sala controllo: </a:t>
            </a:r>
            <a:r>
              <a:rPr lang="it-IT" sz="1600" b="1" dirty="0"/>
              <a:t>13/02/2018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i="1" dirty="0"/>
              <a:t>Cantiere in corso: fondazioni schermature esterne e pavimentazione fatte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1D4F294-6C05-BA4C-BF83-9CDD1F97E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193" y="2347809"/>
            <a:ext cx="2659465" cy="374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20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E95D43-E91C-C044-A895-346EEC401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Edilizia: predisposizione ex sala controllo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EB2147-1FEA-AA43-B9A4-76D050661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D050E56-9AF6-CD40-80E5-854931873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491" y="2001567"/>
            <a:ext cx="6237297" cy="350346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E0B81A2-B528-7142-B61C-929DFA319F92}"/>
              </a:ext>
            </a:extLst>
          </p:cNvPr>
          <p:cNvSpPr txBox="1"/>
          <p:nvPr/>
        </p:nvSpPr>
        <p:spPr>
          <a:xfrm>
            <a:off x="1317357" y="5502744"/>
            <a:ext cx="3746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Dopo rimozione </a:t>
            </a:r>
            <a:r>
              <a:rPr lang="it-IT" sz="2000" dirty="0" err="1"/>
              <a:t>rack</a:t>
            </a:r>
            <a:r>
              <a:rPr lang="it-IT" sz="2000" dirty="0"/>
              <a:t> e tavoli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9569AF4-67BA-3647-8E70-AEB5D262A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5856" y="1999281"/>
            <a:ext cx="4959437" cy="350803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B6A5CA8-58E5-F748-BCD4-2174A47AA7B2}"/>
              </a:ext>
            </a:extLst>
          </p:cNvPr>
          <p:cNvSpPr txBox="1"/>
          <p:nvPr/>
        </p:nvSpPr>
        <p:spPr>
          <a:xfrm>
            <a:off x="7502305" y="5502744"/>
            <a:ext cx="3419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Dopo rimozione false-</a:t>
            </a:r>
            <a:r>
              <a:rPr lang="it-IT" sz="2000" dirty="0" err="1"/>
              <a:t>floor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170002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E95D43-E91C-C044-A895-346EEC401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Acquisti per Edilizia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EB2147-1FEA-AA43-B9A4-76D050661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5A297065-7635-4864-B6D5-86FCF900E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414147" cy="3636511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ACQUISTI</a:t>
            </a:r>
          </a:p>
          <a:p>
            <a:r>
              <a:rPr lang="it-IT" dirty="0"/>
              <a:t>Integrazione edilizia e permessi</a:t>
            </a:r>
          </a:p>
          <a:p>
            <a:r>
              <a:rPr lang="it-IT" dirty="0"/>
              <a:t>Antincendio?</a:t>
            </a:r>
          </a:p>
          <a:p>
            <a:r>
              <a:rPr lang="it-IT" dirty="0"/>
              <a:t>Spese per allestimento sala alimentatori BTF</a:t>
            </a:r>
          </a:p>
        </p:txBody>
      </p:sp>
    </p:spTree>
    <p:extLst>
      <p:ext uri="{BB962C8B-B14F-4D97-AF65-F5344CB8AC3E}">
        <p14:creationId xmlns:p14="http://schemas.microsoft.com/office/powerpoint/2010/main" val="3696922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E95D43-E91C-C044-A895-346EEC401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Servizi di Divisione per Edilizia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EB2147-1FEA-AA43-B9A4-76D050661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5A297065-7635-4864-B6D5-86FCF900E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080470"/>
            <a:ext cx="10414147" cy="424482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dirty="0"/>
              <a:t>LAVORI</a:t>
            </a:r>
          </a:p>
          <a:p>
            <a:r>
              <a:rPr lang="it-IT" dirty="0"/>
              <a:t>Finissaggio pavimentazione esterna</a:t>
            </a:r>
          </a:p>
          <a:p>
            <a:r>
              <a:rPr lang="it-IT" dirty="0"/>
              <a:t>Abbattimento muri esterni</a:t>
            </a:r>
          </a:p>
          <a:p>
            <a:r>
              <a:rPr lang="it-IT" dirty="0"/>
              <a:t>Nuova scaletta interna e portone</a:t>
            </a:r>
          </a:p>
          <a:p>
            <a:r>
              <a:rPr lang="it-IT" dirty="0"/>
              <a:t>Copertura Rack DAFNE in vetrina (1gg)</a:t>
            </a:r>
          </a:p>
          <a:p>
            <a:r>
              <a:rPr lang="it-IT" dirty="0"/>
              <a:t>Apertura ed installazione porta vetrinetta e porta laterale</a:t>
            </a:r>
          </a:p>
          <a:p>
            <a:r>
              <a:rPr lang="it-IT" dirty="0"/>
              <a:t>Abbattimento ingresso esterno</a:t>
            </a:r>
          </a:p>
          <a:p>
            <a:r>
              <a:rPr lang="it-IT" dirty="0"/>
              <a:t>Preparazione sala sperimentale BTFEH2</a:t>
            </a:r>
          </a:p>
          <a:p>
            <a:pPr lvl="1"/>
            <a:r>
              <a:rPr lang="it-IT" sz="1800" dirty="0"/>
              <a:t>Rimozione vetrina sala sperimentale </a:t>
            </a:r>
          </a:p>
          <a:p>
            <a:pPr lvl="1"/>
            <a:r>
              <a:rPr lang="it-IT" sz="1800" dirty="0"/>
              <a:t>Rimozione macchina condizionamento vetrinetta</a:t>
            </a:r>
          </a:p>
          <a:p>
            <a:pPr lvl="1"/>
            <a:r>
              <a:rPr lang="it-IT" sz="1800" dirty="0"/>
              <a:t>Rimozione stazioni in sala controllo BTF e bonifica cavi e predisposizione nuovi percorsi cavi segnale e cavi alimentazione (15gg) (2 tecnici diagnostica)</a:t>
            </a:r>
          </a:p>
          <a:p>
            <a:pPr lvl="1"/>
            <a:r>
              <a:rPr lang="it-IT" sz="1800" dirty="0"/>
              <a:t>Gettata per riempimento botola</a:t>
            </a:r>
          </a:p>
          <a:p>
            <a:r>
              <a:rPr lang="it-IT" dirty="0"/>
              <a:t>Installazione schermature BTFEH2 tranne muro </a:t>
            </a:r>
            <a:r>
              <a:rPr lang="it-IT" dirty="0" err="1"/>
              <a:t>dump</a:t>
            </a:r>
            <a:endParaRPr lang="it-IT" dirty="0"/>
          </a:p>
          <a:p>
            <a:r>
              <a:rPr lang="it-IT" dirty="0"/>
              <a:t>Realizzazione foro BTFEH1 e BTFEH2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7168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86B8A1-A544-4FA7-A6FD-EE9C94CE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389" y="2229857"/>
            <a:ext cx="6422219" cy="1199144"/>
          </a:xfrm>
          <a:solidFill>
            <a:srgbClr val="4198B6"/>
          </a:solidFill>
        </p:spPr>
        <p:txBody>
          <a:bodyPr/>
          <a:lstStyle/>
          <a:p>
            <a:pPr algn="ctr"/>
            <a:r>
              <a:rPr lang="it-IT" sz="8000" dirty="0"/>
              <a:t>Impianti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1E6870-FDC0-4FBF-AEF8-73AB3959F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707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636462-AF79-7846-9D5C-C0078B5E3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Impianti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DF9249-6369-F440-9415-7EE701F1F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CE9994-A01F-DC47-A639-C7FA01209A5C}"/>
              </a:ext>
            </a:extLst>
          </p:cNvPr>
          <p:cNvSpPr txBox="1"/>
          <p:nvPr/>
        </p:nvSpPr>
        <p:spPr>
          <a:xfrm>
            <a:off x="158986" y="2349437"/>
            <a:ext cx="3736367" cy="7617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dirty="0"/>
              <a:t>Acqua di raffreddamento</a:t>
            </a: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r>
              <a:rPr lang="it-IT" dirty="0"/>
              <a:t>Condizionamento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1BC8090-D762-0743-A01C-760A579AC838}"/>
              </a:ext>
            </a:extLst>
          </p:cNvPr>
          <p:cNvSpPr txBox="1"/>
          <p:nvPr/>
        </p:nvSpPr>
        <p:spPr>
          <a:xfrm>
            <a:off x="3832100" y="2341494"/>
            <a:ext cx="7767103" cy="31162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Prima richiesta alla DT: </a:t>
            </a:r>
            <a:r>
              <a:rPr lang="it-IT" sz="1600" b="1" dirty="0"/>
              <a:t>28/01/2016</a:t>
            </a:r>
            <a:r>
              <a:rPr lang="it-IT" sz="1600" dirty="0"/>
              <a:t>; Stima dei costi: </a:t>
            </a:r>
            <a:r>
              <a:rPr lang="it-IT" sz="1600" b="1" dirty="0"/>
              <a:t>22/02/2016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Riunioni con DT per specifiche: </a:t>
            </a:r>
            <a:r>
              <a:rPr lang="it-IT" sz="1600" b="1" dirty="0"/>
              <a:t>14/02/2017</a:t>
            </a:r>
            <a:r>
              <a:rPr lang="it-IT" sz="1600" dirty="0"/>
              <a:t>; </a:t>
            </a:r>
            <a:r>
              <a:rPr lang="it-IT" sz="1600" b="1" dirty="0"/>
              <a:t>07/03/2017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Riunione con DT; specifiche canalizzazioni, opzione dry-cooler: </a:t>
            </a:r>
            <a:r>
              <a:rPr lang="it-IT" sz="1600" b="1" dirty="0"/>
              <a:t>20/07/2017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Riunione con DT: </a:t>
            </a:r>
            <a:r>
              <a:rPr lang="it-IT" sz="1600" b="1" dirty="0"/>
              <a:t>23/09/2017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Revisione costi: </a:t>
            </a:r>
            <a:r>
              <a:rPr lang="it-IT" sz="1600" b="1" dirty="0"/>
              <a:t>30/10/2017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Sopralluogo macchine condizionamento esistenti: </a:t>
            </a:r>
            <a:r>
              <a:rPr lang="it-IT" sz="1600" b="1" dirty="0"/>
              <a:t>04/12/2017</a:t>
            </a:r>
            <a:r>
              <a:rPr lang="it-IT" sz="1600" dirty="0"/>
              <a:t>; sopralluogo per acqua di raffreddamento: </a:t>
            </a:r>
            <a:r>
              <a:rPr lang="it-IT" sz="1600" b="1" dirty="0"/>
              <a:t>19/12/2017 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Sopralluogo per preventivo: </a:t>
            </a:r>
            <a:r>
              <a:rPr lang="it-IT" sz="1600" b="1" dirty="0"/>
              <a:t>17/01/2018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Inizio modifiche impianto condizionamento:</a:t>
            </a:r>
            <a:r>
              <a:rPr lang="it-IT" sz="1600" b="1" dirty="0"/>
              <a:t> 24/01/2017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EA3E3AF-7533-B147-80EB-2F8E6A546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86" y="3725371"/>
            <a:ext cx="3387014" cy="21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85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E95D43-E91C-C044-A895-346EEC401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Servizi di Divisione per Impianti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EB2147-1FEA-AA43-B9A4-76D050661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5A297065-7635-4864-B6D5-86FCF900E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414147" cy="3636511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ACQUISTI</a:t>
            </a:r>
          </a:p>
          <a:p>
            <a:r>
              <a:rPr lang="it-IT" dirty="0"/>
              <a:t>Impianto raffreddamento BTFEH2</a:t>
            </a:r>
          </a:p>
          <a:p>
            <a:r>
              <a:rPr lang="it-IT" dirty="0"/>
              <a:t>Impianto condizionamento sale sperimentali  BTFEH1 e BTFEH2</a:t>
            </a:r>
          </a:p>
        </p:txBody>
      </p:sp>
    </p:spTree>
    <p:extLst>
      <p:ext uri="{BB962C8B-B14F-4D97-AF65-F5344CB8AC3E}">
        <p14:creationId xmlns:p14="http://schemas.microsoft.com/office/powerpoint/2010/main" val="395338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E95D43-E91C-C044-A895-346EEC401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Lavori per Impianti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EB2147-1FEA-AA43-B9A4-76D050661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5A297065-7635-4864-B6D5-86FCF900E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414147" cy="3636511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LAVORI</a:t>
            </a:r>
          </a:p>
          <a:p>
            <a:r>
              <a:rPr lang="it-IT" dirty="0"/>
              <a:t>Progettazione impianti di condizionamento delle sale sperimentali </a:t>
            </a:r>
            <a:r>
              <a:rPr lang="it-IT" dirty="0">
                <a:solidFill>
                  <a:srgbClr val="FF0000"/>
                </a:solidFill>
              </a:rPr>
              <a:t>in corso</a:t>
            </a:r>
          </a:p>
          <a:p>
            <a:r>
              <a:rPr lang="it-IT" dirty="0"/>
              <a:t>Affidamento esecutivo del progetto impianti di condizionamento delle sale sperimentali</a:t>
            </a:r>
          </a:p>
          <a:p>
            <a:r>
              <a:rPr lang="it-IT" dirty="0"/>
              <a:t>Progettazione impianto di raffreddamento magneti ed alimentatori linee BTF </a:t>
            </a:r>
            <a:r>
              <a:rPr lang="it-IT" dirty="0">
                <a:solidFill>
                  <a:srgbClr val="FF0000"/>
                </a:solidFill>
              </a:rPr>
              <a:t>in corso</a:t>
            </a:r>
          </a:p>
          <a:p>
            <a:r>
              <a:rPr lang="it-IT" dirty="0"/>
              <a:t>Affidamento esecutivo del progetto impianto di raffreddamento magneti ed alimentatori linee BTF </a:t>
            </a:r>
          </a:p>
          <a:p>
            <a:r>
              <a:rPr lang="it-IT" dirty="0"/>
              <a:t>Posa condutture e macchine raffreddamento alimentatori BTF2</a:t>
            </a:r>
          </a:p>
          <a:p>
            <a:r>
              <a:rPr lang="it-IT" dirty="0"/>
              <a:t>Posa condutture raffreddamento magneti PADME</a:t>
            </a:r>
          </a:p>
          <a:p>
            <a:r>
              <a:rPr lang="it-IT" dirty="0"/>
              <a:t>Linee aria compressa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5272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07A12E-00D0-2541-B1C1-EF37BD67B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Nuovi elementi: </a:t>
            </a:r>
            <a:br>
              <a:rPr lang="it-IT" dirty="0"/>
            </a:br>
            <a:r>
              <a:rPr lang="it-IT" dirty="0"/>
              <a:t>layout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0DD1915-C3D8-C647-A917-2C084865FA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565" b="4811"/>
          <a:stretch/>
        </p:blipFill>
        <p:spPr>
          <a:xfrm>
            <a:off x="4987631" y="2195197"/>
            <a:ext cx="5273387" cy="41569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4E21423-AC9E-B645-B2FC-F57FDC18F15F}"/>
                  </a:ext>
                </a:extLst>
              </p:cNvPr>
              <p:cNvSpPr txBox="1"/>
              <p:nvPr/>
            </p:nvSpPr>
            <p:spPr>
              <a:xfrm>
                <a:off x="5081182" y="2424223"/>
                <a:ext cx="12971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DP-01, 15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it-IT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4E21423-AC9E-B645-B2FC-F57FDC18F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182" y="2424223"/>
                <a:ext cx="1297150" cy="369332"/>
              </a:xfrm>
              <a:prstGeom prst="rect">
                <a:avLst/>
              </a:prstGeom>
              <a:blipFill>
                <a:blip r:embed="rId3"/>
                <a:stretch>
                  <a:fillRect l="-2913" t="-6667" b="-2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D1BA716B-89CE-A941-B43A-2949DBDED61C}"/>
                  </a:ext>
                </a:extLst>
              </p:cNvPr>
              <p:cNvSpPr txBox="1"/>
              <p:nvPr/>
            </p:nvSpPr>
            <p:spPr>
              <a:xfrm>
                <a:off x="6328735" y="3201782"/>
                <a:ext cx="22589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DH-01 e DH-02, 45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it-IT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D1BA716B-89CE-A941-B43A-2949DBDED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735" y="3201782"/>
                <a:ext cx="2258952" cy="369332"/>
              </a:xfrm>
              <a:prstGeom prst="rect">
                <a:avLst/>
              </a:prstGeom>
              <a:blipFill>
                <a:blip r:embed="rId4"/>
                <a:stretch>
                  <a:fillRect l="-1676" t="-6897" b="-241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4AF1EE46-D3D5-B74C-A652-A1E579B1B837}"/>
                  </a:ext>
                </a:extLst>
              </p:cNvPr>
              <p:cNvSpPr txBox="1"/>
              <p:nvPr/>
            </p:nvSpPr>
            <p:spPr>
              <a:xfrm>
                <a:off x="5904484" y="5470061"/>
                <a:ext cx="1600118" cy="538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DHSTB-02 45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it-IT" dirty="0">
                  <a:ea typeface="Cambria Math" panose="02040503050406030204" pitchFamily="18" charset="0"/>
                </a:endParaRPr>
              </a:p>
              <a:p>
                <a:r>
                  <a:rPr lang="it-IT" sz="1100" b="1" dirty="0"/>
                  <a:t>esistente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4AF1EE46-D3D5-B74C-A652-A1E579B1B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484" y="5470061"/>
                <a:ext cx="1600118" cy="538609"/>
              </a:xfrm>
              <a:prstGeom prst="rect">
                <a:avLst/>
              </a:prstGeom>
              <a:blipFill>
                <a:blip r:embed="rId5"/>
                <a:stretch>
                  <a:fillRect l="-3150" t="-4651" b="-46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837CD4AF-D61B-1742-9BF5-B2531E688358}"/>
              </a:ext>
            </a:extLst>
          </p:cNvPr>
          <p:cNvSpPr txBox="1"/>
          <p:nvPr/>
        </p:nvSpPr>
        <p:spPr>
          <a:xfrm>
            <a:off x="7787628" y="5739365"/>
            <a:ext cx="17860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Dipolo PADME</a:t>
            </a:r>
            <a:endParaRPr lang="it-IT" dirty="0">
              <a:ea typeface="Cambria Math" panose="02040503050406030204" pitchFamily="18" charset="0"/>
            </a:endParaRPr>
          </a:p>
          <a:p>
            <a:r>
              <a:rPr lang="it-IT" sz="1100" b="1" dirty="0"/>
              <a:t>esistente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A08B5F7-4E58-F640-BAC0-AA46703F089E}"/>
              </a:ext>
            </a:extLst>
          </p:cNvPr>
          <p:cNvSpPr txBox="1"/>
          <p:nvPr/>
        </p:nvSpPr>
        <p:spPr>
          <a:xfrm>
            <a:off x="4558878" y="4177988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QUA01-06</a:t>
            </a:r>
            <a:endParaRPr lang="it-IT" dirty="0">
              <a:ea typeface="Cambria Math" panose="020405030504060302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E693441-3048-ED48-9442-F3E7784B4552}"/>
              </a:ext>
            </a:extLst>
          </p:cNvPr>
          <p:cNvSpPr txBox="1"/>
          <p:nvPr/>
        </p:nvSpPr>
        <p:spPr>
          <a:xfrm>
            <a:off x="5557026" y="3349329"/>
            <a:ext cx="724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E spread</a:t>
            </a:r>
            <a:endParaRPr lang="it-IT" sz="1000" dirty="0">
              <a:ea typeface="Cambria Math" panose="020405030504060302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4FC7B09-6912-BC4E-816C-3B4C8FD3835F}"/>
              </a:ext>
            </a:extLst>
          </p:cNvPr>
          <p:cNvSpPr txBox="1"/>
          <p:nvPr/>
        </p:nvSpPr>
        <p:spPr>
          <a:xfrm>
            <a:off x="7062750" y="3665918"/>
            <a:ext cx="3930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/>
              <a:t>Slits</a:t>
            </a:r>
            <a:endParaRPr lang="it-IT" sz="1000" dirty="0">
              <a:ea typeface="Cambria Math" panose="020405030504060302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CFAD576-C781-4C46-B38F-BDA7F1D9A9B1}"/>
              </a:ext>
            </a:extLst>
          </p:cNvPr>
          <p:cNvSpPr txBox="1"/>
          <p:nvPr/>
        </p:nvSpPr>
        <p:spPr>
          <a:xfrm>
            <a:off x="8531471" y="3250971"/>
            <a:ext cx="10679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/>
              <a:t>Beam</a:t>
            </a:r>
            <a:r>
              <a:rPr lang="it-IT" sz="1000" dirty="0"/>
              <a:t>-stopper</a:t>
            </a:r>
            <a:endParaRPr lang="it-IT" sz="1000" dirty="0"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00901800-5F32-2943-84F2-C55636D715D5}"/>
                  </a:ext>
                </a:extLst>
              </p:cNvPr>
              <p:cNvSpPr txBox="1"/>
              <p:nvPr/>
            </p:nvSpPr>
            <p:spPr>
              <a:xfrm>
                <a:off x="8074117" y="2517875"/>
                <a:ext cx="1348446" cy="538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DC-01, 35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it-IT" dirty="0">
                  <a:ea typeface="Cambria Math" panose="02040503050406030204" pitchFamily="18" charset="0"/>
                </a:endParaRPr>
              </a:p>
              <a:p>
                <a:endParaRPr lang="it-IT" sz="11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00901800-5F32-2943-84F2-C55636D71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4117" y="2517875"/>
                <a:ext cx="1348446" cy="538609"/>
              </a:xfrm>
              <a:prstGeom prst="rect">
                <a:avLst/>
              </a:prstGeom>
              <a:blipFill>
                <a:blip r:embed="rId6"/>
                <a:stretch>
                  <a:fillRect l="-4717" t="-22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73DD38C-990A-9746-9B75-E55F694D5E23}"/>
              </a:ext>
            </a:extLst>
          </p:cNvPr>
          <p:cNvSpPr txBox="1"/>
          <p:nvPr/>
        </p:nvSpPr>
        <p:spPr>
          <a:xfrm>
            <a:off x="9755830" y="3057912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QUA07</a:t>
            </a:r>
            <a:endParaRPr lang="it-IT" dirty="0"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93A7B7A-425E-5E46-8F92-51C18609EC08}"/>
                  </a:ext>
                </a:extLst>
              </p:cNvPr>
              <p:cNvSpPr txBox="1"/>
              <p:nvPr/>
            </p:nvSpPr>
            <p:spPr>
              <a:xfrm>
                <a:off x="142460" y="2281753"/>
                <a:ext cx="3404714" cy="35548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DP-01, 15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it-IT" dirty="0"/>
                  <a:t>«</a:t>
                </a:r>
                <a:r>
                  <a:rPr lang="it-IT" dirty="0" err="1"/>
                  <a:t>pulsatino</a:t>
                </a:r>
                <a:r>
                  <a:rPr lang="it-IT" dirty="0"/>
                  <a:t>» </a:t>
                </a:r>
              </a:p>
              <a:p>
                <a:pPr>
                  <a:spcAft>
                    <a:spcPts val="900"/>
                  </a:spcAft>
                </a:pPr>
                <a:r>
                  <a:rPr lang="it-IT" dirty="0"/>
                  <a:t>(rampa veloce &lt;100 </a:t>
                </a:r>
                <a:r>
                  <a:rPr lang="it-IT" dirty="0" err="1"/>
                  <a:t>ms</a:t>
                </a:r>
                <a:r>
                  <a:rPr lang="it-IT" dirty="0"/>
                  <a:t>)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DH-01 e DH-02, 45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dirty="0"/>
                  <a:t> DC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DC-01, 35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dirty="0"/>
                  <a:t> DC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QUA01-07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Alimentatori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Slitte, </a:t>
                </a:r>
                <a:r>
                  <a:rPr lang="it-IT" dirty="0" err="1"/>
                  <a:t>beam</a:t>
                </a:r>
                <a:r>
                  <a:rPr lang="it-IT" dirty="0"/>
                  <a:t>-stopper e </a:t>
                </a:r>
                <a:r>
                  <a:rPr lang="it-IT" dirty="0" err="1"/>
                  <a:t>energy</a:t>
                </a:r>
                <a:r>
                  <a:rPr lang="it-IT" dirty="0"/>
                  <a:t> </a:t>
                </a:r>
                <a:r>
                  <a:rPr lang="it-IT" dirty="0" err="1"/>
                  <a:t>spreader</a:t>
                </a:r>
                <a:endParaRPr lang="it-IT" dirty="0"/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Supporti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Camere da vuoto</a:t>
                </a: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93A7B7A-425E-5E46-8F92-51C18609E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60" y="2281753"/>
                <a:ext cx="3404714" cy="3554819"/>
              </a:xfrm>
              <a:prstGeom prst="rect">
                <a:avLst/>
              </a:prstGeom>
              <a:blipFill>
                <a:blip r:embed="rId7"/>
                <a:stretch>
                  <a:fillRect l="-1115" t="-1071" b="-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5">
            <a:extLst>
              <a:ext uri="{FF2B5EF4-FFF2-40B4-BE49-F238E27FC236}">
                <a16:creationId xmlns:a16="http://schemas.microsoft.com/office/drawing/2014/main" id="{B97D6D41-C762-EB4F-89B5-A17FE4F86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063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86B8A1-A544-4FA7-A6FD-EE9C94CE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389" y="2229857"/>
            <a:ext cx="9073139" cy="2409256"/>
          </a:xfrm>
          <a:solidFill>
            <a:srgbClr val="4198B6"/>
          </a:solidFill>
        </p:spPr>
        <p:txBody>
          <a:bodyPr/>
          <a:lstStyle/>
          <a:p>
            <a:pPr algn="ctr"/>
            <a:r>
              <a:rPr lang="it-IT" sz="8000" dirty="0"/>
              <a:t>Sicurezza</a:t>
            </a:r>
            <a:br>
              <a:rPr lang="it-IT" sz="8000" dirty="0"/>
            </a:br>
            <a:r>
              <a:rPr lang="it-IT" sz="8000" dirty="0"/>
              <a:t>Radioprotezione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1E6870-FDC0-4FBF-AEF8-73AB3959F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46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E95D43-E91C-C044-A895-346EEC401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Acquisti per Sicurezze e Radioprotezione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EB2147-1FEA-AA43-B9A4-76D050661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5A297065-7635-4864-B6D5-86FCF900E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919711"/>
            <a:ext cx="3905573" cy="3636511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ACQUISTI</a:t>
            </a:r>
          </a:p>
          <a:p>
            <a:r>
              <a:rPr lang="it-IT" dirty="0"/>
              <a:t>Componenti sicurezze BTFEH2</a:t>
            </a:r>
          </a:p>
          <a:p>
            <a:r>
              <a:rPr lang="it-IT" dirty="0"/>
              <a:t>Camere ionizzazione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FB188F3-C24C-1140-817C-BA2A6DE8B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187" y="1643492"/>
            <a:ext cx="7501322" cy="5152516"/>
          </a:xfrm>
          <a:prstGeom prst="rect">
            <a:avLst/>
          </a:prstGeom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D3A29DC-3C46-1142-B704-17E42265D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084" y="1643492"/>
            <a:ext cx="2177242" cy="209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61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E95D43-E91C-C044-A895-346EEC401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Servizi di Sicurezze e Radioprotezione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EB2147-1FEA-AA43-B9A4-76D050661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5A297065-7635-4864-B6D5-86FCF900E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414147" cy="3636511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LAVORI</a:t>
            </a:r>
          </a:p>
          <a:p>
            <a:r>
              <a:rPr lang="it-IT" dirty="0"/>
              <a:t>Eseguiti da Servizio LINAC</a:t>
            </a:r>
          </a:p>
          <a:p>
            <a:r>
              <a:rPr lang="en-US" dirty="0" err="1"/>
              <a:t>Integrazione</a:t>
            </a:r>
            <a:r>
              <a:rPr lang="en-US" dirty="0"/>
              <a:t> </a:t>
            </a:r>
            <a:r>
              <a:rPr lang="en-US" dirty="0" err="1"/>
              <a:t>camere</a:t>
            </a:r>
            <a:r>
              <a:rPr lang="en-US" dirty="0"/>
              <a:t> </a:t>
            </a:r>
            <a:r>
              <a:rPr lang="en-US" dirty="0" err="1"/>
              <a:t>ionizazzione</a:t>
            </a:r>
            <a:r>
              <a:rPr lang="en-US" dirty="0"/>
              <a:t> al Sistema di </a:t>
            </a:r>
            <a:r>
              <a:rPr lang="en-US" dirty="0" err="1"/>
              <a:t>controllo</a:t>
            </a:r>
            <a:r>
              <a:rPr lang="en-US" dirty="0"/>
              <a:t>. </a:t>
            </a:r>
            <a:r>
              <a:rPr lang="en-US" dirty="0" err="1"/>
              <a:t>Servizio</a:t>
            </a:r>
            <a:r>
              <a:rPr lang="en-US" dirty="0"/>
              <a:t> </a:t>
            </a:r>
            <a:r>
              <a:rPr lang="en-US" dirty="0" err="1"/>
              <a:t>Radioprotezione</a:t>
            </a:r>
            <a:r>
              <a:rPr lang="en-US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278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0F493F-5914-9A4E-88D6-29BECA162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63966"/>
            <a:ext cx="10571998" cy="970450"/>
          </a:xfrm>
        </p:spPr>
        <p:txBody>
          <a:bodyPr/>
          <a:lstStyle/>
          <a:p>
            <a:r>
              <a:rPr lang="it-IT" dirty="0"/>
              <a:t>LINAC </a:t>
            </a:r>
            <a:r>
              <a:rPr lang="it-IT" dirty="0" err="1"/>
              <a:t>consolidation</a:t>
            </a:r>
            <a:r>
              <a:rPr lang="it-IT" dirty="0"/>
              <a:t>:</a:t>
            </a:r>
            <a:br>
              <a:rPr lang="it-IT" dirty="0"/>
            </a:br>
            <a:r>
              <a:rPr lang="it-IT" dirty="0"/>
              <a:t>Alimentatori di carica PFN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5ADFEA6-37C6-1E4B-85FB-58FA6D43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EA043B3-99F9-7741-B069-834B4038A1BA}"/>
              </a:ext>
            </a:extLst>
          </p:cNvPr>
          <p:cNvSpPr txBox="1"/>
          <p:nvPr/>
        </p:nvSpPr>
        <p:spPr>
          <a:xfrm>
            <a:off x="3832100" y="2341494"/>
            <a:ext cx="7767103" cy="28700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Prima bozza capitolato tecnico: </a:t>
            </a:r>
            <a:r>
              <a:rPr lang="it-IT" sz="1600" b="1" dirty="0"/>
              <a:t>29/03/2017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Versione finale capitolato tecnico: </a:t>
            </a:r>
            <a:r>
              <a:rPr lang="it-IT" sz="1600" b="1" dirty="0"/>
              <a:t>20/06/2017</a:t>
            </a:r>
            <a:endParaRPr lang="it-IT" sz="1600" dirty="0"/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Delibera GE gara: 13/07/2017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Pubblicazione gara: </a:t>
            </a:r>
            <a:r>
              <a:rPr lang="it-IT" sz="1600" b="1" dirty="0"/>
              <a:t>25/09/2017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Nomina commissione di gara: 06/12/2017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Commissione di gara: </a:t>
            </a:r>
            <a:r>
              <a:rPr lang="it-IT" sz="1600" b="1" dirty="0"/>
              <a:t>14/12/2017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Contratto inviato a TDK-Lambda: </a:t>
            </a:r>
            <a:r>
              <a:rPr lang="it-IT" sz="1600" b="1" dirty="0"/>
              <a:t>22/01/2018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i="1" dirty="0"/>
              <a:t>In attesa produzione primi 2 alimentatori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BE0FAE8-371A-874D-8A4F-E67BA531F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0880"/>
            <a:ext cx="3614032" cy="238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1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0F493F-5914-9A4E-88D6-29BECA16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LINAC </a:t>
            </a:r>
            <a:r>
              <a:rPr lang="it-IT" dirty="0" err="1"/>
              <a:t>consolidation</a:t>
            </a:r>
            <a:r>
              <a:rPr lang="it-IT" dirty="0"/>
              <a:t>:</a:t>
            </a:r>
            <a:br>
              <a:rPr lang="it-IT" dirty="0"/>
            </a:br>
            <a:r>
              <a:rPr lang="it-IT" dirty="0"/>
              <a:t>Nuovo Modulatore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5ADFEA6-37C6-1E4B-85FB-58FA6D43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026" name="Picture 2" descr="C:\Users\btfstaff\Downloads\Screenshot 2018-02-14 14.21.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46" y="2299673"/>
            <a:ext cx="3656492" cy="304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095702" y="2299673"/>
            <a:ext cx="6883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Consolidamento Cabina Elettrica</a:t>
            </a:r>
          </a:p>
          <a:p>
            <a:pPr marL="285750" indent="-285750">
              <a:buFontTx/>
              <a:buChar char="-"/>
            </a:pPr>
            <a:r>
              <a:rPr lang="it-IT" dirty="0"/>
              <a:t>Sistema di </a:t>
            </a:r>
            <a:r>
              <a:rPr lang="it-IT" dirty="0" err="1"/>
              <a:t>cooling</a:t>
            </a:r>
            <a:r>
              <a:rPr lang="it-IT" dirty="0"/>
              <a:t> per alimentatori</a:t>
            </a:r>
          </a:p>
          <a:p>
            <a:pPr marL="285750" indent="-285750">
              <a:buFontTx/>
              <a:buChar char="-"/>
            </a:pPr>
            <a:r>
              <a:rPr lang="it-IT" dirty="0"/>
              <a:t>Assemblaggio </a:t>
            </a:r>
            <a:r>
              <a:rPr lang="it-IT" dirty="0" err="1"/>
              <a:t>rack</a:t>
            </a:r>
            <a:r>
              <a:rPr lang="it-IT" dirty="0"/>
              <a:t> e tank nuovo modulatore 01/04/2018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8" t="31437" r="33838" b="30714"/>
          <a:stretch/>
        </p:blipFill>
        <p:spPr bwMode="auto">
          <a:xfrm>
            <a:off x="5903910" y="3275980"/>
            <a:ext cx="3004792" cy="276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355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6429025" y="1174320"/>
            <a:ext cx="2500290" cy="4899136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6178061" y="3411415"/>
            <a:ext cx="1078523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A0F493F-5914-9A4E-88D6-29BECA16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LINAC </a:t>
            </a:r>
            <a:r>
              <a:rPr lang="it-IT" dirty="0" err="1"/>
              <a:t>consolidation</a:t>
            </a:r>
            <a:r>
              <a:rPr lang="it-IT" dirty="0"/>
              <a:t>:</a:t>
            </a:r>
            <a:br>
              <a:rPr lang="it-IT" dirty="0"/>
            </a:br>
            <a:r>
              <a:rPr lang="it-IT" dirty="0"/>
              <a:t>Alimentatori di carica PFN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5ADFEA6-37C6-1E4B-85FB-58FA6D43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320676" y="1499747"/>
            <a:ext cx="2213110" cy="4336429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>
            <a:off x="1303926" y="3147199"/>
            <a:ext cx="600635" cy="111750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flipH="1">
            <a:off x="1139032" y="3109210"/>
            <a:ext cx="930424" cy="1117501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Users\btfstaff\Downloads\Screenshot 2018-02-14 14.21.2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47150" r="65140" b="17282"/>
          <a:stretch/>
        </p:blipFill>
        <p:spPr bwMode="auto">
          <a:xfrm>
            <a:off x="6394918" y="3552093"/>
            <a:ext cx="555368" cy="87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341078" y="5089765"/>
            <a:ext cx="10174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Upgrade su tutti e 4 gli attuali modulatori.</a:t>
            </a:r>
          </a:p>
        </p:txBody>
      </p:sp>
    </p:spTree>
    <p:extLst>
      <p:ext uri="{BB962C8B-B14F-4D97-AF65-F5344CB8AC3E}">
        <p14:creationId xmlns:p14="http://schemas.microsoft.com/office/powerpoint/2010/main" val="1922856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0F493F-5914-9A4E-88D6-29BECA16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LINAC </a:t>
            </a:r>
            <a:r>
              <a:rPr lang="it-IT" dirty="0" err="1"/>
              <a:t>consolidation</a:t>
            </a:r>
            <a:r>
              <a:rPr lang="it-IT" dirty="0"/>
              <a:t>:</a:t>
            </a:r>
            <a:br>
              <a:rPr lang="it-IT" dirty="0"/>
            </a:br>
            <a:r>
              <a:rPr lang="it-IT" dirty="0"/>
              <a:t>Controllo Modulatori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5ADFEA6-37C6-1E4B-85FB-58FA6D43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AutoShape 2" descr="https://docs.google.com/drawings/d/sBgRCTUAJMWQdHc-4vhgviQ/image?w=602&amp;h=160&amp;rev=1&amp;ac=1"/>
          <p:cNvSpPr>
            <a:spLocks noChangeAspect="1" noChangeArrowheads="1"/>
          </p:cNvSpPr>
          <p:nvPr/>
        </p:nvSpPr>
        <p:spPr bwMode="auto">
          <a:xfrm>
            <a:off x="130175" y="-731838"/>
            <a:ext cx="57340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4" t="26056" r="27987" b="10676"/>
          <a:stretch/>
        </p:blipFill>
        <p:spPr bwMode="auto">
          <a:xfrm>
            <a:off x="363416" y="2299673"/>
            <a:ext cx="4706816" cy="370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47143" r="27714" b="26428"/>
          <a:stretch/>
        </p:blipFill>
        <p:spPr bwMode="auto">
          <a:xfrm>
            <a:off x="5542900" y="1923134"/>
            <a:ext cx="5839097" cy="193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542900" y="3752767"/>
            <a:ext cx="5503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Sviluppo</a:t>
            </a:r>
            <a:r>
              <a:rPr lang="en-US" sz="2800" dirty="0"/>
              <a:t> software in progress!!!</a:t>
            </a:r>
            <a:endParaRPr lang="it-IT" sz="28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4DCA3AF-F013-874E-BE9C-3D8276AC08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93" t="19360" r="19553" b="13304"/>
          <a:stretch/>
        </p:blipFill>
        <p:spPr>
          <a:xfrm>
            <a:off x="5647807" y="4275987"/>
            <a:ext cx="3163683" cy="159330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916397" y="4275987"/>
            <a:ext cx="2892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Server per il nuovo sistema acquistato, installato.</a:t>
            </a:r>
          </a:p>
        </p:txBody>
      </p:sp>
    </p:spTree>
    <p:extLst>
      <p:ext uri="{BB962C8B-B14F-4D97-AF65-F5344CB8AC3E}">
        <p14:creationId xmlns:p14="http://schemas.microsoft.com/office/powerpoint/2010/main" val="5206408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15A67A-20EC-5A41-97E2-2624D1D58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Operazione LINAC Maggio 2018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77DCD8-6986-EA4C-B1D8-B705C9AB5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 </a:t>
            </a:r>
            <a:r>
              <a:rPr lang="en-US" dirty="0" err="1"/>
              <a:t>Alimentatori</a:t>
            </a:r>
            <a:r>
              <a:rPr lang="en-US" dirty="0"/>
              <a:t> TDK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modulatore</a:t>
            </a:r>
            <a:r>
              <a:rPr lang="en-US" dirty="0"/>
              <a:t> D per </a:t>
            </a:r>
            <a:r>
              <a:rPr lang="en-US" dirty="0" err="1"/>
              <a:t>sbloccare</a:t>
            </a:r>
            <a:r>
              <a:rPr lang="en-US" dirty="0"/>
              <a:t> la </a:t>
            </a:r>
            <a:r>
              <a:rPr lang="en-US" dirty="0" err="1"/>
              <a:t>fornitura</a:t>
            </a:r>
            <a:r>
              <a:rPr lang="en-US" dirty="0"/>
              <a:t> </a:t>
            </a:r>
            <a:r>
              <a:rPr lang="en-US" dirty="0" err="1"/>
              <a:t>completa</a:t>
            </a:r>
            <a:r>
              <a:rPr lang="en-US" dirty="0"/>
              <a:t>.</a:t>
            </a:r>
          </a:p>
          <a:p>
            <a:r>
              <a:rPr lang="en-US" dirty="0"/>
              <a:t>Set up LINAC  con impulse </a:t>
            </a:r>
            <a:r>
              <a:rPr lang="en-US" dirty="0" err="1"/>
              <a:t>lungo</a:t>
            </a:r>
            <a:r>
              <a:rPr lang="en-US" dirty="0"/>
              <a:t> per run di PADME </a:t>
            </a:r>
          </a:p>
          <a:p>
            <a:r>
              <a:rPr lang="en-US" dirty="0"/>
              <a:t>15 </a:t>
            </a:r>
            <a:r>
              <a:rPr lang="en-US" dirty="0" err="1"/>
              <a:t>giorni</a:t>
            </a:r>
            <a:r>
              <a:rPr lang="en-US" dirty="0"/>
              <a:t> di test h24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155D4D-9E27-FC46-A5CD-7A04B96DD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741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93A8BF-2823-E242-A8D2-FB68BAEDF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Installazione PADME day-1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FAC23E8-75DD-DB41-9466-B21FFF76C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3DD5CFF-AD30-AB4A-973B-9D189F3AE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39" r="12536"/>
          <a:stretch/>
        </p:blipFill>
        <p:spPr>
          <a:xfrm rot="5400000">
            <a:off x="4125324" y="1409000"/>
            <a:ext cx="5298190" cy="5523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2" name="Figura a mano libera 11">
            <a:extLst>
              <a:ext uri="{FF2B5EF4-FFF2-40B4-BE49-F238E27FC236}">
                <a16:creationId xmlns:a16="http://schemas.microsoft.com/office/drawing/2014/main" id="{C8BC80AE-CD99-2047-89B8-1E8CCBCE9E44}"/>
              </a:ext>
            </a:extLst>
          </p:cNvPr>
          <p:cNvSpPr/>
          <p:nvPr/>
        </p:nvSpPr>
        <p:spPr>
          <a:xfrm>
            <a:off x="5781675" y="3041650"/>
            <a:ext cx="2333625" cy="1466850"/>
          </a:xfrm>
          <a:custGeom>
            <a:avLst/>
            <a:gdLst>
              <a:gd name="connsiteX0" fmla="*/ 25400 w 2333625"/>
              <a:gd name="connsiteY0" fmla="*/ 0 h 1466850"/>
              <a:gd name="connsiteX1" fmla="*/ 34925 w 2333625"/>
              <a:gd name="connsiteY1" fmla="*/ 184150 h 1466850"/>
              <a:gd name="connsiteX2" fmla="*/ 0 w 2333625"/>
              <a:gd name="connsiteY2" fmla="*/ 219075 h 1466850"/>
              <a:gd name="connsiteX3" fmla="*/ 66675 w 2333625"/>
              <a:gd name="connsiteY3" fmla="*/ 307975 h 1466850"/>
              <a:gd name="connsiteX4" fmla="*/ 168275 w 2333625"/>
              <a:gd name="connsiteY4" fmla="*/ 358775 h 1466850"/>
              <a:gd name="connsiteX5" fmla="*/ 168275 w 2333625"/>
              <a:gd name="connsiteY5" fmla="*/ 409575 h 1466850"/>
              <a:gd name="connsiteX6" fmla="*/ 349250 w 2333625"/>
              <a:gd name="connsiteY6" fmla="*/ 488950 h 1466850"/>
              <a:gd name="connsiteX7" fmla="*/ 485775 w 2333625"/>
              <a:gd name="connsiteY7" fmla="*/ 555625 h 1466850"/>
              <a:gd name="connsiteX8" fmla="*/ 558800 w 2333625"/>
              <a:gd name="connsiteY8" fmla="*/ 622300 h 1466850"/>
              <a:gd name="connsiteX9" fmla="*/ 742950 w 2333625"/>
              <a:gd name="connsiteY9" fmla="*/ 730250 h 1466850"/>
              <a:gd name="connsiteX10" fmla="*/ 736600 w 2333625"/>
              <a:gd name="connsiteY10" fmla="*/ 946150 h 1466850"/>
              <a:gd name="connsiteX11" fmla="*/ 768350 w 2333625"/>
              <a:gd name="connsiteY11" fmla="*/ 996950 h 1466850"/>
              <a:gd name="connsiteX12" fmla="*/ 860425 w 2333625"/>
              <a:gd name="connsiteY12" fmla="*/ 977900 h 1466850"/>
              <a:gd name="connsiteX13" fmla="*/ 1006475 w 2333625"/>
              <a:gd name="connsiteY13" fmla="*/ 1009650 h 1466850"/>
              <a:gd name="connsiteX14" fmla="*/ 1323975 w 2333625"/>
              <a:gd name="connsiteY14" fmla="*/ 1158875 h 1466850"/>
              <a:gd name="connsiteX15" fmla="*/ 1895475 w 2333625"/>
              <a:gd name="connsiteY15" fmla="*/ 1381125 h 1466850"/>
              <a:gd name="connsiteX16" fmla="*/ 2219325 w 2333625"/>
              <a:gd name="connsiteY16" fmla="*/ 1466850 h 1466850"/>
              <a:gd name="connsiteX17" fmla="*/ 2333625 w 2333625"/>
              <a:gd name="connsiteY17" fmla="*/ 1152525 h 1466850"/>
              <a:gd name="connsiteX18" fmla="*/ 2266950 w 2333625"/>
              <a:gd name="connsiteY18" fmla="*/ 273050 h 1466850"/>
              <a:gd name="connsiteX19" fmla="*/ 25400 w 2333625"/>
              <a:gd name="connsiteY19" fmla="*/ 0 h 1466850"/>
              <a:gd name="connsiteX0" fmla="*/ 25400 w 2333625"/>
              <a:gd name="connsiteY0" fmla="*/ 0 h 1466850"/>
              <a:gd name="connsiteX1" fmla="*/ 34925 w 2333625"/>
              <a:gd name="connsiteY1" fmla="*/ 184150 h 1466850"/>
              <a:gd name="connsiteX2" fmla="*/ 0 w 2333625"/>
              <a:gd name="connsiteY2" fmla="*/ 219075 h 1466850"/>
              <a:gd name="connsiteX3" fmla="*/ 66675 w 2333625"/>
              <a:gd name="connsiteY3" fmla="*/ 307975 h 1466850"/>
              <a:gd name="connsiteX4" fmla="*/ 168275 w 2333625"/>
              <a:gd name="connsiteY4" fmla="*/ 358775 h 1466850"/>
              <a:gd name="connsiteX5" fmla="*/ 168275 w 2333625"/>
              <a:gd name="connsiteY5" fmla="*/ 409575 h 1466850"/>
              <a:gd name="connsiteX6" fmla="*/ 349250 w 2333625"/>
              <a:gd name="connsiteY6" fmla="*/ 488950 h 1466850"/>
              <a:gd name="connsiteX7" fmla="*/ 485775 w 2333625"/>
              <a:gd name="connsiteY7" fmla="*/ 555625 h 1466850"/>
              <a:gd name="connsiteX8" fmla="*/ 558800 w 2333625"/>
              <a:gd name="connsiteY8" fmla="*/ 622300 h 1466850"/>
              <a:gd name="connsiteX9" fmla="*/ 742950 w 2333625"/>
              <a:gd name="connsiteY9" fmla="*/ 730250 h 1466850"/>
              <a:gd name="connsiteX10" fmla="*/ 736600 w 2333625"/>
              <a:gd name="connsiteY10" fmla="*/ 946150 h 1466850"/>
              <a:gd name="connsiteX11" fmla="*/ 768350 w 2333625"/>
              <a:gd name="connsiteY11" fmla="*/ 996950 h 1466850"/>
              <a:gd name="connsiteX12" fmla="*/ 860425 w 2333625"/>
              <a:gd name="connsiteY12" fmla="*/ 977900 h 1466850"/>
              <a:gd name="connsiteX13" fmla="*/ 1006475 w 2333625"/>
              <a:gd name="connsiteY13" fmla="*/ 1009650 h 1466850"/>
              <a:gd name="connsiteX14" fmla="*/ 1323975 w 2333625"/>
              <a:gd name="connsiteY14" fmla="*/ 1158875 h 1466850"/>
              <a:gd name="connsiteX15" fmla="*/ 1895475 w 2333625"/>
              <a:gd name="connsiteY15" fmla="*/ 1381125 h 1466850"/>
              <a:gd name="connsiteX16" fmla="*/ 2219325 w 2333625"/>
              <a:gd name="connsiteY16" fmla="*/ 1466850 h 1466850"/>
              <a:gd name="connsiteX17" fmla="*/ 2333625 w 2333625"/>
              <a:gd name="connsiteY17" fmla="*/ 1152525 h 1466850"/>
              <a:gd name="connsiteX18" fmla="*/ 2330450 w 2333625"/>
              <a:gd name="connsiteY18" fmla="*/ 279400 h 1466850"/>
              <a:gd name="connsiteX19" fmla="*/ 25400 w 2333625"/>
              <a:gd name="connsiteY19" fmla="*/ 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33625" h="1466850">
                <a:moveTo>
                  <a:pt x="25400" y="0"/>
                </a:moveTo>
                <a:lnTo>
                  <a:pt x="34925" y="184150"/>
                </a:lnTo>
                <a:lnTo>
                  <a:pt x="0" y="219075"/>
                </a:lnTo>
                <a:lnTo>
                  <a:pt x="66675" y="307975"/>
                </a:lnTo>
                <a:lnTo>
                  <a:pt x="168275" y="358775"/>
                </a:lnTo>
                <a:lnTo>
                  <a:pt x="168275" y="409575"/>
                </a:lnTo>
                <a:lnTo>
                  <a:pt x="349250" y="488950"/>
                </a:lnTo>
                <a:lnTo>
                  <a:pt x="485775" y="555625"/>
                </a:lnTo>
                <a:lnTo>
                  <a:pt x="558800" y="622300"/>
                </a:lnTo>
                <a:lnTo>
                  <a:pt x="742950" y="730250"/>
                </a:lnTo>
                <a:lnTo>
                  <a:pt x="736600" y="946150"/>
                </a:lnTo>
                <a:lnTo>
                  <a:pt x="768350" y="996950"/>
                </a:lnTo>
                <a:lnTo>
                  <a:pt x="860425" y="977900"/>
                </a:lnTo>
                <a:lnTo>
                  <a:pt x="1006475" y="1009650"/>
                </a:lnTo>
                <a:lnTo>
                  <a:pt x="1323975" y="1158875"/>
                </a:lnTo>
                <a:lnTo>
                  <a:pt x="1895475" y="1381125"/>
                </a:lnTo>
                <a:lnTo>
                  <a:pt x="2219325" y="1466850"/>
                </a:lnTo>
                <a:lnTo>
                  <a:pt x="2333625" y="1152525"/>
                </a:lnTo>
                <a:cubicBezTo>
                  <a:pt x="2332567" y="861483"/>
                  <a:pt x="2331508" y="570442"/>
                  <a:pt x="2330450" y="279400"/>
                </a:cubicBezTo>
                <a:lnTo>
                  <a:pt x="25400" y="0"/>
                </a:lnTo>
                <a:close/>
              </a:path>
            </a:pathLst>
          </a:cu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7BA3769-9689-5B46-9088-3FD77C550823}"/>
              </a:ext>
            </a:extLst>
          </p:cNvPr>
          <p:cNvSpPr/>
          <p:nvPr/>
        </p:nvSpPr>
        <p:spPr>
          <a:xfrm>
            <a:off x="8115299" y="2622550"/>
            <a:ext cx="1292225" cy="1447800"/>
          </a:xfrm>
          <a:prstGeom prst="rect">
            <a:avLst/>
          </a:prstGeom>
          <a:solidFill>
            <a:srgbClr val="FFFFFF">
              <a:alpha val="8823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0310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247F16-5193-124B-8CB8-E699C98A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Prossime attività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4C198F0-9410-CC4B-9D70-942FC4164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892978-4AD5-1F44-B422-85D59893CEB6}"/>
              </a:ext>
            </a:extLst>
          </p:cNvPr>
          <p:cNvSpPr txBox="1"/>
          <p:nvPr/>
        </p:nvSpPr>
        <p:spPr>
          <a:xfrm>
            <a:off x="175000" y="1892300"/>
            <a:ext cx="6149600" cy="41857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/>
              <a:t>Misure magnetiche sul </a:t>
            </a:r>
            <a:r>
              <a:rPr lang="it-IT" dirty="0" err="1"/>
              <a:t>pulsatino</a:t>
            </a:r>
            <a:r>
              <a:rPr lang="it-IT" dirty="0"/>
              <a:t> 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/>
              <a:t>Test componenti di vuoto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/>
              <a:t>Installazione linea magnetica (BTF-1)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/>
              <a:t>Allineamento della linea e di PADME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/>
              <a:t>Sviluppo software per il controllo del </a:t>
            </a:r>
            <a:r>
              <a:rPr lang="it-IT" dirty="0" err="1"/>
              <a:t>pulsatino</a:t>
            </a:r>
            <a:endParaRPr lang="it-IT" dirty="0"/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/>
              <a:t>Installazione nuovi impianti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/>
              <a:t>Installazione nuovi alimentatori, sviluppo software e test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/>
              <a:t>Misure magnetiche nuovi dipoli e quadrupoli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/>
              <a:t>Installazione linea magnetica (BTF-2)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/>
              <a:t>Allineamento della linea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/>
              <a:t>Test operazione «</a:t>
            </a:r>
            <a:r>
              <a:rPr lang="it-IT" dirty="0" err="1"/>
              <a:t>pulsatino</a:t>
            </a:r>
            <a:r>
              <a:rPr lang="it-IT" dirty="0"/>
              <a:t>» con </a:t>
            </a:r>
            <a:r>
              <a:rPr lang="it-IT" dirty="0" err="1"/>
              <a:t>sharing</a:t>
            </a:r>
            <a:r>
              <a:rPr lang="it-IT" dirty="0"/>
              <a:t> del fascio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0792F90-A395-5144-93EC-C2B3344A5373}"/>
              </a:ext>
            </a:extLst>
          </p:cNvPr>
          <p:cNvSpPr txBox="1"/>
          <p:nvPr/>
        </p:nvSpPr>
        <p:spPr>
          <a:xfrm>
            <a:off x="6563100" y="1892300"/>
            <a:ext cx="5247900" cy="26161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/>
              <a:t>Installazione nuovi alimentatori di carica PFN su modulatore D e test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/>
              <a:t>Installazione 5° modulatore: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/>
              <a:t>Armadi, tank, alimentatori, trasformatore, PFN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/>
              <a:t>Test nuovo controllo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/>
              <a:t>Installazione trasformatori a impulsi e nuovi alimentatori su A, B e C </a:t>
            </a:r>
          </a:p>
        </p:txBody>
      </p:sp>
    </p:spTree>
    <p:extLst>
      <p:ext uri="{BB962C8B-B14F-4D97-AF65-F5344CB8AC3E}">
        <p14:creationId xmlns:p14="http://schemas.microsoft.com/office/powerpoint/2010/main" val="2507818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07A12E-00D0-2541-B1C1-EF37BD67B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Nuovi elementi: </a:t>
            </a:r>
            <a:br>
              <a:rPr lang="it-IT" dirty="0"/>
            </a:br>
            <a:r>
              <a:rPr lang="it-IT" dirty="0" err="1"/>
              <a:t>pulsatino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93A7B7A-425E-5E46-8F92-51C18609EC08}"/>
                  </a:ext>
                </a:extLst>
              </p:cNvPr>
              <p:cNvSpPr txBox="1"/>
              <p:nvPr/>
            </p:nvSpPr>
            <p:spPr>
              <a:xfrm>
                <a:off x="142459" y="2281753"/>
                <a:ext cx="3132369" cy="35548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b="1" dirty="0">
                    <a:solidFill>
                      <a:srgbClr val="4198B6"/>
                    </a:solidFill>
                  </a:rPr>
                  <a:t>DP-01, 15</a:t>
                </a:r>
                <a14:m>
                  <m:oMath xmlns:m="http://schemas.openxmlformats.org/officeDocument/2006/math">
                    <m:r>
                      <a:rPr lang="it-IT" b="1" i="1">
                        <a:solidFill>
                          <a:srgbClr val="4198B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  <m:r>
                      <a:rPr lang="it-IT" b="1" i="0" smtClean="0">
                        <a:solidFill>
                          <a:srgbClr val="4198B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it-IT" b="1" dirty="0">
                    <a:solidFill>
                      <a:srgbClr val="4198B6"/>
                    </a:solidFill>
                  </a:rPr>
                  <a:t>«</a:t>
                </a:r>
                <a:r>
                  <a:rPr lang="it-IT" b="1" dirty="0" err="1">
                    <a:solidFill>
                      <a:srgbClr val="4198B6"/>
                    </a:solidFill>
                  </a:rPr>
                  <a:t>pulsatino</a:t>
                </a:r>
                <a:r>
                  <a:rPr lang="it-IT" b="1" dirty="0">
                    <a:solidFill>
                      <a:srgbClr val="4198B6"/>
                    </a:solidFill>
                  </a:rPr>
                  <a:t>» </a:t>
                </a:r>
              </a:p>
              <a:p>
                <a:pPr>
                  <a:spcAft>
                    <a:spcPts val="900"/>
                  </a:spcAft>
                </a:pPr>
                <a:r>
                  <a:rPr lang="it-IT" b="1" dirty="0">
                    <a:solidFill>
                      <a:srgbClr val="4198B6"/>
                    </a:solidFill>
                  </a:rPr>
                  <a:t>(rampa veloce &lt;100 </a:t>
                </a:r>
                <a:r>
                  <a:rPr lang="it-IT" b="1" dirty="0" err="1">
                    <a:solidFill>
                      <a:srgbClr val="4198B6"/>
                    </a:solidFill>
                  </a:rPr>
                  <a:t>ms</a:t>
                </a:r>
                <a:r>
                  <a:rPr lang="it-IT" b="1" dirty="0">
                    <a:solidFill>
                      <a:srgbClr val="4198B6"/>
                    </a:solidFill>
                  </a:rPr>
                  <a:t>)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DH-01 e DH-02, 45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dirty="0"/>
                  <a:t> DC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DC-01, 35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dirty="0"/>
                  <a:t> DC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QUA01-07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Alimentatori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Slitte, </a:t>
                </a:r>
                <a:r>
                  <a:rPr lang="it-IT" dirty="0" err="1"/>
                  <a:t>beam</a:t>
                </a:r>
                <a:r>
                  <a:rPr lang="it-IT" dirty="0"/>
                  <a:t>-stopper e </a:t>
                </a:r>
                <a:r>
                  <a:rPr lang="it-IT" dirty="0" err="1"/>
                  <a:t>energy</a:t>
                </a:r>
                <a:r>
                  <a:rPr lang="it-IT" dirty="0"/>
                  <a:t> </a:t>
                </a:r>
                <a:r>
                  <a:rPr lang="it-IT" dirty="0" err="1"/>
                  <a:t>spreader</a:t>
                </a:r>
                <a:endParaRPr lang="it-IT" dirty="0"/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Supporti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Camere da vuoto</a:t>
                </a: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93A7B7A-425E-5E46-8F92-51C18609E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59" y="2281753"/>
                <a:ext cx="3132369" cy="3554819"/>
              </a:xfrm>
              <a:prstGeom prst="rect">
                <a:avLst/>
              </a:prstGeom>
              <a:blipFill>
                <a:blip r:embed="rId2"/>
                <a:stretch>
                  <a:fillRect l="-1210" t="-1071" b="-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E8DA20E-2965-7841-9A7C-468B4046CEB8}"/>
              </a:ext>
            </a:extLst>
          </p:cNvPr>
          <p:cNvSpPr txBox="1"/>
          <p:nvPr/>
        </p:nvSpPr>
        <p:spPr>
          <a:xfrm>
            <a:off x="3747565" y="2006824"/>
            <a:ext cx="5223290" cy="47089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Calcolo magnetico completo e prima versione delle specifiche: </a:t>
            </a:r>
            <a:r>
              <a:rPr lang="it-IT" sz="1600" b="1" dirty="0"/>
              <a:t>9/11/2016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Disegni preliminari e richiesta di quotazione: </a:t>
            </a:r>
            <a:r>
              <a:rPr lang="it-IT" sz="1600" b="1" dirty="0"/>
              <a:t>17/05/2017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Disegni finali e richiesta di offerta a ORMET: </a:t>
            </a:r>
            <a:r>
              <a:rPr lang="it-IT" sz="1600" b="1" dirty="0"/>
              <a:t>11/07/2017</a:t>
            </a:r>
            <a:r>
              <a:rPr lang="it-IT" sz="1600" dirty="0"/>
              <a:t>; Offerta: 25/07/2017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Conduttore cavo in rame acquistato da INFN presso LUVATA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Primi lamierini campione consegnati </a:t>
            </a:r>
            <a:r>
              <a:rPr lang="it-IT" sz="1600" b="1" dirty="0"/>
              <a:t>20/09/2017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Prima bobina prodotta e sopralluogo presso ORMET: </a:t>
            </a:r>
            <a:r>
              <a:rPr lang="it-IT" sz="1600" b="1" dirty="0"/>
              <a:t>15/11/2017</a:t>
            </a:r>
            <a:r>
              <a:rPr lang="it-IT" sz="1600" dirty="0"/>
              <a:t>;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Produzione lamierini completata: </a:t>
            </a:r>
            <a:r>
              <a:rPr lang="it-IT" sz="1600" b="1" dirty="0"/>
              <a:t>5/2/2018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Risultati misure CMM: OK, </a:t>
            </a:r>
            <a:r>
              <a:rPr lang="it-IT" sz="1600" b="1" dirty="0"/>
              <a:t>5/3/2018</a:t>
            </a:r>
            <a:endParaRPr lang="it-IT" sz="1600" b="1" i="1" dirty="0"/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i="1" dirty="0"/>
              <a:t>Prossimi passi: assemblaggio, consegna e misure magnetiche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C72AFE21-8EA7-6748-B6B5-E65059FABC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8" t="1172" r="4282"/>
          <a:stretch/>
        </p:blipFill>
        <p:spPr>
          <a:xfrm>
            <a:off x="9128201" y="2096713"/>
            <a:ext cx="2916253" cy="3126215"/>
          </a:xfrm>
          <a:prstGeom prst="rect">
            <a:avLst/>
          </a:prstGeom>
          <a:ln>
            <a:noFill/>
          </a:ln>
        </p:spPr>
      </p:pic>
      <p:sp>
        <p:nvSpPr>
          <p:cNvPr id="22" name="Segnaposto numero diapositiva 21">
            <a:extLst>
              <a:ext uri="{FF2B5EF4-FFF2-40B4-BE49-F238E27FC236}">
                <a16:creationId xmlns:a16="http://schemas.microsoft.com/office/drawing/2014/main" id="{E3A56164-FB1B-4E49-8E12-6D6F33D1B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riangolo 2">
            <a:extLst>
              <a:ext uri="{FF2B5EF4-FFF2-40B4-BE49-F238E27FC236}">
                <a16:creationId xmlns:a16="http://schemas.microsoft.com/office/drawing/2014/main" id="{56C2B693-E0C4-E649-B427-8871001F70AB}"/>
              </a:ext>
            </a:extLst>
          </p:cNvPr>
          <p:cNvSpPr/>
          <p:nvPr/>
        </p:nvSpPr>
        <p:spPr>
          <a:xfrm rot="5400000">
            <a:off x="2986611" y="2490248"/>
            <a:ext cx="891124" cy="31608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36655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A215B6-3310-9043-BC08-C74D1120A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Sequenza di operazioni BTF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AECE233-8DCE-8A4D-8A87-D77B103A6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19227E-BF09-9D4C-8008-E9A162F26692}"/>
              </a:ext>
            </a:extLst>
          </p:cNvPr>
          <p:cNvSpPr txBox="1"/>
          <p:nvPr/>
        </p:nvSpPr>
        <p:spPr>
          <a:xfrm>
            <a:off x="212721" y="1706694"/>
            <a:ext cx="9653605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/>
              <a:t>Ripartenza lavori muratura BTF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/>
              <a:t>Interruzione attività DAFNE (Fine Marzo)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/>
              <a:t>Sequenza in fase di ottimizzazione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/>
              <a:t>Possibili interferenze fra i lavori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b="1" dirty="0"/>
          </a:p>
          <a:p>
            <a:r>
              <a:rPr lang="it-IT" sz="1600" b="1" dirty="0"/>
              <a:t>Continuazione Lavori Preparatori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Lavori preparatori per cantiere BTFEH2 (rimozione macchine refrigeranti, </a:t>
            </a:r>
            <a:r>
              <a:rPr lang="it-IT" sz="1600" dirty="0" err="1"/>
              <a:t>routing</a:t>
            </a:r>
            <a:r>
              <a:rPr lang="it-IT" sz="1600" dirty="0"/>
              <a:t> cablaggi)</a:t>
            </a:r>
          </a:p>
          <a:p>
            <a:r>
              <a:rPr lang="it-IT" sz="1600" b="1" dirty="0"/>
              <a:t>T0 cantiere BTF (Inizio Aprile?)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sz="1600" dirty="0"/>
              <a:t>Finire pavimentazione esterna (</a:t>
            </a:r>
            <a:r>
              <a:rPr lang="it-IT" sz="1600" dirty="0" err="1"/>
              <a:t>rampetta</a:t>
            </a:r>
            <a:r>
              <a:rPr lang="it-IT" sz="1600" dirty="0"/>
              <a:t> e accesso)						1 giorno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sz="1600" dirty="0"/>
              <a:t>Lavori </a:t>
            </a:r>
            <a:r>
              <a:rPr lang="it-IT" sz="1600" dirty="0" err="1"/>
              <a:t>prepapatori</a:t>
            </a:r>
            <a:r>
              <a:rPr lang="it-IT" sz="1600" dirty="0"/>
              <a:t> per bunker BTFEH2										2 settimane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sz="1600" dirty="0"/>
              <a:t>Chiusura cantiere 														?</a:t>
            </a:r>
          </a:p>
          <a:p>
            <a:r>
              <a:rPr lang="it-IT" sz="1600" b="1" dirty="0"/>
              <a:t>T0 Lavori BTF (da chiusura cantiere)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sz="1600" dirty="0"/>
              <a:t>Smontare la chicane e muretto lato portone								3 giorni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sz="1600" dirty="0"/>
              <a:t>Smontaggio crociere terminali											2 giorni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sz="1600" dirty="0"/>
              <a:t>Rimozione </a:t>
            </a:r>
            <a:r>
              <a:rPr lang="it-IT" sz="1600" dirty="0" err="1"/>
              <a:t>n@BTF</a:t>
            </a:r>
            <a:r>
              <a:rPr lang="it-IT" sz="1600" dirty="0"/>
              <a:t>														1 giorno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sz="1600" dirty="0"/>
              <a:t>Spostare DHSTB02 (sotto il bunker)											1 giorno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sz="1600" dirty="0"/>
              <a:t>Smontaggio linea BTF esistente fino alla valvola manuale						1 settimana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sz="1600" dirty="0"/>
              <a:t>Rimozione muretto linea dritta											1 giorno</a:t>
            </a:r>
          </a:p>
          <a:p>
            <a:pPr marL="342900" indent="-342900">
              <a:buFont typeface="Wingdings" pitchFamily="2" charset="2"/>
              <a:buChar char="§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0212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A215B6-3310-9043-BC08-C74D1120A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Sequenza di operazioni PADME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AECE233-8DCE-8A4D-8A87-D77B103A6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E93525A-0097-4DA5-AB6F-59CEAD386B72}"/>
              </a:ext>
            </a:extLst>
          </p:cNvPr>
          <p:cNvSpPr/>
          <p:nvPr/>
        </p:nvSpPr>
        <p:spPr>
          <a:xfrm>
            <a:off x="237220" y="2224017"/>
            <a:ext cx="110967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T0 dipolo di PADME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dirty="0"/>
              <a:t>Ingresso dipolo PADME e posizionamento approssimativo					2 giorni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dirty="0"/>
              <a:t>montaggio DP-01 e sua camera da vuoto (forse </a:t>
            </a:r>
            <a:r>
              <a:rPr lang="it-IT" dirty="0" err="1"/>
              <a:t>metá</a:t>
            </a:r>
            <a:r>
              <a:rPr lang="it-IT" dirty="0"/>
              <a:t> maggio)			1 settimana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it-IT" dirty="0"/>
              <a:t>Alternativamente montaggio backup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dirty="0"/>
              <a:t>Montaggio finestra Be													…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dirty="0"/>
              <a:t>Montaggio linea BTF-1 (quadrupoli vecchi ma DHSTB02 in posizione finale)	1 settimana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dirty="0"/>
              <a:t>Allineamento linea BTF1, aggiustamento posizione dipolo PADME			1 settimana</a:t>
            </a:r>
          </a:p>
          <a:p>
            <a:endParaRPr lang="it-IT" b="1" dirty="0"/>
          </a:p>
          <a:p>
            <a:r>
              <a:rPr lang="it-IT" b="1" dirty="0"/>
              <a:t>T0 Lavori PADME (presunti)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dirty="0"/>
              <a:t>Montare la crociera di </a:t>
            </a:r>
            <a:r>
              <a:rPr lang="it-IT" dirty="0" err="1"/>
              <a:t>target+MIMOSA</a:t>
            </a:r>
            <a:r>
              <a:rPr lang="it-IT" dirty="0"/>
              <a:t> di PADME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dirty="0"/>
              <a:t>Montare la camera da vuoto interna al dipolo di PADME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dirty="0"/>
              <a:t>Montaggio rivelatore PADME</a:t>
            </a:r>
          </a:p>
        </p:txBody>
      </p:sp>
    </p:spTree>
    <p:extLst>
      <p:ext uri="{BB962C8B-B14F-4D97-AF65-F5344CB8AC3E}">
        <p14:creationId xmlns:p14="http://schemas.microsoft.com/office/powerpoint/2010/main" val="603207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4D3DB2-0460-B448-9C1A-7ED5C1F9F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Nuovi elementi: </a:t>
            </a:r>
            <a:br>
              <a:rPr lang="it-IT" dirty="0"/>
            </a:br>
            <a:r>
              <a:rPr lang="it-IT" dirty="0" err="1"/>
              <a:t>pulsatino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F2C121D-2F2F-DF46-AEFA-B948EF99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6BE4AD3-BE3F-874C-A439-BEC6E428F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17052" y="2042896"/>
            <a:ext cx="4671940" cy="468410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B4E8D51-F1C1-A942-A5FD-6A8A5B914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709576"/>
            <a:ext cx="6101817" cy="177988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44B6F74-263C-2F45-97E4-4E0232A25739}"/>
              </a:ext>
            </a:extLst>
          </p:cNvPr>
          <p:cNvSpPr txBox="1"/>
          <p:nvPr/>
        </p:nvSpPr>
        <p:spPr>
          <a:xfrm>
            <a:off x="666427" y="2340244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Prima bobina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DD77062-9BD5-524D-B78D-5DE9299F8BB7}"/>
              </a:ext>
            </a:extLst>
          </p:cNvPr>
          <p:cNvSpPr txBox="1"/>
          <p:nvPr/>
        </p:nvSpPr>
        <p:spPr>
          <a:xfrm>
            <a:off x="3073630" y="5596728"/>
            <a:ext cx="3581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Produzione lamierini completa</a:t>
            </a:r>
          </a:p>
        </p:txBody>
      </p:sp>
    </p:spTree>
    <p:extLst>
      <p:ext uri="{BB962C8B-B14F-4D97-AF65-F5344CB8AC3E}">
        <p14:creationId xmlns:p14="http://schemas.microsoft.com/office/powerpoint/2010/main" val="4034896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C32983-AB67-9C47-B798-73E792636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249837" cy="970450"/>
          </a:xfrm>
        </p:spPr>
        <p:txBody>
          <a:bodyPr/>
          <a:lstStyle/>
          <a:p>
            <a:r>
              <a:rPr lang="it-IT" dirty="0"/>
              <a:t>Nuovi elementi: dipoli ferro pieno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CF853D4-47E3-A146-86A5-C4AB6F441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A93B537-6754-EC43-B76C-AC9E8AD73DFC}"/>
                  </a:ext>
                </a:extLst>
              </p:cNvPr>
              <p:cNvSpPr txBox="1"/>
              <p:nvPr/>
            </p:nvSpPr>
            <p:spPr>
              <a:xfrm>
                <a:off x="142459" y="2281753"/>
                <a:ext cx="3132369" cy="3870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>
                    <a:solidFill>
                      <a:schemeClr val="tx1"/>
                    </a:solidFill>
                  </a:rPr>
                  <a:t>DP-01, 15</a:t>
                </a:r>
                <a14:m>
                  <m:oMath xmlns:m="http://schemas.openxmlformats.org/officeDocument/2006/math">
                    <m:r>
                      <a:rPr lang="it-IT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  <m:r>
                      <a:rPr lang="it-IT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«</a:t>
                </a:r>
                <a:r>
                  <a:rPr lang="it-IT" dirty="0" err="1">
                    <a:solidFill>
                      <a:schemeClr val="tx1"/>
                    </a:solidFill>
                  </a:rPr>
                  <a:t>pulsatino</a:t>
                </a:r>
                <a:r>
                  <a:rPr lang="it-IT" dirty="0">
                    <a:solidFill>
                      <a:schemeClr val="tx1"/>
                    </a:solidFill>
                  </a:rPr>
                  <a:t>» </a:t>
                </a:r>
              </a:p>
              <a:p>
                <a:pPr>
                  <a:spcAft>
                    <a:spcPts val="900"/>
                  </a:spcAft>
                </a:pPr>
                <a:r>
                  <a:rPr lang="it-IT" dirty="0">
                    <a:solidFill>
                      <a:schemeClr val="tx1"/>
                    </a:solidFill>
                  </a:rPr>
                  <a:t>(rampa veloce &lt;100 </a:t>
                </a:r>
                <a:r>
                  <a:rPr lang="it-IT" dirty="0" err="1">
                    <a:solidFill>
                      <a:schemeClr val="tx1"/>
                    </a:solidFill>
                  </a:rPr>
                  <a:t>ms</a:t>
                </a:r>
                <a:r>
                  <a:rPr lang="it-IT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b="1" dirty="0">
                    <a:solidFill>
                      <a:srgbClr val="4198B6"/>
                    </a:solidFill>
                  </a:rPr>
                  <a:t>DH-01 e DH-02, 45</a:t>
                </a:r>
                <a14:m>
                  <m:oMath xmlns:m="http://schemas.openxmlformats.org/officeDocument/2006/math">
                    <m:r>
                      <a:rPr lang="it-IT" b="1" i="1">
                        <a:solidFill>
                          <a:srgbClr val="4198B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b="1" dirty="0">
                    <a:solidFill>
                      <a:srgbClr val="4198B6"/>
                    </a:solidFill>
                  </a:rPr>
                  <a:t> DC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DC-01, 35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dirty="0"/>
                  <a:t> DC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QUA01-07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Correttori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Alimentatori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Slitte, </a:t>
                </a:r>
                <a:r>
                  <a:rPr lang="it-IT" dirty="0" err="1"/>
                  <a:t>beam</a:t>
                </a:r>
                <a:r>
                  <a:rPr lang="it-IT" dirty="0"/>
                  <a:t>-stopper e </a:t>
                </a:r>
                <a:r>
                  <a:rPr lang="it-IT" dirty="0" err="1"/>
                  <a:t>energy</a:t>
                </a:r>
                <a:r>
                  <a:rPr lang="it-IT" dirty="0"/>
                  <a:t> </a:t>
                </a:r>
                <a:r>
                  <a:rPr lang="it-IT" dirty="0" err="1"/>
                  <a:t>spreader</a:t>
                </a:r>
                <a:endParaRPr lang="it-IT" dirty="0"/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Supporti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Camere da vuoto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A93B537-6754-EC43-B76C-AC9E8AD73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59" y="2281753"/>
                <a:ext cx="3132369" cy="3870290"/>
              </a:xfrm>
              <a:prstGeom prst="rect">
                <a:avLst/>
              </a:prstGeom>
              <a:blipFill>
                <a:blip r:embed="rId2"/>
                <a:stretch>
                  <a:fillRect l="-1556" t="-787" b="-1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C460CC91-B3D3-F54C-A7D4-22CFD35D4ADD}"/>
              </a:ext>
            </a:extLst>
          </p:cNvPr>
          <p:cNvSpPr txBox="1"/>
          <p:nvPr/>
        </p:nvSpPr>
        <p:spPr>
          <a:xfrm>
            <a:off x="3761681" y="1949111"/>
            <a:ext cx="7767103" cy="46012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r>
              <a:rPr lang="it-IT" sz="1600" dirty="0"/>
              <a:t>Calcolo magnetico completo: </a:t>
            </a:r>
            <a:r>
              <a:rPr lang="it-IT" sz="1600" b="1" dirty="0"/>
              <a:t>16/01/2017</a:t>
            </a:r>
            <a:r>
              <a:rPr lang="it-IT" sz="1600" dirty="0"/>
              <a:t>;</a:t>
            </a:r>
          </a:p>
          <a:p>
            <a:pPr>
              <a:spcAft>
                <a:spcPts val="900"/>
              </a:spcAft>
            </a:pPr>
            <a:r>
              <a:rPr lang="it-IT" sz="1600" dirty="0"/>
              <a:t>inizio progettazione meccanica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Disegno preliminare: </a:t>
            </a:r>
            <a:r>
              <a:rPr lang="it-IT" sz="1600" b="1" dirty="0"/>
              <a:t>15/03/2017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 err="1"/>
              <a:t>Review</a:t>
            </a:r>
            <a:r>
              <a:rPr lang="it-IT" sz="1600" dirty="0"/>
              <a:t> progetto: 30/05/2017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Disegni definitivi: </a:t>
            </a:r>
            <a:r>
              <a:rPr lang="it-IT" sz="1600" b="1" dirty="0"/>
              <a:t>21/06/2017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Quotazione ferro AME: 30/06/2017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Bozza capitolato tecnico: </a:t>
            </a:r>
            <a:r>
              <a:rPr lang="it-IT" sz="1600" b="1" dirty="0"/>
              <a:t>12/07/2016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Manifestazione di interesse: </a:t>
            </a:r>
            <a:r>
              <a:rPr lang="it-IT" sz="1600" b="1" dirty="0"/>
              <a:t>25/07/2017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Versione finale capitolato tecnico: 10/10/2017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Richieste di offerte: </a:t>
            </a:r>
            <a:r>
              <a:rPr lang="it-IT" sz="1600" b="1" dirty="0"/>
              <a:t>27/10/2017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Scadenza offerte: 28/11/2017; Commissione gara sorteggiata: 29/11/2017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Gara: </a:t>
            </a:r>
            <a:r>
              <a:rPr lang="it-IT" sz="1600" b="1" dirty="0"/>
              <a:t>1/12/2017</a:t>
            </a:r>
            <a:r>
              <a:rPr lang="it-IT" sz="1600" dirty="0"/>
              <a:t>, aggiudicata a </a:t>
            </a:r>
            <a:r>
              <a:rPr lang="it-IT" sz="1600" b="1" dirty="0" err="1"/>
              <a:t>Sigmaphi</a:t>
            </a:r>
            <a:r>
              <a:rPr lang="it-IT" sz="1600" dirty="0"/>
              <a:t>; Ordine: </a:t>
            </a:r>
            <a:r>
              <a:rPr lang="it-IT" sz="1600" b="1" dirty="0"/>
              <a:t>06/02/2018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i="1" dirty="0"/>
              <a:t>Produzione in partenza, in attesa delle modifiche di </a:t>
            </a:r>
            <a:r>
              <a:rPr lang="it-IT" sz="1600" i="1" dirty="0" err="1"/>
              <a:t>Sigmaphi</a:t>
            </a:r>
            <a:endParaRPr lang="it-IT" sz="1600" i="1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87E97B1-52D8-E441-8D9A-BDE4D6693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174" y="1192697"/>
            <a:ext cx="3762674" cy="2647106"/>
          </a:xfrm>
          <a:prstGeom prst="rect">
            <a:avLst/>
          </a:prstGeom>
        </p:spPr>
      </p:pic>
      <p:sp>
        <p:nvSpPr>
          <p:cNvPr id="12" name="Triangolo 11">
            <a:extLst>
              <a:ext uri="{FF2B5EF4-FFF2-40B4-BE49-F238E27FC236}">
                <a16:creationId xmlns:a16="http://schemas.microsoft.com/office/drawing/2014/main" id="{E7219921-0C96-2F46-8F84-AB5615C8FCDE}"/>
              </a:ext>
            </a:extLst>
          </p:cNvPr>
          <p:cNvSpPr/>
          <p:nvPr/>
        </p:nvSpPr>
        <p:spPr>
          <a:xfrm rot="5400000">
            <a:off x="2986611" y="3043405"/>
            <a:ext cx="891124" cy="31608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7295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FF5BEA-937E-0E42-A42B-6680BA23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Nuovi elementi: </a:t>
            </a:r>
            <a:br>
              <a:rPr lang="it-IT" dirty="0"/>
            </a:br>
            <a:r>
              <a:rPr lang="it-IT" dirty="0"/>
              <a:t>dipolo a C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01B4EE1-5151-FF4C-B68E-CAAE57C20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24CB909-24CA-4346-B8D9-A0FCEA7E797D}"/>
                  </a:ext>
                </a:extLst>
              </p:cNvPr>
              <p:cNvSpPr txBox="1"/>
              <p:nvPr/>
            </p:nvSpPr>
            <p:spPr>
              <a:xfrm>
                <a:off x="142459" y="2281753"/>
                <a:ext cx="3132369" cy="3870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>
                    <a:solidFill>
                      <a:schemeClr val="tx1"/>
                    </a:solidFill>
                  </a:rPr>
                  <a:t>DP-01, 15</a:t>
                </a:r>
                <a14:m>
                  <m:oMath xmlns:m="http://schemas.openxmlformats.org/officeDocument/2006/math">
                    <m:r>
                      <a:rPr lang="it-IT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  <m:r>
                      <a:rPr lang="it-IT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«</a:t>
                </a:r>
                <a:r>
                  <a:rPr lang="it-IT" dirty="0" err="1">
                    <a:solidFill>
                      <a:schemeClr val="tx1"/>
                    </a:solidFill>
                  </a:rPr>
                  <a:t>pulsatino</a:t>
                </a:r>
                <a:r>
                  <a:rPr lang="it-IT" dirty="0">
                    <a:solidFill>
                      <a:schemeClr val="tx1"/>
                    </a:solidFill>
                  </a:rPr>
                  <a:t>» </a:t>
                </a:r>
              </a:p>
              <a:p>
                <a:pPr>
                  <a:spcAft>
                    <a:spcPts val="900"/>
                  </a:spcAft>
                </a:pPr>
                <a:r>
                  <a:rPr lang="it-IT" dirty="0">
                    <a:solidFill>
                      <a:schemeClr val="tx1"/>
                    </a:solidFill>
                  </a:rPr>
                  <a:t>(rampa veloce &lt;100 </a:t>
                </a:r>
                <a:r>
                  <a:rPr lang="it-IT" dirty="0" err="1">
                    <a:solidFill>
                      <a:schemeClr val="tx1"/>
                    </a:solidFill>
                  </a:rPr>
                  <a:t>ms</a:t>
                </a:r>
                <a:r>
                  <a:rPr lang="it-IT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>
                    <a:solidFill>
                      <a:schemeClr val="tx1"/>
                    </a:solidFill>
                  </a:rPr>
                  <a:t>DH-01 e DH-02, 45</a:t>
                </a:r>
                <a14:m>
                  <m:oMath xmlns:m="http://schemas.openxmlformats.org/officeDocument/2006/math">
                    <m:r>
                      <a:rPr lang="it-IT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DC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b="1" dirty="0">
                    <a:solidFill>
                      <a:srgbClr val="4198B6"/>
                    </a:solidFill>
                  </a:rPr>
                  <a:t>DC-01, 35</a:t>
                </a:r>
                <a14:m>
                  <m:oMath xmlns:m="http://schemas.openxmlformats.org/officeDocument/2006/math">
                    <m:r>
                      <a:rPr lang="it-IT" b="1" i="1">
                        <a:solidFill>
                          <a:srgbClr val="4198B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b="1" dirty="0">
                    <a:solidFill>
                      <a:srgbClr val="4198B6"/>
                    </a:solidFill>
                  </a:rPr>
                  <a:t> DC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QUA01-07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Correttori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Alimentatori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Slitte, </a:t>
                </a:r>
                <a:r>
                  <a:rPr lang="it-IT" dirty="0" err="1"/>
                  <a:t>beam</a:t>
                </a:r>
                <a:r>
                  <a:rPr lang="it-IT" dirty="0"/>
                  <a:t>-stopper e </a:t>
                </a:r>
                <a:r>
                  <a:rPr lang="it-IT" dirty="0" err="1"/>
                  <a:t>energy</a:t>
                </a:r>
                <a:r>
                  <a:rPr lang="it-IT" dirty="0"/>
                  <a:t> </a:t>
                </a:r>
                <a:r>
                  <a:rPr lang="it-IT" dirty="0" err="1"/>
                  <a:t>spreader</a:t>
                </a:r>
                <a:endParaRPr lang="it-IT" dirty="0"/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Supporti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Camere da vuoto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24CB909-24CA-4346-B8D9-A0FCEA7E7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59" y="2281753"/>
                <a:ext cx="3132369" cy="3870290"/>
              </a:xfrm>
              <a:prstGeom prst="rect">
                <a:avLst/>
              </a:prstGeom>
              <a:blipFill>
                <a:blip r:embed="rId2"/>
                <a:stretch>
                  <a:fillRect l="-1210" t="-987" b="-16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57140F-3F1B-0B47-80F2-79CE2E2E6C83}"/>
              </a:ext>
            </a:extLst>
          </p:cNvPr>
          <p:cNvSpPr txBox="1"/>
          <p:nvPr/>
        </p:nvSpPr>
        <p:spPr>
          <a:xfrm>
            <a:off x="3820811" y="2281753"/>
            <a:ext cx="7828597" cy="14234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Calcolo magnetico completo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Inizio progettazione meccanica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dirty="0"/>
              <a:t>Versione definitiva specifiche: </a:t>
            </a:r>
            <a:r>
              <a:rPr lang="it-IT" sz="1600" b="1" dirty="0"/>
              <a:t>16/02/2018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i="1" dirty="0"/>
              <a:t>Disegni definitivi in corso</a:t>
            </a:r>
          </a:p>
        </p:txBody>
      </p:sp>
      <p:sp>
        <p:nvSpPr>
          <p:cNvPr id="8" name="Triangolo 7">
            <a:extLst>
              <a:ext uri="{FF2B5EF4-FFF2-40B4-BE49-F238E27FC236}">
                <a16:creationId xmlns:a16="http://schemas.microsoft.com/office/drawing/2014/main" id="{140C5764-138F-3D47-A20A-616F37D4C06E}"/>
              </a:ext>
            </a:extLst>
          </p:cNvPr>
          <p:cNvSpPr/>
          <p:nvPr/>
        </p:nvSpPr>
        <p:spPr>
          <a:xfrm rot="5400000">
            <a:off x="2986611" y="3370786"/>
            <a:ext cx="891124" cy="31608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477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FF5BEA-937E-0E42-A42B-6680BA23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Nuovi elementi: </a:t>
            </a:r>
            <a:br>
              <a:rPr lang="it-IT" dirty="0"/>
            </a:br>
            <a:r>
              <a:rPr lang="it-IT" dirty="0"/>
              <a:t>quadrupoli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01B4EE1-5151-FF4C-B68E-CAAE57C20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24CB909-24CA-4346-B8D9-A0FCEA7E797D}"/>
                  </a:ext>
                </a:extLst>
              </p:cNvPr>
              <p:cNvSpPr txBox="1"/>
              <p:nvPr/>
            </p:nvSpPr>
            <p:spPr>
              <a:xfrm>
                <a:off x="142459" y="2281753"/>
                <a:ext cx="3132369" cy="3870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>
                    <a:solidFill>
                      <a:schemeClr val="tx1"/>
                    </a:solidFill>
                  </a:rPr>
                  <a:t>DP-01, 15</a:t>
                </a:r>
                <a14:m>
                  <m:oMath xmlns:m="http://schemas.openxmlformats.org/officeDocument/2006/math">
                    <m:r>
                      <a:rPr lang="it-IT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  <m:r>
                      <a:rPr lang="it-IT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«</a:t>
                </a:r>
                <a:r>
                  <a:rPr lang="it-IT" dirty="0" err="1">
                    <a:solidFill>
                      <a:schemeClr val="tx1"/>
                    </a:solidFill>
                  </a:rPr>
                  <a:t>pulsatino</a:t>
                </a:r>
                <a:r>
                  <a:rPr lang="it-IT" dirty="0">
                    <a:solidFill>
                      <a:schemeClr val="tx1"/>
                    </a:solidFill>
                  </a:rPr>
                  <a:t>» </a:t>
                </a:r>
              </a:p>
              <a:p>
                <a:pPr>
                  <a:spcAft>
                    <a:spcPts val="900"/>
                  </a:spcAft>
                </a:pPr>
                <a:r>
                  <a:rPr lang="it-IT" dirty="0">
                    <a:solidFill>
                      <a:schemeClr val="tx1"/>
                    </a:solidFill>
                  </a:rPr>
                  <a:t>(rampa veloce &lt;100 </a:t>
                </a:r>
                <a:r>
                  <a:rPr lang="it-IT" dirty="0" err="1">
                    <a:solidFill>
                      <a:schemeClr val="tx1"/>
                    </a:solidFill>
                  </a:rPr>
                  <a:t>ms</a:t>
                </a:r>
                <a:r>
                  <a:rPr lang="it-IT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>
                    <a:solidFill>
                      <a:schemeClr val="tx1"/>
                    </a:solidFill>
                  </a:rPr>
                  <a:t>DH-01 e DH-02, 45</a:t>
                </a:r>
                <a14:m>
                  <m:oMath xmlns:m="http://schemas.openxmlformats.org/officeDocument/2006/math">
                    <m:r>
                      <a:rPr lang="it-IT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DC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DC-01, 35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dirty="0"/>
                  <a:t> DC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b="1" dirty="0">
                    <a:solidFill>
                      <a:srgbClr val="4198B6"/>
                    </a:solidFill>
                  </a:rPr>
                  <a:t>QUA01-07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Correttori</a:t>
                </a:r>
                <a:endParaRPr lang="it-IT" b="1" dirty="0">
                  <a:solidFill>
                    <a:srgbClr val="4198B6"/>
                  </a:solidFill>
                </a:endParaRP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Alimentatori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Slitte, </a:t>
                </a:r>
                <a:r>
                  <a:rPr lang="it-IT" dirty="0" err="1"/>
                  <a:t>beam</a:t>
                </a:r>
                <a:r>
                  <a:rPr lang="it-IT" dirty="0"/>
                  <a:t>-stopper e </a:t>
                </a:r>
                <a:r>
                  <a:rPr lang="it-IT" dirty="0" err="1"/>
                  <a:t>energy</a:t>
                </a:r>
                <a:r>
                  <a:rPr lang="it-IT" dirty="0"/>
                  <a:t> </a:t>
                </a:r>
                <a:r>
                  <a:rPr lang="it-IT" dirty="0" err="1"/>
                  <a:t>spreader</a:t>
                </a:r>
                <a:endParaRPr lang="it-IT" dirty="0"/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Supporti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Camere da vuoto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24CB909-24CA-4346-B8D9-A0FCEA7E7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59" y="2281753"/>
                <a:ext cx="3132369" cy="3870290"/>
              </a:xfrm>
              <a:prstGeom prst="rect">
                <a:avLst/>
              </a:prstGeom>
              <a:blipFill>
                <a:blip r:embed="rId2"/>
                <a:stretch>
                  <a:fillRect l="-1556" t="-787" b="-1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7F57140F-3F1B-0B47-80F2-79CE2E2E6C83}"/>
                  </a:ext>
                </a:extLst>
              </p:cNvPr>
              <p:cNvSpPr txBox="1"/>
              <p:nvPr/>
            </p:nvSpPr>
            <p:spPr>
              <a:xfrm>
                <a:off x="3832100" y="2341494"/>
                <a:ext cx="8147179" cy="191590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sz="1600" dirty="0"/>
                  <a:t>Prima versione specifiche: </a:t>
                </a:r>
                <a:r>
                  <a:rPr lang="it-IT" sz="1600" b="1" dirty="0"/>
                  <a:t>08/06/2017</a:t>
                </a:r>
                <a:r>
                  <a:rPr lang="it-IT" sz="1600" dirty="0"/>
                  <a:t>; inizio progettazione meccanica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sz="1600" dirty="0"/>
                  <a:t>Disegni preliminari e versione finale specifiche: </a:t>
                </a:r>
                <a:r>
                  <a:rPr lang="it-IT" sz="1600" b="1" dirty="0"/>
                  <a:t>08/11/2017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sz="1600" dirty="0"/>
                  <a:t>Manifestazione di interesse: </a:t>
                </a:r>
                <a:r>
                  <a:rPr lang="it-IT" sz="1600" b="1" dirty="0"/>
                  <a:t>08/11/2017</a:t>
                </a:r>
                <a:r>
                  <a:rPr lang="it-IT" sz="1600" dirty="0"/>
                  <a:t> (fondi non sufficienti) </a:t>
                </a:r>
                <a14:m>
                  <m:oMath xmlns:m="http://schemas.openxmlformats.org/officeDocument/2006/math">
                    <m:r>
                      <a:rPr 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1600" b="1" dirty="0"/>
                  <a:t> 25/01/2018</a:t>
                </a:r>
                <a:r>
                  <a:rPr lang="it-IT" sz="1600" dirty="0"/>
                  <a:t>; scadenza 12/02/2018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sz="1600" i="1" dirty="0"/>
                  <a:t>6 operatori hanno manifestato interesse: DG Technology, Elettromeccanica D’Elia, </a:t>
                </a:r>
                <a:r>
                  <a:rPr lang="it-IT" sz="1600" i="1" dirty="0" err="1"/>
                  <a:t>Ormet</a:t>
                </a:r>
                <a:r>
                  <a:rPr lang="it-IT" sz="1600" i="1" dirty="0"/>
                  <a:t>, Sigma-</a:t>
                </a:r>
                <a:r>
                  <a:rPr lang="it-IT" sz="1600" i="1" dirty="0" err="1"/>
                  <a:t>phi</a:t>
                </a:r>
                <a:r>
                  <a:rPr lang="it-IT" sz="1600" i="1" dirty="0"/>
                  <a:t>, </a:t>
                </a:r>
                <a:r>
                  <a:rPr lang="it-IT" sz="1600" i="1" dirty="0" err="1"/>
                  <a:t>Technoalarm</a:t>
                </a:r>
                <a:r>
                  <a:rPr lang="it-IT" sz="1600" i="1" dirty="0"/>
                  <a:t>, Viotto 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7F57140F-3F1B-0B47-80F2-79CE2E2E6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100" y="2341494"/>
                <a:ext cx="8147179" cy="1915909"/>
              </a:xfrm>
              <a:prstGeom prst="rect">
                <a:avLst/>
              </a:prstGeom>
              <a:blipFill>
                <a:blip r:embed="rId3"/>
                <a:stretch>
                  <a:fillRect l="-311" t="-654" b="-261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riangolo 6">
            <a:extLst>
              <a:ext uri="{FF2B5EF4-FFF2-40B4-BE49-F238E27FC236}">
                <a16:creationId xmlns:a16="http://schemas.microsoft.com/office/drawing/2014/main" id="{E5098C00-5B88-1546-979C-593D67DA0D56}"/>
              </a:ext>
            </a:extLst>
          </p:cNvPr>
          <p:cNvSpPr/>
          <p:nvPr/>
        </p:nvSpPr>
        <p:spPr>
          <a:xfrm rot="5400000">
            <a:off x="2986611" y="3740220"/>
            <a:ext cx="891124" cy="31608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DC4DE33-7BCC-C94F-BEAB-33F6ECCA141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C2DCF5"/>
              </a:clrFrom>
              <a:clrTo>
                <a:srgbClr val="C2DC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55380" y="3827742"/>
            <a:ext cx="2798103" cy="299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14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FF5BEA-937E-0E42-A42B-6680BA23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Nuovi elementi: </a:t>
            </a:r>
            <a:br>
              <a:rPr lang="it-IT" dirty="0"/>
            </a:br>
            <a:r>
              <a:rPr lang="it-IT" dirty="0"/>
              <a:t>Correttori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01B4EE1-5151-FF4C-B68E-CAAE57C20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24CB909-24CA-4346-B8D9-A0FCEA7E797D}"/>
                  </a:ext>
                </a:extLst>
              </p:cNvPr>
              <p:cNvSpPr txBox="1"/>
              <p:nvPr/>
            </p:nvSpPr>
            <p:spPr>
              <a:xfrm>
                <a:off x="142459" y="2281753"/>
                <a:ext cx="3132369" cy="3870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>
                    <a:solidFill>
                      <a:schemeClr val="tx1"/>
                    </a:solidFill>
                  </a:rPr>
                  <a:t>DP-01, 15</a:t>
                </a:r>
                <a14:m>
                  <m:oMath xmlns:m="http://schemas.openxmlformats.org/officeDocument/2006/math">
                    <m:r>
                      <a:rPr lang="it-IT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  <m:r>
                      <a:rPr lang="it-IT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«</a:t>
                </a:r>
                <a:r>
                  <a:rPr lang="it-IT" dirty="0" err="1">
                    <a:solidFill>
                      <a:schemeClr val="tx1"/>
                    </a:solidFill>
                  </a:rPr>
                  <a:t>pulsatino</a:t>
                </a:r>
                <a:r>
                  <a:rPr lang="it-IT" dirty="0">
                    <a:solidFill>
                      <a:schemeClr val="tx1"/>
                    </a:solidFill>
                  </a:rPr>
                  <a:t>» </a:t>
                </a:r>
              </a:p>
              <a:p>
                <a:pPr>
                  <a:spcAft>
                    <a:spcPts val="900"/>
                  </a:spcAft>
                </a:pPr>
                <a:r>
                  <a:rPr lang="it-IT" dirty="0">
                    <a:solidFill>
                      <a:schemeClr val="tx1"/>
                    </a:solidFill>
                  </a:rPr>
                  <a:t>(rampa veloce &lt;100 </a:t>
                </a:r>
                <a:r>
                  <a:rPr lang="it-IT" dirty="0" err="1">
                    <a:solidFill>
                      <a:schemeClr val="tx1"/>
                    </a:solidFill>
                  </a:rPr>
                  <a:t>ms</a:t>
                </a:r>
                <a:r>
                  <a:rPr lang="it-IT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>
                    <a:solidFill>
                      <a:schemeClr val="tx1"/>
                    </a:solidFill>
                  </a:rPr>
                  <a:t>DH-01 e DH-02, 45</a:t>
                </a:r>
                <a14:m>
                  <m:oMath xmlns:m="http://schemas.openxmlformats.org/officeDocument/2006/math">
                    <m:r>
                      <a:rPr lang="it-IT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DC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>
                    <a:solidFill>
                      <a:schemeClr val="tx1"/>
                    </a:solidFill>
                  </a:rPr>
                  <a:t>DC-01, 35</a:t>
                </a:r>
                <a14:m>
                  <m:oMath xmlns:m="http://schemas.openxmlformats.org/officeDocument/2006/math">
                    <m:r>
                      <a:rPr lang="it-IT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DC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QUA01-07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b="1" dirty="0">
                    <a:solidFill>
                      <a:srgbClr val="4198B6"/>
                    </a:solidFill>
                  </a:rPr>
                  <a:t>Correttori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Alimentatori</a:t>
                </a:r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Slitte, </a:t>
                </a:r>
                <a:r>
                  <a:rPr lang="it-IT" dirty="0" err="1"/>
                  <a:t>beam</a:t>
                </a:r>
                <a:r>
                  <a:rPr lang="it-IT" dirty="0"/>
                  <a:t>-stopper e </a:t>
                </a:r>
                <a:r>
                  <a:rPr lang="it-IT" dirty="0" err="1"/>
                  <a:t>energy</a:t>
                </a:r>
                <a:r>
                  <a:rPr lang="it-IT" dirty="0"/>
                  <a:t> </a:t>
                </a:r>
                <a:r>
                  <a:rPr lang="it-IT" dirty="0" err="1"/>
                  <a:t>spreader</a:t>
                </a:r>
                <a:endParaRPr lang="it-IT" dirty="0"/>
              </a:p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it-IT" dirty="0"/>
                  <a:t>Supporti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/>
                  <a:t>Camere da vuoto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24CB909-24CA-4346-B8D9-A0FCEA7E7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59" y="2281753"/>
                <a:ext cx="3132369" cy="3870290"/>
              </a:xfrm>
              <a:prstGeom prst="rect">
                <a:avLst/>
              </a:prstGeom>
              <a:blipFill>
                <a:blip r:embed="rId2"/>
                <a:stretch>
                  <a:fillRect l="-1210" t="-987" b="-16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57140F-3F1B-0B47-80F2-79CE2E2E6C83}"/>
              </a:ext>
            </a:extLst>
          </p:cNvPr>
          <p:cNvSpPr txBox="1"/>
          <p:nvPr/>
        </p:nvSpPr>
        <p:spPr>
          <a:xfrm>
            <a:off x="3764988" y="4047621"/>
            <a:ext cx="7828597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Font typeface="Wingdings" pitchFamily="2" charset="2"/>
              <a:buChar char="§"/>
            </a:pPr>
            <a:r>
              <a:rPr lang="it-IT" sz="1600" i="1" dirty="0"/>
              <a:t>In attesa di notizia dal recupero di magneti da CTF3</a:t>
            </a:r>
          </a:p>
        </p:txBody>
      </p:sp>
      <p:sp>
        <p:nvSpPr>
          <p:cNvPr id="8" name="Triangolo 7">
            <a:extLst>
              <a:ext uri="{FF2B5EF4-FFF2-40B4-BE49-F238E27FC236}">
                <a16:creationId xmlns:a16="http://schemas.microsoft.com/office/drawing/2014/main" id="{B1DB7DB9-1176-E44A-BA98-DCEBCB40E050}"/>
              </a:ext>
            </a:extLst>
          </p:cNvPr>
          <p:cNvSpPr/>
          <p:nvPr/>
        </p:nvSpPr>
        <p:spPr>
          <a:xfrm rot="5400000">
            <a:off x="2986611" y="4112756"/>
            <a:ext cx="891124" cy="31608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9536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azion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Citazione</Template>
  <TotalTime>12074</TotalTime>
  <Words>1837</Words>
  <Application>Microsoft Office PowerPoint</Application>
  <PresentationFormat>Widescreen</PresentationFormat>
  <Paragraphs>408</Paragraphs>
  <Slides>41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9" baseType="lpstr">
      <vt:lpstr>Arial</vt:lpstr>
      <vt:lpstr>Calibri</vt:lpstr>
      <vt:lpstr>Cambria Math</vt:lpstr>
      <vt:lpstr>Century Gothic</vt:lpstr>
      <vt:lpstr>Segoe Script</vt:lpstr>
      <vt:lpstr>Wingdings</vt:lpstr>
      <vt:lpstr>Wingdings 2</vt:lpstr>
      <vt:lpstr>Citazione</vt:lpstr>
      <vt:lpstr>Stato del progetto BTF upgrade</vt:lpstr>
      <vt:lpstr>Magneti</vt:lpstr>
      <vt:lpstr>Nuovi elementi:  layout</vt:lpstr>
      <vt:lpstr>Nuovi elementi:  pulsatino</vt:lpstr>
      <vt:lpstr>Nuovi elementi:  pulsatino</vt:lpstr>
      <vt:lpstr>Nuovi elementi: dipoli ferro pieno</vt:lpstr>
      <vt:lpstr>Nuovi elementi:  dipolo a C</vt:lpstr>
      <vt:lpstr>Nuovi elementi:  quadrupoli</vt:lpstr>
      <vt:lpstr>Nuovi elementi:  Correttori</vt:lpstr>
      <vt:lpstr>Nuovi elementi: alimentatori</vt:lpstr>
      <vt:lpstr>Nuovi elementi:  supporti</vt:lpstr>
      <vt:lpstr>Acquisti per Magneti</vt:lpstr>
      <vt:lpstr>Servizi Divisione per Magneti</vt:lpstr>
      <vt:lpstr>Vuoto e Meccanica</vt:lpstr>
      <vt:lpstr>Nuovi elementi:  camere da vuoto</vt:lpstr>
      <vt:lpstr>Acquisti per meccanica</vt:lpstr>
      <vt:lpstr>Lavori per meccanica</vt:lpstr>
      <vt:lpstr>Modifiche  al vuoto</vt:lpstr>
      <vt:lpstr>Acquisti per vuoto</vt:lpstr>
      <vt:lpstr>Servizi di divisione per vuoto e meccanica</vt:lpstr>
      <vt:lpstr>Edilizia</vt:lpstr>
      <vt:lpstr>Edilizia</vt:lpstr>
      <vt:lpstr>Edilizia: predisposizione ex sala controllo</vt:lpstr>
      <vt:lpstr>Acquisti per Edilizia</vt:lpstr>
      <vt:lpstr>Servizi di Divisione per Edilizia</vt:lpstr>
      <vt:lpstr>Impianti</vt:lpstr>
      <vt:lpstr>Impianti</vt:lpstr>
      <vt:lpstr>Servizi di Divisione per Impianti</vt:lpstr>
      <vt:lpstr>Lavori per Impianti</vt:lpstr>
      <vt:lpstr>Sicurezza Radioprotezione </vt:lpstr>
      <vt:lpstr>Acquisti per Sicurezze e Radioprotezione</vt:lpstr>
      <vt:lpstr>Servizi di Sicurezze e Radioprotezione</vt:lpstr>
      <vt:lpstr>LINAC consolidation: Alimentatori di carica PFN</vt:lpstr>
      <vt:lpstr>LINAC consolidation: Nuovo Modulatore</vt:lpstr>
      <vt:lpstr>LINAC consolidation: Alimentatori di carica PFN</vt:lpstr>
      <vt:lpstr>LINAC consolidation: Controllo Modulatori</vt:lpstr>
      <vt:lpstr>Operazione LINAC Maggio 2018</vt:lpstr>
      <vt:lpstr>Installazione PADME day-1</vt:lpstr>
      <vt:lpstr>Prossime attività</vt:lpstr>
      <vt:lpstr>Sequenza di operazioni BTF</vt:lpstr>
      <vt:lpstr>Sequenza di operazioni PADME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Stato del progetto BTF-2</dc:title>
  <dc:creator>paolo valente</dc:creator>
  <cp:lastModifiedBy>Luca Gennaro Foggetta</cp:lastModifiedBy>
  <cp:revision>201</cp:revision>
  <dcterms:created xsi:type="dcterms:W3CDTF">2018-02-02T12:58:28Z</dcterms:created>
  <dcterms:modified xsi:type="dcterms:W3CDTF">2018-03-08T10:29:17Z</dcterms:modified>
</cp:coreProperties>
</file>