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6" r:id="rId4"/>
    <p:sldId id="262" r:id="rId5"/>
    <p:sldId id="260" r:id="rId6"/>
    <p:sldId id="257" r:id="rId7"/>
    <p:sldId id="264" r:id="rId8"/>
    <p:sldId id="267" r:id="rId9"/>
    <p:sldId id="263" r:id="rId10"/>
    <p:sldId id="276" r:id="rId11"/>
    <p:sldId id="274" r:id="rId12"/>
    <p:sldId id="277" r:id="rId13"/>
    <p:sldId id="270" r:id="rId14"/>
    <p:sldId id="271" r:id="rId15"/>
    <p:sldId id="259" r:id="rId16"/>
    <p:sldId id="268" r:id="rId17"/>
    <p:sldId id="269" r:id="rId18"/>
    <p:sldId id="273" r:id="rId1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7571-B4D4-4BDE-BABA-4EFA20E1990D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0D4D-EE29-49BD-AF49-847B518E2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8BC7-5C68-4369-AB32-82BBA458772F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81C-3792-40CE-B97F-5BE63D00DEE4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0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72B6-8FAD-4656-B074-6034CFDDF63F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1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B36-C3AF-43A1-8D26-4A32DFB3BF47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3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ED0-12C2-450D-9C23-B4F1541087DA}" type="datetime1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B7F8-469A-4A4E-921B-773D623497FF}" type="datetime1">
              <a:rPr lang="en-GB" smtClean="0"/>
              <a:t>16/05/2018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9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A259-AE9C-4E2D-A046-3FBAFCC5ACD5}" type="datetime1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2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ECF2-538D-4ADB-BB70-5E367323D9E4}" type="datetime1">
              <a:rPr lang="en-GB" smtClean="0"/>
              <a:t>16/05/2018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BC7-6112-4CB8-9003-562D5B606396}" type="datetime1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3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BE5A-4120-43D4-A4B8-EB1535300364}" type="datetime1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5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D977-D22C-439D-8116-15380137A291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BF4C-6887-4941-AADD-1962F4844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1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753795/files/TOTEM-TDR-003.pdf" TargetMode="External"/><Relationship Id="rId2" Type="http://schemas.openxmlformats.org/officeDocument/2006/relationships/hyperlink" Target="https://cds.cern.ch/record/1554299?ln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ab/abstract/10.1103/PhysRevSTAB.12.042801" TargetMode="External"/><Relationship Id="rId5" Type="http://schemas.openxmlformats.org/officeDocument/2006/relationships/hyperlink" Target="http://iopscience.iop.org/article/10.1088/1748-0221/12/03/P03026" TargetMode="External"/><Relationship Id="rId4" Type="http://schemas.openxmlformats.org/officeDocument/2006/relationships/hyperlink" Target="http://iopscience.iop.org/article/10.1088/1748-0221/12/03/P0300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CMS-PPS timing detectors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37084"/>
            <a:ext cx="9144000" cy="2392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PPS spectrometer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Pixel detectors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Timing detectors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 and conclusions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639-B98B-4398-A4A5-F9344335CCA1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plane diamond detector </a:t>
            </a:r>
            <a:r>
              <a:rPr lang="en-US" sz="2000" dirty="0" smtClean="0"/>
              <a:t>[4]</a:t>
            </a:r>
            <a:endParaRPr lang="en-GB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466" y="1566133"/>
            <a:ext cx="6146182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10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698925" y="4235116"/>
            <a:ext cx="396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at LHC with RP in parking </a:t>
            </a:r>
          </a:p>
          <a:p>
            <a:r>
              <a:rPr lang="en-US" dirty="0"/>
              <a:t>p</a:t>
            </a:r>
            <a:r>
              <a:rPr lang="en-US" dirty="0" smtClean="0"/>
              <a:t>osition with SAMPIC chip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0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43"/>
            <a:ext cx="10515600" cy="1542132"/>
          </a:xfrm>
        </p:spPr>
        <p:txBody>
          <a:bodyPr/>
          <a:lstStyle/>
          <a:p>
            <a:r>
              <a:rPr lang="en-US" dirty="0" smtClean="0"/>
              <a:t>Double layer diamonds of CT-PPS </a:t>
            </a:r>
            <a:r>
              <a:rPr lang="en-US" sz="2000" dirty="0" smtClean="0"/>
              <a:t>[5] </a:t>
            </a:r>
            <a:br>
              <a:rPr lang="en-US" sz="2000" dirty="0" smtClean="0"/>
            </a:br>
            <a:r>
              <a:rPr lang="en-US" sz="2000" dirty="0" smtClean="0"/>
              <a:t>installed in RP timing during YETS2017 -&gt; operational with start of LHC  runs  2018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11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046" y="1571875"/>
            <a:ext cx="65711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8389" cy="626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9085" y="365125"/>
            <a:ext cx="295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plane installed in RP timing (2017)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65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13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Hit Distribution in the Timing Detector (LHC standard optics)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hape 95"/>
          <p:cNvSpPr txBox="1">
            <a:spLocks noGrp="1"/>
          </p:cNvSpPr>
          <p:nvPr>
            <p:ph idx="1"/>
          </p:nvPr>
        </p:nvSpPr>
        <p:spPr>
          <a:xfrm>
            <a:off x="838200" y="141785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 algn="just"/>
            <a:r>
              <a:rPr lang="en-GB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geometry of the timing detector was optimized to have a uniform occupancy and a good spatial precision with a limited number of channels</a:t>
            </a:r>
            <a:endParaRPr lang="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1498"/>
          <a:stretch/>
        </p:blipFill>
        <p:spPr>
          <a:xfrm>
            <a:off x="425587" y="2874276"/>
            <a:ext cx="5670413" cy="2125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4509"/>
          <a:stretch/>
        </p:blipFill>
        <p:spPr>
          <a:xfrm>
            <a:off x="6035387" y="2854476"/>
            <a:ext cx="5318414" cy="21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03403"/>
            <a:ext cx="6543675" cy="153689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800" y="2488364"/>
            <a:ext cx="7439025" cy="3371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 CMS-PPS -&gt; clock distribution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6879" y="3505201"/>
            <a:ext cx="4977892" cy="27123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590676"/>
            <a:ext cx="682942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1" y="3598485"/>
            <a:ext cx="6114301" cy="226453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38200" y="5177307"/>
            <a:ext cx="5742904" cy="1287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7289" y="5520163"/>
            <a:ext cx="17900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361935" y="3551466"/>
            <a:ext cx="376752" cy="470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flipH="1">
            <a:off x="7963659" y="1638934"/>
            <a:ext cx="4081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Universal Pico Second Timing System [8]</a:t>
            </a:r>
          </a:p>
          <a:p>
            <a:r>
              <a:rPr lang="en-US" dirty="0"/>
              <a:t>a</a:t>
            </a:r>
            <a:r>
              <a:rPr lang="en-US" dirty="0" smtClean="0"/>
              <a:t>dopted to CT-PPS [2],[3]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Optical clock: Dense Wavelength Division Multiplexing technique (DWDM ) via single mode fiber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74625" y="456131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7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651"/>
            <a:ext cx="10515600" cy="1325563"/>
          </a:xfrm>
        </p:spPr>
        <p:txBody>
          <a:bodyPr/>
          <a:lstStyle/>
          <a:p>
            <a:r>
              <a:rPr lang="en-US" dirty="0" smtClean="0"/>
              <a:t>Summary and conclusions: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84" y="1332330"/>
            <a:ext cx="10515600" cy="50240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CMS - PPS timing and tracking  detector system integrated in the Roman Pots at ip5 fully operational with more than 40 fb</a:t>
            </a:r>
            <a:r>
              <a:rPr lang="en-US" baseline="30000" dirty="0" smtClean="0"/>
              <a:t>-1</a:t>
            </a:r>
            <a:r>
              <a:rPr lang="en-US" dirty="0" smtClean="0"/>
              <a:t> collected data during 2016 and 2017 LHC operation.</a:t>
            </a:r>
          </a:p>
          <a:p>
            <a:r>
              <a:rPr lang="en-US" dirty="0" smtClean="0"/>
              <a:t>3 planes of diamond detectors and 1 plane of UFSD (2017) (per arm)</a:t>
            </a:r>
          </a:p>
          <a:p>
            <a:pPr marL="0" indent="0">
              <a:buNone/>
            </a:pPr>
            <a:r>
              <a:rPr lang="en-US" dirty="0" smtClean="0"/>
              <a:t>  4 planes of diamonds  -&gt; 2 planes with  double layer (2018)(per arm)</a:t>
            </a:r>
          </a:p>
          <a:p>
            <a:r>
              <a:rPr lang="en-US" dirty="0" smtClean="0"/>
              <a:t>Efficiency -&gt; based on matching with Si-pixel detector show 90 % efficiency for timing detectors </a:t>
            </a:r>
          </a:p>
          <a:p>
            <a:r>
              <a:rPr lang="en-US" dirty="0" smtClean="0"/>
              <a:t>Time resolution per plane single layer diamond ~ 90 </a:t>
            </a:r>
            <a:r>
              <a:rPr lang="en-US" dirty="0" err="1" smtClean="0"/>
              <a:t>ps</a:t>
            </a:r>
            <a:r>
              <a:rPr lang="en-US" dirty="0" smtClean="0"/>
              <a:t>  and 50  </a:t>
            </a:r>
            <a:r>
              <a:rPr lang="en-US" dirty="0" err="1" smtClean="0"/>
              <a:t>ps</a:t>
            </a:r>
            <a:r>
              <a:rPr lang="en-US" dirty="0" smtClean="0"/>
              <a:t> per plane with double layer (test beam)</a:t>
            </a:r>
          </a:p>
          <a:p>
            <a:r>
              <a:rPr lang="en-US" dirty="0" smtClean="0"/>
              <a:t>Jitter of optical clock installed in LHC tunnel and CMS  ~ 2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Specific irradiation profile on sensor due to LHC optics ~ 10</a:t>
            </a:r>
            <a:r>
              <a:rPr lang="en-US" baseline="30000" dirty="0" smtClean="0"/>
              <a:t>15</a:t>
            </a:r>
            <a:r>
              <a:rPr lang="en-US" dirty="0" smtClean="0"/>
              <a:t> p/cm</a:t>
            </a:r>
            <a:r>
              <a:rPr lang="en-US" baseline="30000" dirty="0" smtClean="0"/>
              <a:t>2</a:t>
            </a:r>
            <a:r>
              <a:rPr lang="en-US" dirty="0" smtClean="0"/>
              <a:t> for </a:t>
            </a:r>
            <a:br>
              <a:rPr lang="en-US" dirty="0" smtClean="0"/>
            </a:br>
            <a:r>
              <a:rPr lang="en-US" dirty="0" smtClean="0"/>
              <a:t>100 fb</a:t>
            </a:r>
            <a:r>
              <a:rPr lang="en-US" baseline="30000" dirty="0" smtClean="0"/>
              <a:t>-1</a:t>
            </a:r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847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[1]TOTEM upgrade proposal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https://cds.cern.ch/record/1554299?ln=en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[2]CT-PPS TDR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https://cds.cern.ch/record/1753795/files/TOTEM-TDR-003.pdf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[3]TOTEM Timing measurement in the vertical RP of the TOTEM exp.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http://cds.cern.ch/record/1753189?ln=en</a:t>
            </a:r>
          </a:p>
          <a:p>
            <a:pPr marL="0" indent="0">
              <a:buNone/>
            </a:pPr>
            <a:r>
              <a:rPr lang="en-US" dirty="0" smtClean="0"/>
              <a:t>[4]Diamond detectors for the TOTEM timing upgrade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http://iopscience.iop.org/article/10.1088/1748-0221/12/03/P03007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[5]Timing performance of a double layer </a:t>
            </a:r>
            <a:r>
              <a:rPr lang="en-US" dirty="0"/>
              <a:t>diamond </a:t>
            </a:r>
            <a:r>
              <a:rPr lang="en-US" dirty="0" smtClean="0"/>
              <a:t>detector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iopscience.iop.org/article/10.1088/1748-0221/12/03/P03026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[6] </a:t>
            </a:r>
            <a:r>
              <a:rPr lang="en-US" dirty="0"/>
              <a:t>]</a:t>
            </a:r>
            <a:r>
              <a:rPr lang="en-GB" dirty="0"/>
              <a:t> NINO : an ultrafast low-power front-end amplifier discriminator for the time-of-flight detector in the ALICE </a:t>
            </a:r>
            <a:r>
              <a:rPr lang="en-GB" dirty="0" smtClean="0"/>
              <a:t>experimen</a:t>
            </a:r>
            <a:r>
              <a:rPr lang="en-GB" b="1" dirty="0" smtClean="0"/>
              <a:t>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 smtClean="0"/>
              <a:t>      http</a:t>
            </a:r>
            <a:r>
              <a:rPr lang="en-US" dirty="0"/>
              <a:t>://cds.cern.ch/record/818530?ln=en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[7</a:t>
            </a:r>
            <a:r>
              <a:rPr lang="en-US" b="1" dirty="0" smtClean="0"/>
              <a:t>] </a:t>
            </a:r>
            <a:r>
              <a:rPr lang="en-GB" dirty="0" smtClean="0"/>
              <a:t>HPTDC </a:t>
            </a:r>
            <a:r>
              <a:rPr lang="en-GB" dirty="0"/>
              <a:t>High Performance Time to Digital Converter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https</a:t>
            </a:r>
            <a:r>
              <a:rPr lang="en-US" dirty="0"/>
              <a:t>://</a:t>
            </a:r>
            <a:r>
              <a:rPr lang="en-US" dirty="0" smtClean="0"/>
              <a:t>cds.cern.ch/record/1067476?ln=en</a:t>
            </a:r>
          </a:p>
          <a:p>
            <a:pPr marL="0" indent="0">
              <a:buNone/>
            </a:pPr>
            <a:r>
              <a:rPr lang="en-US" dirty="0" smtClean="0"/>
              <a:t>[8]Universal </a:t>
            </a:r>
            <a:r>
              <a:rPr lang="en-US" dirty="0"/>
              <a:t>Pico Second Timing System</a:t>
            </a:r>
            <a:br>
              <a:rPr lang="en-US" dirty="0"/>
            </a:b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journals.aps.org/prab/abstract/10.1103/PhysRevSTAB.12.042801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Slides from CT-PPS presentations: </a:t>
            </a:r>
            <a:r>
              <a:rPr lang="en-US" dirty="0" err="1" smtClean="0"/>
              <a:t>M.Berretti</a:t>
            </a:r>
            <a:r>
              <a:rPr lang="en-US" dirty="0" smtClean="0"/>
              <a:t>, M. </a:t>
            </a:r>
            <a:r>
              <a:rPr lang="en-US" dirty="0" err="1" smtClean="0"/>
              <a:t>Deile</a:t>
            </a:r>
            <a:r>
              <a:rPr lang="en-US" dirty="0" smtClean="0"/>
              <a:t>, N. </a:t>
            </a:r>
            <a:r>
              <a:rPr lang="en-US" dirty="0" err="1" smtClean="0"/>
              <a:t>Minafra</a:t>
            </a:r>
            <a:r>
              <a:rPr lang="en-US" dirty="0" smtClean="0"/>
              <a:t>, T. </a:t>
            </a:r>
            <a:r>
              <a:rPr lang="en-US" dirty="0" err="1" smtClean="0"/>
              <a:t>Naaranoja</a:t>
            </a:r>
            <a:r>
              <a:rPr lang="en-US" dirty="0" smtClean="0"/>
              <a:t>,</a:t>
            </a:r>
            <a:r>
              <a:rPr lang="en-US" dirty="0"/>
              <a:t> F. </a:t>
            </a:r>
            <a:r>
              <a:rPr lang="en-US" dirty="0" err="1" smtClean="0"/>
              <a:t>Ravera</a:t>
            </a:r>
            <a:r>
              <a:rPr lang="en-US" dirty="0" smtClean="0"/>
              <a:t>, </a:t>
            </a:r>
            <a:r>
              <a:rPr lang="en-US" dirty="0" err="1" smtClean="0"/>
              <a:t>V.Sola</a:t>
            </a:r>
            <a:r>
              <a:rPr lang="en-US" dirty="0" smtClean="0"/>
              <a:t>, M. Quinto,  ….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961" y="1825625"/>
            <a:ext cx="6520078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7" y="137209"/>
            <a:ext cx="10515600" cy="2648854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05" y="4643915"/>
            <a:ext cx="5952299" cy="1689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30" y="4314453"/>
            <a:ext cx="2306411" cy="174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68" y="1800525"/>
            <a:ext cx="11078817" cy="21090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436" y="313867"/>
            <a:ext cx="8075516" cy="143415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5187176" y="3284982"/>
            <a:ext cx="412548" cy="192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40355" y="3391102"/>
            <a:ext cx="2183183" cy="1017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329" y="3716669"/>
            <a:ext cx="6896542" cy="9044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56290" y="30769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[1],[2]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767980" y="4314453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Timing detector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575386" y="4591133"/>
            <a:ext cx="2624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detector:</a:t>
            </a:r>
          </a:p>
          <a:p>
            <a:r>
              <a:rPr lang="en-US" dirty="0" smtClean="0"/>
              <a:t>proton</a:t>
            </a:r>
            <a:r>
              <a:rPr lang="en-US" dirty="0"/>
              <a:t> </a:t>
            </a:r>
            <a:r>
              <a:rPr lang="en-US" dirty="0" err="1" smtClean="0"/>
              <a:t>dp</a:t>
            </a:r>
            <a:r>
              <a:rPr lang="en-US" dirty="0" smtClean="0"/>
              <a:t>/p  &amp;</a:t>
            </a:r>
          </a:p>
          <a:p>
            <a:r>
              <a:rPr lang="en-US" dirty="0"/>
              <a:t>p</a:t>
            </a:r>
            <a:r>
              <a:rPr lang="en-US" dirty="0" smtClean="0"/>
              <a:t>ointer to timing detector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4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8764"/>
            <a:ext cx="10515600" cy="1325563"/>
          </a:xfrm>
        </p:spPr>
        <p:txBody>
          <a:bodyPr/>
          <a:lstStyle/>
          <a:p>
            <a:r>
              <a:rPr lang="en-US" dirty="0" smtClean="0"/>
              <a:t>CMS PPS spectrometer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3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2980"/>
            <a:ext cx="8660721" cy="43855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3046" y="4443413"/>
            <a:ext cx="2793441" cy="12602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2018: </a:t>
            </a:r>
            <a:br>
              <a:rPr lang="en-US" sz="1400" dirty="0" smtClean="0"/>
            </a:br>
            <a:r>
              <a:rPr lang="en-US" sz="1400" dirty="0" smtClean="0"/>
              <a:t>2 3D pixel stations</a:t>
            </a:r>
            <a:br>
              <a:rPr lang="en-US" sz="1400" dirty="0" smtClean="0"/>
            </a:br>
            <a:r>
              <a:rPr lang="en-US" sz="1400" dirty="0" smtClean="0"/>
              <a:t>4 Diamond planes (2 double)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8883046" y="3160584"/>
            <a:ext cx="2793441" cy="12602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2017: </a:t>
            </a:r>
            <a:br>
              <a:rPr lang="en-US" sz="1400" dirty="0" smtClean="0"/>
            </a:br>
            <a:r>
              <a:rPr lang="en-US" sz="1400" dirty="0" smtClean="0"/>
              <a:t>1 3D pixel station</a:t>
            </a:r>
            <a:br>
              <a:rPr lang="en-US" sz="1400" dirty="0" smtClean="0"/>
            </a:br>
            <a:r>
              <a:rPr lang="en-US" sz="1400" dirty="0" smtClean="0"/>
              <a:t>1 Si strip station</a:t>
            </a:r>
            <a:br>
              <a:rPr lang="en-US" sz="1400" dirty="0" smtClean="0"/>
            </a:br>
            <a:r>
              <a:rPr lang="en-US" sz="1400" dirty="0" smtClean="0"/>
              <a:t>3 Diamond planes</a:t>
            </a:r>
            <a:br>
              <a:rPr lang="en-US" sz="1400" dirty="0" smtClean="0"/>
            </a:br>
            <a:r>
              <a:rPr lang="en-US" sz="1400" dirty="0" smtClean="0"/>
              <a:t>1 UFSD  plane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411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692" y="22031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26 Roman Pots installed in LHC tunnel at ip5</a:t>
            </a:r>
            <a:br>
              <a:rPr lang="en-US" sz="2800" dirty="0" smtClean="0"/>
            </a:br>
            <a:r>
              <a:rPr lang="en-US" sz="2800" dirty="0" smtClean="0"/>
              <a:t>PPS (standard optics) &amp;  TOTEM (special optics)</a:t>
            </a:r>
            <a:br>
              <a:rPr lang="en-US" sz="2800" dirty="0" smtClean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4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610" y="983930"/>
            <a:ext cx="9813324" cy="5934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8484" y="433137"/>
            <a:ext cx="1347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in LHC </a:t>
            </a:r>
          </a:p>
          <a:p>
            <a:r>
              <a:rPr lang="en-US" dirty="0"/>
              <a:t>t</a:t>
            </a:r>
            <a:r>
              <a:rPr lang="en-US" dirty="0" smtClean="0"/>
              <a:t>unnel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0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PPS -&gt; Extreme conditions to operate detectors close to the beam of LHC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3916"/>
            <a:ext cx="8562975" cy="2990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8334" y="4880718"/>
            <a:ext cx="4493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optics defines the irradiation profile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RP Impedance -&gt; LHC acts as heater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Secondary particles by RP material interaction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363" y="4981953"/>
            <a:ext cx="2239633" cy="11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90" y="4992070"/>
            <a:ext cx="442342" cy="121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0"/>
          <p:cNvSpPr txBox="1"/>
          <p:nvPr/>
        </p:nvSpPr>
        <p:spPr>
          <a:xfrm>
            <a:off x="2969180" y="2439268"/>
            <a:ext cx="709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flange</a:t>
            </a:r>
            <a:endParaRPr lang="en-GB" sz="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31948" y="2595829"/>
            <a:ext cx="225273" cy="211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37" y="5003776"/>
            <a:ext cx="1836812" cy="117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7218947" y="2439268"/>
            <a:ext cx="2544996" cy="73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"/>
          <p:cNvSpPr>
            <a:spLocks noGrp="1"/>
          </p:cNvSpPr>
          <p:nvPr/>
        </p:nvSpPr>
        <p:spPr>
          <a:xfrm>
            <a:off x="3081483" y="44473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DA961-A161-4C4E-A0D4-5F0752E44EC4}" type="datetime1">
              <a:rPr lang="en-GB" smtClean="0"/>
              <a:pPr/>
              <a:t>16/05/2018</a:t>
            </a:fld>
            <a:endParaRPr lang="en-GB"/>
          </a:p>
        </p:txBody>
      </p:sp>
      <p:sp>
        <p:nvSpPr>
          <p:cNvPr id="23" name="TextBox 24"/>
          <p:cNvSpPr txBox="1"/>
          <p:nvPr/>
        </p:nvSpPr>
        <p:spPr>
          <a:xfrm>
            <a:off x="4631490" y="4408936"/>
            <a:ext cx="3283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1.5 mm distance from LHC beam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2017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5640" y="1869627"/>
            <a:ext cx="2727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Significant irradiation </a:t>
            </a:r>
          </a:p>
          <a:p>
            <a:r>
              <a:rPr lang="en-US" dirty="0"/>
              <a:t>g</a:t>
            </a:r>
            <a:r>
              <a:rPr lang="en-US" dirty="0" smtClean="0"/>
              <a:t>radient</a:t>
            </a:r>
          </a:p>
          <a:p>
            <a:r>
              <a:rPr lang="en-US" dirty="0" smtClean="0"/>
              <a:t>~ 5*10</a:t>
            </a:r>
            <a:r>
              <a:rPr lang="en-US" baseline="30000" dirty="0" smtClean="0"/>
              <a:t>15</a:t>
            </a:r>
            <a:r>
              <a:rPr lang="en-US" dirty="0" smtClean="0"/>
              <a:t> p/cm</a:t>
            </a:r>
            <a:r>
              <a:rPr lang="en-US" baseline="30000" dirty="0" smtClean="0"/>
              <a:t>2</a:t>
            </a:r>
            <a:r>
              <a:rPr lang="en-US" dirty="0" smtClean="0"/>
              <a:t> for 100 fb</a:t>
            </a:r>
            <a:r>
              <a:rPr lang="en-US" baseline="30000" dirty="0" smtClean="0"/>
              <a:t>-1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9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51" y="321287"/>
            <a:ext cx="10515600" cy="330223"/>
          </a:xfrm>
        </p:spPr>
        <p:txBody>
          <a:bodyPr>
            <a:noAutofit/>
          </a:bodyPr>
          <a:lstStyle/>
          <a:p>
            <a:r>
              <a:rPr lang="en-US" sz="2000" dirty="0" smtClean="0"/>
              <a:t>LHC and CT-PPS </a:t>
            </a:r>
            <a:br>
              <a:rPr lang="en-US" sz="2000" dirty="0" smtClean="0"/>
            </a:br>
            <a:r>
              <a:rPr lang="en-US" sz="2000" dirty="0" smtClean="0"/>
              <a:t>operation</a:t>
            </a:r>
            <a:r>
              <a:rPr lang="en-US" sz="2000" dirty="0"/>
              <a:t> </a:t>
            </a:r>
            <a:r>
              <a:rPr lang="en-US" sz="2000" dirty="0" smtClean="0"/>
              <a:t>during 2017</a:t>
            </a:r>
            <a:endParaRPr lang="en-GB" sz="20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22" y="2134713"/>
            <a:ext cx="5108644" cy="38314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6710" y="815809"/>
            <a:ext cx="34772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  </a:t>
            </a:r>
            <a:r>
              <a:rPr lang="en-US" sz="1100" b="1" dirty="0" smtClean="0">
                <a:solidFill>
                  <a:srgbClr val="FF0000"/>
                </a:solidFill>
              </a:rPr>
              <a:t>CT-PPS horizontal RPs were inserted on a regular base: </a:t>
            </a:r>
            <a:br>
              <a:rPr lang="en-US" sz="1100" b="1" dirty="0" smtClean="0">
                <a:solidFill>
                  <a:srgbClr val="FF0000"/>
                </a:solidFill>
              </a:rPr>
            </a:br>
            <a:r>
              <a:rPr lang="en-US" sz="1100" b="1" dirty="0" smtClean="0">
                <a:solidFill>
                  <a:srgbClr val="FF0000"/>
                </a:solidFill>
              </a:rPr>
              <a:t>  RP210 far – RP cylindrical – RP220 far  </a:t>
            </a:r>
            <a:br>
              <a:rPr lang="en-US" sz="1100" b="1" dirty="0" smtClean="0">
                <a:solidFill>
                  <a:srgbClr val="FF0000"/>
                </a:solidFill>
              </a:rPr>
            </a:br>
            <a:r>
              <a:rPr lang="en-US" sz="1100" b="1" dirty="0" smtClean="0">
                <a:solidFill>
                  <a:srgbClr val="FF0000"/>
                </a:solidFill>
              </a:rPr>
              <a:t>  -&gt; closest distance to  LHC beam ~ </a:t>
            </a:r>
            <a:r>
              <a:rPr lang="en-US" sz="1100" b="1" u="sng" dirty="0" smtClean="0">
                <a:solidFill>
                  <a:srgbClr val="FF0000"/>
                </a:solidFill>
              </a:rPr>
              <a:t>1.5 mm</a:t>
            </a:r>
            <a:endParaRPr lang="en-GB" sz="1100" b="1" u="sng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41" y="4295924"/>
            <a:ext cx="6816257" cy="2215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778" y="2439713"/>
            <a:ext cx="6816256" cy="1940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6710" y="1436184"/>
            <a:ext cx="3743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b="1" dirty="0">
                <a:solidFill>
                  <a:srgbClr val="FF0000"/>
                </a:solidFill>
              </a:rPr>
              <a:t>D</a:t>
            </a:r>
            <a:r>
              <a:rPr lang="en-US" sz="1100" b="1" dirty="0" smtClean="0">
                <a:solidFill>
                  <a:srgbClr val="FF0000"/>
                </a:solidFill>
              </a:rPr>
              <a:t>uring all insertion (2017) 1 single beam dump was initiated</a:t>
            </a:r>
            <a:br>
              <a:rPr lang="en-US" sz="1100" b="1" dirty="0" smtClean="0">
                <a:solidFill>
                  <a:srgbClr val="FF0000"/>
                </a:solidFill>
              </a:rPr>
            </a:br>
            <a:r>
              <a:rPr lang="en-US" sz="1100" b="1" dirty="0" smtClean="0">
                <a:solidFill>
                  <a:srgbClr val="FF0000"/>
                </a:solidFill>
              </a:rPr>
              <a:t> by RP movement/interlock system before TS1 </a:t>
            </a:r>
            <a:endParaRPr lang="en-GB" sz="11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78" y="178087"/>
            <a:ext cx="6835981" cy="234571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2880" y="6459778"/>
            <a:ext cx="4114800" cy="365125"/>
          </a:xfrm>
        </p:spPr>
        <p:txBody>
          <a:bodyPr/>
          <a:lstStyle/>
          <a:p>
            <a:r>
              <a:rPr lang="en-GB" dirty="0" smtClean="0"/>
              <a:t>WORKSHOP ON PICO-SECOND TIMING DETECTORS FOR PHYSICS AND MEDICAL APPLICATIONS  ,                                         16. 18  MAY 2018 J. Baechler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09546" y="876006"/>
            <a:ext cx="412200" cy="884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50868" y="2006221"/>
            <a:ext cx="545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79468" y="1861947"/>
            <a:ext cx="5325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timing</a:t>
            </a:r>
            <a:endParaRPr lang="en-GB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4088097" y="2026709"/>
            <a:ext cx="6238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tracking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4088097" y="1671510"/>
            <a:ext cx="6238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tracking</a:t>
            </a:r>
            <a:endParaRPr lang="en-GB" sz="105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50868" y="1820699"/>
            <a:ext cx="545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60731" y="2153667"/>
            <a:ext cx="545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506-E69C-4AEE-AABA-1132553207F5}" type="datetime1">
              <a:rPr lang="en-GB" smtClean="0"/>
              <a:t>16/05/2018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Proton measurement at LHC</a:t>
            </a:r>
            <a:br>
              <a:rPr lang="en-US" dirty="0" smtClean="0"/>
            </a:br>
            <a:r>
              <a:rPr lang="en-US" dirty="0" smtClean="0"/>
              <a:t>forward physics -&gt; main components: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Tracking detector 4 planes (housed in Tracking RP close to LHC beam)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     -&gt; proton trajectory -&gt; pointer to timing detector &amp; </a:t>
            </a:r>
            <a:r>
              <a:rPr lang="en-US" dirty="0" err="1" smtClean="0"/>
              <a:t>dp</a:t>
            </a:r>
            <a:r>
              <a:rPr lang="en-US" dirty="0" smtClean="0"/>
              <a:t>/p of proton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-&gt; small pixel size (~ 0.015 mm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track resolution &lt; 30 um     </a:t>
            </a:r>
          </a:p>
          <a:p>
            <a:r>
              <a:rPr lang="en-US" dirty="0" smtClean="0"/>
              <a:t>Timing detector  (housed in Timing RP close to LHC beam)</a:t>
            </a:r>
            <a:br>
              <a:rPr lang="en-US" dirty="0" smtClean="0"/>
            </a:br>
            <a:r>
              <a:rPr lang="en-US" dirty="0" smtClean="0"/>
              <a:t>  -&gt; proton time of arrival with  4 detector planes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-&gt; bigger pixel size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several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optimized for occupancy + time resolution        per plane ~ 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err="1" smtClean="0">
                <a:solidFill>
                  <a:srgbClr val="FF0000"/>
                </a:solidFill>
              </a:rPr>
              <a:t>ps</a:t>
            </a:r>
            <a:r>
              <a:rPr lang="en-US" dirty="0" smtClean="0">
                <a:solidFill>
                  <a:srgbClr val="FF0000"/>
                </a:solidFill>
              </a:rPr>
              <a:t> (test beam)</a:t>
            </a:r>
          </a:p>
          <a:p>
            <a:r>
              <a:rPr lang="en-US" dirty="0" smtClean="0"/>
              <a:t>Timing electronics for PPS -&gt;NINO [6]+HPTDC[7] (in LHC tunnel close to RPs)</a:t>
            </a:r>
          </a:p>
          <a:p>
            <a:r>
              <a:rPr lang="en-US" dirty="0" smtClean="0"/>
              <a:t>Clock   -&gt; synchronization of timing electronics installed at each side of CMS -  two arms ~ 500 m distance   (USC55 and LHC tunnel)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-&gt; jitter &lt; 2ps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8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37" y="3601498"/>
            <a:ext cx="5262563" cy="2937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51" y="3000591"/>
            <a:ext cx="1990666" cy="3538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51" y="231594"/>
            <a:ext cx="5164579" cy="26834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98955" y="2914997"/>
            <a:ext cx="6153150" cy="21552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84009" y="285741"/>
            <a:ext cx="448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 pixel detector integrated in RP box type [2]</a:t>
            </a:r>
            <a:br>
              <a:rPr lang="en-US" dirty="0" smtClean="0"/>
            </a:b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73706" y="860612"/>
            <a:ext cx="1842247" cy="484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7085" y="715353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vacuum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98895" y="1674621"/>
            <a:ext cx="1896035" cy="161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35393" y="1565626"/>
            <a:ext cx="453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hin window (~ 150 um) to separate detectors </a:t>
            </a:r>
            <a:br>
              <a:rPr lang="en-US" dirty="0" smtClean="0"/>
            </a:br>
            <a:r>
              <a:rPr lang="en-US" dirty="0" smtClean="0"/>
              <a:t>from LHC vacuum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41694" y="1557600"/>
            <a:ext cx="2474259" cy="119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83188" y="2752760"/>
            <a:ext cx="4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package operated at 10 mbar(a), -20 C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074459" y="1711604"/>
            <a:ext cx="577636" cy="482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62888" y="138096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LHC beam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2" y="46411"/>
            <a:ext cx="10515600" cy="1325563"/>
          </a:xfrm>
        </p:spPr>
        <p:txBody>
          <a:bodyPr/>
          <a:lstStyle/>
          <a:p>
            <a:r>
              <a:rPr lang="en-US" dirty="0" smtClean="0"/>
              <a:t>Timing detector: </a:t>
            </a:r>
            <a:br>
              <a:rPr lang="en-US" dirty="0" smtClean="0"/>
            </a:br>
            <a:r>
              <a:rPr lang="en-US" dirty="0" smtClean="0"/>
              <a:t>Diamond detector </a:t>
            </a:r>
            <a:r>
              <a:rPr lang="en-US" sz="2000" dirty="0" smtClean="0"/>
              <a:t>[3],[4] </a:t>
            </a:r>
            <a:endParaRPr lang="en-GB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7782" y="122923"/>
            <a:ext cx="5613381" cy="11310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0895-6E20-43DA-A4B7-0FDED374ED7A}" type="datetime1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PICO-SECOND TIMING DETECTORS FOR PHYSICS AND MEDICAL APPLICATIONS  ,                                         16. 18  MAY 2018 J. Baechler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BF4C-6887-4941-AADD-1962F48443C2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450" y="1390933"/>
            <a:ext cx="3321676" cy="4384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126" y="3489128"/>
            <a:ext cx="2263087" cy="22859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52787" y="2931014"/>
            <a:ext cx="384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in low imp. cylindrical RP [1]</a:t>
            </a:r>
          </a:p>
          <a:p>
            <a:r>
              <a:rPr lang="en-US" dirty="0" smtClean="0"/>
              <a:t>~ 300 um thickness of thin window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42532" y="4231455"/>
            <a:ext cx="1742303" cy="234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93135" y="3920189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vacuum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59908" y="4819341"/>
            <a:ext cx="406671" cy="5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32660" y="4812067"/>
            <a:ext cx="139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window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614516" y="523286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LHC beam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468926" y="4785992"/>
            <a:ext cx="498966" cy="469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96246" y="5795073"/>
            <a:ext cx="4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package operated at 100 mbar(a), +5 C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45448" y="4516897"/>
            <a:ext cx="2111441" cy="232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82542" y="4845241"/>
            <a:ext cx="3820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size optimized to obtain</a:t>
            </a:r>
            <a:br>
              <a:rPr lang="en-US" dirty="0" smtClean="0"/>
            </a:br>
            <a:r>
              <a:rPr lang="en-US" dirty="0" smtClean="0"/>
              <a:t>~ equal rate per pixel</a:t>
            </a:r>
          </a:p>
          <a:p>
            <a:r>
              <a:rPr lang="en-US" dirty="0"/>
              <a:t>s</a:t>
            </a:r>
            <a:r>
              <a:rPr lang="en-US" dirty="0" smtClean="0"/>
              <a:t>ensor is ~ 50 um close to thin window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771932" y="1253933"/>
            <a:ext cx="46328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scCVD</a:t>
            </a:r>
            <a:r>
              <a:rPr lang="en-US" dirty="0" smtClean="0"/>
              <a:t> diamond = 500 um thickness</a:t>
            </a:r>
          </a:p>
          <a:p>
            <a:r>
              <a:rPr lang="en-US" dirty="0" smtClean="0"/>
              <a:t>Radiation hard ~ 5*10</a:t>
            </a:r>
            <a:r>
              <a:rPr lang="en-US" baseline="30000" dirty="0" smtClean="0"/>
              <a:t>15</a:t>
            </a:r>
            <a:r>
              <a:rPr lang="en-US" dirty="0" smtClean="0"/>
              <a:t> p/cm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Area:   2.5  - 16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Spatial resolution ~ 150 um</a:t>
            </a:r>
          </a:p>
          <a:p>
            <a:r>
              <a:rPr lang="en-US" dirty="0"/>
              <a:t>C varies from 0.2  to 2 pF </a:t>
            </a:r>
            <a:endParaRPr lang="en-US" dirty="0" smtClean="0"/>
          </a:p>
          <a:p>
            <a:r>
              <a:rPr lang="en-US" dirty="0" smtClean="0"/>
              <a:t>Time resolution/plane  ~ 90 </a:t>
            </a:r>
            <a:r>
              <a:rPr lang="en-US" dirty="0" err="1" smtClean="0"/>
              <a:t>ps</a:t>
            </a:r>
            <a:r>
              <a:rPr lang="en-US" dirty="0" smtClean="0"/>
              <a:t>  at test beam [4]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632" y="1820664"/>
            <a:ext cx="21257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 electronics</a:t>
            </a:r>
            <a:br>
              <a:rPr lang="en-US" dirty="0" smtClean="0"/>
            </a:br>
            <a:r>
              <a:rPr lang="en-US" dirty="0" smtClean="0"/>
              <a:t>integrated in RP :</a:t>
            </a:r>
          </a:p>
          <a:p>
            <a:r>
              <a:rPr lang="en-US" dirty="0" smtClean="0"/>
              <a:t>3 stage amplification</a:t>
            </a:r>
            <a:br>
              <a:rPr lang="en-US" dirty="0" smtClean="0"/>
            </a:br>
            <a:r>
              <a:rPr lang="en-US" dirty="0" smtClean="0"/>
              <a:t>chain adopted from </a:t>
            </a:r>
          </a:p>
          <a:p>
            <a:r>
              <a:rPr lang="en-US" dirty="0" smtClean="0"/>
              <a:t>HADES collaboration</a:t>
            </a:r>
            <a:br>
              <a:rPr lang="en-US" dirty="0" smtClean="0"/>
            </a:br>
            <a:r>
              <a:rPr lang="en-US" dirty="0" smtClean="0"/>
              <a:t>amplifier.</a:t>
            </a:r>
          </a:p>
          <a:p>
            <a:r>
              <a:rPr lang="en-US" dirty="0" smtClean="0"/>
              <a:t>Rise time ~ 1.7 ns</a:t>
            </a:r>
          </a:p>
          <a:p>
            <a:r>
              <a:rPr lang="en-US" dirty="0" err="1" smtClean="0"/>
              <a:t>Vmax</a:t>
            </a:r>
            <a:r>
              <a:rPr lang="en-US" dirty="0" smtClean="0"/>
              <a:t> ~ 2.7 V [3]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-11459" y="4428446"/>
            <a:ext cx="2596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Timing electronics</a:t>
            </a:r>
            <a:br>
              <a:rPr lang="en-US" dirty="0" smtClean="0"/>
            </a:br>
            <a:r>
              <a:rPr lang="en-US" dirty="0"/>
              <a:t>NINO+HPTDC [5],[6]</a:t>
            </a:r>
            <a:endParaRPr lang="en-GB" dirty="0"/>
          </a:p>
          <a:p>
            <a:r>
              <a:rPr lang="en-US" dirty="0" smtClean="0"/>
              <a:t>~ 2m distance </a:t>
            </a:r>
            <a:br>
              <a:rPr lang="en-US" dirty="0" smtClean="0"/>
            </a:br>
            <a:r>
              <a:rPr lang="en-US" dirty="0" smtClean="0"/>
              <a:t> to detector in LHC tunnel</a:t>
            </a:r>
          </a:p>
        </p:txBody>
      </p:sp>
    </p:spTree>
    <p:extLst>
      <p:ext uri="{BB962C8B-B14F-4D97-AF65-F5344CB8AC3E}">
        <p14:creationId xmlns:p14="http://schemas.microsoft.com/office/powerpoint/2010/main" val="27826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881</Words>
  <Application>Microsoft Office PowerPoint</Application>
  <PresentationFormat>Widescreen</PresentationFormat>
  <Paragraphs>151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 Theme</vt:lpstr>
      <vt:lpstr>Status of CMS-PPS timing detectors</vt:lpstr>
      <vt:lpstr> </vt:lpstr>
      <vt:lpstr>CMS PPS spectrometer  </vt:lpstr>
      <vt:lpstr>26 Roman Pots installed in LHC tunnel at ip5 PPS (standard optics) &amp;  TOTEM (special optics) </vt:lpstr>
      <vt:lpstr>PPS -&gt; Extreme conditions to operate detectors close to the beam of LHC</vt:lpstr>
      <vt:lpstr>LHC and CT-PPS  operation during 2017</vt:lpstr>
      <vt:lpstr>Precision Proton measurement at LHC forward physics -&gt; main components: </vt:lpstr>
      <vt:lpstr>PowerPoint Presentation</vt:lpstr>
      <vt:lpstr>Timing detector:  Diamond detector [3],[4] </vt:lpstr>
      <vt:lpstr>Single plane diamond detector [4]</vt:lpstr>
      <vt:lpstr>Double layer diamonds of CT-PPS [5]  installed in RP timing during YETS2017 -&gt; operational with start of LHC  runs  2018</vt:lpstr>
      <vt:lpstr>PowerPoint Presentation</vt:lpstr>
      <vt:lpstr>Hit Distribution in the Timing Detector (LHC standard optics)</vt:lpstr>
      <vt:lpstr>PowerPoint Presentation</vt:lpstr>
      <vt:lpstr>Timing at CMS-PPS -&gt; clock distribution</vt:lpstr>
      <vt:lpstr>Summary and conclusions:</vt:lpstr>
      <vt:lpstr>References: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Joachim Baechler</dc:creator>
  <cp:lastModifiedBy>Joachim Baechler</cp:lastModifiedBy>
  <cp:revision>70</cp:revision>
  <cp:lastPrinted>2018-05-14T12:53:43Z</cp:lastPrinted>
  <dcterms:created xsi:type="dcterms:W3CDTF">2018-05-10T12:37:20Z</dcterms:created>
  <dcterms:modified xsi:type="dcterms:W3CDTF">2018-05-16T21:58:19Z</dcterms:modified>
</cp:coreProperties>
</file>