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60" r:id="rId2"/>
    <p:sldId id="330" r:id="rId3"/>
    <p:sldId id="308" r:id="rId4"/>
    <p:sldId id="300" r:id="rId5"/>
    <p:sldId id="328" r:id="rId6"/>
    <p:sldId id="318" r:id="rId7"/>
    <p:sldId id="319" r:id="rId8"/>
    <p:sldId id="317" r:id="rId9"/>
    <p:sldId id="322" r:id="rId10"/>
    <p:sldId id="321" r:id="rId11"/>
    <p:sldId id="323" r:id="rId12"/>
    <p:sldId id="331" r:id="rId13"/>
    <p:sldId id="325" r:id="rId14"/>
    <p:sldId id="326" r:id="rId15"/>
    <p:sldId id="324" r:id="rId16"/>
    <p:sldId id="277" r:id="rId17"/>
  </p:sldIdLst>
  <p:sldSz cx="9144000" cy="5143500" type="screen16x9"/>
  <p:notesSz cx="6797675" cy="9928225"/>
  <p:embeddedFontLst>
    <p:embeddedFont>
      <p:font typeface="Open Sans Semibold" panose="020B0706030804020204" pitchFamily="34" charset="0"/>
      <p:bold r:id="rId20"/>
      <p:boldItalic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Light" panose="020B030603050402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a Minafra" initials="NM" lastIdx="2" clrIdx="0">
    <p:extLst>
      <p:ext uri="{19B8F6BF-5375-455C-9EA6-DF929625EA0E}">
        <p15:presenceInfo xmlns:p15="http://schemas.microsoft.com/office/powerpoint/2012/main" userId="S-1-5-21-1526224874-1540688658-1361462980-10535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CF87"/>
    <a:srgbClr val="7D99D1"/>
    <a:srgbClr val="85C2A3"/>
    <a:srgbClr val="5954D9"/>
    <a:srgbClr val="59D454"/>
    <a:srgbClr val="00FFFF"/>
    <a:srgbClr val="FF00FF"/>
    <a:srgbClr val="FFFF00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96" y="202"/>
      </p:cViewPr>
      <p:guideLst>
        <p:guide orient="horz" pos="1620"/>
        <p:guide pos="289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18" d="100"/>
          <a:sy n="118" d="100"/>
        </p:scale>
        <p:origin x="4254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135"/>
          </a:xfrm>
          <a:prstGeom prst="rect">
            <a:avLst/>
          </a:prstGeom>
        </p:spPr>
        <p:txBody>
          <a:bodyPr vert="horz" lIns="85280" tIns="42640" rIns="85280" bIns="42640" rtlCol="0"/>
          <a:lstStyle>
            <a:lvl1pPr algn="l">
              <a:defRPr sz="1000"/>
            </a:lvl1pPr>
          </a:lstStyle>
          <a:p>
            <a:r>
              <a:rPr lang="en-GB" dirty="0" smtClean="0"/>
              <a:t>TOTEM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8135"/>
          </a:xfrm>
          <a:prstGeom prst="rect">
            <a:avLst/>
          </a:prstGeom>
        </p:spPr>
        <p:txBody>
          <a:bodyPr vert="horz" lIns="85280" tIns="42640" rIns="85280" bIns="42640" rtlCol="0"/>
          <a:lstStyle>
            <a:lvl1pPr algn="r">
              <a:defRPr sz="1000"/>
            </a:lvl1pPr>
          </a:lstStyle>
          <a:p>
            <a:fld id="{0F3C28A2-CB32-4C0B-8886-57C8010B898E}" type="datetime1">
              <a:rPr lang="fr-FR" smtClean="0"/>
              <a:t>16/05/2018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30092"/>
            <a:ext cx="2945659" cy="498135"/>
          </a:xfrm>
          <a:prstGeom prst="rect">
            <a:avLst/>
          </a:prstGeom>
        </p:spPr>
        <p:txBody>
          <a:bodyPr vert="horz" lIns="85280" tIns="42640" rIns="85280" bIns="42640" rtlCol="0" anchor="b"/>
          <a:lstStyle>
            <a:lvl1pPr algn="l">
              <a:defRPr sz="1000"/>
            </a:lvl1pPr>
          </a:lstStyle>
          <a:p>
            <a:r>
              <a:rPr lang="en-GB" dirty="0" smtClean="0"/>
              <a:t>Nicola Minafra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6" y="9430092"/>
            <a:ext cx="2945659" cy="498135"/>
          </a:xfrm>
          <a:prstGeom prst="rect">
            <a:avLst/>
          </a:prstGeom>
        </p:spPr>
        <p:txBody>
          <a:bodyPr vert="horz" lIns="85280" tIns="42640" rIns="85280" bIns="42640" rtlCol="0" anchor="b"/>
          <a:lstStyle>
            <a:lvl1pPr algn="r">
              <a:defRPr sz="1000"/>
            </a:lvl1pPr>
          </a:lstStyle>
          <a:p>
            <a:fld id="{A196BC89-A944-4E4E-90AC-95454101480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19370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45659" cy="496410"/>
          </a:xfrm>
          <a:prstGeom prst="rect">
            <a:avLst/>
          </a:prstGeom>
        </p:spPr>
        <p:txBody>
          <a:bodyPr vert="horz" lIns="85280" tIns="42640" rIns="85280" bIns="42640" rtlCol="0"/>
          <a:lstStyle>
            <a:lvl1pPr algn="l">
              <a:defRPr sz="1000"/>
            </a:lvl1pPr>
          </a:lstStyle>
          <a:p>
            <a:r>
              <a:rPr lang="fr-FR" dirty="0" smtClean="0"/>
              <a:t>TOTEM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6" y="4"/>
            <a:ext cx="2945659" cy="496410"/>
          </a:xfrm>
          <a:prstGeom prst="rect">
            <a:avLst/>
          </a:prstGeom>
        </p:spPr>
        <p:txBody>
          <a:bodyPr vert="horz" lIns="85280" tIns="42640" rIns="85280" bIns="42640" rtlCol="0"/>
          <a:lstStyle>
            <a:lvl1pPr algn="r">
              <a:defRPr sz="1000"/>
            </a:lvl1pPr>
          </a:lstStyle>
          <a:p>
            <a:fld id="{3DE2BED6-9434-4E8A-AEB0-0916BC129D16}" type="datetime1">
              <a:rPr lang="fr-FR" smtClean="0"/>
              <a:t>16/05/2018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5280" tIns="42640" rIns="85280" bIns="4264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85280" tIns="42640" rIns="85280" bIns="42640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430095"/>
            <a:ext cx="2945659" cy="496410"/>
          </a:xfrm>
          <a:prstGeom prst="rect">
            <a:avLst/>
          </a:prstGeom>
        </p:spPr>
        <p:txBody>
          <a:bodyPr vert="horz" lIns="85280" tIns="42640" rIns="85280" bIns="42640" rtlCol="0" anchor="b"/>
          <a:lstStyle>
            <a:lvl1pPr algn="l">
              <a:defRPr sz="1000"/>
            </a:lvl1pPr>
          </a:lstStyle>
          <a:p>
            <a:r>
              <a:rPr lang="fr-FR" dirty="0" smtClean="0"/>
              <a:t>Nicola Minafra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6" y="9430095"/>
            <a:ext cx="2945659" cy="496410"/>
          </a:xfrm>
          <a:prstGeom prst="rect">
            <a:avLst/>
          </a:prstGeom>
        </p:spPr>
        <p:txBody>
          <a:bodyPr vert="horz" lIns="85280" tIns="42640" rIns="85280" bIns="42640" rtlCol="0" anchor="b"/>
          <a:lstStyle>
            <a:lvl1pPr algn="r">
              <a:defRPr sz="1000"/>
            </a:lvl1pPr>
          </a:lstStyle>
          <a:p>
            <a:fld id="{E460EA63-43D2-E842-92EA-B304A8820AD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91205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EA63-43D2-E842-92EA-B304A8820AD7}" type="slidenum">
              <a:rPr lang="fr-FR" smtClean="0"/>
              <a:t>14</a:t>
            </a:fld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10653DE-58CF-46C2-AAD2-0EBE2452C483}" type="datetime1">
              <a:rPr lang="fr-FR" smtClean="0"/>
              <a:t>16/05/2018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Nicola Minafra</a:t>
            </a:r>
            <a:endParaRPr lang="fr-FR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fr-FR" dirty="0" smtClean="0"/>
              <a:t>TOTEM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508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292626"/>
            <a:ext cx="7792500" cy="62347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1" y="847676"/>
            <a:ext cx="8520599" cy="4045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pic>
        <p:nvPicPr>
          <p:cNvPr id="9" name="Picture 2" descr="http://www.scoutforceathlete.com/media/college/university-of-kansas-a55d6ff5a9b2f8.png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2008" y="292625"/>
            <a:ext cx="835468" cy="55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59"/>
          <p:cNvSpPr txBox="1">
            <a:spLocks noGrp="1"/>
          </p:cNvSpPr>
          <p:nvPr>
            <p:ph type="sldNum" idx="12"/>
          </p:nvPr>
        </p:nvSpPr>
        <p:spPr>
          <a:xfrm>
            <a:off x="8297833" y="4707811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it" sz="563" smtClean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pPr algn="r"/>
              <a:t>‹#›</a:t>
            </a:fld>
            <a:endParaRPr lang="it" sz="563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5613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6017335" y="4771783"/>
            <a:ext cx="17423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28 Feb 2018</a:t>
            </a:r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280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LHCC Open Session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6152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6017335" y="4771783"/>
            <a:ext cx="17423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 smtClean="0"/>
              <a:t>28 Feb 2018</a:t>
            </a:r>
            <a:endParaRPr lang="en-US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280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 smtClean="0"/>
              <a:t>LHCC Open Session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6152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6017335" y="4771783"/>
            <a:ext cx="17423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 smtClean="0"/>
              <a:t>28 Feb 2018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280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 smtClean="0"/>
              <a:t>LHCC Open Session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6152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6017335" y="4771783"/>
            <a:ext cx="17423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 smtClean="0"/>
              <a:t>28 Feb 2018</a:t>
            </a:r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280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 smtClean="0"/>
              <a:t>LHCC Open Session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6152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5" name="Shape 71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1077" y="292629"/>
            <a:ext cx="340928" cy="47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://www.scoutforceathlete.com/media/college/university-of-kansas-a55d6ff5a9b2f8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774" y="292987"/>
            <a:ext cx="549134" cy="48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phys.ufl.edu/~acosta/images/cms-color.gif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598" y="292628"/>
            <a:ext cx="486789" cy="48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59"/>
          <p:cNvSpPr txBox="1">
            <a:spLocks noGrp="1"/>
          </p:cNvSpPr>
          <p:nvPr>
            <p:ph type="sldNum" idx="12"/>
          </p:nvPr>
        </p:nvSpPr>
        <p:spPr>
          <a:xfrm>
            <a:off x="8269693" y="470781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it" sz="750" smtClean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pPr algn="r"/>
              <a:t>‹#›</a:t>
            </a:fld>
            <a:endParaRPr lang="it" sz="750" dirty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Shape 60"/>
          <p:cNvSpPr txBox="1"/>
          <p:nvPr userDrawn="1"/>
        </p:nvSpPr>
        <p:spPr>
          <a:xfrm>
            <a:off x="8671428" y="4814101"/>
            <a:ext cx="508499" cy="4056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750" dirty="0" smtClean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/20</a:t>
            </a:r>
            <a:endParaRPr lang="it" sz="600" dirty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548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700" y="1315400"/>
            <a:ext cx="2520000" cy="25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824" y="1315400"/>
            <a:ext cx="171720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440" y="180511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28 Feb 2018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3042806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LHCC Open Session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11700" y="118899"/>
            <a:ext cx="8226854" cy="70533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28 Feb 2018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3042806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LHCC Open Session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310180" y="655727"/>
            <a:ext cx="8226854" cy="10770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677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28 Feb 2018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3042806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LHCC Open Session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10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11700" y="118899"/>
            <a:ext cx="8226854" cy="70533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28 Feb 2018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3042806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LHCC Open Session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310180" y="655727"/>
            <a:ext cx="8226854" cy="10770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pic>
        <p:nvPicPr>
          <p:cNvPr id="7" name="Picture 4" descr="http://www.phys.ufl.edu/~acosta/images/cms-color.gif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7034" y="116276"/>
            <a:ext cx="536373" cy="5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78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017335" y="4771783"/>
            <a:ext cx="17423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 smtClean="0"/>
              <a:t>May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698740" y="4767263"/>
            <a:ext cx="6032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6374" y="4623806"/>
            <a:ext cx="317159" cy="465430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8468895" y="4623806"/>
            <a:ext cx="0" cy="4654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8132713" y="4845428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rgbClr val="8999BE"/>
                </a:solidFill>
              </a:rPr>
              <a:t>/14</a:t>
            </a:r>
            <a:endParaRPr lang="en-GB" sz="800" dirty="0">
              <a:solidFill>
                <a:srgbClr val="8999B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0" r:id="rId5"/>
    <p:sldLayoutId id="2147483679" r:id="rId6"/>
    <p:sldLayoutId id="2147483681" r:id="rId7"/>
    <p:sldLayoutId id="2147483685" r:id="rId8"/>
    <p:sldLayoutId id="2147483683" r:id="rId9"/>
    <p:sldLayoutId id="2147483684" r:id="rId10"/>
    <p:sldLayoutId id="2147483664" r:id="rId11"/>
    <p:sldLayoutId id="2147483665" r:id="rId12"/>
    <p:sldLayoutId id="2147483668" r:id="rId13"/>
    <p:sldLayoutId id="2147483669" r:id="rId14"/>
    <p:sldLayoutId id="2147483667" r:id="rId15"/>
    <p:sldLayoutId id="2147483674" r:id="rId16"/>
    <p:sldLayoutId id="2147483686" r:id="rId1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4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0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25.png"/><Relationship Id="rId2" Type="http://schemas.openxmlformats.org/officeDocument/2006/relationships/hyperlink" Target="https://en.wikipedia.org/wiki/Tomography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6.gif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0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8.08681" TargetMode="External"/><Relationship Id="rId2" Type="http://schemas.openxmlformats.org/officeDocument/2006/relationships/hyperlink" Target="http://personalpages.to.infn.it/~cartigli/Weightfield2/Main.html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personalpages.to.infn.it/~cartigli/NC_site/Seminars_files/s7p0657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6320"/>
            <a:ext cx="8226854" cy="1279160"/>
          </a:xfrm>
        </p:spPr>
        <p:txBody>
          <a:bodyPr>
            <a:normAutofit/>
          </a:bodyPr>
          <a:lstStyle/>
          <a:p>
            <a:r>
              <a:rPr lang="en-GB" dirty="0"/>
              <a:t>Totem Timing detector: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SAMPIC </a:t>
            </a:r>
            <a:r>
              <a:rPr lang="en-GB" dirty="0"/>
              <a:t>and UFSD at the LHC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457200" y="2636103"/>
            <a:ext cx="4470400" cy="371308"/>
          </a:xfrm>
        </p:spPr>
        <p:txBody>
          <a:bodyPr anchor="t">
            <a:normAutofit/>
          </a:bodyPr>
          <a:lstStyle/>
          <a:p>
            <a:r>
              <a:rPr lang="en-GB" dirty="0"/>
              <a:t>Nicola Minafra </a:t>
            </a:r>
            <a:r>
              <a:rPr lang="en-GB" sz="1200" dirty="0"/>
              <a:t>on behalf of </a:t>
            </a:r>
            <a:r>
              <a:rPr lang="en-GB" sz="1200" dirty="0" smtClean="0"/>
              <a:t>the TOTEM Collaboration</a:t>
            </a: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374" y="993428"/>
            <a:ext cx="2053440" cy="3013422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457200" y="3188033"/>
            <a:ext cx="4213860" cy="1383967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 smtClean="0">
                <a:latin typeface="+mn-lt"/>
              </a:rPr>
              <a:t>WORKSHOP </a:t>
            </a:r>
            <a:r>
              <a:rPr lang="en-GB" dirty="0">
                <a:latin typeface="+mn-lt"/>
              </a:rPr>
              <a:t>ON PICO-SECOND TIMING DETECTORS FOR PHYSICS AND </a:t>
            </a:r>
            <a:r>
              <a:rPr lang="en-GB" dirty="0" smtClean="0">
                <a:latin typeface="+mn-lt"/>
              </a:rPr>
              <a:t>APPLICATIONS</a:t>
            </a:r>
          </a:p>
          <a:p>
            <a:endParaRPr lang="en-GB" dirty="0" smtClean="0">
              <a:latin typeface="+mn-lt"/>
            </a:endParaRPr>
          </a:p>
          <a:p>
            <a:r>
              <a:rPr lang="en-GB" dirty="0" smtClean="0">
                <a:latin typeface="+mn-lt"/>
              </a:rPr>
              <a:t>16-18 </a:t>
            </a:r>
            <a:r>
              <a:rPr lang="en-GB" dirty="0">
                <a:latin typeface="+mn-lt"/>
              </a:rPr>
              <a:t>May 2018 Torino</a:t>
            </a:r>
          </a:p>
        </p:txBody>
      </p:sp>
    </p:spTree>
    <p:extLst>
      <p:ext uri="{BB962C8B-B14F-4D97-AF65-F5344CB8AC3E}">
        <p14:creationId xmlns:p14="http://schemas.microsoft.com/office/powerpoint/2010/main" val="34062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1700" y="118899"/>
            <a:ext cx="8226854" cy="70533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GB" dirty="0" smtClean="0"/>
              <a:t>Test in the lab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844856" y="4009350"/>
            <a:ext cx="4698736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SAMPIC and firmware were tested in the lab thanks to the possibility to configure and read the Digitizer Board using USB.</a:t>
            </a:r>
          </a:p>
          <a:p>
            <a:endParaRPr lang="en-US"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" t="13582" r="-382" b="5397"/>
          <a:stretch/>
        </p:blipFill>
        <p:spPr>
          <a:xfrm>
            <a:off x="3714679" y="958895"/>
            <a:ext cx="4993607" cy="249999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8740" y="4767263"/>
            <a:ext cx="603250" cy="273844"/>
          </a:xfrm>
        </p:spPr>
        <p:txBody>
          <a:bodyPr/>
          <a:lstStyle/>
          <a:p>
            <a:fld id="{975446A3-72A9-4B52-BA80-4F7E52BCB571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76396" y="958896"/>
            <a:ext cx="3172845" cy="3664044"/>
            <a:chOff x="471359" y="824231"/>
            <a:chExt cx="6929332" cy="80020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60" y="824231"/>
              <a:ext cx="3422469" cy="39650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222" y="824231"/>
              <a:ext cx="3422469" cy="396505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222" y="4861260"/>
              <a:ext cx="3422469" cy="396505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59" y="4861260"/>
              <a:ext cx="3422469" cy="3965056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844855" y="3698342"/>
            <a:ext cx="469873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UFSDs were tested (IV, noise, Sr90, …)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495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1700" y="118899"/>
            <a:ext cx="8226854" cy="70533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GB" dirty="0" smtClean="0"/>
              <a:t>Preliminary results from LHC tests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1921124" y="4413320"/>
            <a:ext cx="29986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Tomography</a:t>
            </a:r>
            <a:r>
              <a:rPr lang="en-GB" sz="1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is imaging by sections or sectioning, through the use of any kind of penetrating wave</a:t>
            </a:r>
            <a:r>
              <a:rPr lang="en-GB" sz="10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just"/>
            <a:r>
              <a:rPr lang="en-US" sz="10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2"/>
              </a:rPr>
              <a:t>en.wikipedia.org/wiki/Tomography</a:t>
            </a:r>
            <a:endParaRPr lang="en-US" sz="1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endParaRPr lang="en-GB" sz="1000" dirty="0" smtClean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8" name="Picture 2" descr="https://upload.wikimedia.org/wikipedia/commons/2/25/TomographyPrinciple_Illustration.pn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603"/>
          <a:stretch/>
        </p:blipFill>
        <p:spPr bwMode="auto">
          <a:xfrm>
            <a:off x="235666" y="3778891"/>
            <a:ext cx="1685458" cy="110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8740" y="4767263"/>
            <a:ext cx="603250" cy="273844"/>
          </a:xfrm>
        </p:spPr>
        <p:txBody>
          <a:bodyPr/>
          <a:lstStyle/>
          <a:p>
            <a:fld id="{8905BE71-633E-4E87-8EBB-ADFFC7E66E08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335526" y="1138792"/>
            <a:ext cx="6704547" cy="2850067"/>
            <a:chOff x="-1390650" y="-1770653"/>
            <a:chExt cx="13425488" cy="57071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81125" y="1082899"/>
              <a:ext cx="11906250" cy="2847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390650" y="-1770653"/>
              <a:ext cx="11915775" cy="28670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45084" y="-1770653"/>
              <a:ext cx="1389754" cy="5707104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435852" y="769460"/>
            <a:ext cx="1572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+mj-lt"/>
              </a:rPr>
              <a:t>Tomography</a:t>
            </a:r>
            <a:endParaRPr lang="en-US" dirty="0"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9063" y="1289753"/>
            <a:ext cx="2363584" cy="2489138"/>
            <a:chOff x="119063" y="1289753"/>
            <a:chExt cx="2363584" cy="2489138"/>
          </a:xfrm>
        </p:grpSpPr>
        <p:cxnSp>
          <p:nvCxnSpPr>
            <p:cNvPr id="24" name="Straight Connector 23"/>
            <p:cNvCxnSpPr/>
            <p:nvPr/>
          </p:nvCxnSpPr>
          <p:spPr>
            <a:xfrm flipH="1" flipV="1">
              <a:off x="119063" y="1289753"/>
              <a:ext cx="293577" cy="47656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906" y="1470211"/>
              <a:ext cx="437193" cy="593508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 rot="15863707" flipV="1">
              <a:off x="472646" y="2027183"/>
              <a:ext cx="430907" cy="25336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632833" y="1689045"/>
              <a:ext cx="948290" cy="184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Timing Detector</a:t>
              </a:r>
              <a:endPara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04453" y="2008826"/>
              <a:ext cx="11781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1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Strip Tracking</a:t>
              </a:r>
            </a:p>
            <a:p>
              <a:pPr algn="r"/>
              <a:r>
                <a:rPr lang="en-GB" sz="11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Detector</a:t>
              </a:r>
              <a:endPara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1700" y="2134773"/>
              <a:ext cx="1666915" cy="1282078"/>
            </a:xfrm>
            <a:prstGeom prst="rect">
              <a:avLst/>
            </a:prstGeom>
          </p:spPr>
        </p:pic>
        <p:cxnSp>
          <p:nvCxnSpPr>
            <p:cNvPr id="46" name="Straight Connector 45"/>
            <p:cNvCxnSpPr/>
            <p:nvPr/>
          </p:nvCxnSpPr>
          <p:spPr>
            <a:xfrm flipH="1" flipV="1">
              <a:off x="1304453" y="3079496"/>
              <a:ext cx="480347" cy="69939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31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1700" y="118899"/>
            <a:ext cx="8226854" cy="70533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GB" dirty="0" smtClean="0"/>
              <a:t>Preliminary results from LHC tests</a:t>
            </a:r>
            <a:endParaRPr lang="en-GB" dirty="0"/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8740" y="4767263"/>
            <a:ext cx="603250" cy="273844"/>
          </a:xfrm>
        </p:spPr>
        <p:txBody>
          <a:bodyPr/>
          <a:lstStyle/>
          <a:p>
            <a:fld id="{8905BE71-633E-4E87-8EBB-ADFFC7E66E08}" type="slidenum">
              <a:rPr lang="en-US" smtClean="0"/>
              <a:t>11</a:t>
            </a:fld>
            <a:endParaRPr lang="en-US" dirty="0"/>
          </a:p>
        </p:txBody>
      </p:sp>
      <p:sp>
        <p:nvSpPr>
          <p:cNvPr id="1027" name="Rectangle 1026"/>
          <p:cNvSpPr/>
          <p:nvPr/>
        </p:nvSpPr>
        <p:spPr>
          <a:xfrm>
            <a:off x="1367175" y="4306238"/>
            <a:ext cx="5996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Very low statistics…. </a:t>
            </a:r>
          </a:p>
          <a:p>
            <a:pPr algn="r"/>
            <a:r>
              <a:rPr lang="en-GB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… just enough to double check the mapping!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526" y="917673"/>
            <a:ext cx="5200487" cy="330169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564306" y="1449292"/>
            <a:ext cx="1498000" cy="2308324"/>
            <a:chOff x="7564306" y="1317679"/>
            <a:chExt cx="1498000" cy="2308324"/>
          </a:xfrm>
        </p:grpSpPr>
        <p:sp>
          <p:nvSpPr>
            <p:cNvPr id="9" name="TextBox 8"/>
            <p:cNvSpPr txBox="1"/>
            <p:nvPr/>
          </p:nvSpPr>
          <p:spPr>
            <a:xfrm>
              <a:off x="7564306" y="1317679"/>
              <a:ext cx="667170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59D454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Ch</a:t>
              </a:r>
              <a:r>
                <a:rPr lang="en-US" dirty="0">
                  <a:solidFill>
                    <a:srgbClr val="59D454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7</a:t>
              </a:r>
            </a:p>
            <a:p>
              <a:r>
                <a:rPr lang="en-US" dirty="0" err="1" smtClean="0">
                  <a:solidFill>
                    <a:srgbClr val="00FFFF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Ch</a:t>
              </a:r>
              <a:r>
                <a:rPr lang="en-US" dirty="0" smtClean="0">
                  <a:solidFill>
                    <a:srgbClr val="00FFFF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dirty="0">
                  <a:solidFill>
                    <a:srgbClr val="00FFFF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</a:p>
            <a:p>
              <a:r>
                <a:rPr lang="en-US" dirty="0" err="1" smtClean="0">
                  <a:solidFill>
                    <a:srgbClr val="FF00FF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Ch</a:t>
              </a:r>
              <a:r>
                <a:rPr lang="en-US" dirty="0" smtClean="0">
                  <a:solidFill>
                    <a:srgbClr val="FF00FF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dirty="0">
                  <a:solidFill>
                    <a:srgbClr val="FF00FF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</a:p>
            <a:p>
              <a:r>
                <a:rPr lang="en-US" dirty="0" err="1" smtClean="0">
                  <a:solidFill>
                    <a:srgbClr val="FFFF00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Ch</a:t>
              </a:r>
              <a:r>
                <a:rPr lang="en-US" dirty="0" smtClean="0">
                  <a:solidFill>
                    <a:srgbClr val="FFFF00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dirty="0">
                  <a:solidFill>
                    <a:srgbClr val="FFFF00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  <a:p>
              <a:r>
                <a:rPr lang="en-US" dirty="0" err="1" smtClean="0">
                  <a:solidFill>
                    <a:srgbClr val="0000FF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Ch</a:t>
              </a:r>
              <a:r>
                <a:rPr lang="en-US" dirty="0" smtClean="0">
                  <a:solidFill>
                    <a:srgbClr val="0000FF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3</a:t>
              </a:r>
              <a:endParaRPr lang="en-US" dirty="0" smtClean="0">
                <a:solidFill>
                  <a:srgbClr val="00FF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US" dirty="0" err="1" smtClean="0">
                  <a:solidFill>
                    <a:srgbClr val="00FF00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Ch</a:t>
              </a:r>
              <a:r>
                <a:rPr lang="en-US" dirty="0" smtClean="0">
                  <a:solidFill>
                    <a:srgbClr val="00FF00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2</a:t>
              </a:r>
              <a:endParaRPr lang="en-US" dirty="0" smtClean="0">
                <a:solidFill>
                  <a:srgbClr val="FF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US" dirty="0" err="1" smtClean="0">
                  <a:solidFill>
                    <a:srgbClr val="FF0000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Ch</a:t>
              </a:r>
              <a:r>
                <a:rPr lang="en-US" dirty="0" smtClean="0">
                  <a:solidFill>
                    <a:srgbClr val="FF0000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1</a:t>
              </a:r>
              <a:endParaRPr lang="en-US" dirty="0" smtClean="0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US" dirty="0" err="1" smtClean="0">
                  <a:solidFill>
                    <a:srgbClr val="000000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Ch</a:t>
              </a:r>
              <a:r>
                <a:rPr lang="en-US" dirty="0" smtClean="0">
                  <a:solidFill>
                    <a:srgbClr val="000000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98070" y="1317679"/>
              <a:ext cx="66717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5954D9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Ch</a:t>
              </a:r>
              <a:r>
                <a:rPr lang="en-US" dirty="0" smtClean="0">
                  <a:solidFill>
                    <a:srgbClr val="5954D9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8</a:t>
              </a:r>
            </a:p>
            <a:p>
              <a:r>
                <a:rPr lang="en-US" dirty="0" err="1" smtClean="0">
                  <a:solidFill>
                    <a:srgbClr val="85C2A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Ch</a:t>
              </a:r>
              <a:r>
                <a:rPr lang="en-US" dirty="0" smtClean="0">
                  <a:solidFill>
                    <a:srgbClr val="85C2A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9</a:t>
              </a:r>
            </a:p>
            <a:p>
              <a:endParaRPr lang="en-US" dirty="0" smtClean="0">
                <a:solidFill>
                  <a:srgbClr val="7D99D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63689" y="1987309"/>
              <a:ext cx="7986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 err="1">
                  <a:solidFill>
                    <a:srgbClr val="7D99D1"/>
                  </a:solidFill>
                  <a:latin typeface="Open Sans Semibold"/>
                  <a:ea typeface="Open Sans" panose="020B0606030504020204" pitchFamily="34" charset="0"/>
                  <a:cs typeface="Open Sans" panose="020B0606030504020204" pitchFamily="34" charset="0"/>
                </a:rPr>
                <a:t>Ch</a:t>
              </a:r>
              <a:r>
                <a:rPr lang="en-US" dirty="0">
                  <a:solidFill>
                    <a:srgbClr val="7D99D1"/>
                  </a:solidFill>
                  <a:latin typeface="Open Sans Semibold"/>
                  <a:ea typeface="Open Sans" panose="020B0606030504020204" pitchFamily="34" charset="0"/>
                  <a:cs typeface="Open Sans" panose="020B0606030504020204" pitchFamily="34" charset="0"/>
                </a:rPr>
                <a:t> 10</a:t>
              </a:r>
              <a:endParaRPr lang="en-US" dirty="0">
                <a:solidFill>
                  <a:srgbClr val="D4CF87"/>
                </a:solidFill>
                <a:latin typeface="Open Sans Semibold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63688" y="2831486"/>
              <a:ext cx="7986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 err="1">
                  <a:solidFill>
                    <a:srgbClr val="D4CF87"/>
                  </a:solidFill>
                  <a:latin typeface="Open Sans Semibold"/>
                  <a:ea typeface="Open Sans" panose="020B0606030504020204" pitchFamily="34" charset="0"/>
                  <a:cs typeface="Open Sans" panose="020B0606030504020204" pitchFamily="34" charset="0"/>
                </a:rPr>
                <a:t>Ch</a:t>
              </a:r>
              <a:r>
                <a:rPr lang="en-US" dirty="0">
                  <a:solidFill>
                    <a:srgbClr val="D4CF87"/>
                  </a:solidFill>
                  <a:latin typeface="Open Sans Semibold"/>
                  <a:ea typeface="Open Sans" panose="020B0606030504020204" pitchFamily="34" charset="0"/>
                  <a:cs typeface="Open Sans" panose="020B0606030504020204" pitchFamily="34" charset="0"/>
                </a:rPr>
                <a:t> 11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435852" y="769460"/>
            <a:ext cx="1572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+mj-lt"/>
              </a:rPr>
              <a:t>Tomography</a:t>
            </a:r>
            <a:endParaRPr lang="en-US" dirty="0">
              <a:latin typeface="+mj-l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19063" y="1289753"/>
            <a:ext cx="2363584" cy="2489138"/>
            <a:chOff x="119063" y="1289753"/>
            <a:chExt cx="2363584" cy="2489138"/>
          </a:xfrm>
        </p:grpSpPr>
        <p:cxnSp>
          <p:nvCxnSpPr>
            <p:cNvPr id="28" name="Straight Connector 27"/>
            <p:cNvCxnSpPr/>
            <p:nvPr/>
          </p:nvCxnSpPr>
          <p:spPr>
            <a:xfrm flipH="1" flipV="1">
              <a:off x="119063" y="1289753"/>
              <a:ext cx="293577" cy="47656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906" y="1470211"/>
              <a:ext cx="437193" cy="593508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 rot="15863707" flipV="1">
              <a:off x="472646" y="2027183"/>
              <a:ext cx="430907" cy="25336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32833" y="1689045"/>
              <a:ext cx="948290" cy="184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Timing Detector</a:t>
              </a:r>
              <a:endPara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04453" y="2008826"/>
              <a:ext cx="11781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1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Strip Tracking</a:t>
              </a:r>
            </a:p>
            <a:p>
              <a:pPr algn="r"/>
              <a:r>
                <a:rPr lang="en-GB" sz="11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Detector</a:t>
              </a:r>
              <a:endPara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1700" y="2134773"/>
              <a:ext cx="1666915" cy="1282078"/>
            </a:xfrm>
            <a:prstGeom prst="rect">
              <a:avLst/>
            </a:prstGeom>
          </p:spPr>
        </p:pic>
        <p:cxnSp>
          <p:nvCxnSpPr>
            <p:cNvPr id="47" name="Straight Connector 46"/>
            <p:cNvCxnSpPr/>
            <p:nvPr/>
          </p:nvCxnSpPr>
          <p:spPr>
            <a:xfrm flipH="1" flipV="1">
              <a:off x="1304453" y="3079496"/>
              <a:ext cx="480347" cy="69939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75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98778" y="1509760"/>
            <a:ext cx="6252697" cy="2478573"/>
            <a:chOff x="1566851" y="1605747"/>
            <a:chExt cx="6252697" cy="247857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6851" y="1735303"/>
              <a:ext cx="6252697" cy="234901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 rot="2093740">
              <a:off x="2833084" y="1605747"/>
              <a:ext cx="724502" cy="454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53550" y="2452329"/>
              <a:ext cx="655320" cy="454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" name="Title 1"/>
          <p:cNvSpPr txBox="1">
            <a:spLocks/>
          </p:cNvSpPr>
          <p:nvPr/>
        </p:nvSpPr>
        <p:spPr>
          <a:xfrm>
            <a:off x="311700" y="118899"/>
            <a:ext cx="8226854" cy="70533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GB" dirty="0" smtClean="0"/>
              <a:t>Preliminary results from LHC tests</a:t>
            </a:r>
            <a:endParaRPr lang="en-GB" dirty="0"/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8740" y="4767263"/>
            <a:ext cx="603250" cy="273844"/>
          </a:xfrm>
        </p:spPr>
        <p:txBody>
          <a:bodyPr/>
          <a:lstStyle/>
          <a:p>
            <a:fld id="{8905BE71-633E-4E87-8EBB-ADFFC7E66E08}" type="slidenum">
              <a:rPr lang="en-US" smtClean="0"/>
              <a:t>12</a:t>
            </a:fld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t="2189" b="48652"/>
          <a:stretch/>
        </p:blipFill>
        <p:spPr>
          <a:xfrm>
            <a:off x="4503420" y="776102"/>
            <a:ext cx="4147554" cy="16078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t="50755"/>
          <a:stretch/>
        </p:blipFill>
        <p:spPr>
          <a:xfrm>
            <a:off x="147054" y="3183027"/>
            <a:ext cx="4147554" cy="16106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39178" y="1070079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Sector 45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834974" y="4241125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Sector 56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94608" y="3111991"/>
            <a:ext cx="2024912" cy="535506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294608" y="3556000"/>
            <a:ext cx="2024912" cy="869792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2598687" y="1158759"/>
            <a:ext cx="2225910" cy="751985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598687" y="1975178"/>
            <a:ext cx="2225910" cy="345005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22537" y="769905"/>
            <a:ext cx="1176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+mj-lt"/>
              </a:rPr>
              <a:t>Hit Maps</a:t>
            </a:r>
            <a:endParaRPr lang="en-US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21764" y="4642575"/>
            <a:ext cx="2995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 2/3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channels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connected!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2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1700" y="118899"/>
            <a:ext cx="8226854" cy="70533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GB" dirty="0" smtClean="0"/>
              <a:t>Time of Arrival measurement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4425127" y="1253710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71450" indent="-1714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rgbClr val="FF0000"/>
                </a:solidFill>
              </a:rPr>
              <a:t>Baseline</a:t>
            </a:r>
            <a:r>
              <a:rPr lang="en-GB" sz="1200" dirty="0" smtClean="0">
                <a:solidFill>
                  <a:schemeClr val="accent6">
                    <a:lumMod val="50000"/>
                  </a:schemeClr>
                </a:solidFill>
              </a:rPr>
              <a:t>: linear fit on the first </a:t>
            </a:r>
            <a:r>
              <a:rPr lang="en-US" sz="1200" dirty="0" err="1" smtClean="0">
                <a:solidFill>
                  <a:srgbClr val="0047FD"/>
                </a:solidFill>
              </a:rPr>
              <a:t>baselinePoints</a:t>
            </a:r>
            <a:endParaRPr lang="en-US" sz="1200" dirty="0" smtClean="0">
              <a:solidFill>
                <a:srgbClr val="0047FD"/>
              </a:solidFill>
            </a:endParaRPr>
          </a:p>
          <a:p>
            <a:pPr marL="171450" indent="-1714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</a:rPr>
              <a:t>Baseline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 is subtracted</a:t>
            </a:r>
          </a:p>
          <a:p>
            <a:pPr marL="171450" indent="-1714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71450" indent="-1714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If max &lt; </a:t>
            </a:r>
            <a:r>
              <a:rPr lang="en-US" sz="1200" dirty="0" err="1">
                <a:solidFill>
                  <a:srgbClr val="0047FD"/>
                </a:solidFill>
              </a:rPr>
              <a:t>saturationLimit</a:t>
            </a:r>
            <a:endParaRPr lang="en-US" sz="1200" dirty="0" smtClean="0">
              <a:solidFill>
                <a:srgbClr val="0047FD"/>
              </a:solidFill>
            </a:endParaRPr>
          </a:p>
          <a:p>
            <a:pPr marL="171450" indent="-1714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Smoothing:   </a:t>
            </a:r>
            <a:r>
              <a:rPr lang="en-US" sz="1200" dirty="0" err="1" smtClean="0">
                <a:solidFill>
                  <a:schemeClr val="accent6">
                    <a:lumMod val="50000"/>
                  </a:schemeClr>
                </a:solidFill>
              </a:rPr>
              <a:t>sinc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 convolution using (</a:t>
            </a:r>
            <a:r>
              <a:rPr lang="en-US" sz="1200" dirty="0" err="1" smtClean="0">
                <a:solidFill>
                  <a:srgbClr val="0047FD"/>
                </a:solidFill>
              </a:rPr>
              <a:t>smoothingPoints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 points) 	    low pass filter with frequency </a:t>
            </a:r>
            <a:r>
              <a:rPr lang="en-US" sz="1200" dirty="0" err="1">
                <a:solidFill>
                  <a:srgbClr val="0047FD"/>
                </a:solidFill>
              </a:rPr>
              <a:t>lowPassFrequency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171450" indent="-1714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Constant Fraction Discriminator, using </a:t>
            </a:r>
            <a:r>
              <a:rPr lang="en-US" sz="1200" dirty="0" err="1" smtClean="0">
                <a:solidFill>
                  <a:srgbClr val="0047FD"/>
                </a:solidFill>
              </a:rPr>
              <a:t>cfdFraction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en-US" sz="1200" dirty="0" smtClean="0"/>
              <a:t> </a:t>
            </a:r>
            <a:r>
              <a:rPr lang="en-US" sz="1200" dirty="0">
                <a:solidFill>
                  <a:srgbClr val="0047FD"/>
                </a:solidFill>
              </a:rPr>
              <a:t>hysteresis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1700" y="1125033"/>
            <a:ext cx="3980900" cy="2697679"/>
            <a:chOff x="311700" y="1050530"/>
            <a:chExt cx="3980900" cy="26976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700" y="1050530"/>
              <a:ext cx="3980900" cy="2697679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flipV="1">
              <a:off x="853778" y="3368605"/>
              <a:ext cx="813361" cy="40415"/>
            </a:xfrm>
            <a:prstGeom prst="line">
              <a:avLst/>
            </a:prstGeom>
            <a:ln>
              <a:solidFill>
                <a:srgbClr val="FF0000">
                  <a:alpha val="55000"/>
                </a:srgbClr>
              </a:solidFill>
            </a:ln>
            <a:effectLst>
              <a:glow rad="177800">
                <a:srgbClr val="FF0000">
                  <a:alpha val="35000"/>
                </a:srgbClr>
              </a:glo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853778" y="3227151"/>
              <a:ext cx="3238288" cy="181870"/>
            </a:xfrm>
            <a:prstGeom prst="line">
              <a:avLst/>
            </a:prstGeom>
            <a:ln w="3175">
              <a:solidFill>
                <a:srgbClr val="FF0000">
                  <a:alpha val="55000"/>
                </a:srgbClr>
              </a:solidFill>
              <a:prstDash val="sysDot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311700" y="3974514"/>
            <a:ext cx="5779146" cy="463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Other algorithms tested, better performance with CFD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48274" y="3201271"/>
            <a:ext cx="322517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ADC and INL calibrations to be done…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8740" y="4767263"/>
            <a:ext cx="603250" cy="273844"/>
          </a:xfrm>
        </p:spPr>
        <p:txBody>
          <a:bodyPr/>
          <a:lstStyle/>
          <a:p>
            <a:fld id="{585854DC-CFCD-4C1B-BF66-581632EAF93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2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26509" y="1231331"/>
            <a:ext cx="57410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Detector packages installed and tested during End of Year Technical Stop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2/3 of channels connected to the CMS DAQ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Detector hardware tested and installed in the RPs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Firmware developed and tested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Software developed and included in CMS official framework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Optimization and characterization in progress….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200000"/>
              </a:lnSpc>
            </a:pP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 physics coming with dedicated run at end of June…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11700" y="118899"/>
            <a:ext cx="8226854" cy="70533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5054070" y="4106678"/>
            <a:ext cx="1617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 stay tuned!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250227" y="464531"/>
            <a:ext cx="4725566" cy="2200529"/>
            <a:chOff x="2876311" y="1315666"/>
            <a:chExt cx="6013213" cy="28001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2655" y="1315666"/>
              <a:ext cx="3660460" cy="193143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 rot="1234476">
              <a:off x="5196113" y="2433700"/>
              <a:ext cx="1523283" cy="593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38180">
              <a:off x="6417163" y="2777604"/>
              <a:ext cx="2472361" cy="133820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16341">
              <a:off x="2876311" y="1749182"/>
              <a:ext cx="2653930" cy="27645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16258">
              <a:off x="5401731" y="2440655"/>
              <a:ext cx="1017845" cy="46100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9325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659" y="1263159"/>
            <a:ext cx="1468680" cy="2155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0194" y="3657600"/>
            <a:ext cx="21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totem.web.cern.ch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8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7698740" y="4767263"/>
            <a:ext cx="6032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it" sz="563" smtClean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pPr/>
              <a:t>1</a:t>
            </a:fld>
            <a:endParaRPr lang="it" sz="563" dirty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48916" y="881634"/>
            <a:ext cx="6333877" cy="2949462"/>
            <a:chOff x="2876311" y="1315666"/>
            <a:chExt cx="6013213" cy="280014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2655" y="1315666"/>
              <a:ext cx="3660460" cy="193143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1234476">
              <a:off x="5196113" y="2433700"/>
              <a:ext cx="1523283" cy="593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38180">
              <a:off x="6417163" y="2777604"/>
              <a:ext cx="2472361" cy="133820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16341">
              <a:off x="2876311" y="1749182"/>
              <a:ext cx="2653930" cy="27645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16258">
              <a:off x="5401731" y="2440655"/>
              <a:ext cx="1017845" cy="46100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861322" y="2897184"/>
            <a:ext cx="965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55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TOTEM </a:t>
            </a:r>
            <a:r>
              <a:rPr lang="en-US" sz="1200" b="1" dirty="0" smtClean="0">
                <a:solidFill>
                  <a:srgbClr val="0055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RPs</a:t>
            </a:r>
            <a:endParaRPr lang="en-US" sz="1200" b="1" dirty="0">
              <a:solidFill>
                <a:srgbClr val="0055A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8170" y="1998441"/>
            <a:ext cx="4119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 Diffraction at LHC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Totem Roman </a:t>
            </a:r>
            <a:r>
              <a:rPr lang="en-US" sz="12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 system</a:t>
            </a:r>
            <a:endParaRPr lang="en-US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Timing detector in the vertical Roman Pots</a:t>
            </a:r>
          </a:p>
          <a:p>
            <a:pPr marL="628650" lvl="1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Ultra Fast Silicon Detectors</a:t>
            </a:r>
          </a:p>
          <a:p>
            <a:pPr marL="628650" lvl="1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SAMPIC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Commissioning: LHC preliminary results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49736" y="897070"/>
            <a:ext cx="965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55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TOTEM </a:t>
            </a:r>
            <a:r>
              <a:rPr lang="en-US" sz="1200" b="1" dirty="0" smtClean="0">
                <a:solidFill>
                  <a:srgbClr val="0055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RPs</a:t>
            </a:r>
            <a:endParaRPr lang="en-US" sz="1200" b="1" dirty="0">
              <a:solidFill>
                <a:srgbClr val="0055A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11700" y="118899"/>
            <a:ext cx="8226854" cy="70533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GB" dirty="0" smtClean="0"/>
              <a:t>The TOTEM Experiment at the LHC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6134346" y="2165140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90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153497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Arrow Connector 31"/>
          <p:cNvCxnSpPr/>
          <p:nvPr/>
        </p:nvCxnSpPr>
        <p:spPr>
          <a:xfrm>
            <a:off x="2898521" y="2568722"/>
            <a:ext cx="2997454" cy="1509070"/>
          </a:xfrm>
          <a:prstGeom prst="straightConnector1">
            <a:avLst/>
          </a:prstGeom>
          <a:ln>
            <a:solidFill>
              <a:srgbClr val="DF23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75" y="2271736"/>
            <a:ext cx="2234731" cy="18620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993402" y="2328626"/>
                <a:ext cx="720208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sz="210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1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10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10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1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402" y="2328626"/>
                <a:ext cx="720208" cy="415498"/>
              </a:xfrm>
              <a:prstGeom prst="rect">
                <a:avLst/>
              </a:prstGeom>
              <a:blipFill>
                <a:blip r:embed="rId3"/>
                <a:stretch>
                  <a:fillRect r="-32203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993402" y="3646794"/>
                <a:ext cx="720208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sz="210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1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10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10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1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402" y="3646794"/>
                <a:ext cx="720208" cy="415498"/>
              </a:xfrm>
              <a:prstGeom prst="rect">
                <a:avLst/>
              </a:prstGeom>
              <a:blipFill>
                <a:blip r:embed="rId4"/>
                <a:stretch>
                  <a:fillRect r="-33898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2155547" y="3040608"/>
                <a:ext cx="510518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15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547" y="3040608"/>
                <a:ext cx="510518" cy="4154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Left Brace 28"/>
          <p:cNvSpPr/>
          <p:nvPr/>
        </p:nvSpPr>
        <p:spPr>
          <a:xfrm>
            <a:off x="2534227" y="2972297"/>
            <a:ext cx="262001" cy="52524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838955" y="3911296"/>
            <a:ext cx="3057020" cy="346393"/>
          </a:xfrm>
          <a:prstGeom prst="straightConnector1">
            <a:avLst/>
          </a:prstGeom>
          <a:ln>
            <a:solidFill>
              <a:srgbClr val="DF23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402212">
            <a:off x="2856300" y="4124398"/>
            <a:ext cx="29182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DF230A"/>
                </a:solidFill>
              </a:rPr>
              <a:t>Leading proton detected by TOTEM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11700" y="118899"/>
            <a:ext cx="8226854" cy="70533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GB" dirty="0"/>
              <a:t>Central Diffraction at LHC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448916" y="881634"/>
            <a:ext cx="6333877" cy="2949462"/>
            <a:chOff x="2876311" y="1315666"/>
            <a:chExt cx="6013213" cy="280014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2655" y="1315666"/>
              <a:ext cx="3660460" cy="1931435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 rot="1234476">
              <a:off x="5196113" y="2433700"/>
              <a:ext cx="1523283" cy="593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38180">
              <a:off x="6417163" y="2777604"/>
              <a:ext cx="2472361" cy="133820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16341">
              <a:off x="2876311" y="1749182"/>
              <a:ext cx="2653930" cy="27645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16258">
              <a:off x="5401731" y="2440655"/>
              <a:ext cx="1017845" cy="461009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7861322" y="2897184"/>
            <a:ext cx="965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55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TOTEM </a:t>
            </a:r>
            <a:r>
              <a:rPr lang="en-US" sz="1200" b="1" dirty="0" smtClean="0">
                <a:solidFill>
                  <a:srgbClr val="0055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RPs</a:t>
            </a:r>
            <a:endParaRPr lang="en-US" sz="1200" b="1" dirty="0">
              <a:solidFill>
                <a:srgbClr val="0055A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34346" y="2165140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90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CMS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49736" y="897070"/>
            <a:ext cx="965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55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TOTEM </a:t>
            </a:r>
            <a:r>
              <a:rPr lang="en-US" sz="1200" b="1" dirty="0" smtClean="0">
                <a:solidFill>
                  <a:srgbClr val="0055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RPs</a:t>
            </a:r>
            <a:endParaRPr lang="en-US" sz="1200" b="1" dirty="0">
              <a:solidFill>
                <a:srgbClr val="0055A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Shape 7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87302" y="3754801"/>
            <a:ext cx="734226" cy="102270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/>
          <p:cNvSpPr txBox="1"/>
          <p:nvPr/>
        </p:nvSpPr>
        <p:spPr>
          <a:xfrm>
            <a:off x="2815903" y="3464386"/>
            <a:ext cx="13722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3333FF"/>
                </a:solidFill>
              </a:rPr>
              <a:t>Central </a:t>
            </a:r>
            <a:r>
              <a:rPr lang="en-US" sz="1350" dirty="0" smtClean="0">
                <a:solidFill>
                  <a:srgbClr val="3333FF"/>
                </a:solidFill>
              </a:rPr>
              <a:t>system</a:t>
            </a:r>
            <a:endParaRPr lang="en-US" sz="1350" dirty="0">
              <a:solidFill>
                <a:srgbClr val="3333FF"/>
              </a:solidFill>
            </a:endParaRPr>
          </a:p>
        </p:txBody>
      </p:sp>
      <p:pic>
        <p:nvPicPr>
          <p:cNvPr id="25" name="Picture 4" descr="http://www.phys.ufl.edu/~acosta/images/cms-color.gif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5999" y="2972297"/>
            <a:ext cx="536373" cy="5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85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280038" y="793724"/>
            <a:ext cx="537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2015</a:t>
            </a:r>
            <a:endParaRPr lang="en-GB" sz="1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1700" y="749602"/>
                <a:ext cx="3924696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1400" dirty="0" smtClean="0">
                    <a:latin typeface="+mj-lt"/>
                  </a:rPr>
                  <a:t>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1400" dirty="0" smtClean="0">
                    <a:latin typeface="+mj-lt"/>
                  </a:rPr>
                  <a:t> runs</a:t>
                </a:r>
                <a:endParaRPr lang="en-GB" sz="14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endParaRPr lang="en-GB" sz="14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GB" sz="140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0" y="749602"/>
                <a:ext cx="3924696" cy="1061829"/>
              </a:xfrm>
              <a:prstGeom prst="rect">
                <a:avLst/>
              </a:prstGeom>
              <a:blipFill>
                <a:blip r:embed="rId3"/>
                <a:stretch>
                  <a:fillRect l="-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780585" y="806207"/>
            <a:ext cx="30874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 smtClean="0"/>
              <a:t>6 </a:t>
            </a:r>
            <a:r>
              <a:rPr lang="en-GB" sz="1100" dirty="0"/>
              <a:t>Vertical </a:t>
            </a:r>
            <a:r>
              <a:rPr lang="en-GB" sz="1100" dirty="0" smtClean="0"/>
              <a:t>RPs</a:t>
            </a:r>
            <a:endParaRPr lang="en-GB" sz="11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100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 smtClean="0"/>
              <a:t>2 Horizontal RPs </a:t>
            </a:r>
            <a:r>
              <a:rPr lang="en-GB" sz="1100" dirty="0"/>
              <a:t>(only alignment)</a:t>
            </a:r>
          </a:p>
          <a:p>
            <a:pPr lvl="1">
              <a:lnSpc>
                <a:spcPct val="150000"/>
              </a:lnSpc>
            </a:pPr>
            <a:endParaRPr lang="en-GB" sz="1100" dirty="0"/>
          </a:p>
        </p:txBody>
      </p:sp>
      <p:sp>
        <p:nvSpPr>
          <p:cNvPr id="78" name="Rectangle 77"/>
          <p:cNvSpPr/>
          <p:nvPr/>
        </p:nvSpPr>
        <p:spPr>
          <a:xfrm>
            <a:off x="4455664" y="804787"/>
            <a:ext cx="2965484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GB" sz="1100" dirty="0"/>
              <a:t>4 Tracking (strip)</a:t>
            </a:r>
          </a:p>
          <a:p>
            <a:pPr lvl="1">
              <a:lnSpc>
                <a:spcPct val="150000"/>
              </a:lnSpc>
            </a:pPr>
            <a:r>
              <a:rPr lang="en-GB" sz="1100" dirty="0" smtClean="0"/>
              <a:t>2 Timing (UFSD)</a:t>
            </a:r>
          </a:p>
          <a:p>
            <a:pPr lvl="1">
              <a:lnSpc>
                <a:spcPct val="150000"/>
              </a:lnSpc>
            </a:pPr>
            <a:r>
              <a:rPr lang="en-GB" sz="1100" dirty="0" smtClean="0"/>
              <a:t>Tracking </a:t>
            </a:r>
            <a:r>
              <a:rPr lang="en-GB" sz="1100" dirty="0"/>
              <a:t>(pixel)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77871" y="1169453"/>
            <a:ext cx="1117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PER ARM</a:t>
            </a:r>
            <a:endParaRPr lang="en-US" dirty="0"/>
          </a:p>
        </p:txBody>
      </p:sp>
      <p:cxnSp>
        <p:nvCxnSpPr>
          <p:cNvPr id="86" name="Straight Connector 85"/>
          <p:cNvCxnSpPr/>
          <p:nvPr/>
        </p:nvCxnSpPr>
        <p:spPr>
          <a:xfrm>
            <a:off x="1246914" y="3149692"/>
            <a:ext cx="70796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3043514" y="2965134"/>
            <a:ext cx="88886" cy="355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Rectangle 87"/>
          <p:cNvSpPr/>
          <p:nvPr/>
        </p:nvSpPr>
        <p:spPr>
          <a:xfrm>
            <a:off x="2796002" y="2578193"/>
            <a:ext cx="88886" cy="355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Rectangle 88"/>
          <p:cNvSpPr/>
          <p:nvPr/>
        </p:nvSpPr>
        <p:spPr>
          <a:xfrm>
            <a:off x="2796004" y="3303762"/>
            <a:ext cx="88886" cy="355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0" name="Rectangle 89"/>
          <p:cNvSpPr/>
          <p:nvPr/>
        </p:nvSpPr>
        <p:spPr>
          <a:xfrm>
            <a:off x="3580777" y="2947831"/>
            <a:ext cx="88886" cy="355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1" name="Rectangle 90"/>
          <p:cNvSpPr/>
          <p:nvPr/>
        </p:nvSpPr>
        <p:spPr>
          <a:xfrm>
            <a:off x="3813317" y="2578691"/>
            <a:ext cx="88886" cy="355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2" name="Rectangle 91"/>
          <p:cNvSpPr/>
          <p:nvPr/>
        </p:nvSpPr>
        <p:spPr>
          <a:xfrm>
            <a:off x="3813319" y="3304260"/>
            <a:ext cx="88886" cy="355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3" name="Rectangle 92"/>
          <p:cNvSpPr/>
          <p:nvPr/>
        </p:nvSpPr>
        <p:spPr>
          <a:xfrm>
            <a:off x="5694299" y="2971658"/>
            <a:ext cx="88886" cy="355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4" name="Rectangle 93"/>
          <p:cNvSpPr/>
          <p:nvPr/>
        </p:nvSpPr>
        <p:spPr>
          <a:xfrm>
            <a:off x="5421974" y="2591899"/>
            <a:ext cx="88886" cy="355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5" name="Rectangle 94"/>
          <p:cNvSpPr/>
          <p:nvPr/>
        </p:nvSpPr>
        <p:spPr>
          <a:xfrm>
            <a:off x="5421976" y="3317468"/>
            <a:ext cx="88886" cy="355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6" name="Rectangle 95"/>
          <p:cNvSpPr/>
          <p:nvPr/>
        </p:nvSpPr>
        <p:spPr>
          <a:xfrm>
            <a:off x="6993055" y="2956165"/>
            <a:ext cx="88886" cy="355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7" name="Rectangle 96"/>
          <p:cNvSpPr/>
          <p:nvPr/>
        </p:nvSpPr>
        <p:spPr>
          <a:xfrm>
            <a:off x="7225595" y="2587025"/>
            <a:ext cx="88886" cy="355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8" name="Rectangle 97"/>
          <p:cNvSpPr/>
          <p:nvPr/>
        </p:nvSpPr>
        <p:spPr>
          <a:xfrm>
            <a:off x="7225597" y="3312594"/>
            <a:ext cx="88886" cy="355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1" name="Rectangle 100"/>
          <p:cNvSpPr/>
          <p:nvPr/>
        </p:nvSpPr>
        <p:spPr>
          <a:xfrm>
            <a:off x="3580779" y="2945918"/>
            <a:ext cx="88886" cy="355931"/>
          </a:xfrm>
          <a:prstGeom prst="rect">
            <a:avLst/>
          </a:prstGeom>
          <a:effectLst>
            <a:glow rad="25400">
              <a:schemeClr val="accent6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2" name="Rectangle 101"/>
          <p:cNvSpPr/>
          <p:nvPr/>
        </p:nvSpPr>
        <p:spPr>
          <a:xfrm>
            <a:off x="3813319" y="2576778"/>
            <a:ext cx="88886" cy="355931"/>
          </a:xfrm>
          <a:prstGeom prst="rect">
            <a:avLst/>
          </a:prstGeom>
          <a:effectLst>
            <a:glow rad="25400">
              <a:schemeClr val="accent6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3" name="Rectangle 102"/>
          <p:cNvSpPr/>
          <p:nvPr/>
        </p:nvSpPr>
        <p:spPr>
          <a:xfrm>
            <a:off x="3813321" y="3305615"/>
            <a:ext cx="88886" cy="355931"/>
          </a:xfrm>
          <a:prstGeom prst="rect">
            <a:avLst/>
          </a:prstGeom>
          <a:effectLst>
            <a:glow rad="25400">
              <a:schemeClr val="accent6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5" name="Rectangle 104"/>
          <p:cNvSpPr/>
          <p:nvPr/>
        </p:nvSpPr>
        <p:spPr>
          <a:xfrm>
            <a:off x="5415960" y="2583971"/>
            <a:ext cx="88886" cy="35593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effectLst>
            <a:glow rad="25400">
              <a:schemeClr val="accent6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6" name="Rectangle 105"/>
          <p:cNvSpPr/>
          <p:nvPr/>
        </p:nvSpPr>
        <p:spPr>
          <a:xfrm>
            <a:off x="5421978" y="3315556"/>
            <a:ext cx="88886" cy="35593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effectLst>
            <a:glow rad="25400">
              <a:schemeClr val="accent6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7" name="Rectangle 106"/>
          <p:cNvSpPr/>
          <p:nvPr/>
        </p:nvSpPr>
        <p:spPr>
          <a:xfrm>
            <a:off x="6993057" y="2958106"/>
            <a:ext cx="88886" cy="355931"/>
          </a:xfrm>
          <a:prstGeom prst="rect">
            <a:avLst/>
          </a:prstGeom>
          <a:effectLst>
            <a:glow rad="25400">
              <a:schemeClr val="accent6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8" name="Rectangle 107"/>
          <p:cNvSpPr/>
          <p:nvPr/>
        </p:nvSpPr>
        <p:spPr>
          <a:xfrm>
            <a:off x="7225597" y="2588742"/>
            <a:ext cx="88886" cy="355931"/>
          </a:xfrm>
          <a:prstGeom prst="rect">
            <a:avLst/>
          </a:prstGeom>
          <a:effectLst>
            <a:glow rad="25400">
              <a:schemeClr val="accent6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Rectangle 108"/>
          <p:cNvSpPr/>
          <p:nvPr/>
        </p:nvSpPr>
        <p:spPr>
          <a:xfrm>
            <a:off x="7225599" y="3313949"/>
            <a:ext cx="88886" cy="355931"/>
          </a:xfrm>
          <a:prstGeom prst="rect">
            <a:avLst/>
          </a:prstGeom>
          <a:effectLst>
            <a:glow rad="25400">
              <a:schemeClr val="accent6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663520" y="3965485"/>
            <a:ext cx="831420" cy="788964"/>
          </a:xfrm>
          <a:prstGeom prst="rect">
            <a:avLst/>
          </a:prstGeom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838" y="4025084"/>
            <a:ext cx="663427" cy="61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Straight Arrow Connector 82"/>
          <p:cNvCxnSpPr>
            <a:stCxn id="69" idx="0"/>
          </p:cNvCxnSpPr>
          <p:nvPr/>
        </p:nvCxnSpPr>
        <p:spPr>
          <a:xfrm flipV="1">
            <a:off x="3359552" y="3411129"/>
            <a:ext cx="238730" cy="613955"/>
          </a:xfrm>
          <a:prstGeom prst="straightConnector1">
            <a:avLst/>
          </a:prstGeom>
          <a:ln>
            <a:solidFill>
              <a:srgbClr val="0055A0">
                <a:alpha val="36863"/>
              </a:srgb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005438" y="3910453"/>
            <a:ext cx="831420" cy="788964"/>
          </a:xfrm>
          <a:prstGeom prst="rect">
            <a:avLst/>
          </a:prstGeom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9756" y="3970052"/>
            <a:ext cx="663427" cy="61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>
            <a:stCxn id="42" idx="0"/>
          </p:cNvCxnSpPr>
          <p:nvPr/>
        </p:nvCxnSpPr>
        <p:spPr>
          <a:xfrm flipV="1">
            <a:off x="6701470" y="3356097"/>
            <a:ext cx="238730" cy="613955"/>
          </a:xfrm>
          <a:prstGeom prst="straightConnector1">
            <a:avLst/>
          </a:prstGeom>
          <a:ln>
            <a:solidFill>
              <a:srgbClr val="0055A0">
                <a:alpha val="36863"/>
              </a:srgb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6342969" y="2954076"/>
            <a:ext cx="88680" cy="3551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4" name="Picture 16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70755" flipH="1">
            <a:off x="4741018" y="2324886"/>
            <a:ext cx="482968" cy="585844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4" t="-75" r="862" b="75"/>
          <a:stretch/>
        </p:blipFill>
        <p:spPr>
          <a:xfrm>
            <a:off x="7455051" y="2446186"/>
            <a:ext cx="540625" cy="526489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4" t="-75" r="862" b="75"/>
          <a:stretch/>
        </p:blipFill>
        <p:spPr>
          <a:xfrm flipV="1">
            <a:off x="7455052" y="3301366"/>
            <a:ext cx="540625" cy="526489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29245" flipH="1" flipV="1">
            <a:off x="4741018" y="3403620"/>
            <a:ext cx="482968" cy="585844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4" t="-75" r="862" b="75"/>
          <a:stretch/>
        </p:blipFill>
        <p:spPr>
          <a:xfrm>
            <a:off x="3953352" y="2443044"/>
            <a:ext cx="540625" cy="526489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4" t="-75" r="862" b="75"/>
          <a:stretch/>
        </p:blipFill>
        <p:spPr>
          <a:xfrm flipV="1">
            <a:off x="3953353" y="3298224"/>
            <a:ext cx="540625" cy="526489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6258">
            <a:off x="151919" y="2919122"/>
            <a:ext cx="1017845" cy="461009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19858585">
            <a:off x="225950" y="1369919"/>
            <a:ext cx="18928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Expected after </a:t>
            </a:r>
            <a:r>
              <a:rPr lang="en-US" sz="1200" dirty="0"/>
              <a:t>TS1 (July) 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311700" y="118899"/>
            <a:ext cx="8226854" cy="70533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The TOTEM Roman Pot system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98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1" grpId="0" animBg="1"/>
      <p:bldP spid="102" grpId="0" animBg="1"/>
      <p:bldP spid="103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8463" y="954512"/>
            <a:ext cx="4169413" cy="199648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/>
          <p:cNvSpPr txBox="1"/>
          <p:nvPr/>
        </p:nvSpPr>
        <p:spPr>
          <a:xfrm>
            <a:off x="428463" y="3135178"/>
            <a:ext cx="4169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To associate the detected protons to the correct vertex, when there are multiple interactions per bunch crossing (pile-up) it is possible to measure the time difference between the arrival instants.</a:t>
            </a:r>
          </a:p>
          <a:p>
            <a:pPr algn="just"/>
            <a:endParaRPr lang="en-US" sz="1200" dirty="0">
              <a:solidFill>
                <a:schemeClr val="accent6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2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With a time resolution of 50 ps 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 |Z</a:t>
            </a:r>
            <a:r>
              <a:rPr lang="en-GB" sz="1200" baseline="-250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CMS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− Z</a:t>
            </a:r>
            <a:r>
              <a:rPr lang="en-GB" sz="1200" baseline="-250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RP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| &lt; 2 cm )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the impurity of the selected events equal to 5% (instead of 22% without the timing information).</a:t>
            </a:r>
            <a:endParaRPr lang="en-US" sz="1200" dirty="0">
              <a:solidFill>
                <a:schemeClr val="accent6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11700" y="118899"/>
            <a:ext cx="8226854" cy="70533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 smtClean="0"/>
              <a:t>The TOTEM Timing Detector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4783529" y="964037"/>
            <a:ext cx="3781387" cy="3736299"/>
            <a:chOff x="476710" y="1560605"/>
            <a:chExt cx="5041849" cy="498173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710" y="1560605"/>
              <a:ext cx="5041849" cy="4576577"/>
            </a:xfrm>
            <a:prstGeom prst="rect">
              <a:avLst/>
            </a:prstGeom>
          </p:spPr>
        </p:pic>
        <p:sp>
          <p:nvSpPr>
            <p:cNvPr id="39" name="Oval 38"/>
            <p:cNvSpPr/>
            <p:nvPr/>
          </p:nvSpPr>
          <p:spPr>
            <a:xfrm>
              <a:off x="2691419" y="3436827"/>
              <a:ext cx="504595" cy="5045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806522" y="6137183"/>
                  <a:ext cx="2801194" cy="4051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35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35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rad>
                      <m:r>
                        <a:rPr lang="en-US" sz="135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35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sz="135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5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𝑻𝒆𝑽</m:t>
                      </m:r>
                    </m:oMath>
                  </a14:m>
                  <a:r>
                    <a:rPr lang="en-US" sz="135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,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  <m:sup>
                          <m:r>
                            <a:rPr lang="en-US" sz="135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35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35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𝟗𝟎</m:t>
                      </m:r>
                    </m:oMath>
                  </a14:m>
                  <a:r>
                    <a:rPr lang="en-US" sz="135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m </a:t>
                  </a:r>
                  <a:endParaRPr lang="en-GB" sz="135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522" y="6137183"/>
                  <a:ext cx="2801194" cy="405155"/>
                </a:xfrm>
                <a:prstGeom prst="rect">
                  <a:avLst/>
                </a:prstGeom>
                <a:blipFill>
                  <a:blip r:embed="rId4"/>
                  <a:stretch>
                    <a:fillRect t="-2000" b="-1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Shape 95"/>
          <p:cNvSpPr txBox="1"/>
          <p:nvPr/>
        </p:nvSpPr>
        <p:spPr>
          <a:xfrm>
            <a:off x="7203514" y="2308126"/>
            <a:ext cx="1175750" cy="49248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lvl="0" algn="just"/>
            <a:r>
              <a:rPr lang="en-US" sz="1350" dirty="0" smtClean="0">
                <a:solidFill>
                  <a:schemeClr val="accent6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Timing </a:t>
            </a:r>
            <a:r>
              <a:rPr lang="en-US" sz="1350" dirty="0">
                <a:solidFill>
                  <a:schemeClr val="accent6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detector</a:t>
            </a:r>
          </a:p>
        </p:txBody>
      </p:sp>
      <p:cxnSp>
        <p:nvCxnSpPr>
          <p:cNvPr id="46" name="Straight Arrow Connector 45"/>
          <p:cNvCxnSpPr>
            <a:stCxn id="44" idx="1"/>
          </p:cNvCxnSpPr>
          <p:nvPr/>
        </p:nvCxnSpPr>
        <p:spPr>
          <a:xfrm flipH="1">
            <a:off x="6864672" y="2554369"/>
            <a:ext cx="338842" cy="383787"/>
          </a:xfrm>
          <a:prstGeom prst="straightConnector1">
            <a:avLst/>
          </a:prstGeom>
          <a:ln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253" y="1546719"/>
            <a:ext cx="437193" cy="593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532252" y="2986260"/>
            <a:ext cx="437193" cy="593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7" name="Straight Arrow Connector 26"/>
          <p:cNvCxnSpPr>
            <a:stCxn id="44" idx="1"/>
          </p:cNvCxnSpPr>
          <p:nvPr/>
        </p:nvCxnSpPr>
        <p:spPr>
          <a:xfrm flipH="1" flipV="1">
            <a:off x="6864672" y="2169559"/>
            <a:ext cx="338842" cy="384810"/>
          </a:xfrm>
          <a:prstGeom prst="straightConnector1">
            <a:avLst/>
          </a:prstGeom>
          <a:ln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98740" y="4767263"/>
            <a:ext cx="603250" cy="273844"/>
          </a:xfrm>
        </p:spPr>
        <p:txBody>
          <a:bodyPr/>
          <a:lstStyle/>
          <a:p>
            <a:fld id="{AD79748A-34D2-4285-A3F6-B178A735161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15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95"/>
          <p:cNvSpPr txBox="1"/>
          <p:nvPr/>
        </p:nvSpPr>
        <p:spPr>
          <a:xfrm>
            <a:off x="388589" y="696784"/>
            <a:ext cx="7070002" cy="495281"/>
          </a:xfrm>
          <a:prstGeom prst="rect">
            <a:avLst/>
          </a:prstGeom>
          <a:noFill/>
          <a:ln>
            <a:noFill/>
          </a:ln>
        </p:spPr>
        <p:txBody>
          <a:bodyPr lIns="51427" tIns="51427" rIns="51427" bIns="51427" anchor="t" anchorCtr="0">
            <a:noAutofit/>
          </a:bodyPr>
          <a:lstStyle/>
          <a:p>
            <a:pPr lvl="0" algn="just"/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Ultra Fast Silicon Detectors (UFSD) are Low Gain Avalanche Detectors optimized for timing measurements employing a thin multiplication layer to increase the output signal at the passage of a particle of a factor ~10. </a:t>
            </a:r>
            <a:endParaRPr lang="it" sz="1000" dirty="0"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1700" y="4856577"/>
            <a:ext cx="4335034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*: </a:t>
            </a:r>
            <a:r>
              <a:rPr lang="en-US" sz="78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http://personalpages.to.infn.it/~cartigli/Weightfield2/Main.html</a:t>
            </a:r>
            <a:endParaRPr lang="en-US" sz="788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589" y="1208933"/>
            <a:ext cx="401460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The signal generated at the passage of a MIP by a 50 </a:t>
            </a:r>
            <a:r>
              <a:rPr lang="en-US" sz="1000" dirty="0" err="1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μm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000" dirty="0" err="1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UfSD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can be simulated using Weightfield2*.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chemeClr val="accent6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  <a:sym typeface="Open Sans"/>
              <a:hlinkClick r:id="rId3" tooltip="Abstract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  <a:hlinkClick r:id="rId3" tooltip="Abstract"/>
              </a:rPr>
              <a:t>arXiv:1608.08681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Timing capabilities of Ultra-Fast Silicon Detector</a:t>
            </a:r>
            <a:endParaRPr lang="en-US" sz="1000" dirty="0">
              <a:solidFill>
                <a:schemeClr val="accent6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98" y="2422469"/>
            <a:ext cx="4014607" cy="21911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79640" y="4387281"/>
            <a:ext cx="235885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50 </a:t>
            </a:r>
            <a:r>
              <a:rPr lang="el-GR" sz="10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μ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 </a:t>
            </a:r>
            <a:r>
              <a:rPr lang="en-US" sz="1000" dirty="0" err="1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UfSD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at 200V with a gain 15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45726" y="1238100"/>
            <a:ext cx="397169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The signal is “amplified” by a gain layer inside the sensor itself, but the leading edge is slower and depends on the charge that is collected by the gain layer</a:t>
            </a:r>
            <a:endParaRPr lang="en-US" sz="1000" dirty="0">
              <a:solidFill>
                <a:schemeClr val="accent6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9076" y="2060992"/>
            <a:ext cx="22188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Time precision: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 good as </a:t>
            </a:r>
            <a:r>
              <a:rPr lang="en-US" sz="1000" b="1" dirty="0" smtClean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30 </a:t>
            </a:r>
            <a:r>
              <a:rPr lang="en-US" sz="1000" b="1" dirty="0" err="1" smtClean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ps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endParaRPr lang="en-US" sz="1000" dirty="0">
              <a:solidFill>
                <a:schemeClr val="accent6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818822" y="2440648"/>
            <a:ext cx="3615759" cy="1973054"/>
            <a:chOff x="6406776" y="3591859"/>
            <a:chExt cx="5359678" cy="29246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3986" t="4595" r="5840" b="6213"/>
            <a:stretch/>
          </p:blipFill>
          <p:spPr>
            <a:xfrm>
              <a:off x="6406776" y="3591859"/>
              <a:ext cx="5359678" cy="2924680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7239205" y="3815019"/>
              <a:ext cx="3547319" cy="2073408"/>
              <a:chOff x="7239205" y="3815019"/>
              <a:chExt cx="3547319" cy="2073408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8287246" y="4109535"/>
                <a:ext cx="613416" cy="2425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sz="788" dirty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Electrons</a:t>
                </a:r>
              </a:p>
            </p:txBody>
          </p:sp>
          <p:cxnSp>
            <p:nvCxnSpPr>
              <p:cNvPr id="15" name="Straight Arrow Connector 14"/>
              <p:cNvCxnSpPr>
                <a:stCxn id="14" idx="1"/>
              </p:cNvCxnSpPr>
              <p:nvPr/>
            </p:nvCxnSpPr>
            <p:spPr>
              <a:xfrm flipH="1" flipV="1">
                <a:off x="7239205" y="3969326"/>
                <a:ext cx="1046972" cy="24847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8992379" y="3915426"/>
                <a:ext cx="388996" cy="2425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sz="788" dirty="0">
                    <a:solidFill>
                      <a:srgbClr val="0065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Holes</a:t>
                </a:r>
              </a:p>
            </p:txBody>
          </p:sp>
          <p:cxnSp>
            <p:nvCxnSpPr>
              <p:cNvPr id="20" name="Straight Arrow Connector 19"/>
              <p:cNvCxnSpPr>
                <a:stCxn id="19" idx="1"/>
              </p:cNvCxnSpPr>
              <p:nvPr/>
            </p:nvCxnSpPr>
            <p:spPr>
              <a:xfrm flipH="1" flipV="1">
                <a:off x="8355619" y="3815019"/>
                <a:ext cx="636494" cy="208674"/>
              </a:xfrm>
              <a:prstGeom prst="straightConnector1">
                <a:avLst/>
              </a:prstGeom>
              <a:ln>
                <a:solidFill>
                  <a:srgbClr val="0065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9508395" y="4236747"/>
                <a:ext cx="1278129" cy="2425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sz="788" dirty="0">
                    <a:solidFill>
                      <a:srgbClr val="FF00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Multiplied Electrons</a:t>
                </a:r>
              </a:p>
            </p:txBody>
          </p:sp>
          <p:cxnSp>
            <p:nvCxnSpPr>
              <p:cNvPr id="23" name="Straight Arrow Connector 22"/>
              <p:cNvCxnSpPr>
                <a:stCxn id="22" idx="1"/>
              </p:cNvCxnSpPr>
              <p:nvPr/>
            </p:nvCxnSpPr>
            <p:spPr>
              <a:xfrm flipH="1" flipV="1">
                <a:off x="8189366" y="3910606"/>
                <a:ext cx="1319298" cy="43440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9508664" y="4755991"/>
                <a:ext cx="1101140" cy="2425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sz="788" dirty="0">
                    <a:solidFill>
                      <a:srgbClr val="00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Multiplied Holes</a:t>
                </a:r>
              </a:p>
            </p:txBody>
          </p:sp>
          <p:cxnSp>
            <p:nvCxnSpPr>
              <p:cNvPr id="25" name="Straight Arrow Connector 24"/>
              <p:cNvCxnSpPr>
                <a:stCxn id="24" idx="1"/>
              </p:cNvCxnSpPr>
              <p:nvPr/>
            </p:nvCxnSpPr>
            <p:spPr>
              <a:xfrm flipH="1" flipV="1">
                <a:off x="7586686" y="4728916"/>
                <a:ext cx="1921978" cy="148262"/>
              </a:xfrm>
              <a:prstGeom prst="straightConnector1">
                <a:avLst/>
              </a:prstGeom>
              <a:ln>
                <a:solidFill>
                  <a:srgbClr val="00FF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8831178" y="5645882"/>
                <a:ext cx="407211" cy="2425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sz="788" b="1" dirty="0">
                    <a:solidFill>
                      <a:srgbClr val="00FF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Total</a:t>
                </a:r>
              </a:p>
            </p:txBody>
          </p:sp>
          <p:cxnSp>
            <p:nvCxnSpPr>
              <p:cNvPr id="31" name="Straight Arrow Connector 30"/>
              <p:cNvCxnSpPr>
                <a:stCxn id="30" idx="1"/>
              </p:cNvCxnSpPr>
              <p:nvPr/>
            </p:nvCxnSpPr>
            <p:spPr>
              <a:xfrm flipH="1">
                <a:off x="8215470" y="5754150"/>
                <a:ext cx="615708" cy="134107"/>
              </a:xfrm>
              <a:prstGeom prst="straightConnector1">
                <a:avLst/>
              </a:prstGeom>
              <a:ln w="28575">
                <a:solidFill>
                  <a:srgbClr val="00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8740" y="4767263"/>
            <a:ext cx="603250" cy="273844"/>
          </a:xfrm>
        </p:spPr>
        <p:txBody>
          <a:bodyPr/>
          <a:lstStyle/>
          <a:p>
            <a:fld id="{15938E28-A774-4580-AA74-B5ED73D184D7}" type="slidenum">
              <a:rPr lang="en-US" smtClean="0"/>
              <a:t>5</a:t>
            </a:fld>
            <a:endParaRPr lang="en-US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11700" y="118899"/>
            <a:ext cx="8226854" cy="70533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GB" dirty="0"/>
              <a:t>Ultra Fast Silicon Detectors (LGADs)</a:t>
            </a:r>
          </a:p>
        </p:txBody>
      </p:sp>
    </p:spTree>
    <p:extLst>
      <p:ext uri="{BB962C8B-B14F-4D97-AF65-F5344CB8AC3E}">
        <p14:creationId xmlns:p14="http://schemas.microsoft.com/office/powerpoint/2010/main" val="399582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1700" y="118899"/>
            <a:ext cx="8226854" cy="70533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GB" dirty="0" smtClean="0"/>
              <a:t>Geometry of the detectors</a:t>
            </a:r>
            <a:endParaRPr lang="en-GB" dirty="0"/>
          </a:p>
        </p:txBody>
      </p:sp>
      <p:grpSp>
        <p:nvGrpSpPr>
          <p:cNvPr id="25" name="Group 24"/>
          <p:cNvGrpSpPr/>
          <p:nvPr/>
        </p:nvGrpSpPr>
        <p:grpSpPr>
          <a:xfrm>
            <a:off x="2771914" y="802975"/>
            <a:ext cx="6289536" cy="3128097"/>
            <a:chOff x="426357" y="759058"/>
            <a:chExt cx="4747260" cy="23610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818" y="759058"/>
              <a:ext cx="1472817" cy="236104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7708" y="759058"/>
              <a:ext cx="1275909" cy="228293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21805">
              <a:off x="2576959" y="1770855"/>
              <a:ext cx="620429" cy="281009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426357" y="1906230"/>
              <a:ext cx="2273591" cy="5130"/>
            </a:xfrm>
            <a:prstGeom prst="line">
              <a:avLst/>
            </a:prstGeom>
            <a:ln>
              <a:solidFill>
                <a:srgbClr val="FF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699948" y="1900606"/>
              <a:ext cx="2473669" cy="5624"/>
            </a:xfrm>
            <a:prstGeom prst="line">
              <a:avLst/>
            </a:prstGeom>
            <a:ln>
              <a:solidFill>
                <a:srgbClr val="FF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84"/>
          <a:stretch/>
        </p:blipFill>
        <p:spPr>
          <a:xfrm flipH="1">
            <a:off x="5597775" y="2757390"/>
            <a:ext cx="1802471" cy="20154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1210" y="4013092"/>
            <a:ext cx="293862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smtClean="0"/>
              <a:t>12 channels per plane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smtClean="0"/>
              <a:t>4 planes per package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smtClean="0"/>
              <a:t>2 packages per arm (top and bottom)</a:t>
            </a:r>
          </a:p>
          <a:p>
            <a:endParaRPr lang="en-GB" sz="105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smtClean="0"/>
              <a:t>Time precision better than 50 </a:t>
            </a:r>
            <a:r>
              <a:rPr lang="en-GB" sz="1050" dirty="0" err="1" smtClean="0"/>
              <a:t>ps</a:t>
            </a:r>
            <a:r>
              <a:rPr lang="en-GB" sz="1050" dirty="0"/>
              <a:t> per </a:t>
            </a:r>
            <a:r>
              <a:rPr lang="en-GB" sz="1050" dirty="0" smtClean="0"/>
              <a:t>plane</a:t>
            </a:r>
            <a:endParaRPr lang="en-GB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10" y="822794"/>
            <a:ext cx="2247562" cy="3070926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8740" y="4767263"/>
            <a:ext cx="603250" cy="273844"/>
          </a:xfrm>
        </p:spPr>
        <p:txBody>
          <a:bodyPr/>
          <a:lstStyle/>
          <a:p>
            <a:fld id="{943CC844-3D04-4EE8-849A-68F7D57A4C0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50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1700" y="118899"/>
            <a:ext cx="8226854" cy="70533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GB" dirty="0" smtClean="0"/>
              <a:t>Read-out chain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421613" y="2770736"/>
            <a:ext cx="2350323" cy="1269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SAMPIC</a:t>
            </a:r>
          </a:p>
          <a:p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/>
              <a:t>16 </a:t>
            </a:r>
            <a:r>
              <a:rPr lang="en-GB" sz="1050" dirty="0" smtClean="0"/>
              <a:t>channels/chip</a:t>
            </a:r>
            <a:endParaRPr lang="en-GB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smtClean="0"/>
              <a:t>Up </a:t>
            </a:r>
            <a:r>
              <a:rPr lang="en-GB" sz="1050" dirty="0"/>
              <a:t>to 64 </a:t>
            </a:r>
            <a:r>
              <a:rPr lang="en-GB" sz="1050" dirty="0" smtClean="0"/>
              <a:t>samples/hit </a:t>
            </a:r>
            <a:r>
              <a:rPr lang="en-GB" sz="1050" dirty="0"/>
              <a:t>@ 10 </a:t>
            </a:r>
            <a:r>
              <a:rPr lang="en-GB" sz="1050" dirty="0" err="1"/>
              <a:t>GSa</a:t>
            </a:r>
            <a:r>
              <a:rPr lang="en-GB" sz="1050" dirty="0"/>
              <a:t>/s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smtClean="0"/>
              <a:t>1.5 </a:t>
            </a:r>
            <a:r>
              <a:rPr lang="en-GB" sz="1050" dirty="0"/>
              <a:t>GHz bandwidth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smtClean="0"/>
              <a:t>8-11 </a:t>
            </a:r>
            <a:r>
              <a:rPr lang="en-GB" sz="1050" dirty="0"/>
              <a:t>bit resolution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 smtClean="0"/>
              <a:t>0.2-1.6 </a:t>
            </a:r>
            <a:r>
              <a:rPr lang="en-GB" sz="1050" dirty="0"/>
              <a:t>µs </a:t>
            </a:r>
            <a:r>
              <a:rPr lang="en-GB" sz="1050" dirty="0" smtClean="0"/>
              <a:t>channel dead time </a:t>
            </a:r>
            <a:endParaRPr lang="en-US" sz="1050" dirty="0"/>
          </a:p>
        </p:txBody>
      </p:sp>
      <p:sp>
        <p:nvSpPr>
          <p:cNvPr id="15" name="Rectangle 14"/>
          <p:cNvSpPr/>
          <p:nvPr/>
        </p:nvSpPr>
        <p:spPr>
          <a:xfrm>
            <a:off x="3421613" y="4247250"/>
            <a:ext cx="23583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 smtClean="0"/>
              <a:t>Trigger matching and frame building done in the Digitizer Board</a:t>
            </a:r>
            <a:endParaRPr lang="en-US" sz="10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856"/>
          <a:stretch/>
        </p:blipFill>
        <p:spPr>
          <a:xfrm>
            <a:off x="85991" y="880556"/>
            <a:ext cx="2942960" cy="3748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96829" y="1329622"/>
            <a:ext cx="3809396" cy="285778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266528" y="853817"/>
            <a:ext cx="1817552" cy="132369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383598" y="2456274"/>
            <a:ext cx="566602" cy="499169"/>
          </a:xfrm>
          <a:prstGeom prst="roundRect">
            <a:avLst/>
          </a:prstGeom>
          <a:noFill/>
          <a:ln w="28575">
            <a:solidFill>
              <a:srgbClr val="0047F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45" t="25174" b="30269"/>
          <a:stretch/>
        </p:blipFill>
        <p:spPr>
          <a:xfrm>
            <a:off x="3127223" y="748124"/>
            <a:ext cx="2926007" cy="16700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861823" y="956826"/>
            <a:ext cx="595877" cy="114634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59587" y="1271832"/>
            <a:ext cx="532713" cy="487118"/>
          </a:xfrm>
          <a:prstGeom prst="roundRect">
            <a:avLst/>
          </a:prstGeom>
          <a:noFill/>
          <a:ln w="28575">
            <a:solidFill>
              <a:srgbClr val="0047F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8740" y="4767263"/>
            <a:ext cx="603250" cy="273844"/>
          </a:xfrm>
        </p:spPr>
        <p:txBody>
          <a:bodyPr/>
          <a:lstStyle/>
          <a:p>
            <a:fld id="{83EE6C57-FD80-4CAC-BFFE-CC489E188EC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1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1700" y="118899"/>
            <a:ext cx="8226854" cy="70533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GB" dirty="0" smtClean="0"/>
              <a:t>Frame Building in the FPGA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846221" y="3276068"/>
            <a:ext cx="2852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Trigger latency ~ 6 us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1 Frame for each trigger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 smtClean="0"/>
              <a:t>Max </a:t>
            </a:r>
            <a:r>
              <a:rPr lang="en-GB" sz="1100" dirty="0"/>
              <a:t>frame size ~ 350 B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Trigger rate up to </a:t>
            </a:r>
            <a:r>
              <a:rPr lang="en-GB" sz="1100" dirty="0" smtClean="0"/>
              <a:t>100kHz</a:t>
            </a:r>
            <a:endParaRPr lang="en-GB" sz="1100" dirty="0"/>
          </a:p>
        </p:txBody>
      </p:sp>
      <p:sp>
        <p:nvSpPr>
          <p:cNvPr id="15" name="Rectangle 14"/>
          <p:cNvSpPr/>
          <p:nvPr/>
        </p:nvSpPr>
        <p:spPr>
          <a:xfrm>
            <a:off x="4846221" y="965100"/>
            <a:ext cx="3192605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100" dirty="0" smtClean="0"/>
              <a:t>Frame Filtering:</a:t>
            </a:r>
            <a:endParaRPr lang="en-GB" sz="11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 smtClean="0"/>
              <a:t>Delay </a:t>
            </a:r>
            <a:r>
              <a:rPr lang="en-GB" sz="1100" dirty="0"/>
              <a:t>of incoming frames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 smtClean="0"/>
              <a:t>Check </a:t>
            </a:r>
            <a:r>
              <a:rPr lang="en-GB" sz="1100" dirty="0"/>
              <a:t>frame integrity </a:t>
            </a:r>
            <a:r>
              <a:rPr lang="en-GB" sz="1100" dirty="0" smtClean="0"/>
              <a:t>(</a:t>
            </a:r>
            <a:r>
              <a:rPr lang="en-GB" sz="1100" dirty="0"/>
              <a:t>header, trailer</a:t>
            </a:r>
            <a:r>
              <a:rPr lang="en-GB" sz="1100" dirty="0" smtClean="0"/>
              <a:t>, …)</a:t>
            </a:r>
            <a:endParaRPr lang="en-GB" sz="11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 smtClean="0"/>
              <a:t>Timestamp reconstruction and matching </a:t>
            </a:r>
            <a:r>
              <a:rPr lang="en-GB" sz="1100" dirty="0"/>
              <a:t>with trigger list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 smtClean="0"/>
              <a:t>Event </a:t>
            </a:r>
            <a:r>
              <a:rPr lang="en-GB" sz="1100" dirty="0"/>
              <a:t>rejected or send </a:t>
            </a:r>
            <a:r>
              <a:rPr lang="en-GB" sz="1100" dirty="0" smtClean="0"/>
              <a:t>to channel </a:t>
            </a:r>
            <a:r>
              <a:rPr lang="en-GB" sz="1100" dirty="0"/>
              <a:t>FIFO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 smtClean="0"/>
              <a:t>USB </a:t>
            </a:r>
            <a:r>
              <a:rPr lang="en-GB" sz="1100" dirty="0"/>
              <a:t>readout available</a:t>
            </a:r>
            <a:endParaRPr lang="en-US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50" y="699785"/>
            <a:ext cx="4215850" cy="39527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4794" y="4653166"/>
            <a:ext cx="10616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USB </a:t>
            </a:r>
            <a:r>
              <a:rPr lang="en-GB" sz="1200" dirty="0" smtClean="0"/>
              <a:t>readout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1345196" y="4653166"/>
            <a:ext cx="11193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Fibre readout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3047948" y="4653166"/>
            <a:ext cx="10505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Slow Control</a:t>
            </a:r>
            <a:endParaRPr lang="en-US" sz="1200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8740" y="4767263"/>
            <a:ext cx="603250" cy="273844"/>
          </a:xfrm>
        </p:spPr>
        <p:txBody>
          <a:bodyPr/>
          <a:lstStyle/>
          <a:p>
            <a:fld id="{7A992012-A56A-4C57-BECC-5FA17CEB92D2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689255" y="4719519"/>
            <a:ext cx="116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E. </a:t>
            </a:r>
            <a:r>
              <a:rPr lang="en-GB" dirty="0" err="1" smtClean="0"/>
              <a:t>Bossini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0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0.5|0.6|0.6|0.7|0.5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1.8"/>
</p:tagLst>
</file>

<file path=ppt/theme/theme1.xml><?xml version="1.0" encoding="utf-8"?>
<a:theme xmlns:a="http://schemas.openxmlformats.org/drawingml/2006/main" name="CERN2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pen Sans">
      <a:majorFont>
        <a:latin typeface="Open Sans Semibold"/>
        <a:ea typeface=""/>
        <a:cs typeface=""/>
      </a:majorFont>
      <a:minorFont>
        <a:latin typeface="Open Sans Light"/>
        <a:ea typeface=""/>
        <a:cs typeface="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CERNcobrandi16-9</Template>
  <TotalTime>23334</TotalTime>
  <Words>723</Words>
  <Application>Microsoft Office PowerPoint</Application>
  <PresentationFormat>On-screen Show (16:9)</PresentationFormat>
  <Paragraphs>160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Open Sans Semibold</vt:lpstr>
      <vt:lpstr>Open Sans</vt:lpstr>
      <vt:lpstr>Open Sans Light</vt:lpstr>
      <vt:lpstr>Calibri</vt:lpstr>
      <vt:lpstr>Arial</vt:lpstr>
      <vt:lpstr>Cambria Math</vt:lpstr>
      <vt:lpstr>CERN2Corporate16-9</vt:lpstr>
      <vt:lpstr>Totem Timing detector:  SAMPIC and UFSD at the LHC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TOTEM STATUS REPORT</dc:title>
  <dc:creator>Nicola Minafra</dc:creator>
  <cp:lastModifiedBy>Nicola Minafra</cp:lastModifiedBy>
  <cp:revision>390</cp:revision>
  <cp:lastPrinted>2015-06-01T15:09:55Z</cp:lastPrinted>
  <dcterms:created xsi:type="dcterms:W3CDTF">2015-05-22T11:18:37Z</dcterms:created>
  <dcterms:modified xsi:type="dcterms:W3CDTF">2018-05-17T06:37:09Z</dcterms:modified>
</cp:coreProperties>
</file>