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92" r:id="rId4"/>
    <p:sldId id="261" r:id="rId5"/>
    <p:sldId id="262" r:id="rId6"/>
    <p:sldId id="259" r:id="rId7"/>
    <p:sldId id="291" r:id="rId8"/>
    <p:sldId id="318" r:id="rId9"/>
    <p:sldId id="290" r:id="rId10"/>
    <p:sldId id="289" r:id="rId11"/>
    <p:sldId id="264" r:id="rId12"/>
    <p:sldId id="260" r:id="rId13"/>
    <p:sldId id="263" r:id="rId14"/>
    <p:sldId id="309" r:id="rId15"/>
    <p:sldId id="274" r:id="rId16"/>
    <p:sldId id="308" r:id="rId17"/>
    <p:sldId id="267" r:id="rId18"/>
    <p:sldId id="271" r:id="rId19"/>
    <p:sldId id="268" r:id="rId20"/>
    <p:sldId id="293" r:id="rId21"/>
    <p:sldId id="294" r:id="rId22"/>
    <p:sldId id="269" r:id="rId23"/>
    <p:sldId id="266" r:id="rId24"/>
    <p:sldId id="270" r:id="rId25"/>
    <p:sldId id="310" r:id="rId26"/>
    <p:sldId id="276" r:id="rId27"/>
    <p:sldId id="311" r:id="rId28"/>
    <p:sldId id="319" r:id="rId29"/>
    <p:sldId id="275" r:id="rId30"/>
    <p:sldId id="278" r:id="rId31"/>
    <p:sldId id="298" r:id="rId32"/>
    <p:sldId id="312" r:id="rId33"/>
    <p:sldId id="277" r:id="rId34"/>
    <p:sldId id="272" r:id="rId35"/>
    <p:sldId id="304" r:id="rId36"/>
    <p:sldId id="307" r:id="rId37"/>
    <p:sldId id="306" r:id="rId38"/>
    <p:sldId id="279" r:id="rId39"/>
    <p:sldId id="281" r:id="rId40"/>
    <p:sldId id="315" r:id="rId41"/>
    <p:sldId id="313" r:id="rId42"/>
    <p:sldId id="282" r:id="rId43"/>
    <p:sldId id="31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 userDrawn="1">
          <p15:clr>
            <a:srgbClr val="A4A3A4"/>
          </p15:clr>
        </p15:guide>
        <p15:guide id="2" pos="74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354" y="594"/>
      </p:cViewPr>
      <p:guideLst>
        <p:guide orient="horz" pos="4224"/>
        <p:guide pos="74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1AB10-C088-4494-A49C-92B78AF5B541}" type="datetimeFigureOut">
              <a:rPr lang="en-US" smtClean="0"/>
              <a:t>15-May-18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59968-8117-4F01-A8A1-8DF38E06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4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evening ladies s and gentlemen, it is my pleasure to be here with you in Valparaiso and to have an opportunity to show you several new results on behalf of the ATLAS collaboration.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EC7CC-5ED6-4CB3-BDCC-F81E66970B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7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59968-8117-4F01-A8A1-8DF38E06EF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5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59968-8117-4F01-A8A1-8DF38E06E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72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59968-8117-4F01-A8A1-8DF38E06E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01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9D243-CB76-4296-A918-A7257F17435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29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537A7-371F-4C05-A3A1-9989BE5576E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89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537A7-371F-4C05-A3A1-9989BE5576E4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47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9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9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7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6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9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0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9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13-May-18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8F2F5-03CB-4D99-8271-53A21878C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145"/>
            <a:ext cx="12192000" cy="2985796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278708" y="1928677"/>
            <a:ext cx="9668692" cy="815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</a:rPr>
              <a:t>WORKSHOP ON PICO-SECOND TIMING DETECTORS FOR PHYSICS AND MEDICAL APPLICATIONS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708" y="436741"/>
            <a:ext cx="9144000" cy="89841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4000" dirty="0" smtClean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3200" dirty="0" smtClean="0">
                <a:solidFill>
                  <a:srgbClr val="002060"/>
                </a:solidFill>
              </a:rPr>
              <a:t>ATLAS Forward Proton (AFP) time-of-flight (</a:t>
            </a:r>
            <a:r>
              <a:rPr lang="en-US" sz="3200" dirty="0" err="1" smtClean="0">
                <a:solidFill>
                  <a:srgbClr val="002060"/>
                </a:solidFill>
              </a:rPr>
              <a:t>ToF</a:t>
            </a:r>
            <a:r>
              <a:rPr lang="en-US" sz="3200" dirty="0" smtClean="0">
                <a:solidFill>
                  <a:srgbClr val="002060"/>
                </a:solidFill>
              </a:rPr>
              <a:t>) detector: construction &amp; existing experiences</a:t>
            </a:r>
            <a:endParaRPr lang="en-US" sz="36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8708" y="4780528"/>
            <a:ext cx="9144000" cy="1725075"/>
          </a:xfrm>
        </p:spPr>
        <p:txBody>
          <a:bodyPr>
            <a:noAutofit/>
          </a:bodyPr>
          <a:lstStyle/>
          <a:p>
            <a:pPr algn="l"/>
            <a:r>
              <a:rPr lang="cs-CZ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Tomáš Sýkora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 behalf of the ATLAS collaboration</a:t>
            </a:r>
          </a:p>
          <a:p>
            <a:pPr algn="l"/>
            <a:endParaRPr lang="cs-CZ" sz="3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l"/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Institute of Particle and Nuclear Physics</a:t>
            </a:r>
            <a:endParaRPr lang="cs-CZ" sz="16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l"/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Faculty Mathematics and Physics</a:t>
            </a:r>
          </a:p>
          <a:p>
            <a:pPr algn="l"/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Charles University</a:t>
            </a:r>
            <a:endParaRPr lang="en-US" sz="16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450" y="347757"/>
            <a:ext cx="979416" cy="968283"/>
          </a:xfrm>
          <a:prstGeom prst="rect">
            <a:avLst/>
          </a:prstGeom>
        </p:spPr>
      </p:pic>
      <p:pic>
        <p:nvPicPr>
          <p:cNvPr id="5" name="Picture 7" descr="atlas_logo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1" y="286073"/>
            <a:ext cx="696586" cy="10490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78708" y="22440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16-18 May 2018, Turin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94715" y="6486448"/>
            <a:ext cx="2743200" cy="365125"/>
          </a:xfrm>
        </p:spPr>
        <p:txBody>
          <a:bodyPr/>
          <a:lstStyle/>
          <a:p>
            <a:fld id="{C7191ECE-B0C9-420B-8840-F101B7D8F39A}" type="slidenum">
              <a:rPr lang="en-US" smtClean="0"/>
              <a:t>10</a:t>
            </a:fld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5926333" y="2127717"/>
            <a:ext cx="527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Roman Pots at ~ 205 &amp; 217 m; at both sides of the IP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21373" y="858246"/>
            <a:ext cx="6768295" cy="1475643"/>
            <a:chOff x="856017" y="1029243"/>
            <a:chExt cx="10479965" cy="2360698"/>
          </a:xfrm>
        </p:grpSpPr>
        <p:grpSp>
          <p:nvGrpSpPr>
            <p:cNvPr id="7" name="Group 6"/>
            <p:cNvGrpSpPr/>
            <p:nvPr/>
          </p:nvGrpSpPr>
          <p:grpSpPr>
            <a:xfrm>
              <a:off x="856017" y="1029243"/>
              <a:ext cx="10479965" cy="2360698"/>
              <a:chOff x="14747360" y="2081425"/>
              <a:chExt cx="10479965" cy="236069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4904720" y="2438399"/>
                <a:ext cx="10070574" cy="731184"/>
                <a:chOff x="14904720" y="2903219"/>
                <a:chExt cx="10070574" cy="731184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14904720" y="3626783"/>
                  <a:ext cx="3589020" cy="762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1389340" y="3603586"/>
                  <a:ext cx="3585954" cy="7792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8468073" y="2903219"/>
                  <a:ext cx="2807" cy="72000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8470880" y="2926029"/>
                  <a:ext cx="2918460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21389340" y="2903220"/>
                  <a:ext cx="0" cy="723563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/>
              <p:cNvGrpSpPr/>
              <p:nvPr/>
            </p:nvGrpSpPr>
            <p:grpSpPr>
              <a:xfrm rot="10800000">
                <a:off x="14904720" y="3710940"/>
                <a:ext cx="10070574" cy="731183"/>
                <a:chOff x="14884926" y="2903220"/>
                <a:chExt cx="10070574" cy="731183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 rot="10800000" flipH="1" flipV="1">
                  <a:off x="14884926" y="3619985"/>
                  <a:ext cx="3608814" cy="6798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rot="10800000" flipH="1" flipV="1">
                  <a:off x="21389340" y="3603584"/>
                  <a:ext cx="3566160" cy="3596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8470880" y="2903220"/>
                  <a:ext cx="0" cy="731183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8470880" y="2925411"/>
                  <a:ext cx="2918460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10800000">
                  <a:off x="21396566" y="2903220"/>
                  <a:ext cx="0" cy="723208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Connector 9"/>
              <p:cNvCxnSpPr/>
              <p:nvPr/>
            </p:nvCxnSpPr>
            <p:spPr>
              <a:xfrm flipV="1">
                <a:off x="22617228" y="305163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22739148" y="305925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22861068" y="306687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22990958" y="305925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23958144" y="302115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24080064" y="302877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4201984" y="303639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24331874" y="3004056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2121928" y="306687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2243848" y="307449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22365768" y="308211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2495658" y="307449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10800000" flipV="1">
                <a:off x="17314058" y="307449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 flipV="1">
                <a:off x="17192138" y="306687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0800000" flipV="1">
                <a:off x="17070218" y="305925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10800000" flipV="1">
                <a:off x="16940328" y="306687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 flipV="1">
                <a:off x="15812918" y="308973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0800000" flipV="1">
                <a:off x="15690998" y="308211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 flipV="1">
                <a:off x="15569078" y="307449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0800000" flipV="1">
                <a:off x="15439188" y="308211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10800000" flipV="1">
                <a:off x="17809358" y="305925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0800000" flipV="1">
                <a:off x="17687438" y="305163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10800000" flipV="1">
                <a:off x="17565518" y="304401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0800000" flipV="1">
                <a:off x="17435628" y="305163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15044104" y="3011433"/>
                <a:ext cx="2706" cy="89960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15295564" y="3011433"/>
                <a:ext cx="2706" cy="89960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16004224" y="3010740"/>
                <a:ext cx="2706" cy="89960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16255684" y="3010740"/>
                <a:ext cx="2706" cy="89960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23540200" y="3004506"/>
                <a:ext cx="2706" cy="89960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23791660" y="3004506"/>
                <a:ext cx="2706" cy="89960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 flipV="1">
                <a:off x="24546658" y="3011658"/>
                <a:ext cx="2706" cy="89960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24798118" y="3011658"/>
                <a:ext cx="2706" cy="89960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14747360" y="2619326"/>
                <a:ext cx="1000928" cy="40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AFP 217</a:t>
                </a:r>
                <a:endParaRPr lang="en-US" sz="105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706319" y="2623440"/>
                <a:ext cx="1000928" cy="40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AFP 205</a:t>
                </a:r>
                <a:endParaRPr lang="en-US" sz="105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3223494" y="2619879"/>
                <a:ext cx="1000928" cy="40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AFP 205</a:t>
                </a:r>
                <a:endParaRPr lang="en-US" sz="105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4226397" y="2615269"/>
                <a:ext cx="1000928" cy="40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AFP 217</a:t>
                </a:r>
                <a:endParaRPr lang="en-US" sz="105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2013916" y="2708372"/>
                <a:ext cx="1128337" cy="41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beamline</a:t>
                </a:r>
                <a:endParaRPr lang="en-US" sz="110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822392" y="2734094"/>
                <a:ext cx="1128337" cy="41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beamline</a:t>
                </a:r>
                <a:endParaRPr lang="en-US" sz="110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9429647" y="2081425"/>
                <a:ext cx="1000928" cy="41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ATLAS</a:t>
                </a:r>
                <a:endParaRPr lang="en-US" sz="110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 rot="11003908">
                <a:off x="14908648" y="3264380"/>
                <a:ext cx="5045672" cy="129785"/>
                <a:chOff x="20082510" y="3436228"/>
                <a:chExt cx="5045672" cy="129785"/>
              </a:xfrm>
            </p:grpSpPr>
            <p:cxnSp>
              <p:nvCxnSpPr>
                <p:cNvPr id="58" name="Straight Arrow Connector 57"/>
                <p:cNvCxnSpPr/>
                <p:nvPr/>
              </p:nvCxnSpPr>
              <p:spPr>
                <a:xfrm flipV="1">
                  <a:off x="20082510" y="3538151"/>
                  <a:ext cx="977522" cy="2786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 flipV="1">
                  <a:off x="20235398" y="3436228"/>
                  <a:ext cx="4892784" cy="125648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Isosceles Triangle 49"/>
              <p:cNvSpPr/>
              <p:nvPr/>
            </p:nvSpPr>
            <p:spPr>
              <a:xfrm rot="14026402">
                <a:off x="20312115" y="2405417"/>
                <a:ext cx="316092" cy="1251543"/>
              </a:xfrm>
              <a:prstGeom prst="triangl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51" name="Isosceles Triangle 50"/>
              <p:cNvSpPr/>
              <p:nvPr/>
            </p:nvSpPr>
            <p:spPr>
              <a:xfrm rot="3621244">
                <a:off x="19166764" y="3047553"/>
                <a:ext cx="316092" cy="1482778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 rot="21328676" flipV="1">
                <a:off x="19959099" y="3227561"/>
                <a:ext cx="4974720" cy="197754"/>
                <a:chOff x="20082510" y="3455448"/>
                <a:chExt cx="4954153" cy="110565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20082510" y="3538151"/>
                  <a:ext cx="977522" cy="2786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rot="21328676">
                  <a:off x="20234041" y="3455448"/>
                  <a:ext cx="4802622" cy="87133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Explosion 2 52"/>
              <p:cNvSpPr/>
              <p:nvPr/>
            </p:nvSpPr>
            <p:spPr>
              <a:xfrm>
                <a:off x="19840720" y="3255568"/>
                <a:ext cx="202128" cy="329407"/>
              </a:xfrm>
              <a:prstGeom prst="irregularSeal2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1381136" y="3295792"/>
                <a:ext cx="340160" cy="41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/>
                  <a:t>p</a:t>
                </a:r>
                <a:endParaRPr lang="en-US" sz="11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8082092" y="3248620"/>
                <a:ext cx="340160" cy="418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/>
                  <a:t>p</a:t>
                </a:r>
                <a:endParaRPr lang="en-US" sz="1100" b="1" dirty="0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5691612" y="2577762"/>
              <a:ext cx="1777662" cy="418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I</a:t>
              </a:r>
              <a:r>
                <a:rPr lang="en-US" sz="1100" dirty="0" smtClean="0"/>
                <a:t>nteraction </a:t>
              </a:r>
              <a:r>
                <a:rPr lang="en-US" sz="1100" b="1" dirty="0" smtClean="0"/>
                <a:t>P</a:t>
              </a:r>
              <a:r>
                <a:rPr lang="en-US" sz="1100" dirty="0" smtClean="0"/>
                <a:t>oint</a:t>
              </a:r>
              <a:endParaRPr lang="en-US" sz="1100" dirty="0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945447" y="812959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A-side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97226" y="81570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-side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9" name="Title 1"/>
          <p:cNvSpPr>
            <a:spLocks noGrp="1"/>
          </p:cNvSpPr>
          <p:nvPr>
            <p:ph type="title"/>
          </p:nvPr>
        </p:nvSpPr>
        <p:spPr>
          <a:xfrm>
            <a:off x="646611" y="262682"/>
            <a:ext cx="10515600" cy="45215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&amp; diffraction 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99998" y="2935053"/>
            <a:ext cx="2520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exclusive processes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low x-sections -&gt; high </a:t>
            </a:r>
            <a:r>
              <a:rPr lang="el-GR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μ</a:t>
            </a: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49465" y="2918146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central diffraction, DPE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949" y="3867047"/>
            <a:ext cx="2152650" cy="2705100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642787" y="3209097"/>
            <a:ext cx="280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high backgrounds -&gt; low </a:t>
            </a:r>
            <a:r>
              <a:rPr lang="el-GR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μ</a:t>
            </a: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is </a:t>
            </a:r>
            <a:r>
              <a:rPr lang="en-US" u="sng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crucial</a:t>
            </a:r>
            <a:endParaRPr lang="en-US" u="sng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014942" y="2628115"/>
            <a:ext cx="4117004" cy="4092392"/>
            <a:chOff x="7014942" y="2628115"/>
            <a:chExt cx="4117004" cy="4092392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4942" y="2628115"/>
              <a:ext cx="3742344" cy="409239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630940" y="2986604"/>
              <a:ext cx="2501006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ToF</a:t>
              </a:r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 is NOT needed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but good for additional </a:t>
              </a:r>
              <a:b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cross checks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623244" y="4296267"/>
              <a:ext cx="2294603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ToF</a:t>
              </a:r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 is </a:t>
              </a:r>
              <a:r>
                <a:rPr lang="en-US" u="sng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crucial</a:t>
              </a:r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 for</a:t>
              </a:r>
              <a:b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purity and </a:t>
              </a:r>
              <a:b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background rejection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589336" y="5616918"/>
              <a:ext cx="2076979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ToF</a:t>
              </a:r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 future…?           </a:t>
              </a:r>
            </a:p>
            <a:p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8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2656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55320" y="164720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AFP </a:t>
            </a:r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construction – schematic view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5320" y="2592121"/>
            <a:ext cx="7082246" cy="3351294"/>
            <a:chOff x="655320" y="2235064"/>
            <a:chExt cx="7082246" cy="33512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320" y="2235064"/>
              <a:ext cx="7082246" cy="335129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647405" y="3091543"/>
              <a:ext cx="95795" cy="209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70766" y="811185"/>
            <a:ext cx="5074919" cy="2358708"/>
            <a:chOff x="655320" y="2235064"/>
            <a:chExt cx="7082246" cy="33512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320" y="2235064"/>
              <a:ext cx="7082246" cy="335129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647405" y="3091543"/>
              <a:ext cx="95795" cy="209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49102" y="2779414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A-side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2903" y="841480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-side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75188" y="3448600"/>
            <a:ext cx="2188029" cy="583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reference clock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>
          <a:xfrm flipV="1">
            <a:off x="9363217" y="2837328"/>
            <a:ext cx="1107491" cy="90300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071372" y="3734313"/>
            <a:ext cx="1107491" cy="90300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2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12" y="145198"/>
            <a:ext cx="6287275" cy="65516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9278322" y="6480354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12</a:t>
            </a:fld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3" y="1299793"/>
            <a:ext cx="4783623" cy="538303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35972" y="251083"/>
            <a:ext cx="2173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AFP – detector</a:t>
            </a:r>
            <a:r>
              <a:rPr lang="en-US" sz="2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37565" y="47810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4722" y="4408528"/>
            <a:ext cx="1036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endParaRPr lang="en-US" sz="3200" b="1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17658" y="2450776"/>
            <a:ext cx="1180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tracker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914" y="3317499"/>
            <a:ext cx="456112" cy="492179"/>
          </a:xfrm>
          <a:prstGeom prst="rect">
            <a:avLst/>
          </a:prstGeom>
          <a:scene3d>
            <a:camera prst="isometricOffAxis1Right">
              <a:rot lat="900000" lon="9600000" rev="0"/>
            </a:camera>
            <a:lightRig rig="threePt" dir="t"/>
          </a:scene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350" y="3376526"/>
            <a:ext cx="456112" cy="492179"/>
          </a:xfrm>
          <a:prstGeom prst="rect">
            <a:avLst/>
          </a:prstGeom>
          <a:scene3d>
            <a:camera prst="isometricOffAxis1Right">
              <a:rot lat="900000" lon="9600000" rev="0"/>
            </a:camera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616" y="3421044"/>
            <a:ext cx="456112" cy="492179"/>
          </a:xfrm>
          <a:prstGeom prst="rect">
            <a:avLst/>
          </a:prstGeom>
          <a:scene3d>
            <a:camera prst="isometricOffAxis1Right">
              <a:rot lat="900000" lon="9600000" rev="0"/>
            </a:camera>
            <a:lightRig rig="threePt" dir="t"/>
          </a:scene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293" y="3455584"/>
            <a:ext cx="456112" cy="492179"/>
          </a:xfrm>
          <a:prstGeom prst="rect">
            <a:avLst/>
          </a:prstGeom>
          <a:scene3d>
            <a:camera prst="isometricOffAxis1Right">
              <a:rot lat="900000" lon="9600000" rev="0"/>
            </a:camera>
            <a:lightRig rig="threePt" dir="t"/>
          </a:scene3d>
        </p:spPr>
      </p:pic>
      <p:sp>
        <p:nvSpPr>
          <p:cNvPr id="39" name="TextBox 38"/>
          <p:cNvSpPr txBox="1"/>
          <p:nvPr/>
        </p:nvSpPr>
        <p:spPr>
          <a:xfrm>
            <a:off x="5692883" y="5176317"/>
            <a:ext cx="1632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= 4 “trains”</a:t>
            </a:r>
          </a:p>
          <a:p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 train = 4 bars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294811" y="3444627"/>
            <a:ext cx="5121983" cy="141769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120502" y="3262178"/>
            <a:ext cx="0" cy="1109522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184193" y="3248654"/>
            <a:ext cx="0" cy="1109522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266925" y="3231236"/>
            <a:ext cx="0" cy="1109522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371671" y="3233191"/>
            <a:ext cx="0" cy="1109522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6385859" y="3563588"/>
            <a:ext cx="183650" cy="3841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6399418" y="3563588"/>
            <a:ext cx="486381" cy="1550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385233" y="3504589"/>
            <a:ext cx="297649" cy="605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199535" y="4950029"/>
            <a:ext cx="175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flange prototype</a:t>
            </a:r>
            <a:endParaRPr lang="en-US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456252" y="84810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flange</a:t>
            </a:r>
            <a:endParaRPr lang="en-US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6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156149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construction – </a:t>
            </a:r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opto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-electronic part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1015796"/>
            <a:ext cx="10515600" cy="4957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miniPlanacon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XPM85112 MCP-PMT, one inch, 16 channels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4x4 matrix of fused silica bars (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Suprasil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), L-shaped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bars are rotated 48</a:t>
            </a:r>
            <a:r>
              <a:rPr lang="en-US" sz="2600" baseline="30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◦</a:t>
            </a:r>
            <a:r>
              <a:rPr lang="en-US" sz="2000" baseline="30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w.r.t. the LHC beam by Cherenkov angle </a:t>
            </a:r>
            <a:r>
              <a:rPr lang="el-GR" sz="2000" b="1" dirty="0" smtClean="0">
                <a:solidFill>
                  <a:srgbClr val="7030A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θ</a:t>
            </a:r>
            <a:r>
              <a:rPr lang="en-US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Suprasil</a:t>
            </a:r>
            <a:endParaRPr lang="el-GR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each bar glued from two parts using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Epotek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305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typically ∼ 100 photons reach the PMT per bar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⇒ ∼ 30 photoelectrons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particle passes through a train (= 4 bars)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→ 4 “independent” measurements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→ 1/√4 </a:t>
            </a:r>
            <a:r>
              <a:rPr lang="el-GR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σ</a:t>
            </a:r>
            <a:r>
              <a:rPr lang="en-US" sz="2000" baseline="30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single measurement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train made of n bars -&gt; 1/√n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3410" y="6479296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8867">
            <a:off x="6129587" y="2746777"/>
            <a:ext cx="4956413" cy="3430506"/>
          </a:xfrm>
          <a:prstGeom prst="rect">
            <a:avLst/>
          </a:prstGeom>
        </p:spPr>
      </p:pic>
      <p:sp>
        <p:nvSpPr>
          <p:cNvPr id="8" name="Arc 7"/>
          <p:cNvSpPr/>
          <p:nvPr/>
        </p:nvSpPr>
        <p:spPr>
          <a:xfrm rot="15398805">
            <a:off x="8621658" y="5294811"/>
            <a:ext cx="348343" cy="339634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106"/>
          <p:cNvSpPr/>
          <p:nvPr/>
        </p:nvSpPr>
        <p:spPr>
          <a:xfrm>
            <a:off x="8339346" y="5000506"/>
            <a:ext cx="348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7030A0"/>
                </a:solidFill>
              </a:rPr>
              <a:t>θ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608" y="208333"/>
            <a:ext cx="2724748" cy="161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608" y="1864671"/>
            <a:ext cx="1661165" cy="21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196" y="1909767"/>
            <a:ext cx="986307" cy="17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2"/>
          <p:cNvSpPr/>
          <p:nvPr/>
        </p:nvSpPr>
        <p:spPr>
          <a:xfrm>
            <a:off x="9053454" y="2139328"/>
            <a:ext cx="28519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latin typeface="Ubuntu"/>
              </a:rPr>
              <a:t>https://www.photonis.com/uploads/datasheet/pd/Mini-PLANACON-4x4-datasheet.pdf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645258" y="2407950"/>
            <a:ext cx="1652523" cy="883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84242" y="293142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444441" y="5194831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edge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1224349" y="5405624"/>
            <a:ext cx="2510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11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43161"/>
            <a:ext cx="10515600" cy="6593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AFP </a:t>
            </a:r>
            <a:r>
              <a:rPr lang="en-US" sz="2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detector beam tests</a:t>
            </a:r>
            <a:endParaRPr lang="en-US" sz="2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0451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9634"/>
            <a:ext cx="10515600" cy="58373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Beam tests performed at the H6 beamline, CERN SPS North Area (120 GeV pion/muon beam)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2014 (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PMTs)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November – integration with tracker and readout test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2015 (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PMTs)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September – 2 bars per train resolution and basic crosstalk studies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2016 (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PMTs)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July – two 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detectors, several full trains measurement, cross talk, LGADs measurement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September – ﬁnal integration test, full 4x4 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irradiated LGADs measurement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October – interference related measurement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2017 (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PMTs)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June/July – ALD coated MCP- PMTs tested, vacuum test, crosstalk, analog-digital trigger module test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September – re-measurement of new PMTs, test of digital trigger module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2018 (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&amp; Hamamatsu PMTs)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May/June – measurement of new ALD coated PMT (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), of 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Hamamastu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PMTs, of 3</a:t>
            </a:r>
            <a:r>
              <a:rPr lang="en-US" sz="1800" baseline="30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rd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stage of PA, interference reduction &amp; shielding, irradiated PMTs, irradiated bars, rad hard TDC (see J. Pinfold talk) &amp; integration test, 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July/August – measurement of glue-less bars, Hamamatsu PMT tests, new 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signal path test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September – new (3ps) TDC tests, digital trigger tests</a:t>
            </a:r>
          </a:p>
          <a:p>
            <a:pPr lvl="1"/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9818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69819" y="6492875"/>
            <a:ext cx="2743200" cy="365125"/>
          </a:xfrm>
        </p:spPr>
        <p:txBody>
          <a:bodyPr/>
          <a:lstStyle/>
          <a:p>
            <a:fld id="{9ED80CF8-9308-4E79-9FEC-42F10D8DD728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07" y="1149530"/>
            <a:ext cx="5363393" cy="4022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227"/>
            <a:ext cx="6459537" cy="48446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357" y="866746"/>
            <a:ext cx="2350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June/July 2016 - box</a:t>
            </a:r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3652" y="1266856"/>
            <a:ext cx="3863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September 2016, 2017 flange &amp; RP</a:t>
            </a:r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621891" y="37703"/>
            <a:ext cx="10972800" cy="863879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beam tests 2016</a:t>
            </a:r>
            <a:endParaRPr lang="cs-CZ" sz="2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547" y="156103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beam &amp; lab tests – raw data results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(2016 June-July data)</a:t>
            </a:r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548" y="939040"/>
            <a:ext cx="10700170" cy="5173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PMT’ = PMT + 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PAa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+ 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PAb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+ scope + trigger (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SiPM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*) – lab measurements (Olomouc) – </a:t>
            </a:r>
            <a:r>
              <a:rPr lang="el-GR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σ</a:t>
            </a:r>
            <a:r>
              <a:rPr lang="en-US" sz="1800" baseline="-25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PMT’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&lt; 20 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/channel </a:t>
            </a:r>
            <a:b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laser signal, directly into a PMT channel, signal amplitude to correspond to a minimally ionizing particle </a:t>
            </a:r>
          </a:p>
          <a:p>
            <a:pPr marL="0" indent="0">
              <a:buNone/>
            </a:pPr>
            <a:endParaRPr lang="en-US" sz="7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6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4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2031" y="6468349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17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29" y="1626267"/>
            <a:ext cx="4059691" cy="21155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666810" y="293613"/>
            <a:ext cx="2657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*STMicroelectronics NRD09 1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283200" y="1674528"/>
            <a:ext cx="5634327" cy="3017441"/>
            <a:chOff x="5283200" y="1674528"/>
            <a:chExt cx="5634327" cy="3017441"/>
          </a:xfrm>
        </p:grpSpPr>
        <p:sp>
          <p:nvSpPr>
            <p:cNvPr id="8" name="TextBox 7"/>
            <p:cNvSpPr txBox="1"/>
            <p:nvPr/>
          </p:nvSpPr>
          <p:spPr>
            <a:xfrm>
              <a:off x="6000892" y="1674528"/>
              <a:ext cx="1378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206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PMT’ + 1 train</a:t>
              </a:r>
              <a:endParaRPr lang="en-US" sz="16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183215" y="1997062"/>
              <a:ext cx="4734312" cy="2694907"/>
              <a:chOff x="6183215" y="1997062"/>
              <a:chExt cx="4734312" cy="269490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3215" y="2036746"/>
                <a:ext cx="4734312" cy="2655223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9044081" y="1997062"/>
                <a:ext cx="357051" cy="22458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V="1">
              <a:off x="5283200" y="2221650"/>
              <a:ext cx="1049867" cy="1308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50773" y="3502078"/>
            <a:ext cx="4828566" cy="2908408"/>
            <a:chOff x="450773" y="3502078"/>
            <a:chExt cx="4828566" cy="29084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439" y="4207133"/>
              <a:ext cx="3507378" cy="220335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50773" y="3895972"/>
              <a:ext cx="13367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PMT’ + 1 bar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51357" y="3502078"/>
              <a:ext cx="1527982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trigger </a:t>
              </a:r>
              <a:r>
                <a:rPr lang="en-US" sz="14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subtracted</a:t>
              </a:r>
              <a:endParaRPr lang="en-US" sz="14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2142067" y="3809856"/>
              <a:ext cx="1609290" cy="5107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26657" y="3895972"/>
            <a:ext cx="4432710" cy="2592283"/>
            <a:chOff x="450773" y="3867576"/>
            <a:chExt cx="4432710" cy="259228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646" y="4183320"/>
              <a:ext cx="4018837" cy="227653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450773" y="3867576"/>
              <a:ext cx="14509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206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PMT’ + </a:t>
              </a:r>
              <a:r>
                <a:rPr lang="en-US" sz="1600" dirty="0" smtClean="0">
                  <a:solidFill>
                    <a:srgbClr val="00206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 bars </a:t>
              </a:r>
              <a:endParaRPr lang="en-US" sz="16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183215" y="4717968"/>
            <a:ext cx="4777123" cy="1911168"/>
            <a:chOff x="6183215" y="4717968"/>
            <a:chExt cx="4777123" cy="1911168"/>
          </a:xfrm>
        </p:grpSpPr>
        <p:sp>
          <p:nvSpPr>
            <p:cNvPr id="13" name="TextBox 12"/>
            <p:cNvSpPr txBox="1"/>
            <p:nvPr/>
          </p:nvSpPr>
          <p:spPr>
            <a:xfrm>
              <a:off x="6183215" y="6290582"/>
              <a:ext cx="3705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uncertainty ± 1 </a:t>
              </a:r>
              <a:r>
                <a:rPr lang="en-US" sz="16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ps</a:t>
              </a:r>
              <a:r>
                <a:rPr lang="en-US" sz="1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in </a:t>
              </a:r>
              <a:r>
                <a:rPr lang="en-US" sz="1600" dirty="0" err="1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σ</a:t>
              </a:r>
              <a:r>
                <a:rPr lang="en-US" sz="1600" baseline="-25000" dirty="0" err="1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fit</a:t>
              </a:r>
              <a:r>
                <a:rPr lang="en-US" sz="16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, </a:t>
              </a:r>
              <a:r>
                <a:rPr lang="en-US" sz="1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± 2 </a:t>
              </a:r>
              <a:r>
                <a:rPr lang="en-US" sz="1600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ps</a:t>
              </a:r>
              <a:r>
                <a:rPr lang="en-US" sz="16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 in FWHM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260862" y="4717968"/>
              <a:ext cx="4699476" cy="1551284"/>
              <a:chOff x="6260862" y="4717968"/>
              <a:chExt cx="4699476" cy="155128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260862" y="4717968"/>
                <a:ext cx="4699476" cy="1551284"/>
                <a:chOff x="6261596" y="4739298"/>
                <a:chExt cx="4699476" cy="1551284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61596" y="4739298"/>
                  <a:ext cx="4699476" cy="1551284"/>
                </a:xfrm>
                <a:prstGeom prst="rect">
                  <a:avLst/>
                </a:prstGeom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7524206" y="4790794"/>
                  <a:ext cx="357051" cy="173091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9305105" y="4778481"/>
                  <a:ext cx="1284517" cy="173101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7680960" y="5129349"/>
                <a:ext cx="353088" cy="1100848"/>
              </a:xfrm>
              <a:prstGeom prst="rect">
                <a:avLst/>
              </a:prstGeom>
              <a:solidFill>
                <a:srgbClr val="FFC000">
                  <a:alpha val="4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596846" y="5129349"/>
                <a:ext cx="335800" cy="1116223"/>
              </a:xfrm>
              <a:prstGeom prst="rect">
                <a:avLst/>
              </a:prstGeom>
              <a:solidFill>
                <a:srgbClr val="00B050">
                  <a:alpha val="4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322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03" y="156118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resolution vs distance from the edge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(2016 June-July data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838" y="933565"/>
            <a:ext cx="9645999" cy="33513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1083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1838" y="4159144"/>
            <a:ext cx="505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position of edge is different on the A &amp; C sides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02" y="2525721"/>
            <a:ext cx="11213069" cy="39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9819" y="6469662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4547" y="156103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beam &amp; lab tests – raw data results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(2017 vs 2016) I</a:t>
            </a:r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113" y="2116423"/>
            <a:ext cx="1045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new PMTs 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– ALD coated, coax cable removed &amp; resistors removed, sapphire window, vacuum tight sealing </a:t>
            </a:r>
            <a:endParaRPr lang="en-US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77" y="3058888"/>
            <a:ext cx="4017122" cy="31763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33" y="5981980"/>
            <a:ext cx="2354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Serge Duarte Pinto, </a:t>
            </a:r>
            <a:r>
              <a:rPr lang="en-US" sz="14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547" y="901109"/>
            <a:ext cx="7235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observed effects: 	1) ringing</a:t>
            </a:r>
          </a:p>
          <a:p>
            <a:r>
              <a:rPr lang="en-US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2) (much) higher cross talk between channels  </a:t>
            </a:r>
          </a:p>
          <a:p>
            <a:r>
              <a:rPr lang="en-US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3) worse time resolution per bar, comparable per train</a:t>
            </a:r>
            <a:endParaRPr lang="en-US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Content Placeholder 3"/>
          <p:cNvPicPr/>
          <p:nvPr/>
        </p:nvPicPr>
        <p:blipFill>
          <a:blip r:embed="rId3"/>
          <a:stretch/>
        </p:blipFill>
        <p:spPr>
          <a:xfrm>
            <a:off x="5047346" y="2893934"/>
            <a:ext cx="6204128" cy="3350112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01492" y="2788233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original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33" y="4342448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modified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3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611" y="262682"/>
            <a:ext cx="10515600" cy="4521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outline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6157" y="563552"/>
            <a:ext cx="6977151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ATLAS-AFP Collaboration: </a:t>
            </a:r>
            <a:r>
              <a:rPr lang="en-US" sz="16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Technical Design Report for the ATLAS Forward Proton Detector</a:t>
            </a:r>
            <a:r>
              <a:rPr lang="en-US" sz="16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CERN-LHCC-2015-009; ATLAS-TDR-024-2015</a:t>
            </a:r>
          </a:p>
          <a:p>
            <a:endParaRPr lang="en-US" sz="9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ATLAS IBL Collaboration, </a:t>
            </a:r>
            <a:r>
              <a:rPr lang="en-US" sz="16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Prototype ATLAS IBL modules using the FE-I4A front-end readout chip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JINST 7 (2012) P11010 </a:t>
            </a:r>
            <a:endParaRPr lang="en-US" sz="1600" i="1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pt-BR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J. Lange et al., </a:t>
            </a:r>
            <a:r>
              <a:rPr lang="en-US" sz="16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3D silicon pixel detectors for the ATLAS Forward Physics experiment</a:t>
            </a:r>
            <a:r>
              <a:rPr lang="pt-BR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JINST 10 (2015) C03031</a:t>
            </a:r>
            <a:endParaRPr lang="pt-BR" sz="16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9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LANGE, J. et al., </a:t>
            </a:r>
            <a:r>
              <a:rPr lang="en-US" sz="16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Beam tests of an integrated prototype of the ATLAS Forward Proton detector</a:t>
            </a:r>
            <a:r>
              <a:rPr lang="en-US" sz="16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JINST 11 (2016), no. 09, P09005</a:t>
            </a:r>
            <a:endParaRPr lang="en-US" sz="16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9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NOZKA, L. et al., </a:t>
            </a:r>
            <a:r>
              <a:rPr lang="en-US" sz="16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Design of Cherenkov bars for the optical part of the time-of-flight detector in Geant4</a:t>
            </a:r>
            <a:r>
              <a:rPr lang="en-US" sz="16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Optics Express, 2014, </a:t>
            </a:r>
            <a:r>
              <a:rPr lang="en-US" sz="16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22(23), pp 28984-28996</a:t>
            </a:r>
          </a:p>
          <a:p>
            <a:endParaRPr lang="en-US" sz="9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NOZKA, L. et al., </a:t>
            </a:r>
            <a:r>
              <a:rPr lang="en-US" sz="16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Construction of the optical part of a time-of-light detector prototype for the AFP detector</a:t>
            </a:r>
            <a:r>
              <a:rPr lang="en-US" sz="16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Optics Express, 2016, </a:t>
            </a:r>
            <a:r>
              <a:rPr lang="en-US" sz="16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24(24), pp 27951- 27960</a:t>
            </a:r>
          </a:p>
          <a:p>
            <a:endParaRPr lang="en-US" sz="9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CHYTKA, L. et al., </a:t>
            </a:r>
            <a:r>
              <a:rPr lang="en-US" sz="16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Timing resolution studies of the optical part of the AFP time-of-flight detector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Optics Express, 2018, vol. 26, Issue 7, pp. 8028-8039</a:t>
            </a:r>
          </a:p>
          <a:p>
            <a:endParaRPr lang="en-US" sz="9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CHYTKA, L. et al., </a:t>
            </a:r>
            <a:r>
              <a:rPr lang="en-US" sz="16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Time resolutions of FBK NUV3S and STMicroelectronics </a:t>
            </a:r>
            <a:r>
              <a:rPr lang="en-US" sz="1600" i="1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SiPMs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to be submitted</a:t>
            </a:r>
            <a:endParaRPr lang="en-US" sz="16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9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KOMAREK, T., </a:t>
            </a:r>
            <a:r>
              <a:rPr lang="en-US" sz="16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AFP Time-of-Flight detector, 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Challenges in Photon Induced Interactions, 5-8 September 2017</a:t>
            </a:r>
          </a:p>
          <a:p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611" y="1104344"/>
            <a:ext cx="3587842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Blip>
                <a:blip r:embed="rId2"/>
              </a:buBlip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motivation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Blip>
                <a:blip r:embed="rId2"/>
              </a:buBlip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AFP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ToF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 detector</a:t>
            </a:r>
          </a:p>
          <a:p>
            <a:pPr marL="800100" lvl="1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Blip>
                <a:blip r:embed="rId2"/>
              </a:buBlip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principle</a:t>
            </a:r>
          </a:p>
          <a:p>
            <a:pPr marL="800100" lvl="1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Blip>
                <a:blip r:embed="rId2"/>
              </a:buBlip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schema &amp; construction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Blip>
                <a:blip r:embed="rId2"/>
              </a:buBlip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beam &amp; lab tests</a:t>
            </a:r>
          </a:p>
          <a:p>
            <a:pPr marL="800100" lvl="1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Blip>
                <a:blip r:embed="rId2"/>
              </a:buBlip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raw data results</a:t>
            </a:r>
          </a:p>
          <a:p>
            <a:pPr marL="800100" lvl="1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Blip>
                <a:blip r:embed="rId2"/>
              </a:buBlip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RCE data results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Blip>
                <a:blip r:embed="rId2"/>
              </a:buBlip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installation &amp; commissioning</a:t>
            </a:r>
          </a:p>
          <a:p>
            <a:pPr marL="800100" lvl="1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Blip>
                <a:blip r:embed="rId2"/>
              </a:buBlip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low trigger efficiency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SzPct val="150000"/>
              <a:buBlip>
                <a:blip r:embed="rId2"/>
              </a:buBlip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ea typeface="Microsoft Sans Serif" panose="020B0604020202020204" pitchFamily="34" charset="0"/>
                <a:cs typeface="Segoe UI Light" panose="020B0502040204020203" pitchFamily="34" charset="0"/>
              </a:rPr>
              <a:t>summary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206022" y="6483946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67254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4547" y="147394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beam &amp; lab tests – raw data results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(2017 vs 2016) II</a:t>
            </a:r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4237" y="1132186"/>
            <a:ext cx="21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cross talk 2017 (UTA)</a:t>
            </a:r>
          </a:p>
        </p:txBody>
      </p:sp>
      <p:pic>
        <p:nvPicPr>
          <p:cNvPr id="13" name="Picture 2"/>
          <p:cNvPicPr/>
          <p:nvPr/>
        </p:nvPicPr>
        <p:blipFill>
          <a:blip r:embed="rId2"/>
          <a:stretch/>
        </p:blipFill>
        <p:spPr>
          <a:xfrm>
            <a:off x="731838" y="1678777"/>
            <a:ext cx="4702311" cy="3354777"/>
          </a:xfrm>
          <a:prstGeom prst="rect">
            <a:avLst/>
          </a:prstGeom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3492132" y="1264529"/>
            <a:ext cx="26126" cy="4631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61855" y="5886995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signal train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194" y="5263136"/>
            <a:ext cx="174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&gt; 50% of signal!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682" y="1783423"/>
            <a:ext cx="2304539" cy="19438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20398" y="113218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another comparison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2866" y="3727269"/>
            <a:ext cx="156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cross talk 2016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525" y="1765690"/>
            <a:ext cx="1986621" cy="19006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251932" y="3727269"/>
            <a:ext cx="156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cross talk 2017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42336" y="4611518"/>
            <a:ext cx="57681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cross talk does represent a problem if </a:t>
            </a:r>
          </a:p>
          <a:p>
            <a:pPr marL="342900" indent="-342900">
              <a:buAutoNum type="alphaLcParenR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time resolution is affected (next slide)</a:t>
            </a:r>
          </a:p>
          <a:p>
            <a:pPr marL="342900" indent="-342900">
              <a:buAutoNum type="alphaLcParenR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there is channel rate limitation, e.g. 8 MHz due to TDC;</a:t>
            </a:r>
            <a:b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at </a:t>
            </a:r>
            <a:r>
              <a:rPr lang="el-GR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μ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= 50 we expect 32 MHz across the detector</a:t>
            </a:r>
            <a:b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but now signal is NOT spread across, rather goes </a:t>
            </a:r>
            <a:b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everywhere -&gt; rate will be exceeded  </a:t>
            </a:r>
          </a:p>
        </p:txBody>
      </p:sp>
    </p:spTree>
    <p:extLst>
      <p:ext uri="{BB962C8B-B14F-4D97-AF65-F5344CB8AC3E}">
        <p14:creationId xmlns:p14="http://schemas.microsoft.com/office/powerpoint/2010/main" val="39530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0356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21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4547" y="156103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beam &amp; lab tests – raw data results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(2017 vs 2016 September) III</a:t>
            </a:r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4" y="1059391"/>
            <a:ext cx="3264490" cy="2580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31" y="923110"/>
            <a:ext cx="3270893" cy="2793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14" y="3848612"/>
            <a:ext cx="4555059" cy="26092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571" y="3868123"/>
            <a:ext cx="4659088" cy="25897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88135" y="1428206"/>
            <a:ext cx="2509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note worse resolutions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w.r.t. slide 13</a:t>
            </a:r>
            <a:b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RP &amp; flange! -&gt;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resolution deterioration 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82869" y="690059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both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RP+flange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6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5136" y="6491138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4547" y="147394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beam &amp; lab tests – RCE data results, flange &amp; RP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(2016)</a:t>
            </a:r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388" y="391080"/>
            <a:ext cx="4062926" cy="46807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88085" y="5173779"/>
            <a:ext cx="3788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]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HPTDC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 17 </a:t>
            </a:r>
            <a:r>
              <a:rPr lang="en-US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ps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&amp; </a:t>
            </a: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MCP’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 17 </a:t>
            </a:r>
            <a:r>
              <a:rPr lang="en-US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ps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b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-&gt; </a:t>
            </a:r>
            <a:r>
              <a:rPr lang="en-US" dirty="0" smtClean="0">
                <a:latin typeface="Segoe UI Light" panose="020B0502040204020203" pitchFamily="34" charset="0"/>
                <a:ea typeface="Cambria Math" panose="02040503050406030204" pitchFamily="18" charset="0"/>
                <a:cs typeface="Segoe UI Light" panose="020B0502040204020203" pitchFamily="34" charset="0"/>
              </a:rPr>
              <a:t>expected value ~ 24 </a:t>
            </a:r>
            <a:r>
              <a:rPr lang="en-US" dirty="0" err="1" smtClean="0">
                <a:latin typeface="Segoe UI Light" panose="020B0502040204020203" pitchFamily="34" charset="0"/>
                <a:ea typeface="Cambria Math" panose="02040503050406030204" pitchFamily="18" charset="0"/>
                <a:cs typeface="Segoe UI Light" panose="020B0502040204020203" pitchFamily="34" charset="0"/>
              </a:rPr>
              <a:t>ps</a:t>
            </a:r>
            <a:r>
              <a:rPr lang="en-US" dirty="0" smtClean="0">
                <a:latin typeface="Segoe UI Light" panose="020B0502040204020203" pitchFamily="34" charset="0"/>
                <a:ea typeface="Cambria Math" panose="02040503050406030204" pitchFamily="18" charset="0"/>
                <a:cs typeface="Segoe UI Light" panose="020B0502040204020203" pitchFamily="34" charset="0"/>
              </a:rPr>
              <a:t>; consistent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baseline="30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44" y="919576"/>
            <a:ext cx="7690444" cy="5436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13571" y="2280840"/>
            <a:ext cx="8567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20.6 </a:t>
            </a:r>
            <a:r>
              <a:rPr lang="en-US" dirty="0" err="1" smtClean="0"/>
              <a:t>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2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550" y="1261732"/>
            <a:ext cx="10515600" cy="495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 a &amp; b: 3 − 4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(each)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CFD: 5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HPTDC: 15 − 17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reference clock: 6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(conservative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SiPM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resolution (for beam test): 11-13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full system</a:t>
            </a:r>
            <a:r>
              <a:rPr lang="en-US" sz="20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 </a:t>
            </a:r>
            <a:r>
              <a:rPr lang="en-US" sz="20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expect(</a:t>
            </a:r>
            <a:r>
              <a:rPr lang="en-US" sz="2000" dirty="0" err="1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ed</a:t>
            </a:r>
            <a:r>
              <a:rPr lang="en-US" sz="20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 resolution better than 25 </a:t>
            </a:r>
            <a:r>
              <a:rPr lang="en-US" sz="2000" dirty="0" err="1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endParaRPr lang="en-US" sz="2000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9941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6183" y="195345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contributions to </a:t>
            </a:r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detector resolution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02" y="147409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scaling √N &amp; cross talks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8283" y="6481967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27" y="1144585"/>
            <a:ext cx="4267449" cy="2603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9395" y="846281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train 6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30779" y="3587088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√N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52959" y="4554583"/>
            <a:ext cx="435270" cy="23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137" y="620713"/>
            <a:ext cx="7175863" cy="24709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6137" y="341910"/>
            <a:ext cx="190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optical “cross talk”</a:t>
            </a:r>
            <a:endParaRPr lang="en-US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34181" y="3274223"/>
            <a:ext cx="211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PMT charge sharing</a:t>
            </a:r>
            <a:endParaRPr lang="en-US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32" name="Group 231"/>
          <p:cNvGrpSpPr/>
          <p:nvPr/>
        </p:nvGrpSpPr>
        <p:grpSpPr>
          <a:xfrm>
            <a:off x="5156154" y="3573654"/>
            <a:ext cx="6110086" cy="2962833"/>
            <a:chOff x="4907225" y="1126144"/>
            <a:chExt cx="6958495" cy="3343140"/>
          </a:xfrm>
        </p:grpSpPr>
        <p:cxnSp>
          <p:nvCxnSpPr>
            <p:cNvPr id="139" name="Přímá spojnice 15"/>
            <p:cNvCxnSpPr>
              <a:stCxn id="231" idx="2"/>
            </p:cNvCxnSpPr>
            <p:nvPr/>
          </p:nvCxnSpPr>
          <p:spPr>
            <a:xfrm>
              <a:off x="6139893" y="2954553"/>
              <a:ext cx="2434068" cy="13037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Přímá spojnice 16"/>
            <p:cNvCxnSpPr>
              <a:stCxn id="231" idx="0"/>
            </p:cNvCxnSpPr>
            <p:nvPr/>
          </p:nvCxnSpPr>
          <p:spPr>
            <a:xfrm flipV="1">
              <a:off x="6139893" y="1216334"/>
              <a:ext cx="2434068" cy="122725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62"/>
            <p:cNvGrpSpPr>
              <a:grpSpLocks/>
            </p:cNvGrpSpPr>
            <p:nvPr/>
          </p:nvGrpSpPr>
          <p:grpSpPr bwMode="auto">
            <a:xfrm>
              <a:off x="4907225" y="1126144"/>
              <a:ext cx="2825617" cy="3343140"/>
              <a:chOff x="228600" y="1371600"/>
              <a:chExt cx="4440238" cy="5365317"/>
            </a:xfrm>
          </p:grpSpPr>
          <p:sp>
            <p:nvSpPr>
              <p:cNvPr id="142" name="Text Box 5"/>
              <p:cNvSpPr txBox="1">
                <a:spLocks noChangeArrowheads="1"/>
              </p:cNvSpPr>
              <p:nvPr/>
            </p:nvSpPr>
            <p:spPr bwMode="auto">
              <a:xfrm>
                <a:off x="2860868" y="6094818"/>
                <a:ext cx="1636291" cy="64209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lIns="121905" tIns="60952" rIns="121905" bIns="60952">
                <a:spAutoFit/>
              </a:bodyPr>
              <a:lstStyle/>
              <a:p>
                <a:pPr marL="457189" indent="-457189" algn="r">
                  <a:spcBef>
                    <a:spcPct val="20000"/>
                  </a:spcBef>
                  <a:buClr>
                    <a:schemeClr val="accent2"/>
                  </a:buClr>
                  <a:buSzPct val="75000"/>
                  <a:defRPr/>
                </a:pP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anode 2</a:t>
                </a:r>
              </a:p>
            </p:txBody>
          </p:sp>
          <p:sp>
            <p:nvSpPr>
              <p:cNvPr id="143" name="Rectangle 6" descr="Dark downward diagonal"/>
              <p:cNvSpPr>
                <a:spLocks noChangeArrowheads="1"/>
              </p:cNvSpPr>
              <p:nvPr/>
            </p:nvSpPr>
            <p:spPr bwMode="auto">
              <a:xfrm>
                <a:off x="228600" y="3659978"/>
                <a:ext cx="4438911" cy="198989"/>
              </a:xfrm>
              <a:prstGeom prst="rect">
                <a:avLst/>
              </a:prstGeom>
              <a:pattFill prst="dkDnDiag">
                <a:fgClr>
                  <a:srgbClr val="996633"/>
                </a:fgClr>
                <a:bgClr>
                  <a:srgbClr val="FFFFFF"/>
                </a:bgClr>
              </a:pattFill>
              <a:ln w="12700">
                <a:solidFill>
                  <a:srgbClr val="99663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44" name="Rectangle 7" descr="Dark upward diagonal"/>
              <p:cNvSpPr>
                <a:spLocks noChangeArrowheads="1"/>
              </p:cNvSpPr>
              <p:nvPr/>
            </p:nvSpPr>
            <p:spPr bwMode="auto">
              <a:xfrm>
                <a:off x="228600" y="3858967"/>
                <a:ext cx="4438911" cy="198989"/>
              </a:xfrm>
              <a:prstGeom prst="rect">
                <a:avLst/>
              </a:prstGeom>
              <a:pattFill prst="dkUpDiag">
                <a:fgClr>
                  <a:srgbClr val="996633"/>
                </a:fgClr>
                <a:bgClr>
                  <a:schemeClr val="tx2"/>
                </a:bgClr>
              </a:pattFill>
              <a:ln w="12700">
                <a:solidFill>
                  <a:srgbClr val="996633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45" name="Rectangle 8"/>
              <p:cNvSpPr>
                <a:spLocks noChangeArrowheads="1"/>
              </p:cNvSpPr>
              <p:nvPr/>
            </p:nvSpPr>
            <p:spPr bwMode="auto">
              <a:xfrm flipV="1">
                <a:off x="228600" y="2764526"/>
                <a:ext cx="4438911" cy="99495"/>
              </a:xfrm>
              <a:prstGeom prst="rect">
                <a:avLst/>
              </a:prstGeom>
              <a:solidFill>
                <a:srgbClr val="000080"/>
              </a:solidFill>
              <a:ln w="12700">
                <a:solidFill>
                  <a:srgbClr val="00008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46" name="Arc 9"/>
              <p:cNvSpPr>
                <a:spLocks/>
              </p:cNvSpPr>
              <p:nvPr/>
            </p:nvSpPr>
            <p:spPr bwMode="auto">
              <a:xfrm flipH="1">
                <a:off x="2098675" y="2895730"/>
                <a:ext cx="111125" cy="763653"/>
              </a:xfrm>
              <a:custGeom>
                <a:avLst/>
                <a:gdLst>
                  <a:gd name="T0" fmla="*/ 0 w 21600"/>
                  <a:gd name="T1" fmla="*/ 0 h 21600"/>
                  <a:gd name="T2" fmla="*/ 152400 w 21600"/>
                  <a:gd name="T3" fmla="*/ 609600 h 21600"/>
                  <a:gd name="T4" fmla="*/ 0 w 21600"/>
                  <a:gd name="T5" fmla="*/ 60960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 type="none" w="sm" len="sm"/>
                <a:tailEnd type="triangl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47" name="Line 10"/>
              <p:cNvSpPr>
                <a:spLocks noChangeShapeType="1"/>
              </p:cNvSpPr>
              <p:nvPr/>
            </p:nvSpPr>
            <p:spPr bwMode="auto">
              <a:xfrm>
                <a:off x="2098064" y="3659978"/>
                <a:ext cx="136582" cy="198989"/>
              </a:xfrm>
              <a:prstGeom prst="line">
                <a:avLst/>
              </a:prstGeom>
              <a:noFill/>
              <a:ln w="28575">
                <a:solidFill>
                  <a:srgbClr val="006666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48" name="Rectangle 11"/>
              <p:cNvSpPr>
                <a:spLocks noChangeArrowheads="1"/>
              </p:cNvSpPr>
              <p:nvPr/>
            </p:nvSpPr>
            <p:spPr bwMode="auto">
              <a:xfrm>
                <a:off x="228600" y="5943991"/>
                <a:ext cx="2262188" cy="73031"/>
              </a:xfrm>
              <a:prstGeom prst="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49" name="Group 13"/>
              <p:cNvGrpSpPr>
                <a:grpSpLocks/>
              </p:cNvGrpSpPr>
              <p:nvPr/>
            </p:nvGrpSpPr>
            <p:grpSpPr bwMode="auto">
              <a:xfrm>
                <a:off x="1210282" y="3858967"/>
                <a:ext cx="1775564" cy="2089389"/>
                <a:chOff x="1728" y="2304"/>
                <a:chExt cx="1248" cy="1008"/>
              </a:xfrm>
            </p:grpSpPr>
            <p:sp>
              <p:nvSpPr>
                <p:cNvPr id="171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352" y="2304"/>
                  <a:ext cx="96" cy="96"/>
                </a:xfrm>
                <a:prstGeom prst="line">
                  <a:avLst/>
                </a:prstGeom>
                <a:noFill/>
                <a:ln w="57150">
                  <a:solidFill>
                    <a:schemeClr val="tx2">
                      <a:lumMod val="60000"/>
                      <a:lumOff val="4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Arc 15"/>
                <p:cNvSpPr>
                  <a:spLocks/>
                </p:cNvSpPr>
                <p:nvPr/>
              </p:nvSpPr>
              <p:spPr bwMode="auto">
                <a:xfrm flipH="1">
                  <a:off x="2013" y="2400"/>
                  <a:ext cx="339" cy="912"/>
                </a:xfrm>
                <a:custGeom>
                  <a:avLst/>
                  <a:gdLst>
                    <a:gd name="T0" fmla="*/ 0 w 21600"/>
                    <a:gd name="T1" fmla="*/ 0 h 21600"/>
                    <a:gd name="T2" fmla="*/ 336 w 21600"/>
                    <a:gd name="T3" fmla="*/ 912 h 21600"/>
                    <a:gd name="T4" fmla="*/ 0 w 21600"/>
                    <a:gd name="T5" fmla="*/ 91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Arc 16"/>
                <p:cNvSpPr>
                  <a:spLocks/>
                </p:cNvSpPr>
                <p:nvPr/>
              </p:nvSpPr>
              <p:spPr bwMode="auto">
                <a:xfrm>
                  <a:off x="2352" y="2400"/>
                  <a:ext cx="336" cy="912"/>
                </a:xfrm>
                <a:custGeom>
                  <a:avLst/>
                  <a:gdLst>
                    <a:gd name="T0" fmla="*/ 0 w 21600"/>
                    <a:gd name="T1" fmla="*/ 0 h 21600"/>
                    <a:gd name="T2" fmla="*/ 336 w 21600"/>
                    <a:gd name="T3" fmla="*/ 912 h 21600"/>
                    <a:gd name="T4" fmla="*/ 0 w 21600"/>
                    <a:gd name="T5" fmla="*/ 91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>
                      <a:lumMod val="75000"/>
                    </a:schemeClr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Arc 17"/>
                <p:cNvSpPr>
                  <a:spLocks/>
                </p:cNvSpPr>
                <p:nvPr/>
              </p:nvSpPr>
              <p:spPr bwMode="auto">
                <a:xfrm>
                  <a:off x="2352" y="2400"/>
                  <a:ext cx="624" cy="912"/>
                </a:xfrm>
                <a:custGeom>
                  <a:avLst/>
                  <a:gdLst>
                    <a:gd name="T0" fmla="*/ 0 w 21600"/>
                    <a:gd name="T1" fmla="*/ 0 h 21600"/>
                    <a:gd name="T2" fmla="*/ 624 w 21600"/>
                    <a:gd name="T3" fmla="*/ 912 h 21600"/>
                    <a:gd name="T4" fmla="*/ 0 w 21600"/>
                    <a:gd name="T5" fmla="*/ 91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>
                      <a:lumMod val="75000"/>
                    </a:schemeClr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Arc 18"/>
                <p:cNvSpPr>
                  <a:spLocks/>
                </p:cNvSpPr>
                <p:nvPr/>
              </p:nvSpPr>
              <p:spPr bwMode="auto">
                <a:xfrm flipH="1">
                  <a:off x="1728" y="2400"/>
                  <a:ext cx="625" cy="912"/>
                </a:xfrm>
                <a:custGeom>
                  <a:avLst/>
                  <a:gdLst>
                    <a:gd name="T0" fmla="*/ 0 w 21600"/>
                    <a:gd name="T1" fmla="*/ 0 h 21600"/>
                    <a:gd name="T2" fmla="*/ 624 w 21600"/>
                    <a:gd name="T3" fmla="*/ 912 h 21600"/>
                    <a:gd name="T4" fmla="*/ 0 w 21600"/>
                    <a:gd name="T5" fmla="*/ 91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Arc 19"/>
                <p:cNvSpPr>
                  <a:spLocks/>
                </p:cNvSpPr>
                <p:nvPr/>
              </p:nvSpPr>
              <p:spPr bwMode="auto">
                <a:xfrm flipH="1">
                  <a:off x="2206" y="2400"/>
                  <a:ext cx="146" cy="912"/>
                </a:xfrm>
                <a:custGeom>
                  <a:avLst/>
                  <a:gdLst>
                    <a:gd name="T0" fmla="*/ 0 w 21600"/>
                    <a:gd name="T1" fmla="*/ 0 h 21600"/>
                    <a:gd name="T2" fmla="*/ 144 w 21600"/>
                    <a:gd name="T3" fmla="*/ 912 h 21600"/>
                    <a:gd name="T4" fmla="*/ 0 w 21600"/>
                    <a:gd name="T5" fmla="*/ 91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7" name="Arc 20"/>
                <p:cNvSpPr>
                  <a:spLocks/>
                </p:cNvSpPr>
                <p:nvPr/>
              </p:nvSpPr>
              <p:spPr bwMode="auto">
                <a:xfrm>
                  <a:off x="2352" y="2400"/>
                  <a:ext cx="144" cy="912"/>
                </a:xfrm>
                <a:custGeom>
                  <a:avLst/>
                  <a:gdLst>
                    <a:gd name="T0" fmla="*/ 0 w 21600"/>
                    <a:gd name="T1" fmla="*/ 0 h 21600"/>
                    <a:gd name="T2" fmla="*/ 144 w 21600"/>
                    <a:gd name="T3" fmla="*/ 912 h 21600"/>
                    <a:gd name="T4" fmla="*/ 0 w 21600"/>
                    <a:gd name="T5" fmla="*/ 91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50" name="Group 26"/>
              <p:cNvGrpSpPr>
                <a:grpSpLocks/>
              </p:cNvGrpSpPr>
              <p:nvPr/>
            </p:nvGrpSpPr>
            <p:grpSpPr bwMode="auto">
              <a:xfrm>
                <a:off x="2072455" y="1371600"/>
                <a:ext cx="295928" cy="1193936"/>
                <a:chOff x="2768" y="912"/>
                <a:chExt cx="208" cy="576"/>
              </a:xfrm>
            </p:grpSpPr>
            <p:sp>
              <p:nvSpPr>
                <p:cNvPr id="168" name="Freeform 27"/>
                <p:cNvSpPr>
                  <a:spLocks/>
                </p:cNvSpPr>
                <p:nvPr/>
              </p:nvSpPr>
              <p:spPr bwMode="auto">
                <a:xfrm>
                  <a:off x="2768" y="1008"/>
                  <a:ext cx="208" cy="288"/>
                </a:xfrm>
                <a:custGeom>
                  <a:avLst/>
                  <a:gdLst>
                    <a:gd name="T0" fmla="*/ 112 w 208"/>
                    <a:gd name="T1" fmla="*/ 0 h 288"/>
                    <a:gd name="T2" fmla="*/ 16 w 208"/>
                    <a:gd name="T3" fmla="*/ 48 h 288"/>
                    <a:gd name="T4" fmla="*/ 208 w 208"/>
                    <a:gd name="T5" fmla="*/ 96 h 288"/>
                    <a:gd name="T6" fmla="*/ 16 w 208"/>
                    <a:gd name="T7" fmla="*/ 144 h 288"/>
                    <a:gd name="T8" fmla="*/ 208 w 208"/>
                    <a:gd name="T9" fmla="*/ 192 h 288"/>
                    <a:gd name="T10" fmla="*/ 16 w 208"/>
                    <a:gd name="T11" fmla="*/ 240 h 288"/>
                    <a:gd name="T12" fmla="*/ 112 w 208"/>
                    <a:gd name="T13" fmla="*/ 288 h 2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8"/>
                    <a:gd name="T22" fmla="*/ 0 h 288"/>
                    <a:gd name="T23" fmla="*/ 208 w 208"/>
                    <a:gd name="T24" fmla="*/ 288 h 28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8" h="288">
                      <a:moveTo>
                        <a:pt x="112" y="0"/>
                      </a:moveTo>
                      <a:cubicBezTo>
                        <a:pt x="56" y="16"/>
                        <a:pt x="0" y="32"/>
                        <a:pt x="16" y="48"/>
                      </a:cubicBezTo>
                      <a:cubicBezTo>
                        <a:pt x="32" y="64"/>
                        <a:pt x="208" y="80"/>
                        <a:pt x="208" y="96"/>
                      </a:cubicBezTo>
                      <a:cubicBezTo>
                        <a:pt x="208" y="112"/>
                        <a:pt x="16" y="128"/>
                        <a:pt x="16" y="144"/>
                      </a:cubicBezTo>
                      <a:cubicBezTo>
                        <a:pt x="16" y="160"/>
                        <a:pt x="208" y="176"/>
                        <a:pt x="208" y="192"/>
                      </a:cubicBezTo>
                      <a:cubicBezTo>
                        <a:pt x="208" y="208"/>
                        <a:pt x="32" y="224"/>
                        <a:pt x="16" y="240"/>
                      </a:cubicBezTo>
                      <a:cubicBezTo>
                        <a:pt x="0" y="256"/>
                        <a:pt x="96" y="280"/>
                        <a:pt x="112" y="28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Line 28"/>
                <p:cNvSpPr>
                  <a:spLocks noChangeShapeType="1"/>
                </p:cNvSpPr>
                <p:nvPr/>
              </p:nvSpPr>
              <p:spPr bwMode="auto">
                <a:xfrm>
                  <a:off x="2880" y="1296"/>
                  <a:ext cx="0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880" y="912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51" name="Text Box 30"/>
              <p:cNvSpPr txBox="1">
                <a:spLocks noChangeArrowheads="1"/>
              </p:cNvSpPr>
              <p:nvPr/>
            </p:nvSpPr>
            <p:spPr bwMode="auto">
              <a:xfrm>
                <a:off x="287398" y="1676401"/>
                <a:ext cx="1708583" cy="668785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lIns="121905" tIns="60952" rIns="121905" bIns="60952">
                <a:spAutoFit/>
              </a:bodyPr>
              <a:lstStyle/>
              <a:p>
                <a:pPr marL="457189" indent="-457189" algn="r">
                  <a:spcBef>
                    <a:spcPct val="20000"/>
                  </a:spcBef>
                  <a:buClr>
                    <a:schemeClr val="accent2"/>
                  </a:buClr>
                  <a:buSzPct val="75000"/>
                </a:pPr>
                <a:r>
                  <a:rPr lang="en-US" sz="160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photons</a:t>
                </a:r>
              </a:p>
            </p:txBody>
          </p:sp>
          <p:sp>
            <p:nvSpPr>
              <p:cNvPr id="152" name="Rectangle 31"/>
              <p:cNvSpPr>
                <a:spLocks noChangeArrowheads="1"/>
              </p:cNvSpPr>
              <p:nvPr/>
            </p:nvSpPr>
            <p:spPr bwMode="auto">
              <a:xfrm flipV="1">
                <a:off x="228600" y="2565537"/>
                <a:ext cx="4438911" cy="19898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53" name="Straight Connector 31"/>
              <p:cNvCxnSpPr/>
              <p:nvPr/>
            </p:nvCxnSpPr>
            <p:spPr>
              <a:xfrm rot="10800000" flipV="1">
                <a:off x="228600" y="2565502"/>
                <a:ext cx="1588" cy="34816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32"/>
              <p:cNvCxnSpPr/>
              <p:nvPr/>
            </p:nvCxnSpPr>
            <p:spPr>
              <a:xfrm rot="10800000" flipV="1">
                <a:off x="4667250" y="2565502"/>
                <a:ext cx="1588" cy="34816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Rectangle 11"/>
              <p:cNvSpPr>
                <a:spLocks noChangeArrowheads="1"/>
              </p:cNvSpPr>
              <p:nvPr/>
            </p:nvSpPr>
            <p:spPr bwMode="auto">
              <a:xfrm>
                <a:off x="2490788" y="5937641"/>
                <a:ext cx="2178050" cy="73031"/>
              </a:xfrm>
              <a:prstGeom prst="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56" name="Arc 17"/>
              <p:cNvSpPr>
                <a:spLocks/>
              </p:cNvSpPr>
              <p:nvPr/>
            </p:nvSpPr>
            <p:spPr bwMode="auto">
              <a:xfrm>
                <a:off x="2155825" y="4048354"/>
                <a:ext cx="1138238" cy="1890875"/>
              </a:xfrm>
              <a:custGeom>
                <a:avLst/>
                <a:gdLst>
                  <a:gd name="T0" fmla="*/ 0 w 21600"/>
                  <a:gd name="T1" fmla="*/ 0 h 21600"/>
                  <a:gd name="T2" fmla="*/ 624 w 21600"/>
                  <a:gd name="T3" fmla="*/ 912 h 21600"/>
                  <a:gd name="T4" fmla="*/ 0 w 21600"/>
                  <a:gd name="T5" fmla="*/ 91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>
                    <a:lumMod val="75000"/>
                  </a:schemeClr>
                </a:solidFill>
                <a:round/>
                <a:headEnd type="none" w="sm" len="sm"/>
                <a:tailEnd type="triangl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57" name="Arc 17"/>
              <p:cNvSpPr>
                <a:spLocks/>
              </p:cNvSpPr>
              <p:nvPr/>
            </p:nvSpPr>
            <p:spPr bwMode="auto">
              <a:xfrm flipH="1">
                <a:off x="814388" y="4048354"/>
                <a:ext cx="1341437" cy="1890875"/>
              </a:xfrm>
              <a:custGeom>
                <a:avLst/>
                <a:gdLst>
                  <a:gd name="T0" fmla="*/ 0 w 21600"/>
                  <a:gd name="T1" fmla="*/ 0 h 21600"/>
                  <a:gd name="T2" fmla="*/ 624 w 21600"/>
                  <a:gd name="T3" fmla="*/ 912 h 21600"/>
                  <a:gd name="T4" fmla="*/ 0 w 21600"/>
                  <a:gd name="T5" fmla="*/ 91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2">
                    <a:lumMod val="60000"/>
                    <a:lumOff val="40000"/>
                  </a:schemeClr>
                </a:solidFill>
                <a:round/>
                <a:headEnd type="none" w="sm" len="sm"/>
                <a:tailEnd type="triangl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58" name="Text Box 5"/>
              <p:cNvSpPr txBox="1">
                <a:spLocks noChangeArrowheads="1"/>
              </p:cNvSpPr>
              <p:nvPr/>
            </p:nvSpPr>
            <p:spPr bwMode="auto">
              <a:xfrm>
                <a:off x="884186" y="6094818"/>
                <a:ext cx="1578356" cy="64209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 lIns="121905" tIns="60952" rIns="121905" bIns="60952">
                <a:spAutoFit/>
              </a:bodyPr>
              <a:lstStyle/>
              <a:p>
                <a:pPr marL="457189" indent="-457189" algn="r">
                  <a:spcBef>
                    <a:spcPct val="20000"/>
                  </a:spcBef>
                  <a:buClr>
                    <a:schemeClr val="accent2"/>
                  </a:buClr>
                  <a:buSzPct val="75000"/>
                  <a:defRPr/>
                </a:pP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anode 1</a:t>
                </a:r>
              </a:p>
            </p:txBody>
          </p:sp>
          <p:sp>
            <p:nvSpPr>
              <p:cNvPr id="159" name="Text Box 5"/>
              <p:cNvSpPr txBox="1">
                <a:spLocks noChangeArrowheads="1"/>
              </p:cNvSpPr>
              <p:nvPr/>
            </p:nvSpPr>
            <p:spPr bwMode="auto">
              <a:xfrm>
                <a:off x="3276753" y="4265856"/>
                <a:ext cx="1348230" cy="150480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square" lIns="121905" tIns="60952" rIns="121905" bIns="60952">
                <a:spAutoFit/>
              </a:bodyPr>
              <a:lstStyle/>
              <a:p>
                <a:pPr marL="457189" indent="-457189">
                  <a:spcBef>
                    <a:spcPct val="20000"/>
                  </a:spcBef>
                  <a:buClr>
                    <a:schemeClr val="accent2"/>
                  </a:buClr>
                  <a:buSzPct val="75000"/>
                  <a:defRPr/>
                </a:pPr>
                <a:r>
                  <a:rPr lang="en-US" sz="1000" dirty="0">
                    <a:solidFill>
                      <a:schemeClr val="accent2">
                        <a:lumMod val="7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electrical </a:t>
                </a:r>
              </a:p>
              <a:p>
                <a:pPr marL="457189" indent="-457189">
                  <a:spcBef>
                    <a:spcPct val="20000"/>
                  </a:spcBef>
                  <a:buClr>
                    <a:schemeClr val="accent2"/>
                  </a:buClr>
                  <a:buSzPct val="75000"/>
                  <a:defRPr/>
                </a:pPr>
                <a:r>
                  <a:rPr lang="en-US" sz="1000" dirty="0">
                    <a:solidFill>
                      <a:schemeClr val="accent2">
                        <a:lumMod val="7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crosstalk</a:t>
                </a:r>
              </a:p>
              <a:p>
                <a:pPr marL="457189" indent="-457189">
                  <a:spcBef>
                    <a:spcPct val="20000"/>
                  </a:spcBef>
                  <a:buClr>
                    <a:schemeClr val="accent2"/>
                  </a:buClr>
                  <a:buSzPct val="75000"/>
                  <a:defRPr/>
                </a:pPr>
                <a:r>
                  <a:rPr lang="en-US" sz="1000" dirty="0">
                    <a:solidFill>
                      <a:schemeClr val="accent2">
                        <a:lumMod val="7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(charge </a:t>
                </a:r>
              </a:p>
              <a:p>
                <a:pPr marL="457189" indent="-457189">
                  <a:spcBef>
                    <a:spcPct val="20000"/>
                  </a:spcBef>
                  <a:buClr>
                    <a:schemeClr val="accent2"/>
                  </a:buClr>
                  <a:buSzPct val="75000"/>
                  <a:defRPr/>
                </a:pPr>
                <a:r>
                  <a:rPr lang="en-US" sz="1000" dirty="0">
                    <a:solidFill>
                      <a:schemeClr val="accent2">
                        <a:lumMod val="7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sharing)</a:t>
                </a:r>
              </a:p>
            </p:txBody>
          </p:sp>
          <p:sp>
            <p:nvSpPr>
              <p:cNvPr id="160" name="Freeform 56"/>
              <p:cNvSpPr/>
              <p:nvPr/>
            </p:nvSpPr>
            <p:spPr>
              <a:xfrm>
                <a:off x="2209800" y="2895730"/>
                <a:ext cx="1444625" cy="762065"/>
              </a:xfrm>
              <a:custGeom>
                <a:avLst/>
                <a:gdLst>
                  <a:gd name="connsiteX0" fmla="*/ 0 w 1422400"/>
                  <a:gd name="connsiteY0" fmla="*/ 0 h 810381"/>
                  <a:gd name="connsiteX1" fmla="*/ 653143 w 1422400"/>
                  <a:gd name="connsiteY1" fmla="*/ 696686 h 810381"/>
                  <a:gd name="connsiteX2" fmla="*/ 1422400 w 1422400"/>
                  <a:gd name="connsiteY2" fmla="*/ 682172 h 810381"/>
                  <a:gd name="connsiteX0" fmla="*/ 0 w 1422400"/>
                  <a:gd name="connsiteY0" fmla="*/ 0 h 708781"/>
                  <a:gd name="connsiteX1" fmla="*/ 653143 w 1422400"/>
                  <a:gd name="connsiteY1" fmla="*/ 696686 h 708781"/>
                  <a:gd name="connsiteX2" fmla="*/ 1422400 w 1422400"/>
                  <a:gd name="connsiteY2" fmla="*/ 682172 h 708781"/>
                  <a:gd name="connsiteX0" fmla="*/ 0 w 1422400"/>
                  <a:gd name="connsiteY0" fmla="*/ 0 h 696686"/>
                  <a:gd name="connsiteX1" fmla="*/ 653143 w 1422400"/>
                  <a:gd name="connsiteY1" fmla="*/ 696686 h 696686"/>
                  <a:gd name="connsiteX2" fmla="*/ 1422400 w 1422400"/>
                  <a:gd name="connsiteY2" fmla="*/ 682172 h 696686"/>
                  <a:gd name="connsiteX0" fmla="*/ 0 w 1422400"/>
                  <a:gd name="connsiteY0" fmla="*/ 0 h 696686"/>
                  <a:gd name="connsiteX1" fmla="*/ 653143 w 1422400"/>
                  <a:gd name="connsiteY1" fmla="*/ 696686 h 696686"/>
                  <a:gd name="connsiteX2" fmla="*/ 1422400 w 1422400"/>
                  <a:gd name="connsiteY2" fmla="*/ 682172 h 696686"/>
                  <a:gd name="connsiteX0" fmla="*/ 0 w 1422400"/>
                  <a:gd name="connsiteY0" fmla="*/ 0 h 696686"/>
                  <a:gd name="connsiteX1" fmla="*/ 653143 w 1422400"/>
                  <a:gd name="connsiteY1" fmla="*/ 696686 h 696686"/>
                  <a:gd name="connsiteX2" fmla="*/ 1422400 w 1422400"/>
                  <a:gd name="connsiteY2" fmla="*/ 682172 h 696686"/>
                  <a:gd name="connsiteX0" fmla="*/ 0 w 1422400"/>
                  <a:gd name="connsiteY0" fmla="*/ 0 h 722086"/>
                  <a:gd name="connsiteX1" fmla="*/ 435429 w 1422400"/>
                  <a:gd name="connsiteY1" fmla="*/ 722086 h 722086"/>
                  <a:gd name="connsiteX2" fmla="*/ 1422400 w 1422400"/>
                  <a:gd name="connsiteY2" fmla="*/ 682172 h 722086"/>
                  <a:gd name="connsiteX0" fmla="*/ 0 w 1422400"/>
                  <a:gd name="connsiteY0" fmla="*/ 0 h 722086"/>
                  <a:gd name="connsiteX1" fmla="*/ 435429 w 1422400"/>
                  <a:gd name="connsiteY1" fmla="*/ 722086 h 722086"/>
                  <a:gd name="connsiteX2" fmla="*/ 1422400 w 1422400"/>
                  <a:gd name="connsiteY2" fmla="*/ 682172 h 722086"/>
                  <a:gd name="connsiteX0" fmla="*/ 0 w 1422400"/>
                  <a:gd name="connsiteY0" fmla="*/ 0 h 722086"/>
                  <a:gd name="connsiteX1" fmla="*/ 435429 w 1422400"/>
                  <a:gd name="connsiteY1" fmla="*/ 722086 h 722086"/>
                  <a:gd name="connsiteX2" fmla="*/ 1422400 w 1422400"/>
                  <a:gd name="connsiteY2" fmla="*/ 682172 h 722086"/>
                  <a:gd name="connsiteX0" fmla="*/ 0 w 1422400"/>
                  <a:gd name="connsiteY0" fmla="*/ 0 h 722086"/>
                  <a:gd name="connsiteX1" fmla="*/ 435429 w 1422400"/>
                  <a:gd name="connsiteY1" fmla="*/ 722086 h 722086"/>
                  <a:gd name="connsiteX2" fmla="*/ 1422400 w 1422400"/>
                  <a:gd name="connsiteY2" fmla="*/ 682172 h 722086"/>
                  <a:gd name="connsiteX0" fmla="*/ 0 w 1422400"/>
                  <a:gd name="connsiteY0" fmla="*/ 0 h 722086"/>
                  <a:gd name="connsiteX1" fmla="*/ 75051 w 1422400"/>
                  <a:gd name="connsiteY1" fmla="*/ 722086 h 722086"/>
                  <a:gd name="connsiteX2" fmla="*/ 1422400 w 1422400"/>
                  <a:gd name="connsiteY2" fmla="*/ 682172 h 722086"/>
                  <a:gd name="connsiteX0" fmla="*/ 0 w 1422400"/>
                  <a:gd name="connsiteY0" fmla="*/ 0 h 722086"/>
                  <a:gd name="connsiteX1" fmla="*/ 75051 w 1422400"/>
                  <a:gd name="connsiteY1" fmla="*/ 722086 h 722086"/>
                  <a:gd name="connsiteX2" fmla="*/ 1422400 w 1422400"/>
                  <a:gd name="connsiteY2" fmla="*/ 682172 h 722086"/>
                  <a:gd name="connsiteX0" fmla="*/ 0 w 1422400"/>
                  <a:gd name="connsiteY0" fmla="*/ 0 h 722086"/>
                  <a:gd name="connsiteX1" fmla="*/ 75051 w 1422400"/>
                  <a:gd name="connsiteY1" fmla="*/ 722086 h 722086"/>
                  <a:gd name="connsiteX2" fmla="*/ 1422400 w 1422400"/>
                  <a:gd name="connsiteY2" fmla="*/ 682172 h 72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2400" h="722086">
                    <a:moveTo>
                      <a:pt x="0" y="0"/>
                    </a:moveTo>
                    <a:cubicBezTo>
                      <a:pt x="98401" y="325304"/>
                      <a:pt x="66584" y="368905"/>
                      <a:pt x="75051" y="722086"/>
                    </a:cubicBezTo>
                    <a:cubicBezTo>
                      <a:pt x="420975" y="197152"/>
                      <a:pt x="1016000" y="204410"/>
                      <a:pt x="1422400" y="682172"/>
                    </a:cubicBezTo>
                  </a:path>
                </a:pathLst>
              </a:custGeom>
              <a:ln w="15875">
                <a:solidFill>
                  <a:schemeClr val="accent4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61" name="Text Box 5"/>
              <p:cNvSpPr txBox="1">
                <a:spLocks noChangeArrowheads="1"/>
              </p:cNvSpPr>
              <p:nvPr/>
            </p:nvSpPr>
            <p:spPr bwMode="auto">
              <a:xfrm>
                <a:off x="2414245" y="3624457"/>
                <a:ext cx="1472558" cy="4692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121905" tIns="60952" rIns="121905" bIns="60952">
                <a:spAutoFit/>
              </a:bodyPr>
              <a:lstStyle/>
              <a:p>
                <a:pPr marL="457189" indent="-457189">
                  <a:spcBef>
                    <a:spcPct val="20000"/>
                  </a:spcBef>
                  <a:buClr>
                    <a:schemeClr val="accent2"/>
                  </a:buClr>
                  <a:buSzPct val="75000"/>
                  <a:defRPr/>
                </a:pPr>
                <a:r>
                  <a:rPr lang="en-US" sz="1050" dirty="0" err="1">
                    <a:solidFill>
                      <a:schemeClr val="accent4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pe</a:t>
                </a:r>
                <a:r>
                  <a:rPr lang="en-US" sz="1050" dirty="0">
                    <a:solidFill>
                      <a:schemeClr val="accent4">
                        <a:lumMod val="50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 rebound</a:t>
                </a:r>
              </a:p>
            </p:txBody>
          </p:sp>
          <p:grpSp>
            <p:nvGrpSpPr>
              <p:cNvPr id="162" name="Group 59"/>
              <p:cNvGrpSpPr>
                <a:grpSpLocks/>
              </p:cNvGrpSpPr>
              <p:nvPr/>
            </p:nvGrpSpPr>
            <p:grpSpPr bwMode="auto">
              <a:xfrm rot="-1560000">
                <a:off x="3048000" y="1371600"/>
                <a:ext cx="295928" cy="1193936"/>
                <a:chOff x="3048000" y="1371600"/>
                <a:chExt cx="295928" cy="1193936"/>
              </a:xfrm>
            </p:grpSpPr>
            <p:sp>
              <p:nvSpPr>
                <p:cNvPr id="165" name="Freeform 27"/>
                <p:cNvSpPr>
                  <a:spLocks/>
                </p:cNvSpPr>
                <p:nvPr/>
              </p:nvSpPr>
              <p:spPr bwMode="auto">
                <a:xfrm>
                  <a:off x="3048000" y="1570589"/>
                  <a:ext cx="295928" cy="596968"/>
                </a:xfrm>
                <a:custGeom>
                  <a:avLst/>
                  <a:gdLst>
                    <a:gd name="T0" fmla="*/ 2147483647 w 208"/>
                    <a:gd name="T1" fmla="*/ 0 h 288"/>
                    <a:gd name="T2" fmla="*/ 2147483647 w 208"/>
                    <a:gd name="T3" fmla="*/ 2147483647 h 288"/>
                    <a:gd name="T4" fmla="*/ 2147483647 w 208"/>
                    <a:gd name="T5" fmla="*/ 2147483647 h 288"/>
                    <a:gd name="T6" fmla="*/ 2147483647 w 208"/>
                    <a:gd name="T7" fmla="*/ 2147483647 h 288"/>
                    <a:gd name="T8" fmla="*/ 2147483647 w 208"/>
                    <a:gd name="T9" fmla="*/ 2147483647 h 288"/>
                    <a:gd name="T10" fmla="*/ 2147483647 w 208"/>
                    <a:gd name="T11" fmla="*/ 2147483647 h 288"/>
                    <a:gd name="T12" fmla="*/ 2147483647 w 208"/>
                    <a:gd name="T13" fmla="*/ 2147483647 h 2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8"/>
                    <a:gd name="T22" fmla="*/ 0 h 288"/>
                    <a:gd name="T23" fmla="*/ 208 w 208"/>
                    <a:gd name="T24" fmla="*/ 288 h 28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8" h="288">
                      <a:moveTo>
                        <a:pt x="112" y="0"/>
                      </a:moveTo>
                      <a:cubicBezTo>
                        <a:pt x="56" y="16"/>
                        <a:pt x="0" y="32"/>
                        <a:pt x="16" y="48"/>
                      </a:cubicBezTo>
                      <a:cubicBezTo>
                        <a:pt x="32" y="64"/>
                        <a:pt x="208" y="80"/>
                        <a:pt x="208" y="96"/>
                      </a:cubicBezTo>
                      <a:cubicBezTo>
                        <a:pt x="208" y="112"/>
                        <a:pt x="16" y="128"/>
                        <a:pt x="16" y="144"/>
                      </a:cubicBezTo>
                      <a:cubicBezTo>
                        <a:pt x="16" y="160"/>
                        <a:pt x="208" y="176"/>
                        <a:pt x="208" y="192"/>
                      </a:cubicBezTo>
                      <a:cubicBezTo>
                        <a:pt x="208" y="208"/>
                        <a:pt x="32" y="224"/>
                        <a:pt x="16" y="240"/>
                      </a:cubicBezTo>
                      <a:cubicBezTo>
                        <a:pt x="0" y="256"/>
                        <a:pt x="96" y="280"/>
                        <a:pt x="112" y="28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6" name="Line 28"/>
                <p:cNvSpPr>
                  <a:spLocks noChangeShapeType="1"/>
                </p:cNvSpPr>
                <p:nvPr/>
              </p:nvSpPr>
              <p:spPr bwMode="auto">
                <a:xfrm>
                  <a:off x="3207346" y="2167557"/>
                  <a:ext cx="0" cy="39797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3207346" y="1371600"/>
                  <a:ext cx="0" cy="198989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63" name="Arc 9"/>
              <p:cNvSpPr>
                <a:spLocks/>
              </p:cNvSpPr>
              <p:nvPr/>
            </p:nvSpPr>
            <p:spPr bwMode="auto">
              <a:xfrm>
                <a:off x="3657600" y="2895730"/>
                <a:ext cx="304800" cy="762065"/>
              </a:xfrm>
              <a:custGeom>
                <a:avLst/>
                <a:gdLst>
                  <a:gd name="T0" fmla="*/ 0 w 21600"/>
                  <a:gd name="T1" fmla="*/ 0 h 21600"/>
                  <a:gd name="T2" fmla="*/ 152400 w 21600"/>
                  <a:gd name="T3" fmla="*/ 609600 h 21600"/>
                  <a:gd name="T4" fmla="*/ 0 w 21600"/>
                  <a:gd name="T5" fmla="*/ 60960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6">
                    <a:lumMod val="75000"/>
                  </a:schemeClr>
                </a:solidFill>
                <a:round/>
                <a:headEnd type="none" w="sm" len="sm"/>
                <a:tailEnd type="triangl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64" name="Text Box 5"/>
              <p:cNvSpPr txBox="1">
                <a:spLocks noChangeArrowheads="1"/>
              </p:cNvSpPr>
              <p:nvPr/>
            </p:nvSpPr>
            <p:spPr bwMode="auto">
              <a:xfrm>
                <a:off x="2576101" y="2590903"/>
                <a:ext cx="1995898" cy="46109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square" tIns="60952" rIns="121905" bIns="60952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Monotype Sorts" pitchFamily="2" charset="2"/>
                  <a:buNone/>
                  <a:defRPr/>
                </a:pPr>
                <a:r>
                  <a:rPr lang="en-US" sz="1000" dirty="0">
                    <a:solidFill>
                      <a:schemeClr val="accent6">
                        <a:lumMod val="7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optical crosstalk</a:t>
                </a:r>
              </a:p>
            </p:txBody>
          </p:sp>
        </p:grpSp>
        <p:grpSp>
          <p:nvGrpSpPr>
            <p:cNvPr id="178" name="Group 142"/>
            <p:cNvGrpSpPr>
              <a:grpSpLocks/>
            </p:cNvGrpSpPr>
            <p:nvPr/>
          </p:nvGrpSpPr>
          <p:grpSpPr bwMode="auto">
            <a:xfrm>
              <a:off x="10254065" y="1566581"/>
              <a:ext cx="211569" cy="723032"/>
              <a:chOff x="7848600" y="1372394"/>
              <a:chExt cx="152400" cy="532606"/>
            </a:xfrm>
          </p:grpSpPr>
          <p:cxnSp>
            <p:nvCxnSpPr>
              <p:cNvPr id="179" name="Straight Arrow Connector 222"/>
              <p:cNvCxnSpPr/>
              <p:nvPr/>
            </p:nvCxnSpPr>
            <p:spPr>
              <a:xfrm rot="5400000" flipH="1" flipV="1">
                <a:off x="7734504" y="1561632"/>
                <a:ext cx="380592" cy="211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Oval 224"/>
              <p:cNvSpPr/>
              <p:nvPr/>
            </p:nvSpPr>
            <p:spPr>
              <a:xfrm>
                <a:off x="7848600" y="1752986"/>
                <a:ext cx="152400" cy="152014"/>
              </a:xfrm>
              <a:prstGeom prst="ellipse">
                <a:avLst/>
              </a:prstGeom>
              <a:solidFill>
                <a:srgbClr val="FF6D6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+</a:t>
                </a:r>
              </a:p>
            </p:txBody>
          </p:sp>
        </p:grpSp>
        <p:sp>
          <p:nvSpPr>
            <p:cNvPr id="181" name="Parallelogram 95"/>
            <p:cNvSpPr/>
            <p:nvPr/>
          </p:nvSpPr>
          <p:spPr>
            <a:xfrm flipH="1">
              <a:off x="8702561" y="1928098"/>
              <a:ext cx="1339935" cy="1012245"/>
            </a:xfrm>
            <a:prstGeom prst="parallelogram">
              <a:avLst>
                <a:gd name="adj" fmla="val 89286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182" name="Straight Arrow Connector 96"/>
            <p:cNvCxnSpPr/>
            <p:nvPr/>
          </p:nvCxnSpPr>
          <p:spPr>
            <a:xfrm>
              <a:off x="9331044" y="2085465"/>
              <a:ext cx="985349" cy="93604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97"/>
            <p:cNvCxnSpPr/>
            <p:nvPr/>
          </p:nvCxnSpPr>
          <p:spPr>
            <a:xfrm>
              <a:off x="9337267" y="2072704"/>
              <a:ext cx="774283" cy="51445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98"/>
            <p:cNvCxnSpPr/>
            <p:nvPr/>
          </p:nvCxnSpPr>
          <p:spPr>
            <a:xfrm>
              <a:off x="9337268" y="2072705"/>
              <a:ext cx="423137" cy="14460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99"/>
            <p:cNvCxnSpPr/>
            <p:nvPr/>
          </p:nvCxnSpPr>
          <p:spPr>
            <a:xfrm flipH="1">
              <a:off x="9479786" y="3183284"/>
              <a:ext cx="703757" cy="41160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00"/>
            <p:cNvCxnSpPr/>
            <p:nvPr/>
          </p:nvCxnSpPr>
          <p:spPr>
            <a:xfrm flipH="1">
              <a:off x="9196221" y="3594893"/>
              <a:ext cx="283563" cy="35769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01"/>
            <p:cNvCxnSpPr>
              <a:endCxn id="197" idx="4"/>
            </p:cNvCxnSpPr>
            <p:nvPr/>
          </p:nvCxnSpPr>
          <p:spPr>
            <a:xfrm>
              <a:off x="9903519" y="2726956"/>
              <a:ext cx="315284" cy="4563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02"/>
            <p:cNvCxnSpPr/>
            <p:nvPr/>
          </p:nvCxnSpPr>
          <p:spPr>
            <a:xfrm flipH="1">
              <a:off x="9758935" y="3048804"/>
              <a:ext cx="213037" cy="60808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03"/>
            <p:cNvCxnSpPr/>
            <p:nvPr/>
          </p:nvCxnSpPr>
          <p:spPr>
            <a:xfrm flipH="1">
              <a:off x="9903519" y="2602967"/>
              <a:ext cx="209499" cy="9299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04"/>
            <p:cNvCxnSpPr/>
            <p:nvPr/>
          </p:nvCxnSpPr>
          <p:spPr>
            <a:xfrm>
              <a:off x="9761874" y="2217310"/>
              <a:ext cx="141645" cy="54996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06"/>
            <p:cNvCxnSpPr>
              <a:endCxn id="181" idx="5"/>
            </p:cNvCxnSpPr>
            <p:nvPr/>
          </p:nvCxnSpPr>
          <p:spPr>
            <a:xfrm rot="5400000">
              <a:off x="9572611" y="2246427"/>
              <a:ext cx="216909" cy="15867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08"/>
            <p:cNvCxnSpPr/>
            <p:nvPr/>
          </p:nvCxnSpPr>
          <p:spPr>
            <a:xfrm flipH="1">
              <a:off x="9758935" y="2217310"/>
              <a:ext cx="1469" cy="36985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10"/>
            <p:cNvCxnSpPr/>
            <p:nvPr/>
          </p:nvCxnSpPr>
          <p:spPr>
            <a:xfrm rot="5400000">
              <a:off x="9654154" y="3120366"/>
              <a:ext cx="216909" cy="146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11"/>
            <p:cNvCxnSpPr/>
            <p:nvPr/>
          </p:nvCxnSpPr>
          <p:spPr>
            <a:xfrm flipH="1">
              <a:off x="9407790" y="3594893"/>
              <a:ext cx="71996" cy="35769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12"/>
            <p:cNvCxnSpPr/>
            <p:nvPr/>
          </p:nvCxnSpPr>
          <p:spPr>
            <a:xfrm rot="5400000">
              <a:off x="9476956" y="3228820"/>
              <a:ext cx="289213" cy="1469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13"/>
            <p:cNvCxnSpPr/>
            <p:nvPr/>
          </p:nvCxnSpPr>
          <p:spPr>
            <a:xfrm flipH="1">
              <a:off x="9337267" y="3594893"/>
              <a:ext cx="142519" cy="35769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Parallelogram 115"/>
            <p:cNvSpPr/>
            <p:nvPr/>
          </p:nvSpPr>
          <p:spPr>
            <a:xfrm flipH="1" flipV="1">
              <a:off x="9548835" y="2940343"/>
              <a:ext cx="1339935" cy="1012245"/>
            </a:xfrm>
            <a:prstGeom prst="parallelogram">
              <a:avLst>
                <a:gd name="adj" fmla="val 89286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8" name="Parallelogram 116"/>
            <p:cNvSpPr/>
            <p:nvPr/>
          </p:nvSpPr>
          <p:spPr>
            <a:xfrm flipH="1">
              <a:off x="9548835" y="1928098"/>
              <a:ext cx="1339935" cy="1012245"/>
            </a:xfrm>
            <a:prstGeom prst="parallelogram">
              <a:avLst>
                <a:gd name="adj" fmla="val 89286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9" name="Parallelogram 117"/>
            <p:cNvSpPr/>
            <p:nvPr/>
          </p:nvSpPr>
          <p:spPr>
            <a:xfrm flipH="1" flipV="1">
              <a:off x="10395111" y="2940343"/>
              <a:ext cx="1339935" cy="1012245"/>
            </a:xfrm>
            <a:prstGeom prst="parallelogram">
              <a:avLst>
                <a:gd name="adj" fmla="val 89286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0" name="Parallelogram 118"/>
            <p:cNvSpPr/>
            <p:nvPr/>
          </p:nvSpPr>
          <p:spPr>
            <a:xfrm flipH="1">
              <a:off x="10395111" y="1928098"/>
              <a:ext cx="1339935" cy="1012245"/>
            </a:xfrm>
            <a:prstGeom prst="parallelogram">
              <a:avLst>
                <a:gd name="adj" fmla="val 89286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01" name="Parallelogram 119"/>
            <p:cNvSpPr/>
            <p:nvPr/>
          </p:nvSpPr>
          <p:spPr>
            <a:xfrm flipH="1" flipV="1">
              <a:off x="8702561" y="2940343"/>
              <a:ext cx="1339935" cy="1012245"/>
            </a:xfrm>
            <a:prstGeom prst="parallelogram">
              <a:avLst>
                <a:gd name="adj" fmla="val 89286"/>
              </a:avLst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202" name="Straight Connector 125"/>
            <p:cNvCxnSpPr/>
            <p:nvPr/>
          </p:nvCxnSpPr>
          <p:spPr>
            <a:xfrm rot="16200000" flipH="1">
              <a:off x="9924250" y="1975822"/>
              <a:ext cx="1012245" cy="91679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133"/>
            <p:cNvCxnSpPr/>
            <p:nvPr/>
          </p:nvCxnSpPr>
          <p:spPr>
            <a:xfrm rot="16200000" flipH="1">
              <a:off x="9501112" y="1975822"/>
              <a:ext cx="1012245" cy="91679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134"/>
            <p:cNvCxnSpPr/>
            <p:nvPr/>
          </p:nvCxnSpPr>
          <p:spPr>
            <a:xfrm rot="16200000" flipH="1">
              <a:off x="9077975" y="1975822"/>
              <a:ext cx="1012245" cy="91679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135"/>
            <p:cNvCxnSpPr/>
            <p:nvPr/>
          </p:nvCxnSpPr>
          <p:spPr>
            <a:xfrm rot="16200000" flipH="1">
              <a:off x="8654838" y="1975822"/>
              <a:ext cx="1012245" cy="91679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138"/>
            <p:cNvCxnSpPr/>
            <p:nvPr/>
          </p:nvCxnSpPr>
          <p:spPr>
            <a:xfrm rot="16200000" flipH="1">
              <a:off x="10770524" y="1975822"/>
              <a:ext cx="1012245" cy="91679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139"/>
            <p:cNvCxnSpPr/>
            <p:nvPr/>
          </p:nvCxnSpPr>
          <p:spPr>
            <a:xfrm rot="16200000" flipH="1">
              <a:off x="10347387" y="1975822"/>
              <a:ext cx="1012245" cy="91679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153"/>
            <p:cNvCxnSpPr/>
            <p:nvPr/>
          </p:nvCxnSpPr>
          <p:spPr>
            <a:xfrm rot="5400000">
              <a:off x="9077975" y="2988066"/>
              <a:ext cx="1012245" cy="91679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156"/>
            <p:cNvCxnSpPr/>
            <p:nvPr/>
          </p:nvCxnSpPr>
          <p:spPr>
            <a:xfrm flipH="1">
              <a:off x="8702561" y="2940342"/>
              <a:ext cx="899167" cy="101224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163"/>
            <p:cNvCxnSpPr/>
            <p:nvPr/>
          </p:nvCxnSpPr>
          <p:spPr>
            <a:xfrm rot="5400000">
              <a:off x="9924250" y="2988066"/>
              <a:ext cx="1012245" cy="91679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164"/>
            <p:cNvCxnSpPr/>
            <p:nvPr/>
          </p:nvCxnSpPr>
          <p:spPr>
            <a:xfrm rot="5400000">
              <a:off x="9465851" y="3023327"/>
              <a:ext cx="1012245" cy="846275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165"/>
            <p:cNvCxnSpPr/>
            <p:nvPr/>
          </p:nvCxnSpPr>
          <p:spPr>
            <a:xfrm rot="5400000">
              <a:off x="10770524" y="2988066"/>
              <a:ext cx="1012245" cy="91679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167"/>
            <p:cNvCxnSpPr/>
            <p:nvPr/>
          </p:nvCxnSpPr>
          <p:spPr>
            <a:xfrm flipH="1">
              <a:off x="10395111" y="2940342"/>
              <a:ext cx="881536" cy="1012247"/>
            </a:xfrm>
            <a:prstGeom prst="line">
              <a:avLst/>
            </a:prstGeom>
            <a:ln w="28575">
              <a:solidFill>
                <a:srgbClr val="6734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171"/>
            <p:cNvCxnSpPr/>
            <p:nvPr/>
          </p:nvCxnSpPr>
          <p:spPr>
            <a:xfrm>
              <a:off x="9548835" y="2940343"/>
              <a:ext cx="218621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" name="Group 161"/>
            <p:cNvGrpSpPr>
              <a:grpSpLocks/>
            </p:cNvGrpSpPr>
            <p:nvPr/>
          </p:nvGrpSpPr>
          <p:grpSpPr bwMode="auto">
            <a:xfrm>
              <a:off x="9108505" y="1268867"/>
              <a:ext cx="457360" cy="803837"/>
              <a:chOff x="3486627" y="600640"/>
              <a:chExt cx="494178" cy="847160"/>
            </a:xfrm>
          </p:grpSpPr>
          <p:grpSp>
            <p:nvGrpSpPr>
              <p:cNvPr id="216" name="Group 159"/>
              <p:cNvGrpSpPr>
                <a:grpSpLocks/>
              </p:cNvGrpSpPr>
              <p:nvPr/>
            </p:nvGrpSpPr>
            <p:grpSpPr bwMode="auto">
              <a:xfrm flipV="1">
                <a:off x="3581400" y="685800"/>
                <a:ext cx="228600" cy="762000"/>
                <a:chOff x="3581400" y="685800"/>
                <a:chExt cx="228600" cy="762000"/>
              </a:xfrm>
            </p:grpSpPr>
            <p:cxnSp>
              <p:nvCxnSpPr>
                <p:cNvPr id="218" name="Straight Arrow Connector 128"/>
                <p:cNvCxnSpPr/>
                <p:nvPr/>
              </p:nvCxnSpPr>
              <p:spPr>
                <a:xfrm rot="5400000" flipH="1" flipV="1">
                  <a:off x="3423445" y="956469"/>
                  <a:ext cx="544512" cy="3175"/>
                </a:xfrm>
                <a:prstGeom prst="straightConnector1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Oval 129"/>
                <p:cNvSpPr/>
                <p:nvPr/>
              </p:nvSpPr>
              <p:spPr>
                <a:xfrm>
                  <a:off x="3581400" y="1230312"/>
                  <a:ext cx="228600" cy="21748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17" name="TextBox 127"/>
              <p:cNvSpPr txBox="1">
                <a:spLocks noChangeArrowheads="1"/>
              </p:cNvSpPr>
              <p:nvPr/>
            </p:nvSpPr>
            <p:spPr bwMode="auto">
              <a:xfrm>
                <a:off x="3486627" y="600640"/>
                <a:ext cx="494178" cy="291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tabLst>
                    <a:tab pos="80431" algn="l"/>
                  </a:tabLst>
                </a:pPr>
                <a:r>
                  <a:rPr lang="en-US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e</a:t>
                </a:r>
                <a:r>
                  <a:rPr lang="en-US" baseline="30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-</a:t>
                </a:r>
              </a:p>
            </p:txBody>
          </p:sp>
        </p:grpSp>
        <p:cxnSp>
          <p:nvCxnSpPr>
            <p:cNvPr id="220" name="Straight Arrow Connector 103"/>
            <p:cNvCxnSpPr>
              <a:endCxn id="197" idx="4"/>
            </p:cNvCxnSpPr>
            <p:nvPr/>
          </p:nvCxnSpPr>
          <p:spPr>
            <a:xfrm>
              <a:off x="10113019" y="2632737"/>
              <a:ext cx="105784" cy="5505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Arrow Connector 113"/>
            <p:cNvCxnSpPr/>
            <p:nvPr/>
          </p:nvCxnSpPr>
          <p:spPr>
            <a:xfrm flipH="1">
              <a:off x="9407790" y="3656887"/>
              <a:ext cx="351145" cy="27876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113"/>
            <p:cNvCxnSpPr/>
            <p:nvPr/>
          </p:nvCxnSpPr>
          <p:spPr>
            <a:xfrm flipH="1">
              <a:off x="9372529" y="3656888"/>
              <a:ext cx="386407" cy="39697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113"/>
            <p:cNvCxnSpPr/>
            <p:nvPr/>
          </p:nvCxnSpPr>
          <p:spPr>
            <a:xfrm flipH="1">
              <a:off x="9300537" y="3143704"/>
              <a:ext cx="865375" cy="91016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4" name="Group 144"/>
            <p:cNvGrpSpPr>
              <a:grpSpLocks/>
            </p:cNvGrpSpPr>
            <p:nvPr/>
          </p:nvGrpSpPr>
          <p:grpSpPr bwMode="auto">
            <a:xfrm>
              <a:off x="10061161" y="2740817"/>
              <a:ext cx="201211" cy="452567"/>
              <a:chOff x="7696180" y="1612108"/>
              <a:chExt cx="217408" cy="400049"/>
            </a:xfrm>
          </p:grpSpPr>
          <p:cxnSp>
            <p:nvCxnSpPr>
              <p:cNvPr id="225" name="Straight Arrow Connector 140"/>
              <p:cNvCxnSpPr/>
              <p:nvPr/>
            </p:nvCxnSpPr>
            <p:spPr>
              <a:xfrm flipH="1" flipV="1">
                <a:off x="7696180" y="1612108"/>
                <a:ext cx="146344" cy="23696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Oval 141"/>
              <p:cNvSpPr/>
              <p:nvPr/>
            </p:nvSpPr>
            <p:spPr>
              <a:xfrm>
                <a:off x="7761188" y="1860365"/>
                <a:ext cx="152400" cy="151792"/>
              </a:xfrm>
              <a:prstGeom prst="ellipse">
                <a:avLst/>
              </a:prstGeom>
              <a:solidFill>
                <a:srgbClr val="FF6D6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+</a:t>
                </a:r>
              </a:p>
            </p:txBody>
          </p:sp>
        </p:grpSp>
        <p:grpSp>
          <p:nvGrpSpPr>
            <p:cNvPr id="227" name="Group 144"/>
            <p:cNvGrpSpPr>
              <a:grpSpLocks/>
            </p:cNvGrpSpPr>
            <p:nvPr/>
          </p:nvGrpSpPr>
          <p:grpSpPr bwMode="auto">
            <a:xfrm>
              <a:off x="9794931" y="3193405"/>
              <a:ext cx="141045" cy="361516"/>
              <a:chOff x="7848600" y="1585437"/>
              <a:chExt cx="152400" cy="319563"/>
            </a:xfrm>
          </p:grpSpPr>
          <p:sp>
            <p:nvSpPr>
              <p:cNvPr id="228" name="Oval 148"/>
              <p:cNvSpPr/>
              <p:nvPr/>
            </p:nvSpPr>
            <p:spPr>
              <a:xfrm>
                <a:off x="7848600" y="1753208"/>
                <a:ext cx="152400" cy="151792"/>
              </a:xfrm>
              <a:prstGeom prst="ellipse">
                <a:avLst/>
              </a:prstGeom>
              <a:solidFill>
                <a:srgbClr val="FF6D6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+</a:t>
                </a:r>
              </a:p>
            </p:txBody>
          </p:sp>
          <p:cxnSp>
            <p:nvCxnSpPr>
              <p:cNvPr id="229" name="Straight Arrow Connector 146"/>
              <p:cNvCxnSpPr/>
              <p:nvPr/>
            </p:nvCxnSpPr>
            <p:spPr>
              <a:xfrm rot="5400000" flipH="1" flipV="1">
                <a:off x="7878221" y="1630429"/>
                <a:ext cx="167771" cy="7778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0" name="Obdélník 60"/>
            <p:cNvSpPr/>
            <p:nvPr/>
          </p:nvSpPr>
          <p:spPr>
            <a:xfrm>
              <a:off x="8573960" y="1215662"/>
              <a:ext cx="3291760" cy="304267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31" name="Obdélník 61"/>
            <p:cNvSpPr/>
            <p:nvPr/>
          </p:nvSpPr>
          <p:spPr>
            <a:xfrm>
              <a:off x="6030795" y="2443586"/>
              <a:ext cx="218195" cy="51096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33" name="TextBox 232"/>
          <p:cNvSpPr txBox="1"/>
          <p:nvPr/>
        </p:nvSpPr>
        <p:spPr>
          <a:xfrm>
            <a:off x="123774" y="4992637"/>
            <a:ext cx="4947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both 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processes – optical cross talk &amp; charge </a:t>
            </a:r>
          </a:p>
          <a:p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sharing, by their natures, cannot spoil √N scaling </a:t>
            </a:r>
            <a:endParaRPr lang="en-US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it is electrical coupling of channels, what causes</a:t>
            </a:r>
            <a:br>
              <a:rPr lang="en-US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violation of √N scaling</a:t>
            </a:r>
            <a:endParaRPr lang="en-US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637901" y="2950580"/>
            <a:ext cx="1523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based on slide 16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902" y="3987716"/>
            <a:ext cx="4947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RCE, train 2, slide 21,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single bar (av.) 33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full train 21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ratio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¼=1.57 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63366" y="2935376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ratio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¼=1.43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2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33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7900" y="147409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scaling √N &amp; electronics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2897" y="5673417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 signal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2897" y="5470793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signal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511608" y="105545"/>
            <a:ext cx="5524381" cy="4143286"/>
            <a:chOff x="6580127" y="338372"/>
            <a:chExt cx="5524381" cy="4143286"/>
          </a:xfrm>
        </p:grpSpPr>
        <p:grpSp>
          <p:nvGrpSpPr>
            <p:cNvPr id="32" name="Group 31"/>
            <p:cNvGrpSpPr/>
            <p:nvPr/>
          </p:nvGrpSpPr>
          <p:grpSpPr>
            <a:xfrm>
              <a:off x="6580127" y="338372"/>
              <a:ext cx="5524381" cy="4143286"/>
              <a:chOff x="6961726" y="2017304"/>
              <a:chExt cx="5524381" cy="414328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61726" y="2017304"/>
                <a:ext cx="5524381" cy="4143286"/>
              </a:xfrm>
              <a:prstGeom prst="rect">
                <a:avLst/>
              </a:prstGeom>
            </p:spPr>
          </p:pic>
          <p:cxnSp>
            <p:nvCxnSpPr>
              <p:cNvPr id="11" name="Straight Connector 10"/>
              <p:cNvCxnSpPr/>
              <p:nvPr/>
            </p:nvCxnSpPr>
            <p:spPr>
              <a:xfrm flipV="1">
                <a:off x="7236049" y="3037036"/>
                <a:ext cx="5164957" cy="202549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8956533" y="2097867"/>
              <a:ext cx="1342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background</a:t>
              </a:r>
              <a:endPara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11608" y="3390171"/>
            <a:ext cx="5548325" cy="4161244"/>
            <a:chOff x="5273216" y="1661708"/>
            <a:chExt cx="5548325" cy="4161244"/>
          </a:xfrm>
        </p:grpSpPr>
        <p:grpSp>
          <p:nvGrpSpPr>
            <p:cNvPr id="27" name="Group 26"/>
            <p:cNvGrpSpPr/>
            <p:nvPr/>
          </p:nvGrpSpPr>
          <p:grpSpPr>
            <a:xfrm>
              <a:off x="5273216" y="1661708"/>
              <a:ext cx="5548325" cy="4161244"/>
              <a:chOff x="3287504" y="3858427"/>
              <a:chExt cx="5548325" cy="416124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87504" y="3858427"/>
                <a:ext cx="5548325" cy="4161244"/>
              </a:xfrm>
              <a:prstGeom prst="rect">
                <a:avLst/>
              </a:prstGeom>
            </p:spPr>
          </p:pic>
          <p:cxnSp>
            <p:nvCxnSpPr>
              <p:cNvPr id="24" name="Straight Connector 23"/>
              <p:cNvCxnSpPr/>
              <p:nvPr/>
            </p:nvCxnSpPr>
            <p:spPr>
              <a:xfrm flipV="1">
                <a:off x="3471454" y="4631477"/>
                <a:ext cx="5364375" cy="27836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7649622" y="3108420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signal</a:t>
              </a:r>
              <a:endPara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17314" y="72705"/>
            <a:ext cx="5114835" cy="3836125"/>
            <a:chOff x="817314" y="72705"/>
            <a:chExt cx="5114835" cy="3836125"/>
          </a:xfrm>
        </p:grpSpPr>
        <p:grpSp>
          <p:nvGrpSpPr>
            <p:cNvPr id="30" name="Group 29"/>
            <p:cNvGrpSpPr/>
            <p:nvPr/>
          </p:nvGrpSpPr>
          <p:grpSpPr>
            <a:xfrm>
              <a:off x="817314" y="72705"/>
              <a:ext cx="5114835" cy="3836125"/>
              <a:chOff x="6224373" y="2231080"/>
              <a:chExt cx="5114835" cy="3836125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224373" y="2231080"/>
                <a:ext cx="5114835" cy="3836125"/>
                <a:chOff x="6036947" y="2875974"/>
                <a:chExt cx="5114835" cy="3836125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36947" y="2875974"/>
                  <a:ext cx="5114835" cy="3836125"/>
                </a:xfrm>
                <a:prstGeom prst="rect">
                  <a:avLst/>
                </a:prstGeom>
              </p:spPr>
            </p:pic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6209810" y="3625569"/>
                  <a:ext cx="4786027" cy="2742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/>
              <p:cNvSpPr txBox="1"/>
              <p:nvPr/>
            </p:nvSpPr>
            <p:spPr>
              <a:xfrm>
                <a:off x="8080933" y="4730362"/>
                <a:ext cx="2651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not optimized signal path</a:t>
                </a:r>
                <a:endParaRPr lang="en-US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cxnSp>
          <p:nvCxnSpPr>
            <p:cNvPr id="38" name="Straight Connector 37"/>
            <p:cNvCxnSpPr/>
            <p:nvPr/>
          </p:nvCxnSpPr>
          <p:spPr>
            <a:xfrm>
              <a:off x="961041" y="2208306"/>
              <a:ext cx="4934659" cy="0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817314" y="3390171"/>
            <a:ext cx="5114835" cy="3836126"/>
            <a:chOff x="817314" y="3390171"/>
            <a:chExt cx="5114835" cy="3836126"/>
          </a:xfrm>
        </p:grpSpPr>
        <p:grpSp>
          <p:nvGrpSpPr>
            <p:cNvPr id="35" name="Group 34"/>
            <p:cNvGrpSpPr/>
            <p:nvPr/>
          </p:nvGrpSpPr>
          <p:grpSpPr>
            <a:xfrm>
              <a:off x="817314" y="3390171"/>
              <a:ext cx="5114835" cy="3836126"/>
              <a:chOff x="817314" y="3390171"/>
              <a:chExt cx="5114835" cy="383612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7314" y="3390171"/>
                <a:ext cx="5114835" cy="3836126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 flipV="1">
                <a:off x="967151" y="4073806"/>
                <a:ext cx="4815163" cy="24193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2866234" y="5939762"/>
                <a:ext cx="22669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optimized signal path</a:t>
                </a:r>
                <a:endParaRPr lang="en-US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>
              <a:off x="961041" y="5408381"/>
              <a:ext cx="4934659" cy="0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93" y="923109"/>
            <a:ext cx="5684523" cy="49577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TDC 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cross talk presented when channels on the same TDC chip</a:t>
            </a:r>
            <a:r>
              <a:rPr lang="en-US" sz="1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-&gt; cure = mapping channels from the same train to different chips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still, a signal in one channel influences another channel -&gt; software corrections of data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final cure (hope) – new “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pico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” TDC</a:t>
            </a:r>
          </a:p>
          <a:p>
            <a:pPr lvl="1"/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PAb</a:t>
            </a:r>
            <a:endParaRPr lang="en-US" sz="18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crosstalk between channels; minimized by improvement of grounding of powering part</a:t>
            </a:r>
          </a:p>
          <a:p>
            <a:pPr lvl="1"/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cables &amp; connectors</a:t>
            </a:r>
          </a:p>
          <a:p>
            <a:pPr lvl="1"/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part of the signal path not optimized for transport of an analog -&gt; reflections, cross talk (c.f. plots)  </a:t>
            </a:r>
            <a:endParaRPr lang="en-US" sz="1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6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153455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interference I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812797"/>
            <a:ext cx="10515600" cy="590867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moving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into a RP lead to deterioration of time resolution </a:t>
            </a:r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 tried to find source, one of them was interference coming from the (LHC safety) TETRA system (429.6 </a:t>
            </a:r>
            <a:r>
              <a:rPr lang="en-US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Hz) [different frequencies on surface and in the tunnel]</a:t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estimate, made based on real data noise shape + real signal -&gt; worsening by &lt; 1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will be tested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attempts to shield it; additional aluminum sheet, ferrites on cables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9306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33" y="1866847"/>
            <a:ext cx="6986587" cy="35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43161"/>
            <a:ext cx="10515600" cy="6593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installation &amp; commissioning</a:t>
            </a:r>
            <a:endParaRPr lang="en-US" sz="2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9310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283" y="3371830"/>
            <a:ext cx="5404661" cy="3486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599"/>
            <a:ext cx="12218501" cy="2838642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67835" y="893099"/>
            <a:ext cx="336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EYETS</a:t>
            </a:r>
            <a:r>
              <a:rPr lang="en-US" kern="0" dirty="0">
                <a:solidFill>
                  <a:srgbClr val="002060"/>
                </a:solidFill>
                <a:latin typeface="Calibri" panose="020F0502020204030204" pitchFamily="34" charset="0"/>
              </a:rPr>
              <a:t>: 12 Dec 2016 – 30 Apr 2017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851435" y="529032"/>
            <a:ext cx="338667" cy="36406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518568" y="317366"/>
            <a:ext cx="3039533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433901" y="0"/>
            <a:ext cx="152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complete AFP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3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756" y="147407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MCP-PMT and vacuum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025" y="1058090"/>
            <a:ext cx="5770642" cy="4957763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 the AFP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detector construction a MCP-PMT is placed in vacuum; it is not LHC vacuum, but rather 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rough 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vacuum 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(10-40 mbar), which puts us in worse location of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Paschen’s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curve  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PMT HV connections were tested to be safe in vacuum (Olomouc &amp; CERN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during one of the tests, just before the installation, one of the tested PMT tripped and it was not possible to operate it under vacuum anymore;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provided us a solution</a:t>
            </a:r>
          </a:p>
          <a:p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new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fully (under vacuum) sealed PMTs were produced by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for our 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experiment</a:t>
            </a: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8674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29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434667" y="390431"/>
            <a:ext cx="5850470" cy="5777823"/>
            <a:chOff x="6434667" y="390431"/>
            <a:chExt cx="5850470" cy="57778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667" y="390431"/>
              <a:ext cx="5816600" cy="57778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51796" y="5679103"/>
              <a:ext cx="5588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Microsoft Tai Le" panose="020B0502040204020203" pitchFamily="34" charset="0"/>
                  <a:cs typeface="Microsoft Tai Le" panose="020B0502040204020203" pitchFamily="34" charset="0"/>
                </a:rPr>
                <a:t>1.33</a:t>
              </a:r>
              <a:endParaRPr lang="en-US" sz="1200" dirty="0">
                <a:latin typeface="Microsoft Tai Le" panose="020B0502040204020203" pitchFamily="34" charset="0"/>
                <a:cs typeface="Microsoft Tai Le" panose="020B0502040204020203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42664" y="5679339"/>
              <a:ext cx="5588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Microsoft Tai Le" panose="020B0502040204020203" pitchFamily="34" charset="0"/>
                  <a:cs typeface="Microsoft Tai Le" panose="020B0502040204020203" pitchFamily="34" charset="0"/>
                </a:rPr>
                <a:t>0.13</a:t>
              </a:r>
              <a:endParaRPr lang="en-US" sz="1200" dirty="0">
                <a:latin typeface="Microsoft Tai Le" panose="020B0502040204020203" pitchFamily="34" charset="0"/>
                <a:cs typeface="Microsoft Tai Le" panose="020B0502040204020203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279463" y="5679586"/>
              <a:ext cx="63500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Microsoft Tai Le" panose="020B0502040204020203" pitchFamily="34" charset="0"/>
                  <a:cs typeface="Microsoft Tai Le" panose="020B0502040204020203" pitchFamily="34" charset="0"/>
                </a:rPr>
                <a:t>13.33</a:t>
              </a:r>
              <a:endParaRPr lang="en-US" sz="1200" dirty="0">
                <a:latin typeface="Microsoft Tai Le" panose="020B0502040204020203" pitchFamily="34" charset="0"/>
                <a:cs typeface="Microsoft Tai Le" panose="020B0502040204020203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24060" y="5679341"/>
              <a:ext cx="72813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Microsoft Tai Le" panose="020B0502040204020203" pitchFamily="34" charset="0"/>
                  <a:cs typeface="Microsoft Tai Le" panose="020B0502040204020203" pitchFamily="34" charset="0"/>
                </a:rPr>
                <a:t>133.32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556998" y="5679581"/>
              <a:ext cx="72813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Microsoft Tai Le" panose="020B0502040204020203" pitchFamily="34" charset="0"/>
                  <a:cs typeface="Microsoft Tai Le" panose="020B0502040204020203" pitchFamily="34" charset="0"/>
                </a:rPr>
                <a:t>1333.22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889999" y="5918192"/>
            <a:ext cx="128432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latin typeface="Bell MT" panose="02020503060305020303" pitchFamily="18" charset="0"/>
              </a:rPr>
              <a:t>pd</a:t>
            </a:r>
            <a:r>
              <a:rPr lang="en-US" sz="1600" i="1" dirty="0" smtClean="0">
                <a:latin typeface="Bell MT" panose="02020503060305020303" pitchFamily="18" charset="0"/>
              </a:rPr>
              <a:t> </a:t>
            </a:r>
            <a:r>
              <a:rPr lang="en-US" sz="1600" dirty="0" smtClean="0"/>
              <a:t>[mbar cm]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91154" y="236542"/>
            <a:ext cx="3370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https://en.wikipedia.org/wiki/Paschen's_law</a:t>
            </a:r>
          </a:p>
        </p:txBody>
      </p:sp>
    </p:spTree>
    <p:extLst>
      <p:ext uri="{BB962C8B-B14F-4D97-AF65-F5344CB8AC3E}">
        <p14:creationId xmlns:p14="http://schemas.microsoft.com/office/powerpoint/2010/main" val="24770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01" y="3143161"/>
            <a:ext cx="10515600" cy="6593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motivation</a:t>
            </a:r>
            <a:endParaRPr lang="en-US" sz="2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95391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7933" y="6492512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8066" y="161925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correlation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672682" y="974159"/>
            <a:ext cx="9029471" cy="2748167"/>
            <a:chOff x="-311150" y="1036433"/>
            <a:chExt cx="9029471" cy="2748167"/>
          </a:xfrm>
        </p:grpSpPr>
        <p:grpSp>
          <p:nvGrpSpPr>
            <p:cNvPr id="12" name="Group 11"/>
            <p:cNvGrpSpPr/>
            <p:nvPr/>
          </p:nvGrpSpPr>
          <p:grpSpPr>
            <a:xfrm>
              <a:off x="-311150" y="1036433"/>
              <a:ext cx="8029177" cy="2748167"/>
              <a:chOff x="3708421" y="2979761"/>
              <a:chExt cx="7041019" cy="252827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08421" y="2979761"/>
                <a:ext cx="607967" cy="241565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6072" y="3074845"/>
                <a:ext cx="6463368" cy="2433194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8432" y="1062388"/>
              <a:ext cx="939889" cy="256804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0762264" y="3747005"/>
            <a:ext cx="103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beam test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65973" y="4115544"/>
            <a:ext cx="8258552" cy="2523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291081" y="6481644"/>
            <a:ext cx="2743200" cy="365125"/>
          </a:xfrm>
        </p:spPr>
        <p:txBody>
          <a:bodyPr/>
          <a:lstStyle/>
          <a:p>
            <a:fld id="{F26E919D-D7A4-453F-AC41-90716D8CB386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30" y="995977"/>
            <a:ext cx="10342762" cy="45395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1164" y="6014547"/>
            <a:ext cx="10769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eam test September 2016, CFD threshold </a:t>
            </a:r>
            <a:r>
              <a:rPr lang="en-US" sz="16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dependence, similar values during October 2017 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BT</a:t>
            </a:r>
            <a:b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single bar for the threshold 250 mV  (max in tunnel) &gt; ~60 % -&gt; </a:t>
            </a:r>
            <a:r>
              <a:rPr lang="en-US" sz="16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minimal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expected </a:t>
            </a:r>
            <a:r>
              <a:rPr lang="en-US" sz="16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efficiency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of the trigger 2/4 (tunnel) </a:t>
            </a:r>
            <a:r>
              <a:rPr lang="en-US" sz="16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80%</a:t>
            </a:r>
            <a:endParaRPr lang="en-US" sz="1600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70" y="989896"/>
            <a:ext cx="10258596" cy="454563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8066" y="161925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trigger efficiency – beam test (2016)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9943" y="6492875"/>
            <a:ext cx="2743200" cy="365125"/>
          </a:xfrm>
        </p:spPr>
        <p:txBody>
          <a:bodyPr/>
          <a:lstStyle/>
          <a:p>
            <a:fld id="{396A2805-92DF-47B9-875C-2E126880DF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8066" y="161925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bar efficiency (trigger by </a:t>
            </a:r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9673" y="659219"/>
            <a:ext cx="11443771" cy="6046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0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6" y="161925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trigger efficiency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9308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33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9131" y="659219"/>
            <a:ext cx="11443771" cy="6046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0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812" y="140494"/>
            <a:ext cx="10515600" cy="65934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possible reasons (as considered historically) 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812" y="1219200"/>
            <a:ext cx="10515600" cy="49577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rate vs PMT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glue/bars deterioration due to irradiation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voltage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PMT lifetime (cumulated charge)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9308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507960" y="682560"/>
            <a:ext cx="6095520" cy="557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tests at UTA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all except for </a:t>
            </a:r>
            <a:r>
              <a:rPr lang="en-US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Photonis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*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97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performed at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20p.e.,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Photonis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 *97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at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10 </a:t>
            </a:r>
            <a:r>
              <a:rPr lang="en-US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p.e.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9" name="Picture 2"/>
          <p:cNvPicPr/>
          <p:nvPr/>
        </p:nvPicPr>
        <p:blipFill>
          <a:blip r:embed="rId2"/>
          <a:stretch/>
        </p:blipFill>
        <p:spPr>
          <a:xfrm>
            <a:off x="6325200" y="592560"/>
            <a:ext cx="5269320" cy="2979720"/>
          </a:xfrm>
          <a:prstGeom prst="rect">
            <a:avLst/>
          </a:prstGeom>
          <a:ln>
            <a:noFill/>
          </a:ln>
        </p:spPr>
      </p:pic>
      <p:pic>
        <p:nvPicPr>
          <p:cNvPr id="110" name="Picture 4"/>
          <p:cNvPicPr/>
          <p:nvPr/>
        </p:nvPicPr>
        <p:blipFill>
          <a:blip r:embed="rId3"/>
          <a:stretch/>
        </p:blipFill>
        <p:spPr>
          <a:xfrm>
            <a:off x="7178040" y="3971880"/>
            <a:ext cx="4416480" cy="2497320"/>
          </a:xfrm>
          <a:prstGeom prst="rect">
            <a:avLst/>
          </a:prstGeom>
          <a:ln>
            <a:noFill/>
          </a:ln>
        </p:spPr>
      </p:pic>
      <p:pic>
        <p:nvPicPr>
          <p:cNvPr id="111" name="Picture 5"/>
          <p:cNvPicPr/>
          <p:nvPr/>
        </p:nvPicPr>
        <p:blipFill>
          <a:blip r:embed="rId4"/>
          <a:stretch/>
        </p:blipFill>
        <p:spPr>
          <a:xfrm>
            <a:off x="637208" y="1486105"/>
            <a:ext cx="4667760" cy="2639520"/>
          </a:xfrm>
          <a:prstGeom prst="rect">
            <a:avLst/>
          </a:prstGeom>
          <a:ln>
            <a:noFill/>
          </a:ln>
        </p:spPr>
      </p:pic>
      <p:sp>
        <p:nvSpPr>
          <p:cNvPr id="112" name="TextShape 2"/>
          <p:cNvSpPr txBox="1"/>
          <p:nvPr/>
        </p:nvSpPr>
        <p:spPr>
          <a:xfrm>
            <a:off x="9290971" y="646285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2808D63-5E38-490B-8370-99FA2275A47E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35</a:t>
            </a:fld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27073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2"/>
          <p:cNvSpPr txBox="1"/>
          <p:nvPr/>
        </p:nvSpPr>
        <p:spPr>
          <a:xfrm>
            <a:off x="9290968" y="6473482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65529F4-BAF9-4DEE-819C-7EEC4401007E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36</a:t>
            </a:fld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92460" y="3250378"/>
            <a:ext cx="5623560" cy="3154680"/>
            <a:chOff x="6321600" y="3220920"/>
            <a:chExt cx="5623560" cy="3154680"/>
          </a:xfrm>
        </p:grpSpPr>
        <p:pic>
          <p:nvPicPr>
            <p:cNvPr id="125" name="Picture 2"/>
            <p:cNvPicPr/>
            <p:nvPr/>
          </p:nvPicPr>
          <p:blipFill>
            <a:blip r:embed="rId2"/>
            <a:stretch/>
          </p:blipFill>
          <p:spPr>
            <a:xfrm>
              <a:off x="6321600" y="3220920"/>
              <a:ext cx="5623560" cy="315468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3" name="Straight Connector 2"/>
            <p:cNvCxnSpPr/>
            <p:nvPr/>
          </p:nvCxnSpPr>
          <p:spPr>
            <a:xfrm flipH="1" flipV="1">
              <a:off x="10260419" y="3710765"/>
              <a:ext cx="10633" cy="20946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90180" y="263818"/>
            <a:ext cx="6225840" cy="3154680"/>
            <a:chOff x="5719320" y="70560"/>
            <a:chExt cx="6225840" cy="3154680"/>
          </a:xfrm>
        </p:grpSpPr>
        <p:pic>
          <p:nvPicPr>
            <p:cNvPr id="124" name="Picture 1"/>
            <p:cNvPicPr/>
            <p:nvPr/>
          </p:nvPicPr>
          <p:blipFill>
            <a:blip r:embed="rId3"/>
            <a:stretch/>
          </p:blipFill>
          <p:spPr>
            <a:xfrm>
              <a:off x="6321600" y="70560"/>
              <a:ext cx="5623560" cy="3154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/>
            <p:cNvPicPr/>
            <p:nvPr/>
          </p:nvPicPr>
          <p:blipFill>
            <a:blip r:embed="rId4"/>
            <a:stretch/>
          </p:blipFill>
          <p:spPr>
            <a:xfrm>
              <a:off x="5719320" y="1255680"/>
              <a:ext cx="3202920" cy="18014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1" name="CustomShape 3"/>
            <p:cNvSpPr/>
            <p:nvPr/>
          </p:nvSpPr>
          <p:spPr>
            <a:xfrm>
              <a:off x="6312960" y="2084760"/>
              <a:ext cx="990360" cy="638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</a:rPr>
                <a:t>LED test</a:t>
              </a:r>
              <a:r>
                <a:rPr dirty="0"/>
                <a:t/>
              </a:r>
              <a:br>
                <a:rPr dirty="0"/>
              </a:br>
              <a:r>
                <a:rPr lang="en-US" sz="1800" b="0" strike="noStrike" spc="-1" dirty="0" err="1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</a:rPr>
                <a:t>Photonis</a:t>
              </a:r>
              <a:r>
                <a:rPr lang="en-US" sz="18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</a:rPr>
                <a:t> </a:t>
              </a:r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</a:rPr>
                <a:t>2097</a:t>
              </a:r>
              <a:endPara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0263962" y="577698"/>
              <a:ext cx="10633" cy="20946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6473520" y="3277980"/>
            <a:ext cx="5620680" cy="3161160"/>
            <a:chOff x="192240" y="3217680"/>
            <a:chExt cx="5620680" cy="3161160"/>
          </a:xfrm>
        </p:grpSpPr>
        <p:pic>
          <p:nvPicPr>
            <p:cNvPr id="127" name="Picture 4"/>
            <p:cNvPicPr/>
            <p:nvPr/>
          </p:nvPicPr>
          <p:blipFill>
            <a:blip r:embed="rId5"/>
            <a:stretch/>
          </p:blipFill>
          <p:spPr>
            <a:xfrm>
              <a:off x="192240" y="3217680"/>
              <a:ext cx="5620680" cy="316116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4" name="Straight Connector 13"/>
            <p:cNvCxnSpPr/>
            <p:nvPr/>
          </p:nvCxnSpPr>
          <p:spPr>
            <a:xfrm flipH="1" flipV="1">
              <a:off x="4086428" y="3735569"/>
              <a:ext cx="10633" cy="20946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6464880" y="280515"/>
            <a:ext cx="5623560" cy="3154680"/>
            <a:chOff x="190800" y="70560"/>
            <a:chExt cx="5623560" cy="3154680"/>
          </a:xfrm>
        </p:grpSpPr>
        <p:pic>
          <p:nvPicPr>
            <p:cNvPr id="126" name="Picture 3"/>
            <p:cNvPicPr/>
            <p:nvPr/>
          </p:nvPicPr>
          <p:blipFill>
            <a:blip r:embed="rId6"/>
            <a:stretch/>
          </p:blipFill>
          <p:spPr>
            <a:xfrm>
              <a:off x="190800" y="70560"/>
              <a:ext cx="5623560" cy="3154680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5" name="Straight Connector 14"/>
            <p:cNvCxnSpPr/>
            <p:nvPr/>
          </p:nvCxnSpPr>
          <p:spPr>
            <a:xfrm flipH="1" flipV="1">
              <a:off x="4097063" y="577698"/>
              <a:ext cx="10633" cy="20946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CustomShape 4"/>
          <p:cNvSpPr/>
          <p:nvPr/>
        </p:nvSpPr>
        <p:spPr>
          <a:xfrm>
            <a:off x="4941094" y="2238"/>
            <a:ext cx="221112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 panose="020B0502040204020203" pitchFamily="34" charset="0"/>
                <a:cs typeface="Segoe UI Light" panose="020B0502040204020203" pitchFamily="34" charset="0"/>
              </a:rPr>
              <a:t>3 x </a:t>
            </a: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 panose="020B0502040204020203" pitchFamily="34" charset="0"/>
                <a:cs typeface="Segoe UI Light" panose="020B0502040204020203" pitchFamily="34" charset="0"/>
              </a:rPr>
              <a:t>PA</a:t>
            </a:r>
          </a:p>
          <a:p>
            <a:pPr algn="ctr">
              <a:lnSpc>
                <a:spcPct val="100000"/>
              </a:lnSpc>
            </a:pPr>
            <a:r>
              <a:rPr lang="en-US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 panose="020B0502040204020203" pitchFamily="34" charset="0"/>
                <a:cs typeface="Segoe UI Light" panose="020B0502040204020203" pitchFamily="34" charset="0"/>
              </a:rPr>
              <a:t>HV &amp; rate </a:t>
            </a: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 panose="020B0502040204020203" pitchFamily="34" charset="0"/>
                <a:cs typeface="Segoe UI Light" panose="020B0502040204020203" pitchFamily="34" charset="0"/>
              </a:rPr>
              <a:t>scans</a:t>
            </a:r>
          </a:p>
          <a:p>
            <a:pPr algn="ctr">
              <a:lnSpc>
                <a:spcPct val="100000"/>
              </a:lnSpc>
            </a:pPr>
            <a:r>
              <a:rPr lang="en-US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 panose="020B0502040204020203" pitchFamily="34" charset="0"/>
                <a:cs typeface="Segoe UI Light" panose="020B0502040204020203" pitchFamily="34" charset="0"/>
              </a:rPr>
              <a:t>Photonis</a:t>
            </a:r>
            <a:endParaRPr lang="en-US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8" name="CustomShape 1"/>
          <p:cNvSpPr/>
          <p:nvPr/>
        </p:nvSpPr>
        <p:spPr>
          <a:xfrm>
            <a:off x="230400" y="6256800"/>
            <a:ext cx="53445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PMT behavior different, as expected (R is different)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1039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7"/>
          <p:cNvPicPr/>
          <p:nvPr/>
        </p:nvPicPr>
        <p:blipFill>
          <a:blip r:embed="rId2"/>
          <a:stretch/>
        </p:blipFill>
        <p:spPr>
          <a:xfrm>
            <a:off x="0" y="0"/>
            <a:ext cx="5760000" cy="3239280"/>
          </a:xfrm>
          <a:prstGeom prst="rect">
            <a:avLst/>
          </a:prstGeom>
          <a:ln>
            <a:noFill/>
          </a:ln>
        </p:spPr>
      </p:pic>
      <p:pic>
        <p:nvPicPr>
          <p:cNvPr id="118" name="Picture 18"/>
          <p:cNvPicPr/>
          <p:nvPr/>
        </p:nvPicPr>
        <p:blipFill>
          <a:blip r:embed="rId3"/>
          <a:stretch/>
        </p:blipFill>
        <p:spPr>
          <a:xfrm>
            <a:off x="6432000" y="0"/>
            <a:ext cx="5760000" cy="3239280"/>
          </a:xfrm>
          <a:prstGeom prst="rect">
            <a:avLst/>
          </a:prstGeom>
          <a:ln>
            <a:noFill/>
          </a:ln>
        </p:spPr>
      </p:pic>
      <p:pic>
        <p:nvPicPr>
          <p:cNvPr id="119" name="Picture 19"/>
          <p:cNvPicPr/>
          <p:nvPr/>
        </p:nvPicPr>
        <p:blipFill>
          <a:blip r:embed="rId4"/>
          <a:stretch/>
        </p:blipFill>
        <p:spPr>
          <a:xfrm>
            <a:off x="0" y="3117240"/>
            <a:ext cx="5760000" cy="3239280"/>
          </a:xfrm>
          <a:prstGeom prst="rect">
            <a:avLst/>
          </a:prstGeom>
          <a:ln>
            <a:noFill/>
          </a:ln>
        </p:spPr>
      </p:pic>
      <p:pic>
        <p:nvPicPr>
          <p:cNvPr id="120" name="Picture 20"/>
          <p:cNvPicPr/>
          <p:nvPr/>
        </p:nvPicPr>
        <p:blipFill>
          <a:blip r:embed="rId5"/>
          <a:stretch/>
        </p:blipFill>
        <p:spPr>
          <a:xfrm>
            <a:off x="6432000" y="3178260"/>
            <a:ext cx="5760000" cy="323928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177480" y="6256800"/>
            <a:ext cx="5788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PMT behavior very similar, as expected (R is the same)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9290973" y="6473483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66FDE42-04F2-466D-9E62-6AAC9A02EB01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37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4523074" y="4098"/>
            <a:ext cx="221112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 panose="020B0502040204020203" pitchFamily="34" charset="0"/>
                <a:cs typeface="Segoe UI Light" panose="020B0502040204020203" pitchFamily="34" charset="0"/>
              </a:rPr>
              <a:t>3 x </a:t>
            </a: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 panose="020B0502040204020203" pitchFamily="34" charset="0"/>
                <a:cs typeface="Segoe UI Light" panose="020B0502040204020203" pitchFamily="34" charset="0"/>
              </a:rPr>
              <a:t>PA</a:t>
            </a:r>
          </a:p>
          <a:p>
            <a:pPr algn="ctr">
              <a:lnSpc>
                <a:spcPct val="100000"/>
              </a:lnSpc>
            </a:pPr>
            <a:r>
              <a:rPr lang="en-US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 panose="020B0502040204020203" pitchFamily="34" charset="0"/>
                <a:cs typeface="Segoe UI Light" panose="020B0502040204020203" pitchFamily="34" charset="0"/>
              </a:rPr>
              <a:t>HV &amp; rate </a:t>
            </a: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 panose="020B0502040204020203" pitchFamily="34" charset="0"/>
                <a:cs typeface="Segoe UI Light" panose="020B0502040204020203" pitchFamily="34" charset="0"/>
              </a:rPr>
              <a:t>scans</a:t>
            </a:r>
          </a:p>
          <a:p>
            <a:pPr algn="ctr"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egoe UI Light" panose="020B0502040204020203" pitchFamily="34" charset="0"/>
                <a:cs typeface="Segoe UI Light" panose="020B0502040204020203" pitchFamily="34" charset="0"/>
              </a:rPr>
              <a:t>Hamamatsu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0441173" y="3689573"/>
            <a:ext cx="10633" cy="2094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0441173" y="531193"/>
            <a:ext cx="10633" cy="2094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4042460" y="541823"/>
            <a:ext cx="10633" cy="2094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031827" y="3647568"/>
            <a:ext cx="10633" cy="2094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3233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810" y="1219200"/>
            <a:ext cx="11397249" cy="49577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be able to operate we need to go with gain/HV lower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 have to use 3</a:t>
            </a:r>
            <a:r>
              <a:rPr lang="en-US" sz="2000" baseline="30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rd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stage of PA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 need to reduce noise &amp; interference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 3) so far the campaign in Pilsen was successful, reduction of interference by 15 dB, noise to 5mV (P2P) </a:t>
            </a:r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0860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6811" y="235320"/>
            <a:ext cx="4747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conclusion high rate measurements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6811" y="3279176"/>
            <a:ext cx="4489623" cy="6309977"/>
            <a:chOff x="35331" y="-671157"/>
            <a:chExt cx="4489623" cy="63099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1" y="-671157"/>
              <a:ext cx="4489623" cy="630997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873532" y="2483831"/>
              <a:ext cx="801130" cy="44575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53374" y="3335806"/>
            <a:ext cx="4409037" cy="6196716"/>
            <a:chOff x="7747631" y="1332441"/>
            <a:chExt cx="4409037" cy="61967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631" y="1332441"/>
              <a:ext cx="4409037" cy="6196716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8506383" y="4404383"/>
              <a:ext cx="801130" cy="44575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64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79" y="131205"/>
            <a:ext cx="10515600" cy="6593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glue &amp; bar irradiation</a:t>
            </a:r>
            <a:endParaRPr lang="en-US" sz="2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1084" y="6473107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39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36179" y="801700"/>
            <a:ext cx="7593421" cy="2254424"/>
            <a:chOff x="636179" y="1319024"/>
            <a:chExt cx="7593421" cy="22544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179" y="1319024"/>
              <a:ext cx="7593421" cy="22544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31872" y="2913320"/>
              <a:ext cx="607829" cy="19834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solidFill>
                <a:schemeClr val="accent1">
                  <a:shade val="50000"/>
                  <a:alpha val="5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0372" y="3200196"/>
            <a:ext cx="4658827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 2017 we got ~ 50 fb</a:t>
            </a:r>
            <a:r>
              <a:rPr lang="en-US" baseline="30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-1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endParaRPr lang="en-US" sz="10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measured (irradiated) bar transmissivity at </a:t>
            </a:r>
            <a:b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l-GR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λ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= 280 nm showed drop to  62% </a:t>
            </a:r>
            <a:b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 corresponds to less than 20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kGy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3" y="3200196"/>
            <a:ext cx="4411214" cy="35848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893979" y="3056124"/>
            <a:ext cx="5520032" cy="3745418"/>
            <a:chOff x="4804142" y="3044971"/>
            <a:chExt cx="5520032" cy="37454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4142" y="3044971"/>
              <a:ext cx="5520032" cy="3745418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H="1" flipV="1">
              <a:off x="6477324" y="3267424"/>
              <a:ext cx="13853" cy="314136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710372" y="4706991"/>
            <a:ext cx="49081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at 20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kGy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estimate is we should not loose more than 1/5 of light;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absorption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length should not play a significant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role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-&gt;  the trigger efficiency was not caused by irradiated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optical detector parts  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9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5322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06" y="4003440"/>
            <a:ext cx="7974174" cy="218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652590" y="3796940"/>
            <a:ext cx="1593668" cy="24993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199" y="863675"/>
            <a:ext cx="799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originally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pp -&gt; p + H + p, </a:t>
            </a:r>
            <a:r>
              <a:rPr lang="en-US" b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orward </a:t>
            </a:r>
            <a:r>
              <a:rPr lang="en-US" b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roton 420 (FP420), arXiv:0806.0302 [</a:t>
            </a:r>
            <a:r>
              <a:rPr lang="en-US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hep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-ex] 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218929" y="1459522"/>
            <a:ext cx="7614797" cy="1562730"/>
            <a:chOff x="1013377" y="782182"/>
            <a:chExt cx="10070574" cy="2607759"/>
          </a:xfrm>
        </p:grpSpPr>
        <p:grpSp>
          <p:nvGrpSpPr>
            <p:cNvPr id="11" name="Group 10"/>
            <p:cNvGrpSpPr/>
            <p:nvPr/>
          </p:nvGrpSpPr>
          <p:grpSpPr>
            <a:xfrm>
              <a:off x="1013377" y="782182"/>
              <a:ext cx="10070574" cy="2607759"/>
              <a:chOff x="14904720" y="1834364"/>
              <a:chExt cx="10070574" cy="260775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4904720" y="2438399"/>
                <a:ext cx="10070574" cy="731184"/>
                <a:chOff x="14904720" y="2903219"/>
                <a:chExt cx="10070574" cy="731184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14904720" y="3626783"/>
                  <a:ext cx="3589020" cy="762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1389340" y="3603586"/>
                  <a:ext cx="3585954" cy="7792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8468073" y="2903219"/>
                  <a:ext cx="2807" cy="72000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18470880" y="2926029"/>
                  <a:ext cx="2918460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 flipV="1">
                  <a:off x="21389340" y="2903220"/>
                  <a:ext cx="0" cy="723563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13"/>
              <p:cNvGrpSpPr/>
              <p:nvPr/>
            </p:nvGrpSpPr>
            <p:grpSpPr>
              <a:xfrm rot="10800000">
                <a:off x="14904720" y="3710940"/>
                <a:ext cx="10070574" cy="731183"/>
                <a:chOff x="14884926" y="2903220"/>
                <a:chExt cx="10070574" cy="731183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rot="10800000" flipH="1" flipV="1">
                  <a:off x="14884926" y="3619985"/>
                  <a:ext cx="3608814" cy="6798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rot="10800000" flipH="1" flipV="1">
                  <a:off x="21389340" y="3603584"/>
                  <a:ext cx="3566160" cy="3596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8470880" y="2903220"/>
                  <a:ext cx="0" cy="731183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8470880" y="2925411"/>
                  <a:ext cx="2918460" cy="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10800000">
                  <a:off x="21396566" y="2903220"/>
                  <a:ext cx="0" cy="723208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 flipV="1">
                <a:off x="22617228" y="305163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2739148" y="305925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22861068" y="306687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22990958" y="305925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3958144" y="302115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24080064" y="302877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4201984" y="303639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4331874" y="3004056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22121928" y="306687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22243848" y="307449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22365768" y="308211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22495658" y="307449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0800000" flipV="1">
                <a:off x="17314058" y="307449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 flipV="1">
                <a:off x="17192138" y="306687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10800000" flipV="1">
                <a:off x="17070218" y="305925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10800000" flipV="1">
                <a:off x="16940328" y="306687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0800000" flipV="1">
                <a:off x="15812918" y="308973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10800000" flipV="1">
                <a:off x="15690998" y="308211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0800000" flipV="1">
                <a:off x="15569078" y="307449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0800000" flipV="1">
                <a:off x="15439188" y="308211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10800000" flipV="1">
                <a:off x="17809358" y="305925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0800000" flipV="1">
                <a:off x="17687438" y="305163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10800000" flipV="1">
                <a:off x="17565518" y="304401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17435628" y="3051630"/>
                <a:ext cx="24274" cy="784923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21987497" y="2437059"/>
                <a:ext cx="1725230" cy="56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beamline</a:t>
                </a:r>
                <a:endParaRPr lang="en-US" sz="160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6326339" y="2388064"/>
                <a:ext cx="1583852" cy="56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beamline</a:t>
                </a:r>
                <a:endParaRPr lang="en-US" sz="160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9429645" y="1834364"/>
                <a:ext cx="1000928" cy="5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ATLAS</a:t>
                </a:r>
                <a:endParaRPr lang="en-US" sz="160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 rot="11003908">
                <a:off x="14908644" y="3264379"/>
                <a:ext cx="5045671" cy="129791"/>
                <a:chOff x="20082510" y="3436222"/>
                <a:chExt cx="5045671" cy="129791"/>
              </a:xfrm>
            </p:grpSpPr>
            <p:cxnSp>
              <p:nvCxnSpPr>
                <p:cNvPr id="63" name="Straight Arrow Connector 62"/>
                <p:cNvCxnSpPr/>
                <p:nvPr/>
              </p:nvCxnSpPr>
              <p:spPr>
                <a:xfrm flipV="1">
                  <a:off x="20082510" y="3538151"/>
                  <a:ext cx="977522" cy="2786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 flipV="1">
                  <a:off x="20235395" y="3436222"/>
                  <a:ext cx="4892786" cy="125645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 rot="21328676" flipV="1">
                <a:off x="19960244" y="3227614"/>
                <a:ext cx="4972905" cy="226728"/>
                <a:chOff x="20082510" y="3439248"/>
                <a:chExt cx="4952346" cy="126765"/>
              </a:xfrm>
            </p:grpSpPr>
            <p:cxnSp>
              <p:nvCxnSpPr>
                <p:cNvPr id="61" name="Straight Arrow Connector 60"/>
                <p:cNvCxnSpPr/>
                <p:nvPr/>
              </p:nvCxnSpPr>
              <p:spPr>
                <a:xfrm flipV="1">
                  <a:off x="20082510" y="3538151"/>
                  <a:ext cx="977522" cy="2786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 rot="21328676">
                  <a:off x="20232233" y="3439248"/>
                  <a:ext cx="4802623" cy="87133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Box 59"/>
              <p:cNvSpPr txBox="1"/>
              <p:nvPr/>
            </p:nvSpPr>
            <p:spPr>
              <a:xfrm>
                <a:off x="18773124" y="3350362"/>
                <a:ext cx="340160" cy="56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</a:t>
                </a:r>
                <a:endParaRPr lang="en-US" sz="1600" b="1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8" name="Explosion 2 57"/>
              <p:cNvSpPr/>
              <p:nvPr/>
            </p:nvSpPr>
            <p:spPr>
              <a:xfrm>
                <a:off x="19932861" y="3255567"/>
                <a:ext cx="202128" cy="329407"/>
              </a:xfrm>
              <a:prstGeom prst="irregularSeal2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069674" y="1516909"/>
              <a:ext cx="2094110" cy="564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I</a:t>
              </a:r>
              <a:r>
                <a:rPr lang="en-US" sz="16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nteraction </a:t>
              </a:r>
              <a:r>
                <a:rPr lang="en-US" sz="1600" b="1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P</a:t>
              </a:r>
              <a:r>
                <a:rPr lang="en-US" sz="16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oint</a:t>
              </a:r>
              <a:endParaRPr lang="en-US" sz="16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6646229" y="2381060"/>
            <a:ext cx="257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endParaRPr lang="en-US" sz="1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5911497" y="2468204"/>
            <a:ext cx="161287" cy="289769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810207" y="2677157"/>
            <a:ext cx="492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</a:t>
            </a:r>
            <a:r>
              <a:rPr lang="en-US" sz="1600" b="1" baseline="30000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</a:t>
            </a:r>
            <a:endParaRPr lang="en-US" sz="1600" b="1" baseline="30000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372" y="4093034"/>
            <a:ext cx="2687327" cy="1638614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1661813" y="2958848"/>
            <a:ext cx="2028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– forward proton</a:t>
            </a:r>
          </a:p>
        </p:txBody>
      </p: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646611" y="262682"/>
            <a:ext cx="10515600" cy="45215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&amp; Higgs particle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351" y="988829"/>
            <a:ext cx="10515600" cy="648586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PMTs gain goal was 5×10</a:t>
            </a:r>
            <a:r>
              <a:rPr lang="en-US" sz="2000" baseline="30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: actual gain was 1×10</a:t>
            </a:r>
            <a:r>
              <a:rPr lang="en-US" sz="2000" baseline="30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 CFD threshold inefficiency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19487" y="6467560"/>
            <a:ext cx="4114800" cy="365125"/>
          </a:xfrm>
        </p:spPr>
        <p:txBody>
          <a:bodyPr/>
          <a:lstStyle/>
          <a:p>
            <a:pPr algn="r"/>
            <a:fld id="{B1CA06B6-709D-40A6-9965-E48A7E2EADD9}" type="slidenum">
              <a:rPr lang="en-US" smtClean="0">
                <a:solidFill>
                  <a:srgbClr val="000000"/>
                </a:solidFill>
              </a:rPr>
              <a:pPr algn="r"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195145"/>
              </p:ext>
            </p:extLst>
          </p:nvPr>
        </p:nvGraphicFramePr>
        <p:xfrm>
          <a:off x="731839" y="1494616"/>
          <a:ext cx="9863470" cy="2608962"/>
        </p:xfrm>
        <a:graphic>
          <a:graphicData uri="http://schemas.openxmlformats.org/drawingml/2006/table">
            <a:tbl>
              <a:tblPr/>
              <a:tblGrid>
                <a:gridCol w="840659"/>
                <a:gridCol w="1129420"/>
                <a:gridCol w="1468246"/>
                <a:gridCol w="1267460"/>
                <a:gridCol w="1192165"/>
                <a:gridCol w="978831"/>
                <a:gridCol w="1034925"/>
                <a:gridCol w="1951764"/>
              </a:tblGrid>
              <a:tr h="463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ain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vs HV from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spec.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sheets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equired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ain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extrapolated HV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3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No.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</a:t>
                      </a:r>
                      <a:r>
                        <a:rPr lang="en-US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MCP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[M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W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1.00E+05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1.00E+06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7.00E+03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1.00E+04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5.00E+04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2320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2650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1939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2221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A/C-Far 2017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2086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2230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2530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1884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1930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2140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A/C-Far 2017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2090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2290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2630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1897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1950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2188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2097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2165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1637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1675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1846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ALD PMT 2017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2096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2310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1653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1700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1913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ALD PMT 2017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325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2110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2065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2365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1719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1765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1975</a:t>
                      </a:r>
                    </a:p>
                  </a:txBody>
                  <a:tcPr marL="45720" marR="4572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ALD PMT 2018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36179" y="131205"/>
            <a:ext cx="10515600" cy="6593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PMT voltage</a:t>
            </a:r>
            <a:endParaRPr lang="en-US" sz="2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8" y="4412512"/>
            <a:ext cx="11040280" cy="215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79" y="925030"/>
            <a:ext cx="10515600" cy="521356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PMT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life time (~1 C/cm</a:t>
            </a:r>
            <a:r>
              <a:rPr lang="en-US" sz="1800" baseline="30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 was exceeded: ~3 C/cm</a:t>
            </a:r>
            <a:r>
              <a:rPr lang="en-US" sz="1800" baseline="30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-&gt;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gain deterioration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19484" y="6464472"/>
            <a:ext cx="4114800" cy="365125"/>
          </a:xfrm>
        </p:spPr>
        <p:txBody>
          <a:bodyPr/>
          <a:lstStyle/>
          <a:p>
            <a:pPr algn="r"/>
            <a:fld id="{B1CA06B6-709D-40A6-9965-E48A7E2EADD9}" type="slidenum">
              <a:rPr lang="en-US" smtClean="0">
                <a:solidFill>
                  <a:srgbClr val="000000"/>
                </a:solidFill>
              </a:rPr>
              <a:pPr algn="r"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36179" y="131205"/>
            <a:ext cx="10515600" cy="6593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PMT lifetime</a:t>
            </a:r>
            <a:endParaRPr lang="en-US" sz="2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17840" y="1421261"/>
            <a:ext cx="8486165" cy="5225773"/>
            <a:chOff x="517840" y="1421261"/>
            <a:chExt cx="8486165" cy="5225773"/>
          </a:xfrm>
        </p:grpSpPr>
        <p:pic>
          <p:nvPicPr>
            <p:cNvPr id="15" name="Picture 2" descr="C:\Users\rijssenbeek\Documents\Atlas\AFP\Management\2018\AFP-2018-05-10_Sune_QE-2017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9" t="10136" r="8151" b="12312"/>
            <a:stretch/>
          </p:blipFill>
          <p:spPr bwMode="auto">
            <a:xfrm>
              <a:off x="517840" y="1421261"/>
              <a:ext cx="7962028" cy="5190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834963" y="6308480"/>
              <a:ext cx="216904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AFP, CERN, 10.5.2018</a:t>
              </a:r>
              <a:endParaRPr lang="en-US" sz="16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576784" y="5769263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-&gt; ALD needed</a:t>
            </a:r>
            <a:endParaRPr lang="en-US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9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812" y="141836"/>
            <a:ext cx="10515600" cy="65934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</a:t>
            </a:r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ummary</a:t>
            </a:r>
            <a:endParaRPr lang="en-US" sz="2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443" y="1080975"/>
            <a:ext cx="10910780" cy="49577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AFP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detector installed at the beginning of 2017</a:t>
            </a:r>
          </a:p>
          <a:p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its time resolution, based on results of several beam </a:t>
            </a:r>
            <a:r>
              <a:rPr lang="en-US" sz="20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&amp;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lab tests, expected to be better than 25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endParaRPr lang="en-US" sz="20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very low trigger efficiency observed in 2017</a:t>
            </a:r>
          </a:p>
          <a:p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several possible sources considered and studied, it led to addition of another stage of PA (requesting noise &amp; interference suppression) </a:t>
            </a:r>
          </a:p>
          <a:p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AFP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should be re-installed (after May/June beam test) during TS1 period (June 21-24 2018)</a:t>
            </a:r>
          </a:p>
          <a:p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 expect improvement in future –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pico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TDC (&lt;=3 </a:t>
            </a:r>
            <a:r>
              <a:rPr lang="en-US" sz="20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), glue-less bars, improvement in signal path     </a:t>
            </a:r>
            <a:r>
              <a:rPr lang="en-US" sz="16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endParaRPr lang="en-US" sz="16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9942" y="6471609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8F2F5-03CB-4D99-8271-53A21878C7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7437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5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9" y="596681"/>
            <a:ext cx="5580445" cy="51761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2" y="1001486"/>
            <a:ext cx="4316501" cy="4316501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5824725" y="2647401"/>
            <a:ext cx="978408" cy="484632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25852" y="5821559"/>
            <a:ext cx="6355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pile-up is inevitable consequence of needed luminosity increase </a:t>
            </a:r>
            <a:endParaRPr lang="en-US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168434" y="627022"/>
            <a:ext cx="0" cy="47678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95188" y="5667670"/>
            <a:ext cx="2145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arXiv:1310.5189v1 [</a:t>
            </a:r>
            <a:r>
              <a:rPr lang="en-US" sz="14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hep-ph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]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69964" y="4110443"/>
            <a:ext cx="4981305" cy="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58044" y="3918857"/>
            <a:ext cx="202977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~ 0.05 </a:t>
            </a:r>
            <a:r>
              <a:rPr lang="en-US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nb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ATLAS 2017 ~ 50 fb</a:t>
            </a:r>
            <a:r>
              <a:rPr lang="en-US" sz="1600" baseline="30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-1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646611" y="262682"/>
            <a:ext cx="10515600" cy="4521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cross section -&gt; pile-up</a:t>
            </a:r>
            <a:endParaRPr lang="en-US" sz="24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6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43161"/>
            <a:ext cx="10515600" cy="65934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AFP </a:t>
            </a:r>
            <a:r>
              <a:rPr lang="en-US" sz="2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detector</a:t>
            </a:r>
            <a:endParaRPr lang="en-US" sz="28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6655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10"/>
              <p:cNvSpPr txBox="1"/>
              <p:nvPr/>
            </p:nvSpPr>
            <p:spPr>
              <a:xfrm>
                <a:off x="1322069" y="3993207"/>
                <a:ext cx="4666277" cy="1136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/>
                      </a:rPr>
                      <m:t>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         </m:t>
                    </m:r>
                  </m:oMath>
                </a14:m>
                <a:endParaRPr lang="en-US" sz="2400" dirty="0">
                  <a:latin typeface="+mj-lt"/>
                </a:endParaRPr>
              </a:p>
              <a:p>
                <a:endParaRPr lang="en-US" sz="933" i="1" dirty="0">
                  <a:solidFill>
                    <a:srgbClr val="FF0000"/>
                  </a:solidFill>
                  <a:latin typeface="+mj-lt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/>
                      </a:rPr>
                      <m:t> 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/2−</m:t>
                    </m:r>
                  </m:oMath>
                </a14:m>
                <a:r>
                  <a:rPr lang="en-US" sz="2400" dirty="0">
                    <a:latin typeface="+mj-lt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/>
                      </a:rPr>
                      <m:t>𝑐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  <m:t>𝑡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+mj-lt"/>
                            <a:ea typeface="Cambria Math"/>
                          </a:rPr>
                          <m:t> 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069" y="3993207"/>
                <a:ext cx="4666277" cy="1136978"/>
              </a:xfrm>
              <a:prstGeom prst="rect">
                <a:avLst/>
              </a:prstGeom>
              <a:blipFill rotWithShape="0">
                <a:blip r:embed="rId3"/>
                <a:stretch>
                  <a:fillRect l="-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Skupina 61"/>
          <p:cNvGrpSpPr/>
          <p:nvPr/>
        </p:nvGrpSpPr>
        <p:grpSpPr>
          <a:xfrm>
            <a:off x="1790575" y="1822976"/>
            <a:ext cx="9055113" cy="1741676"/>
            <a:chOff x="1131757" y="1009124"/>
            <a:chExt cx="6791335" cy="1306257"/>
          </a:xfrm>
        </p:grpSpPr>
        <p:sp>
          <p:nvSpPr>
            <p:cNvPr id="5" name="Ovál 13"/>
            <p:cNvSpPr/>
            <p:nvPr/>
          </p:nvSpPr>
          <p:spPr>
            <a:xfrm>
              <a:off x="3762530" y="1341619"/>
              <a:ext cx="1334124" cy="55463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ovéPole 8"/>
            <p:cNvSpPr txBox="1"/>
            <p:nvPr/>
          </p:nvSpPr>
          <p:spPr>
            <a:xfrm>
              <a:off x="2284544" y="1969132"/>
              <a:ext cx="415018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ct</a:t>
              </a:r>
              <a:r>
                <a:rPr lang="en-US" sz="2400" baseline="-250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A</a:t>
              </a:r>
              <a:endParaRPr lang="en-US" sz="2400" baseline="-25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7" name="TextovéPole 9"/>
            <p:cNvSpPr txBox="1"/>
            <p:nvPr/>
          </p:nvSpPr>
          <p:spPr>
            <a:xfrm>
              <a:off x="7621086" y="1119732"/>
              <a:ext cx="30200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t</a:t>
              </a:r>
              <a:r>
                <a:rPr lang="en-US" sz="2400" baseline="-250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C</a:t>
              </a:r>
              <a:endParaRPr lang="en-US" sz="2400" baseline="-250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" name="Ovál 14"/>
            <p:cNvSpPr/>
            <p:nvPr/>
          </p:nvSpPr>
          <p:spPr>
            <a:xfrm>
              <a:off x="3946710" y="1570219"/>
              <a:ext cx="84985" cy="974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9" name="Přímá spojnice 18"/>
            <p:cNvCxnSpPr/>
            <p:nvPr/>
          </p:nvCxnSpPr>
          <p:spPr>
            <a:xfrm>
              <a:off x="4396019" y="1068766"/>
              <a:ext cx="277318" cy="1144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19"/>
            <p:cNvCxnSpPr/>
            <p:nvPr/>
          </p:nvCxnSpPr>
          <p:spPr>
            <a:xfrm flipH="1">
              <a:off x="3183775" y="1119732"/>
              <a:ext cx="1912879" cy="881445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20"/>
            <p:cNvCxnSpPr/>
            <p:nvPr/>
          </p:nvCxnSpPr>
          <p:spPr>
            <a:xfrm flipH="1">
              <a:off x="4387099" y="1068766"/>
              <a:ext cx="269122" cy="1144674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21"/>
            <p:cNvCxnSpPr/>
            <p:nvPr/>
          </p:nvCxnSpPr>
          <p:spPr>
            <a:xfrm flipH="1">
              <a:off x="3762530" y="1304398"/>
              <a:ext cx="1872138" cy="5426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22"/>
            <p:cNvCxnSpPr/>
            <p:nvPr/>
          </p:nvCxnSpPr>
          <p:spPr>
            <a:xfrm>
              <a:off x="4737271" y="1042473"/>
              <a:ext cx="277318" cy="1144674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30"/>
            <p:cNvCxnSpPr/>
            <p:nvPr/>
          </p:nvCxnSpPr>
          <p:spPr>
            <a:xfrm flipH="1">
              <a:off x="4663506" y="1630179"/>
              <a:ext cx="205139" cy="56588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31"/>
            <p:cNvCxnSpPr>
              <a:endCxn id="18" idx="5"/>
            </p:cNvCxnSpPr>
            <p:nvPr/>
          </p:nvCxnSpPr>
          <p:spPr>
            <a:xfrm>
              <a:off x="4673337" y="1081365"/>
              <a:ext cx="227832" cy="5832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32"/>
            <p:cNvCxnSpPr/>
            <p:nvPr/>
          </p:nvCxnSpPr>
          <p:spPr>
            <a:xfrm>
              <a:off x="3870179" y="1134869"/>
              <a:ext cx="1451038" cy="10595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37"/>
            <p:cNvCxnSpPr>
              <a:stCxn id="8" idx="2"/>
            </p:cNvCxnSpPr>
            <p:nvPr/>
          </p:nvCxnSpPr>
          <p:spPr>
            <a:xfrm flipH="1">
              <a:off x="1273839" y="1618937"/>
              <a:ext cx="2672871" cy="114606"/>
            </a:xfrm>
            <a:prstGeom prst="line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ál 16"/>
            <p:cNvSpPr/>
            <p:nvPr/>
          </p:nvSpPr>
          <p:spPr>
            <a:xfrm>
              <a:off x="4828630" y="1581461"/>
              <a:ext cx="84985" cy="974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ál 47"/>
            <p:cNvSpPr/>
            <p:nvPr/>
          </p:nvSpPr>
          <p:spPr>
            <a:xfrm>
              <a:off x="4486360" y="1576466"/>
              <a:ext cx="84985" cy="974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ál 48"/>
            <p:cNvSpPr/>
            <p:nvPr/>
          </p:nvSpPr>
          <p:spPr>
            <a:xfrm>
              <a:off x="3956715" y="1571471"/>
              <a:ext cx="84985" cy="974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1" name="Přímá spojnice 54"/>
            <p:cNvCxnSpPr/>
            <p:nvPr/>
          </p:nvCxnSpPr>
          <p:spPr>
            <a:xfrm>
              <a:off x="4871122" y="1009124"/>
              <a:ext cx="32547" cy="5905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58"/>
            <p:cNvSpPr/>
            <p:nvPr/>
          </p:nvSpPr>
          <p:spPr>
            <a:xfrm>
              <a:off x="1131757" y="1371599"/>
              <a:ext cx="142082" cy="47219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Obdélník 59"/>
            <p:cNvSpPr/>
            <p:nvPr/>
          </p:nvSpPr>
          <p:spPr>
            <a:xfrm>
              <a:off x="7489636" y="1374869"/>
              <a:ext cx="142082" cy="47219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4" name="Přímá spojnice 23"/>
            <p:cNvCxnSpPr/>
            <p:nvPr/>
          </p:nvCxnSpPr>
          <p:spPr>
            <a:xfrm flipV="1">
              <a:off x="4053490" y="1489064"/>
              <a:ext cx="3425514" cy="143798"/>
            </a:xfrm>
            <a:prstGeom prst="line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Přímá spojnice 77"/>
          <p:cNvCxnSpPr/>
          <p:nvPr/>
        </p:nvCxnSpPr>
        <p:spPr>
          <a:xfrm>
            <a:off x="1200150" y="2647166"/>
            <a:ext cx="9983449" cy="10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82"/>
          <p:cNvCxnSpPr/>
          <p:nvPr/>
        </p:nvCxnSpPr>
        <p:spPr>
          <a:xfrm>
            <a:off x="1991377" y="1844713"/>
            <a:ext cx="0" cy="1483797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86"/>
          <p:cNvCxnSpPr/>
          <p:nvPr/>
        </p:nvCxnSpPr>
        <p:spPr>
          <a:xfrm>
            <a:off x="10264931" y="1846267"/>
            <a:ext cx="12751" cy="1492320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89"/>
          <p:cNvCxnSpPr/>
          <p:nvPr/>
        </p:nvCxnSpPr>
        <p:spPr>
          <a:xfrm>
            <a:off x="6154080" y="2676364"/>
            <a:ext cx="0" cy="614583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90"/>
          <p:cNvCxnSpPr/>
          <p:nvPr/>
        </p:nvCxnSpPr>
        <p:spPr>
          <a:xfrm>
            <a:off x="5625716" y="2672786"/>
            <a:ext cx="0" cy="614583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92"/>
          <p:cNvCxnSpPr/>
          <p:nvPr/>
        </p:nvCxnSpPr>
        <p:spPr>
          <a:xfrm>
            <a:off x="1991377" y="3067528"/>
            <a:ext cx="3634339" cy="0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93"/>
          <p:cNvCxnSpPr/>
          <p:nvPr/>
        </p:nvCxnSpPr>
        <p:spPr>
          <a:xfrm>
            <a:off x="5625202" y="3067528"/>
            <a:ext cx="4639729" cy="0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100"/>
          <p:cNvSpPr txBox="1"/>
          <p:nvPr/>
        </p:nvSpPr>
        <p:spPr>
          <a:xfrm>
            <a:off x="8317385" y="3167451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ct</a:t>
            </a:r>
            <a:r>
              <a:rPr lang="en-US" sz="24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endParaRPr lang="en-US" sz="2400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3" name="TextovéPole 101"/>
          <p:cNvSpPr txBox="1"/>
          <p:nvPr/>
        </p:nvSpPr>
        <p:spPr>
          <a:xfrm>
            <a:off x="1322069" y="2041819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2400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endParaRPr lang="en-US" sz="2400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4" name="Přímá spojnice se šipkou 103"/>
          <p:cNvCxnSpPr/>
          <p:nvPr/>
        </p:nvCxnSpPr>
        <p:spPr>
          <a:xfrm>
            <a:off x="5610592" y="3290946"/>
            <a:ext cx="543489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délník 106"/>
          <p:cNvSpPr/>
          <p:nvPr/>
        </p:nvSpPr>
        <p:spPr>
          <a:xfrm>
            <a:off x="5709978" y="3246644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</a:t>
            </a:r>
            <a:endParaRPr lang="en-US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6" name="Přímá spojnice se šipkou 107"/>
          <p:cNvCxnSpPr/>
          <p:nvPr/>
        </p:nvCxnSpPr>
        <p:spPr>
          <a:xfrm flipV="1">
            <a:off x="1991378" y="2041818"/>
            <a:ext cx="8258644" cy="4360"/>
          </a:xfrm>
          <a:prstGeom prst="straightConnector1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délník 112"/>
              <p:cNvSpPr/>
              <p:nvPr/>
            </p:nvSpPr>
            <p:spPr>
              <a:xfrm>
                <a:off x="3376430" y="1375868"/>
                <a:ext cx="4233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Obdélník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430" y="1375868"/>
                <a:ext cx="423386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Přímá spojnice 23"/>
          <p:cNvCxnSpPr>
            <a:stCxn id="18" idx="6"/>
            <a:endCxn id="23" idx="1"/>
          </p:cNvCxnSpPr>
          <p:nvPr/>
        </p:nvCxnSpPr>
        <p:spPr>
          <a:xfrm flipV="1">
            <a:off x="6833053" y="2625430"/>
            <a:ext cx="3434695" cy="25619"/>
          </a:xfrm>
          <a:prstGeom prst="line">
            <a:avLst/>
          </a:pr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200150" y="132150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A-side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339107" y="1328068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-side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46611" y="262682"/>
            <a:ext cx="10515600" cy="45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– principle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en-US" sz="20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</a:t>
            </a:r>
            <a:r>
              <a:rPr lang="en-US" sz="20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-smearing only) </a:t>
            </a:r>
            <a:endParaRPr lang="en-US" sz="2000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06023" y="6492875"/>
            <a:ext cx="2743200" cy="365125"/>
          </a:xfrm>
        </p:spPr>
        <p:txBody>
          <a:bodyPr/>
          <a:lstStyle/>
          <a:p>
            <a:r>
              <a:rPr lang="en-US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1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611" y="1091979"/>
            <a:ext cx="10515600" cy="43513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long </a:t>
            </a:r>
            <a:r>
              <a:rPr lang="en-US" sz="1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term goal 10 </a:t>
            </a:r>
            <a:r>
              <a:rPr lang="en-US" sz="1800" dirty="0" err="1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r>
              <a:rPr lang="en-US" sz="1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resolution, 30 </a:t>
            </a:r>
            <a:r>
              <a:rPr lang="en-US" sz="1800" dirty="0" err="1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r>
              <a:rPr lang="en-US" sz="1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at the beginning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(10 </a:t>
            </a:r>
            <a:r>
              <a:rPr lang="en-US" sz="18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corresponds to the </a:t>
            </a:r>
            <a:r>
              <a:rPr lang="en-US" sz="1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spatial resolution of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2.12mm; see the next slide) 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radiation </a:t>
            </a:r>
            <a:r>
              <a:rPr lang="en-US" sz="1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hardness (forward region, very close to the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beam) 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full overlap with the AFP tracker detector 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segmentation </a:t>
            </a:r>
            <a:r>
              <a:rPr lang="en-US" sz="1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(multi-proton capability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), </a:t>
            </a:r>
            <a:r>
              <a:rPr lang="en-US" sz="1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rate </a:t>
            </a:r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 MHz per channel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usability </a:t>
            </a:r>
            <a:r>
              <a:rPr lang="en-US" sz="18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 L1 trigger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06023" y="6492875"/>
            <a:ext cx="2743200" cy="365125"/>
          </a:xfrm>
        </p:spPr>
        <p:txBody>
          <a:bodyPr/>
          <a:lstStyle/>
          <a:p>
            <a:fld id="{E558F2F5-03CB-4D99-8271-53A21878C7A8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6611" y="262682"/>
            <a:ext cx="10515600" cy="45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– 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requirements (original)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2400" dirty="0" smtClean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62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14" y="1049109"/>
            <a:ext cx="5274490" cy="3697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024" y="2073807"/>
            <a:ext cx="4935884" cy="3217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099" y="212466"/>
            <a:ext cx="2319454" cy="2943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0719" y="5002226"/>
            <a:ext cx="2019183" cy="1006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155" y="4841718"/>
            <a:ext cx="848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976438" algn="l"/>
              </a:tabLst>
            </a:pP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need to effectively select correct event -&gt; need to select correct vertex</a:t>
            </a:r>
            <a:b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Light" panose="020B0502040204020203" pitchFamily="34" charset="0"/>
              </a:rPr>
              <a:t>N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vertices in </a:t>
            </a:r>
            <a:r>
              <a:rPr lang="el-GR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Light" panose="020B0502040204020203" pitchFamily="34" charset="0"/>
              </a:rPr>
              <a:t>Δ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mm -&gt; </a:t>
            </a:r>
            <a:r>
              <a:rPr lang="en-US" sz="1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(assuming flat distribution &amp; only </a:t>
            </a:r>
            <a:r>
              <a:rPr lang="en-US" sz="14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</a:t>
            </a:r>
            <a:r>
              <a:rPr lang="en-US" sz="1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smearing)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l-GR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Light" panose="020B0502040204020203" pitchFamily="34" charset="0"/>
              </a:rPr>
              <a:t>δ</a:t>
            </a:r>
            <a:r>
              <a:rPr lang="en-US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Light" panose="020B0502040204020203" pitchFamily="34" charset="0"/>
              </a:rPr>
              <a:t>=</a:t>
            </a:r>
            <a:r>
              <a:rPr lang="el-GR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Light" panose="020B0502040204020203" pitchFamily="34" charset="0"/>
              </a:rPr>
              <a:t>Δ</a:t>
            </a:r>
            <a:r>
              <a:rPr lang="en-US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Light" panose="020B0502040204020203" pitchFamily="34" charset="0"/>
              </a:rPr>
              <a:t>/(N-1)</a:t>
            </a:r>
            <a:r>
              <a:rPr lang="el-GR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egoe UI Light" panose="020B0502040204020203" pitchFamily="34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 vertex</a:t>
            </a:r>
          </a:p>
          <a:p>
            <a:r>
              <a:rPr lang="en-US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    -&gt; needed time resolution </a:t>
            </a:r>
            <a:endParaRPr lang="en-US" dirty="0">
              <a:solidFill>
                <a:srgbClr val="00206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841663" y="6009036"/>
                <a:ext cx="3959738" cy="575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δ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√2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δ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ATLAS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=55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1.4 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663" y="6009036"/>
                <a:ext cx="3959738" cy="575350"/>
              </a:xfrm>
              <a:prstGeom prst="rect">
                <a:avLst/>
              </a:prstGeom>
              <a:blipFill rotWithShape="0">
                <a:blip r:embed="rId7"/>
                <a:stretch>
                  <a:fillRect t="-152128" b="-2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592389" y="899081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&amp;</a:t>
            </a:r>
            <a:r>
              <a:rPr lang="en-US" dirty="0" smtClean="0"/>
              <a:t> </a:t>
            </a:r>
            <a:r>
              <a:rPr lang="en-US" i="1" dirty="0" smtClean="0"/>
              <a:t>t smearing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15397" y="606696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(conditions close to HL-LHC!)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46611" y="262682"/>
            <a:ext cx="10515600" cy="452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ToF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– vertex, </a:t>
            </a:r>
            <a:r>
              <a:rPr lang="en-US" sz="24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</a:t>
            </a:r>
            <a:r>
              <a:rPr lang="en-US" sz="2400" dirty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&amp; </a:t>
            </a:r>
            <a:r>
              <a:rPr lang="en-US" sz="2400" i="1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 </a:t>
            </a:r>
            <a:r>
              <a:rPr lang="en-US" sz="2400" dirty="0" smtClean="0">
                <a:solidFill>
                  <a:srgbClr val="00206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smearing, time resolution estimate 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06023" y="6492875"/>
            <a:ext cx="2743200" cy="365125"/>
          </a:xfrm>
        </p:spPr>
        <p:txBody>
          <a:bodyPr/>
          <a:lstStyle/>
          <a:p>
            <a:r>
              <a:rPr lang="en-US" dirty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36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5030</TotalTime>
  <Words>2059</Words>
  <Application>Microsoft Office PowerPoint</Application>
  <PresentationFormat>Widescreen</PresentationFormat>
  <Paragraphs>446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Arial</vt:lpstr>
      <vt:lpstr>Bell MT</vt:lpstr>
      <vt:lpstr>Calibri</vt:lpstr>
      <vt:lpstr>Calibri Light</vt:lpstr>
      <vt:lpstr>Cambria Math</vt:lpstr>
      <vt:lpstr>Microsoft Sans Serif</vt:lpstr>
      <vt:lpstr>Microsoft Tai Le</vt:lpstr>
      <vt:lpstr>Monotype Sorts</vt:lpstr>
      <vt:lpstr>Segoe UI Light</vt:lpstr>
      <vt:lpstr>Symbol</vt:lpstr>
      <vt:lpstr>Times New Roman</vt:lpstr>
      <vt:lpstr>Ubuntu</vt:lpstr>
      <vt:lpstr>Wingdings</vt:lpstr>
      <vt:lpstr>Office Theme</vt:lpstr>
      <vt:lpstr> ATLAS Forward Proton (AFP) time-of-flight (ToF) detector: construction &amp; existing experiences</vt:lpstr>
      <vt:lpstr>outline</vt:lpstr>
      <vt:lpstr>motivation</vt:lpstr>
      <vt:lpstr>ToF &amp; Higgs particle</vt:lpstr>
      <vt:lpstr>cross section -&gt; pile-up</vt:lpstr>
      <vt:lpstr>AFP ToF detector</vt:lpstr>
      <vt:lpstr>PowerPoint Presentation</vt:lpstr>
      <vt:lpstr>PowerPoint Presentation</vt:lpstr>
      <vt:lpstr>PowerPoint Presentation</vt:lpstr>
      <vt:lpstr>ToF &amp; diffraction </vt:lpstr>
      <vt:lpstr>AFP ToF construction – schematic view</vt:lpstr>
      <vt:lpstr>PowerPoint Presentation</vt:lpstr>
      <vt:lpstr>ToF construction – opto-electronic part</vt:lpstr>
      <vt:lpstr>AFP ToF detector beam tests</vt:lpstr>
      <vt:lpstr>PowerPoint Presentation</vt:lpstr>
      <vt:lpstr>beam tests 2016</vt:lpstr>
      <vt:lpstr>beam &amp; lab tests – raw data results (2016 June-July data)</vt:lpstr>
      <vt:lpstr>resolution vs distance from the edge (2016 June-July data)</vt:lpstr>
      <vt:lpstr>beam &amp; lab tests – raw data results (2017 vs 2016) I</vt:lpstr>
      <vt:lpstr>beam &amp; lab tests – raw data results (2017 vs 2016) II</vt:lpstr>
      <vt:lpstr>beam &amp; lab tests – raw data results (2017 vs 2016 September) III</vt:lpstr>
      <vt:lpstr>beam &amp; lab tests – RCE data results, flange &amp; RP (2016)</vt:lpstr>
      <vt:lpstr>contributions to ToF detector resolution</vt:lpstr>
      <vt:lpstr>scaling √N &amp; cross talks</vt:lpstr>
      <vt:lpstr>scaling √N &amp; electronics</vt:lpstr>
      <vt:lpstr>interference I</vt:lpstr>
      <vt:lpstr>installation &amp; commissioning</vt:lpstr>
      <vt:lpstr>PowerPoint Presentation</vt:lpstr>
      <vt:lpstr>MCP-PMT and vacuum</vt:lpstr>
      <vt:lpstr>SiT – ToF correlation</vt:lpstr>
      <vt:lpstr>SiT trigger efficiency – beam test (2016)</vt:lpstr>
      <vt:lpstr>ToF bar efficiency (trigger by SiT)</vt:lpstr>
      <vt:lpstr>SiT – ToF trigger efficiency</vt:lpstr>
      <vt:lpstr>possible reasons (as considered historically)  </vt:lpstr>
      <vt:lpstr>PowerPoint Presentation</vt:lpstr>
      <vt:lpstr>PowerPoint Presentation</vt:lpstr>
      <vt:lpstr>PowerPoint Presentation</vt:lpstr>
      <vt:lpstr>PowerPoint Presentation</vt:lpstr>
      <vt:lpstr>glue &amp; bar irradiation</vt:lpstr>
      <vt:lpstr>PMT voltage</vt:lpstr>
      <vt:lpstr>PMT lifetime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Forward Proton (AFP) time-of-flight (ToF) detector construction &amp; existing experiences</dc:title>
  <dc:creator>Tom Sykora</dc:creator>
  <cp:lastModifiedBy>Tom Sykora</cp:lastModifiedBy>
  <cp:revision>157</cp:revision>
  <dcterms:created xsi:type="dcterms:W3CDTF">2018-05-13T18:37:40Z</dcterms:created>
  <dcterms:modified xsi:type="dcterms:W3CDTF">2018-05-17T07:49:57Z</dcterms:modified>
</cp:coreProperties>
</file>