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75" r:id="rId4"/>
    <p:sldId id="270" r:id="rId5"/>
    <p:sldId id="284" r:id="rId6"/>
    <p:sldId id="279" r:id="rId7"/>
    <p:sldId id="283" r:id="rId8"/>
    <p:sldId id="276" r:id="rId9"/>
    <p:sldId id="288" r:id="rId10"/>
    <p:sldId id="289" r:id="rId11"/>
    <p:sldId id="287" r:id="rId12"/>
    <p:sldId id="282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8198C-8B7F-44BF-9A1F-8206994C3B0F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6D8CE-4354-4EE2-B798-E0633E3A9B9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7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9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2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8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5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0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0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0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5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4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46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4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2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6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8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5F1C-1BCD-45E5-B29A-C92D3EE977B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E18B-3059-49FA-B9C8-1ED015F11D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23507" y="3482917"/>
            <a:ext cx="7181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INFN Roma Tre Group</a:t>
            </a:r>
          </a:p>
          <a:p>
            <a:pPr algn="ctr"/>
            <a:endParaRPr lang="it-IT" sz="3200" b="1" dirty="0"/>
          </a:p>
          <a:p>
            <a:pPr algn="ctr"/>
            <a:r>
              <a:rPr lang="it-IT" sz="2400" b="1" dirty="0" smtClean="0"/>
              <a:t>Stefano Mari, </a:t>
            </a:r>
            <a:r>
              <a:rPr lang="it-IT" sz="2400" b="1" u="sng" dirty="0" smtClean="0"/>
              <a:t>Andrea Fabbri</a:t>
            </a:r>
            <a:r>
              <a:rPr lang="it-IT" sz="2400" b="1" dirty="0" smtClean="0"/>
              <a:t>, Paolo </a:t>
            </a:r>
            <a:r>
              <a:rPr lang="it-IT" sz="2400" b="1" dirty="0" err="1" smtClean="0"/>
              <a:t>Branchini</a:t>
            </a:r>
            <a:r>
              <a:rPr lang="it-IT" sz="2400" b="1" dirty="0" smtClean="0"/>
              <a:t>, Domenico Riondino, Cristina Martellini</a:t>
            </a:r>
          </a:p>
          <a:p>
            <a:pPr algn="ctr"/>
            <a:endParaRPr lang="it-IT" sz="32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556459" y="1374716"/>
            <a:ext cx="51150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RMU</a:t>
            </a:r>
          </a:p>
          <a:p>
            <a:pPr algn="ctr"/>
            <a:r>
              <a:rPr lang="it-IT" sz="3200" b="1" dirty="0" smtClean="0"/>
              <a:t>Status</a:t>
            </a:r>
            <a:endParaRPr lang="en-GB" sz="3200" b="1" dirty="0"/>
          </a:p>
        </p:txBody>
      </p:sp>
      <p:pic>
        <p:nvPicPr>
          <p:cNvPr id="1026" name="Picture 2" descr="http://tse1.mm.bing.net/th?&amp;id=OIP.Md62a99e0e46e9972151c9dfd605cc211o0&amp;w=264&amp;h=22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1543226"/>
            <a:ext cx="21431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1.mm.bing.net/th?&amp;id=OIP.M9431645684224f61bda7d2537816dd42o0&amp;w=299&amp;h=18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9" y="2948445"/>
            <a:ext cx="1775634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FN Sezione di Roma 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1" y="1465025"/>
            <a:ext cx="3408719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" y="1948926"/>
            <a:ext cx="4236028" cy="29516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90649" y="4899011"/>
            <a:ext cx="153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- Standard </a:t>
            </a:r>
            <a:r>
              <a:rPr lang="it-IT" b="1" dirty="0" smtClean="0"/>
              <a:t>Via</a:t>
            </a:r>
          </a:p>
          <a:p>
            <a:r>
              <a:rPr lang="it-IT" b="1" dirty="0" smtClean="0"/>
              <a:t>- No </a:t>
            </a:r>
            <a:r>
              <a:rPr lang="it-IT" b="1" dirty="0" err="1" smtClean="0"/>
              <a:t>Shield</a:t>
            </a:r>
            <a:endParaRPr lang="it-IT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53" y="1948926"/>
            <a:ext cx="3962372" cy="29516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40423" y="4899011"/>
            <a:ext cx="1202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- </a:t>
            </a:r>
            <a:r>
              <a:rPr lang="it-IT" b="1" dirty="0" err="1" smtClean="0"/>
              <a:t>Blind</a:t>
            </a:r>
            <a:r>
              <a:rPr lang="it-IT" b="1" dirty="0" smtClean="0"/>
              <a:t> </a:t>
            </a:r>
            <a:r>
              <a:rPr lang="it-IT" b="1" dirty="0" smtClean="0"/>
              <a:t>Via</a:t>
            </a:r>
          </a:p>
          <a:p>
            <a:r>
              <a:rPr lang="it-IT" b="1" dirty="0" smtClean="0"/>
              <a:t>- No </a:t>
            </a:r>
            <a:r>
              <a:rPr lang="it-IT" b="1" dirty="0" err="1" smtClean="0"/>
              <a:t>shield</a:t>
            </a:r>
            <a:endParaRPr lang="it-IT" b="1" dirty="0" smtClean="0"/>
          </a:p>
          <a:p>
            <a:r>
              <a:rPr lang="it-IT" b="1" dirty="0" smtClean="0"/>
              <a:t> </a:t>
            </a:r>
          </a:p>
          <a:p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167" y="1948926"/>
            <a:ext cx="3990733" cy="2951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393067" y="4909072"/>
            <a:ext cx="1530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- Standard </a:t>
            </a:r>
            <a:r>
              <a:rPr lang="it-IT" b="1" dirty="0" smtClean="0"/>
              <a:t>Via</a:t>
            </a:r>
          </a:p>
          <a:p>
            <a:r>
              <a:rPr lang="it-IT" b="1" dirty="0" smtClean="0"/>
              <a:t>- </a:t>
            </a:r>
            <a:r>
              <a:rPr lang="it-IT" b="1" dirty="0" err="1" smtClean="0"/>
              <a:t>Shielded</a:t>
            </a:r>
            <a:endParaRPr lang="it-IT" b="1" dirty="0" smtClean="0"/>
          </a:p>
          <a:p>
            <a:endParaRPr lang="it-IT" b="1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 smtClean="0"/>
              <a:t>Simulation</a:t>
            </a:r>
            <a:r>
              <a:rPr lang="it-IT" sz="3600" b="1" dirty="0" smtClean="0"/>
              <a:t> for </a:t>
            </a:r>
            <a:r>
              <a:rPr lang="it-IT" sz="3600" b="1" dirty="0" err="1" smtClean="0"/>
              <a:t>differential</a:t>
            </a:r>
            <a:r>
              <a:rPr lang="it-IT" sz="3600" b="1" dirty="0" smtClean="0"/>
              <a:t> line </a:t>
            </a:r>
            <a:r>
              <a:rPr lang="it-IT" sz="3600" b="1" dirty="0" err="1" smtClean="0"/>
              <a:t>improvement</a:t>
            </a:r>
            <a:r>
              <a:rPr lang="it-IT" sz="3600" b="1" dirty="0" smtClean="0"/>
              <a:t>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6863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FPGA </a:t>
            </a:r>
            <a:r>
              <a:rPr lang="it-IT" sz="3600" b="1" dirty="0" err="1" smtClean="0"/>
              <a:t>Resources</a:t>
            </a:r>
            <a:endParaRPr lang="it-IT" sz="3600" b="1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6124574" y="1104900"/>
            <a:ext cx="5838825" cy="4432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FPGA </a:t>
            </a:r>
            <a:r>
              <a:rPr lang="it-IT" sz="2800" b="1" dirty="0" err="1" smtClean="0">
                <a:solidFill>
                  <a:schemeClr val="tx1"/>
                </a:solidFill>
              </a:rPr>
              <a:t>Resources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51191" y="1104900"/>
            <a:ext cx="4773259" cy="4432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33" y="1347144"/>
            <a:ext cx="5191850" cy="38676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55" y="1449776"/>
            <a:ext cx="4344130" cy="36820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86920" y="50408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Total = 2,501 W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86020" y="5537200"/>
            <a:ext cx="41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 </a:t>
            </a:r>
            <a:r>
              <a:rPr lang="it-IT" i="1" dirty="0" err="1" smtClean="0"/>
              <a:t>lot</a:t>
            </a:r>
            <a:r>
              <a:rPr lang="it-IT" i="1" dirty="0" smtClean="0"/>
              <a:t> of </a:t>
            </a:r>
            <a:r>
              <a:rPr lang="it-IT" i="1" dirty="0" err="1" smtClean="0"/>
              <a:t>resources</a:t>
            </a:r>
            <a:r>
              <a:rPr lang="it-IT" i="1" dirty="0" smtClean="0"/>
              <a:t> are </a:t>
            </a:r>
            <a:r>
              <a:rPr lang="it-IT" i="1" dirty="0" err="1" smtClean="0"/>
              <a:t>available</a:t>
            </a:r>
            <a:r>
              <a:rPr lang="it-IT" i="1" dirty="0" smtClean="0"/>
              <a:t> for </a:t>
            </a:r>
            <a:r>
              <a:rPr lang="it-IT" i="1" dirty="0" err="1" smtClean="0"/>
              <a:t>preliminary</a:t>
            </a:r>
            <a:r>
              <a:rPr lang="it-IT" i="1" dirty="0" smtClean="0"/>
              <a:t> trigger </a:t>
            </a:r>
            <a:r>
              <a:rPr lang="it-IT" i="1" dirty="0" err="1" smtClean="0"/>
              <a:t>analysis</a:t>
            </a:r>
            <a:r>
              <a:rPr lang="it-IT" i="1" dirty="0" smtClean="0"/>
              <a:t> …</a:t>
            </a:r>
            <a:endParaRPr lang="it-IT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3582" y="5718412"/>
            <a:ext cx="324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Power</a:t>
            </a:r>
            <a:r>
              <a:rPr lang="it-IT" i="1" dirty="0" smtClean="0"/>
              <a:t> </a:t>
            </a:r>
            <a:r>
              <a:rPr lang="it-IT" i="1" dirty="0" err="1" smtClean="0"/>
              <a:t>consumption</a:t>
            </a:r>
            <a:r>
              <a:rPr lang="it-IT" i="1" dirty="0" smtClean="0"/>
              <a:t> </a:t>
            </a:r>
            <a:r>
              <a:rPr lang="it-IT" i="1" dirty="0" err="1" smtClean="0"/>
              <a:t>estimation</a:t>
            </a:r>
            <a:r>
              <a:rPr lang="it-IT" i="1" dirty="0" smtClean="0"/>
              <a:t> for an RMU ≈ 30 W</a:t>
            </a:r>
          </a:p>
        </p:txBody>
      </p:sp>
    </p:spTree>
    <p:extLst>
      <p:ext uri="{BB962C8B-B14F-4D97-AF65-F5344CB8AC3E}">
        <p14:creationId xmlns:p14="http://schemas.microsoft.com/office/powerpoint/2010/main" val="895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Schedule</a:t>
            </a:r>
            <a:endParaRPr lang="it-IT" sz="3600" b="1" dirty="0"/>
          </a:p>
        </p:txBody>
      </p:sp>
      <p:grpSp>
        <p:nvGrpSpPr>
          <p:cNvPr id="11" name="Gruppo 10"/>
          <p:cNvGrpSpPr/>
          <p:nvPr/>
        </p:nvGrpSpPr>
        <p:grpSpPr>
          <a:xfrm>
            <a:off x="-13330" y="4433349"/>
            <a:ext cx="11847286" cy="2424651"/>
            <a:chOff x="696686" y="885370"/>
            <a:chExt cx="11847286" cy="2424651"/>
          </a:xfrm>
        </p:grpSpPr>
        <p:sp>
          <p:nvSpPr>
            <p:cNvPr id="3" name="CasellaDiTesto 2"/>
            <p:cNvSpPr txBox="1"/>
            <p:nvPr/>
          </p:nvSpPr>
          <p:spPr>
            <a:xfrm>
              <a:off x="696686" y="885370"/>
              <a:ext cx="107321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endParaRPr lang="en-GB" dirty="0"/>
            </a:p>
            <a:p>
              <a:pPr lvl="2"/>
              <a:r>
                <a:rPr lang="it-IT" dirty="0"/>
                <a:t>      Performances of the </a:t>
              </a:r>
              <a:r>
                <a:rPr lang="it-IT" dirty="0" err="1"/>
                <a:t>system</a:t>
              </a:r>
              <a:r>
                <a:rPr lang="it-IT" dirty="0"/>
                <a:t> </a:t>
              </a:r>
              <a:r>
                <a:rPr lang="it-IT" dirty="0" err="1"/>
                <a:t>will</a:t>
              </a:r>
              <a:r>
                <a:rPr lang="it-IT" dirty="0"/>
                <a:t> be </a:t>
              </a:r>
              <a:r>
                <a:rPr lang="it-IT" dirty="0" err="1"/>
                <a:t>evaluated</a:t>
              </a:r>
              <a:r>
                <a:rPr lang="it-IT" dirty="0"/>
                <a:t> in the </a:t>
              </a:r>
              <a:r>
                <a:rPr lang="it-IT" dirty="0" err="1"/>
                <a:t>next</a:t>
              </a:r>
              <a:r>
                <a:rPr lang="it-IT" dirty="0"/>
                <a:t> </a:t>
              </a:r>
              <a:r>
                <a:rPr lang="it-IT" dirty="0" err="1" smtClean="0"/>
                <a:t>three</a:t>
              </a:r>
              <a:r>
                <a:rPr lang="it-IT" dirty="0" smtClean="0"/>
                <a:t> </a:t>
              </a:r>
              <a:r>
                <a:rPr lang="it-IT" dirty="0" err="1" smtClean="0"/>
                <a:t>months</a:t>
              </a:r>
              <a:r>
                <a:rPr lang="it-IT" dirty="0" smtClean="0"/>
                <a:t> </a:t>
              </a:r>
              <a:r>
                <a:rPr lang="it-IT" dirty="0" err="1"/>
                <a:t>as</a:t>
              </a:r>
              <a:r>
                <a:rPr lang="it-IT" dirty="0"/>
                <a:t> </a:t>
              </a:r>
              <a:r>
                <a:rPr lang="it-IT" dirty="0" err="1"/>
                <a:t>function</a:t>
              </a:r>
              <a:r>
                <a:rPr lang="it-IT" dirty="0"/>
                <a:t> of </a:t>
              </a:r>
              <a:r>
                <a:rPr lang="it-IT" dirty="0" err="1"/>
                <a:t>specification</a:t>
              </a:r>
              <a:r>
                <a:rPr lang="it-IT" dirty="0"/>
                <a:t>.</a:t>
              </a:r>
            </a:p>
            <a:p>
              <a:pPr lvl="2"/>
              <a:r>
                <a:rPr lang="it-IT" i="1" dirty="0"/>
                <a:t>      	Open </a:t>
              </a:r>
              <a:r>
                <a:rPr lang="it-IT" i="1" dirty="0" err="1"/>
                <a:t>point</a:t>
              </a:r>
              <a:r>
                <a:rPr lang="it-IT" i="1" dirty="0"/>
                <a:t>: </a:t>
              </a:r>
            </a:p>
            <a:p>
              <a:pPr marL="2571750" lvl="5" indent="-285750">
                <a:buFontTx/>
                <a:buChar char="-"/>
              </a:pPr>
              <a:r>
                <a:rPr lang="it-IT" i="1" dirty="0"/>
                <a:t>Optical link </a:t>
              </a:r>
              <a:r>
                <a:rPr lang="it-IT" i="1" dirty="0" err="1"/>
                <a:t>fanout</a:t>
              </a:r>
              <a:r>
                <a:rPr lang="it-IT" i="1" dirty="0"/>
                <a:t> (</a:t>
              </a:r>
              <a:r>
                <a:rPr lang="it-IT" i="1" dirty="0" err="1"/>
                <a:t>how</a:t>
              </a:r>
              <a:r>
                <a:rPr lang="it-IT" i="1" dirty="0"/>
                <a:t> </a:t>
              </a:r>
              <a:r>
                <a:rPr lang="it-IT" i="1" dirty="0" err="1"/>
                <a:t>many</a:t>
              </a:r>
              <a:r>
                <a:rPr lang="it-IT" i="1" dirty="0"/>
                <a:t> CTU?)</a:t>
              </a:r>
            </a:p>
            <a:p>
              <a:pPr marL="2571750" lvl="5" indent="-285750">
                <a:buFontTx/>
                <a:buChar char="-"/>
              </a:pPr>
              <a:r>
                <a:rPr lang="it-IT" i="1" dirty="0"/>
                <a:t>Slow control </a:t>
              </a:r>
              <a:r>
                <a:rPr lang="it-IT" i="1" dirty="0" err="1"/>
                <a:t>protocol</a:t>
              </a:r>
              <a:endParaRPr lang="it-IT" i="1" dirty="0"/>
            </a:p>
            <a:p>
              <a:pPr marL="2571750" lvl="5" indent="-285750">
                <a:buFontTx/>
                <a:buChar char="-"/>
              </a:pPr>
              <a:r>
                <a:rPr lang="it-IT" i="1" dirty="0"/>
                <a:t>AC </a:t>
              </a:r>
              <a:r>
                <a:rPr lang="it-IT" i="1" dirty="0" err="1"/>
                <a:t>supply</a:t>
              </a:r>
              <a:r>
                <a:rPr lang="it-IT" i="1" dirty="0"/>
                <a:t> in the </a:t>
              </a:r>
              <a:r>
                <a:rPr lang="it-IT" i="1" dirty="0" err="1"/>
                <a:t>experimental</a:t>
              </a:r>
              <a:r>
                <a:rPr lang="it-IT" i="1" dirty="0"/>
                <a:t> hall</a:t>
              </a:r>
            </a:p>
            <a:p>
              <a:pPr marL="2571750" lvl="5" indent="-285750">
                <a:buFontTx/>
                <a:buChar char="-"/>
              </a:pPr>
              <a:r>
                <a:rPr lang="it-IT" i="1" dirty="0" err="1"/>
                <a:t>All</a:t>
              </a:r>
              <a:r>
                <a:rPr lang="it-IT" i="1" dirty="0"/>
                <a:t> </a:t>
              </a:r>
              <a:r>
                <a:rPr lang="it-IT" i="1" dirty="0" err="1"/>
                <a:t>RMUs</a:t>
              </a:r>
              <a:r>
                <a:rPr lang="it-IT" i="1" dirty="0"/>
                <a:t> in a single </a:t>
              </a:r>
              <a:r>
                <a:rPr lang="it-IT" i="1" dirty="0" err="1"/>
                <a:t>rack</a:t>
              </a:r>
              <a:r>
                <a:rPr lang="it-IT" i="1" dirty="0"/>
                <a:t> / </a:t>
              </a:r>
              <a:r>
                <a:rPr lang="it-IT" i="1" dirty="0" err="1"/>
                <a:t>RMUs</a:t>
              </a:r>
              <a:r>
                <a:rPr lang="it-IT" i="1" dirty="0"/>
                <a:t> </a:t>
              </a:r>
              <a:r>
                <a:rPr lang="it-IT" i="1" dirty="0" err="1"/>
                <a:t>distributed</a:t>
              </a:r>
              <a:r>
                <a:rPr lang="it-IT" i="1" dirty="0"/>
                <a:t> in the </a:t>
              </a:r>
              <a:r>
                <a:rPr lang="it-IT" i="1" dirty="0" err="1"/>
                <a:t>experimental</a:t>
              </a:r>
              <a:r>
                <a:rPr lang="it-IT" i="1" dirty="0"/>
                <a:t> hall</a:t>
              </a:r>
            </a:p>
            <a:p>
              <a:pPr marL="1657350" lvl="3" indent="-285750">
                <a:buFontTx/>
                <a:buChar char="-"/>
              </a:pPr>
              <a:endParaRPr lang="it-IT" i="1" dirty="0"/>
            </a:p>
          </p:txBody>
        </p:sp>
        <p:sp>
          <p:nvSpPr>
            <p:cNvPr id="10" name="Parentesi graffa chiusa 9"/>
            <p:cNvSpPr/>
            <p:nvPr/>
          </p:nvSpPr>
          <p:spPr>
            <a:xfrm>
              <a:off x="9703706" y="2306865"/>
              <a:ext cx="439059" cy="55154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0306048" y="2109692"/>
              <a:ext cx="2237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 err="1" smtClean="0"/>
                <a:t>Needed</a:t>
              </a:r>
              <a:r>
                <a:rPr lang="it-IT" i="1" dirty="0" smtClean="0"/>
                <a:t> for </a:t>
              </a:r>
              <a:r>
                <a:rPr lang="it-IT" i="1" dirty="0" smtClean="0"/>
                <a:t>AC/DC </a:t>
              </a:r>
              <a:r>
                <a:rPr lang="it-IT" i="1" dirty="0" err="1" smtClean="0"/>
                <a:t>supply</a:t>
              </a:r>
              <a:r>
                <a:rPr lang="it-IT" i="1" dirty="0" smtClean="0"/>
                <a:t> </a:t>
              </a:r>
              <a:r>
                <a:rPr lang="it-IT" i="1" dirty="0" err="1" smtClean="0"/>
                <a:t>modules</a:t>
              </a:r>
              <a:r>
                <a:rPr lang="it-IT" i="1" dirty="0" smtClean="0"/>
                <a:t> </a:t>
              </a:r>
              <a:r>
                <a:rPr lang="it-IT" i="1" dirty="0" err="1" smtClean="0"/>
                <a:t>develpoment</a:t>
              </a:r>
              <a:r>
                <a:rPr lang="it-IT" i="1" dirty="0" smtClean="0"/>
                <a:t> and WR </a:t>
              </a:r>
              <a:r>
                <a:rPr lang="it-IT" i="1" dirty="0" err="1" smtClean="0"/>
                <a:t>switches</a:t>
              </a:r>
              <a:r>
                <a:rPr lang="it-IT" i="1" dirty="0" smtClean="0"/>
                <a:t> </a:t>
              </a:r>
              <a:r>
                <a:rPr lang="it-IT" i="1" dirty="0" err="1" smtClean="0"/>
                <a:t>provision</a:t>
              </a:r>
              <a:endParaRPr lang="en-GB" i="1" dirty="0"/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0" y="1131870"/>
            <a:ext cx="12200841" cy="33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052156" y="2598057"/>
            <a:ext cx="3438702" cy="10752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 err="1" smtClean="0"/>
              <a:t>Thank</a:t>
            </a:r>
            <a:r>
              <a:rPr lang="it-IT" sz="5400" b="1" dirty="0" smtClean="0"/>
              <a:t> </a:t>
            </a:r>
            <a:r>
              <a:rPr lang="it-IT" sz="5400" b="1" dirty="0" err="1" smtClean="0"/>
              <a:t>you</a:t>
            </a:r>
            <a:r>
              <a:rPr lang="it-IT" sz="5400" b="1" dirty="0" smtClean="0"/>
              <a:t>!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21759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2277" y="705142"/>
            <a:ext cx="11037193" cy="5978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itolo 1"/>
          <p:cNvSpPr txBox="1">
            <a:spLocks/>
          </p:cNvSpPr>
          <p:nvPr/>
        </p:nvSpPr>
        <p:spPr>
          <a:xfrm>
            <a:off x="60101" y="143151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CD trigger </a:t>
            </a:r>
            <a:r>
              <a:rPr lang="it-IT" sz="3600" b="1" dirty="0" err="1" smtClean="0"/>
              <a:t>block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schematic</a:t>
            </a:r>
            <a:endParaRPr lang="it-IT" sz="3600" b="1" dirty="0"/>
          </a:p>
        </p:txBody>
      </p:sp>
      <p:pic>
        <p:nvPicPr>
          <p:cNvPr id="120" name="Immagin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26" y="705142"/>
            <a:ext cx="10433815" cy="58373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138841" y="62439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Data </a:t>
            </a:r>
            <a:r>
              <a:rPr lang="it-IT" b="1" dirty="0" smtClean="0"/>
              <a:t>for DAQ  </a:t>
            </a:r>
            <a:r>
              <a:rPr lang="it-IT" b="1" dirty="0" err="1"/>
              <a:t>without</a:t>
            </a:r>
            <a:r>
              <a:rPr lang="it-IT" b="1" dirty="0"/>
              <a:t> </a:t>
            </a:r>
            <a:r>
              <a:rPr lang="it-IT" b="1" dirty="0" smtClean="0"/>
              <a:t>trigger</a:t>
            </a:r>
            <a:r>
              <a:rPr lang="it-IT" b="1" dirty="0"/>
              <a:t> </a:t>
            </a:r>
            <a:r>
              <a:rPr lang="it-IT" b="1" dirty="0" smtClean="0"/>
              <a:t>&gt; </a:t>
            </a:r>
            <a:r>
              <a:rPr lang="it-IT" dirty="0" smtClean="0"/>
              <a:t> 2 </a:t>
            </a:r>
            <a:r>
              <a:rPr lang="it-IT" dirty="0" err="1" smtClean="0"/>
              <a:t>TByte</a:t>
            </a:r>
            <a:r>
              <a:rPr lang="it-IT" dirty="0" smtClean="0"/>
              <a:t>/sec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81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>
          <a:xfrm>
            <a:off x="7113247" y="1407886"/>
            <a:ext cx="4248792" cy="4986858"/>
          </a:xfrm>
          <a:prstGeom prst="roundRect">
            <a:avLst>
              <a:gd name="adj" fmla="val 87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580212" y="679912"/>
            <a:ext cx="6100103" cy="5981700"/>
            <a:chOff x="4571357" y="0"/>
            <a:chExt cx="6654019" cy="6858000"/>
          </a:xfrm>
        </p:grpSpPr>
        <p:sp>
          <p:nvSpPr>
            <p:cNvPr id="4" name="Rettangolo arrotondato 3"/>
            <p:cNvSpPr/>
            <p:nvPr/>
          </p:nvSpPr>
          <p:spPr>
            <a:xfrm>
              <a:off x="4571357" y="0"/>
              <a:ext cx="6654019" cy="6858000"/>
            </a:xfrm>
            <a:prstGeom prst="roundRect">
              <a:avLst>
                <a:gd name="adj" fmla="val 1239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8764172" y="5029200"/>
              <a:ext cx="2110151" cy="15474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K7 Board</a:t>
              </a:r>
              <a:endParaRPr lang="it-IT" sz="1400" dirty="0" smtClean="0"/>
            </a:p>
            <a:p>
              <a:pPr algn="ctr"/>
              <a:endParaRPr lang="en-GB" sz="1400" dirty="0"/>
            </a:p>
          </p:txBody>
        </p:sp>
        <p:sp>
          <p:nvSpPr>
            <p:cNvPr id="6" name="Rettangolo arrotondato 5"/>
            <p:cNvSpPr/>
            <p:nvPr/>
          </p:nvSpPr>
          <p:spPr>
            <a:xfrm>
              <a:off x="8764171" y="2648243"/>
              <a:ext cx="2110151" cy="15474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K7 Board</a:t>
              </a:r>
              <a:endParaRPr lang="it-IT" sz="1400" dirty="0" smtClean="0"/>
            </a:p>
            <a:p>
              <a:pPr algn="ctr"/>
              <a:endParaRPr lang="en-GB" sz="1400" dirty="0"/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8764170" y="309489"/>
              <a:ext cx="2110151" cy="15474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K7 Board</a:t>
              </a:r>
              <a:endParaRPr lang="it-IT" sz="1400" dirty="0" smtClean="0"/>
            </a:p>
            <a:p>
              <a:pPr algn="ctr"/>
              <a:endParaRPr lang="en-GB" sz="1400" dirty="0"/>
            </a:p>
          </p:txBody>
        </p:sp>
        <p:sp>
          <p:nvSpPr>
            <p:cNvPr id="8" name="Rettangolo arrotondato 7"/>
            <p:cNvSpPr/>
            <p:nvPr/>
          </p:nvSpPr>
          <p:spPr>
            <a:xfrm rot="16200000">
              <a:off x="8475780" y="3246119"/>
              <a:ext cx="1237957" cy="351692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/>
                <a:t>Supply, slow control</a:t>
              </a:r>
              <a:endParaRPr lang="en-GB" sz="1100" dirty="0"/>
            </a:p>
          </p:txBody>
        </p:sp>
        <p:sp>
          <p:nvSpPr>
            <p:cNvPr id="9" name="Rettangolo arrotondato 8"/>
            <p:cNvSpPr/>
            <p:nvPr/>
          </p:nvSpPr>
          <p:spPr>
            <a:xfrm rot="16200000">
              <a:off x="8475779" y="5627076"/>
              <a:ext cx="1237957" cy="351692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/>
                <a:t>Supply, slow control</a:t>
              </a:r>
              <a:endParaRPr lang="en-GB" sz="1100" dirty="0"/>
            </a:p>
          </p:txBody>
        </p:sp>
        <p:sp>
          <p:nvSpPr>
            <p:cNvPr id="10" name="Rettangolo arrotondato 9"/>
            <p:cNvSpPr/>
            <p:nvPr/>
          </p:nvSpPr>
          <p:spPr>
            <a:xfrm rot="16200000">
              <a:off x="8475779" y="924948"/>
              <a:ext cx="1237957" cy="351692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/>
                <a:t>Supply, slow control</a:t>
              </a:r>
              <a:endParaRPr lang="en-GB" sz="11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9425345" y="1459526"/>
              <a:ext cx="1195756" cy="35520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smtClean="0"/>
                <a:t>100 pin </a:t>
              </a:r>
              <a:r>
                <a:rPr lang="it-IT" sz="1050" dirty="0" err="1" smtClean="0"/>
                <a:t>connector</a:t>
              </a:r>
              <a:endParaRPr lang="en-GB" sz="105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9425345" y="351699"/>
              <a:ext cx="1195756" cy="35520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smtClean="0"/>
                <a:t>100 pin </a:t>
              </a:r>
              <a:r>
                <a:rPr lang="it-IT" sz="1050" dirty="0" err="1" smtClean="0"/>
                <a:t>connector</a:t>
              </a:r>
              <a:endParaRPr lang="en-GB" sz="105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9425345" y="3798283"/>
              <a:ext cx="1195756" cy="35520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smtClean="0"/>
                <a:t>100 pin </a:t>
              </a:r>
              <a:r>
                <a:rPr lang="it-IT" sz="1050" dirty="0" err="1" smtClean="0"/>
                <a:t>connector</a:t>
              </a:r>
              <a:endParaRPr lang="en-GB" sz="105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9425345" y="2690456"/>
              <a:ext cx="1195756" cy="35520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smtClean="0"/>
                <a:t>100 pin </a:t>
              </a:r>
              <a:r>
                <a:rPr lang="it-IT" sz="1050" dirty="0" err="1" smtClean="0"/>
                <a:t>connector</a:t>
              </a:r>
              <a:endParaRPr lang="en-GB" sz="105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9474585" y="6196830"/>
              <a:ext cx="1195756" cy="35520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smtClean="0"/>
                <a:t>100 pin </a:t>
              </a:r>
              <a:r>
                <a:rPr lang="it-IT" sz="1050" dirty="0" err="1" smtClean="0"/>
                <a:t>connector</a:t>
              </a:r>
              <a:endParaRPr lang="en-GB" sz="1050" dirty="0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9474585" y="5089003"/>
              <a:ext cx="1195756" cy="35520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smtClean="0"/>
                <a:t>100 pin </a:t>
              </a:r>
              <a:r>
                <a:rPr lang="it-IT" sz="1050" dirty="0" err="1" smtClean="0"/>
                <a:t>connector</a:t>
              </a:r>
              <a:endParaRPr lang="en-GB" sz="1050" dirty="0"/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4702110" y="3385363"/>
              <a:ext cx="1425158" cy="11658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</a:rPr>
                <a:t>slow control</a:t>
              </a:r>
            </a:p>
            <a:p>
              <a:pPr algn="ctr"/>
              <a:r>
                <a:rPr lang="it-IT" sz="1400" dirty="0">
                  <a:solidFill>
                    <a:schemeClr val="bg1"/>
                  </a:solidFill>
                </a:rPr>
                <a:t>ethernet </a:t>
              </a:r>
              <a:r>
                <a:rPr lang="it-IT" sz="1400" dirty="0" smtClean="0">
                  <a:solidFill>
                    <a:schemeClr val="bg1"/>
                  </a:solidFill>
                </a:rPr>
                <a:t>link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7360901" y="416753"/>
              <a:ext cx="1273130" cy="133291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/>
                <a:t>supply</a:t>
              </a:r>
              <a:endParaRPr lang="it-IT" sz="1400" dirty="0" smtClean="0"/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7364414" y="2762541"/>
              <a:ext cx="1273130" cy="133291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/>
                <a:t>supply</a:t>
              </a:r>
              <a:endParaRPr lang="it-IT" sz="1400" dirty="0" smtClean="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7360901" y="5136463"/>
              <a:ext cx="1273130" cy="133291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/>
                <a:t>supply</a:t>
              </a:r>
              <a:endParaRPr lang="it-IT" sz="1400" dirty="0" smtClean="0"/>
            </a:p>
          </p:txBody>
        </p:sp>
        <p:cxnSp>
          <p:nvCxnSpPr>
            <p:cNvPr id="22" name="Connettore 4 21"/>
            <p:cNvCxnSpPr>
              <a:stCxn id="17" idx="2"/>
              <a:endCxn id="21" idx="1"/>
            </p:cNvCxnSpPr>
            <p:nvPr/>
          </p:nvCxnSpPr>
          <p:spPr>
            <a:xfrm rot="16200000" flipH="1">
              <a:off x="5761942" y="4203963"/>
              <a:ext cx="1251704" cy="1946212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4 22"/>
            <p:cNvCxnSpPr>
              <a:stCxn id="17" idx="0"/>
              <a:endCxn id="19" idx="1"/>
            </p:cNvCxnSpPr>
            <p:nvPr/>
          </p:nvCxnSpPr>
          <p:spPr>
            <a:xfrm rot="5400000" flipH="1" flipV="1">
              <a:off x="5236718" y="1261182"/>
              <a:ext cx="2302152" cy="1946212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4 23"/>
            <p:cNvCxnSpPr>
              <a:stCxn id="17" idx="3"/>
              <a:endCxn id="20" idx="1"/>
            </p:cNvCxnSpPr>
            <p:nvPr/>
          </p:nvCxnSpPr>
          <p:spPr>
            <a:xfrm flipV="1">
              <a:off x="6127267" y="3429000"/>
              <a:ext cx="1237147" cy="539290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RMU </a:t>
            </a:r>
            <a:r>
              <a:rPr lang="it-IT" sz="3600" b="1" dirty="0" err="1" smtClean="0"/>
              <a:t>Reorganize</a:t>
            </a:r>
            <a:r>
              <a:rPr lang="it-IT" sz="3600" b="1" dirty="0" smtClean="0"/>
              <a:t> &amp; Multiplexing Unit</a:t>
            </a:r>
            <a:endParaRPr lang="it-IT" sz="36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286449" y="1645672"/>
            <a:ext cx="38907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Specification</a:t>
            </a:r>
            <a:r>
              <a:rPr lang="it-IT" sz="2400" b="1" dirty="0" smtClean="0"/>
              <a:t>: </a:t>
            </a:r>
          </a:p>
          <a:p>
            <a:pPr algn="ctr"/>
            <a:endParaRPr lang="en-GB" sz="2400" b="1" dirty="0" smtClean="0"/>
          </a:p>
          <a:p>
            <a:r>
              <a:rPr lang="en-GB" sz="1600" dirty="0" smtClean="0"/>
              <a:t>125 input link from BEC organized in 7 RM </a:t>
            </a:r>
            <a:r>
              <a:rPr lang="en-GB" sz="1600" smtClean="0"/>
              <a:t>Unit</a:t>
            </a:r>
            <a:r>
              <a:rPr lang="en-GB" sz="1600" smtClean="0"/>
              <a:t>: </a:t>
            </a:r>
            <a:endParaRPr lang="en-GB" sz="1600" dirty="0" smtClean="0"/>
          </a:p>
          <a:p>
            <a:r>
              <a:rPr lang="en-GB" sz="1600" dirty="0" smtClean="0"/>
              <a:t>	18x 1 Gb/s input link each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3x 6.25 Gb/s output link each</a:t>
            </a:r>
          </a:p>
          <a:p>
            <a:endParaRPr lang="it-IT" sz="1600" dirty="0"/>
          </a:p>
          <a:p>
            <a:r>
              <a:rPr lang="it-IT" sz="1600" i="1" dirty="0" err="1" smtClean="0"/>
              <a:t>Each</a:t>
            </a:r>
            <a:r>
              <a:rPr lang="it-IT" sz="1600" i="1" dirty="0" smtClean="0"/>
              <a:t> RMU </a:t>
            </a:r>
            <a:r>
              <a:rPr lang="it-IT" sz="1600" i="1" dirty="0" err="1" smtClean="0"/>
              <a:t>has</a:t>
            </a:r>
            <a:r>
              <a:rPr lang="it-IT" sz="1600" i="1" dirty="0" smtClean="0"/>
              <a:t> 3 separate FPGA </a:t>
            </a:r>
            <a:r>
              <a:rPr lang="it-IT" sz="1600" i="1" dirty="0" err="1" smtClean="0"/>
              <a:t>board</a:t>
            </a:r>
            <a:r>
              <a:rPr lang="it-IT" sz="1600" i="1" dirty="0"/>
              <a:t> </a:t>
            </a:r>
            <a:r>
              <a:rPr lang="it-IT" sz="1600" i="1" dirty="0" smtClean="0"/>
              <a:t>with 7x input link and 1x output link</a:t>
            </a:r>
            <a:endParaRPr lang="en-GB" sz="1600" i="1" dirty="0" smtClean="0"/>
          </a:p>
          <a:p>
            <a:endParaRPr lang="en-GB" sz="1600" i="1" dirty="0"/>
          </a:p>
          <a:p>
            <a:r>
              <a:rPr lang="it-IT" sz="1600" dirty="0" err="1" smtClean="0"/>
              <a:t>Fanout</a:t>
            </a:r>
            <a:r>
              <a:rPr lang="it-IT" sz="1600" dirty="0" smtClean="0"/>
              <a:t> can be </a:t>
            </a:r>
            <a:r>
              <a:rPr lang="it-IT" sz="1600" dirty="0" err="1" smtClean="0"/>
              <a:t>improved</a:t>
            </a:r>
            <a:r>
              <a:rPr lang="it-IT" sz="1600" dirty="0" smtClean="0"/>
              <a:t> with passive 2x or 4x </a:t>
            </a:r>
            <a:r>
              <a:rPr lang="it-IT" sz="1600" dirty="0" err="1" smtClean="0"/>
              <a:t>splitter</a:t>
            </a:r>
            <a:r>
              <a:rPr lang="it-IT" sz="1600" dirty="0" smtClean="0"/>
              <a:t>. </a:t>
            </a:r>
            <a:r>
              <a:rPr lang="it-IT" sz="1600" dirty="0" err="1" smtClean="0"/>
              <a:t>Dedicated</a:t>
            </a:r>
            <a:r>
              <a:rPr lang="it-IT" sz="1600" dirty="0" smtClean="0"/>
              <a:t> test can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performed</a:t>
            </a:r>
            <a:r>
              <a:rPr lang="it-IT" sz="1600" dirty="0" smtClean="0"/>
              <a:t> </a:t>
            </a:r>
            <a:r>
              <a:rPr lang="it-IT" sz="1600" dirty="0" err="1" smtClean="0"/>
              <a:t>before</a:t>
            </a:r>
            <a:r>
              <a:rPr lang="it-IT" sz="1600" dirty="0" smtClean="0"/>
              <a:t> </a:t>
            </a:r>
            <a:r>
              <a:rPr lang="it-IT" sz="1600" dirty="0" err="1" smtClean="0"/>
              <a:t>next</a:t>
            </a:r>
            <a:r>
              <a:rPr lang="it-IT" sz="1600" dirty="0" smtClean="0"/>
              <a:t> general meeting.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i="1" dirty="0" err="1" smtClean="0"/>
              <a:t>Splitters</a:t>
            </a:r>
            <a:r>
              <a:rPr lang="it-IT" sz="1600" i="1" dirty="0" smtClean="0"/>
              <a:t> with </a:t>
            </a:r>
            <a:r>
              <a:rPr lang="it-IT" sz="1600" i="1" dirty="0" err="1" smtClean="0"/>
              <a:t>calibrated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propagation</a:t>
            </a:r>
            <a:r>
              <a:rPr lang="it-IT" sz="1600" i="1" dirty="0" smtClean="0"/>
              <a:t> delay </a:t>
            </a:r>
            <a:r>
              <a:rPr lang="it-IT" sz="1600" i="1" dirty="0" err="1" smtClean="0"/>
              <a:t>will</a:t>
            </a:r>
            <a:r>
              <a:rPr lang="it-IT" sz="1600" i="1" dirty="0" smtClean="0"/>
              <a:t> be </a:t>
            </a:r>
            <a:r>
              <a:rPr lang="it-IT" sz="1600" i="1" dirty="0" err="1" smtClean="0"/>
              <a:t>needed</a:t>
            </a:r>
            <a:r>
              <a:rPr lang="it-IT" sz="1600" i="1" dirty="0" smtClean="0"/>
              <a:t> to </a:t>
            </a:r>
            <a:r>
              <a:rPr lang="it-IT" sz="1600" i="1" dirty="0" err="1" smtClean="0"/>
              <a:t>ensure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isosynchronous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transmission</a:t>
            </a:r>
            <a:r>
              <a:rPr lang="it-IT" sz="1600" i="1" dirty="0" smtClean="0"/>
              <a:t>. </a:t>
            </a:r>
            <a:endParaRPr lang="en-GB" sz="1600" i="1" dirty="0" smtClean="0"/>
          </a:p>
          <a:p>
            <a:endParaRPr lang="en-GB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92528" y="858268"/>
            <a:ext cx="171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RMU </a:t>
            </a:r>
            <a:r>
              <a:rPr lang="it-IT" b="1" dirty="0" err="1" smtClean="0"/>
              <a:t>board</a:t>
            </a:r>
            <a:endParaRPr lang="it-IT" b="1" dirty="0"/>
          </a:p>
        </p:txBody>
      </p:sp>
      <p:sp>
        <p:nvSpPr>
          <p:cNvPr id="34" name="Rettangolo arrotondato 33"/>
          <p:cNvSpPr/>
          <p:nvPr/>
        </p:nvSpPr>
        <p:spPr>
          <a:xfrm>
            <a:off x="1487607" y="2108209"/>
            <a:ext cx="1293772" cy="10168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WR </a:t>
            </a:r>
            <a:r>
              <a:rPr lang="it-IT" sz="1400" dirty="0" err="1" smtClean="0"/>
              <a:t>Node</a:t>
            </a:r>
            <a:endParaRPr lang="it-IT" sz="1400" dirty="0" smtClean="0"/>
          </a:p>
          <a:p>
            <a:pPr algn="ctr"/>
            <a:r>
              <a:rPr lang="it-IT" sz="1400" dirty="0" smtClean="0"/>
              <a:t>(TTIM from </a:t>
            </a:r>
            <a:r>
              <a:rPr lang="it-IT" sz="1400" dirty="0" err="1" smtClean="0"/>
              <a:t>Tsinghua</a:t>
            </a:r>
            <a:r>
              <a:rPr lang="it-IT" sz="1400" dirty="0" smtClean="0"/>
              <a:t>)</a:t>
            </a:r>
            <a:endParaRPr lang="it-IT" sz="1400" dirty="0" smtClean="0"/>
          </a:p>
        </p:txBody>
      </p:sp>
      <p:cxnSp>
        <p:nvCxnSpPr>
          <p:cNvPr id="49" name="Connettore 4 48"/>
          <p:cNvCxnSpPr>
            <a:stCxn id="34" idx="3"/>
            <a:endCxn id="7" idx="2"/>
          </p:cNvCxnSpPr>
          <p:nvPr/>
        </p:nvCxnSpPr>
        <p:spPr>
          <a:xfrm flipV="1">
            <a:off x="2781379" y="2299572"/>
            <a:ext cx="2609860" cy="31707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53"/>
          <p:cNvCxnSpPr>
            <a:stCxn id="34" idx="3"/>
            <a:endCxn id="6" idx="0"/>
          </p:cNvCxnSpPr>
          <p:nvPr/>
        </p:nvCxnSpPr>
        <p:spPr>
          <a:xfrm>
            <a:off x="2781379" y="2616651"/>
            <a:ext cx="2609861" cy="37311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4 56"/>
          <p:cNvCxnSpPr>
            <a:stCxn id="34" idx="2"/>
            <a:endCxn id="5" idx="0"/>
          </p:cNvCxnSpPr>
          <p:nvPr/>
        </p:nvCxnSpPr>
        <p:spPr>
          <a:xfrm rot="16200000" flipH="1">
            <a:off x="2792168" y="2467418"/>
            <a:ext cx="1941399" cy="3256748"/>
          </a:xfrm>
          <a:prstGeom prst="bentConnector3">
            <a:avLst>
              <a:gd name="adj1" fmla="val 7952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1915887" y="697885"/>
            <a:ext cx="8665028" cy="5586801"/>
          </a:xfrm>
          <a:prstGeom prst="roundRect">
            <a:avLst>
              <a:gd name="adj" fmla="val 65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RMU status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r="6652"/>
          <a:stretch/>
        </p:blipFill>
        <p:spPr>
          <a:xfrm>
            <a:off x="2227442" y="967819"/>
            <a:ext cx="8034936" cy="5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RMU status</a:t>
            </a:r>
            <a:endParaRPr lang="it-IT" sz="3600" b="1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7387771" y="690228"/>
            <a:ext cx="4708979" cy="599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Mother</a:t>
            </a:r>
            <a:r>
              <a:rPr lang="it-IT" sz="2800" b="1" dirty="0" smtClean="0">
                <a:solidFill>
                  <a:schemeClr val="tx1"/>
                </a:solidFill>
              </a:rPr>
              <a:t> Board v1.0</a:t>
            </a:r>
          </a:p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marL="180000" lvl="1"/>
            <a:r>
              <a:rPr lang="it-IT" dirty="0" err="1" smtClean="0">
                <a:solidFill>
                  <a:schemeClr val="tx1"/>
                </a:solidFill>
              </a:rPr>
              <a:t>Mainly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works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as</a:t>
            </a:r>
            <a:r>
              <a:rPr lang="it-IT" dirty="0" smtClean="0">
                <a:solidFill>
                  <a:schemeClr val="tx1"/>
                </a:solidFill>
              </a:rPr>
              <a:t> docking for K7, </a:t>
            </a:r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and USOP </a:t>
            </a:r>
            <a:r>
              <a:rPr lang="it-IT" dirty="0" err="1" smtClean="0">
                <a:solidFill>
                  <a:schemeClr val="tx1"/>
                </a:solidFill>
              </a:rPr>
              <a:t>boards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marL="180000" lvl="1"/>
            <a:endParaRPr lang="it-IT" dirty="0">
              <a:solidFill>
                <a:schemeClr val="tx1"/>
              </a:solidFill>
            </a:endParaRPr>
          </a:p>
          <a:p>
            <a:pPr marL="180000" lvl="1"/>
            <a:r>
              <a:rPr lang="it-IT" dirty="0" err="1" smtClean="0">
                <a:solidFill>
                  <a:schemeClr val="tx1"/>
                </a:solidFill>
              </a:rPr>
              <a:t>Fit</a:t>
            </a:r>
            <a:r>
              <a:rPr lang="it-IT" dirty="0" smtClean="0">
                <a:solidFill>
                  <a:schemeClr val="tx1"/>
                </a:solidFill>
              </a:rPr>
              <a:t> commercial </a:t>
            </a:r>
            <a:r>
              <a:rPr lang="it-IT" dirty="0">
                <a:solidFill>
                  <a:schemeClr val="tx1"/>
                </a:solidFill>
              </a:rPr>
              <a:t>2U case for 19’’ </a:t>
            </a:r>
            <a:r>
              <a:rPr lang="it-IT" dirty="0" err="1">
                <a:solidFill>
                  <a:schemeClr val="tx1"/>
                </a:solidFill>
              </a:rPr>
              <a:t>rack</a:t>
            </a:r>
            <a:r>
              <a:rPr lang="it-IT" dirty="0" err="1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marL="180000" lvl="1"/>
            <a:endParaRPr lang="it-IT" dirty="0">
              <a:solidFill>
                <a:schemeClr val="tx1"/>
              </a:solidFill>
            </a:endParaRPr>
          </a:p>
          <a:p>
            <a:pPr marL="180000" lvl="1"/>
            <a:r>
              <a:rPr lang="it-IT" dirty="0" err="1" smtClean="0">
                <a:solidFill>
                  <a:schemeClr val="tx1"/>
                </a:solidFill>
              </a:rPr>
              <a:t>Supplies</a:t>
            </a:r>
            <a:r>
              <a:rPr lang="it-IT" dirty="0" smtClean="0">
                <a:solidFill>
                  <a:schemeClr val="tx1"/>
                </a:solidFill>
              </a:rPr>
              <a:t> and control </a:t>
            </a:r>
            <a:r>
              <a:rPr lang="it-IT" dirty="0" err="1" smtClean="0">
                <a:solidFill>
                  <a:schemeClr val="tx1"/>
                </a:solidFill>
              </a:rPr>
              <a:t>signals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routing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between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different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boards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marL="180000" lvl="1"/>
            <a:endParaRPr lang="it-IT" dirty="0">
              <a:solidFill>
                <a:schemeClr val="tx1"/>
              </a:solidFill>
            </a:endParaRPr>
          </a:p>
          <a:p>
            <a:pPr marL="180000" lvl="1"/>
            <a:r>
              <a:rPr lang="it-IT" dirty="0" smtClean="0">
                <a:solidFill>
                  <a:schemeClr val="tx1"/>
                </a:solidFill>
              </a:rPr>
              <a:t>I2C bus </a:t>
            </a:r>
            <a:r>
              <a:rPr lang="it-IT" dirty="0" err="1" smtClean="0">
                <a:solidFill>
                  <a:schemeClr val="tx1"/>
                </a:solidFill>
              </a:rPr>
              <a:t>allows</a:t>
            </a:r>
            <a:r>
              <a:rPr lang="it-IT" dirty="0" smtClean="0">
                <a:solidFill>
                  <a:schemeClr val="tx1"/>
                </a:solidFill>
              </a:rPr>
              <a:t> USOP slow control of the </a:t>
            </a:r>
            <a:r>
              <a:rPr lang="it-IT" dirty="0" err="1" smtClean="0">
                <a:solidFill>
                  <a:schemeClr val="tx1"/>
                </a:solidFill>
              </a:rPr>
              <a:t>syste</a:t>
            </a:r>
            <a:r>
              <a:rPr lang="it-IT" dirty="0" err="1">
                <a:solidFill>
                  <a:schemeClr val="tx1"/>
                </a:solidFill>
              </a:rPr>
              <a:t>m</a:t>
            </a:r>
            <a:endParaRPr lang="it-IT" dirty="0" smtClean="0">
              <a:solidFill>
                <a:schemeClr val="tx1"/>
              </a:solidFill>
            </a:endParaRPr>
          </a:p>
          <a:p>
            <a:pPr marL="180000" lvl="1"/>
            <a:endParaRPr lang="it-IT" dirty="0">
              <a:solidFill>
                <a:schemeClr val="tx1"/>
              </a:solidFill>
            </a:endParaRPr>
          </a:p>
          <a:p>
            <a:pPr marL="180000" lvl="1"/>
            <a:r>
              <a:rPr lang="it-IT" dirty="0" smtClean="0">
                <a:solidFill>
                  <a:schemeClr val="tx1"/>
                </a:solidFill>
              </a:rPr>
              <a:t>A v2.0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in design </a:t>
            </a:r>
            <a:r>
              <a:rPr lang="it-IT" dirty="0" err="1" smtClean="0">
                <a:solidFill>
                  <a:schemeClr val="tx1"/>
                </a:solidFill>
              </a:rPr>
              <a:t>phase</a:t>
            </a:r>
            <a:r>
              <a:rPr lang="it-IT" dirty="0" smtClean="0">
                <a:solidFill>
                  <a:schemeClr val="tx1"/>
                </a:solidFill>
              </a:rPr>
              <a:t> to </a:t>
            </a:r>
            <a:r>
              <a:rPr lang="it-IT" dirty="0" err="1" smtClean="0">
                <a:solidFill>
                  <a:schemeClr val="tx1"/>
                </a:solidFill>
              </a:rPr>
              <a:t>implement</a:t>
            </a:r>
            <a:r>
              <a:rPr lang="it-IT" dirty="0" smtClean="0">
                <a:solidFill>
                  <a:schemeClr val="tx1"/>
                </a:solidFill>
              </a:rPr>
              <a:t> WR </a:t>
            </a:r>
            <a:r>
              <a:rPr lang="it-IT" dirty="0" err="1" smtClean="0">
                <a:solidFill>
                  <a:schemeClr val="tx1"/>
                </a:solidFill>
              </a:rPr>
              <a:t>functionality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especially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reference</a:t>
            </a:r>
            <a:r>
              <a:rPr lang="it-IT" dirty="0" smtClean="0">
                <a:solidFill>
                  <a:schemeClr val="tx1"/>
                </a:solidFill>
              </a:rPr>
              <a:t> clock </a:t>
            </a:r>
            <a:r>
              <a:rPr lang="it-IT" dirty="0" err="1" smtClean="0">
                <a:solidFill>
                  <a:schemeClr val="tx1"/>
                </a:solidFill>
              </a:rPr>
              <a:t>distribution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marL="180000" lvl="1"/>
            <a:endParaRPr lang="it-IT" dirty="0">
              <a:solidFill>
                <a:schemeClr val="tx1"/>
              </a:solidFill>
            </a:endParaRPr>
          </a:p>
          <a:p>
            <a:pPr marL="180000" lvl="1"/>
            <a:r>
              <a:rPr lang="it-IT" dirty="0" smtClean="0">
                <a:solidFill>
                  <a:schemeClr val="tx1"/>
                </a:solidFill>
              </a:rPr>
              <a:t>V1.0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equipped</a:t>
            </a:r>
            <a:r>
              <a:rPr lang="it-IT" dirty="0" smtClean="0">
                <a:solidFill>
                  <a:schemeClr val="tx1"/>
                </a:solidFill>
              </a:rPr>
              <a:t> with clock fan-out from USOP to </a:t>
            </a:r>
            <a:r>
              <a:rPr lang="it-IT" dirty="0" err="1" smtClean="0">
                <a:solidFill>
                  <a:schemeClr val="tx1"/>
                </a:solidFill>
              </a:rPr>
              <a:t>allow</a:t>
            </a:r>
            <a:r>
              <a:rPr lang="it-IT" dirty="0" smtClean="0">
                <a:solidFill>
                  <a:schemeClr val="tx1"/>
                </a:solidFill>
              </a:rPr>
              <a:t> clock </a:t>
            </a:r>
            <a:r>
              <a:rPr lang="it-IT" dirty="0" err="1" smtClean="0">
                <a:solidFill>
                  <a:schemeClr val="tx1"/>
                </a:solidFill>
              </a:rPr>
              <a:t>distribution</a:t>
            </a:r>
            <a:r>
              <a:rPr lang="it-IT" dirty="0" smtClean="0">
                <a:solidFill>
                  <a:schemeClr val="tx1"/>
                </a:solidFill>
              </a:rPr>
              <a:t> test.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61258" y="1104900"/>
            <a:ext cx="6995885" cy="4800600"/>
            <a:chOff x="391886" y="1104900"/>
            <a:chExt cx="6995885" cy="4800600"/>
          </a:xfrm>
        </p:grpSpPr>
        <p:sp>
          <p:nvSpPr>
            <p:cNvPr id="10" name="Rettangolo arrotondato 9"/>
            <p:cNvSpPr/>
            <p:nvPr/>
          </p:nvSpPr>
          <p:spPr>
            <a:xfrm>
              <a:off x="391886" y="1104900"/>
              <a:ext cx="6995885" cy="4800600"/>
            </a:xfrm>
            <a:prstGeom prst="roundRect">
              <a:avLst>
                <a:gd name="adj" fmla="val 1062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r="6652"/>
            <a:stretch/>
          </p:blipFill>
          <p:spPr>
            <a:xfrm>
              <a:off x="653778" y="1465587"/>
              <a:ext cx="6461966" cy="4058913"/>
            </a:xfrm>
            <a:prstGeom prst="rect">
              <a:avLst/>
            </a:prstGeom>
          </p:spPr>
        </p:pic>
      </p:grpSp>
      <p:sp>
        <p:nvSpPr>
          <p:cNvPr id="40" name="Rettangolo arrotondato 39"/>
          <p:cNvSpPr/>
          <p:nvPr/>
        </p:nvSpPr>
        <p:spPr>
          <a:xfrm>
            <a:off x="523150" y="1582057"/>
            <a:ext cx="6461965" cy="3788229"/>
          </a:xfrm>
          <a:prstGeom prst="roundRect">
            <a:avLst>
              <a:gd name="adj" fmla="val 823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RMU status</a:t>
            </a:r>
            <a:endParaRPr lang="it-IT" sz="3600" b="1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7750000" y="866518"/>
            <a:ext cx="4253179" cy="32246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</a:rPr>
              <a:t>Power</a:t>
            </a:r>
            <a:r>
              <a:rPr lang="it-IT" sz="2400" b="1" dirty="0" smtClean="0">
                <a:solidFill>
                  <a:schemeClr val="tx1"/>
                </a:solidFill>
              </a:rPr>
              <a:t> Board v1.0</a:t>
            </a:r>
          </a:p>
          <a:p>
            <a:pPr algn="ctr"/>
            <a:endParaRPr lang="it-IT" sz="800" b="1" dirty="0" smtClean="0">
              <a:solidFill>
                <a:schemeClr val="tx1"/>
              </a:solidFill>
            </a:endParaRPr>
          </a:p>
          <a:p>
            <a:pPr lvl="1"/>
            <a:endParaRPr lang="it-IT" sz="800" dirty="0" smtClean="0">
              <a:solidFill>
                <a:schemeClr val="tx1"/>
              </a:solidFill>
            </a:endParaRPr>
          </a:p>
          <a:p>
            <a:pPr lvl="1"/>
            <a:r>
              <a:rPr lang="it-IT" dirty="0" err="1" smtClean="0">
                <a:solidFill>
                  <a:schemeClr val="tx1"/>
                </a:solidFill>
              </a:rPr>
              <a:t>Four</a:t>
            </a:r>
            <a:r>
              <a:rPr lang="it-IT" dirty="0" smtClean="0">
                <a:solidFill>
                  <a:schemeClr val="tx1"/>
                </a:solidFill>
              </a:rPr>
              <a:t> DCDC </a:t>
            </a:r>
            <a:r>
              <a:rPr lang="it-IT" dirty="0" err="1" smtClean="0">
                <a:solidFill>
                  <a:schemeClr val="tx1"/>
                </a:solidFill>
              </a:rPr>
              <a:t>modules</a:t>
            </a:r>
            <a:r>
              <a:rPr lang="it-IT" dirty="0" smtClean="0">
                <a:solidFill>
                  <a:schemeClr val="tx1"/>
                </a:solidFill>
              </a:rPr>
              <a:t> for FPGA </a:t>
            </a:r>
            <a:r>
              <a:rPr lang="it-IT" dirty="0" err="1" smtClean="0">
                <a:solidFill>
                  <a:schemeClr val="tx1"/>
                </a:solidFill>
              </a:rPr>
              <a:t>supplies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 err="1" smtClean="0">
                <a:solidFill>
                  <a:schemeClr val="tx1"/>
                </a:solidFill>
              </a:rPr>
              <a:t>Each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one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followed</a:t>
            </a:r>
            <a:r>
              <a:rPr lang="it-IT" dirty="0" smtClean="0">
                <a:solidFill>
                  <a:schemeClr val="tx1"/>
                </a:solidFill>
              </a:rPr>
              <a:t> by a </a:t>
            </a:r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monitor (I/V </a:t>
            </a:r>
            <a:r>
              <a:rPr lang="it-IT" dirty="0" err="1" smtClean="0">
                <a:solidFill>
                  <a:schemeClr val="tx1"/>
                </a:solidFill>
              </a:rPr>
              <a:t>measurement</a:t>
            </a:r>
            <a:r>
              <a:rPr lang="it-IT" dirty="0" smtClean="0">
                <a:solidFill>
                  <a:schemeClr val="tx1"/>
                </a:solidFill>
              </a:rPr>
              <a:t>).</a:t>
            </a:r>
          </a:p>
          <a:p>
            <a:pPr lvl="1"/>
            <a:endParaRPr lang="it-IT" sz="1200" dirty="0" smtClean="0">
              <a:solidFill>
                <a:schemeClr val="tx1"/>
              </a:solidFill>
            </a:endParaRPr>
          </a:p>
          <a:p>
            <a:pPr lvl="1"/>
            <a:endParaRPr lang="it-IT" sz="1200" dirty="0">
              <a:solidFill>
                <a:schemeClr val="tx1"/>
              </a:solidFill>
            </a:endParaRP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Minor </a:t>
            </a:r>
            <a:r>
              <a:rPr lang="it-IT" dirty="0" err="1" smtClean="0">
                <a:solidFill>
                  <a:schemeClr val="tx1"/>
                </a:solidFill>
              </a:rPr>
              <a:t>issue</a:t>
            </a:r>
            <a:r>
              <a:rPr lang="it-IT" dirty="0" smtClean="0">
                <a:solidFill>
                  <a:schemeClr val="tx1"/>
                </a:solidFill>
              </a:rPr>
              <a:t> with </a:t>
            </a:r>
            <a:r>
              <a:rPr lang="it-IT" dirty="0" err="1" smtClean="0">
                <a:solidFill>
                  <a:schemeClr val="tx1"/>
                </a:solidFill>
              </a:rPr>
              <a:t>capacitor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footprint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will</a:t>
            </a:r>
            <a:r>
              <a:rPr lang="it-IT" dirty="0" smtClean="0">
                <a:solidFill>
                  <a:schemeClr val="tx1"/>
                </a:solidFill>
              </a:rPr>
              <a:t> be </a:t>
            </a:r>
            <a:r>
              <a:rPr lang="it-IT" dirty="0" err="1" smtClean="0">
                <a:solidFill>
                  <a:schemeClr val="tx1"/>
                </a:solidFill>
              </a:rPr>
              <a:t>corrected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on the v2.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7992046" y="4228397"/>
            <a:ext cx="3706499" cy="2322286"/>
            <a:chOff x="6908800" y="4107543"/>
            <a:chExt cx="3706499" cy="2322286"/>
          </a:xfrm>
        </p:grpSpPr>
        <p:sp>
          <p:nvSpPr>
            <p:cNvPr id="8" name="Rettangolo arrotondato 7"/>
            <p:cNvSpPr/>
            <p:nvPr/>
          </p:nvSpPr>
          <p:spPr>
            <a:xfrm>
              <a:off x="6908800" y="4107543"/>
              <a:ext cx="3706499" cy="232228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9233479" y="4222911"/>
              <a:ext cx="913573" cy="403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+5V In</a:t>
              </a: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7325961" y="4222911"/>
              <a:ext cx="1794081" cy="403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Control </a:t>
              </a:r>
              <a:r>
                <a:rPr lang="it-IT" dirty="0" err="1" smtClean="0"/>
                <a:t>signals</a:t>
              </a:r>
              <a:endParaRPr lang="en-GB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394535" y="5869198"/>
              <a:ext cx="2821918" cy="403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Output </a:t>
              </a:r>
              <a:r>
                <a:rPr lang="it-IT" dirty="0" err="1" smtClean="0"/>
                <a:t>Voltages</a:t>
              </a:r>
              <a:endParaRPr lang="en-GB" dirty="0"/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7367111" y="4783542"/>
              <a:ext cx="470603" cy="8770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8161157" y="4774280"/>
              <a:ext cx="470603" cy="8770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8991205" y="4774279"/>
              <a:ext cx="470603" cy="8770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ttangolo arrotondato 17"/>
            <p:cNvSpPr/>
            <p:nvPr/>
          </p:nvSpPr>
          <p:spPr>
            <a:xfrm>
              <a:off x="9733385" y="4774281"/>
              <a:ext cx="470603" cy="8770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10"/>
            <p:cNvSpPr txBox="1"/>
            <p:nvPr/>
          </p:nvSpPr>
          <p:spPr>
            <a:xfrm rot="16200000">
              <a:off x="7298483" y="502545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1.2V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 rot="16200000">
              <a:off x="8095427" y="5025457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3.3V</a:t>
              </a:r>
              <a:endParaRPr lang="en-GB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 rot="16200000">
              <a:off x="8920173" y="502545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1.0V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 rot="16200000">
              <a:off x="9658456" y="5025457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1.8V</a:t>
              </a:r>
              <a:endParaRPr lang="en-GB" dirty="0"/>
            </a:p>
          </p:txBody>
        </p:sp>
      </p:grpSp>
      <p:sp>
        <p:nvSpPr>
          <p:cNvPr id="31" name="Rettangolo arrotondato 30"/>
          <p:cNvSpPr/>
          <p:nvPr/>
        </p:nvSpPr>
        <p:spPr>
          <a:xfrm>
            <a:off x="1407886" y="1901745"/>
            <a:ext cx="1132114" cy="6672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sellaDiTesto 24"/>
          <p:cNvSpPr txBox="1"/>
          <p:nvPr/>
        </p:nvSpPr>
        <p:spPr>
          <a:xfrm>
            <a:off x="8403397" y="6488668"/>
            <a:ext cx="35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Power</a:t>
            </a:r>
            <a:r>
              <a:rPr lang="it-IT" i="1" dirty="0" smtClean="0"/>
              <a:t> </a:t>
            </a:r>
            <a:r>
              <a:rPr lang="it-IT" i="1" dirty="0" err="1" smtClean="0"/>
              <a:t>board</a:t>
            </a:r>
            <a:r>
              <a:rPr lang="it-IT" i="1" dirty="0" smtClean="0"/>
              <a:t> </a:t>
            </a:r>
            <a:r>
              <a:rPr lang="it-IT" i="1" dirty="0" err="1" smtClean="0"/>
              <a:t>block</a:t>
            </a:r>
            <a:r>
              <a:rPr lang="it-IT" i="1" dirty="0" smtClean="0"/>
              <a:t> </a:t>
            </a:r>
            <a:r>
              <a:rPr lang="it-IT" i="1" dirty="0" err="1" smtClean="0"/>
              <a:t>schematics</a:t>
            </a:r>
            <a:endParaRPr lang="en-GB" i="1" dirty="0"/>
          </a:p>
        </p:txBody>
      </p:sp>
      <p:grpSp>
        <p:nvGrpSpPr>
          <p:cNvPr id="33" name="Gruppo 32"/>
          <p:cNvGrpSpPr/>
          <p:nvPr/>
        </p:nvGrpSpPr>
        <p:grpSpPr>
          <a:xfrm>
            <a:off x="249382" y="1104900"/>
            <a:ext cx="7291449" cy="4800600"/>
            <a:chOff x="249382" y="1104900"/>
            <a:chExt cx="7291449" cy="4800600"/>
          </a:xfrm>
        </p:grpSpPr>
        <p:sp>
          <p:nvSpPr>
            <p:cNvPr id="34" name="Rettangolo arrotondato 33"/>
            <p:cNvSpPr/>
            <p:nvPr/>
          </p:nvSpPr>
          <p:spPr>
            <a:xfrm>
              <a:off x="249382" y="1104900"/>
              <a:ext cx="7291449" cy="480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r="6652"/>
            <a:stretch/>
          </p:blipFill>
          <p:spPr>
            <a:xfrm>
              <a:off x="653778" y="1465587"/>
              <a:ext cx="6461966" cy="4058913"/>
            </a:xfrm>
            <a:prstGeom prst="rect">
              <a:avLst/>
            </a:prstGeom>
          </p:spPr>
        </p:pic>
      </p:grpSp>
      <p:sp>
        <p:nvSpPr>
          <p:cNvPr id="36" name="Rettangolo arrotondato 35"/>
          <p:cNvSpPr/>
          <p:nvPr/>
        </p:nvSpPr>
        <p:spPr>
          <a:xfrm>
            <a:off x="1407887" y="2569029"/>
            <a:ext cx="1349828" cy="6676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RMU status</a:t>
            </a:r>
            <a:endParaRPr lang="it-IT" sz="3600" b="1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8032312" y="690228"/>
            <a:ext cx="3954673" cy="599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USOP v2.0</a:t>
            </a:r>
          </a:p>
          <a:p>
            <a:pPr algn="ctr"/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Developed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by INFN Roma Tre </a:t>
            </a:r>
            <a:r>
              <a:rPr lang="it-IT" dirty="0" smtClean="0">
                <a:solidFill>
                  <a:schemeClr val="tx1"/>
                </a:solidFill>
              </a:rPr>
              <a:t>and INFN </a:t>
            </a:r>
            <a:r>
              <a:rPr lang="it-IT" dirty="0">
                <a:solidFill>
                  <a:schemeClr val="tx1"/>
                </a:solidFill>
              </a:rPr>
              <a:t>Napoli for Belle II </a:t>
            </a:r>
            <a:r>
              <a:rPr lang="it-IT" dirty="0" err="1">
                <a:solidFill>
                  <a:schemeClr val="tx1"/>
                </a:solidFill>
              </a:rPr>
              <a:t>experiment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Ten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boards</a:t>
            </a:r>
            <a:r>
              <a:rPr lang="it-IT" dirty="0">
                <a:solidFill>
                  <a:schemeClr val="tx1"/>
                </a:solidFill>
              </a:rPr>
              <a:t> on-line </a:t>
            </a:r>
            <a:r>
              <a:rPr lang="it-IT" dirty="0" err="1">
                <a:solidFill>
                  <a:schemeClr val="tx1"/>
                </a:solidFill>
              </a:rPr>
              <a:t>at</a:t>
            </a:r>
            <a:r>
              <a:rPr lang="it-IT" dirty="0">
                <a:solidFill>
                  <a:schemeClr val="tx1"/>
                </a:solidFill>
              </a:rPr>
              <a:t> KEKB </a:t>
            </a:r>
            <a:r>
              <a:rPr lang="it-IT" dirty="0" err="1">
                <a:solidFill>
                  <a:schemeClr val="tx1"/>
                </a:solidFill>
              </a:rPr>
              <a:t>since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2016 </a:t>
            </a:r>
            <a:r>
              <a:rPr lang="it-IT" dirty="0" err="1">
                <a:solidFill>
                  <a:schemeClr val="tx1"/>
                </a:solidFill>
              </a:rPr>
              <a:t>without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any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failures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Redundant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ethernet link for remote </a:t>
            </a:r>
            <a:r>
              <a:rPr lang="it-IT" dirty="0" smtClean="0">
                <a:solidFill>
                  <a:schemeClr val="tx1"/>
                </a:solidFill>
              </a:rPr>
              <a:t>control/</a:t>
            </a:r>
            <a:r>
              <a:rPr lang="it-IT" dirty="0" err="1" smtClean="0">
                <a:solidFill>
                  <a:schemeClr val="tx1"/>
                </a:solidFill>
              </a:rPr>
              <a:t>diagnostic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Development of FW for RMU slow control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started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supply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monitor </a:t>
            </a:r>
            <a:endParaRPr lang="it-IT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/>
                </a:solidFill>
              </a:rPr>
              <a:t>Transciever</a:t>
            </a:r>
            <a:r>
              <a:rPr lang="it-IT" dirty="0">
                <a:solidFill>
                  <a:schemeClr val="tx1"/>
                </a:solidFill>
              </a:rPr>
              <a:t> monitor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Temperature monitor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…. 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49382" y="1104900"/>
            <a:ext cx="7291449" cy="4800600"/>
            <a:chOff x="249382" y="1104900"/>
            <a:chExt cx="7291449" cy="4800600"/>
          </a:xfrm>
        </p:grpSpPr>
        <p:sp>
          <p:nvSpPr>
            <p:cNvPr id="10" name="Rettangolo arrotondato 9"/>
            <p:cNvSpPr/>
            <p:nvPr/>
          </p:nvSpPr>
          <p:spPr>
            <a:xfrm>
              <a:off x="249382" y="1104900"/>
              <a:ext cx="7291449" cy="480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r="6652"/>
            <a:stretch/>
          </p:blipFill>
          <p:spPr>
            <a:xfrm>
              <a:off x="653778" y="1465587"/>
              <a:ext cx="6461966" cy="4058913"/>
            </a:xfrm>
            <a:prstGeom prst="rect">
              <a:avLst/>
            </a:prstGeom>
          </p:spPr>
        </p:pic>
      </p:grpSp>
      <p:sp>
        <p:nvSpPr>
          <p:cNvPr id="40" name="Rettangolo arrotondato 39"/>
          <p:cNvSpPr/>
          <p:nvPr/>
        </p:nvSpPr>
        <p:spPr>
          <a:xfrm>
            <a:off x="2441341" y="1683657"/>
            <a:ext cx="1912945" cy="8853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RMU status</a:t>
            </a:r>
            <a:endParaRPr lang="it-IT" sz="3600" b="1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7794172" y="690228"/>
            <a:ext cx="4207328" cy="599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K7 Board v1.0</a:t>
            </a:r>
          </a:p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marL="180000" lvl="1"/>
            <a:r>
              <a:rPr lang="it-IT" dirty="0" smtClean="0">
                <a:solidFill>
                  <a:schemeClr val="tx1"/>
                </a:solidFill>
              </a:rPr>
              <a:t>First </a:t>
            </a:r>
            <a:r>
              <a:rPr lang="it-IT" dirty="0" err="1" smtClean="0">
                <a:solidFill>
                  <a:schemeClr val="tx1"/>
                </a:solidFill>
              </a:rPr>
              <a:t>prototype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debug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started</a:t>
            </a:r>
            <a:r>
              <a:rPr lang="it-IT" dirty="0" smtClean="0">
                <a:solidFill>
                  <a:schemeClr val="tx1"/>
                </a:solidFill>
              </a:rPr>
              <a:t> on </a:t>
            </a:r>
            <a:r>
              <a:rPr lang="it-IT" dirty="0" err="1" smtClean="0">
                <a:solidFill>
                  <a:schemeClr val="tx1"/>
                </a:solidFill>
              </a:rPr>
              <a:t>July</a:t>
            </a:r>
            <a:r>
              <a:rPr lang="it-IT" dirty="0" smtClean="0">
                <a:solidFill>
                  <a:schemeClr val="tx1"/>
                </a:solidFill>
              </a:rPr>
              <a:t> 2017:</a:t>
            </a:r>
          </a:p>
          <a:p>
            <a:pPr marL="742950" lvl="1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FPGA ok</a:t>
            </a:r>
          </a:p>
          <a:p>
            <a:pPr marL="742950" lvl="1" indent="-285750">
              <a:buFontTx/>
              <a:buChar char="-"/>
            </a:pPr>
            <a:r>
              <a:rPr lang="it-IT" dirty="0" err="1" smtClean="0">
                <a:solidFill>
                  <a:schemeClr val="tx1"/>
                </a:solidFill>
              </a:rPr>
              <a:t>Measured</a:t>
            </a:r>
            <a:r>
              <a:rPr lang="it-IT" dirty="0" smtClean="0">
                <a:solidFill>
                  <a:schemeClr val="tx1"/>
                </a:solidFill>
              </a:rPr>
              <a:t> BER (with </a:t>
            </a:r>
            <a:r>
              <a:rPr lang="it-IT" dirty="0" err="1" smtClean="0">
                <a:solidFill>
                  <a:schemeClr val="tx1"/>
                </a:solidFill>
              </a:rPr>
              <a:t>Xilinx</a:t>
            </a:r>
            <a:r>
              <a:rPr lang="it-IT" dirty="0" smtClean="0">
                <a:solidFill>
                  <a:schemeClr val="tx1"/>
                </a:solidFill>
              </a:rPr>
              <a:t> IBERT) on </a:t>
            </a:r>
            <a:r>
              <a:rPr lang="it-IT" dirty="0" err="1" smtClean="0">
                <a:solidFill>
                  <a:schemeClr val="tx1"/>
                </a:solidFill>
              </a:rPr>
              <a:t>each</a:t>
            </a:r>
            <a:r>
              <a:rPr lang="it-IT" dirty="0" smtClean="0">
                <a:solidFill>
                  <a:schemeClr val="tx1"/>
                </a:solidFill>
              </a:rPr>
              <a:t> link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less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than</a:t>
            </a:r>
            <a:r>
              <a:rPr lang="it-IT" dirty="0" smtClean="0">
                <a:solidFill>
                  <a:schemeClr val="tx1"/>
                </a:solidFill>
              </a:rPr>
              <a:t> 10</a:t>
            </a:r>
            <a:r>
              <a:rPr lang="it-IT" baseline="30000" dirty="0" smtClean="0">
                <a:solidFill>
                  <a:schemeClr val="tx1"/>
                </a:solidFill>
              </a:rPr>
              <a:t>-13 </a:t>
            </a:r>
            <a:r>
              <a:rPr lang="it-IT" dirty="0" smtClean="0">
                <a:solidFill>
                  <a:schemeClr val="tx1"/>
                </a:solidFill>
              </a:rPr>
              <a:t>@ 6.25 </a:t>
            </a:r>
            <a:r>
              <a:rPr lang="it-IT" dirty="0" err="1" smtClean="0">
                <a:solidFill>
                  <a:schemeClr val="tx1"/>
                </a:solidFill>
              </a:rPr>
              <a:t>Gbit</a:t>
            </a:r>
            <a:r>
              <a:rPr lang="it-IT" dirty="0" smtClean="0">
                <a:solidFill>
                  <a:schemeClr val="tx1"/>
                </a:solidFill>
              </a:rPr>
              <a:t>/s (no bit </a:t>
            </a:r>
            <a:r>
              <a:rPr lang="it-IT" dirty="0" err="1" smtClean="0">
                <a:solidFill>
                  <a:schemeClr val="tx1"/>
                </a:solidFill>
              </a:rPr>
              <a:t>error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when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10</a:t>
            </a:r>
            <a:r>
              <a:rPr lang="it-IT" baseline="30000" dirty="0" smtClean="0">
                <a:solidFill>
                  <a:schemeClr val="tx1"/>
                </a:solidFill>
              </a:rPr>
              <a:t>13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trasmitted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No </a:t>
            </a:r>
            <a:r>
              <a:rPr lang="it-IT" dirty="0" err="1" smtClean="0">
                <a:solidFill>
                  <a:schemeClr val="tx1"/>
                </a:solidFill>
              </a:rPr>
              <a:t>measurable</a:t>
            </a:r>
            <a:r>
              <a:rPr lang="it-IT" dirty="0" smtClean="0">
                <a:solidFill>
                  <a:schemeClr val="tx1"/>
                </a:solidFill>
              </a:rPr>
              <a:t> cross talk</a:t>
            </a:r>
            <a:endParaRPr lang="it-IT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it-IT" baseline="30000" dirty="0">
              <a:solidFill>
                <a:schemeClr val="tx1"/>
              </a:solidFill>
            </a:endParaRPr>
          </a:p>
          <a:p>
            <a:pPr marL="180000" lvl="1"/>
            <a:r>
              <a:rPr lang="it-IT" dirty="0" smtClean="0">
                <a:solidFill>
                  <a:schemeClr val="tx1"/>
                </a:solidFill>
              </a:rPr>
              <a:t>FW </a:t>
            </a:r>
            <a:r>
              <a:rPr lang="it-IT" dirty="0" err="1" smtClean="0">
                <a:solidFill>
                  <a:schemeClr val="tx1"/>
                </a:solidFill>
              </a:rPr>
              <a:t>development</a:t>
            </a:r>
            <a:r>
              <a:rPr lang="it-IT" dirty="0" smtClean="0">
                <a:solidFill>
                  <a:schemeClr val="tx1"/>
                </a:solidFill>
              </a:rPr>
              <a:t> for </a:t>
            </a:r>
            <a:r>
              <a:rPr lang="it-IT" dirty="0" err="1">
                <a:solidFill>
                  <a:schemeClr val="tx1"/>
                </a:solidFill>
              </a:rPr>
              <a:t>isosyncrhonous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ongoing</a:t>
            </a:r>
            <a:endParaRPr lang="it-IT" dirty="0">
              <a:solidFill>
                <a:schemeClr val="tx1"/>
              </a:solidFill>
            </a:endParaRPr>
          </a:p>
          <a:p>
            <a:pPr lvl="1"/>
            <a:endParaRPr lang="it-IT" baseline="30000" dirty="0" smtClean="0">
              <a:solidFill>
                <a:schemeClr val="tx1"/>
              </a:solidFill>
            </a:endParaRPr>
          </a:p>
          <a:p>
            <a:pPr marL="180000" lvl="1"/>
            <a:r>
              <a:rPr lang="it-IT" dirty="0" smtClean="0">
                <a:solidFill>
                  <a:schemeClr val="tx1"/>
                </a:solidFill>
              </a:rPr>
              <a:t>v2.0 </a:t>
            </a:r>
            <a:r>
              <a:rPr lang="it-IT" dirty="0" err="1" smtClean="0">
                <a:solidFill>
                  <a:schemeClr val="tx1"/>
                </a:solidFill>
              </a:rPr>
              <a:t>gerber</a:t>
            </a:r>
            <a:r>
              <a:rPr lang="it-IT" dirty="0" smtClean="0">
                <a:solidFill>
                  <a:schemeClr val="tx1"/>
                </a:solidFill>
              </a:rPr>
              <a:t> file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ready to be </a:t>
            </a:r>
            <a:r>
              <a:rPr lang="it-IT" dirty="0" err="1" smtClean="0">
                <a:solidFill>
                  <a:schemeClr val="tx1"/>
                </a:solidFill>
              </a:rPr>
              <a:t>realized</a:t>
            </a:r>
            <a:r>
              <a:rPr lang="it-IT" dirty="0" smtClean="0">
                <a:solidFill>
                  <a:schemeClr val="tx1"/>
                </a:solidFill>
              </a:rPr>
              <a:t> with </a:t>
            </a:r>
            <a:r>
              <a:rPr lang="it-IT" dirty="0" err="1" smtClean="0">
                <a:solidFill>
                  <a:schemeClr val="tx1"/>
                </a:solidFill>
              </a:rPr>
              <a:t>fixes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Supply </a:t>
            </a:r>
            <a:r>
              <a:rPr lang="it-IT" dirty="0" err="1" smtClean="0">
                <a:solidFill>
                  <a:schemeClr val="tx1"/>
                </a:solidFill>
              </a:rPr>
              <a:t>routing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fix</a:t>
            </a:r>
            <a:endParaRPr lang="it-IT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it-IT" dirty="0" err="1" smtClean="0">
                <a:solidFill>
                  <a:schemeClr val="tx1"/>
                </a:solidFill>
              </a:rPr>
              <a:t>Added</a:t>
            </a:r>
            <a:r>
              <a:rPr lang="it-IT" dirty="0" smtClean="0">
                <a:solidFill>
                  <a:schemeClr val="tx1"/>
                </a:solidFill>
              </a:rPr>
              <a:t> bulk </a:t>
            </a:r>
            <a:r>
              <a:rPr lang="it-IT" dirty="0" err="1" smtClean="0">
                <a:solidFill>
                  <a:schemeClr val="tx1"/>
                </a:solidFill>
              </a:rPr>
              <a:t>capacitors</a:t>
            </a:r>
            <a:r>
              <a:rPr lang="it-IT" dirty="0" smtClean="0">
                <a:solidFill>
                  <a:schemeClr val="tx1"/>
                </a:solidFill>
              </a:rPr>
              <a:t> for FPGA</a:t>
            </a:r>
          </a:p>
          <a:p>
            <a:pPr marL="742950" lvl="1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Minor </a:t>
            </a:r>
            <a:r>
              <a:rPr lang="it-IT" dirty="0" err="1" smtClean="0">
                <a:solidFill>
                  <a:schemeClr val="tx1"/>
                </a:solidFill>
              </a:rPr>
              <a:t>footprint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correction</a:t>
            </a:r>
            <a:r>
              <a:rPr lang="it-IT" dirty="0" smtClean="0">
                <a:solidFill>
                  <a:schemeClr val="tx1"/>
                </a:solidFill>
              </a:rPr>
              <a:t> (</a:t>
            </a:r>
            <a:r>
              <a:rPr lang="it-IT" dirty="0" err="1" smtClean="0">
                <a:solidFill>
                  <a:schemeClr val="tx1"/>
                </a:solidFill>
              </a:rPr>
              <a:t>thermal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pad</a:t>
            </a:r>
            <a:r>
              <a:rPr lang="it-IT" dirty="0" smtClean="0">
                <a:solidFill>
                  <a:schemeClr val="tx1"/>
                </a:solidFill>
              </a:rPr>
              <a:t> on clock IC…)</a:t>
            </a:r>
            <a:endParaRPr lang="it-IT" baseline="300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49382" y="1104900"/>
            <a:ext cx="7291449" cy="4800600"/>
            <a:chOff x="249382" y="1104900"/>
            <a:chExt cx="7291449" cy="4800600"/>
          </a:xfrm>
        </p:grpSpPr>
        <p:sp>
          <p:nvSpPr>
            <p:cNvPr id="10" name="Rettangolo arrotondato 9"/>
            <p:cNvSpPr/>
            <p:nvPr/>
          </p:nvSpPr>
          <p:spPr>
            <a:xfrm>
              <a:off x="249382" y="1104900"/>
              <a:ext cx="7291449" cy="480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r="6652"/>
            <a:stretch/>
          </p:blipFill>
          <p:spPr>
            <a:xfrm>
              <a:off x="653778" y="1465587"/>
              <a:ext cx="6461966" cy="4058913"/>
            </a:xfrm>
            <a:prstGeom prst="rect">
              <a:avLst/>
            </a:prstGeom>
          </p:spPr>
        </p:pic>
      </p:grpSp>
      <p:sp>
        <p:nvSpPr>
          <p:cNvPr id="40" name="Rettangolo arrotondato 39"/>
          <p:cNvSpPr/>
          <p:nvPr/>
        </p:nvSpPr>
        <p:spPr>
          <a:xfrm>
            <a:off x="4836198" y="3248064"/>
            <a:ext cx="2197289" cy="1898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-13330" y="-9249"/>
            <a:ext cx="12110080" cy="561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 smtClean="0"/>
              <a:t>Ongoing</a:t>
            </a:r>
            <a:r>
              <a:rPr lang="it-IT" sz="3600" b="1" dirty="0" smtClean="0"/>
              <a:t> test </a:t>
            </a:r>
            <a:endParaRPr lang="it-IT" sz="36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3" y="648580"/>
            <a:ext cx="5260219" cy="29882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13" y="3643727"/>
            <a:ext cx="5260219" cy="294757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900420" y="1087042"/>
            <a:ext cx="404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Up to 8 </a:t>
            </a:r>
            <a:r>
              <a:rPr lang="it-IT" dirty="0" err="1" smtClean="0"/>
              <a:t>Gbps</a:t>
            </a:r>
            <a:r>
              <a:rPr lang="it-IT" dirty="0" smtClean="0"/>
              <a:t> rate with no </a:t>
            </a:r>
            <a:r>
              <a:rPr lang="it-IT" dirty="0" err="1" smtClean="0"/>
              <a:t>error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i="1" dirty="0" smtClean="0"/>
              <a:t>With a 8 </a:t>
            </a:r>
            <a:r>
              <a:rPr lang="it-IT" i="1" dirty="0" err="1" smtClean="0"/>
              <a:t>Gbps</a:t>
            </a:r>
            <a:r>
              <a:rPr lang="it-IT" i="1" dirty="0" smtClean="0"/>
              <a:t> output link data </a:t>
            </a:r>
            <a:r>
              <a:rPr lang="it-IT" i="1" dirty="0" err="1" smtClean="0"/>
              <a:t>reduction</a:t>
            </a:r>
            <a:r>
              <a:rPr lang="it-IT" i="1" dirty="0" smtClean="0"/>
              <a:t> </a:t>
            </a:r>
          </a:p>
          <a:p>
            <a:r>
              <a:rPr lang="it-IT" i="1" dirty="0" smtClean="0"/>
              <a:t>on the RMU </a:t>
            </a:r>
            <a:r>
              <a:rPr lang="it-IT" i="1" dirty="0" err="1" smtClean="0"/>
              <a:t>will</a:t>
            </a:r>
            <a:r>
              <a:rPr lang="it-IT" i="1" dirty="0" smtClean="0"/>
              <a:t> be</a:t>
            </a: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00420" y="4194183"/>
            <a:ext cx="5586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speed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possibile </a:t>
            </a:r>
            <a:r>
              <a:rPr lang="it-IT" dirty="0" err="1" smtClean="0"/>
              <a:t>only</a:t>
            </a:r>
            <a:r>
              <a:rPr lang="it-IT" dirty="0" smtClean="0"/>
              <a:t> for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quad</a:t>
            </a:r>
            <a:endParaRPr lang="it-IT" dirty="0" smtClean="0"/>
          </a:p>
          <a:p>
            <a:r>
              <a:rPr lang="it-IT" dirty="0" smtClean="0"/>
              <a:t>with </a:t>
            </a:r>
            <a:r>
              <a:rPr lang="it-IT" dirty="0" err="1" smtClean="0"/>
              <a:t>Xilinx</a:t>
            </a:r>
            <a:r>
              <a:rPr lang="it-IT" dirty="0" smtClean="0"/>
              <a:t> IBER </a:t>
            </a:r>
            <a:r>
              <a:rPr lang="it-IT" dirty="0" err="1" smtClean="0"/>
              <a:t>Tool</a:t>
            </a:r>
            <a:r>
              <a:rPr lang="it-IT" dirty="0" smtClean="0"/>
              <a:t>. A custom FW </a:t>
            </a:r>
            <a:r>
              <a:rPr lang="it-IT" dirty="0" err="1" smtClean="0"/>
              <a:t>is</a:t>
            </a:r>
            <a:r>
              <a:rPr lang="it-IT" dirty="0" smtClean="0"/>
              <a:t> under </a:t>
            </a:r>
            <a:r>
              <a:rPr lang="it-IT" dirty="0" err="1" smtClean="0"/>
              <a:t>development</a:t>
            </a:r>
            <a:endParaRPr lang="it-IT" dirty="0" smtClean="0"/>
          </a:p>
          <a:p>
            <a:r>
              <a:rPr lang="it-IT" dirty="0" smtClean="0"/>
              <a:t>to test the </a:t>
            </a:r>
            <a:r>
              <a:rPr lang="it-IT" dirty="0" err="1" smtClean="0"/>
              <a:t>final</a:t>
            </a:r>
            <a:r>
              <a:rPr lang="it-IT" dirty="0" smtClean="0"/>
              <a:t> setup </a:t>
            </a:r>
            <a:r>
              <a:rPr lang="it-IT" dirty="0" smtClean="0"/>
              <a:t>(7x 1.25 </a:t>
            </a:r>
            <a:r>
              <a:rPr lang="it-IT" dirty="0" err="1" smtClean="0"/>
              <a:t>Gbps</a:t>
            </a:r>
            <a:r>
              <a:rPr lang="it-IT" dirty="0" smtClean="0"/>
              <a:t>, 1x 6.25 </a:t>
            </a:r>
            <a:r>
              <a:rPr lang="it-IT" dirty="0" err="1" smtClean="0"/>
              <a:t>Gbps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2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24468</TotalTime>
  <Words>512</Words>
  <Application>Microsoft Office PowerPoint</Application>
  <PresentationFormat>Widescreen</PresentationFormat>
  <Paragraphs>140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Fabbri</dc:creator>
  <cp:lastModifiedBy>Andrea Fabbri</cp:lastModifiedBy>
  <cp:revision>108</cp:revision>
  <cp:lastPrinted>2017-03-20T14:00:58Z</cp:lastPrinted>
  <dcterms:created xsi:type="dcterms:W3CDTF">2017-03-08T16:01:39Z</dcterms:created>
  <dcterms:modified xsi:type="dcterms:W3CDTF">2018-03-14T12:18:31Z</dcterms:modified>
</cp:coreProperties>
</file>