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88" r:id="rId2"/>
    <p:sldId id="389" r:id="rId3"/>
    <p:sldId id="390" r:id="rId4"/>
    <p:sldId id="391" r:id="rId5"/>
    <p:sldId id="406" r:id="rId6"/>
    <p:sldId id="402" r:id="rId7"/>
    <p:sldId id="400" r:id="rId8"/>
    <p:sldId id="401" r:id="rId9"/>
    <p:sldId id="393" r:id="rId10"/>
    <p:sldId id="394" r:id="rId11"/>
    <p:sldId id="395" r:id="rId12"/>
    <p:sldId id="397" r:id="rId13"/>
    <p:sldId id="404" r:id="rId14"/>
    <p:sldId id="398" r:id="rId15"/>
    <p:sldId id="407" r:id="rId16"/>
    <p:sldId id="412" r:id="rId17"/>
    <p:sldId id="408" r:id="rId18"/>
    <p:sldId id="399" r:id="rId19"/>
    <p:sldId id="41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5" userDrawn="1">
          <p15:clr>
            <a:srgbClr val="A4A3A4"/>
          </p15:clr>
        </p15:guide>
        <p15:guide id="2" pos="31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CC"/>
    <a:srgbClr val="FFF4A8"/>
    <a:srgbClr val="F7EA9F"/>
    <a:srgbClr val="F2F7DC"/>
    <a:srgbClr val="EEFF9C"/>
    <a:srgbClr val="59668D"/>
    <a:srgbClr val="4D9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30"/>
    <p:restoredTop sz="93681" autoAdjust="0"/>
  </p:normalViewPr>
  <p:slideViewPr>
    <p:cSldViewPr snapToGrid="0" snapToObjects="1">
      <p:cViewPr varScale="1">
        <p:scale>
          <a:sx n="93" d="100"/>
          <a:sy n="93" d="100"/>
        </p:scale>
        <p:origin x="216" y="656"/>
      </p:cViewPr>
      <p:guideLst>
        <p:guide orient="horz" pos="3725"/>
        <p:guide pos="3198"/>
      </p:guideLst>
    </p:cSldViewPr>
  </p:slideViewPr>
  <p:outlineViewPr>
    <p:cViewPr>
      <p:scale>
        <a:sx n="33" d="100"/>
        <a:sy n="33" d="100"/>
      </p:scale>
      <p:origin x="0" y="-4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9" d="100"/>
        <a:sy n="159" d="100"/>
      </p:scale>
      <p:origin x="0" y="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2A647-E8C7-424B-9200-D005E8B83787}" type="datetimeFigureOut">
              <a:rPr lang="en-US" smtClean="0"/>
              <a:t>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B2153-BA09-6045-9CC5-533EA557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97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CB54A-35EB-874B-9E5E-704A34EFD077}" type="datetimeFigureOut">
              <a:rPr lang="en-US" smtClean="0"/>
              <a:t>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D3727-8E1E-1342-AE41-EFD93F2B2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D3727-8E1E-1342-AE41-EFD93F2B27B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6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D3727-8E1E-1342-AE41-EFD93F2B27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09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31800" y="2121290"/>
            <a:ext cx="8265984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000" b="1" i="0" kern="1200" cap="none" spc="0" baseline="0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kumimoji="0" lang="x-none" dirty="0"/>
              <a:t>Presentation Title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31800" y="4171952"/>
            <a:ext cx="8265984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accent4"/>
                </a:solidFill>
                <a:effectLst/>
                <a:latin typeface="Avenir Next" charset="0"/>
                <a:ea typeface="Avenir Next" charset="0"/>
                <a:cs typeface="Avenir Next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/>
              <a:t>Author and Affiliation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84531" y="244378"/>
            <a:ext cx="7099094" cy="715840"/>
          </a:xfrm>
        </p:spPr>
        <p:txBody>
          <a:bodyPr>
            <a:normAutofit/>
          </a:bodyPr>
          <a:lstStyle>
            <a:lvl1pPr>
              <a:defRPr sz="2400" b="1"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60000"/>
            <a:ext cx="8226425" cy="5016068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>
                <a:latin typeface="Avenir Next" charset="0"/>
                <a:ea typeface="Avenir Next" charset="0"/>
                <a:cs typeface="Avenir Next" charset="0"/>
              </a:defRPr>
            </a:lvl1pPr>
            <a:lvl2pPr>
              <a:spcBef>
                <a:spcPts val="600"/>
              </a:spcBef>
              <a:defRPr sz="2000" baseline="0">
                <a:latin typeface="Avenir Next" charset="0"/>
                <a:ea typeface="Avenir Next" charset="0"/>
                <a:cs typeface="Avenir Next" charset="0"/>
              </a:defRPr>
            </a:lvl2pPr>
            <a:lvl3pPr>
              <a:spcBef>
                <a:spcPts val="600"/>
              </a:spcBef>
              <a:defRPr sz="2000">
                <a:latin typeface="Avenir Next" charset="0"/>
                <a:ea typeface="Avenir Next" charset="0"/>
                <a:cs typeface="Avenir Next" charset="0"/>
              </a:defRPr>
            </a:lvl3pPr>
            <a:lvl4pPr>
              <a:spcBef>
                <a:spcPts val="600"/>
              </a:spcBef>
              <a:defRPr sz="2000">
                <a:latin typeface="Avenir Next" charset="0"/>
                <a:ea typeface="Avenir Next" charset="0"/>
                <a:cs typeface="Avenir Next" charset="0"/>
              </a:defRPr>
            </a:lvl4pPr>
            <a:lvl5pPr>
              <a:spcBef>
                <a:spcPts val="600"/>
              </a:spcBef>
              <a:defRPr sz="2000">
                <a:latin typeface="Avenir Next" charset="0"/>
                <a:ea typeface="Avenir Next" charset="0"/>
                <a:cs typeface="Avenir Next" charset="0"/>
              </a:defRPr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93544D-7818-EC43-A00A-9555B5EE6026}"/>
              </a:ext>
            </a:extLst>
          </p:cNvPr>
          <p:cNvSpPr/>
          <p:nvPr userDrawn="1"/>
        </p:nvSpPr>
        <p:spPr>
          <a:xfrm>
            <a:off x="0" y="6492875"/>
            <a:ext cx="9144000" cy="36512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AF29B980-514F-934C-A631-8D48B7618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6598698"/>
            <a:ext cx="2022954" cy="2593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CC89A52-BD6F-FB49-AEC3-F7801D1FB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154" y="6598698"/>
            <a:ext cx="5476770" cy="2593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DA8078A-6437-454C-93B2-C3AF1B4FE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6924" y="6598698"/>
            <a:ext cx="729876" cy="2593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E3C002-8A67-004C-9ABB-B58F5F6F4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7" y="6561768"/>
            <a:ext cx="445531" cy="2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5729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186488" y="6356350"/>
            <a:ext cx="1770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Ubuntu Medium"/>
                <a:cs typeface="Ubuntu Medium"/>
              </a:defRPr>
            </a:lvl1pPr>
          </a:lstStyle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09774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54942" y="6356350"/>
            <a:ext cx="5401982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0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90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60000"/>
            <a:ext cx="8226425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199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48560" y="6356350"/>
            <a:ext cx="55083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r>
              <a:rPr lang="mr-IN"/>
              <a:t>MariX CDR </a:t>
            </a:r>
            <a:r>
              <a:rPr lang="mr-IN" dirty="0" err="1"/>
              <a:t>Meeting</a:t>
            </a:r>
            <a:r>
              <a:rPr lang="mr-IN" dirty="0"/>
              <a:t> #4                       </a:t>
            </a:r>
            <a:r>
              <a:rPr lang="mr-IN" dirty="0" err="1"/>
              <a:t>Roberto</a:t>
            </a:r>
            <a:r>
              <a:rPr lang="mr-IN" dirty="0"/>
              <a:t> Saban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Ubuntu Medium"/>
                <a:cs typeface="Ubuntu Medium"/>
              </a:defRPr>
            </a:lvl1pPr>
          </a:lstStyle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45521"/>
            <a:ext cx="8226425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1896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53235" y="6356350"/>
            <a:ext cx="5603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r>
              <a:rPr lang="mr-IN"/>
              <a:t>MariX CDR </a:t>
            </a:r>
            <a:r>
              <a:rPr lang="mr-IN" dirty="0" err="1"/>
              <a:t>Meeting</a:t>
            </a:r>
            <a:r>
              <a:rPr lang="mr-IN" dirty="0"/>
              <a:t> #4                       </a:t>
            </a:r>
            <a:r>
              <a:rPr lang="mr-IN" dirty="0" err="1"/>
              <a:t>Roberto</a:t>
            </a:r>
            <a:r>
              <a:rPr lang="mr-IN" dirty="0"/>
              <a:t> Saban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Ubuntu Medium"/>
                <a:cs typeface="Ubuntu Medium"/>
              </a:defRPr>
            </a:lvl1pPr>
          </a:lstStyle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09774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54942" y="6356350"/>
            <a:ext cx="5401982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260000"/>
            <a:ext cx="8226854" cy="502803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Slide text first level</a:t>
            </a:r>
          </a:p>
          <a:p>
            <a:pPr lvl="1" eaLnBrk="1" latinLnBrk="0" hangingPunct="1"/>
            <a:r>
              <a:rPr kumimoji="0" lang="fr-CH" dirty="0"/>
              <a:t>Slide text second level</a:t>
            </a:r>
          </a:p>
          <a:p>
            <a:pPr lvl="2" eaLnBrk="1" latinLnBrk="0" hangingPunct="1"/>
            <a:r>
              <a:rPr kumimoji="0" lang="fr-CH" dirty="0"/>
              <a:t>Slide text third level</a:t>
            </a:r>
          </a:p>
          <a:p>
            <a:pPr lvl="3" eaLnBrk="1" latinLnBrk="0" hangingPunct="1"/>
            <a:r>
              <a:rPr kumimoji="0" lang="fr-CH" dirty="0"/>
              <a:t>Slide text fourth level</a:t>
            </a:r>
          </a:p>
          <a:p>
            <a:pPr lvl="4" eaLnBrk="1" latinLnBrk="0" hangingPunct="1"/>
            <a:r>
              <a:rPr kumimoji="0" lang="fr-CH" dirty="0"/>
              <a:t>Slide text fifth level</a:t>
            </a:r>
            <a:endParaRPr kumimoji="0"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742672" y="233493"/>
            <a:ext cx="6941381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/>
              <a:t>Slide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1" r:id="rId2"/>
    <p:sldLayoutId id="2147483682" r:id="rId3"/>
    <p:sldLayoutId id="2147483684" r:id="rId4"/>
    <p:sldLayoutId id="2147483680" r:id="rId5"/>
    <p:sldLayoutId id="2147483687" r:id="rId6"/>
    <p:sldLayoutId id="2147483688" r:id="rId7"/>
    <p:sldLayoutId id="2147483690" r:id="rId8"/>
    <p:sldLayoutId id="2147483691" r:id="rId9"/>
  </p:sldLayoutIdLst>
  <p:hf hdr="0"/>
  <p:txStyles>
    <p:titleStyle>
      <a:lvl1pPr algn="r" rtl="0" eaLnBrk="1" latinLnBrk="0" hangingPunct="1">
        <a:spcBef>
          <a:spcPct val="0"/>
        </a:spcBef>
        <a:buNone/>
        <a:defRPr kumimoji="0" sz="3600" b="1" i="0" kern="1200">
          <a:solidFill>
            <a:srgbClr val="0C377B"/>
          </a:solidFill>
          <a:latin typeface="Avenir Next" charset="0"/>
          <a:ea typeface="Avenir Next" charset="0"/>
          <a:cs typeface="Avenir Next" charset="0"/>
        </a:defRPr>
      </a:lvl1pPr>
    </p:titleStyle>
    <p:bodyStyle>
      <a:lvl1pPr marL="360363" indent="-360363" algn="just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00000"/>
        <a:buFont typeface="Wingdings" charset="2"/>
        <a:buChar char="§"/>
        <a:defRPr kumimoji="0" sz="3000" b="0" i="0" kern="1200">
          <a:solidFill>
            <a:srgbClr val="0C377B"/>
          </a:solidFill>
          <a:latin typeface="Avenir Next" charset="0"/>
          <a:ea typeface="Avenir Next" charset="0"/>
          <a:cs typeface="Avenir Next" charset="0"/>
        </a:defRPr>
      </a:lvl1pPr>
      <a:lvl2pPr marL="720725" indent="-360363" algn="just" rtl="0" eaLnBrk="1" latinLnBrk="0" hangingPunct="1">
        <a:lnSpc>
          <a:spcPct val="100000"/>
        </a:lnSpc>
        <a:spcBef>
          <a:spcPts val="900"/>
        </a:spcBef>
        <a:buClr>
          <a:schemeClr val="bg2"/>
        </a:buClr>
        <a:buSzPct val="100000"/>
        <a:buFont typeface="Wingdings" charset="2"/>
        <a:buChar char="§"/>
        <a:defRPr kumimoji="0" sz="3000" b="0" i="0" kern="1200">
          <a:solidFill>
            <a:srgbClr val="0C377B"/>
          </a:solidFill>
          <a:latin typeface="Avenir Next" charset="0"/>
          <a:ea typeface="Avenir Next" charset="0"/>
          <a:cs typeface="Avenir Next" charset="0"/>
        </a:defRPr>
      </a:lvl2pPr>
      <a:lvl3pPr marL="1084263" indent="-363538" algn="just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SzPct val="100000"/>
        <a:buFont typeface="Wingdings" charset="2"/>
        <a:buChar char="§"/>
        <a:defRPr kumimoji="0" sz="3000" b="0" i="0" kern="1200">
          <a:solidFill>
            <a:srgbClr val="0C377B"/>
          </a:solidFill>
          <a:latin typeface="Avenir Next" charset="0"/>
          <a:ea typeface="Avenir Next" charset="0"/>
          <a:cs typeface="Avenir Next" charset="0"/>
        </a:defRPr>
      </a:lvl3pPr>
      <a:lvl4pPr marL="1439863" indent="-360363" algn="just" rtl="0" eaLnBrk="1" latinLnBrk="0" hangingPunct="1">
        <a:lnSpc>
          <a:spcPct val="100000"/>
        </a:lnSpc>
        <a:spcBef>
          <a:spcPts val="900"/>
        </a:spcBef>
        <a:buClr>
          <a:schemeClr val="accent3"/>
        </a:buClr>
        <a:buSzPct val="100000"/>
        <a:buFont typeface="Wingdings" charset="2"/>
        <a:buChar char="§"/>
        <a:defRPr kumimoji="0" sz="3000" b="0" i="0" kern="1200">
          <a:solidFill>
            <a:srgbClr val="0C377B"/>
          </a:solidFill>
          <a:latin typeface="Avenir Next" charset="0"/>
          <a:ea typeface="Avenir Next" charset="0"/>
          <a:cs typeface="Avenir Next" charset="0"/>
        </a:defRPr>
      </a:lvl4pPr>
      <a:lvl5pPr marL="1790700" indent="-350838" algn="just" rtl="0" eaLnBrk="1" latinLnBrk="0" hangingPunct="1">
        <a:lnSpc>
          <a:spcPct val="100000"/>
        </a:lnSpc>
        <a:spcBef>
          <a:spcPts val="900"/>
        </a:spcBef>
        <a:buClr>
          <a:schemeClr val="accent4"/>
        </a:buClr>
        <a:buSzPct val="100000"/>
        <a:buFont typeface="Wingdings" charset="2"/>
        <a:buChar char="§"/>
        <a:defRPr kumimoji="0" sz="3000" b="0" i="0" kern="1200" baseline="0">
          <a:solidFill>
            <a:srgbClr val="0C377B"/>
          </a:solidFill>
          <a:latin typeface="Avenir Next" charset="0"/>
          <a:ea typeface="Avenir Next" charset="0"/>
          <a:cs typeface="Avenir Next" charset="0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24960" y="1605839"/>
            <a:ext cx="4536312" cy="2589628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Quality</a:t>
            </a:r>
            <a:r>
              <a:rPr lang="it-IT" dirty="0"/>
              <a:t> Assurance dei Documenti con una Gestione Informatizzata per il CDR di MariX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124960" y="4874753"/>
            <a:ext cx="4536312" cy="1322005"/>
          </a:xfrm>
        </p:spPr>
        <p:txBody>
          <a:bodyPr>
            <a:normAutofit fontScale="85000" lnSpcReduction="10000"/>
          </a:bodyPr>
          <a:lstStyle/>
          <a:p>
            <a:r>
              <a:rPr lang="it-IT" sz="3600" dirty="0">
                <a:ln w="12700">
                  <a:noFill/>
                  <a:prstDash val="solid"/>
                </a:ln>
                <a:solidFill>
                  <a:schemeClr val="accent1"/>
                </a:solidFill>
              </a:rPr>
              <a:t>Roberto Saban</a:t>
            </a:r>
          </a:p>
          <a:p>
            <a:r>
              <a:rPr lang="en-US" sz="3600" dirty="0">
                <a:ln w="12700">
                  <a:noFill/>
                  <a:prstDash val="solid"/>
                </a:ln>
                <a:solidFill>
                  <a:schemeClr val="accent1"/>
                </a:solidFill>
              </a:rPr>
              <a:t>MariX CDR Meeting #4</a:t>
            </a:r>
          </a:p>
          <a:p>
            <a:r>
              <a:rPr lang="en-US" sz="3600" dirty="0">
                <a:ln w="12700">
                  <a:noFill/>
                  <a:prstDash val="solid"/>
                </a:ln>
                <a:solidFill>
                  <a:schemeClr val="accent1"/>
                </a:solidFill>
              </a:rPr>
              <a:t>Milano 30 </a:t>
            </a:r>
            <a:r>
              <a:rPr lang="en-US" sz="3600" dirty="0" err="1">
                <a:ln w="12700">
                  <a:noFill/>
                  <a:prstDash val="solid"/>
                </a:ln>
                <a:solidFill>
                  <a:schemeClr val="accent1"/>
                </a:solidFill>
              </a:rPr>
              <a:t>gennaio</a:t>
            </a:r>
            <a:r>
              <a:rPr lang="en-US" sz="3600" dirty="0">
                <a:ln w="12700">
                  <a:noFill/>
                  <a:prstDash val="solid"/>
                </a:ln>
                <a:solidFill>
                  <a:schemeClr val="accent1"/>
                </a:solidFill>
              </a:rPr>
              <a:t> 2018</a:t>
            </a:r>
            <a:endParaRPr lang="it-IT" sz="3600" dirty="0">
              <a:ln w="12700">
                <a:noFill/>
                <a:prstDash val="solid"/>
              </a:ln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765" y="1521785"/>
            <a:ext cx="4715095" cy="2757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3698F-7AF7-FD41-871E-D55B718529C6}"/>
              </a:ext>
            </a:extLst>
          </p:cNvPr>
          <p:cNvSpPr txBox="1"/>
          <p:nvPr/>
        </p:nvSpPr>
        <p:spPr>
          <a:xfrm>
            <a:off x="724829" y="4102772"/>
            <a:ext cx="1851103" cy="1915567"/>
          </a:xfrm>
          <a:prstGeom prst="rect">
            <a:avLst/>
          </a:prstGeom>
          <a:noFill/>
        </p:spPr>
        <p:txBody>
          <a:bodyPr vert="horz" wrap="none" rtlCol="0" anchor="t" anchorCtr="0">
            <a:noAutofit/>
          </a:bodyPr>
          <a:lstStyle/>
          <a:p>
            <a:pPr marL="177800" indent="-177800" algn="just">
              <a:buFont typeface="+mj-lt"/>
              <a:buAutoNum type="arabicPeriod"/>
            </a:pPr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Introduzione</a:t>
            </a:r>
          </a:p>
          <a:p>
            <a:pPr marL="177800" indent="-177800" algn="just">
              <a:buFont typeface="+mj-lt"/>
              <a:buAutoNum type="arabicPeriod"/>
            </a:pPr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PM @ INFN</a:t>
            </a:r>
          </a:p>
          <a:p>
            <a:pPr marL="177800" indent="-177800" algn="just">
              <a:buFont typeface="+mj-lt"/>
              <a:buAutoNum type="arabicPeriod"/>
            </a:pPr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PM @ CERN</a:t>
            </a:r>
          </a:p>
          <a:p>
            <a:pPr marL="177800" indent="-177800" algn="just">
              <a:buFont typeface="+mj-lt"/>
              <a:buAutoNum type="arabicPeriod"/>
            </a:pPr>
            <a:r>
              <a:rPr lang="it-IT" sz="2000" dirty="0" err="1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Roadmap</a:t>
            </a:r>
            <a:endParaRPr lang="it-IT" sz="20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77800" indent="-177800" algn="just">
              <a:buFont typeface="+mj-lt"/>
              <a:buAutoNum type="arabicPeriod"/>
            </a:pPr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Progress</a:t>
            </a:r>
          </a:p>
          <a:p>
            <a:pPr marL="177800" indent="-177800" algn="just">
              <a:buFont typeface="+mj-lt"/>
              <a:buAutoNum type="arabicPeriod"/>
            </a:pPr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MariX</a:t>
            </a:r>
          </a:p>
          <a:p>
            <a:pPr algn="just"/>
            <a:endParaRPr lang="it-IT" sz="20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3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419" y="204402"/>
            <a:ext cx="6941381" cy="986426"/>
          </a:xfrm>
        </p:spPr>
        <p:txBody>
          <a:bodyPr>
            <a:normAutofit/>
          </a:bodyPr>
          <a:lstStyle/>
          <a:p>
            <a:r>
              <a:rPr lang="en-GB" b="1" dirty="0"/>
              <a:t>Policy Statement &amp; Project Organisation</a:t>
            </a:r>
            <a:endParaRPr lang="it-IT" dirty="0"/>
          </a:p>
        </p:txBody>
      </p:sp>
      <p:pic>
        <p:nvPicPr>
          <p:cNvPr id="7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41418" y="1428608"/>
            <a:ext cx="3274194" cy="4631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71822" y="3682278"/>
            <a:ext cx="213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Next" charset="0"/>
                <a:ea typeface="Avenir Next" charset="0"/>
                <a:cs typeface="Avenir Next" charset="0"/>
              </a:rPr>
              <a:t>Il </a:t>
            </a:r>
            <a:r>
              <a:rPr lang="en-GB" dirty="0" err="1">
                <a:latin typeface="Avenir Next" charset="0"/>
                <a:ea typeface="Avenir Next" charset="0"/>
                <a:cs typeface="Avenir Next" charset="0"/>
              </a:rPr>
              <a:t>contenuto</a:t>
            </a:r>
            <a:r>
              <a:rPr lang="en-GB" dirty="0">
                <a:latin typeface="Avenir Next" charset="0"/>
                <a:ea typeface="Avenir Next" charset="0"/>
                <a:cs typeface="Avenir Next" charset="0"/>
              </a:rPr>
              <a:t> del piano </a:t>
            </a:r>
            <a:r>
              <a:rPr lang="en-GB" dirty="0" err="1">
                <a:latin typeface="Avenir Next" charset="0"/>
                <a:ea typeface="Avenir Next" charset="0"/>
                <a:cs typeface="Avenir Next" charset="0"/>
              </a:rPr>
              <a:t>qualità</a:t>
            </a:r>
            <a:endParaRPr lang="en-GB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9" name="Line Callout 2 (No Border) 8"/>
          <p:cNvSpPr/>
          <p:nvPr/>
        </p:nvSpPr>
        <p:spPr>
          <a:xfrm>
            <a:off x="7195335" y="1321478"/>
            <a:ext cx="1684130" cy="1116140"/>
          </a:xfrm>
          <a:prstGeom prst="callout2">
            <a:avLst>
              <a:gd name="adj1" fmla="val 44694"/>
              <a:gd name="adj2" fmla="val -7295"/>
              <a:gd name="adj3" fmla="val 44532"/>
              <a:gd name="adj4" fmla="val -41345"/>
              <a:gd name="adj5" fmla="val 93218"/>
              <a:gd name="adj6" fmla="val -730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dirty="0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Un policy statement in </a:t>
            </a:r>
            <a:r>
              <a:rPr lang="en-GB" dirty="0" err="1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materia</a:t>
            </a:r>
            <a:r>
              <a:rPr lang="en-GB" dirty="0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 di </a:t>
            </a:r>
            <a:r>
              <a:rPr lang="en-GB" dirty="0" err="1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qualità</a:t>
            </a:r>
            <a:endParaRPr lang="en-GB" dirty="0">
              <a:solidFill>
                <a:prstClr val="black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0" name="Right Bracket 9"/>
          <p:cNvSpPr/>
          <p:nvPr/>
        </p:nvSpPr>
        <p:spPr>
          <a:xfrm>
            <a:off x="6667903" y="3302457"/>
            <a:ext cx="99192" cy="1524458"/>
          </a:xfrm>
          <a:prstGeom prst="rightBracket">
            <a:avLst>
              <a:gd name="adj" fmla="val 9722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8863" y="2292516"/>
            <a:ext cx="2707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err="1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L’organizzazione</a:t>
            </a:r>
            <a:r>
              <a:rPr lang="en-GB" dirty="0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 del </a:t>
            </a:r>
            <a:r>
              <a:rPr lang="en-GB" dirty="0" err="1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progetto</a:t>
            </a:r>
            <a:r>
              <a:rPr lang="en-GB" dirty="0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, chi </a:t>
            </a:r>
            <a:r>
              <a:rPr lang="en-GB" dirty="0" err="1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comanda</a:t>
            </a:r>
            <a:endParaRPr lang="en-GB" dirty="0">
              <a:solidFill>
                <a:prstClr val="black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285750" lvl="0" indent="-285750" algn="just">
              <a:buFont typeface="Wingdings" charset="2"/>
              <a:buChar char="§"/>
            </a:pPr>
            <a:r>
              <a:rPr lang="en-GB" dirty="0" err="1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il</a:t>
            </a:r>
            <a:r>
              <a:rPr lang="en-GB" dirty="0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progetto</a:t>
            </a:r>
            <a:endParaRPr lang="en-GB" dirty="0">
              <a:solidFill>
                <a:prstClr val="black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285750" lvl="0" indent="-285750">
              <a:buFont typeface="Wingdings" charset="2"/>
              <a:buChar char="§"/>
            </a:pPr>
            <a:r>
              <a:rPr lang="en-GB" dirty="0" err="1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il</a:t>
            </a:r>
            <a:r>
              <a:rPr lang="en-GB" dirty="0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 piano di </a:t>
            </a:r>
            <a:r>
              <a:rPr lang="en-GB" dirty="0" err="1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qualità</a:t>
            </a:r>
            <a:endParaRPr lang="en-GB" dirty="0">
              <a:solidFill>
                <a:prstClr val="black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2" name="Right Bracket 11"/>
          <p:cNvSpPr/>
          <p:nvPr/>
        </p:nvSpPr>
        <p:spPr>
          <a:xfrm flipH="1">
            <a:off x="2953244" y="2458811"/>
            <a:ext cx="99192" cy="761329"/>
          </a:xfrm>
          <a:prstGeom prst="rightBracket">
            <a:avLst>
              <a:gd name="adj" fmla="val 9722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ine Callout 2 (No Border) 12"/>
          <p:cNvSpPr/>
          <p:nvPr/>
        </p:nvSpPr>
        <p:spPr>
          <a:xfrm>
            <a:off x="501561" y="5031521"/>
            <a:ext cx="1684130" cy="1116140"/>
          </a:xfrm>
          <a:prstGeom prst="callout2">
            <a:avLst>
              <a:gd name="adj1" fmla="val 72870"/>
              <a:gd name="adj2" fmla="val 101295"/>
              <a:gd name="adj3" fmla="val 72882"/>
              <a:gd name="adj4" fmla="val 128284"/>
              <a:gd name="adj5" fmla="val -5471"/>
              <a:gd name="adj6" fmla="val 1795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dirty="0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Un policy statement in </a:t>
            </a:r>
            <a:r>
              <a:rPr lang="en-GB" dirty="0" err="1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materia</a:t>
            </a:r>
            <a:r>
              <a:rPr lang="en-GB" dirty="0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 di </a:t>
            </a:r>
            <a:r>
              <a:rPr lang="en-GB" dirty="0" err="1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sicurezza</a:t>
            </a:r>
            <a:endParaRPr lang="en-GB" dirty="0">
              <a:solidFill>
                <a:prstClr val="black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5" name="Picture 14" descr="2015-06-23_logo_LHCProje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899" y="5002639"/>
            <a:ext cx="1141259" cy="11412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9EB4816-D8A3-914C-9A4E-2B7066EA137D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AEE375-89D0-5E41-B063-0E675D922552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4174B9-1C09-4542-A43F-E36ABDF880C2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17BE9C-3E53-F948-888F-C6F2839BCB56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620A56-0136-A448-A93D-0D0CCD9A3CFE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A43C3F-33DA-974A-B681-1C91F7AC57DD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01C4CF-61C4-7943-93F1-3A62D48CAC82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499A2FD-2447-1D4A-BA10-3285DB446565}"/>
              </a:ext>
            </a:extLst>
          </p:cNvPr>
          <p:cNvSpPr/>
          <p:nvPr/>
        </p:nvSpPr>
        <p:spPr>
          <a:xfrm>
            <a:off x="-1" y="3286313"/>
            <a:ext cx="272584" cy="3109536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ABD97A-CF19-8447-AF32-BF5BD6FCA3F3}"/>
              </a:ext>
            </a:extLst>
          </p:cNvPr>
          <p:cNvSpPr/>
          <p:nvPr/>
        </p:nvSpPr>
        <p:spPr>
          <a:xfrm>
            <a:off x="9347" y="-1"/>
            <a:ext cx="263236" cy="2161695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4675" y="121669"/>
            <a:ext cx="3064815" cy="715840"/>
          </a:xfrm>
        </p:spPr>
        <p:txBody>
          <a:bodyPr>
            <a:normAutofit/>
          </a:bodyPr>
          <a:lstStyle/>
          <a:p>
            <a:r>
              <a:rPr lang="it-IT" sz="3200" b="1" dirty="0"/>
              <a:t>QAP LHC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5166272" y="894398"/>
            <a:ext cx="3923218" cy="5883966"/>
          </a:xfrm>
          <a:prstGeom prst="rect">
            <a:avLst/>
          </a:prstGeom>
          <a:solidFill>
            <a:srgbClr val="FFF1CC"/>
          </a:solidFill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/>
              <a:t>Project </a:t>
            </a:r>
            <a:r>
              <a:rPr lang="it-IT" sz="1600" dirty="0" err="1"/>
              <a:t>definition</a:t>
            </a:r>
            <a:endParaRPr lang="it-IT" sz="1600" dirty="0"/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400" dirty="0" err="1"/>
              <a:t>Parameters</a:t>
            </a:r>
            <a:r>
              <a:rPr lang="it-IT" sz="1400" dirty="0"/>
              <a:t> &amp; Layout</a:t>
            </a:r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400" dirty="0"/>
              <a:t>LHC Hardware Baseline</a:t>
            </a:r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400" dirty="0" err="1"/>
              <a:t>Configuration</a:t>
            </a:r>
            <a:r>
              <a:rPr lang="it-IT" sz="1400" dirty="0"/>
              <a:t> Management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/>
              <a:t>Design Control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 err="1"/>
              <a:t>Earned</a:t>
            </a:r>
            <a:r>
              <a:rPr lang="it-IT" sz="1600" dirty="0"/>
              <a:t> Value Management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/>
              <a:t>Project </a:t>
            </a:r>
            <a:r>
              <a:rPr lang="it-IT" sz="1600" dirty="0" err="1"/>
              <a:t>Leader’s</a:t>
            </a:r>
            <a:r>
              <a:rPr lang="it-IT" sz="1600" dirty="0"/>
              <a:t> Office </a:t>
            </a:r>
            <a:r>
              <a:rPr lang="it-IT" sz="1600" dirty="0" err="1"/>
              <a:t>Authorisation</a:t>
            </a:r>
            <a:endParaRPr lang="it-IT" sz="16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/>
              <a:t>Schedule Control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 err="1"/>
              <a:t>Document</a:t>
            </a:r>
            <a:r>
              <a:rPr lang="it-IT" sz="1600" dirty="0"/>
              <a:t> and Data Control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it-IT" sz="1600" dirty="0" err="1"/>
              <a:t>Purchasing</a:t>
            </a:r>
            <a:r>
              <a:rPr lang="it-IT" sz="1600" dirty="0"/>
              <a:t> and </a:t>
            </a:r>
            <a:r>
              <a:rPr lang="it-IT" sz="1600" dirty="0" err="1"/>
              <a:t>Contracting</a:t>
            </a:r>
            <a:endParaRPr lang="it-IT" sz="16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it-IT" sz="1600" dirty="0"/>
              <a:t>Product </a:t>
            </a:r>
            <a:r>
              <a:rPr lang="it-IT" sz="1600" dirty="0" err="1"/>
              <a:t>Identification</a:t>
            </a:r>
            <a:r>
              <a:rPr lang="it-IT" sz="1600" dirty="0"/>
              <a:t> and </a:t>
            </a:r>
            <a:r>
              <a:rPr lang="it-IT" sz="1600" dirty="0" err="1"/>
              <a:t>Traceability</a:t>
            </a:r>
            <a:endParaRPr lang="it-IT" sz="16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/>
              <a:t>Manufacturing </a:t>
            </a:r>
            <a:r>
              <a:rPr lang="it-IT" sz="1600" dirty="0" err="1"/>
              <a:t>Process</a:t>
            </a:r>
            <a:r>
              <a:rPr lang="it-IT" sz="1600" dirty="0"/>
              <a:t> Control</a:t>
            </a:r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275" dirty="0" err="1"/>
              <a:t>Inspection</a:t>
            </a:r>
            <a:r>
              <a:rPr lang="it-IT" sz="1275" dirty="0"/>
              <a:t>, </a:t>
            </a:r>
            <a:r>
              <a:rPr lang="it-IT" sz="1275" dirty="0" err="1"/>
              <a:t>testing</a:t>
            </a:r>
            <a:r>
              <a:rPr lang="it-IT" sz="1275" dirty="0"/>
              <a:t> and </a:t>
            </a:r>
            <a:r>
              <a:rPr lang="it-IT" sz="1275" dirty="0" err="1"/>
              <a:t>Quality</a:t>
            </a:r>
            <a:r>
              <a:rPr lang="it-IT" sz="1275" dirty="0"/>
              <a:t> </a:t>
            </a:r>
            <a:r>
              <a:rPr lang="it-IT" sz="1275" dirty="0" err="1"/>
              <a:t>Records</a:t>
            </a:r>
            <a:endParaRPr lang="it-IT" sz="1275" dirty="0"/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275" dirty="0"/>
              <a:t>Control of Non-</a:t>
            </a:r>
            <a:r>
              <a:rPr lang="it-IT" sz="1275" dirty="0" err="1"/>
              <a:t>conforming</a:t>
            </a:r>
            <a:r>
              <a:rPr lang="it-IT" sz="1275" dirty="0"/>
              <a:t> </a:t>
            </a:r>
            <a:r>
              <a:rPr lang="it-IT" sz="1275" dirty="0" err="1"/>
              <a:t>Products</a:t>
            </a:r>
            <a:endParaRPr lang="it-IT" sz="1275" dirty="0"/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275" dirty="0"/>
              <a:t>Handling, Storage, </a:t>
            </a:r>
            <a:r>
              <a:rPr lang="it-IT" sz="1275" dirty="0" err="1"/>
              <a:t>Packing</a:t>
            </a:r>
            <a:r>
              <a:rPr lang="it-IT" sz="1275" dirty="0"/>
              <a:t> and Delivery</a:t>
            </a:r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275" dirty="0"/>
              <a:t>Installation, Operation and </a:t>
            </a:r>
            <a:r>
              <a:rPr lang="it-IT" sz="1275" dirty="0" err="1"/>
              <a:t>Servicing</a:t>
            </a:r>
            <a:endParaRPr lang="it-IT" sz="1275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it-IT" sz="1600" dirty="0" err="1"/>
              <a:t>Quality</a:t>
            </a:r>
            <a:r>
              <a:rPr lang="it-IT" sz="1600" dirty="0"/>
              <a:t> Audits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it-IT" sz="1600" dirty="0"/>
              <a:t>Training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Milano, 30 gennaio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MariX CDR Meeting #4                       Roberto Saban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it-IT" smtClean="0"/>
              <a:pPr/>
              <a:t>11</a:t>
            </a:fld>
            <a:endParaRPr lang="it-IT" dirty="0"/>
          </a:p>
        </p:txBody>
      </p:sp>
      <p:grpSp>
        <p:nvGrpSpPr>
          <p:cNvPr id="8" name="Group 7"/>
          <p:cNvGrpSpPr/>
          <p:nvPr/>
        </p:nvGrpSpPr>
        <p:grpSpPr>
          <a:xfrm>
            <a:off x="2727400" y="496732"/>
            <a:ext cx="2322039" cy="1601337"/>
            <a:chOff x="2260666" y="818895"/>
            <a:chExt cx="2222125" cy="1444803"/>
          </a:xfrm>
        </p:grpSpPr>
        <p:sp>
          <p:nvSpPr>
            <p:cNvPr id="9" name="Left Bracket 8"/>
            <p:cNvSpPr/>
            <p:nvPr/>
          </p:nvSpPr>
          <p:spPr>
            <a:xfrm>
              <a:off x="4337825" y="1226634"/>
              <a:ext cx="144966" cy="1037064"/>
            </a:xfrm>
            <a:prstGeom prst="leftBracket">
              <a:avLst>
                <a:gd name="adj" fmla="val 99813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p:sp>
          <p:nvSpPr>
            <p:cNvPr id="10" name="Line Callout 2 (No Border) 9"/>
            <p:cNvSpPr/>
            <p:nvPr/>
          </p:nvSpPr>
          <p:spPr>
            <a:xfrm>
              <a:off x="2260666" y="818895"/>
              <a:ext cx="1187167" cy="717585"/>
            </a:xfrm>
            <a:prstGeom prst="callout2">
              <a:avLst>
                <a:gd name="adj1" fmla="val 72870"/>
                <a:gd name="adj2" fmla="val 101295"/>
                <a:gd name="adj3" fmla="val 72882"/>
                <a:gd name="adj4" fmla="val 125949"/>
                <a:gd name="adj5" fmla="val 134814"/>
                <a:gd name="adj6" fmla="val 16335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it-IT" sz="1600" dirty="0">
                  <a:solidFill>
                    <a:prstClr val="black"/>
                  </a:solidFill>
                  <a:latin typeface="Avenir Next" charset="0"/>
                  <a:ea typeface="Avenir Next" charset="0"/>
                  <a:cs typeface="Avenir Next" charset="0"/>
                </a:rPr>
                <a:t>Che cosa faremo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3237" y="1796015"/>
            <a:ext cx="4736202" cy="1911056"/>
            <a:chOff x="-253412" y="1937913"/>
            <a:chExt cx="4736202" cy="1911056"/>
          </a:xfrm>
        </p:grpSpPr>
        <p:sp>
          <p:nvSpPr>
            <p:cNvPr id="12" name="Left Bracket 11"/>
            <p:cNvSpPr/>
            <p:nvPr/>
          </p:nvSpPr>
          <p:spPr>
            <a:xfrm>
              <a:off x="4337823" y="2358704"/>
              <a:ext cx="144967" cy="1343502"/>
            </a:xfrm>
            <a:prstGeom prst="leftBracket">
              <a:avLst>
                <a:gd name="adj" fmla="val 93721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p:sp>
          <p:nvSpPr>
            <p:cNvPr id="13" name="Line Callout 2 (No Border) 12"/>
            <p:cNvSpPr/>
            <p:nvPr/>
          </p:nvSpPr>
          <p:spPr>
            <a:xfrm>
              <a:off x="-253412" y="1937913"/>
              <a:ext cx="3575183" cy="1911056"/>
            </a:xfrm>
            <a:prstGeom prst="callout2">
              <a:avLst>
                <a:gd name="adj1" fmla="val 17716"/>
                <a:gd name="adj2" fmla="val 102179"/>
                <a:gd name="adj3" fmla="val 17448"/>
                <a:gd name="adj4" fmla="val 109408"/>
                <a:gd name="adj5" fmla="val 50832"/>
                <a:gd name="adj6" fmla="val 12477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it-IT" sz="1600" dirty="0">
                  <a:solidFill>
                    <a:prstClr val="black"/>
                  </a:solidFill>
                  <a:latin typeface="Avenir Next" charset="0"/>
                  <a:ea typeface="Avenir Next" charset="0"/>
                  <a:cs typeface="Avenir Next" charset="0"/>
                </a:rPr>
                <a:t>Come controlliamo </a:t>
              </a:r>
              <a:r>
                <a:rPr lang="it-IT" sz="1600" dirty="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rPr>
                <a:t>cosa </a:t>
              </a:r>
              <a:r>
                <a:rPr lang="it-IT" sz="1600" dirty="0">
                  <a:solidFill>
                    <a:prstClr val="black"/>
                  </a:solidFill>
                  <a:latin typeface="Avenir Next" charset="0"/>
                  <a:ea typeface="Avenir Next" charset="0"/>
                  <a:cs typeface="Avenir Next" charset="0"/>
                </a:rPr>
                <a:t>stiamo facendo </a:t>
              </a:r>
            </a:p>
            <a:p>
              <a:pPr marL="274638" lvl="1" indent="-176213">
                <a:buFont typeface="Wingdings" charset="2"/>
                <a:buChar char="§"/>
              </a:pPr>
              <a:r>
                <a:rPr lang="it-IT" sz="1600" dirty="0">
                  <a:solidFill>
                    <a:prstClr val="black"/>
                  </a:solidFill>
                  <a:latin typeface="Avenir Next" charset="0"/>
                  <a:ea typeface="Avenir Next" charset="0"/>
                  <a:cs typeface="Avenir Next" charset="0"/>
                </a:rPr>
                <a:t>quello che avevamo deciso</a:t>
              </a:r>
            </a:p>
            <a:p>
              <a:pPr marL="274638" lvl="1" indent="-176213">
                <a:buFont typeface="Wingdings" charset="2"/>
                <a:buChar char="§"/>
              </a:pPr>
              <a:r>
                <a:rPr lang="it-IT" sz="1600" dirty="0">
                  <a:solidFill>
                    <a:prstClr val="black"/>
                  </a:solidFill>
                  <a:latin typeface="Avenir Next" charset="0"/>
                  <a:ea typeface="Avenir Next" charset="0"/>
                  <a:cs typeface="Avenir Next" charset="0"/>
                </a:rPr>
                <a:t>al costo che avevamo stimato</a:t>
              </a:r>
            </a:p>
            <a:p>
              <a:pPr marL="274638" lvl="1" indent="-176213">
                <a:buFont typeface="Wingdings" charset="2"/>
                <a:buChar char="§"/>
              </a:pPr>
              <a:r>
                <a:rPr lang="it-IT" sz="1600" dirty="0">
                  <a:solidFill>
                    <a:prstClr val="black"/>
                  </a:solidFill>
                  <a:latin typeface="Avenir Next" charset="0"/>
                  <a:ea typeface="Avenir Next" charset="0"/>
                  <a:cs typeface="Avenir Next" charset="0"/>
                </a:rPr>
                <a:t>nel tempo che ci eravamo dati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3639" y="4228656"/>
            <a:ext cx="4405800" cy="1724358"/>
            <a:chOff x="76991" y="4018519"/>
            <a:chExt cx="4405800" cy="1724358"/>
          </a:xfrm>
        </p:grpSpPr>
        <p:sp>
          <p:nvSpPr>
            <p:cNvPr id="15" name="Left Bracket 14"/>
            <p:cNvSpPr/>
            <p:nvPr/>
          </p:nvSpPr>
          <p:spPr>
            <a:xfrm>
              <a:off x="4337824" y="4018519"/>
              <a:ext cx="144967" cy="1665249"/>
            </a:xfrm>
            <a:prstGeom prst="leftBracket">
              <a:avLst>
                <a:gd name="adj" fmla="val 97032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p:sp>
          <p:nvSpPr>
            <p:cNvPr id="16" name="Line Callout 2 (No Border) 15"/>
            <p:cNvSpPr/>
            <p:nvPr/>
          </p:nvSpPr>
          <p:spPr>
            <a:xfrm>
              <a:off x="76991" y="4371068"/>
              <a:ext cx="3370842" cy="1371809"/>
            </a:xfrm>
            <a:prstGeom prst="callout2">
              <a:avLst>
                <a:gd name="adj1" fmla="val 17716"/>
                <a:gd name="adj2" fmla="val 102179"/>
                <a:gd name="adj3" fmla="val 17448"/>
                <a:gd name="adj4" fmla="val 109408"/>
                <a:gd name="adj5" fmla="val 54084"/>
                <a:gd name="adj6" fmla="val 122462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it-IT" sz="1600" dirty="0">
                  <a:solidFill>
                    <a:prstClr val="black"/>
                  </a:solidFill>
                  <a:latin typeface="Avenir Next" charset="0"/>
                  <a:ea typeface="Avenir Next" charset="0"/>
                  <a:cs typeface="Avenir Next" charset="0"/>
                </a:rPr>
                <a:t>Come controlliamo il processo</a:t>
              </a:r>
            </a:p>
            <a:p>
              <a:pPr marL="274638" lvl="1" indent="-176213">
                <a:buFont typeface="Wingdings" charset="2"/>
                <a:buChar char="§"/>
              </a:pPr>
              <a:r>
                <a:rPr lang="it-IT" sz="1600" dirty="0">
                  <a:solidFill>
                    <a:prstClr val="black"/>
                  </a:solidFill>
                  <a:latin typeface="Avenir Next" charset="0"/>
                  <a:ea typeface="Avenir Next" charset="0"/>
                  <a:cs typeface="Avenir Next" charset="0"/>
                </a:rPr>
                <a:t>di fabbricazione</a:t>
              </a:r>
            </a:p>
            <a:p>
              <a:pPr marL="274638" lvl="1" indent="-176213">
                <a:buFont typeface="Wingdings" charset="2"/>
                <a:buChar char="§"/>
              </a:pPr>
              <a:r>
                <a:rPr lang="it-IT" sz="1600" dirty="0">
                  <a:solidFill>
                    <a:prstClr val="black"/>
                  </a:solidFill>
                  <a:latin typeface="Avenir Next" charset="0"/>
                  <a:ea typeface="Avenir Next" charset="0"/>
                  <a:cs typeface="Avenir Next" charset="0"/>
                </a:rPr>
                <a:t>di test</a:t>
              </a:r>
            </a:p>
            <a:p>
              <a:pPr marL="274638" lvl="1" indent="-176213">
                <a:buFont typeface="Wingdings" charset="2"/>
                <a:buChar char="§"/>
              </a:pPr>
              <a:r>
                <a:rPr lang="it-IT" sz="1600" dirty="0">
                  <a:solidFill>
                    <a:prstClr val="black"/>
                  </a:solidFill>
                  <a:latin typeface="Avenir Next" charset="0"/>
                  <a:ea typeface="Avenir Next" charset="0"/>
                  <a:cs typeface="Avenir Next" charset="0"/>
                </a:rPr>
                <a:t>di installazione</a:t>
              </a:r>
            </a:p>
            <a:p>
              <a:pPr marL="274638" lvl="1" indent="-176213">
                <a:buFont typeface="Wingdings" charset="2"/>
                <a:buChar char="§"/>
              </a:pPr>
              <a:r>
                <a:rPr lang="it-IT" sz="1600" dirty="0">
                  <a:solidFill>
                    <a:prstClr val="black"/>
                  </a:solidFill>
                  <a:latin typeface="Avenir Next" charset="0"/>
                  <a:ea typeface="Avenir Next" charset="0"/>
                  <a:cs typeface="Avenir Next" charset="0"/>
                </a:rPr>
                <a:t>di operazione</a:t>
              </a:r>
            </a:p>
          </p:txBody>
        </p:sp>
      </p:grpSp>
      <p:sp>
        <p:nvSpPr>
          <p:cNvPr id="17" name="Line Callout 2 (No Border) 16"/>
          <p:cNvSpPr/>
          <p:nvPr/>
        </p:nvSpPr>
        <p:spPr>
          <a:xfrm>
            <a:off x="1304579" y="3706298"/>
            <a:ext cx="2845641" cy="466376"/>
          </a:xfrm>
          <a:prstGeom prst="callout2">
            <a:avLst>
              <a:gd name="adj1" fmla="val 54566"/>
              <a:gd name="adj2" fmla="val 100511"/>
              <a:gd name="adj3" fmla="val 54898"/>
              <a:gd name="adj4" fmla="val 111842"/>
              <a:gd name="adj5" fmla="val 55349"/>
              <a:gd name="adj6" fmla="val 12190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600" dirty="0">
                <a:solidFill>
                  <a:prstClr val="black"/>
                </a:solidFill>
                <a:latin typeface="Avenir Next" charset="0"/>
                <a:ea typeface="Avenir Next" charset="0"/>
                <a:cs typeface="Avenir Next" charset="0"/>
              </a:rPr>
              <a:t>Il processo degli acquisiti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66272" y="6340159"/>
            <a:ext cx="892841" cy="347870"/>
          </a:xfrm>
          <a:prstGeom prst="roundRect">
            <a:avLst>
              <a:gd name="adj" fmla="val 3533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082636-7EE2-8248-A0FA-B4491D9B6251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FE4532-6E76-8949-90F4-416E39682537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1CA8F0-F4E4-6244-8D3C-8F8E9CB2DCF0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72EDE4-D7D5-014F-A501-9BFFACDCA724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40A381-789D-7942-8FCE-9A15874CBF73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567991-C3B2-C84E-BA02-75D690C9F859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33D619-6622-944C-8B7F-E0FD60386B89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D51CB68-B280-7D44-8BF0-22006F9E4FE9}"/>
              </a:ext>
            </a:extLst>
          </p:cNvPr>
          <p:cNvSpPr/>
          <p:nvPr/>
        </p:nvSpPr>
        <p:spPr>
          <a:xfrm>
            <a:off x="-1" y="3286313"/>
            <a:ext cx="272584" cy="3109536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C800A1-C86B-CB41-9926-9DEE65EDFDA4}"/>
              </a:ext>
            </a:extLst>
          </p:cNvPr>
          <p:cNvSpPr/>
          <p:nvPr/>
        </p:nvSpPr>
        <p:spPr>
          <a:xfrm>
            <a:off x="9347" y="-1"/>
            <a:ext cx="263236" cy="2161695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2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83" y="121669"/>
            <a:ext cx="5487308" cy="715840"/>
          </a:xfrm>
        </p:spPr>
        <p:txBody>
          <a:bodyPr>
            <a:normAutofit/>
          </a:bodyPr>
          <a:lstStyle/>
          <a:p>
            <a:r>
              <a:rPr lang="en-GB" sz="3200" b="1" dirty="0" err="1"/>
              <a:t>Obiettivi</a:t>
            </a:r>
            <a:r>
              <a:rPr lang="en-GB" sz="3200" b="1" dirty="0"/>
              <a:t> Medium Term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5166272" y="894398"/>
            <a:ext cx="3923218" cy="5883966"/>
          </a:xfrm>
          <a:prstGeom prst="rect">
            <a:avLst/>
          </a:prstGeom>
          <a:solidFill>
            <a:srgbClr val="FFF1CC"/>
          </a:solidFill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/>
              <a:t>Project </a:t>
            </a:r>
            <a:r>
              <a:rPr lang="it-IT" sz="1600" dirty="0" err="1"/>
              <a:t>definition</a:t>
            </a:r>
            <a:endParaRPr lang="it-IT" sz="1600" dirty="0"/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400" dirty="0" err="1"/>
              <a:t>Parameters</a:t>
            </a:r>
            <a:r>
              <a:rPr lang="it-IT" sz="1400" dirty="0"/>
              <a:t> &amp; Layout</a:t>
            </a:r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400" dirty="0"/>
              <a:t>LHC Hardware Baseline</a:t>
            </a:r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400" dirty="0" err="1"/>
              <a:t>Configuration</a:t>
            </a:r>
            <a:r>
              <a:rPr lang="it-IT" sz="1400" dirty="0"/>
              <a:t> Management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/>
              <a:t>Design Control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 err="1"/>
              <a:t>Earned</a:t>
            </a:r>
            <a:r>
              <a:rPr lang="it-IT" sz="1600" dirty="0"/>
              <a:t> Value Management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/>
              <a:t>Project </a:t>
            </a:r>
            <a:r>
              <a:rPr lang="it-IT" sz="1600" dirty="0" err="1"/>
              <a:t>Leader’s</a:t>
            </a:r>
            <a:r>
              <a:rPr lang="it-IT" sz="1600" dirty="0"/>
              <a:t> Office </a:t>
            </a:r>
            <a:r>
              <a:rPr lang="it-IT" sz="1600" dirty="0" err="1"/>
              <a:t>Authorisation</a:t>
            </a:r>
            <a:endParaRPr lang="it-IT" sz="16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/>
              <a:t>Schedule Control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 err="1"/>
              <a:t>Document</a:t>
            </a:r>
            <a:r>
              <a:rPr lang="it-IT" sz="1600" dirty="0"/>
              <a:t> and Data Control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it-IT" sz="1600" dirty="0" err="1"/>
              <a:t>Purchasing</a:t>
            </a:r>
            <a:r>
              <a:rPr lang="it-IT" sz="1600" dirty="0"/>
              <a:t> and </a:t>
            </a:r>
            <a:r>
              <a:rPr lang="it-IT" sz="1600" dirty="0" err="1"/>
              <a:t>Contracting</a:t>
            </a:r>
            <a:endParaRPr lang="it-IT" sz="16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it-IT" sz="1600" dirty="0"/>
              <a:t>Product </a:t>
            </a:r>
            <a:r>
              <a:rPr lang="it-IT" sz="1600" dirty="0" err="1"/>
              <a:t>Identification</a:t>
            </a:r>
            <a:r>
              <a:rPr lang="it-IT" sz="1600" dirty="0"/>
              <a:t> and </a:t>
            </a:r>
            <a:r>
              <a:rPr lang="it-IT" sz="1600" dirty="0" err="1"/>
              <a:t>Traceability</a:t>
            </a:r>
            <a:endParaRPr lang="it-IT" sz="16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600" dirty="0"/>
              <a:t>Manufacturing </a:t>
            </a:r>
            <a:r>
              <a:rPr lang="it-IT" sz="1600" dirty="0" err="1"/>
              <a:t>Process</a:t>
            </a:r>
            <a:r>
              <a:rPr lang="it-IT" sz="1600" dirty="0"/>
              <a:t> Control</a:t>
            </a:r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275" dirty="0" err="1"/>
              <a:t>Inspection</a:t>
            </a:r>
            <a:r>
              <a:rPr lang="it-IT" sz="1275" dirty="0"/>
              <a:t>, </a:t>
            </a:r>
            <a:r>
              <a:rPr lang="it-IT" sz="1275" dirty="0" err="1"/>
              <a:t>testing</a:t>
            </a:r>
            <a:r>
              <a:rPr lang="it-IT" sz="1275" dirty="0"/>
              <a:t> and </a:t>
            </a:r>
            <a:r>
              <a:rPr lang="it-IT" sz="1275" dirty="0" err="1"/>
              <a:t>Quality</a:t>
            </a:r>
            <a:r>
              <a:rPr lang="it-IT" sz="1275" dirty="0"/>
              <a:t> </a:t>
            </a:r>
            <a:r>
              <a:rPr lang="it-IT" sz="1275" dirty="0" err="1"/>
              <a:t>Records</a:t>
            </a:r>
            <a:endParaRPr lang="it-IT" sz="1275" dirty="0"/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275" dirty="0"/>
              <a:t>Control of Non-</a:t>
            </a:r>
            <a:r>
              <a:rPr lang="it-IT" sz="1275" dirty="0" err="1"/>
              <a:t>conforming</a:t>
            </a:r>
            <a:r>
              <a:rPr lang="it-IT" sz="1275" dirty="0"/>
              <a:t> </a:t>
            </a:r>
            <a:r>
              <a:rPr lang="it-IT" sz="1275" dirty="0" err="1"/>
              <a:t>Products</a:t>
            </a:r>
            <a:endParaRPr lang="it-IT" sz="1275" dirty="0"/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275" dirty="0"/>
              <a:t>Handling, Storage, </a:t>
            </a:r>
            <a:r>
              <a:rPr lang="it-IT" sz="1275" dirty="0" err="1"/>
              <a:t>Packing</a:t>
            </a:r>
            <a:r>
              <a:rPr lang="it-IT" sz="1275" dirty="0"/>
              <a:t> and Delivery</a:t>
            </a:r>
          </a:p>
          <a:p>
            <a:pPr marL="3714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275" dirty="0"/>
              <a:t>Installation, Operation and </a:t>
            </a:r>
            <a:r>
              <a:rPr lang="it-IT" sz="1275" dirty="0" err="1"/>
              <a:t>Servicing</a:t>
            </a:r>
            <a:endParaRPr lang="it-IT" sz="1275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it-IT" sz="1600" dirty="0" err="1"/>
              <a:t>Quality</a:t>
            </a:r>
            <a:r>
              <a:rPr lang="it-IT" sz="1600" dirty="0"/>
              <a:t> Audits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it-IT" sz="1600" dirty="0"/>
              <a:t>Training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Milano, 30 gennaio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MariX CDR Meeting #4                       Roberto Saban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20" name="Rectangle 19"/>
          <p:cNvSpPr/>
          <p:nvPr/>
        </p:nvSpPr>
        <p:spPr>
          <a:xfrm>
            <a:off x="5161176" y="2385081"/>
            <a:ext cx="3923218" cy="636104"/>
          </a:xfrm>
          <a:prstGeom prst="rect">
            <a:avLst/>
          </a:prstGeom>
          <a:solidFill>
            <a:schemeClr val="bg1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5161176" y="4472690"/>
            <a:ext cx="3923218" cy="1810580"/>
          </a:xfrm>
          <a:prstGeom prst="rect">
            <a:avLst/>
          </a:prstGeom>
          <a:solidFill>
            <a:schemeClr val="bg1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697886" y="4954301"/>
            <a:ext cx="4274116" cy="461665"/>
            <a:chOff x="697886" y="4954301"/>
            <a:chExt cx="4274116" cy="461665"/>
          </a:xfrm>
        </p:grpSpPr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1048784" y="5002477"/>
              <a:ext cx="3923218" cy="364039"/>
            </a:xfrm>
            <a:prstGeom prst="rect">
              <a:avLst/>
            </a:prstGeom>
            <a:solidFill>
              <a:srgbClr val="FFF1CC"/>
            </a:solidFill>
            <a:effectLst>
              <a:outerShdw blurRad="50800" dist="50800" dir="5400000" algn="ctr" rotWithShape="0">
                <a:schemeClr val="bg2">
                  <a:lumMod val="90000"/>
                </a:scheme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185738" indent="-185738" algn="l" defTabSz="742950" rtl="0" eaLnBrk="1" latinLnBrk="0" hangingPunct="1">
                <a:lnSpc>
                  <a:spcPct val="90000"/>
                </a:lnSpc>
                <a:spcBef>
                  <a:spcPts val="813"/>
                </a:spcBef>
                <a:buFont typeface="Wingdings" charset="2"/>
                <a:buChar char="§"/>
                <a:defRPr sz="227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1pPr>
              <a:lvl2pPr marL="5572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95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2pPr>
              <a:lvl3pPr marL="9286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62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3pPr>
              <a:lvl4pPr marL="13001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4pPr>
              <a:lvl5pPr marL="16716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5pPr>
              <a:lvl6pPr marL="20431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45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60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75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200"/>
                </a:spcBef>
                <a:buFont typeface="Wingdings" charset="2"/>
                <a:buNone/>
              </a:pPr>
              <a:r>
                <a:rPr lang="en-GB" sz="1600" dirty="0"/>
                <a:t>Purchasing and Contracting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7886" y="4954301"/>
              <a:ext cx="383438" cy="46166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97886" y="5552087"/>
            <a:ext cx="4274116" cy="461665"/>
            <a:chOff x="697886" y="5552087"/>
            <a:chExt cx="4274116" cy="461665"/>
          </a:xfrm>
        </p:grpSpPr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1048784" y="5599043"/>
              <a:ext cx="3923218" cy="314740"/>
            </a:xfrm>
            <a:prstGeom prst="rect">
              <a:avLst/>
            </a:prstGeom>
            <a:solidFill>
              <a:srgbClr val="FFF1CC"/>
            </a:solidFill>
            <a:effectLst>
              <a:outerShdw blurRad="50800" dist="50800" dir="5400000" algn="ctr" rotWithShape="0">
                <a:schemeClr val="bg2">
                  <a:lumMod val="90000"/>
                </a:schemeClr>
              </a:outerShdw>
            </a:effectLst>
          </p:spPr>
          <p:txBody>
            <a:bodyPr vert="horz" lIns="91440" tIns="45720" rIns="91440" bIns="45720" rtlCol="0">
              <a:normAutofit lnSpcReduction="10000"/>
            </a:bodyPr>
            <a:lstStyle>
              <a:lvl1pPr marL="185738" indent="-185738" algn="l" defTabSz="742950" rtl="0" eaLnBrk="1" latinLnBrk="0" hangingPunct="1">
                <a:lnSpc>
                  <a:spcPct val="90000"/>
                </a:lnSpc>
                <a:spcBef>
                  <a:spcPts val="813"/>
                </a:spcBef>
                <a:buFont typeface="Wingdings" charset="2"/>
                <a:buChar char="§"/>
                <a:defRPr sz="227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1pPr>
              <a:lvl2pPr marL="5572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95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2pPr>
              <a:lvl3pPr marL="9286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62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3pPr>
              <a:lvl4pPr marL="13001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4pPr>
              <a:lvl5pPr marL="16716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5pPr>
              <a:lvl6pPr marL="20431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45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60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75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200"/>
                </a:spcBef>
                <a:buFont typeface="Wingdings" charset="2"/>
                <a:buNone/>
              </a:pPr>
              <a:r>
                <a:rPr lang="en-GB" sz="1600"/>
                <a:t>Training</a:t>
              </a:r>
              <a:endParaRPr lang="en-GB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7886" y="5552087"/>
              <a:ext cx="383438" cy="46166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8625" y="4035774"/>
            <a:ext cx="4323377" cy="686000"/>
            <a:chOff x="648625" y="3417203"/>
            <a:chExt cx="4323377" cy="686000"/>
          </a:xfrm>
        </p:grpSpPr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1048784" y="3467923"/>
              <a:ext cx="3923218" cy="635280"/>
            </a:xfrm>
            <a:prstGeom prst="rect">
              <a:avLst/>
            </a:prstGeom>
            <a:solidFill>
              <a:srgbClr val="FFF1CC"/>
            </a:solidFill>
            <a:effectLst>
              <a:outerShdw blurRad="50800" dist="50800" dir="5400000" algn="ctr" rotWithShape="0">
                <a:schemeClr val="bg2">
                  <a:lumMod val="90000"/>
                </a:schemeClr>
              </a:outerShdw>
            </a:effectLst>
          </p:spPr>
          <p:txBody>
            <a:bodyPr vert="horz" lIns="91440" tIns="45720" rIns="91440" bIns="45720" rtlCol="0">
              <a:normAutofit lnSpcReduction="10000"/>
            </a:bodyPr>
            <a:lstStyle>
              <a:lvl1pPr marL="185738" indent="-185738" algn="l" defTabSz="742950" rtl="0" eaLnBrk="1" latinLnBrk="0" hangingPunct="1">
                <a:lnSpc>
                  <a:spcPct val="90000"/>
                </a:lnSpc>
                <a:spcBef>
                  <a:spcPts val="813"/>
                </a:spcBef>
                <a:buFont typeface="Wingdings" charset="2"/>
                <a:buChar char="§"/>
                <a:defRPr sz="227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1pPr>
              <a:lvl2pPr marL="5572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95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2pPr>
              <a:lvl3pPr marL="9286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62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3pPr>
              <a:lvl4pPr marL="13001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4pPr>
              <a:lvl5pPr marL="16716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5pPr>
              <a:lvl6pPr marL="20431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45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60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75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600" dirty="0"/>
                <a:t>Document and Data Control</a:t>
              </a:r>
            </a:p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600" dirty="0"/>
                <a:t>Product Identification and Traceability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8625" y="3417203"/>
              <a:ext cx="383438" cy="46166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8625" y="1834782"/>
            <a:ext cx="4306656" cy="1935438"/>
            <a:chOff x="648625" y="1834782"/>
            <a:chExt cx="4306656" cy="1935438"/>
          </a:xfrm>
        </p:grpSpPr>
        <p:sp>
          <p:nvSpPr>
            <p:cNvPr id="32" name="TextBox 31"/>
            <p:cNvSpPr txBox="1"/>
            <p:nvPr/>
          </p:nvSpPr>
          <p:spPr>
            <a:xfrm>
              <a:off x="648625" y="1834782"/>
              <a:ext cx="383438" cy="46166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1</a:t>
              </a:r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1032063" y="1905215"/>
              <a:ext cx="3923218" cy="1865005"/>
            </a:xfrm>
            <a:prstGeom prst="rect">
              <a:avLst/>
            </a:prstGeom>
            <a:solidFill>
              <a:srgbClr val="FFF1CC"/>
            </a:solidFill>
            <a:effectLst>
              <a:outerShdw blurRad="50800" dist="50800" dir="5400000" algn="ctr" rotWithShape="0">
                <a:schemeClr val="bg2">
                  <a:lumMod val="90000"/>
                </a:scheme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185738" indent="-185738" algn="l" defTabSz="742950" rtl="0" eaLnBrk="1" latinLnBrk="0" hangingPunct="1">
                <a:lnSpc>
                  <a:spcPct val="90000"/>
                </a:lnSpc>
                <a:spcBef>
                  <a:spcPts val="813"/>
                </a:spcBef>
                <a:buFont typeface="Wingdings" charset="2"/>
                <a:buChar char="§"/>
                <a:defRPr sz="227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1pPr>
              <a:lvl2pPr marL="5572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95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2pPr>
              <a:lvl3pPr marL="9286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62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3pPr>
              <a:lvl4pPr marL="13001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4pPr>
              <a:lvl5pPr marL="16716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5pPr>
              <a:lvl6pPr marL="20431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45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60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75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600" dirty="0"/>
                <a:t>Project definition</a:t>
              </a:r>
            </a:p>
            <a:p>
              <a:pPr marL="371475" lvl="1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400" dirty="0"/>
                <a:t>Parameters &amp; Layout</a:t>
              </a:r>
            </a:p>
            <a:p>
              <a:pPr marL="371475" lvl="1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400" dirty="0"/>
                <a:t>LHC Hardware Baseline</a:t>
              </a:r>
            </a:p>
            <a:p>
              <a:pPr marL="371475" lvl="1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400" dirty="0"/>
                <a:t>Configuration Management</a:t>
              </a:r>
            </a:p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600" dirty="0"/>
                <a:t>Design Control</a:t>
              </a:r>
            </a:p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600" dirty="0"/>
                <a:t>Schedule Control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6BBF96-8607-8347-81B2-67CE06F23DA3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599333-F191-E54B-9177-6CEF9D0168E0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6F6584-6A97-7F46-85D1-CC76BDFD92AD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189E6F9-C5BE-F64C-9357-00E2CF0AC670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A01F5F2-AF55-3046-9DF6-F17B37F008A7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4688A2-BAE8-C44B-A229-8282D4E351B2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8A4F742-FD69-584A-A518-96B579B4D9E3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96D3424-E043-F34D-BC1E-0B90FB8F622C}"/>
              </a:ext>
            </a:extLst>
          </p:cNvPr>
          <p:cNvSpPr/>
          <p:nvPr/>
        </p:nvSpPr>
        <p:spPr>
          <a:xfrm>
            <a:off x="-1" y="4344852"/>
            <a:ext cx="272584" cy="2050997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D28B6E-06E1-7440-BB5D-5C32B4AC460F}"/>
              </a:ext>
            </a:extLst>
          </p:cNvPr>
          <p:cNvSpPr/>
          <p:nvPr/>
        </p:nvSpPr>
        <p:spPr>
          <a:xfrm>
            <a:off x="9347" y="0"/>
            <a:ext cx="263236" cy="3220234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03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Obiettivo MT #1</a:t>
            </a:r>
            <a:endParaRPr lang="it-IT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5196017" y="1457244"/>
            <a:ext cx="3722426" cy="43911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4500" indent="-436563">
              <a:lnSpc>
                <a:spcPct val="100000"/>
              </a:lnSpc>
              <a:spcBef>
                <a:spcPts val="600"/>
              </a:spcBef>
            </a:pPr>
            <a:r>
              <a:rPr lang="en-GB" sz="2400" dirty="0" err="1"/>
              <a:t>Dobbiamo</a:t>
            </a:r>
            <a:r>
              <a:rPr lang="en-GB" sz="2400" dirty="0"/>
              <a:t> </a:t>
            </a:r>
            <a:r>
              <a:rPr lang="en-GB" sz="2400" dirty="0" err="1"/>
              <a:t>capire</a:t>
            </a:r>
            <a:r>
              <a:rPr lang="en-GB" sz="2400" dirty="0"/>
              <a:t> come </a:t>
            </a:r>
            <a:r>
              <a:rPr lang="en-GB" sz="2400" dirty="0" err="1"/>
              <a:t>questo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stia</a:t>
            </a:r>
            <a:r>
              <a:rPr lang="en-GB" sz="2400" dirty="0"/>
              <a:t> </a:t>
            </a:r>
            <a:r>
              <a:rPr lang="en-GB" sz="2400" dirty="0" err="1"/>
              <a:t>facendo</a:t>
            </a:r>
            <a:r>
              <a:rPr lang="en-GB" sz="2400" dirty="0"/>
              <a:t>  </a:t>
            </a:r>
            <a:r>
              <a:rPr lang="en-GB" sz="2400" dirty="0" err="1"/>
              <a:t>attualmente</a:t>
            </a:r>
            <a:r>
              <a:rPr lang="en-GB" sz="2400" dirty="0"/>
              <a:t> </a:t>
            </a:r>
            <a:r>
              <a:rPr lang="en-GB" sz="2400" dirty="0" err="1"/>
              <a:t>nell’INFN</a:t>
            </a:r>
            <a:endParaRPr lang="en-GB" sz="2400" dirty="0"/>
          </a:p>
          <a:p>
            <a:pPr marL="444500" indent="-436563">
              <a:lnSpc>
                <a:spcPct val="100000"/>
              </a:lnSpc>
              <a:spcBef>
                <a:spcPts val="600"/>
              </a:spcBef>
            </a:pPr>
            <a:r>
              <a:rPr lang="en-GB" sz="2400" dirty="0" err="1"/>
              <a:t>Assicurarci</a:t>
            </a:r>
            <a:r>
              <a:rPr lang="en-GB" sz="2400" dirty="0"/>
              <a:t> </a:t>
            </a:r>
            <a:r>
              <a:rPr lang="en-GB" sz="2400" dirty="0" err="1"/>
              <a:t>qual’è</a:t>
            </a:r>
            <a:r>
              <a:rPr lang="en-GB" sz="2400" dirty="0"/>
              <a:t> </a:t>
            </a:r>
            <a:r>
              <a:rPr lang="en-GB" sz="2400" b="1" dirty="0"/>
              <a:t>la </a:t>
            </a:r>
            <a:r>
              <a:rPr lang="en-GB" sz="2400" b="1" dirty="0" err="1"/>
              <a:t>prassi</a:t>
            </a:r>
            <a:r>
              <a:rPr lang="en-GB" sz="2400" b="1" dirty="0"/>
              <a:t> </a:t>
            </a:r>
            <a:r>
              <a:rPr lang="en-GB" sz="2400" b="1" dirty="0" err="1"/>
              <a:t>più</a:t>
            </a:r>
            <a:r>
              <a:rPr lang="en-GB" sz="2400" b="1" dirty="0"/>
              <a:t> </a:t>
            </a:r>
            <a:r>
              <a:rPr lang="en-GB" sz="2400" b="1" dirty="0" err="1"/>
              <a:t>vicina</a:t>
            </a:r>
            <a:r>
              <a:rPr lang="en-GB" sz="2400" b="1" dirty="0"/>
              <a:t> </a:t>
            </a:r>
            <a:r>
              <a:rPr lang="en-GB" sz="2400" b="1" dirty="0" err="1"/>
              <a:t>ai</a:t>
            </a:r>
            <a:r>
              <a:rPr lang="en-GB" sz="2400" b="1" dirty="0"/>
              <a:t> </a:t>
            </a:r>
            <a:r>
              <a:rPr lang="en-GB" sz="2400" b="1" dirty="0" err="1"/>
              <a:t>migliori</a:t>
            </a:r>
            <a:r>
              <a:rPr lang="en-GB" sz="2400" b="1" dirty="0"/>
              <a:t> engineering practices</a:t>
            </a:r>
          </a:p>
          <a:p>
            <a:pPr marL="444500" indent="-436563">
              <a:lnSpc>
                <a:spcPct val="100000"/>
              </a:lnSpc>
              <a:spcBef>
                <a:spcPts val="600"/>
              </a:spcBef>
            </a:pPr>
            <a:r>
              <a:rPr lang="en-GB" sz="2400" dirty="0" err="1"/>
              <a:t>Documentarla</a:t>
            </a:r>
            <a:endParaRPr lang="en-GB" sz="2400" dirty="0"/>
          </a:p>
          <a:p>
            <a:pPr marL="444500" indent="-436563">
              <a:lnSpc>
                <a:spcPct val="100000"/>
              </a:lnSpc>
              <a:spcBef>
                <a:spcPts val="600"/>
              </a:spcBef>
            </a:pPr>
            <a:r>
              <a:rPr lang="en-GB" sz="2400" dirty="0" err="1"/>
              <a:t>Provarla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dei</a:t>
            </a:r>
            <a:r>
              <a:rPr lang="en-GB" sz="2400" dirty="0"/>
              <a:t> </a:t>
            </a:r>
            <a:r>
              <a:rPr lang="en-GB" sz="2400" dirty="0" err="1"/>
              <a:t>progetti</a:t>
            </a:r>
            <a:r>
              <a:rPr lang="en-GB" sz="2400" dirty="0"/>
              <a:t> in </a:t>
            </a:r>
            <a:r>
              <a:rPr lang="en-GB" sz="2400" dirty="0" err="1"/>
              <a:t>corso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48625" y="950862"/>
            <a:ext cx="4306656" cy="1935438"/>
            <a:chOff x="648625" y="1834782"/>
            <a:chExt cx="4306656" cy="1935438"/>
          </a:xfrm>
        </p:grpSpPr>
        <p:sp>
          <p:nvSpPr>
            <p:cNvPr id="9" name="TextBox 8"/>
            <p:cNvSpPr txBox="1"/>
            <p:nvPr/>
          </p:nvSpPr>
          <p:spPr>
            <a:xfrm>
              <a:off x="648625" y="1834782"/>
              <a:ext cx="383438" cy="46166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1</a:t>
              </a: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1032063" y="1905215"/>
              <a:ext cx="3923218" cy="1865005"/>
            </a:xfrm>
            <a:prstGeom prst="rect">
              <a:avLst/>
            </a:prstGeom>
            <a:solidFill>
              <a:srgbClr val="FFF1CC"/>
            </a:solidFill>
            <a:effectLst>
              <a:outerShdw blurRad="50800" dist="50800" dir="5400000" algn="ctr" rotWithShape="0">
                <a:schemeClr val="bg2">
                  <a:lumMod val="90000"/>
                </a:scheme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185738" indent="-185738" algn="l" defTabSz="742950" rtl="0" eaLnBrk="1" latinLnBrk="0" hangingPunct="1">
                <a:lnSpc>
                  <a:spcPct val="90000"/>
                </a:lnSpc>
                <a:spcBef>
                  <a:spcPts val="813"/>
                </a:spcBef>
                <a:buFont typeface="Wingdings" charset="2"/>
                <a:buChar char="§"/>
                <a:defRPr sz="227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1pPr>
              <a:lvl2pPr marL="5572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95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2pPr>
              <a:lvl3pPr marL="9286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62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3pPr>
              <a:lvl4pPr marL="13001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4pPr>
              <a:lvl5pPr marL="16716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5pPr>
              <a:lvl6pPr marL="20431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45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60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75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600" dirty="0"/>
                <a:t>Project definition</a:t>
              </a:r>
            </a:p>
            <a:p>
              <a:pPr marL="371475" lvl="1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400" dirty="0"/>
                <a:t>Parameters &amp; Layout</a:t>
              </a:r>
            </a:p>
            <a:p>
              <a:pPr marL="371475" lvl="1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400" dirty="0"/>
                <a:t>LHC Hardware Baseline</a:t>
              </a:r>
            </a:p>
            <a:p>
              <a:pPr marL="371475" lvl="1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400" dirty="0"/>
                <a:t>Configuration Management</a:t>
              </a:r>
            </a:p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600" dirty="0"/>
                <a:t>Design Control</a:t>
              </a:r>
            </a:p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600" dirty="0"/>
                <a:t>Schedule Control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880" y="2868696"/>
            <a:ext cx="2296160" cy="3260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59" y="4971675"/>
            <a:ext cx="1116587" cy="13011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ADECB21-F2C6-074E-8278-A43928DA781D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4842C8-A8EF-8545-B7F1-1F02202DA6D3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90C84A-21E8-1640-A98B-36C61A59B21D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A645B6-1426-D545-9819-D695A888B612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55314A-B9C8-904E-9CA6-3625F0601D96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CFBD7C-1912-D24C-9F39-709F782680E2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2898A7-5EC7-6C4E-B3C8-7A2BBF64EBCC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89AFF58-1F9F-A64B-A067-0DB8017C9CF5}"/>
              </a:ext>
            </a:extLst>
          </p:cNvPr>
          <p:cNvSpPr/>
          <p:nvPr/>
        </p:nvSpPr>
        <p:spPr>
          <a:xfrm>
            <a:off x="-1" y="5403391"/>
            <a:ext cx="272584" cy="992458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97F565-74CE-D547-A25E-B70D8644FCF3}"/>
              </a:ext>
            </a:extLst>
          </p:cNvPr>
          <p:cNvSpPr/>
          <p:nvPr/>
        </p:nvSpPr>
        <p:spPr>
          <a:xfrm>
            <a:off x="9347" y="0"/>
            <a:ext cx="263236" cy="4278774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42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Obiettivo MT #2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84775" y="1383467"/>
            <a:ext cx="3546763" cy="4538749"/>
          </a:xfrm>
          <a:prstGeom prst="rect">
            <a:avLst/>
          </a:prstGeom>
        </p:spPr>
        <p:txBody>
          <a:bodyPr>
            <a:noAutofit/>
          </a:bodyPr>
          <a:lstStyle>
            <a:lvl1pPr marL="360363" indent="-360363" algn="just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 kumimoji="0" sz="3000" b="0" i="0" kern="1200">
                <a:solidFill>
                  <a:srgbClr val="0C377B"/>
                </a:solidFill>
                <a:latin typeface="Avenir Next" charset="0"/>
                <a:ea typeface="Avenir Next" charset="0"/>
                <a:cs typeface="Avenir Next" charset="0"/>
              </a:defRPr>
            </a:lvl1pPr>
            <a:lvl2pPr marL="720725" indent="-360363" algn="just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Wingdings" charset="2"/>
              <a:buChar char="§"/>
              <a:defRPr kumimoji="0" sz="3000" b="0" i="0" kern="1200">
                <a:solidFill>
                  <a:srgbClr val="0C377B"/>
                </a:solidFill>
                <a:latin typeface="Avenir Next" charset="0"/>
                <a:ea typeface="Avenir Next" charset="0"/>
                <a:cs typeface="Avenir Next" charset="0"/>
              </a:defRPr>
            </a:lvl2pPr>
            <a:lvl3pPr marL="1084263" indent="-363538" algn="just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Wingdings" charset="2"/>
              <a:buChar char="§"/>
              <a:defRPr kumimoji="0" sz="3000" b="0" i="0" kern="1200">
                <a:solidFill>
                  <a:srgbClr val="0C377B"/>
                </a:solidFill>
                <a:latin typeface="Avenir Next" charset="0"/>
                <a:ea typeface="Avenir Next" charset="0"/>
                <a:cs typeface="Avenir Next" charset="0"/>
              </a:defRPr>
            </a:lvl3pPr>
            <a:lvl4pPr marL="1439863" indent="-360363" algn="just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Wingdings" charset="2"/>
              <a:buChar char="§"/>
              <a:defRPr kumimoji="0" sz="3000" b="0" i="0" kern="1200">
                <a:solidFill>
                  <a:srgbClr val="0C377B"/>
                </a:solidFill>
                <a:latin typeface="Avenir Next" charset="0"/>
                <a:ea typeface="Avenir Next" charset="0"/>
                <a:cs typeface="Avenir Next" charset="0"/>
              </a:defRPr>
            </a:lvl4pPr>
            <a:lvl5pPr marL="1790700" indent="-350838" algn="just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Wingdings" charset="2"/>
              <a:buChar char="§"/>
              <a:defRPr kumimoji="0" sz="3000" b="0" i="0" kern="1200" baseline="0">
                <a:solidFill>
                  <a:srgbClr val="0C377B"/>
                </a:solidFill>
                <a:latin typeface="Avenir Next" charset="0"/>
                <a:ea typeface="Avenir Next" charset="0"/>
                <a:cs typeface="Avenir Next" charset="0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0" indent="-539750" algn="l">
              <a:spcBef>
                <a:spcPts val="600"/>
              </a:spcBef>
            </a:pPr>
            <a:r>
              <a:rPr lang="it-IT" sz="2400" dirty="0" err="1"/>
              <a:t>Repository</a:t>
            </a:r>
            <a:endParaRPr lang="it-IT" sz="2400" dirty="0"/>
          </a:p>
          <a:p>
            <a:pPr marL="539750" indent="-539750" algn="l">
              <a:spcBef>
                <a:spcPts val="600"/>
              </a:spcBef>
            </a:pPr>
            <a:r>
              <a:rPr lang="it-IT" sz="2400" dirty="0"/>
              <a:t>Convenzioni per</a:t>
            </a:r>
          </a:p>
          <a:p>
            <a:pPr marL="898525" lvl="1" indent="-357188" algn="l">
              <a:spcBef>
                <a:spcPts val="600"/>
              </a:spcBef>
              <a:buFont typeface="Helvetica" charset="0"/>
              <a:buChar char="-"/>
            </a:pPr>
            <a:r>
              <a:rPr lang="it-IT" sz="2400" dirty="0"/>
              <a:t>le denominazioni</a:t>
            </a:r>
          </a:p>
          <a:p>
            <a:pPr marL="898525" lvl="1" indent="-357188" algn="l">
              <a:spcBef>
                <a:spcPts val="600"/>
              </a:spcBef>
              <a:buFont typeface="Helvetica" charset="0"/>
              <a:buChar char="-"/>
            </a:pPr>
            <a:r>
              <a:rPr lang="it-IT" sz="2400" dirty="0"/>
              <a:t>i tipi di documenti</a:t>
            </a:r>
          </a:p>
          <a:p>
            <a:pPr marL="898525" lvl="1" indent="-357188" algn="l">
              <a:spcBef>
                <a:spcPts val="600"/>
              </a:spcBef>
              <a:buFont typeface="Helvetica" charset="0"/>
              <a:buChar char="-"/>
            </a:pPr>
            <a:r>
              <a:rPr lang="it-IT" sz="2400" dirty="0"/>
              <a:t>il formato dei documenti</a:t>
            </a:r>
          </a:p>
          <a:p>
            <a:pPr marL="539750" indent="-539750" algn="l">
              <a:spcBef>
                <a:spcPts val="600"/>
              </a:spcBef>
            </a:pPr>
            <a:r>
              <a:rPr lang="it-IT" sz="2400" dirty="0"/>
              <a:t>Processi di approvazione</a:t>
            </a:r>
          </a:p>
          <a:p>
            <a:pPr marL="539750" indent="-539750" algn="l">
              <a:spcBef>
                <a:spcPts val="600"/>
              </a:spcBef>
            </a:pPr>
            <a:r>
              <a:rPr lang="it-IT" sz="2400" dirty="0"/>
              <a:t>Ciclo di vita dei documenti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8625" y="967454"/>
            <a:ext cx="4323377" cy="696160"/>
            <a:chOff x="648625" y="3417203"/>
            <a:chExt cx="4323377" cy="696160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1048784" y="3478083"/>
              <a:ext cx="3923218" cy="635280"/>
            </a:xfrm>
            <a:prstGeom prst="rect">
              <a:avLst/>
            </a:prstGeom>
            <a:solidFill>
              <a:srgbClr val="FFF1CC"/>
            </a:solidFill>
            <a:effectLst>
              <a:outerShdw blurRad="50800" dist="50800" dir="5400000" algn="ctr" rotWithShape="0">
                <a:schemeClr val="bg2">
                  <a:lumMod val="90000"/>
                </a:schemeClr>
              </a:outerShdw>
            </a:effectLst>
          </p:spPr>
          <p:txBody>
            <a:bodyPr vert="horz" lIns="91440" tIns="45720" rIns="91440" bIns="45720" rtlCol="0">
              <a:normAutofit lnSpcReduction="10000"/>
            </a:bodyPr>
            <a:lstStyle>
              <a:lvl1pPr marL="185738" indent="-185738" algn="l" defTabSz="742950" rtl="0" eaLnBrk="1" latinLnBrk="0" hangingPunct="1">
                <a:lnSpc>
                  <a:spcPct val="90000"/>
                </a:lnSpc>
                <a:spcBef>
                  <a:spcPts val="813"/>
                </a:spcBef>
                <a:buFont typeface="Wingdings" charset="2"/>
                <a:buChar char="§"/>
                <a:defRPr sz="227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1pPr>
              <a:lvl2pPr marL="5572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95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2pPr>
              <a:lvl3pPr marL="9286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625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3pPr>
              <a:lvl4pPr marL="13001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4pPr>
              <a:lvl5pPr marL="16716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Wingdings" charset="2"/>
                <a:buChar char="§"/>
                <a:defRPr sz="1463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5pPr>
              <a:lvl6pPr marL="20431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45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60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75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600" dirty="0"/>
                <a:t>Document and Data Control</a:t>
              </a:r>
            </a:p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Wingdings" charset="2"/>
                <a:buNone/>
              </a:pPr>
              <a:r>
                <a:rPr lang="en-GB" sz="1600" dirty="0"/>
                <a:t>Product Identification and Traceability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8625" y="3417203"/>
              <a:ext cx="383438" cy="46166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2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59" y="4971675"/>
            <a:ext cx="1116587" cy="1301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D702AA-3CE5-894C-9F67-CBFEF62D0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44" y="2312988"/>
            <a:ext cx="2296160" cy="3251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D62B882-0B6B-B849-9AD7-411C667D58F7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4379B5-B1BA-934F-A450-B73216998A2C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335E01-E59D-684B-857A-82C7C03547A2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B78ACB-0D42-0A4F-9671-A647778A7CFF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0513FCB-73A3-9A4B-8A27-409482AFE49E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B5494D-0A61-3042-994D-30ACCC6A291B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95B1F5-4EB8-B043-8B00-15E32E66659B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EC91096-D7FF-C14E-810E-A8B209C79E20}"/>
              </a:ext>
            </a:extLst>
          </p:cNvPr>
          <p:cNvSpPr/>
          <p:nvPr/>
        </p:nvSpPr>
        <p:spPr>
          <a:xfrm>
            <a:off x="-1" y="5403391"/>
            <a:ext cx="272584" cy="992458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137EF6-E96E-5545-8072-5A1EC62A7612}"/>
              </a:ext>
            </a:extLst>
          </p:cNvPr>
          <p:cNvSpPr/>
          <p:nvPr/>
        </p:nvSpPr>
        <p:spPr>
          <a:xfrm>
            <a:off x="9347" y="0"/>
            <a:ext cx="263236" cy="4278774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A0D359-EA18-9D4F-9948-F82A063AD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33812">
            <a:off x="2972366" y="2284577"/>
            <a:ext cx="2253477" cy="3211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07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Conceptual Design Report</a:t>
            </a:r>
            <a:r>
              <a:rPr lang="en-GB" dirty="0"/>
              <a:t> </a:t>
            </a:r>
            <a:r>
              <a:rPr lang="en-GB" b="1" dirty="0"/>
              <a:t>MariX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016000"/>
            <a:ext cx="3633430" cy="5140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477" y="1016000"/>
            <a:ext cx="3630576" cy="5140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CFB499-D8AA-5E47-9E61-AC84559F3C0A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9960C7-BBDC-D44A-BCFD-45288216B394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397EF8-B854-564A-918A-EFD9B49D6342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7357C-433A-D54E-9A5B-00E094D34EDB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16BFAB-C734-3E4C-9013-3E3BE8B2FF18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5F16DA-6764-2D4E-9F7A-E99240643B4F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CB7C22-F2B6-8448-9DA6-D96F4955A2B5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AFEC71E-93C4-3547-B5B1-D6D9C01E75E4}"/>
              </a:ext>
            </a:extLst>
          </p:cNvPr>
          <p:cNvSpPr/>
          <p:nvPr/>
        </p:nvSpPr>
        <p:spPr>
          <a:xfrm>
            <a:off x="0" y="0"/>
            <a:ext cx="272584" cy="5337312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170440-CD92-6546-97B6-8577E1DCFAFA}"/>
              </a:ext>
            </a:extLst>
          </p:cNvPr>
          <p:cNvSpPr txBox="1"/>
          <p:nvPr/>
        </p:nvSpPr>
        <p:spPr>
          <a:xfrm>
            <a:off x="-312234" y="-89210"/>
            <a:ext cx="0" cy="0"/>
          </a:xfrm>
          <a:prstGeom prst="rect">
            <a:avLst/>
          </a:prstGeom>
          <a:noFill/>
        </p:spPr>
        <p:txBody>
          <a:bodyPr vert="horz" wrap="none" rtlCol="0" anchor="t" anchorCtr="0">
            <a:noAutofit/>
          </a:bodyPr>
          <a:lstStyle/>
          <a:p>
            <a:pPr algn="just"/>
            <a:endParaRPr lang="it-IT" sz="20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09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468E-A1C9-324C-A7CB-D38D6EA0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117" y="244378"/>
            <a:ext cx="1669508" cy="715840"/>
          </a:xfrm>
        </p:spPr>
        <p:txBody>
          <a:bodyPr/>
          <a:lstStyle/>
          <a:p>
            <a:r>
              <a:rPr lang="it-IT" dirty="0"/>
              <a:t>Proposta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4FC791-89F5-294E-8868-E3F4E7697EC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67551547"/>
              </p:ext>
            </p:extLst>
          </p:nvPr>
        </p:nvGraphicFramePr>
        <p:xfrm>
          <a:off x="457199" y="960218"/>
          <a:ext cx="8226426" cy="3134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622801">
                  <a:extLst>
                    <a:ext uri="{9D8B030D-6E8A-4147-A177-3AD203B41FA5}">
                      <a16:colId xmlns:a16="http://schemas.microsoft.com/office/drawing/2014/main" val="1503427004"/>
                    </a:ext>
                  </a:extLst>
                </a:gridCol>
                <a:gridCol w="3603625">
                  <a:extLst>
                    <a:ext uri="{9D8B030D-6E8A-4147-A177-3AD203B41FA5}">
                      <a16:colId xmlns:a16="http://schemas.microsoft.com/office/drawing/2014/main" val="2898445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Introduction and Motivation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L.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Serafini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, G. Rossi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640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The Energy Recovery/Doubling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Linac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 and Bubble-Arc 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A.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Bacci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, R.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Paparella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, M.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Placidi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516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The ICS X-ray Source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L.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Serafini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, S.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Cialdi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143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The FEL X-ray Source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V. Petrillo, F.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Broggi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2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The Site and Infrastructure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Sytems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D.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Giove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, E.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Puppin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, F.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Prelz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86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The R&amp;D Lines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L.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Serafini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, P.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Michelato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900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The user community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G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Ghiringhelli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, R.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Calandrino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, M.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Gambaccini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45497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3BC0E-3400-3C4C-8D76-36F0800883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3581F-8087-3B4B-BFB6-084E3DEA7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26A4F-EDD3-B345-98A6-788BCB65B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3FCC8-F371-9D46-8417-23EE9906752F}"/>
              </a:ext>
            </a:extLst>
          </p:cNvPr>
          <p:cNvSpPr txBox="1"/>
          <p:nvPr/>
        </p:nvSpPr>
        <p:spPr>
          <a:xfrm>
            <a:off x="457199" y="4248615"/>
            <a:ext cx="3980986" cy="361146"/>
          </a:xfrm>
          <a:prstGeom prst="rect">
            <a:avLst/>
          </a:prstGeom>
          <a:noFill/>
        </p:spPr>
        <p:txBody>
          <a:bodyPr vert="horz" wrap="none" rtlCol="0" anchor="t" anchorCtr="0">
            <a:noAutofit/>
          </a:bodyPr>
          <a:lstStyle/>
          <a:p>
            <a:pPr algn="just"/>
            <a:r>
              <a:rPr lang="it-IT" sz="2000" dirty="0" err="1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Editorial</a:t>
            </a:r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Board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2EA1E40-4844-CB48-9C4A-2ABE6A8CC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811906"/>
              </p:ext>
            </p:extLst>
          </p:nvPr>
        </p:nvGraphicFramePr>
        <p:xfrm>
          <a:off x="457199" y="4609761"/>
          <a:ext cx="8226426" cy="1752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620987">
                  <a:extLst>
                    <a:ext uri="{9D8B030D-6E8A-4147-A177-3AD203B41FA5}">
                      <a16:colId xmlns:a16="http://schemas.microsoft.com/office/drawing/2014/main" val="150562980"/>
                    </a:ext>
                  </a:extLst>
                </a:gridCol>
                <a:gridCol w="3605439">
                  <a:extLst>
                    <a:ext uri="{9D8B030D-6E8A-4147-A177-3AD203B41FA5}">
                      <a16:colId xmlns:a16="http://schemas.microsoft.com/office/drawing/2014/main" val="28177559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latin typeface="Avenir Next" panose="020B0503020202020204" pitchFamily="34" charset="0"/>
                        </a:rPr>
                        <a:t>CDR Coordinator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Avenir Next" panose="020B0503020202020204" pitchFamily="34" charset="0"/>
                        </a:rPr>
                        <a:t>L. Serafini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206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latin typeface="Avenir Next" panose="020B0503020202020204" pitchFamily="34" charset="0"/>
                        </a:rPr>
                        <a:t>Technical Coordinator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Avenir Next" panose="020B0503020202020204" pitchFamily="34" charset="0"/>
                        </a:rPr>
                        <a:t>P. </a:t>
                      </a:r>
                      <a:r>
                        <a:rPr lang="it-IT" dirty="0" err="1">
                          <a:latin typeface="Avenir Next" panose="020B0503020202020204" pitchFamily="34" charset="0"/>
                        </a:rPr>
                        <a:t>Michelato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975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>
                          <a:latin typeface="Avenir Next" panose="020B0503020202020204" pitchFamily="34" charset="0"/>
                        </a:rPr>
                        <a:t>Main</a:t>
                      </a:r>
                      <a:r>
                        <a:rPr lang="it-IT" dirty="0">
                          <a:latin typeface="Avenir Next" panose="020B0503020202020204" pitchFamily="34" charset="0"/>
                        </a:rPr>
                        <a:t> Editor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latin typeface="Avenir Next" panose="020B0503020202020204" pitchFamily="34" charset="0"/>
                        </a:rPr>
                        <a:t>R</a:t>
                      </a:r>
                      <a:r>
                        <a:rPr lang="it-IT" dirty="0">
                          <a:latin typeface="Avenir Next" panose="020B0503020202020204" pitchFamily="34" charset="0"/>
                        </a:rPr>
                        <a:t>. Saban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968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latin typeface="Avenir Next" panose="020B0503020202020204" pitchFamily="34" charset="0"/>
                        </a:rPr>
                        <a:t>Board </a:t>
                      </a:r>
                      <a:r>
                        <a:rPr lang="it-IT" dirty="0" err="1">
                          <a:latin typeface="Avenir Next" panose="020B0503020202020204" pitchFamily="34" charset="0"/>
                        </a:rPr>
                        <a:t>Members</a:t>
                      </a:r>
                      <a:endParaRPr lang="it-IT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Avenir Next" panose="020B0503020202020204" pitchFamily="34" charset="0"/>
                        </a:rPr>
                        <a:t>C. </a:t>
                      </a:r>
                      <a:r>
                        <a:rPr lang="it-IT" dirty="0" err="1">
                          <a:latin typeface="Avenir Next" panose="020B0503020202020204" pitchFamily="34" charset="0"/>
                        </a:rPr>
                        <a:t>Meroni</a:t>
                      </a:r>
                      <a:r>
                        <a:rPr lang="it-IT" dirty="0">
                          <a:latin typeface="Avenir Next" panose="020B0503020202020204" pitchFamily="34" charset="0"/>
                        </a:rPr>
                        <a:t>, M. Placidi, E. </a:t>
                      </a:r>
                      <a:r>
                        <a:rPr lang="it-IT" dirty="0" err="1">
                          <a:latin typeface="Avenir Next" panose="020B0503020202020204" pitchFamily="34" charset="0"/>
                        </a:rPr>
                        <a:t>Puppin</a:t>
                      </a:r>
                      <a:r>
                        <a:rPr lang="it-IT" dirty="0">
                          <a:latin typeface="Avenir Next" panose="020B0503020202020204" pitchFamily="34" charset="0"/>
                        </a:rPr>
                        <a:t>, G. Rossi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4628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B07F2CE-3FAB-A645-A4F1-B7D6B91D7B42}"/>
              </a:ext>
            </a:extLst>
          </p:cNvPr>
          <p:cNvSpPr txBox="1"/>
          <p:nvPr/>
        </p:nvSpPr>
        <p:spPr>
          <a:xfrm>
            <a:off x="457199" y="599072"/>
            <a:ext cx="3980986" cy="361146"/>
          </a:xfrm>
          <a:prstGeom prst="rect">
            <a:avLst/>
          </a:prstGeom>
          <a:noFill/>
        </p:spPr>
        <p:txBody>
          <a:bodyPr vert="horz" wrap="none" rtlCol="0" anchor="t" anchorCtr="0">
            <a:noAutofit/>
          </a:bodyPr>
          <a:lstStyle/>
          <a:p>
            <a:pPr algn="just"/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Assegnazione dei capitoli del CDR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56B6FE-E7FD-0A47-9ECD-1CDF5ADA25E0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874CE7-13A9-AB42-A052-54F9A8ADA836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8C97EC-8F41-3E4D-955C-F9978F50F48C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B6A4B9-EE47-424E-822D-A9047B8869F7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0558F4-7D6C-764A-B825-CD79E1647949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55BC3F-4619-7841-BDBE-B9D90C4A6BF0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3C3A99-2390-544B-9956-41C7A8ACD59B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88AD99B-7B37-D147-B8D2-5BB1634C2BC9}"/>
              </a:ext>
            </a:extLst>
          </p:cNvPr>
          <p:cNvSpPr/>
          <p:nvPr/>
        </p:nvSpPr>
        <p:spPr>
          <a:xfrm>
            <a:off x="0" y="0"/>
            <a:ext cx="272584" cy="5337312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075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6624" y="233493"/>
            <a:ext cx="2517429" cy="2130566"/>
          </a:xfrm>
        </p:spPr>
        <p:txBody>
          <a:bodyPr>
            <a:normAutofit/>
          </a:bodyPr>
          <a:lstStyle/>
          <a:p>
            <a:r>
              <a:rPr lang="it-IT" b="1" dirty="0"/>
              <a:t>MariX </a:t>
            </a:r>
            <a:br>
              <a:rPr lang="it-IT" b="1" dirty="0"/>
            </a:br>
            <a:r>
              <a:rPr lang="it-IT" b="1" dirty="0">
                <a:solidFill>
                  <a:schemeClr val="tx2">
                    <a:lumMod val="50000"/>
                  </a:schemeClr>
                </a:solidFill>
              </a:rPr>
              <a:t>Project</a:t>
            </a:r>
            <a:br>
              <a:rPr lang="it-IT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it-IT" b="1" dirty="0">
                <a:solidFill>
                  <a:schemeClr val="tx2">
                    <a:lumMod val="50000"/>
                  </a:schemeClr>
                </a:solidFill>
              </a:rPr>
              <a:t>Breakdown</a:t>
            </a:r>
            <a:br>
              <a:rPr lang="it-IT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it-IT" b="1" dirty="0" err="1">
                <a:solidFill>
                  <a:schemeClr val="tx2">
                    <a:lumMod val="50000"/>
                  </a:schemeClr>
                </a:solidFill>
              </a:rPr>
              <a:t>Structure</a:t>
            </a:r>
            <a:endParaRPr lang="it-IT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48FD77-6CE2-5E45-B698-3AED9CBD4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566" y="133816"/>
            <a:ext cx="4744982" cy="611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2F9B1B-5F16-7842-8281-3862123B38BE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AB3864-6A1C-C444-9DC5-C24E77674A59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E1A22B-44A6-B14C-B508-5886F8E902B0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31F26E-69CB-A24C-B952-4216C0CB993A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4D8D4E-D845-3D42-9703-F11807E0229B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E966EA-525D-9C4B-A15A-09B5BE31E333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0759EB-9230-F149-8BF1-DF18E34F6398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B4DA2F6-5CBF-AF43-87BB-CA750DA6984A}"/>
              </a:ext>
            </a:extLst>
          </p:cNvPr>
          <p:cNvSpPr/>
          <p:nvPr/>
        </p:nvSpPr>
        <p:spPr>
          <a:xfrm>
            <a:off x="0" y="0"/>
            <a:ext cx="272584" cy="5337312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DD2BD-D0FD-444B-B47F-4CF0271BD6F0}"/>
              </a:ext>
            </a:extLst>
          </p:cNvPr>
          <p:cNvSpPr txBox="1"/>
          <p:nvPr/>
        </p:nvSpPr>
        <p:spPr>
          <a:xfrm>
            <a:off x="-312234" y="-89210"/>
            <a:ext cx="0" cy="0"/>
          </a:xfrm>
          <a:prstGeom prst="rect">
            <a:avLst/>
          </a:prstGeom>
          <a:noFill/>
        </p:spPr>
        <p:txBody>
          <a:bodyPr vert="horz" wrap="none" rtlCol="0" anchor="t" anchorCtr="0">
            <a:noAutofit/>
          </a:bodyPr>
          <a:lstStyle/>
          <a:p>
            <a:pPr algn="just"/>
            <a:endParaRPr lang="it-IT" sz="20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47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672" y="233493"/>
            <a:ext cx="6941381" cy="963482"/>
          </a:xfrm>
        </p:spPr>
        <p:txBody>
          <a:bodyPr>
            <a:normAutofit/>
          </a:bodyPr>
          <a:lstStyle/>
          <a:p>
            <a:r>
              <a:rPr lang="it-IT" b="1" dirty="0"/>
              <a:t>Configurazione e </a:t>
            </a:r>
            <a:r>
              <a:rPr lang="it-IT" b="1" dirty="0" err="1"/>
              <a:t>repository</a:t>
            </a:r>
            <a:r>
              <a:rPr lang="it-IT" b="1" dirty="0"/>
              <a:t> per i documenti</a:t>
            </a:r>
            <a:endParaRPr lang="it-IT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457199" y="1652180"/>
            <a:ext cx="6634163" cy="279873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19088" indent="-319088" algn="just">
              <a:lnSpc>
                <a:spcPct val="100000"/>
              </a:lnSpc>
              <a:spcBef>
                <a:spcPts val="600"/>
              </a:spcBef>
            </a:pPr>
            <a:r>
              <a:rPr lang="it-IT" sz="2400" dirty="0"/>
              <a:t>La </a:t>
            </a:r>
            <a:r>
              <a:rPr lang="it-IT" sz="2400" b="1" dirty="0"/>
              <a:t>configurazione del progetto </a:t>
            </a:r>
            <a:r>
              <a:rPr lang="it-IT" sz="2400" dirty="0"/>
              <a:t>è riflessa in una struttura arborescente dove si trova tutta la documentazione</a:t>
            </a:r>
          </a:p>
          <a:p>
            <a:pPr marL="319088" indent="-319088" algn="just">
              <a:lnSpc>
                <a:spcPct val="100000"/>
              </a:lnSpc>
              <a:spcBef>
                <a:spcPts val="600"/>
              </a:spcBef>
            </a:pPr>
            <a:r>
              <a:rPr lang="it-IT" sz="2400" dirty="0"/>
              <a:t>Un </a:t>
            </a:r>
            <a:r>
              <a:rPr lang="it-IT" sz="2400" b="1" dirty="0" err="1"/>
              <a:t>repository</a:t>
            </a:r>
            <a:r>
              <a:rPr lang="it-IT" sz="2400" b="1" dirty="0"/>
              <a:t> centrale </a:t>
            </a:r>
            <a:r>
              <a:rPr lang="it-IT" sz="2400" dirty="0"/>
              <a:t>che permetta 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buFont typeface="Helvetica" charset="0"/>
              <a:buChar char="-"/>
            </a:pPr>
            <a:r>
              <a:rPr lang="it-IT" sz="2400" dirty="0"/>
              <a:t>la loro conservazione in un luogo centrale e sicuro e 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buFont typeface="Helvetica" charset="0"/>
              <a:buChar char="-"/>
            </a:pPr>
            <a:r>
              <a:rPr lang="it-IT" sz="2400" dirty="0"/>
              <a:t>la gestione del loro ciclo di vita.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256" y="3125674"/>
            <a:ext cx="2715479" cy="2995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859" y="4686038"/>
            <a:ext cx="3302790" cy="94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148" y="1522402"/>
            <a:ext cx="1116587" cy="130110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FAF97B8-1A63-A542-8CE9-C62437848770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FDC72D-36E6-5C44-91D7-522EA745B4EC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4A0105-EFBB-454B-BFA1-8EC4871478D7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556584-B5E5-A643-92FB-791D0BCAD9D2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5EC5AB-2E62-B34F-A9FB-8B9DA4EE8302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8F0F49-500A-9A4D-9984-BFD2607D6B0F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1A3AB8-7A20-7549-A748-70B232C82E16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B313B6B-BC07-9D43-AC76-6673AB9959CA}"/>
              </a:ext>
            </a:extLst>
          </p:cNvPr>
          <p:cNvSpPr/>
          <p:nvPr/>
        </p:nvSpPr>
        <p:spPr>
          <a:xfrm>
            <a:off x="0" y="0"/>
            <a:ext cx="272584" cy="5337312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C383ED-F439-F149-81C2-0525091850E2}"/>
              </a:ext>
            </a:extLst>
          </p:cNvPr>
          <p:cNvSpPr txBox="1"/>
          <p:nvPr/>
        </p:nvSpPr>
        <p:spPr>
          <a:xfrm>
            <a:off x="-312234" y="-89210"/>
            <a:ext cx="0" cy="0"/>
          </a:xfrm>
          <a:prstGeom prst="rect">
            <a:avLst/>
          </a:prstGeom>
          <a:noFill/>
        </p:spPr>
        <p:txBody>
          <a:bodyPr vert="horz" wrap="none" rtlCol="0" anchor="t" anchorCtr="0">
            <a:noAutofit/>
          </a:bodyPr>
          <a:lstStyle/>
          <a:p>
            <a:pPr algn="just"/>
            <a:endParaRPr lang="it-IT" sz="20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69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sz="3600" b="0" dirty="0"/>
              <a:t>…</a:t>
            </a:r>
            <a:r>
              <a:rPr lang="en-US" sz="3600" b="0" dirty="0"/>
              <a:t> in breve</a:t>
            </a:r>
            <a:endParaRPr lang="it-IT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82379" y="1929161"/>
            <a:ext cx="5813696" cy="3984277"/>
          </a:xfrm>
        </p:spPr>
        <p:txBody>
          <a:bodyPr/>
          <a:lstStyle/>
          <a:p>
            <a:pPr algn="l"/>
            <a:r>
              <a:rPr lang="it-IT" sz="2800" dirty="0"/>
              <a:t>Un </a:t>
            </a:r>
            <a:r>
              <a:rPr lang="it-IT" sz="2800" b="1" dirty="0" err="1"/>
              <a:t>repository</a:t>
            </a:r>
            <a:r>
              <a:rPr lang="it-IT" sz="2800" dirty="0"/>
              <a:t> per i documenti</a:t>
            </a:r>
          </a:p>
          <a:p>
            <a:pPr algn="l"/>
            <a:r>
              <a:rPr lang="it-IT" sz="2800" dirty="0"/>
              <a:t>Un </a:t>
            </a:r>
            <a:r>
              <a:rPr lang="it-IT" sz="2800" b="1" dirty="0"/>
              <a:t>PBS</a:t>
            </a:r>
            <a:r>
              <a:rPr lang="it-IT" sz="2800" dirty="0"/>
              <a:t> (Project Breakdown </a:t>
            </a:r>
            <a:r>
              <a:rPr lang="it-IT" sz="2800" dirty="0" err="1"/>
              <a:t>Structure</a:t>
            </a:r>
            <a:r>
              <a:rPr lang="it-IT" sz="2800" dirty="0"/>
              <a:t>)</a:t>
            </a:r>
          </a:p>
          <a:p>
            <a:pPr algn="l"/>
            <a:r>
              <a:rPr lang="it-IT" sz="2800" dirty="0"/>
              <a:t>Un </a:t>
            </a:r>
            <a:r>
              <a:rPr lang="it-IT" sz="2800" b="1" dirty="0"/>
              <a:t>formato</a:t>
            </a:r>
            <a:r>
              <a:rPr lang="it-IT" sz="2800" dirty="0"/>
              <a:t> di documenti</a:t>
            </a:r>
          </a:p>
          <a:p>
            <a:pPr algn="l"/>
            <a:r>
              <a:rPr lang="it-IT" sz="2800" b="1" dirty="0"/>
              <a:t>Tipi</a:t>
            </a:r>
            <a:r>
              <a:rPr lang="it-IT" sz="2800" dirty="0"/>
              <a:t> di documenti</a:t>
            </a:r>
          </a:p>
          <a:p>
            <a:pPr algn="l"/>
            <a:r>
              <a:rPr lang="it-IT" sz="2800" dirty="0"/>
              <a:t>Un </a:t>
            </a:r>
            <a:r>
              <a:rPr lang="it-IT" sz="2800" b="1" dirty="0" err="1"/>
              <a:t>lifecycle</a:t>
            </a:r>
            <a:r>
              <a:rPr lang="it-IT" sz="2800" dirty="0"/>
              <a:t> per i documenti</a:t>
            </a:r>
          </a:p>
          <a:p>
            <a:pPr algn="l"/>
            <a:r>
              <a:rPr lang="it-IT" sz="2800" dirty="0"/>
              <a:t>Una </a:t>
            </a:r>
            <a:r>
              <a:rPr lang="it-IT" sz="2800" b="1" dirty="0"/>
              <a:t>convenzione per la denominazione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4438" y="6356350"/>
            <a:ext cx="5472485" cy="365125"/>
          </a:xfrm>
          <a:prstGeom prst="rect">
            <a:avLst/>
          </a:prstGeom>
        </p:spPr>
        <p:txBody>
          <a:bodyPr/>
          <a:lstStyle/>
          <a:p>
            <a:r>
              <a:rPr lang="mr-IN" dirty="0"/>
              <a:t>MariX CDR </a:t>
            </a:r>
            <a:r>
              <a:rPr lang="mr-IN" dirty="0" err="1"/>
              <a:t>Meeting</a:t>
            </a:r>
            <a:r>
              <a:rPr lang="mr-IN" dirty="0"/>
              <a:t> #4                       </a:t>
            </a:r>
            <a:r>
              <a:rPr lang="mr-IN" dirty="0" err="1"/>
              <a:t>Roberto</a:t>
            </a:r>
            <a:r>
              <a:rPr lang="mr-IN" dirty="0"/>
              <a:t>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05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Perché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91304" y="2313253"/>
            <a:ext cx="5104771" cy="2394212"/>
          </a:xfrm>
        </p:spPr>
        <p:txBody>
          <a:bodyPr>
            <a:normAutofit/>
          </a:bodyPr>
          <a:lstStyle/>
          <a:p>
            <a:r>
              <a:rPr lang="it-IT" dirty="0"/>
              <a:t>Esistono </a:t>
            </a:r>
            <a:r>
              <a:rPr lang="it-IT" b="1" dirty="0"/>
              <a:t>1001 formati </a:t>
            </a:r>
            <a:r>
              <a:rPr lang="it-IT" dirty="0"/>
              <a:t>di documenti dove uno stenta a vedere chi l’ha scritto, quando e perché.</a:t>
            </a:r>
          </a:p>
          <a:p>
            <a:r>
              <a:rPr lang="it-IT" dirty="0"/>
              <a:t>La </a:t>
            </a:r>
            <a:r>
              <a:rPr lang="it-IT" b="1" dirty="0"/>
              <a:t>localizzazione dei documenti </a:t>
            </a:r>
            <a:r>
              <a:rPr lang="it-IT" dirty="0"/>
              <a:t>dipende dal gusto di ognuno.</a:t>
            </a:r>
          </a:p>
          <a:p>
            <a:r>
              <a:rPr lang="it-IT" dirty="0"/>
              <a:t>La </a:t>
            </a:r>
            <a:r>
              <a:rPr lang="it-IT" b="1" dirty="0"/>
              <a:t>validità dei documenti </a:t>
            </a:r>
            <a:r>
              <a:rPr lang="it-IT" dirty="0"/>
              <a:t>(cartacei o informatizzati) è sempre dubbia.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 dirty="0"/>
              <a:t>MariX CDR </a:t>
            </a:r>
            <a:r>
              <a:rPr lang="mr-IN" dirty="0" err="1"/>
              <a:t>Meeting</a:t>
            </a:r>
            <a:r>
              <a:rPr lang="mr-IN" dirty="0"/>
              <a:t> #4                       </a:t>
            </a:r>
            <a:r>
              <a:rPr lang="mr-IN" dirty="0" err="1"/>
              <a:t>Roberto</a:t>
            </a:r>
            <a:r>
              <a:rPr lang="mr-IN" dirty="0"/>
              <a:t>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E3916D-996D-134D-BCD6-7F8E127B0DB7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803AA6-69EA-2645-93E1-FCC0271DE74F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C1F9B5-1A50-FA4D-A2AB-E77B0FD9E6FB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2ADBB4-B8C4-8343-90B9-408F6CC49AC4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3B7798-8E8D-E048-A62B-19B6F3815832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0AF366-C38C-B445-80DD-ED89075815C4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1CD095-E5A9-4A40-8968-DA2E2C7AC7BB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E98B393-D721-864D-8B31-DC74B2A6B0A8}"/>
              </a:ext>
            </a:extLst>
          </p:cNvPr>
          <p:cNvSpPr/>
          <p:nvPr/>
        </p:nvSpPr>
        <p:spPr>
          <a:xfrm>
            <a:off x="-1" y="1169236"/>
            <a:ext cx="272584" cy="5226614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8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Ma dietro 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91304" y="2313094"/>
            <a:ext cx="5104771" cy="3356187"/>
          </a:xfrm>
        </p:spPr>
        <p:txBody>
          <a:bodyPr>
            <a:normAutofit/>
          </a:bodyPr>
          <a:lstStyle/>
          <a:p>
            <a:r>
              <a:rPr lang="it-IT" dirty="0"/>
              <a:t>c’è sempre </a:t>
            </a:r>
            <a:r>
              <a:rPr lang="it-IT" b="1" dirty="0"/>
              <a:t>un impianto, un esperimento, un progetto, un servizio</a:t>
            </a:r>
          </a:p>
          <a:p>
            <a:r>
              <a:rPr lang="it-IT" dirty="0"/>
              <a:t>che </a:t>
            </a:r>
            <a:r>
              <a:rPr lang="it-IT" b="1" dirty="0"/>
              <a:t>cambiano col tempo</a:t>
            </a:r>
          </a:p>
          <a:p>
            <a:r>
              <a:rPr lang="it-IT" dirty="0"/>
              <a:t>che </a:t>
            </a:r>
            <a:r>
              <a:rPr lang="it-IT" b="1" dirty="0"/>
              <a:t>devono essere mantenuti</a:t>
            </a:r>
          </a:p>
          <a:p>
            <a:r>
              <a:rPr lang="it-IT" b="1" dirty="0"/>
              <a:t>che costano </a:t>
            </a:r>
            <a:r>
              <a:rPr lang="it-IT" dirty="0"/>
              <a:t>quando sono</a:t>
            </a:r>
          </a:p>
          <a:p>
            <a:pPr lvl="1"/>
            <a:r>
              <a:rPr lang="it-IT" dirty="0"/>
              <a:t>costruiti, </a:t>
            </a:r>
          </a:p>
          <a:p>
            <a:pPr lvl="1"/>
            <a:r>
              <a:rPr lang="it-IT" dirty="0"/>
              <a:t>manutenuti, </a:t>
            </a:r>
          </a:p>
          <a:p>
            <a:pPr lvl="1"/>
            <a:r>
              <a:rPr lang="it-IT" dirty="0"/>
              <a:t>smontati </a:t>
            </a:r>
            <a:r>
              <a:rPr lang="mr-IN" dirty="0"/>
              <a:t>…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916C02-3EB4-7C40-8B2A-D3B15EC72793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FABE2E-D865-7841-8499-CAFBE7D27729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778BD6-0D77-7E40-B53F-BB1216659DCE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98AF4F-D059-924D-8B9C-E729BDC5923D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C0E7B1-7E46-374D-804D-5974BB6A18E2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A5D92F-0F71-9F4C-A15E-3569D28910DB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B89065-84ED-3942-A385-0034DB304587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16111AE-648A-0E46-B891-033831B639D4}"/>
              </a:ext>
            </a:extLst>
          </p:cNvPr>
          <p:cNvSpPr/>
          <p:nvPr/>
        </p:nvSpPr>
        <p:spPr>
          <a:xfrm>
            <a:off x="-1" y="1169236"/>
            <a:ext cx="272584" cy="5226614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371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La gestione documentale vuol dire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84531" y="2341756"/>
            <a:ext cx="5111544" cy="4008360"/>
          </a:xfrm>
        </p:spPr>
        <p:txBody>
          <a:bodyPr>
            <a:normAutofit/>
          </a:bodyPr>
          <a:lstStyle/>
          <a:p>
            <a:pPr algn="l"/>
            <a:r>
              <a:rPr lang="it-IT" dirty="0"/>
              <a:t>Un </a:t>
            </a:r>
            <a:r>
              <a:rPr lang="it-IT" b="1" dirty="0"/>
              <a:t>formato standard</a:t>
            </a:r>
          </a:p>
          <a:p>
            <a:pPr algn="l"/>
            <a:r>
              <a:rPr lang="it-IT" dirty="0"/>
              <a:t>Ruoli, responsabilità ed autorità ben delineate per </a:t>
            </a:r>
            <a:r>
              <a:rPr lang="it-IT" b="1" dirty="0"/>
              <a:t>la gestione del documento</a:t>
            </a:r>
          </a:p>
          <a:p>
            <a:pPr algn="l"/>
            <a:r>
              <a:rPr lang="it-IT" b="1" dirty="0"/>
              <a:t>Procedure e linee guida </a:t>
            </a:r>
            <a:r>
              <a:rPr lang="it-IT" dirty="0"/>
              <a:t>condivise</a:t>
            </a:r>
          </a:p>
          <a:p>
            <a:pPr algn="l"/>
            <a:r>
              <a:rPr lang="it-IT" b="1" dirty="0"/>
              <a:t>Servizi a supporto della gestione </a:t>
            </a:r>
            <a:r>
              <a:rPr lang="it-IT" dirty="0"/>
              <a:t>ed utilizzo dei documenti</a:t>
            </a:r>
          </a:p>
          <a:p>
            <a:pPr algn="l"/>
            <a:r>
              <a:rPr lang="it-IT" b="1" dirty="0"/>
              <a:t>Integrazione nei sistemi e processi organizzativi interni </a:t>
            </a:r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8040212" y="5355655"/>
            <a:ext cx="156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C377B"/>
                </a:solidFill>
                <a:latin typeface="Avenir Next" charset="0"/>
                <a:ea typeface="Avenir Next" charset="0"/>
                <a:cs typeface="Avenir Next" charset="0"/>
              </a:rPr>
              <a:t>Courtesy </a:t>
            </a:r>
            <a:r>
              <a:rPr lang="en-US" sz="1200" dirty="0" err="1">
                <a:solidFill>
                  <a:srgbClr val="0C377B"/>
                </a:solidFill>
                <a:latin typeface="Avenir Next" charset="0"/>
                <a:ea typeface="Avenir Next" charset="0"/>
                <a:cs typeface="Avenir Next" charset="0"/>
              </a:rPr>
              <a:t>R.Perruzza</a:t>
            </a:r>
            <a:endParaRPr lang="en-US" sz="1200" dirty="0">
              <a:solidFill>
                <a:srgbClr val="0C377B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225828-E3B6-EC4E-9BD3-1E10BB1ADE3A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FD98E4-FE65-7B4D-8C33-D10301714EA3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D38AFE-3519-344B-8001-734E25AFF789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0A4C94-EDA3-9B43-B612-92FD22208461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E5D0A4-68C5-7B4F-8031-C507254E5692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BE7D34-E710-0C4F-8611-94D298D04E15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5B74AF-3D82-AF4E-9764-7D8B82CC7EE1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FE18002-5C9F-294A-97CC-48C2BB3CD73F}"/>
              </a:ext>
            </a:extLst>
          </p:cNvPr>
          <p:cNvSpPr/>
          <p:nvPr/>
        </p:nvSpPr>
        <p:spPr>
          <a:xfrm>
            <a:off x="-1" y="1169236"/>
            <a:ext cx="272584" cy="5226614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644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Qualità 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it-IT" b="1" dirty="0"/>
              <a:t> Documenti e processi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19648" y="1169236"/>
            <a:ext cx="5103178" cy="4890134"/>
          </a:xfrm>
        </p:spPr>
        <p:txBody>
          <a:bodyPr>
            <a:normAutofit fontScale="92500" lnSpcReduction="10000"/>
          </a:bodyPr>
          <a:lstStyle/>
          <a:p>
            <a:r>
              <a:rPr lang="it-IT" sz="1800" dirty="0" err="1"/>
              <a:t>Naming</a:t>
            </a:r>
            <a:r>
              <a:rPr lang="it-IT" sz="1800" dirty="0"/>
              <a:t> </a:t>
            </a:r>
            <a:r>
              <a:rPr lang="it-IT" sz="1800" dirty="0" err="1"/>
              <a:t>conventions</a:t>
            </a:r>
            <a:endParaRPr lang="it-IT" sz="1800" dirty="0"/>
          </a:p>
          <a:p>
            <a:r>
              <a:rPr lang="it-IT" sz="1800" dirty="0"/>
              <a:t>Una definizione rigorosa dei tipi di documenti</a:t>
            </a:r>
          </a:p>
          <a:p>
            <a:r>
              <a:rPr lang="it-IT" sz="1800" dirty="0"/>
              <a:t>Un </a:t>
            </a:r>
            <a:r>
              <a:rPr lang="it-IT" sz="1800" dirty="0" err="1"/>
              <a:t>repository</a:t>
            </a:r>
            <a:r>
              <a:rPr lang="it-IT" sz="1800" dirty="0"/>
              <a:t> centrale e le procedure per</a:t>
            </a:r>
          </a:p>
          <a:p>
            <a:pPr lvl="1"/>
            <a:r>
              <a:rPr lang="it-IT" sz="1800" dirty="0"/>
              <a:t>la gestione dei documenti</a:t>
            </a:r>
          </a:p>
          <a:p>
            <a:pPr lvl="1"/>
            <a:r>
              <a:rPr lang="it-IT" sz="1800" dirty="0"/>
              <a:t>la specifica dei componenti </a:t>
            </a:r>
          </a:p>
          <a:p>
            <a:pPr lvl="1"/>
            <a:r>
              <a:rPr lang="it-IT" sz="1800" dirty="0"/>
              <a:t>la registrazione ed il trattamento dei risultati dei test</a:t>
            </a:r>
          </a:p>
          <a:p>
            <a:pPr lvl="1"/>
            <a:r>
              <a:rPr lang="it-IT" sz="1800" dirty="0"/>
              <a:t>il follow-up del progresso</a:t>
            </a:r>
          </a:p>
          <a:p>
            <a:pPr lvl="1"/>
            <a:r>
              <a:rPr lang="it-IT" sz="1800" dirty="0"/>
              <a:t>lo scambio di documentazione tecnica coi fornitori e gli istituti partner</a:t>
            </a:r>
          </a:p>
          <a:p>
            <a:r>
              <a:rPr lang="it-IT" sz="1800" dirty="0"/>
              <a:t>Un ciclo di vita per ogni tipo di documento</a:t>
            </a:r>
          </a:p>
          <a:p>
            <a:r>
              <a:rPr lang="it-IT" sz="1800" dirty="0"/>
              <a:t>Liste di approvazione e di circolazione predefinite che assicurino lo scambio di informazione e l’approvazione di cambiamenti eventuali da parte dei “vicini”</a:t>
            </a:r>
          </a:p>
          <a:p>
            <a:r>
              <a:rPr lang="it-IT" sz="1800" dirty="0"/>
              <a:t>Un follow-up dei cambiamenti in termini delle interfacce, delle schedule, dei costi</a:t>
            </a:r>
          </a:p>
          <a:p>
            <a:endParaRPr lang="it-IT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08" y="2161695"/>
            <a:ext cx="2250940" cy="15126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1241A60-9E5F-824B-A46F-B31B3C1D132C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D55C7E-4875-A345-9CF6-C5C70A2276F7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222D96-3D64-C645-B111-65D00DE7E322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C19CB3-CB6B-4C42-AE51-4AA9827150F7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E3F9CA-5417-1C4A-B3D1-05F29066EA10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59BAF0-E053-534D-AB66-DC480E0F8033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757A9D-AD96-3245-BE7E-F418791734AB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DB89167-6956-F94E-9524-5658D98C1696}"/>
              </a:ext>
            </a:extLst>
          </p:cNvPr>
          <p:cNvSpPr/>
          <p:nvPr/>
        </p:nvSpPr>
        <p:spPr>
          <a:xfrm>
            <a:off x="-1" y="1169236"/>
            <a:ext cx="272584" cy="5226614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93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PM Kick-off Meeting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83919" y="1145385"/>
            <a:ext cx="3549142" cy="5014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03973" y="2129347"/>
            <a:ext cx="31800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Avenir Next" charset="0"/>
                <a:ea typeface="Avenir Next" charset="0"/>
                <a:cs typeface="Avenir Next" charset="0"/>
              </a:rPr>
              <a:t>Nell’INFN qualcosa manca, molto esiste ma in ordine sparso e spesso </a:t>
            </a:r>
            <a:r>
              <a:rPr lang="it-IT" sz="2400" i="1" dirty="0">
                <a:latin typeface="Avenir Next" charset="0"/>
                <a:ea typeface="Avenir Next" charset="0"/>
                <a:cs typeface="Avenir Next" charset="0"/>
              </a:rPr>
              <a:t>self made. </a:t>
            </a:r>
          </a:p>
          <a:p>
            <a:pPr algn="just"/>
            <a:endParaRPr lang="it-IT" sz="2400" i="1" dirty="0">
              <a:latin typeface="Avenir Next" charset="0"/>
              <a:ea typeface="Avenir Next" charset="0"/>
              <a:cs typeface="Avenir Next" charset="0"/>
            </a:endParaRPr>
          </a:p>
          <a:p>
            <a:pPr algn="just"/>
            <a:r>
              <a:rPr lang="it-IT" sz="2400" dirty="0">
                <a:latin typeface="Avenir Next" charset="0"/>
                <a:ea typeface="Avenir Next" charset="0"/>
                <a:cs typeface="Avenir Next" charset="0"/>
              </a:rPr>
              <a:t>L’obiettivo è di mettere tutto in coerenza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82F0A4-CAC7-514E-817A-5127292CF779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1427A0-08A0-4A41-BE80-118FB9453C72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C0241D-C289-A040-A69F-A76F26A65EFC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C1C237-8AB7-9544-A5D1-C8FE64529694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3281D2-07AB-744F-BE78-293208ED3F64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CB66B6-D273-2642-9EE6-7F51132E97C3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2233F1-BE8F-D04D-8A93-F2775B07F6B0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AD1A308-886D-2345-BD8B-DAF167D6CBAA}"/>
              </a:ext>
            </a:extLst>
          </p:cNvPr>
          <p:cNvSpPr/>
          <p:nvPr/>
        </p:nvSpPr>
        <p:spPr>
          <a:xfrm>
            <a:off x="-1" y="2227774"/>
            <a:ext cx="272584" cy="4168075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043776-DAC8-314C-8BFE-647CBA5ACFFC}"/>
              </a:ext>
            </a:extLst>
          </p:cNvPr>
          <p:cNvSpPr/>
          <p:nvPr/>
        </p:nvSpPr>
        <p:spPr>
          <a:xfrm>
            <a:off x="9347" y="0"/>
            <a:ext cx="263236" cy="1103156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9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E0B4B3B-D0A4-DE4C-ACC0-864608C83D83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580BB2-645D-AB44-A5E0-91532236EDD8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8F9493-6BAF-1547-AD3D-105AA6202406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353DC7-49E1-D44A-9860-767AEDDF0133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B93E97-4868-CD47-9B31-7DF391BB8560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7C2096-4F01-B441-A90A-4EC97E320FDD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BC3DB4-9BDE-8B4F-A029-7F55A347CE39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79F868F-2BF5-D14D-88A3-EE2830C4F26E}"/>
              </a:ext>
            </a:extLst>
          </p:cNvPr>
          <p:cNvSpPr/>
          <p:nvPr/>
        </p:nvSpPr>
        <p:spPr>
          <a:xfrm>
            <a:off x="-1" y="2227774"/>
            <a:ext cx="272584" cy="4168075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28E0A6-D3BF-F541-A657-A78023ADFF99}"/>
              </a:ext>
            </a:extLst>
          </p:cNvPr>
          <p:cNvSpPr/>
          <p:nvPr/>
        </p:nvSpPr>
        <p:spPr>
          <a:xfrm>
            <a:off x="9347" y="0"/>
            <a:ext cx="263236" cy="1103156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860" y="233493"/>
            <a:ext cx="7137193" cy="715840"/>
          </a:xfrm>
        </p:spPr>
        <p:txBody>
          <a:bodyPr>
            <a:normAutofit/>
          </a:bodyPr>
          <a:lstStyle/>
          <a:p>
            <a:r>
              <a:rPr lang="it-IT" b="1" dirty="0" err="1"/>
              <a:t>GdL</a:t>
            </a:r>
            <a:r>
              <a:rPr lang="it-IT" b="1" dirty="0"/>
              <a:t> per il Project Management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80" y="1144721"/>
            <a:ext cx="5822801" cy="3510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8" name="Straight Connector 7"/>
          <p:cNvCxnSpPr/>
          <p:nvPr/>
        </p:nvCxnSpPr>
        <p:spPr>
          <a:xfrm flipV="1">
            <a:off x="2510647" y="2139417"/>
            <a:ext cx="3413949" cy="34859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9381" y="2334027"/>
            <a:ext cx="5405215" cy="5657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22687" y="2899757"/>
            <a:ext cx="1870455" cy="19461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541839" y="3637112"/>
            <a:ext cx="1187569" cy="13390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 rot="21240000">
            <a:off x="403214" y="2106867"/>
            <a:ext cx="3862554" cy="2298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6375">
            <a:off x="3139833" y="3698110"/>
            <a:ext cx="5569527" cy="2539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844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5420" y="233493"/>
            <a:ext cx="7228633" cy="715840"/>
          </a:xfrm>
        </p:spPr>
        <p:txBody>
          <a:bodyPr>
            <a:normAutofit/>
          </a:bodyPr>
          <a:lstStyle/>
          <a:p>
            <a:r>
              <a:rPr lang="it-IT" b="1" dirty="0"/>
              <a:t>Deliverables &amp; </a:t>
            </a:r>
            <a:r>
              <a:rPr lang="it-IT" b="1" dirty="0" err="1"/>
              <a:t>Roadmap</a:t>
            </a:r>
            <a:r>
              <a:rPr lang="it-IT" b="1" dirty="0"/>
              <a:t> del </a:t>
            </a:r>
            <a:r>
              <a:rPr lang="it-IT" b="1" dirty="0" err="1"/>
              <a:t>GdL</a:t>
            </a:r>
            <a:endParaRPr lang="it-IT" b="1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4571999" y="1691936"/>
            <a:ext cx="4112054" cy="2362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9750" indent="-530225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it-IT" sz="1800" dirty="0"/>
              <a:t>Identificazione dei tools commerciali specifici che integrino quelli esistenti.</a:t>
            </a:r>
          </a:p>
          <a:p>
            <a:pPr marL="539750" indent="-530225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it-IT" sz="1800" dirty="0" err="1"/>
              <a:t>Procurement</a:t>
            </a:r>
            <a:r>
              <a:rPr lang="it-IT" sz="1800" dirty="0"/>
              <a:t> e installazione.</a:t>
            </a:r>
          </a:p>
          <a:p>
            <a:pPr marL="539750" indent="-530225">
              <a:spcBef>
                <a:spcPts val="600"/>
              </a:spcBef>
              <a:buFont typeface="+mj-lt"/>
              <a:buAutoNum type="arabicPeriod"/>
            </a:pPr>
            <a:r>
              <a:rPr lang="it-IT" sz="1800" dirty="0"/>
              <a:t>Individuazione delle azioni di formazione specifica.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1997" y="1291826"/>
            <a:ext cx="411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2888" indent="-1512888" algn="just">
              <a:spcBef>
                <a:spcPts val="600"/>
              </a:spcBef>
            </a:pPr>
            <a:r>
              <a:rPr lang="it-IT" sz="2000" b="1" dirty="0">
                <a:latin typeface="Avenir Next" charset="0"/>
                <a:ea typeface="Avenir Next" charset="0"/>
                <a:cs typeface="Avenir Next" charset="0"/>
              </a:rPr>
              <a:t>Fase II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57198" y="1291826"/>
            <a:ext cx="3794761" cy="2762310"/>
            <a:chOff x="457199" y="2312610"/>
            <a:chExt cx="3794761" cy="2762310"/>
          </a:xfrm>
        </p:grpSpPr>
        <p:sp>
          <p:nvSpPr>
            <p:cNvPr id="8" name="TextBox 7"/>
            <p:cNvSpPr txBox="1"/>
            <p:nvPr/>
          </p:nvSpPr>
          <p:spPr>
            <a:xfrm>
              <a:off x="457200" y="2312610"/>
              <a:ext cx="3794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12888" indent="-1512888" algn="just">
                <a:spcBef>
                  <a:spcPts val="600"/>
                </a:spcBef>
              </a:pPr>
              <a:r>
                <a:rPr lang="it-IT" sz="2000" b="1" dirty="0">
                  <a:latin typeface="Avenir Next" charset="0"/>
                  <a:ea typeface="Avenir Next" charset="0"/>
                  <a:cs typeface="Avenir Next" charset="0"/>
                </a:rPr>
                <a:t>Fase I</a:t>
              </a: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457199" y="2712720"/>
              <a:ext cx="3794761" cy="23622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just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charset="2"/>
                <a:buChar char="§"/>
                <a:defRPr sz="280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1pPr>
              <a:lvl2pPr marL="6858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Char char="§"/>
                <a:defRPr sz="240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2pPr>
              <a:lvl3pPr marL="11430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Char char="§"/>
                <a:defRPr sz="200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3pPr>
              <a:lvl4pPr marL="16002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Char char="§"/>
                <a:defRPr sz="180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4pPr>
              <a:lvl5pPr marL="20574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Char char="§"/>
                <a:defRPr sz="180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9750" indent="-530225">
                <a:lnSpc>
                  <a:spcPct val="10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it-IT" sz="1800" dirty="0"/>
                <a:t>Proposta di una metodologia che si adatti alle pratiche consolidate nell’Ente. </a:t>
              </a:r>
            </a:p>
            <a:p>
              <a:pPr marL="539750" indent="-530225">
                <a:lnSpc>
                  <a:spcPct val="10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it-IT" sz="1800" dirty="0"/>
                <a:t>Identificazione dei tools già in uso nell’istituto.</a:t>
              </a:r>
            </a:p>
            <a:p>
              <a:pPr marL="539750" indent="-530225">
                <a:lnSpc>
                  <a:spcPct val="10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it-IT" sz="1800" dirty="0"/>
                <a:t>Individuazione delle azioni di formazione generale.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525934"/>
              </p:ext>
            </p:extLst>
          </p:nvPr>
        </p:nvGraphicFramePr>
        <p:xfrm>
          <a:off x="458748" y="4148987"/>
          <a:ext cx="8225304" cy="2035722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705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9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624"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Novembre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Presentazione alla Riunione dei Direttori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41"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Fine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Finalizzazione dei documenti in corso di realizzazione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41"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Fine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Indicazione sulle azioni di formazione generale da implementare nel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6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Stress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624"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Entro giugno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Analisi e decisione sulla metodologia  gestionale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059"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Fine 2018 </a:t>
                      </a:r>
                      <a:r>
                        <a:rPr lang="mr-IN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–</a:t>
                      </a:r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 inizio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Analisi della metodologia e indicazione sui tools comuni da acquisire e integrare nel sistema informatico dell’ente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624"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err="1">
                          <a:latin typeface="Avenir Next" charset="0"/>
                          <a:ea typeface="Avenir Next" charset="0"/>
                          <a:cs typeface="Avenir Next" charset="0"/>
                        </a:rPr>
                        <a:t>Procurement</a:t>
                      </a:r>
                      <a:r>
                        <a:rPr lang="it-IT" sz="1100" dirty="0">
                          <a:latin typeface="Avenir Next" charset="0"/>
                          <a:ea typeface="Avenir Next" charset="0"/>
                          <a:cs typeface="Avenir Next" charset="0"/>
                        </a:rPr>
                        <a:t> e azioni di formazione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902" y="4111522"/>
            <a:ext cx="274320" cy="277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902" y="4393074"/>
            <a:ext cx="274320" cy="2774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902" y="4674626"/>
            <a:ext cx="274320" cy="27740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80EB2BB-FCEC-CF40-BE26-F1FA253111E6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A00672-3292-CD4F-B9D6-D1390854F15F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1EFE0F-2500-1843-84F4-ED926B874D25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D0A215-291A-3C48-80EE-6A296DB89476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0518F6-A6C9-6C40-8004-51BF8C6EEB13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368A7A-1BEB-A148-A680-1DAD841F6CCE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D8D5D2-5E9E-2E41-A652-BC7BF86422EE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ED43E0B-C70C-0343-843C-41B85CC15177}"/>
              </a:ext>
            </a:extLst>
          </p:cNvPr>
          <p:cNvSpPr/>
          <p:nvPr/>
        </p:nvSpPr>
        <p:spPr>
          <a:xfrm>
            <a:off x="-1" y="4344852"/>
            <a:ext cx="272584" cy="2050997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B5B047-991E-544D-86AA-9F37C742B01C}"/>
              </a:ext>
            </a:extLst>
          </p:cNvPr>
          <p:cNvSpPr/>
          <p:nvPr/>
        </p:nvSpPr>
        <p:spPr>
          <a:xfrm>
            <a:off x="9347" y="0"/>
            <a:ext cx="263236" cy="3220234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4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42672" y="219638"/>
            <a:ext cx="6941381" cy="973934"/>
          </a:xfrm>
        </p:spPr>
        <p:txBody>
          <a:bodyPr>
            <a:normAutofit/>
          </a:bodyPr>
          <a:lstStyle/>
          <a:p>
            <a:r>
              <a:rPr lang="en-GB" b="1" dirty="0"/>
              <a:t>Policy Statement &amp; Project Organisation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03558" y="2418346"/>
            <a:ext cx="4093671" cy="2918966"/>
          </a:xfrm>
        </p:spPr>
        <p:txBody>
          <a:bodyPr>
            <a:normAutofit fontScale="62500" lnSpcReduction="20000"/>
          </a:bodyPr>
          <a:lstStyle/>
          <a:p>
            <a:pPr marL="246191" indent="-246191">
              <a:spcBef>
                <a:spcPts val="554"/>
              </a:spcBef>
            </a:pPr>
            <a:r>
              <a:rPr lang="en-GB" sz="3200" dirty="0"/>
              <a:t>Prima </a:t>
            </a:r>
            <a:r>
              <a:rPr lang="en-GB" sz="3200" dirty="0" err="1"/>
              <a:t>però</a:t>
            </a:r>
            <a:r>
              <a:rPr lang="en-GB" sz="3200" dirty="0"/>
              <a:t> </a:t>
            </a:r>
            <a:r>
              <a:rPr lang="en-GB" sz="3200" dirty="0" err="1"/>
              <a:t>dobbiamo</a:t>
            </a:r>
            <a:r>
              <a:rPr lang="en-GB" sz="3200" dirty="0"/>
              <a:t> </a:t>
            </a:r>
            <a:r>
              <a:rPr lang="en-GB" sz="3200" dirty="0" err="1"/>
              <a:t>accordarci</a:t>
            </a:r>
            <a:r>
              <a:rPr lang="en-GB" sz="3200" dirty="0"/>
              <a:t> </a:t>
            </a:r>
            <a:r>
              <a:rPr lang="en-GB" sz="3200" dirty="0" err="1"/>
              <a:t>su</a:t>
            </a:r>
            <a:r>
              <a:rPr lang="en-GB" sz="3200" dirty="0"/>
              <a:t> </a:t>
            </a:r>
            <a:r>
              <a:rPr lang="en-GB" sz="3200" dirty="0" err="1"/>
              <a:t>qualcosa</a:t>
            </a:r>
            <a:r>
              <a:rPr lang="en-GB" sz="3200" dirty="0"/>
              <a:t> </a:t>
            </a:r>
            <a:r>
              <a:rPr lang="en-GB" sz="3200" dirty="0" err="1"/>
              <a:t>che</a:t>
            </a:r>
            <a:r>
              <a:rPr lang="en-GB" sz="3200" dirty="0"/>
              <a:t> </a:t>
            </a:r>
            <a:r>
              <a:rPr lang="en-GB" sz="3200" dirty="0" err="1"/>
              <a:t>tutti</a:t>
            </a:r>
            <a:r>
              <a:rPr lang="en-GB" sz="3200" dirty="0"/>
              <a:t> </a:t>
            </a:r>
            <a:r>
              <a:rPr lang="en-GB" sz="3200" dirty="0" err="1"/>
              <a:t>sono</a:t>
            </a:r>
            <a:r>
              <a:rPr lang="en-GB" sz="3200" dirty="0"/>
              <a:t> </a:t>
            </a:r>
            <a:r>
              <a:rPr lang="en-GB" sz="3200" dirty="0" err="1"/>
              <a:t>d’accordo</a:t>
            </a:r>
            <a:r>
              <a:rPr lang="en-GB" sz="3200" dirty="0"/>
              <a:t> di </a:t>
            </a:r>
            <a:r>
              <a:rPr lang="en-GB" sz="3200" dirty="0" err="1"/>
              <a:t>chiamare</a:t>
            </a:r>
            <a:r>
              <a:rPr lang="en-GB" sz="3200" dirty="0"/>
              <a:t> :</a:t>
            </a:r>
          </a:p>
          <a:p>
            <a:pPr marL="209556" indent="-209556">
              <a:spcBef>
                <a:spcPts val="554"/>
              </a:spcBef>
              <a:buNone/>
            </a:pPr>
            <a:br>
              <a:rPr lang="en-GB" sz="3200" dirty="0"/>
            </a:br>
            <a:r>
              <a:rPr lang="en-GB" sz="3200" b="1" i="1" dirty="0"/>
              <a:t>la </a:t>
            </a:r>
            <a:r>
              <a:rPr lang="en-GB" sz="3200" b="1" i="1" dirty="0" err="1"/>
              <a:t>cultura</a:t>
            </a:r>
            <a:r>
              <a:rPr lang="en-GB" sz="3200" b="1" i="1" dirty="0"/>
              <a:t> INFN per </a:t>
            </a:r>
            <a:r>
              <a:rPr lang="en-GB" sz="3200" b="1" i="1" dirty="0" err="1"/>
              <a:t>il</a:t>
            </a:r>
            <a:r>
              <a:rPr lang="en-GB" sz="3200" b="1" i="1" dirty="0"/>
              <a:t> project management</a:t>
            </a:r>
            <a:endParaRPr lang="en-GB" sz="3200" b="1" dirty="0"/>
          </a:p>
          <a:p>
            <a:pPr marL="246191" indent="-246191">
              <a:spcBef>
                <a:spcPts val="554"/>
              </a:spcBef>
            </a:pPr>
            <a:endParaRPr lang="en-GB" sz="3200" dirty="0"/>
          </a:p>
          <a:p>
            <a:pPr marL="246191" indent="-246191">
              <a:spcBef>
                <a:spcPts val="554"/>
              </a:spcBef>
            </a:pPr>
            <a:r>
              <a:rPr lang="en-GB" sz="3200" dirty="0"/>
              <a:t>Solo </a:t>
            </a:r>
            <a:r>
              <a:rPr lang="en-GB" sz="3200" dirty="0" err="1"/>
              <a:t>dopo</a:t>
            </a:r>
            <a:r>
              <a:rPr lang="en-GB" sz="3200" dirty="0"/>
              <a:t> </a:t>
            </a:r>
            <a:r>
              <a:rPr lang="en-GB" sz="3200" dirty="0" err="1"/>
              <a:t>potremo</a:t>
            </a:r>
            <a:r>
              <a:rPr lang="en-GB" sz="3200" dirty="0"/>
              <a:t> </a:t>
            </a:r>
            <a:r>
              <a:rPr lang="en-GB" sz="3200" dirty="0" err="1"/>
              <a:t>azzardarci</a:t>
            </a:r>
            <a:r>
              <a:rPr lang="en-GB" sz="3200" dirty="0"/>
              <a:t> </a:t>
            </a:r>
            <a:r>
              <a:rPr lang="en-GB" sz="3200" dirty="0" err="1"/>
              <a:t>su</a:t>
            </a:r>
            <a:r>
              <a:rPr lang="en-GB" sz="3200" dirty="0"/>
              <a:t> un Policy Statement e </a:t>
            </a:r>
            <a:r>
              <a:rPr lang="en-GB" sz="3200" dirty="0" err="1"/>
              <a:t>l’organizzazione</a:t>
            </a:r>
            <a:r>
              <a:rPr lang="en-GB" sz="3200" dirty="0"/>
              <a:t> </a:t>
            </a:r>
            <a:r>
              <a:rPr lang="en-GB" sz="3200" dirty="0" err="1"/>
              <a:t>dei</a:t>
            </a:r>
            <a:r>
              <a:rPr lang="en-GB" sz="3200" dirty="0"/>
              <a:t> </a:t>
            </a:r>
            <a:r>
              <a:rPr lang="en-GB" sz="3200" dirty="0" err="1"/>
              <a:t>progetti</a:t>
            </a:r>
            <a:endParaRPr lang="en-GB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492875"/>
            <a:ext cx="202295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Milano, 30 gennaio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0154" y="6492875"/>
            <a:ext cx="5476770" cy="365125"/>
          </a:xfrm>
          <a:prstGeom prst="rect">
            <a:avLst/>
          </a:prstGeom>
        </p:spPr>
        <p:txBody>
          <a:bodyPr/>
          <a:lstStyle/>
          <a:p>
            <a:r>
              <a:rPr lang="mr-IN"/>
              <a:t>MariX CDR Meeting #4                       Roberto Saban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24" y="6492875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443826-68A0-364C-9699-F09982C41669}"/>
              </a:ext>
            </a:extLst>
          </p:cNvPr>
          <p:cNvGrpSpPr/>
          <p:nvPr/>
        </p:nvGrpSpPr>
        <p:grpSpPr>
          <a:xfrm>
            <a:off x="-1" y="0"/>
            <a:ext cx="272584" cy="6395850"/>
            <a:chOff x="-1" y="0"/>
            <a:chExt cx="272584" cy="63958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E1CC49-008A-2E47-A0BC-D853863F346F}"/>
                </a:ext>
              </a:extLst>
            </p:cNvPr>
            <p:cNvSpPr txBox="1"/>
            <p:nvPr/>
          </p:nvSpPr>
          <p:spPr>
            <a:xfrm rot="16200000">
              <a:off x="-415287" y="415286"/>
              <a:ext cx="1103156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Introduzione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12D638-ED75-FF48-9616-8EADF211ABEF}"/>
                </a:ext>
              </a:extLst>
            </p:cNvPr>
            <p:cNvSpPr txBox="1"/>
            <p:nvPr/>
          </p:nvSpPr>
          <p:spPr>
            <a:xfrm rot="16200000">
              <a:off x="-359938" y="1529174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INFN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7AADFB-C405-2E4F-A3E7-EC35623D8459}"/>
                </a:ext>
              </a:extLst>
            </p:cNvPr>
            <p:cNvSpPr txBox="1"/>
            <p:nvPr/>
          </p:nvSpPr>
          <p:spPr>
            <a:xfrm rot="16200000">
              <a:off x="-359938" y="2587713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PM @ CERN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DD7F5D-5555-124B-9D19-843E62CB8FB4}"/>
                </a:ext>
              </a:extLst>
            </p:cNvPr>
            <p:cNvSpPr txBox="1"/>
            <p:nvPr/>
          </p:nvSpPr>
          <p:spPr>
            <a:xfrm rot="16200000">
              <a:off x="-359938" y="3646252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 err="1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Roadmap</a:t>
              </a:r>
              <a:endParaRPr lang="it-IT" sz="1200" b="1" dirty="0">
                <a:solidFill>
                  <a:schemeClr val="bg1">
                    <a:lumMod val="85000"/>
                  </a:schemeClr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AC24A2-1664-824F-A96A-830858FB1236}"/>
                </a:ext>
              </a:extLst>
            </p:cNvPr>
            <p:cNvSpPr txBox="1"/>
            <p:nvPr/>
          </p:nvSpPr>
          <p:spPr>
            <a:xfrm rot="16200000">
              <a:off x="-359938" y="4704791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Progress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A77FCA-E2CD-1941-BBD3-60C6FC219E3F}"/>
                </a:ext>
              </a:extLst>
            </p:cNvPr>
            <p:cNvSpPr txBox="1"/>
            <p:nvPr/>
          </p:nvSpPr>
          <p:spPr>
            <a:xfrm rot="16200000">
              <a:off x="-359938" y="5763329"/>
              <a:ext cx="992459" cy="2725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t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MariX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DAFAEB3-19E7-FF42-8048-E4650D8EDA71}"/>
              </a:ext>
            </a:extLst>
          </p:cNvPr>
          <p:cNvSpPr/>
          <p:nvPr/>
        </p:nvSpPr>
        <p:spPr>
          <a:xfrm>
            <a:off x="-1" y="3286313"/>
            <a:ext cx="272584" cy="3109536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8D2374-E94D-A34E-8A52-0A0FB2AEDF26}"/>
              </a:ext>
            </a:extLst>
          </p:cNvPr>
          <p:cNvSpPr/>
          <p:nvPr/>
        </p:nvSpPr>
        <p:spPr>
          <a:xfrm>
            <a:off x="9347" y="-1"/>
            <a:ext cx="263236" cy="2161695"/>
          </a:xfrm>
          <a:prstGeom prst="rect">
            <a:avLst/>
          </a:prstGeom>
          <a:solidFill>
            <a:schemeClr val="accent1">
              <a:alpha val="38000"/>
            </a:schemeClr>
          </a:solidFill>
          <a:effectLst>
            <a:glow rad="101600">
              <a:schemeClr val="accent1">
                <a:tint val="30000"/>
                <a:shade val="95000"/>
                <a:satMod val="300000"/>
                <a:alpha val="50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329609"/>
            <a:ext cx="3438159" cy="4876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83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CERN_ENdept_Presentation_UbuntuFont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none" rtlCol="0" anchor="t" anchorCtr="0">
        <a:noAutofit/>
      </a:bodyPr>
      <a:lstStyle>
        <a:defPPr algn="just">
          <a:defRPr sz="2000" dirty="0" smtClean="0">
            <a:solidFill>
              <a:schemeClr val="bg1">
                <a:lumMod val="65000"/>
              </a:schemeClr>
            </a:solidFill>
            <a:latin typeface="Avenir Next" charset="0"/>
            <a:ea typeface="Avenir Next" charset="0"/>
            <a:cs typeface="Avenir Next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5683</TotalTime>
  <Words>1357</Words>
  <Application>Microsoft Macintosh PowerPoint</Application>
  <PresentationFormat>On-screen Show (4:3)</PresentationFormat>
  <Paragraphs>364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Avenir Next</vt:lpstr>
      <vt:lpstr>Calibri</vt:lpstr>
      <vt:lpstr>Helvetica</vt:lpstr>
      <vt:lpstr>Mangal</vt:lpstr>
      <vt:lpstr>Ubuntu Light</vt:lpstr>
      <vt:lpstr>Ubuntu Medium</vt:lpstr>
      <vt:lpstr>Wingdings</vt:lpstr>
      <vt:lpstr>CERN_ENdept_Presentation_UbuntuFont</vt:lpstr>
      <vt:lpstr>Quality Assurance dei Documenti con una Gestione Informatizzata per il CDR di MariX</vt:lpstr>
      <vt:lpstr>Perché ?</vt:lpstr>
      <vt:lpstr>Ma dietro ..</vt:lpstr>
      <vt:lpstr>La gestione documentale vuol dire</vt:lpstr>
      <vt:lpstr>Qualità | Documenti e processi</vt:lpstr>
      <vt:lpstr>PM Kick-off Meeting</vt:lpstr>
      <vt:lpstr>GdL per il Project Management</vt:lpstr>
      <vt:lpstr>Deliverables &amp; Roadmap del GdL</vt:lpstr>
      <vt:lpstr>Policy Statement &amp; Project Organisation</vt:lpstr>
      <vt:lpstr>Policy Statement &amp; Project Organisation</vt:lpstr>
      <vt:lpstr>QAP LHC</vt:lpstr>
      <vt:lpstr>Obiettivi Medium Term</vt:lpstr>
      <vt:lpstr>Obiettivo MT #1</vt:lpstr>
      <vt:lpstr>Obiettivo MT #2</vt:lpstr>
      <vt:lpstr>Conceptual Design Report MariX</vt:lpstr>
      <vt:lpstr>Proposta</vt:lpstr>
      <vt:lpstr>MariX  Project Breakdown Structure</vt:lpstr>
      <vt:lpstr>Configurazione e repository per i documenti</vt:lpstr>
      <vt:lpstr>… in breve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Pierre Bonnal</dc:creator>
  <cp:lastModifiedBy>Roberto Saban</cp:lastModifiedBy>
  <cp:revision>332</cp:revision>
  <cp:lastPrinted>2015-09-01T16:02:02Z</cp:lastPrinted>
  <dcterms:created xsi:type="dcterms:W3CDTF">2014-04-09T15:49:20Z</dcterms:created>
  <dcterms:modified xsi:type="dcterms:W3CDTF">2018-01-29T20:33:01Z</dcterms:modified>
</cp:coreProperties>
</file>