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5"/>
  </p:notesMasterIdLst>
  <p:sldIdLst>
    <p:sldId id="319" r:id="rId2"/>
    <p:sldId id="320" r:id="rId3"/>
    <p:sldId id="337" r:id="rId4"/>
    <p:sldId id="321" r:id="rId5"/>
    <p:sldId id="324" r:id="rId6"/>
    <p:sldId id="340" r:id="rId7"/>
    <p:sldId id="329" r:id="rId8"/>
    <p:sldId id="328" r:id="rId9"/>
    <p:sldId id="326" r:id="rId10"/>
    <p:sldId id="330" r:id="rId11"/>
    <p:sldId id="331" r:id="rId12"/>
    <p:sldId id="332" r:id="rId13"/>
    <p:sldId id="333" r:id="rId14"/>
    <p:sldId id="334" r:id="rId15"/>
    <p:sldId id="338" r:id="rId16"/>
    <p:sldId id="339" r:id="rId17"/>
    <p:sldId id="336" r:id="rId18"/>
    <p:sldId id="335" r:id="rId19"/>
    <p:sldId id="327" r:id="rId20"/>
    <p:sldId id="318" r:id="rId21"/>
    <p:sldId id="325" r:id="rId22"/>
    <p:sldId id="296" r:id="rId23"/>
    <p:sldId id="315" r:id="rId24"/>
  </p:sldIdLst>
  <p:sldSz cx="6858000" cy="51435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Default Section" id="{A9B4B3F5-9951-4060-8A64-DBE4DCD5E156}">
          <p14:sldIdLst>
            <p14:sldId id="319"/>
            <p14:sldId id="320"/>
            <p14:sldId id="337"/>
            <p14:sldId id="321"/>
            <p14:sldId id="324"/>
            <p14:sldId id="340"/>
            <p14:sldId id="329"/>
            <p14:sldId id="328"/>
            <p14:sldId id="326"/>
            <p14:sldId id="330"/>
            <p14:sldId id="331"/>
            <p14:sldId id="332"/>
            <p14:sldId id="333"/>
            <p14:sldId id="334"/>
            <p14:sldId id="338"/>
            <p14:sldId id="339"/>
            <p14:sldId id="336"/>
            <p14:sldId id="335"/>
            <p14:sldId id="327"/>
            <p14:sldId id="318"/>
          </p14:sldIdLst>
        </p14:section>
        <p14:section name="Untitled Section" id="{8B63FD68-0072-4354-827D-224165D6FA7C}">
          <p14:sldIdLst>
            <p14:sldId id="325"/>
            <p14:sldId id="296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4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00"/>
    <a:srgbClr val="EFCE5C"/>
    <a:srgbClr val="62A156"/>
    <a:srgbClr val="E7797B"/>
    <a:srgbClr val="FFFFFF"/>
    <a:srgbClr val="FF0505"/>
    <a:srgbClr val="418BC6"/>
    <a:srgbClr val="D09E00"/>
    <a:srgbClr val="FF9201"/>
    <a:srgbClr val="18A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2253" autoAdjust="0"/>
  </p:normalViewPr>
  <p:slideViewPr>
    <p:cSldViewPr snapToGrid="0" showGuides="1">
      <p:cViewPr varScale="1">
        <p:scale>
          <a:sx n="112" d="100"/>
          <a:sy n="112" d="100"/>
        </p:scale>
        <p:origin x="1234" y="72"/>
      </p:cViewPr>
      <p:guideLst>
        <p:guide orient="horz" pos="1643"/>
        <p:guide pos="4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3273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3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63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43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0" y="1131725"/>
            <a:ext cx="10318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/>
          <p:nvPr/>
        </p:nvSpPr>
        <p:spPr>
          <a:xfrm>
            <a:off x="613108" y="928769"/>
            <a:ext cx="304424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35939" y="922669"/>
            <a:ext cx="2908799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Lora"/>
              <a:buNone/>
              <a:defRPr/>
            </a:lvl1pPr>
            <a:lvl2pPr rtl="0">
              <a:spcBef>
                <a:spcPts val="0"/>
              </a:spcBef>
              <a:buFont typeface="Lora"/>
              <a:buNone/>
              <a:defRPr/>
            </a:lvl2pPr>
            <a:lvl3pPr rtl="0">
              <a:spcBef>
                <a:spcPts val="0"/>
              </a:spcBef>
              <a:buFont typeface="Lora"/>
              <a:buNone/>
              <a:defRPr/>
            </a:lvl3pPr>
            <a:lvl4pPr rtl="0">
              <a:spcBef>
                <a:spcPts val="0"/>
              </a:spcBef>
              <a:buFont typeface="Lora"/>
              <a:buNone/>
              <a:defRPr/>
            </a:lvl4pPr>
            <a:lvl5pPr rtl="0">
              <a:spcBef>
                <a:spcPts val="0"/>
              </a:spcBef>
              <a:buFont typeface="Lora"/>
              <a:buNone/>
              <a:defRPr/>
            </a:lvl5pPr>
            <a:lvl6pPr rtl="0">
              <a:spcBef>
                <a:spcPts val="0"/>
              </a:spcBef>
              <a:buFont typeface="Lora"/>
              <a:buNone/>
              <a:defRPr/>
            </a:lvl6pPr>
            <a:lvl7pPr rtl="0">
              <a:spcBef>
                <a:spcPts val="0"/>
              </a:spcBef>
              <a:buFont typeface="Lora"/>
              <a:buNone/>
              <a:defRPr/>
            </a:lvl7pPr>
            <a:lvl8pPr rtl="0">
              <a:spcBef>
                <a:spcPts val="0"/>
              </a:spcBef>
              <a:buFont typeface="Lora"/>
              <a:buNone/>
              <a:defRPr/>
            </a:lvl8pPr>
            <a:lvl9pPr rtl="0">
              <a:spcBef>
                <a:spcPts val="0"/>
              </a:spcBef>
              <a:buFont typeface="Lora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035938" y="1616470"/>
            <a:ext cx="5107275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450"/>
              </a:spcBef>
              <a:buClr>
                <a:srgbClr val="FFCD00"/>
              </a:buClr>
              <a:buFont typeface="Quattrocento Sans"/>
              <a:buChar char="◉"/>
              <a:defRPr/>
            </a:lvl1pPr>
            <a:lvl2pPr rtl="0">
              <a:spcBef>
                <a:spcPts val="360"/>
              </a:spcBef>
              <a:defRPr/>
            </a:lvl2pPr>
            <a:lvl3pPr rtl="0">
              <a:spcBef>
                <a:spcPts val="360"/>
              </a:spcBef>
              <a:defRPr/>
            </a:lvl3pPr>
            <a:lvl4pPr rtl="0">
              <a:spcBef>
                <a:spcPts val="270"/>
              </a:spcBef>
              <a:defRPr/>
            </a:lvl4pPr>
            <a:lvl5pPr rtl="0">
              <a:spcBef>
                <a:spcPts val="270"/>
              </a:spcBef>
              <a:defRPr/>
            </a:lvl5pPr>
            <a:lvl6pPr rtl="0">
              <a:spcBef>
                <a:spcPts val="270"/>
              </a:spcBef>
              <a:defRPr/>
            </a:lvl6pPr>
            <a:lvl7pPr rtl="0">
              <a:spcBef>
                <a:spcPts val="270"/>
              </a:spcBef>
              <a:defRPr/>
            </a:lvl7pPr>
            <a:lvl8pPr rtl="0">
              <a:spcBef>
                <a:spcPts val="270"/>
              </a:spcBef>
              <a:defRPr/>
            </a:lvl8pPr>
            <a:lvl9pPr rtl="0">
              <a:spcBef>
                <a:spcPts val="270"/>
              </a:spcBef>
              <a:defRPr/>
            </a:lvl9pPr>
          </a:lstStyle>
          <a:p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3949239" y="1131725"/>
            <a:ext cx="29087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578788" y="2238000"/>
            <a:ext cx="3700350" cy="8198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algn="ctr" rtl="0">
              <a:spcBef>
                <a:spcPts val="0"/>
              </a:spcBef>
              <a:defRPr/>
            </a:lvl2pPr>
            <a:lvl3pPr algn="ctr" rtl="0">
              <a:spcBef>
                <a:spcPts val="0"/>
              </a:spcBef>
              <a:defRPr/>
            </a:lvl3pPr>
            <a:lvl4pPr algn="ctr" rtl="0">
              <a:spcBef>
                <a:spcPts val="0"/>
              </a:spcBef>
              <a:defRPr/>
            </a:lvl4pPr>
            <a:lvl5pPr algn="ctr" rtl="0">
              <a:spcBef>
                <a:spcPts val="0"/>
              </a:spcBef>
              <a:defRPr/>
            </a:lvl5pPr>
            <a:lvl6pPr algn="ctr" rtl="0">
              <a:spcBef>
                <a:spcPts val="0"/>
              </a:spcBef>
              <a:defRPr/>
            </a:lvl6pPr>
            <a:lvl7pPr algn="ctr" rtl="0">
              <a:spcBef>
                <a:spcPts val="0"/>
              </a:spcBef>
              <a:defRPr/>
            </a:lvl7pPr>
            <a:lvl8pPr algn="ctr" rtl="0">
              <a:spcBef>
                <a:spcPts val="0"/>
              </a:spcBef>
              <a:defRPr/>
            </a:lvl8pPr>
            <a:lvl9pPr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3438056" y="3676500"/>
            <a:ext cx="0" cy="148049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/>
          <p:nvPr/>
        </p:nvSpPr>
        <p:spPr>
          <a:xfrm>
            <a:off x="3216377" y="3393003"/>
            <a:ext cx="42524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2695050" y="3412651"/>
            <a:ext cx="1467900" cy="65369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Lora"/>
              <a:buNone/>
            </a:pPr>
            <a:r>
              <a:rPr lang="en" sz="2700" b="1" i="0" u="none" strike="noStrike" cap="none" baseline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rtl val="0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035939" y="922669"/>
            <a:ext cx="2908799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035938" y="1651075"/>
            <a:ext cx="1750499" cy="3122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2876183" y="1651075"/>
            <a:ext cx="1750499" cy="3122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716431" y="1651075"/>
            <a:ext cx="1750499" cy="3122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0" y="1131725"/>
            <a:ext cx="10318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Shape 50"/>
          <p:cNvSpPr/>
          <p:nvPr/>
        </p:nvSpPr>
        <p:spPr>
          <a:xfrm>
            <a:off x="613108" y="928769"/>
            <a:ext cx="304424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51" name="Shape 51"/>
          <p:cNvCxnSpPr/>
          <p:nvPr/>
        </p:nvCxnSpPr>
        <p:spPr>
          <a:xfrm>
            <a:off x="3949239" y="1131725"/>
            <a:ext cx="29087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492839" y="4037378"/>
            <a:ext cx="3872249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270"/>
              </a:spcBef>
              <a:buFont typeface="Lor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4" name="Shape 54"/>
          <p:cNvCxnSpPr/>
          <p:nvPr/>
        </p:nvCxnSpPr>
        <p:spPr>
          <a:xfrm>
            <a:off x="-4518" y="4666128"/>
            <a:ext cx="6871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/>
          <p:nvPr/>
        </p:nvSpPr>
        <p:spPr>
          <a:xfrm>
            <a:off x="3343052" y="4551499"/>
            <a:ext cx="171899" cy="229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27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A1B3-D215-4BD5-A67C-C178DA0C2AC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5304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1035938" y="1616470"/>
            <a:ext cx="5107275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Char char="◉"/>
              <a:defRPr/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Font typeface="Quattrocento Sans"/>
              <a:buNone/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35938" y="937119"/>
            <a:ext cx="5107275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/>
            </a:lvl2pPr>
            <a:lvl3pPr marL="0" marR="0" indent="0" algn="l" rtl="0">
              <a:spcBef>
                <a:spcPts val="0"/>
              </a:spcBef>
              <a:buFont typeface="Lora"/>
              <a:buNone/>
              <a:defRPr/>
            </a:lvl3pPr>
            <a:lvl4pPr marL="0" marR="0" indent="0" algn="l" rtl="0">
              <a:spcBef>
                <a:spcPts val="0"/>
              </a:spcBef>
              <a:buFont typeface="Lora"/>
              <a:buNone/>
              <a:defRPr/>
            </a:lvl4pPr>
            <a:lvl5pPr marL="0" marR="0" indent="0" algn="l" rtl="0">
              <a:spcBef>
                <a:spcPts val="0"/>
              </a:spcBef>
              <a:buFont typeface="Lora"/>
              <a:buNone/>
              <a:defRPr/>
            </a:lvl5pPr>
            <a:lvl6pPr marL="0" marR="0" indent="0" algn="l" rtl="0">
              <a:spcBef>
                <a:spcPts val="0"/>
              </a:spcBef>
              <a:buFont typeface="Lora"/>
              <a:buNone/>
              <a:defRPr/>
            </a:lvl6pPr>
            <a:lvl7pPr marL="0" marR="0" indent="0" algn="l" rtl="0">
              <a:spcBef>
                <a:spcPts val="0"/>
              </a:spcBef>
              <a:buFont typeface="Lora"/>
              <a:buNone/>
              <a:defRPr/>
            </a:lvl7pPr>
            <a:lvl8pPr marL="0" marR="0" indent="0" algn="l" rtl="0">
              <a:spcBef>
                <a:spcPts val="0"/>
              </a:spcBef>
              <a:buFont typeface="Lora"/>
              <a:buNone/>
              <a:defRPr/>
            </a:lvl8pPr>
            <a:lvl9pPr marL="0" marR="0" indent="0" algn="l" rtl="0">
              <a:spcBef>
                <a:spcPts val="0"/>
              </a:spcBef>
              <a:buFont typeface="Lora"/>
              <a:buNone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9" r:id="rId5"/>
    <p:sldLayoutId id="2147483660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92"/>
          <p:cNvCxnSpPr/>
          <p:nvPr/>
        </p:nvCxnSpPr>
        <p:spPr>
          <a:xfrm>
            <a:off x="1035938" y="3671809"/>
            <a:ext cx="5820422" cy="1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hape 92"/>
          <p:cNvCxnSpPr/>
          <p:nvPr/>
        </p:nvCxnSpPr>
        <p:spPr>
          <a:xfrm>
            <a:off x="0" y="3671809"/>
            <a:ext cx="1035938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0"/>
          <p:cNvSpPr/>
          <p:nvPr/>
        </p:nvSpPr>
        <p:spPr>
          <a:xfrm>
            <a:off x="745384" y="3338415"/>
            <a:ext cx="654932" cy="666786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5" name="Shape 57"/>
          <p:cNvSpPr txBox="1">
            <a:spLocks/>
          </p:cNvSpPr>
          <p:nvPr/>
        </p:nvSpPr>
        <p:spPr>
          <a:xfrm>
            <a:off x="747472" y="1637657"/>
            <a:ext cx="3392773" cy="137804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SzPct val="25000"/>
            </a:pPr>
            <a:r>
              <a:rPr lang="en" sz="2700" b="1" dirty="0" smtClean="0">
                <a:latin typeface="Lora"/>
                <a:ea typeface="Lora"/>
                <a:cs typeface="Lora"/>
                <a:sym typeface="Lora"/>
              </a:rPr>
              <a:t>An </a:t>
            </a:r>
            <a:r>
              <a:rPr lang="en" sz="2700" b="1" dirty="0">
                <a:highlight>
                  <a:srgbClr val="FFCD00"/>
                </a:highlight>
                <a:latin typeface="Lora" panose="00000500000000000000" pitchFamily="2" charset="0"/>
                <a:ea typeface="Lora"/>
                <a:cs typeface="Lora"/>
                <a:sym typeface="Lora"/>
              </a:rPr>
              <a:t>Arc </a:t>
            </a:r>
            <a:r>
              <a:rPr lang="en" sz="2700" b="1" dirty="0" smtClean="0">
                <a:highlight>
                  <a:srgbClr val="FFCD00"/>
                </a:highlight>
                <a:latin typeface="Lora" panose="00000500000000000000" pitchFamily="2" charset="0"/>
                <a:ea typeface="Lora"/>
                <a:cs typeface="Lora"/>
                <a:sym typeface="Lora"/>
              </a:rPr>
              <a:t>Compressor</a:t>
            </a:r>
            <a:endParaRPr lang="en" sz="2700" b="1" dirty="0" smtClean="0">
              <a:latin typeface="Lora"/>
              <a:ea typeface="Lora"/>
              <a:cs typeface="Lora"/>
              <a:sym typeface="Lora"/>
            </a:endParaRPr>
          </a:p>
          <a:p>
            <a:pPr>
              <a:buSzPct val="25000"/>
            </a:pPr>
            <a:r>
              <a:rPr lang="en" sz="2700" b="1" dirty="0" smtClean="0">
                <a:latin typeface="Lora"/>
                <a:ea typeface="Lora"/>
                <a:cs typeface="Lora"/>
                <a:sym typeface="Lora"/>
              </a:rPr>
              <a:t>for MariX</a:t>
            </a:r>
            <a:endParaRPr lang="en" sz="27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" name="Shape 192"/>
          <p:cNvSpPr txBox="1">
            <a:spLocks/>
          </p:cNvSpPr>
          <p:nvPr/>
        </p:nvSpPr>
        <p:spPr>
          <a:xfrm>
            <a:off x="4334209" y="3877060"/>
            <a:ext cx="2446850" cy="38097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Font typeface="Lora"/>
              <a:buNone/>
              <a:defRPr/>
            </a:lvl3pPr>
            <a:lvl4pPr marL="0" marR="0" indent="0" algn="l" rtl="0">
              <a:spcBef>
                <a:spcPts val="0"/>
              </a:spcBef>
              <a:buFont typeface="Lora"/>
              <a:buNone/>
              <a:defRPr/>
            </a:lvl4pPr>
            <a:lvl5pPr marL="0" marR="0" indent="0" algn="l" rtl="0">
              <a:spcBef>
                <a:spcPts val="0"/>
              </a:spcBef>
              <a:buFont typeface="Lora"/>
              <a:buNone/>
              <a:defRPr/>
            </a:lvl5pPr>
            <a:lvl6pPr marL="0" marR="0" indent="0" algn="l" rtl="0">
              <a:spcBef>
                <a:spcPts val="0"/>
              </a:spcBef>
              <a:buFont typeface="Lora"/>
              <a:buNone/>
              <a:defRPr/>
            </a:lvl6pPr>
            <a:lvl7pPr marL="0" marR="0" indent="0" algn="l" rtl="0">
              <a:spcBef>
                <a:spcPts val="0"/>
              </a:spcBef>
              <a:buFont typeface="Lora"/>
              <a:buNone/>
              <a:defRPr/>
            </a:lvl7pPr>
            <a:lvl8pPr marL="0" marR="0" indent="0" algn="l" rtl="0">
              <a:spcBef>
                <a:spcPts val="0"/>
              </a:spcBef>
              <a:buFont typeface="Lora"/>
              <a:buNone/>
              <a:defRPr/>
            </a:lvl8pPr>
            <a:lvl9pPr marL="0" marR="0" indent="0" algn="l" rtl="0">
              <a:spcBef>
                <a:spcPts val="0"/>
              </a:spcBef>
              <a:buFont typeface="Lora"/>
              <a:buNone/>
              <a:defRPr/>
            </a:lvl9pPr>
          </a:lstStyle>
          <a:p>
            <a:pPr algn="ctr">
              <a:buSzPct val="25000"/>
            </a:pPr>
            <a:r>
              <a:rPr lang="en" sz="1800" dirty="0" smtClean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  <a:sym typeface="Lora"/>
              </a:rPr>
              <a:t>Marcello </a:t>
            </a:r>
            <a:r>
              <a:rPr lang="en" sz="1800" dirty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  <a:sym typeface="Lora"/>
              </a:rPr>
              <a:t>Rossetti </a:t>
            </a:r>
            <a:r>
              <a:rPr lang="en" sz="1800" dirty="0" smtClean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  <a:sym typeface="Lora"/>
              </a:rPr>
              <a:t>Conti   </a:t>
            </a:r>
            <a:endParaRPr lang="en" sz="1800" dirty="0">
              <a:highlight>
                <a:srgbClr val="FFCD00"/>
              </a:highlight>
              <a:latin typeface="Quattrocento Sans" panose="020B0502050000020003" pitchFamily="34" charset="0"/>
              <a:ea typeface="Lora"/>
              <a:cs typeface="Lora"/>
              <a:sym typeface="Lora"/>
            </a:endParaRPr>
          </a:p>
          <a:p>
            <a:pPr algn="ctr">
              <a:buSzPct val="25000"/>
            </a:pPr>
            <a:r>
              <a:rPr lang="en" dirty="0">
                <a:solidFill>
                  <a:schemeClr val="tx1"/>
                </a:solidFill>
                <a:latin typeface="Quattrocento Sans" panose="020B0502050000020003" pitchFamily="34" charset="0"/>
                <a:ea typeface="Lora"/>
                <a:cs typeface="Lora"/>
                <a:sym typeface="Lora"/>
              </a:rPr>
              <a:t>on behalf </a:t>
            </a:r>
            <a:r>
              <a:rPr lang="en" dirty="0" smtClean="0">
                <a:solidFill>
                  <a:schemeClr val="tx1"/>
                </a:solidFill>
                <a:latin typeface="Quattrocento Sans" panose="020B0502050000020003" pitchFamily="34" charset="0"/>
                <a:ea typeface="Lora"/>
                <a:cs typeface="Lora"/>
                <a:sym typeface="Lora"/>
              </a:rPr>
              <a:t>of WG5 (Beamlines)</a:t>
            </a:r>
            <a:endParaRPr lang="en" dirty="0">
              <a:solidFill>
                <a:schemeClr val="tx1"/>
              </a:solidFill>
              <a:latin typeface="Quattrocento Sans" panose="020B0502050000020003" pitchFamily="34" charset="0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37450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28" y="2654582"/>
            <a:ext cx="3003088" cy="221477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2654582"/>
            <a:ext cx="3003089" cy="2214778"/>
          </a:xfrm>
          <a:prstGeom prst="rect">
            <a:avLst/>
          </a:prstGeom>
        </p:spPr>
      </p:pic>
      <p:cxnSp>
        <p:nvCxnSpPr>
          <p:cNvPr id="20" name="Shape 92"/>
          <p:cNvCxnSpPr>
            <a:stCxn id="23" idx="3"/>
          </p:cNvCxnSpPr>
          <p:nvPr/>
        </p:nvCxnSpPr>
        <p:spPr>
          <a:xfrm>
            <a:off x="2474140" y="395034"/>
            <a:ext cx="4382219" cy="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Shape 92"/>
          <p:cNvCxnSpPr/>
          <p:nvPr/>
        </p:nvCxnSpPr>
        <p:spPr>
          <a:xfrm>
            <a:off x="0" y="395035"/>
            <a:ext cx="10359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120"/>
          <p:cNvSpPr/>
          <p:nvPr/>
        </p:nvSpPr>
        <p:spPr>
          <a:xfrm>
            <a:off x="544388" y="16732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3" name="Shape 249"/>
          <p:cNvSpPr txBox="1">
            <a:spLocks/>
          </p:cNvSpPr>
          <p:nvPr/>
        </p:nvSpPr>
        <p:spPr>
          <a:xfrm>
            <a:off x="1075159" y="231684"/>
            <a:ext cx="1398981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2000" b="1" dirty="0" smtClean="0">
                <a:latin typeface="Lora"/>
                <a:ea typeface="Lora"/>
                <a:cs typeface="Lora"/>
                <a:sym typeface="Lora"/>
              </a:rPr>
              <a:t>1-DBA cell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" name="Shape 450"/>
          <p:cNvSpPr/>
          <p:nvPr/>
        </p:nvSpPr>
        <p:spPr>
          <a:xfrm>
            <a:off x="637481" y="268746"/>
            <a:ext cx="252575" cy="252575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5" name="CasellaDiTesto 1"/>
          <p:cNvSpPr txBox="1">
            <a:spLocks noChangeArrowheads="1"/>
          </p:cNvSpPr>
          <p:nvPr/>
        </p:nvSpPr>
        <p:spPr bwMode="auto">
          <a:xfrm>
            <a:off x="763768" y="1332291"/>
            <a:ext cx="22064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en-US" sz="1600" b="1" dirty="0" err="1" smtClean="0">
                <a:latin typeface="Quattrocento Sans" panose="020B0502050000020003"/>
                <a:cs typeface="Calibri" panose="020F0502020204030204" pitchFamily="34" charset="0"/>
              </a:rPr>
              <a:t>Beam</a:t>
            </a:r>
            <a:r>
              <a:rPr lang="it-IT" altLang="en-US" sz="1600" b="1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sz="1600" b="1" dirty="0" err="1" smtClean="0">
                <a:latin typeface="Quattrocento Sans" panose="020B0502050000020003"/>
                <a:cs typeface="Calibri" panose="020F0502020204030204" pitchFamily="34" charset="0"/>
              </a:rPr>
              <a:t>Parameters</a:t>
            </a:r>
            <a:r>
              <a:rPr lang="it-IT" altLang="en-US" sz="1600" b="1" dirty="0" smtClean="0">
                <a:latin typeface="Quattrocento Sans" panose="020B0502050000020003"/>
                <a:cs typeface="Calibri" panose="020F0502020204030204" pitchFamily="34" charset="0"/>
              </a:rPr>
              <a:t>:</a:t>
            </a:r>
            <a:endParaRPr lang="it-IT" altLang="en-US" sz="1600" b="1" baseline="30000" dirty="0" smtClean="0">
              <a:latin typeface="Quattrocento Sans" panose="020B0502050000020003"/>
              <a:cs typeface="Calibri" panose="020F0502020204030204" pitchFamily="34" charset="0"/>
            </a:endParaRPr>
          </a:p>
        </p:txBody>
      </p:sp>
      <p:sp>
        <p:nvSpPr>
          <p:cNvPr id="26" name="Shape 65"/>
          <p:cNvSpPr txBox="1">
            <a:spLocks/>
          </p:cNvSpPr>
          <p:nvPr/>
        </p:nvSpPr>
        <p:spPr>
          <a:xfrm>
            <a:off x="2474140" y="516581"/>
            <a:ext cx="5747242" cy="201645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207169">
              <a:lnSpc>
                <a:spcPct val="150000"/>
              </a:lnSpc>
              <a:buClr>
                <a:srgbClr val="FFCD00"/>
              </a:buClr>
              <a:buSzPct val="100000"/>
              <a:buFont typeface="Quattrocento Sans"/>
              <a:buChar char="◉"/>
            </a:pPr>
            <a:r>
              <a:rPr lang="it-IT" sz="1600" dirty="0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 10,000 Macro-</a:t>
            </a:r>
            <a:r>
              <a:rPr lang="it-IT" sz="1600" dirty="0" err="1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particles</a:t>
            </a:r>
            <a:endParaRPr lang="it-IT" sz="1600" dirty="0">
              <a:latin typeface="Quattrocento Sans" panose="020B0502050000020003" pitchFamily="34" charset="0"/>
              <a:ea typeface="Quattrocento Sans"/>
              <a:cs typeface="Quattrocento Sans"/>
              <a:sym typeface="Quattrocento Sans"/>
            </a:endParaRPr>
          </a:p>
          <a:p>
            <a:pPr marL="342900" indent="-207169">
              <a:lnSpc>
                <a:spcPct val="150000"/>
              </a:lnSpc>
              <a:buClr>
                <a:srgbClr val="FFCD00"/>
              </a:buClr>
              <a:buSzPct val="100000"/>
              <a:buFont typeface="Quattrocento Sans"/>
              <a:buChar char="◉"/>
            </a:pPr>
            <a:endParaRPr lang="it-IT" sz="1600" b="1" dirty="0" smtClean="0">
              <a:solidFill>
                <a:schemeClr val="tx1"/>
              </a:solidFill>
              <a:latin typeface="Quattrocento Sans" panose="020B0502050000020003" pitchFamily="34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  <a:p>
            <a:pPr marL="342900" indent="-207169">
              <a:lnSpc>
                <a:spcPct val="150000"/>
              </a:lnSpc>
              <a:buClr>
                <a:srgbClr val="FFCD00"/>
              </a:buClr>
              <a:buSzPct val="100000"/>
              <a:buFont typeface="Quattrocento Sans"/>
              <a:buChar char="◉"/>
            </a:pPr>
            <a:r>
              <a:rPr lang="en" sz="1600" b="1" dirty="0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 Q</a:t>
            </a:r>
            <a:r>
              <a:rPr lang="en" sz="1600" b="1" baseline="-25000" dirty="0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tot</a:t>
            </a:r>
            <a:r>
              <a:rPr lang="en" sz="1600" dirty="0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 = 50 pC, </a:t>
            </a:r>
            <a:r>
              <a:rPr lang="el-GR" sz="1600" b="1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γ</a:t>
            </a:r>
            <a:r>
              <a:rPr lang="en" sz="16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 = </a:t>
            </a:r>
            <a:r>
              <a:rPr lang="en" sz="1600" dirty="0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3200</a:t>
            </a:r>
          </a:p>
          <a:p>
            <a:pPr marL="342900" indent="-207169">
              <a:lnSpc>
                <a:spcPct val="150000"/>
              </a:lnSpc>
              <a:buClr>
                <a:srgbClr val="FFCD00"/>
              </a:buClr>
              <a:buSzPct val="100000"/>
              <a:buFont typeface="Quattrocento Sans"/>
              <a:buChar char="◉"/>
            </a:pPr>
            <a:r>
              <a:rPr lang="it-IT" sz="1600" b="1" dirty="0" err="1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ε</a:t>
            </a:r>
            <a:r>
              <a:rPr lang="it-IT" sz="1600" b="1" baseline="-25000" dirty="0" err="1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n,x</a:t>
            </a:r>
            <a:r>
              <a:rPr lang="it-IT" sz="1600" dirty="0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 = 0.39 mm mrad, </a:t>
            </a:r>
            <a:r>
              <a:rPr lang="it-IT" sz="1600" b="1" dirty="0" err="1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ε</a:t>
            </a:r>
            <a:r>
              <a:rPr lang="it-IT" sz="1600" b="1" baseline="-25000" dirty="0" err="1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n,y</a:t>
            </a:r>
            <a:r>
              <a:rPr lang="it-IT" sz="1600" dirty="0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= </a:t>
            </a:r>
            <a:r>
              <a:rPr lang="it-IT" sz="1600" dirty="0" smtClean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0.39 mm mrad</a:t>
            </a:r>
          </a:p>
          <a:p>
            <a:pPr marL="342900" indent="-207169">
              <a:lnSpc>
                <a:spcPct val="150000"/>
              </a:lnSpc>
              <a:buClr>
                <a:srgbClr val="FFCD00"/>
              </a:buClr>
              <a:buSzPct val="100000"/>
              <a:buFont typeface="Quattrocento Sans"/>
              <a:buChar char="◉"/>
            </a:pPr>
            <a:r>
              <a:rPr lang="en" sz="1600" b="1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σ</a:t>
            </a:r>
            <a:r>
              <a:rPr lang="en" sz="1600" b="1" baseline="-250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s</a:t>
            </a:r>
            <a:r>
              <a:rPr lang="en" sz="16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  = 150 </a:t>
            </a:r>
            <a:r>
              <a:rPr lang="el-GR" sz="16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μ</a:t>
            </a:r>
            <a:r>
              <a:rPr lang="it-IT" sz="16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m, </a:t>
            </a:r>
            <a:r>
              <a:rPr lang="en" sz="1600" b="1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σ</a:t>
            </a:r>
            <a:r>
              <a:rPr lang="en" sz="1600" b="1" baseline="-250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x</a:t>
            </a:r>
            <a:r>
              <a:rPr lang="en" sz="16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 = 31.5 </a:t>
            </a:r>
            <a:r>
              <a:rPr lang="el-GR" sz="16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μ</a:t>
            </a:r>
            <a:r>
              <a:rPr lang="it-IT" sz="16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m, </a:t>
            </a:r>
            <a:r>
              <a:rPr lang="en" sz="1600" b="1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σ</a:t>
            </a:r>
            <a:r>
              <a:rPr lang="en" sz="1600" b="1" baseline="-250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y</a:t>
            </a:r>
            <a:r>
              <a:rPr lang="en" sz="16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 = 17.8 </a:t>
            </a:r>
            <a:r>
              <a:rPr lang="el-GR" sz="16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μ</a:t>
            </a:r>
            <a:r>
              <a:rPr lang="it-IT" sz="1600" dirty="0">
                <a:solidFill>
                  <a:schemeClr val="tx1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m</a:t>
            </a:r>
          </a:p>
          <a:p>
            <a:pPr marL="135731">
              <a:lnSpc>
                <a:spcPct val="150000"/>
              </a:lnSpc>
              <a:buClr>
                <a:srgbClr val="FFCD00"/>
              </a:buClr>
              <a:buSzPct val="100000"/>
            </a:pPr>
            <a:endParaRPr lang="it-IT" sz="1100" dirty="0" smtClean="0">
              <a:solidFill>
                <a:schemeClr val="tx1"/>
              </a:solidFill>
              <a:latin typeface="Quattrocento Sans" panose="020B0502050000020003" pitchFamily="34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  <a:p>
            <a:pPr marL="342900" indent="-207169">
              <a:lnSpc>
                <a:spcPct val="150000"/>
              </a:lnSpc>
              <a:buClr>
                <a:srgbClr val="000000"/>
              </a:buClr>
              <a:buSzPct val="100000"/>
              <a:buFont typeface="Quattrocento Sans"/>
              <a:buChar char="◉"/>
            </a:pPr>
            <a:endParaRPr lang="it-IT" sz="11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665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2"/>
          <p:cNvCxnSpPr>
            <a:stCxn id="8" idx="3"/>
          </p:cNvCxnSpPr>
          <p:nvPr/>
        </p:nvCxnSpPr>
        <p:spPr>
          <a:xfrm>
            <a:off x="2429301" y="395034"/>
            <a:ext cx="4427058" cy="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/>
          <p:nvPr/>
        </p:nvCxnSpPr>
        <p:spPr>
          <a:xfrm>
            <a:off x="0" y="395035"/>
            <a:ext cx="10359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44388" y="16732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249"/>
          <p:cNvSpPr txBox="1">
            <a:spLocks/>
          </p:cNvSpPr>
          <p:nvPr/>
        </p:nvSpPr>
        <p:spPr>
          <a:xfrm>
            <a:off x="1075159" y="231684"/>
            <a:ext cx="1354142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2000" b="1" dirty="0" smtClean="0">
                <a:latin typeface="Lora"/>
                <a:ea typeface="Lora"/>
                <a:cs typeface="Lora"/>
                <a:sym typeface="Lora"/>
              </a:rPr>
              <a:t>2-10 Cells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" name="Shape 450"/>
          <p:cNvSpPr/>
          <p:nvPr/>
        </p:nvSpPr>
        <p:spPr>
          <a:xfrm>
            <a:off x="647691" y="325533"/>
            <a:ext cx="180554" cy="176996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9" name="Shape 450"/>
          <p:cNvSpPr/>
          <p:nvPr/>
        </p:nvSpPr>
        <p:spPr>
          <a:xfrm>
            <a:off x="617542" y="265766"/>
            <a:ext cx="112110" cy="99909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9600000"/>
            </a:camera>
            <a:lightRig rig="threePt" dir="t"/>
          </a:scene3d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0" name="Shape 450"/>
          <p:cNvSpPr/>
          <p:nvPr/>
        </p:nvSpPr>
        <p:spPr>
          <a:xfrm>
            <a:off x="817652" y="298582"/>
            <a:ext cx="112110" cy="99909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4800000"/>
            </a:camera>
            <a:lightRig rig="threePt" dir="t"/>
          </a:scene3d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1" name="Shape 450"/>
          <p:cNvSpPr/>
          <p:nvPr/>
        </p:nvSpPr>
        <p:spPr>
          <a:xfrm>
            <a:off x="781927" y="433961"/>
            <a:ext cx="112110" cy="99909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1200000"/>
            </a:camera>
            <a:lightRig rig="threePt" dir="t"/>
          </a:scene3d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0" name="Gruppo 9"/>
          <p:cNvGrpSpPr/>
          <p:nvPr/>
        </p:nvGrpSpPr>
        <p:grpSpPr>
          <a:xfrm>
            <a:off x="263236" y="1026145"/>
            <a:ext cx="6220691" cy="3476582"/>
            <a:chOff x="153745" y="1291450"/>
            <a:chExt cx="6220691" cy="347658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1" t="11090" r="9402" b="3814"/>
            <a:stretch/>
          </p:blipFill>
          <p:spPr>
            <a:xfrm>
              <a:off x="153745" y="1692323"/>
              <a:ext cx="6220691" cy="3075709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1828678" y="1291450"/>
              <a:ext cx="29867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25000"/>
              </a:pPr>
              <a:r>
                <a:rPr lang="en" sz="1600" b="1" dirty="0">
                  <a:latin typeface="Quattrocento Sans" panose="020B0502050000020003" pitchFamily="34" charset="0"/>
                  <a:sym typeface="Lora"/>
                </a:rPr>
                <a:t>What happens with more cells?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6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hape 92"/>
          <p:cNvCxnSpPr>
            <a:stCxn id="33" idx="3"/>
          </p:cNvCxnSpPr>
          <p:nvPr/>
        </p:nvCxnSpPr>
        <p:spPr>
          <a:xfrm>
            <a:off x="4333164" y="395034"/>
            <a:ext cx="2523195" cy="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92"/>
          <p:cNvCxnSpPr/>
          <p:nvPr/>
        </p:nvCxnSpPr>
        <p:spPr>
          <a:xfrm>
            <a:off x="0" y="395035"/>
            <a:ext cx="10359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120"/>
          <p:cNvSpPr/>
          <p:nvPr/>
        </p:nvSpPr>
        <p:spPr>
          <a:xfrm>
            <a:off x="544388" y="16732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3" name="Shape 249"/>
          <p:cNvSpPr txBox="1">
            <a:spLocks/>
          </p:cNvSpPr>
          <p:nvPr/>
        </p:nvSpPr>
        <p:spPr>
          <a:xfrm>
            <a:off x="1075159" y="231684"/>
            <a:ext cx="3258005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2000" b="1" dirty="0" smtClean="0">
                <a:latin typeface="Lora"/>
                <a:ea typeface="Lora"/>
                <a:cs typeface="Lora"/>
                <a:sym typeface="Lora"/>
              </a:rPr>
              <a:t>Compression mechanism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35" name="Shape 742"/>
          <p:cNvGrpSpPr/>
          <p:nvPr/>
        </p:nvGrpSpPr>
        <p:grpSpPr>
          <a:xfrm>
            <a:off x="603171" y="294702"/>
            <a:ext cx="329758" cy="200662"/>
            <a:chOff x="3269900" y="3064500"/>
            <a:chExt cx="432325" cy="263075"/>
          </a:xfrm>
        </p:grpSpPr>
        <p:sp>
          <p:nvSpPr>
            <p:cNvPr id="36" name="Shape 743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" name="Shape 744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" name="Shape 745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41" name="CasellaDiTesto 1"/>
          <p:cNvSpPr txBox="1">
            <a:spLocks noChangeArrowheads="1"/>
          </p:cNvSpPr>
          <p:nvPr/>
        </p:nvSpPr>
        <p:spPr bwMode="auto">
          <a:xfrm>
            <a:off x="1328883" y="4414248"/>
            <a:ext cx="38863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en-US" sz="1600" dirty="0" err="1" smtClean="0">
                <a:latin typeface="Quattrocento Sans" panose="020B0502050000020003"/>
                <a:cs typeface="Calibri" panose="020F0502020204030204" pitchFamily="34" charset="0"/>
              </a:rPr>
              <a:t>Final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sz="1600" dirty="0" err="1" smtClean="0">
                <a:latin typeface="Quattrocento Sans" panose="020B0502050000020003"/>
                <a:cs typeface="Calibri" panose="020F0502020204030204" pitchFamily="34" charset="0"/>
              </a:rPr>
              <a:t>longitudinal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sz="1600" dirty="0" err="1" smtClean="0">
                <a:latin typeface="Quattrocento Sans" panose="020B0502050000020003"/>
                <a:cs typeface="Calibri" panose="020F0502020204030204" pitchFamily="34" charset="0"/>
              </a:rPr>
              <a:t>dimensions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sz="1600" dirty="0" err="1" smtClean="0">
                <a:latin typeface="Quattrocento Sans" panose="020B0502050000020003"/>
                <a:cs typeface="Calibri" panose="020F0502020204030204" pitchFamily="34" charset="0"/>
              </a:rPr>
              <a:t>depends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on </a:t>
            </a:r>
            <a:r>
              <a:rPr lang="it-IT" altLang="en-US" sz="1800" b="1" dirty="0" err="1" smtClean="0">
                <a:solidFill>
                  <a:srgbClr val="000000"/>
                </a:solidFill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energy</a:t>
            </a:r>
            <a:r>
              <a:rPr lang="it-IT" altLang="en-US" sz="1800" b="1" dirty="0" smtClean="0">
                <a:solidFill>
                  <a:srgbClr val="000000"/>
                </a:solidFill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 spread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and </a:t>
            </a:r>
            <a:r>
              <a:rPr lang="it-IT" altLang="en-US" sz="1600" dirty="0" err="1" smtClean="0">
                <a:latin typeface="Quattrocento Sans" panose="020B0502050000020003"/>
                <a:cs typeface="Calibri" panose="020F0502020204030204" pitchFamily="34" charset="0"/>
              </a:rPr>
              <a:t>longitudinal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sz="1800" b="1" dirty="0" err="1">
                <a:solidFill>
                  <a:srgbClr val="000000"/>
                </a:solidFill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chirp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!</a:t>
            </a:r>
            <a:endParaRPr lang="it-IT" altLang="en-US" sz="1600" baseline="30000" dirty="0" smtClean="0">
              <a:latin typeface="Quattrocento Sans" panose="020B0502050000020003"/>
              <a:cs typeface="Calibri" panose="020F0502020204030204" pitchFamily="34" charset="0"/>
            </a:endParaRPr>
          </a:p>
        </p:txBody>
      </p:sp>
      <p:pic>
        <p:nvPicPr>
          <p:cNvPr id="54" name="Immagin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55" name="Immagin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56" name="Immagin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57" name="Immagin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58" name="Immagin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61" name="Immagin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62" name="Immagine 6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63" name="Immagine 6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64" name="Immagine 6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65" name="Immagine 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66" name="Immagine 6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pic>
        <p:nvPicPr>
          <p:cNvPr id="67" name="Immagine 6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15" y="702179"/>
            <a:ext cx="4876822" cy="3657616"/>
          </a:xfrm>
          <a:prstGeom prst="rect">
            <a:avLst/>
          </a:prstGeom>
        </p:spPr>
      </p:pic>
      <p:cxnSp>
        <p:nvCxnSpPr>
          <p:cNvPr id="43" name="Connettore diritto 42"/>
          <p:cNvCxnSpPr/>
          <p:nvPr/>
        </p:nvCxnSpPr>
        <p:spPr>
          <a:xfrm>
            <a:off x="3405116" y="2374710"/>
            <a:ext cx="225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4964372" y="831832"/>
            <a:ext cx="180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Courtesy</a:t>
            </a:r>
            <a:r>
              <a:rPr lang="it-IT" b="1" dirty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 of </a:t>
            </a:r>
            <a:endParaRPr lang="it-IT" b="1" dirty="0" smtClean="0">
              <a:highlight>
                <a:srgbClr val="FFCD00"/>
              </a:highlight>
              <a:latin typeface="Quattrocento Sans" panose="020B0502050000020003" pitchFamily="34" charset="0"/>
              <a:ea typeface="Lora"/>
              <a:cs typeface="Lora"/>
            </a:endParaRPr>
          </a:p>
          <a:p>
            <a:r>
              <a:rPr lang="it-IT" b="1" dirty="0" smtClean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I</a:t>
            </a:r>
            <a:r>
              <a:rPr lang="it-IT" b="1" dirty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. </a:t>
            </a:r>
            <a:r>
              <a:rPr lang="it-IT" b="1" dirty="0" err="1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Drebot</a:t>
            </a:r>
            <a:endParaRPr lang="en-US" b="1" dirty="0">
              <a:highlight>
                <a:srgbClr val="FFCD00"/>
              </a:highlight>
              <a:latin typeface="Quattrocento Sans" panose="020B0502050000020003" pitchFamily="34" charset="0"/>
              <a:ea typeface="Lora"/>
              <a:cs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7370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2"/>
          <p:cNvCxnSpPr/>
          <p:nvPr/>
        </p:nvCxnSpPr>
        <p:spPr>
          <a:xfrm>
            <a:off x="3384645" y="395035"/>
            <a:ext cx="347171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/>
          <p:nvPr/>
        </p:nvCxnSpPr>
        <p:spPr>
          <a:xfrm>
            <a:off x="0" y="395035"/>
            <a:ext cx="10359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44388" y="16732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249"/>
          <p:cNvSpPr txBox="1">
            <a:spLocks/>
          </p:cNvSpPr>
          <p:nvPr/>
        </p:nvSpPr>
        <p:spPr>
          <a:xfrm>
            <a:off x="1075159" y="231684"/>
            <a:ext cx="2908799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2000" b="1" dirty="0" smtClean="0">
                <a:latin typeface="Lora"/>
                <a:ea typeface="Lora"/>
                <a:cs typeface="Lora"/>
                <a:sym typeface="Lora"/>
              </a:rPr>
              <a:t>3-4 MariX Bubble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2209800" y="1954907"/>
            <a:ext cx="2256641" cy="0"/>
          </a:xfrm>
          <a:prstGeom prst="straightConnector1">
            <a:avLst/>
          </a:prstGeom>
          <a:ln>
            <a:solidFill>
              <a:srgbClr val="FFCD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2135354" y="1597554"/>
            <a:ext cx="24000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err="1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I</a:t>
            </a:r>
            <a:r>
              <a:rPr lang="it-IT" sz="1100" b="1" dirty="0" err="1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nversion</a:t>
            </a:r>
            <a:r>
              <a:rPr lang="it-IT" sz="1100" b="1" dirty="0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 of </a:t>
            </a:r>
            <a:r>
              <a:rPr lang="it-IT" sz="1100" b="1" dirty="0" err="1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Bend</a:t>
            </a:r>
            <a:r>
              <a:rPr lang="it-IT" sz="1100" b="1" dirty="0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 and </a:t>
            </a:r>
            <a:r>
              <a:rPr lang="it-IT" sz="1100" b="1" dirty="0" err="1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Sext</a:t>
            </a:r>
            <a:r>
              <a:rPr lang="it-IT" sz="1100" b="1" dirty="0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b="1" dirty="0" err="1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fields</a:t>
            </a:r>
            <a:endParaRPr lang="en-US" sz="1100" dirty="0"/>
          </a:p>
        </p:txBody>
      </p:sp>
      <p:sp>
        <p:nvSpPr>
          <p:cNvPr id="20" name="Rettangolo 19"/>
          <p:cNvSpPr/>
          <p:nvPr/>
        </p:nvSpPr>
        <p:spPr>
          <a:xfrm>
            <a:off x="2328333" y="2037348"/>
            <a:ext cx="20505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 err="1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Conservation</a:t>
            </a:r>
            <a:r>
              <a:rPr lang="it-IT" sz="1100" b="1" dirty="0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 of </a:t>
            </a:r>
            <a:r>
              <a:rPr lang="it-IT" sz="1100" b="1" dirty="0" err="1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Quad</a:t>
            </a:r>
            <a:r>
              <a:rPr lang="it-IT" sz="1100" b="1" dirty="0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b="1" dirty="0" err="1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fields</a:t>
            </a:r>
            <a:endParaRPr lang="en-US" sz="110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2"/>
          <a:srcRect l="2220" t="646"/>
          <a:stretch/>
        </p:blipFill>
        <p:spPr>
          <a:xfrm>
            <a:off x="1761678" y="2916382"/>
            <a:ext cx="2896295" cy="22204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09" y="1009960"/>
            <a:ext cx="1647825" cy="174307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973" y="1016491"/>
            <a:ext cx="1485900" cy="16573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10202" r="8994" b="2461"/>
          <a:stretch/>
        </p:blipFill>
        <p:spPr>
          <a:xfrm>
            <a:off x="583205" y="621394"/>
            <a:ext cx="5471231" cy="2303301"/>
          </a:xfrm>
          <a:prstGeom prst="rect">
            <a:avLst/>
          </a:prstGeom>
        </p:spPr>
      </p:pic>
      <p:grpSp>
        <p:nvGrpSpPr>
          <p:cNvPr id="26" name="Shape 742"/>
          <p:cNvGrpSpPr/>
          <p:nvPr/>
        </p:nvGrpSpPr>
        <p:grpSpPr>
          <a:xfrm>
            <a:off x="603171" y="294702"/>
            <a:ext cx="329758" cy="200662"/>
            <a:chOff x="3269900" y="3064500"/>
            <a:chExt cx="432325" cy="263075"/>
          </a:xfrm>
        </p:grpSpPr>
        <p:sp>
          <p:nvSpPr>
            <p:cNvPr id="27" name="Shape 743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0" t="0" r="0" b="0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Shape 744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0" t="0" r="0" b="0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Shape 745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0" t="0" r="0" b="0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66397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2"/>
          <p:cNvCxnSpPr>
            <a:stCxn id="8" idx="3"/>
          </p:cNvCxnSpPr>
          <p:nvPr/>
        </p:nvCxnSpPr>
        <p:spPr>
          <a:xfrm>
            <a:off x="4550034" y="392529"/>
            <a:ext cx="2249723" cy="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/>
          <p:nvPr/>
        </p:nvCxnSpPr>
        <p:spPr>
          <a:xfrm>
            <a:off x="0" y="395035"/>
            <a:ext cx="10359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44388" y="16732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249"/>
          <p:cNvSpPr txBox="1">
            <a:spLocks/>
          </p:cNvSpPr>
          <p:nvPr/>
        </p:nvSpPr>
        <p:spPr>
          <a:xfrm>
            <a:off x="1035938" y="229179"/>
            <a:ext cx="3514096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2000" b="1" dirty="0" smtClean="0">
                <a:latin typeface="Lora"/>
                <a:ea typeface="Lora"/>
                <a:cs typeface="Lora"/>
                <a:sym typeface="Lora"/>
              </a:rPr>
              <a:t>Compression performances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10956" r="9050" b="3784"/>
          <a:stretch/>
        </p:blipFill>
        <p:spPr>
          <a:xfrm>
            <a:off x="0" y="2182091"/>
            <a:ext cx="5659582" cy="2964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/>
              <p:cNvSpPr txBox="1"/>
              <p:nvPr/>
            </p:nvSpPr>
            <p:spPr>
              <a:xfrm>
                <a:off x="1035938" y="555878"/>
                <a:ext cx="4963080" cy="1682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350" dirty="0" smtClean="0">
                    <a:latin typeface="Quattrocento Sans" panose="020B0502050000020003" pitchFamily="34" charset="0"/>
                  </a:rPr>
                  <a:t>Expected </a:t>
                </a:r>
                <a:r>
                  <a:rPr lang="it-IT" sz="1350" b="1" dirty="0" err="1" smtClean="0">
                    <a:latin typeface="Quattrocento Sans" panose="020B0502050000020003" pitchFamily="34" charset="0"/>
                  </a:rPr>
                  <a:t>absolute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</a:t>
                </a:r>
                <a:r>
                  <a:rPr lang="it-IT" sz="1350" b="1" dirty="0" err="1">
                    <a:latin typeface="Quattrocento Sans" panose="020B0502050000020003" pitchFamily="34" charset="0"/>
                  </a:rPr>
                  <a:t>e</a:t>
                </a:r>
                <a:r>
                  <a:rPr lang="it-IT" sz="1350" b="1" dirty="0" err="1" smtClean="0">
                    <a:latin typeface="Quattrocento Sans" panose="020B0502050000020003" pitchFamily="34" charset="0"/>
                  </a:rPr>
                  <a:t>nergy</a:t>
                </a:r>
                <a:r>
                  <a:rPr lang="it-IT" sz="1350" b="1" dirty="0" smtClean="0">
                    <a:latin typeface="Quattrocento Sans" panose="020B0502050000020003" pitchFamily="34" charset="0"/>
                  </a:rPr>
                  <a:t> spread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35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135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it-IT" altLang="en-US" sz="135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it-IT" sz="1350" dirty="0" smtClean="0">
                    <a:latin typeface="Quattrocento Sans" panose="020B0502050000020003" pitchFamily="34" charset="0"/>
                  </a:rPr>
                  <a:t>, @ the </a:t>
                </a:r>
                <a:r>
                  <a:rPr lang="it-IT" sz="1350" dirty="0" err="1" smtClean="0">
                    <a:latin typeface="Quattrocento Sans" panose="020B0502050000020003" pitchFamily="34" charset="0"/>
                  </a:rPr>
                  <a:t>arc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</a:t>
                </a:r>
                <a:r>
                  <a:rPr lang="it-IT" sz="1350" dirty="0" err="1" smtClean="0">
                    <a:latin typeface="Quattrocento Sans" panose="020B0502050000020003" pitchFamily="34" charset="0"/>
                  </a:rPr>
                  <a:t>entrance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 </a:t>
                </a:r>
                <a:r>
                  <a:rPr lang="it-IT" sz="13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20 </a:t>
                </a:r>
                <a:r>
                  <a:rPr lang="it-IT" sz="1350" dirty="0" err="1" smtClean="0">
                    <a:latin typeface="Quattrocento Sans" panose="020B0502050000020003" pitchFamily="34" charset="0"/>
                  </a:rPr>
                  <a:t>KeV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  (</a:t>
                </a:r>
                <a:r>
                  <a:rPr lang="it-IT" sz="1350" b="1" dirty="0" smtClean="0">
                    <a:latin typeface="Quattrocento Sans" panose="020B0502050000020003" pitchFamily="34" charset="0"/>
                  </a:rPr>
                  <a:t>relative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</a:t>
                </a:r>
                <a:r>
                  <a:rPr lang="it-IT" sz="1350" b="1" dirty="0" err="1">
                    <a:latin typeface="Quattrocento Sans" panose="020B0502050000020003" pitchFamily="34" charset="0"/>
                  </a:rPr>
                  <a:t>energy</a:t>
                </a:r>
                <a:r>
                  <a:rPr lang="it-IT" sz="1350" b="1" dirty="0">
                    <a:latin typeface="Quattrocento Sans" panose="020B0502050000020003" pitchFamily="34" charset="0"/>
                  </a:rPr>
                  <a:t> spread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35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135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alt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>
                          <a:rPr lang="it-IT" altLang="en-US" sz="135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it-IT" sz="1350" dirty="0" smtClean="0">
                    <a:latin typeface="Quattrocento Sans" panose="020B0502050000020003" pitchFamily="34" charset="0"/>
                  </a:rPr>
                  <a:t> </a:t>
                </a:r>
                <a:r>
                  <a:rPr lang="it-IT" sz="13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1.25 10</a:t>
                </a:r>
                <a:r>
                  <a:rPr lang="it-IT" sz="135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lang="it-IT" sz="13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@ 1.6 </a:t>
                </a:r>
                <a:r>
                  <a:rPr lang="it-IT" sz="135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)</a:t>
                </a:r>
              </a:p>
              <a:p>
                <a:endParaRPr lang="it-IT" sz="1350" b="1" dirty="0">
                  <a:latin typeface="Quattrocento Sans" panose="020B0502050000020003" pitchFamily="34" charset="0"/>
                </a:endParaRPr>
              </a:p>
              <a:p>
                <a:r>
                  <a:rPr lang="it-IT" sz="1350" dirty="0" err="1" smtClean="0">
                    <a:latin typeface="Quattrocento Sans" panose="020B0502050000020003" pitchFamily="34" charset="0"/>
                  </a:rPr>
                  <a:t>This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</a:t>
                </a:r>
                <a:r>
                  <a:rPr lang="it-IT" sz="1350" dirty="0" err="1" smtClean="0">
                    <a:latin typeface="Quattrocento Sans" panose="020B0502050000020003" pitchFamily="34" charset="0"/>
                  </a:rPr>
                  <a:t>value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can be </a:t>
                </a:r>
                <a:r>
                  <a:rPr lang="it-IT" sz="1350" dirty="0" err="1" smtClean="0">
                    <a:latin typeface="Quattrocento Sans" panose="020B0502050000020003" pitchFamily="34" charset="0"/>
                  </a:rPr>
                  <a:t>decreased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to 10 </a:t>
                </a:r>
                <a:r>
                  <a:rPr lang="it-IT" sz="1350" dirty="0" err="1" smtClean="0">
                    <a:latin typeface="Quattrocento Sans" panose="020B0502050000020003" pitchFamily="34" charset="0"/>
                  </a:rPr>
                  <a:t>KeV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with high </a:t>
                </a:r>
                <a:r>
                  <a:rPr lang="it-IT" sz="1350" dirty="0" err="1" smtClean="0">
                    <a:latin typeface="Quattrocento Sans" panose="020B0502050000020003" pitchFamily="34" charset="0"/>
                  </a:rPr>
                  <a:t>armonic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</a:t>
                </a:r>
                <a:r>
                  <a:rPr lang="it-IT" sz="1350" dirty="0" err="1" smtClean="0">
                    <a:latin typeface="Quattrocento Sans" panose="020B0502050000020003" pitchFamily="34" charset="0"/>
                  </a:rPr>
                  <a:t>compensation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it-IT" altLang="en-US" sz="135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altLang="en-US" sz="135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135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alt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>
                          <a:rPr lang="it-IT" altLang="en-US" sz="135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lang="it-IT" sz="1350" dirty="0">
                    <a:latin typeface="Quattrocento Sans" panose="020B0502050000020003" pitchFamily="34" charset="0"/>
                  </a:rPr>
                  <a:t> </a:t>
                </a:r>
                <a:r>
                  <a:rPr lang="it-IT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 </a:t>
                </a:r>
                <a:r>
                  <a:rPr lang="it-IT" sz="13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6.25 10</a:t>
                </a:r>
                <a:r>
                  <a:rPr lang="it-IT" sz="135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-6</a:t>
                </a:r>
                <a:r>
                  <a:rPr lang="it-IT" sz="13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).</a:t>
                </a:r>
              </a:p>
              <a:p>
                <a:endParaRPr lang="it-IT" sz="1350" dirty="0">
                  <a:latin typeface="Quattrocento Sans" panose="020B0502050000020003" pitchFamily="34" charset="0"/>
                </a:endParaRPr>
              </a:p>
              <a:p>
                <a:r>
                  <a:rPr lang="it-IT" sz="1350" b="1" dirty="0" err="1">
                    <a:latin typeface="Quattrocento Sans" panose="020B0502050000020003" pitchFamily="34" charset="0"/>
                  </a:rPr>
                  <a:t>Chirp</a:t>
                </a:r>
                <a:r>
                  <a:rPr lang="it-IT" sz="1350" b="1" dirty="0">
                    <a:latin typeface="Quattrocento Sans" panose="020B0502050000020003" pitchFamily="34" charset="0"/>
                  </a:rPr>
                  <a:t> </a:t>
                </a:r>
                <a:r>
                  <a:rPr lang="it-IT" sz="1350" dirty="0" err="1">
                    <a:latin typeface="Quattrocento Sans" panose="020B0502050000020003" pitchFamily="34" charset="0"/>
                  </a:rPr>
                  <a:t>optimized</a:t>
                </a:r>
                <a:r>
                  <a:rPr lang="it-IT" sz="1350" dirty="0">
                    <a:latin typeface="Quattrocento Sans" panose="020B0502050000020003" pitchFamily="34" charset="0"/>
                  </a:rPr>
                  <a:t> to </a:t>
                </a:r>
                <a:r>
                  <a:rPr lang="it-IT" sz="1350" dirty="0" err="1">
                    <a:latin typeface="Quattrocento Sans" panose="020B0502050000020003" pitchFamily="34" charset="0"/>
                  </a:rPr>
                  <a:t>shift</a:t>
                </a:r>
                <a:r>
                  <a:rPr lang="it-IT" sz="1350" dirty="0">
                    <a:latin typeface="Quattrocento Sans" panose="020B0502050000020003" pitchFamily="34" charset="0"/>
                  </a:rPr>
                  <a:t> the minimum @ </a:t>
                </a:r>
                <a:r>
                  <a:rPr lang="it-IT" sz="1350" dirty="0" err="1">
                    <a:latin typeface="Quattrocento Sans" panose="020B0502050000020003" pitchFamily="34" charset="0"/>
                  </a:rPr>
                  <a:t>arc</a:t>
                </a:r>
                <a:r>
                  <a:rPr lang="it-IT" sz="1350" dirty="0">
                    <a:latin typeface="Quattrocento Sans" panose="020B0502050000020003" pitchFamily="34" charset="0"/>
                  </a:rPr>
                  <a:t> exit (</a:t>
                </a:r>
                <a:r>
                  <a:rPr lang="it-IT" sz="1350" b="1" dirty="0">
                    <a:latin typeface="Quattrocento Sans" panose="020B0502050000020003" pitchFamily="34" charset="0"/>
                  </a:rPr>
                  <a:t>-</a:t>
                </a:r>
                <a:r>
                  <a:rPr lang="it-IT" sz="1350" b="1" dirty="0" smtClean="0">
                    <a:latin typeface="Quattrocento Sans" panose="020B0502050000020003" pitchFamily="34" charset="0"/>
                  </a:rPr>
                  <a:t>2.072 m</a:t>
                </a:r>
                <a:r>
                  <a:rPr lang="it-IT" sz="1350" b="1" baseline="30000" dirty="0" smtClean="0">
                    <a:latin typeface="Quattrocento Sans" panose="020B0502050000020003" pitchFamily="34" charset="0"/>
                  </a:rPr>
                  <a:t>-1</a:t>
                </a:r>
                <a:r>
                  <a:rPr lang="it-IT" sz="1350" dirty="0" smtClean="0">
                    <a:latin typeface="Quattrocento Sans" panose="020B0502050000020003" pitchFamily="34" charset="0"/>
                  </a:rPr>
                  <a:t>)</a:t>
                </a:r>
                <a:endParaRPr lang="en-US" sz="1350" b="1" dirty="0">
                  <a:latin typeface="Quattrocento Sans" panose="020B0502050000020003" pitchFamily="34" charset="0"/>
                </a:endParaRPr>
              </a:p>
            </p:txBody>
          </p:sp>
        </mc:Choice>
        <mc:Fallback xmlns="">
          <p:sp>
            <p:nvSpPr>
              <p:cNvPr id="19" name="CasellaDiTes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938" y="555878"/>
                <a:ext cx="4963080" cy="1682255"/>
              </a:xfrm>
              <a:prstGeom prst="rect">
                <a:avLst/>
              </a:prstGeom>
              <a:blipFill>
                <a:blip r:embed="rId3"/>
                <a:stretch>
                  <a:fillRect l="-369" t="-725" b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tangolo 23"/>
          <p:cNvSpPr/>
          <p:nvPr/>
        </p:nvSpPr>
        <p:spPr>
          <a:xfrm>
            <a:off x="5418476" y="3286710"/>
            <a:ext cx="1251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5731">
              <a:buClr>
                <a:srgbClr val="FFCD00"/>
              </a:buClr>
              <a:buSzPct val="133000"/>
            </a:pPr>
            <a:r>
              <a:rPr lang="en" b="1" dirty="0">
                <a:solidFill>
                  <a:srgbClr val="E7797B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σ</a:t>
            </a:r>
            <a:r>
              <a:rPr lang="en" b="1" baseline="-25000" dirty="0">
                <a:solidFill>
                  <a:srgbClr val="E7797B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s </a:t>
            </a:r>
            <a:r>
              <a:rPr lang="en" dirty="0" smtClean="0">
                <a:solidFill>
                  <a:srgbClr val="E7797B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= 48.4</a:t>
            </a:r>
            <a:r>
              <a:rPr lang="el-GR" dirty="0" smtClean="0">
                <a:solidFill>
                  <a:srgbClr val="E7797B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μ</a:t>
            </a:r>
            <a:r>
              <a:rPr lang="it-IT" dirty="0" smtClean="0">
                <a:solidFill>
                  <a:srgbClr val="E7797B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m </a:t>
            </a:r>
          </a:p>
          <a:p>
            <a:pPr marL="135731">
              <a:buClr>
                <a:srgbClr val="FFCD00"/>
              </a:buClr>
              <a:buSzPct val="133000"/>
            </a:pPr>
            <a:r>
              <a:rPr lang="it-IT" dirty="0" smtClean="0">
                <a:solidFill>
                  <a:srgbClr val="E7797B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(</a:t>
            </a:r>
            <a:r>
              <a:rPr lang="it-IT" b="1" dirty="0" err="1" smtClean="0">
                <a:solidFill>
                  <a:srgbClr val="E7797B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C</a:t>
            </a:r>
            <a:r>
              <a:rPr lang="it-IT" b="1" baseline="-25000" dirty="0" err="1" smtClean="0">
                <a:solidFill>
                  <a:srgbClr val="E7797B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f</a:t>
            </a:r>
            <a:r>
              <a:rPr lang="it-IT" b="1" baseline="-25000" dirty="0" smtClean="0">
                <a:solidFill>
                  <a:srgbClr val="E7797B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 </a:t>
            </a:r>
            <a:r>
              <a:rPr lang="it-IT" dirty="0">
                <a:solidFill>
                  <a:srgbClr val="E7797B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≈ 3.6</a:t>
            </a:r>
            <a:r>
              <a:rPr lang="it-IT" dirty="0" smtClean="0">
                <a:solidFill>
                  <a:srgbClr val="E7797B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)</a:t>
            </a:r>
            <a:endParaRPr lang="it-IT" dirty="0">
              <a:solidFill>
                <a:srgbClr val="E7797B"/>
              </a:solidFill>
              <a:latin typeface="Quattrocento Sans" panose="020B0502050000020003" pitchFamily="34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423286" y="3734697"/>
            <a:ext cx="1242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5731">
              <a:buClr>
                <a:srgbClr val="FFCD00"/>
              </a:buClr>
              <a:buSzPct val="133000"/>
            </a:pPr>
            <a:r>
              <a:rPr lang="en" b="1" dirty="0">
                <a:solidFill>
                  <a:srgbClr val="EFCE5C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σ</a:t>
            </a:r>
            <a:r>
              <a:rPr lang="en" b="1" baseline="-25000" dirty="0">
                <a:solidFill>
                  <a:srgbClr val="EFCE5C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s </a:t>
            </a:r>
            <a:r>
              <a:rPr lang="en" dirty="0" smtClean="0">
                <a:solidFill>
                  <a:srgbClr val="EFCE5C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= 6.72</a:t>
            </a:r>
            <a:r>
              <a:rPr lang="el-GR" dirty="0" smtClean="0">
                <a:solidFill>
                  <a:srgbClr val="EFCE5C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μ</a:t>
            </a:r>
            <a:r>
              <a:rPr lang="it-IT" dirty="0" smtClean="0">
                <a:solidFill>
                  <a:srgbClr val="EFCE5C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m </a:t>
            </a:r>
          </a:p>
          <a:p>
            <a:pPr marL="135731">
              <a:buClr>
                <a:srgbClr val="FFCD00"/>
              </a:buClr>
              <a:buSzPct val="133000"/>
            </a:pPr>
            <a:r>
              <a:rPr lang="it-IT" dirty="0" smtClean="0">
                <a:solidFill>
                  <a:srgbClr val="EFCE5C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(</a:t>
            </a:r>
            <a:r>
              <a:rPr lang="it-IT" b="1" dirty="0" err="1" smtClean="0">
                <a:solidFill>
                  <a:srgbClr val="EFCE5C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C</a:t>
            </a:r>
            <a:r>
              <a:rPr lang="it-IT" b="1" baseline="-25000" dirty="0" err="1" smtClean="0">
                <a:solidFill>
                  <a:srgbClr val="EFCE5C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f</a:t>
            </a:r>
            <a:r>
              <a:rPr lang="it-IT" b="1" baseline="-25000" dirty="0" smtClean="0">
                <a:solidFill>
                  <a:srgbClr val="EFCE5C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 </a:t>
            </a:r>
            <a:r>
              <a:rPr lang="it-IT" dirty="0">
                <a:solidFill>
                  <a:srgbClr val="EFCE5C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≈</a:t>
            </a:r>
            <a:r>
              <a:rPr lang="it-IT" dirty="0" smtClean="0">
                <a:solidFill>
                  <a:srgbClr val="EFCE5C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 22)</a:t>
            </a:r>
            <a:endParaRPr lang="it-IT" dirty="0">
              <a:solidFill>
                <a:srgbClr val="EFCE5C"/>
              </a:solidFill>
              <a:latin typeface="Quattrocento Sans" panose="020B0502050000020003" pitchFamily="34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5418476" y="4257917"/>
            <a:ext cx="1243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5731">
              <a:buClr>
                <a:srgbClr val="FFCD00"/>
              </a:buClr>
              <a:buSzPct val="133000"/>
            </a:pPr>
            <a:r>
              <a:rPr lang="en" b="1" dirty="0">
                <a:solidFill>
                  <a:srgbClr val="62A156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σ</a:t>
            </a:r>
            <a:r>
              <a:rPr lang="en" b="1" baseline="-25000" dirty="0">
                <a:solidFill>
                  <a:srgbClr val="62A156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s </a:t>
            </a:r>
            <a:r>
              <a:rPr lang="en" dirty="0" smtClean="0">
                <a:solidFill>
                  <a:srgbClr val="62A156"/>
                </a:solidFill>
                <a:latin typeface="Quattrocento Sans" panose="020B0502050000020003" pitchFamily="34" charset="0"/>
                <a:ea typeface="Quattrocento Sans"/>
                <a:cs typeface="Quattrocento Sans"/>
                <a:sym typeface="Quattrocento Sans"/>
              </a:rPr>
              <a:t>= 4.22</a:t>
            </a:r>
            <a:r>
              <a:rPr lang="el-GR" dirty="0" smtClean="0">
                <a:solidFill>
                  <a:srgbClr val="62A156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μ</a:t>
            </a:r>
            <a:r>
              <a:rPr lang="it-IT" dirty="0" smtClean="0">
                <a:solidFill>
                  <a:srgbClr val="62A156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m </a:t>
            </a:r>
          </a:p>
          <a:p>
            <a:pPr marL="135731">
              <a:buClr>
                <a:srgbClr val="FFCD00"/>
              </a:buClr>
              <a:buSzPct val="133000"/>
            </a:pPr>
            <a:r>
              <a:rPr lang="it-IT" dirty="0" smtClean="0">
                <a:solidFill>
                  <a:srgbClr val="62A156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(</a:t>
            </a:r>
            <a:r>
              <a:rPr lang="it-IT" b="1" dirty="0" err="1" smtClean="0">
                <a:solidFill>
                  <a:srgbClr val="62A156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C</a:t>
            </a:r>
            <a:r>
              <a:rPr lang="it-IT" b="1" baseline="-25000" dirty="0" err="1" smtClean="0">
                <a:solidFill>
                  <a:srgbClr val="62A156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f</a:t>
            </a:r>
            <a:r>
              <a:rPr lang="it-IT" b="1" baseline="-25000" dirty="0" smtClean="0">
                <a:solidFill>
                  <a:srgbClr val="62A156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 </a:t>
            </a:r>
            <a:r>
              <a:rPr lang="it-IT" dirty="0" smtClean="0">
                <a:solidFill>
                  <a:srgbClr val="62A156"/>
                </a:solidFill>
                <a:latin typeface="Quattrocento Sans" panose="020B0502050000020003" pitchFamily="34" charset="0"/>
                <a:ea typeface="Quattrocento Sans"/>
                <a:cs typeface="Times New Roman" panose="02020603050405020304" pitchFamily="18" charset="0"/>
                <a:sym typeface="Quattrocento Sans"/>
              </a:rPr>
              <a:t>≈ 35.5)</a:t>
            </a:r>
            <a:endParaRPr lang="it-IT" dirty="0">
              <a:solidFill>
                <a:srgbClr val="62A156"/>
              </a:solidFill>
              <a:latin typeface="Quattrocento Sans" panose="020B0502050000020003" pitchFamily="34" charset="0"/>
              <a:ea typeface="Quattrocento Sans"/>
              <a:cs typeface="Times New Roman" panose="02020603050405020304" pitchFamily="18" charset="0"/>
              <a:sym typeface="Quattrocento Sans"/>
            </a:endParaRPr>
          </a:p>
        </p:txBody>
      </p:sp>
      <p:grpSp>
        <p:nvGrpSpPr>
          <p:cNvPr id="27" name="Shape 532"/>
          <p:cNvGrpSpPr/>
          <p:nvPr/>
        </p:nvGrpSpPr>
        <p:grpSpPr>
          <a:xfrm>
            <a:off x="645213" y="263392"/>
            <a:ext cx="233783" cy="238684"/>
            <a:chOff x="3951850" y="2985350"/>
            <a:chExt cx="407950" cy="416500"/>
          </a:xfrm>
        </p:grpSpPr>
        <p:sp>
          <p:nvSpPr>
            <p:cNvPr id="28" name="Shape 53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Shape 53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" name="Shape 53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Shape 53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14419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5" grpId="1"/>
      <p:bldP spid="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2"/>
          <p:cNvCxnSpPr>
            <a:stCxn id="8" idx="3"/>
          </p:cNvCxnSpPr>
          <p:nvPr/>
        </p:nvCxnSpPr>
        <p:spPr>
          <a:xfrm>
            <a:off x="2902528" y="395034"/>
            <a:ext cx="3953831" cy="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/>
          <p:nvPr/>
        </p:nvCxnSpPr>
        <p:spPr>
          <a:xfrm>
            <a:off x="0" y="395035"/>
            <a:ext cx="10359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44388" y="16732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249"/>
          <p:cNvSpPr txBox="1">
            <a:spLocks/>
          </p:cNvSpPr>
          <p:nvPr/>
        </p:nvSpPr>
        <p:spPr>
          <a:xfrm>
            <a:off x="1075160" y="231684"/>
            <a:ext cx="1827368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2000" b="1" dirty="0" smtClean="0">
                <a:latin typeface="Lora"/>
                <a:ea typeface="Lora"/>
                <a:cs typeface="Lora"/>
                <a:sym typeface="Lora"/>
              </a:rPr>
              <a:t>Beam quality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91715" y="820505"/>
            <a:ext cx="5681681" cy="796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b="1" dirty="0" err="1" smtClean="0">
                <a:latin typeface="Quattrocento Sans" panose="020B0502050000020003" pitchFamily="34" charset="0"/>
              </a:rPr>
              <a:t>Considering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b="1" dirty="0" smtClean="0">
                <a:latin typeface="Quattrocento Sans" panose="020B0502050000020003" pitchFamily="34" charset="0"/>
              </a:rPr>
              <a:t>ISR:</a:t>
            </a:r>
            <a:endParaRPr lang="it-IT" sz="1600" dirty="0" smtClean="0">
              <a:latin typeface="Quattrocento Sans" panose="020B0502050000020003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600" dirty="0" err="1" smtClean="0">
                <a:latin typeface="Quattrocento Sans" panose="020B0502050000020003" pitchFamily="34" charset="0"/>
              </a:rPr>
              <a:t>Final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dirty="0" err="1" smtClean="0">
                <a:latin typeface="Quattrocento Sans" panose="020B0502050000020003" pitchFamily="34" charset="0"/>
              </a:rPr>
              <a:t>normalized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dirty="0" err="1" smtClean="0">
                <a:latin typeface="Quattrocento Sans" panose="020B0502050000020003" pitchFamily="34" charset="0"/>
              </a:rPr>
              <a:t>horizontal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dirty="0" err="1" smtClean="0">
                <a:latin typeface="Quattrocento Sans" panose="020B0502050000020003" pitchFamily="34" charset="0"/>
              </a:rPr>
              <a:t>emittance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dirty="0" err="1" smtClean="0">
                <a:latin typeface="Quattrocento Sans" panose="020B0502050000020003" pitchFamily="34" charset="0"/>
              </a:rPr>
              <a:t>increase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dirty="0" err="1" smtClean="0">
                <a:latin typeface="Quattrocento Sans" panose="020B0502050000020003" pitchFamily="34" charset="0"/>
              </a:rPr>
              <a:t>is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b="1" dirty="0" smtClean="0">
                <a:latin typeface="Quattrocento Sans" panose="020B0502050000020003" pitchFamily="34" charset="0"/>
              </a:rPr>
              <a:t>&lt; 5‰ </a:t>
            </a:r>
            <a:endParaRPr lang="en-US" sz="1600" b="1" dirty="0">
              <a:latin typeface="Quattrocento Sans" panose="020B0502050000020003" pitchFamily="34" charset="0"/>
            </a:endParaRPr>
          </a:p>
        </p:txBody>
      </p:sp>
      <p:grpSp>
        <p:nvGrpSpPr>
          <p:cNvPr id="21" name="Shape 532"/>
          <p:cNvGrpSpPr/>
          <p:nvPr/>
        </p:nvGrpSpPr>
        <p:grpSpPr>
          <a:xfrm>
            <a:off x="645213" y="263392"/>
            <a:ext cx="233783" cy="238684"/>
            <a:chOff x="3951850" y="2985350"/>
            <a:chExt cx="407950" cy="416500"/>
          </a:xfrm>
        </p:grpSpPr>
        <p:sp>
          <p:nvSpPr>
            <p:cNvPr id="22" name="Shape 53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Shape 53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Shape 53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Shape 53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" y="2581910"/>
            <a:ext cx="3473342" cy="256158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60" y="2581911"/>
            <a:ext cx="3473340" cy="25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2"/>
          <p:cNvCxnSpPr>
            <a:stCxn id="8" idx="3"/>
          </p:cNvCxnSpPr>
          <p:nvPr/>
        </p:nvCxnSpPr>
        <p:spPr>
          <a:xfrm>
            <a:off x="2331862" y="395035"/>
            <a:ext cx="4494159" cy="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>
            <a:endCxn id="8" idx="1"/>
          </p:cNvCxnSpPr>
          <p:nvPr/>
        </p:nvCxnSpPr>
        <p:spPr>
          <a:xfrm>
            <a:off x="0" y="395035"/>
            <a:ext cx="1044821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44388" y="16732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249"/>
          <p:cNvSpPr txBox="1">
            <a:spLocks/>
          </p:cNvSpPr>
          <p:nvPr/>
        </p:nvSpPr>
        <p:spPr>
          <a:xfrm>
            <a:off x="1044821" y="231685"/>
            <a:ext cx="1287041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2000" b="1" dirty="0" smtClean="0">
                <a:latin typeface="Lora"/>
                <a:ea typeface="Lora"/>
                <a:cs typeface="Lora"/>
                <a:sym typeface="Lora"/>
              </a:rPr>
              <a:t>Template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9" name="Shape 124"/>
          <p:cNvGrpSpPr/>
          <p:nvPr/>
        </p:nvGrpSpPr>
        <p:grpSpPr>
          <a:xfrm>
            <a:off x="687064" y="278308"/>
            <a:ext cx="161974" cy="233454"/>
            <a:chOff x="6718575" y="2318625"/>
            <a:chExt cx="256950" cy="407375"/>
          </a:xfrm>
        </p:grpSpPr>
        <p:sp>
          <p:nvSpPr>
            <p:cNvPr id="10" name="Shape 1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1" name="Shape 1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2" name="Shape 1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3" name="Shape 1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4" name="Shape 1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5" name="Shape 1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6" name="Shape 1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7" name="Shape 1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</p:grpSp>
      <p:sp>
        <p:nvSpPr>
          <p:cNvPr id="18" name="Rettangolo 17"/>
          <p:cNvSpPr/>
          <p:nvPr/>
        </p:nvSpPr>
        <p:spPr>
          <a:xfrm>
            <a:off x="1044821" y="786097"/>
            <a:ext cx="439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latin typeface="Quattrocento Sans" panose="020B0502050000020003" pitchFamily="34" charset="0"/>
              </a:rPr>
              <a:t>CSR </a:t>
            </a:r>
            <a:r>
              <a:rPr lang="it-IT" sz="1600" dirty="0" err="1" smtClean="0">
                <a:latin typeface="Quattrocento Sans" panose="020B0502050000020003" pitchFamily="34" charset="0"/>
              </a:rPr>
              <a:t>effects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dirty="0" err="1" smtClean="0">
                <a:latin typeface="Quattrocento Sans" panose="020B0502050000020003" pitchFamily="34" charset="0"/>
              </a:rPr>
              <a:t>evaluation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dirty="0" err="1" smtClean="0">
                <a:latin typeface="Quattrocento Sans" panose="020B0502050000020003" pitchFamily="34" charset="0"/>
              </a:rPr>
              <a:t>will</a:t>
            </a:r>
            <a:r>
              <a:rPr lang="it-IT" sz="1600" dirty="0" smtClean="0">
                <a:latin typeface="Quattrocento Sans" panose="020B0502050000020003" pitchFamily="34" charset="0"/>
              </a:rPr>
              <a:t> be </a:t>
            </a:r>
            <a:r>
              <a:rPr lang="it-IT" sz="1600" dirty="0" err="1" smtClean="0">
                <a:latin typeface="Quattrocento Sans" panose="020B0502050000020003" pitchFamily="34" charset="0"/>
              </a:rPr>
              <a:t>done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dirty="0" err="1" smtClean="0">
                <a:latin typeface="Quattrocento Sans" panose="020B0502050000020003" pitchFamily="34" charset="0"/>
              </a:rPr>
              <a:t>soon</a:t>
            </a:r>
            <a:r>
              <a:rPr lang="it-IT" sz="1600" dirty="0" smtClean="0">
                <a:latin typeface="Quattrocento Sans" panose="020B0502050000020003" pitchFamily="34" charset="0"/>
              </a:rPr>
              <a:t>. </a:t>
            </a:r>
          </a:p>
          <a:p>
            <a:r>
              <a:rPr lang="it-IT" sz="1600" dirty="0" err="1" smtClean="0">
                <a:latin typeface="Quattrocento Sans" panose="020B0502050000020003" pitchFamily="34" charset="0"/>
              </a:rPr>
              <a:t>However</a:t>
            </a:r>
            <a:r>
              <a:rPr lang="it-IT" sz="1600" dirty="0" smtClean="0">
                <a:latin typeface="Quattrocento Sans" panose="020B0502050000020003" pitchFamily="34" charset="0"/>
              </a:rPr>
              <a:t> the </a:t>
            </a:r>
            <a:r>
              <a:rPr lang="it-IT" sz="1600" dirty="0" err="1" smtClean="0">
                <a:latin typeface="Quattrocento Sans" panose="020B0502050000020003" pitchFamily="34" charset="0"/>
              </a:rPr>
              <a:t>effect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dirty="0" err="1" smtClean="0">
                <a:latin typeface="Quattrocento Sans" panose="020B0502050000020003" pitchFamily="34" charset="0"/>
              </a:rPr>
              <a:t>is</a:t>
            </a:r>
            <a:r>
              <a:rPr lang="it-IT" sz="1600" dirty="0" smtClean="0">
                <a:latin typeface="Quattrocento Sans" panose="020B0502050000020003" pitchFamily="34" charset="0"/>
              </a:rPr>
              <a:t> </a:t>
            </a:r>
            <a:r>
              <a:rPr lang="it-IT" sz="1600" dirty="0" err="1" smtClean="0">
                <a:latin typeface="Quattrocento Sans" panose="020B0502050000020003" pitchFamily="34" charset="0"/>
              </a:rPr>
              <a:t>expected</a:t>
            </a:r>
            <a:r>
              <a:rPr lang="it-IT" sz="1600" dirty="0" smtClean="0">
                <a:latin typeface="Quattrocento Sans" panose="020B0502050000020003" pitchFamily="34" charset="0"/>
              </a:rPr>
              <a:t> to be </a:t>
            </a:r>
            <a:r>
              <a:rPr lang="it-IT" sz="1600" dirty="0" err="1" smtClean="0">
                <a:latin typeface="Quattrocento Sans" panose="020B0502050000020003" pitchFamily="34" charset="0"/>
              </a:rPr>
              <a:t>negligible</a:t>
            </a:r>
            <a:r>
              <a:rPr lang="it-IT" sz="1600" dirty="0">
                <a:latin typeface="Quattrocento Sans" panose="020B0502050000020003" pitchFamily="34" charset="0"/>
              </a:rPr>
              <a:t>!</a:t>
            </a:r>
            <a:endParaRPr lang="it-IT" sz="1600" b="1" dirty="0">
              <a:latin typeface="Quattrocento Sans" panose="020B0502050000020003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41" y="1418674"/>
            <a:ext cx="3377492" cy="3001128"/>
          </a:xfrm>
          <a:prstGeom prst="rect">
            <a:avLst/>
          </a:prstGeom>
        </p:spPr>
      </p:pic>
      <p:sp>
        <p:nvSpPr>
          <p:cNvPr id="20" name="Shape 62"/>
          <p:cNvSpPr/>
          <p:nvPr/>
        </p:nvSpPr>
        <p:spPr>
          <a:xfrm>
            <a:off x="0" y="4731327"/>
            <a:ext cx="6862238" cy="412173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050"/>
          </a:p>
        </p:txBody>
      </p:sp>
      <p:sp>
        <p:nvSpPr>
          <p:cNvPr id="21" name="Shape 66"/>
          <p:cNvSpPr txBox="1"/>
          <p:nvPr/>
        </p:nvSpPr>
        <p:spPr>
          <a:xfrm>
            <a:off x="241514" y="4779129"/>
            <a:ext cx="6271146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000" b="1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Source: </a:t>
            </a:r>
            <a:r>
              <a:rPr lang="en-US" sz="10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"Feasibility study of a periodic arc compressor in the presence of coherent synchrotron radiation</a:t>
            </a:r>
            <a:r>
              <a:rPr lang="en" sz="10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”,</a:t>
            </a:r>
            <a:r>
              <a:rPr lang="en" sz="1100" i="1" dirty="0" smtClean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it-IT" sz="1100" b="1" i="1" dirty="0">
                <a:latin typeface="Lora"/>
                <a:ea typeface="Lora"/>
                <a:cs typeface="Lora"/>
                <a:sym typeface="Lora"/>
              </a:rPr>
              <a:t>S. Di </a:t>
            </a:r>
            <a:r>
              <a:rPr lang="it-IT" sz="1100" b="1" i="1" dirty="0" smtClean="0">
                <a:latin typeface="Lora"/>
                <a:ea typeface="Lora"/>
                <a:cs typeface="Lora"/>
                <a:sym typeface="Lora"/>
              </a:rPr>
              <a:t>Mitri </a:t>
            </a:r>
            <a:r>
              <a:rPr lang="en" sz="1100" i="1" dirty="0" smtClean="0">
                <a:latin typeface="Lora"/>
                <a:ea typeface="Lora"/>
                <a:cs typeface="Lora"/>
                <a:sym typeface="Lora"/>
              </a:rPr>
              <a:t>– NIM A</a:t>
            </a:r>
            <a:r>
              <a:rPr lang="en-US" sz="11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, 806 </a:t>
            </a:r>
            <a:r>
              <a:rPr lang="en-US" sz="11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(</a:t>
            </a:r>
            <a:r>
              <a:rPr lang="en-US" sz="11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2016)</a:t>
            </a:r>
            <a:r>
              <a:rPr lang="en" sz="11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lang="en" sz="1100" i="1" dirty="0">
              <a:solidFill>
                <a:srgbClr val="333333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" name="Connettore 2 2"/>
          <p:cNvCxnSpPr/>
          <p:nvPr/>
        </p:nvCxnSpPr>
        <p:spPr>
          <a:xfrm flipH="1">
            <a:off x="3664633" y="3094892"/>
            <a:ext cx="1533379" cy="967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subTitle" idx="4294967295"/>
          </p:nvPr>
        </p:nvSpPr>
        <p:spPr>
          <a:xfrm>
            <a:off x="1778625" y="2213269"/>
            <a:ext cx="3766050" cy="5886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0">
              <a:spcBef>
                <a:spcPts val="450"/>
              </a:spcBef>
              <a:buNone/>
            </a:pPr>
            <a:r>
              <a:rPr lang="en" sz="27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2700" b="1" i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27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2700" b="1" i="1" dirty="0">
              <a:latin typeface="Lora"/>
              <a:ea typeface="Lora"/>
              <a:cs typeface="Lora"/>
              <a:sym typeface="Lora"/>
            </a:endParaRPr>
          </a:p>
          <a:p>
            <a:pPr indent="0">
              <a:spcBef>
                <a:spcPts val="450"/>
              </a:spcBef>
              <a:buNone/>
            </a:pPr>
            <a:endParaRPr sz="1350" dirty="0">
              <a:solidFill>
                <a:schemeClr val="dk1"/>
              </a:solidFill>
            </a:endParaRPr>
          </a:p>
          <a:p>
            <a:pPr indent="0">
              <a:lnSpc>
                <a:spcPct val="150000"/>
              </a:lnSpc>
              <a:spcBef>
                <a:spcPts val="450"/>
              </a:spcBef>
              <a:buNone/>
            </a:pPr>
            <a:r>
              <a:rPr lang="en" sz="1350" dirty="0">
                <a:solidFill>
                  <a:schemeClr val="dk1"/>
                </a:solidFill>
              </a:rPr>
              <a:t>You can find me </a:t>
            </a:r>
            <a:r>
              <a:rPr lang="en" sz="1350" dirty="0" smtClean="0">
                <a:solidFill>
                  <a:schemeClr val="dk1"/>
                </a:solidFill>
              </a:rPr>
              <a:t>at</a:t>
            </a:r>
            <a:endParaRPr sz="1350" dirty="0">
              <a:solidFill>
                <a:schemeClr val="dk1"/>
              </a:solidFill>
            </a:endParaRPr>
          </a:p>
          <a:p>
            <a:pPr marL="371475" indent="-28575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" sz="1350" dirty="0" smtClean="0">
                <a:solidFill>
                  <a:schemeClr val="dk1"/>
                </a:solidFill>
              </a:rPr>
              <a:t>marcello.rossetti@mi.infn.it</a:t>
            </a:r>
            <a:endParaRPr b="1" dirty="0"/>
          </a:p>
        </p:txBody>
      </p:sp>
      <p:cxnSp>
        <p:nvCxnSpPr>
          <p:cNvPr id="376" name="Shape 376"/>
          <p:cNvCxnSpPr/>
          <p:nvPr/>
        </p:nvCxnSpPr>
        <p:spPr>
          <a:xfrm>
            <a:off x="4838" y="1714500"/>
            <a:ext cx="179797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7" name="Shape 377"/>
          <p:cNvSpPr txBox="1">
            <a:spLocks noGrp="1"/>
          </p:cNvSpPr>
          <p:nvPr>
            <p:ph type="ctrTitle" idx="4294967295"/>
          </p:nvPr>
        </p:nvSpPr>
        <p:spPr>
          <a:xfrm>
            <a:off x="1778719" y="1255350"/>
            <a:ext cx="3681000" cy="8698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4500" dirty="0"/>
              <a:t>Thanks!</a:t>
            </a:r>
            <a:endParaRPr sz="4500" dirty="0"/>
          </a:p>
        </p:txBody>
      </p:sp>
      <p:cxnSp>
        <p:nvCxnSpPr>
          <p:cNvPr id="378" name="Shape 378"/>
          <p:cNvCxnSpPr/>
          <p:nvPr/>
        </p:nvCxnSpPr>
        <p:spPr>
          <a:xfrm>
            <a:off x="4192350" y="1714500"/>
            <a:ext cx="266557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9" name="Shape 379"/>
          <p:cNvSpPr/>
          <p:nvPr/>
        </p:nvSpPr>
        <p:spPr>
          <a:xfrm>
            <a:off x="623944" y="1287319"/>
            <a:ext cx="854325" cy="854325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380" name="Shape 380"/>
          <p:cNvGrpSpPr/>
          <p:nvPr/>
        </p:nvGrpSpPr>
        <p:grpSpPr>
          <a:xfrm>
            <a:off x="861666" y="1536007"/>
            <a:ext cx="379292" cy="356825"/>
            <a:chOff x="5972700" y="2330200"/>
            <a:chExt cx="411625" cy="387275"/>
          </a:xfrm>
        </p:grpSpPr>
        <p:sp>
          <p:nvSpPr>
            <p:cNvPr id="381" name="Shape 38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2" name="Shape 38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2078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2"/>
          <p:cNvCxnSpPr>
            <a:stCxn id="8" idx="3"/>
          </p:cNvCxnSpPr>
          <p:nvPr/>
        </p:nvCxnSpPr>
        <p:spPr>
          <a:xfrm>
            <a:off x="2331862" y="395035"/>
            <a:ext cx="4494159" cy="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>
            <a:endCxn id="8" idx="1"/>
          </p:cNvCxnSpPr>
          <p:nvPr/>
        </p:nvCxnSpPr>
        <p:spPr>
          <a:xfrm>
            <a:off x="0" y="395035"/>
            <a:ext cx="1044821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44388" y="16732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249"/>
          <p:cNvSpPr txBox="1">
            <a:spLocks/>
          </p:cNvSpPr>
          <p:nvPr/>
        </p:nvSpPr>
        <p:spPr>
          <a:xfrm>
            <a:off x="1044821" y="231685"/>
            <a:ext cx="1287041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2000" b="1" dirty="0" smtClean="0">
                <a:latin typeface="Lora"/>
                <a:ea typeface="Lora"/>
                <a:cs typeface="Lora"/>
                <a:sym typeface="Lora"/>
              </a:rPr>
              <a:t>Template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9" name="Shape 124"/>
          <p:cNvGrpSpPr/>
          <p:nvPr/>
        </p:nvGrpSpPr>
        <p:grpSpPr>
          <a:xfrm>
            <a:off x="687064" y="278308"/>
            <a:ext cx="161974" cy="233454"/>
            <a:chOff x="6718575" y="2318625"/>
            <a:chExt cx="256950" cy="407375"/>
          </a:xfrm>
        </p:grpSpPr>
        <p:sp>
          <p:nvSpPr>
            <p:cNvPr id="10" name="Shape 1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1" name="Shape 1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2" name="Shape 1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3" name="Shape 1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4" name="Shape 1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5" name="Shape 1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6" name="Shape 1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7" name="Shape 1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820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6"/>
          <p:cNvSpPr txBox="1">
            <a:spLocks/>
          </p:cNvSpPr>
          <p:nvPr/>
        </p:nvSpPr>
        <p:spPr>
          <a:xfrm>
            <a:off x="2317830" y="4145832"/>
            <a:ext cx="2222340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it-IT" b="1" dirty="0">
                <a:latin typeface="Lora" panose="02000503000000020004" charset="0"/>
                <a:ea typeface="Lora"/>
                <a:cs typeface="Lora"/>
                <a:sym typeface="Lora"/>
              </a:rPr>
              <a:t>Template 2</a:t>
            </a:r>
            <a:endParaRPr b="1" dirty="0">
              <a:latin typeface="Lora" panose="02000503000000020004" charset="0"/>
              <a:ea typeface="Lora"/>
              <a:cs typeface="Lora"/>
              <a:sym typeface="Lora"/>
            </a:endParaRPr>
          </a:p>
        </p:txBody>
      </p:sp>
      <p:cxnSp>
        <p:nvCxnSpPr>
          <p:cNvPr id="3" name="Shape 92"/>
          <p:cNvCxnSpPr>
            <a:cxnSpLocks/>
          </p:cNvCxnSpPr>
          <p:nvPr/>
        </p:nvCxnSpPr>
        <p:spPr>
          <a:xfrm>
            <a:off x="0" y="4658439"/>
            <a:ext cx="6858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Shape 120"/>
          <p:cNvSpPr>
            <a:spLocks noChangeAspect="1"/>
          </p:cNvSpPr>
          <p:nvPr/>
        </p:nvSpPr>
        <p:spPr>
          <a:xfrm>
            <a:off x="3205337" y="4430726"/>
            <a:ext cx="447327" cy="455425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8" name="Shape 124"/>
          <p:cNvGrpSpPr>
            <a:grpSpLocks/>
          </p:cNvGrpSpPr>
          <p:nvPr/>
        </p:nvGrpSpPr>
        <p:grpSpPr>
          <a:xfrm>
            <a:off x="3331008" y="4517201"/>
            <a:ext cx="195988" cy="282478"/>
            <a:chOff x="6718575" y="2318625"/>
            <a:chExt cx="256950" cy="407375"/>
          </a:xfrm>
        </p:grpSpPr>
        <p:sp>
          <p:nvSpPr>
            <p:cNvPr id="9" name="Shape 1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0" name="Shape 1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1" name="Shape 1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2" name="Shape 1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3" name="Shape 1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4" name="Shape 1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5" name="Shape 1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6" name="Shape 1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5859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92"/>
          <p:cNvCxnSpPr>
            <a:stCxn id="10" idx="3"/>
          </p:cNvCxnSpPr>
          <p:nvPr/>
        </p:nvCxnSpPr>
        <p:spPr>
          <a:xfrm>
            <a:off x="4668982" y="2534383"/>
            <a:ext cx="2074980" cy="2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hape 92"/>
          <p:cNvCxnSpPr/>
          <p:nvPr/>
        </p:nvCxnSpPr>
        <p:spPr>
          <a:xfrm>
            <a:off x="1640" y="2534384"/>
            <a:ext cx="1492623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0"/>
          <p:cNvSpPr/>
          <p:nvPr/>
        </p:nvSpPr>
        <p:spPr>
          <a:xfrm>
            <a:off x="803857" y="2258852"/>
            <a:ext cx="541266" cy="55106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0" name="Shape 76"/>
          <p:cNvSpPr txBox="1">
            <a:spLocks/>
          </p:cNvSpPr>
          <p:nvPr/>
        </p:nvSpPr>
        <p:spPr>
          <a:xfrm>
            <a:off x="1494263" y="2319057"/>
            <a:ext cx="3174719" cy="430652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SzPct val="25000"/>
            </a:pPr>
            <a:r>
              <a:rPr lang="en" sz="2400" b="1" dirty="0" smtClean="0">
                <a:latin typeface="Lora"/>
                <a:ea typeface="Lora"/>
                <a:cs typeface="Lora"/>
                <a:sym typeface="Lora"/>
              </a:rPr>
              <a:t>The Arc Compressor</a:t>
            </a:r>
            <a:endParaRPr lang="en"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" name="Shape 192"/>
          <p:cNvSpPr txBox="1">
            <a:spLocks/>
          </p:cNvSpPr>
          <p:nvPr/>
        </p:nvSpPr>
        <p:spPr>
          <a:xfrm>
            <a:off x="1489581" y="2749709"/>
            <a:ext cx="1786063" cy="24283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Font typeface="Lora"/>
              <a:buNone/>
              <a:defRPr/>
            </a:lvl3pPr>
            <a:lvl4pPr marL="0" marR="0" indent="0" algn="l" rtl="0">
              <a:spcBef>
                <a:spcPts val="0"/>
              </a:spcBef>
              <a:buFont typeface="Lora"/>
              <a:buNone/>
              <a:defRPr/>
            </a:lvl4pPr>
            <a:lvl5pPr marL="0" marR="0" indent="0" algn="l" rtl="0">
              <a:spcBef>
                <a:spcPts val="0"/>
              </a:spcBef>
              <a:buFont typeface="Lora"/>
              <a:buNone/>
              <a:defRPr/>
            </a:lvl5pPr>
            <a:lvl6pPr marL="0" marR="0" indent="0" algn="l" rtl="0">
              <a:spcBef>
                <a:spcPts val="0"/>
              </a:spcBef>
              <a:buFont typeface="Lora"/>
              <a:buNone/>
              <a:defRPr/>
            </a:lvl6pPr>
            <a:lvl7pPr marL="0" marR="0" indent="0" algn="l" rtl="0">
              <a:spcBef>
                <a:spcPts val="0"/>
              </a:spcBef>
              <a:buFont typeface="Lora"/>
              <a:buNone/>
              <a:defRPr/>
            </a:lvl7pPr>
            <a:lvl8pPr marL="0" marR="0" indent="0" algn="l" rtl="0">
              <a:spcBef>
                <a:spcPts val="0"/>
              </a:spcBef>
              <a:buFont typeface="Lora"/>
              <a:buNone/>
              <a:defRPr/>
            </a:lvl8pPr>
            <a:lvl9pPr marL="0" marR="0" indent="0" algn="l" rtl="0">
              <a:spcBef>
                <a:spcPts val="0"/>
              </a:spcBef>
              <a:buFont typeface="Lora"/>
              <a:buNone/>
              <a:defRPr/>
            </a:lvl9pPr>
          </a:lstStyle>
          <a:p>
            <a:pPr algn="ctr">
              <a:buSzPct val="25000"/>
            </a:pPr>
            <a:r>
              <a:rPr lang="en" sz="1800" b="1" dirty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  <a:sym typeface="Lora"/>
              </a:rPr>
              <a:t>How we started</a:t>
            </a:r>
          </a:p>
        </p:txBody>
      </p:sp>
      <p:grpSp>
        <p:nvGrpSpPr>
          <p:cNvPr id="14" name="Shape 532"/>
          <p:cNvGrpSpPr/>
          <p:nvPr/>
        </p:nvGrpSpPr>
        <p:grpSpPr>
          <a:xfrm>
            <a:off x="945909" y="2403107"/>
            <a:ext cx="257161" cy="262551"/>
            <a:chOff x="3951850" y="2985350"/>
            <a:chExt cx="407950" cy="416500"/>
          </a:xfrm>
        </p:grpSpPr>
        <p:sp>
          <p:nvSpPr>
            <p:cNvPr id="16" name="Shape 53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Shape 53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Shape 53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Shape 53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21206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2"/>
          <p:cNvCxnSpPr/>
          <p:nvPr/>
        </p:nvCxnSpPr>
        <p:spPr>
          <a:xfrm>
            <a:off x="2486891" y="936055"/>
            <a:ext cx="4369469" cy="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/>
          <p:nvPr/>
        </p:nvCxnSpPr>
        <p:spPr>
          <a:xfrm>
            <a:off x="0" y="936055"/>
            <a:ext cx="10359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44388" y="70834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8" name="Shape 64"/>
          <p:cNvSpPr txBox="1">
            <a:spLocks/>
          </p:cNvSpPr>
          <p:nvPr/>
        </p:nvSpPr>
        <p:spPr>
          <a:xfrm>
            <a:off x="1035938" y="764437"/>
            <a:ext cx="2908799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2000" b="1" dirty="0" smtClean="0">
                <a:latin typeface="Lora"/>
                <a:ea typeface="Lora"/>
                <a:cs typeface="Lora"/>
                <a:sym typeface="Lora"/>
              </a:rPr>
              <a:t>First of All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9" name="Shape 67"/>
          <p:cNvGrpSpPr/>
          <p:nvPr/>
        </p:nvGrpSpPr>
        <p:grpSpPr>
          <a:xfrm>
            <a:off x="670666" y="838669"/>
            <a:ext cx="194770" cy="194770"/>
            <a:chOff x="2594050" y="1631825"/>
            <a:chExt cx="439625" cy="439625"/>
          </a:xfrm>
        </p:grpSpPr>
        <p:sp>
          <p:nvSpPr>
            <p:cNvPr id="20" name="Shape 6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21" name="Shape 6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22" name="Shape 7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23" name="Shape 71"/>
            <p:cNvSpPr/>
            <p:nvPr/>
          </p:nvSpPr>
          <p:spPr>
            <a:xfrm>
              <a:off x="2814908" y="1754058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</p:grpSp>
      <p:sp>
        <p:nvSpPr>
          <p:cNvPr id="15" name="Shape 65"/>
          <p:cNvSpPr txBox="1">
            <a:spLocks/>
          </p:cNvSpPr>
          <p:nvPr/>
        </p:nvSpPr>
        <p:spPr>
          <a:xfrm>
            <a:off x="594085" y="1312438"/>
            <a:ext cx="5747242" cy="236002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207169" algn="ctr">
              <a:buClr>
                <a:srgbClr val="000000"/>
              </a:buClr>
              <a:buSzPct val="100000"/>
            </a:pPr>
            <a:r>
              <a:rPr lang="it-IT" sz="1100" b="1" dirty="0" err="1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Why</a:t>
            </a:r>
            <a:r>
              <a:rPr lang="it-IT" sz="1100" b="1" dirty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 an </a:t>
            </a:r>
            <a:r>
              <a:rPr lang="it-IT" sz="1100" b="1" dirty="0" err="1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Arc</a:t>
            </a:r>
            <a:r>
              <a:rPr lang="it-IT" sz="1100" b="1" dirty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b="1" dirty="0" err="1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Compressor</a:t>
            </a:r>
            <a:r>
              <a:rPr lang="it-IT" sz="1100" b="1" dirty="0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  <a:t>?</a:t>
            </a:r>
            <a:br>
              <a:rPr lang="it-IT" sz="1100" b="1" dirty="0" smtClean="0">
                <a:solidFill>
                  <a:schemeClr val="dk1"/>
                </a:solidFill>
                <a:latin typeface="Lora" panose="02000503000000020004" pitchFamily="2" charset="0"/>
                <a:ea typeface="Quattrocento Sans"/>
                <a:cs typeface="Quattrocento Sans"/>
                <a:sym typeface="Quattrocento Sans"/>
              </a:rPr>
            </a:br>
            <a:endParaRPr lang="it-IT" sz="1100" b="1" dirty="0">
              <a:solidFill>
                <a:schemeClr val="dk1"/>
              </a:solidFill>
              <a:latin typeface="Lora" panose="02000503000000020004" pitchFamily="2" charset="0"/>
              <a:ea typeface="Quattrocento Sans"/>
              <a:cs typeface="Quattrocento Sans"/>
              <a:sym typeface="Quattrocento Sans"/>
            </a:endParaRPr>
          </a:p>
          <a:p>
            <a:pPr marL="342900" indent="-207169" algn="ctr">
              <a:buClr>
                <a:srgbClr val="000000"/>
              </a:buClr>
              <a:buSzPct val="100000"/>
            </a:pPr>
            <a:endParaRPr lang="it-IT" sz="1100" b="1" dirty="0">
              <a:solidFill>
                <a:schemeClr val="dk1"/>
              </a:solidFill>
              <a:latin typeface="Lora" panose="02000503000000020004" pitchFamily="2" charset="0"/>
              <a:ea typeface="Quattrocento Sans"/>
              <a:cs typeface="Quattrocento Sans"/>
              <a:sym typeface="Quattrocento Sans"/>
            </a:endParaRPr>
          </a:p>
          <a:p>
            <a:pPr marL="342900" indent="-207169">
              <a:lnSpc>
                <a:spcPct val="200000"/>
              </a:lnSpc>
              <a:buClr>
                <a:srgbClr val="000000"/>
              </a:buClr>
              <a:buSzPct val="100000"/>
              <a:buFont typeface="Quattrocento Sans"/>
              <a:buChar char="◉"/>
            </a:pPr>
            <a:r>
              <a:rPr lang="en" sz="1100" b="1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MariX dimensions </a:t>
            </a:r>
            <a:r>
              <a:rPr lang="en" sz="1100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must consider the total costs of the machine and the space available</a:t>
            </a:r>
          </a:p>
          <a:p>
            <a:pPr marL="342900" indent="-207169">
              <a:lnSpc>
                <a:spcPct val="200000"/>
              </a:lnSpc>
              <a:buClr>
                <a:srgbClr val="000000"/>
              </a:buClr>
              <a:buSzPct val="100000"/>
              <a:buFont typeface="Quattrocento Sans"/>
              <a:buChar char="◉"/>
            </a:pPr>
            <a:r>
              <a:rPr lang="it-IT" sz="11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 </a:t>
            </a:r>
            <a:r>
              <a:rPr lang="it-IT" sz="1100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increase</a:t>
            </a:r>
            <a:r>
              <a:rPr lang="it-IT" sz="11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the </a:t>
            </a:r>
            <a:r>
              <a:rPr lang="it-IT" sz="1100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beam</a:t>
            </a:r>
            <a:r>
              <a:rPr lang="it-IT" sz="11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dirty="0" err="1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energy</a:t>
            </a:r>
            <a:r>
              <a:rPr lang="it-IT" sz="11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means</a:t>
            </a:r>
            <a:r>
              <a:rPr lang="it-IT" sz="1100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to </a:t>
            </a:r>
            <a:r>
              <a:rPr lang="it-IT" sz="1100" b="1" dirty="0" err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decrease</a:t>
            </a:r>
            <a:r>
              <a:rPr lang="it-IT" sz="1100" b="1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FEL </a:t>
            </a:r>
            <a:r>
              <a:rPr lang="it-IT" sz="1100" b="1" dirty="0" err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radiation</a:t>
            </a:r>
            <a:r>
              <a:rPr lang="it-IT" sz="1100" b="1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b="1" dirty="0" err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wavelegth</a:t>
            </a:r>
            <a:endParaRPr lang="it-IT" sz="1100" b="1" dirty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indent="-207169">
              <a:lnSpc>
                <a:spcPct val="200000"/>
              </a:lnSpc>
              <a:buClr>
                <a:srgbClr val="000000"/>
              </a:buClr>
              <a:buSzPct val="100000"/>
              <a:buFont typeface="Quattrocento Sans"/>
              <a:buChar char="◉"/>
            </a:pPr>
            <a:r>
              <a:rPr lang="it-IT" sz="1100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 </a:t>
            </a:r>
            <a:r>
              <a:rPr lang="it-IT" sz="1100" dirty="0" err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smaller</a:t>
            </a:r>
            <a:r>
              <a:rPr lang="it-IT" sz="1100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longitudinal</a:t>
            </a:r>
            <a:r>
              <a:rPr lang="it-IT" sz="1100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dimension</a:t>
            </a:r>
            <a:r>
              <a:rPr lang="it-IT" sz="1100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give</a:t>
            </a:r>
            <a:r>
              <a:rPr lang="it-IT" sz="1100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b="1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high </a:t>
            </a:r>
            <a:r>
              <a:rPr lang="it-IT" sz="1100" b="1" dirty="0" err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peak</a:t>
            </a:r>
            <a:r>
              <a:rPr lang="it-IT" sz="1100" b="1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b="1" dirty="0" err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current</a:t>
            </a:r>
            <a:r>
              <a:rPr lang="it-IT" sz="1100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it-IT" sz="1100" dirty="0" err="1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that</a:t>
            </a:r>
            <a:r>
              <a:rPr lang="it-IT" sz="1100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…</a:t>
            </a:r>
            <a:r>
              <a:rPr lang="it-IT" sz="1050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/>
            </a:r>
            <a:br>
              <a:rPr lang="it-IT" sz="1050" dirty="0" smtClean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lang="it-IT" sz="1050" dirty="0" smtClean="0">
              <a:solidFill>
                <a:schemeClr val="tx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indent="-207169">
              <a:buClr>
                <a:srgbClr val="FFCD00"/>
              </a:buClr>
            </a:pPr>
            <a:endParaRPr lang="it-IT" sz="825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1056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2"/>
          <p:cNvCxnSpPr/>
          <p:nvPr/>
        </p:nvCxnSpPr>
        <p:spPr>
          <a:xfrm>
            <a:off x="2169088" y="395035"/>
            <a:ext cx="4687271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/>
          <p:nvPr/>
        </p:nvCxnSpPr>
        <p:spPr>
          <a:xfrm>
            <a:off x="0" y="395035"/>
            <a:ext cx="10359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83205" y="206842"/>
            <a:ext cx="369692" cy="37638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249"/>
          <p:cNvSpPr txBox="1">
            <a:spLocks/>
          </p:cNvSpPr>
          <p:nvPr/>
        </p:nvSpPr>
        <p:spPr>
          <a:xfrm>
            <a:off x="1035940" y="239506"/>
            <a:ext cx="2908799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1500" b="1" dirty="0">
                <a:latin typeface="Lora"/>
                <a:ea typeface="Lora"/>
                <a:cs typeface="Lora"/>
                <a:sym typeface="Lora"/>
              </a:rPr>
              <a:t>Template</a:t>
            </a:r>
          </a:p>
        </p:txBody>
      </p:sp>
      <p:grpSp>
        <p:nvGrpSpPr>
          <p:cNvPr id="9" name="Shape 124"/>
          <p:cNvGrpSpPr/>
          <p:nvPr/>
        </p:nvGrpSpPr>
        <p:grpSpPr>
          <a:xfrm>
            <a:off x="701120" y="298567"/>
            <a:ext cx="133863" cy="192937"/>
            <a:chOff x="6718575" y="2318625"/>
            <a:chExt cx="256950" cy="407375"/>
          </a:xfrm>
        </p:grpSpPr>
        <p:sp>
          <p:nvSpPr>
            <p:cNvPr id="10" name="Shape 1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1" name="Shape 1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2" name="Shape 1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3" name="Shape 1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4" name="Shape 1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5" name="Shape 1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6" name="Shape 1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7" name="Shape 1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7255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6"/>
          <p:cNvSpPr txBox="1">
            <a:spLocks/>
          </p:cNvSpPr>
          <p:nvPr/>
        </p:nvSpPr>
        <p:spPr>
          <a:xfrm>
            <a:off x="2317830" y="4145832"/>
            <a:ext cx="2222340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rPr>
              <a:t>Template 2</a:t>
            </a:r>
            <a:endParaRPr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ra" panose="02000503000000020004" charset="0"/>
              <a:ea typeface="Lora"/>
              <a:cs typeface="Lora"/>
              <a:sym typeface="Lora"/>
            </a:endParaRPr>
          </a:p>
        </p:txBody>
      </p:sp>
      <p:cxnSp>
        <p:nvCxnSpPr>
          <p:cNvPr id="3" name="Shape 92"/>
          <p:cNvCxnSpPr>
            <a:cxnSpLocks/>
          </p:cNvCxnSpPr>
          <p:nvPr/>
        </p:nvCxnSpPr>
        <p:spPr>
          <a:xfrm>
            <a:off x="0" y="4658439"/>
            <a:ext cx="6858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Shape 120"/>
          <p:cNvSpPr>
            <a:spLocks noChangeAspect="1"/>
          </p:cNvSpPr>
          <p:nvPr/>
        </p:nvSpPr>
        <p:spPr>
          <a:xfrm>
            <a:off x="3225670" y="4451427"/>
            <a:ext cx="406661" cy="41402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8" name="Shape 124"/>
          <p:cNvGrpSpPr>
            <a:grpSpLocks/>
          </p:cNvGrpSpPr>
          <p:nvPr/>
        </p:nvGrpSpPr>
        <p:grpSpPr>
          <a:xfrm>
            <a:off x="3348015" y="4541714"/>
            <a:ext cx="161974" cy="233453"/>
            <a:chOff x="6718575" y="2318625"/>
            <a:chExt cx="256950" cy="407375"/>
          </a:xfrm>
        </p:grpSpPr>
        <p:sp>
          <p:nvSpPr>
            <p:cNvPr id="9" name="Shape 1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0" name="Shape 1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1" name="Shape 1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2" name="Shape 1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3" name="Shape 1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4" name="Shape 1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5" name="Shape 1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6" name="Shape 1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268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035940" y="1334941"/>
            <a:ext cx="2908799" cy="32669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en" sz="1500" b="1" dirty="0">
                <a:latin typeface="Lora"/>
              </a:rPr>
              <a:t>Ricerca della traiettoria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826100" y="1801033"/>
            <a:ext cx="5824867" cy="238840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68569" tIns="68569" rIns="68569" bIns="68569" anchor="t" anchorCtr="0">
            <a:noAutofit/>
          </a:bodyPr>
          <a:lstStyle/>
          <a:p>
            <a:pPr indent="0"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r>
              <a:rPr lang="it-IT" sz="1200" dirty="0">
                <a:latin typeface="Quattrocento Sans"/>
              </a:rPr>
              <a:t>Si è svolto un </a:t>
            </a:r>
            <a:r>
              <a:rPr lang="it-IT" sz="1200" b="1" dirty="0">
                <a:latin typeface="Quattrocento Sans"/>
              </a:rPr>
              <a:t>campionamento casuale</a:t>
            </a:r>
            <a:r>
              <a:rPr lang="it-IT" sz="1200" dirty="0">
                <a:latin typeface="Quattrocento Sans"/>
              </a:rPr>
              <a:t> variando le correnti degli </a:t>
            </a:r>
            <a:r>
              <a:rPr lang="it-IT" sz="1200" dirty="0" err="1">
                <a:latin typeface="Quattrocento Sans"/>
              </a:rPr>
              <a:t>steering</a:t>
            </a:r>
            <a:r>
              <a:rPr lang="it-IT" sz="1200" dirty="0">
                <a:latin typeface="Quattrocento Sans"/>
              </a:rPr>
              <a:t>:</a:t>
            </a:r>
          </a:p>
          <a:p>
            <a:pPr indent="0"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endParaRPr lang="it-IT" sz="1200" dirty="0">
              <a:latin typeface="Quattrocento Sans"/>
            </a:endParaRPr>
          </a:p>
          <a:p>
            <a:pPr marL="342900" indent="-1714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200" dirty="0">
                <a:latin typeface="Quattrocento Sans"/>
              </a:rPr>
              <a:t>Il sistema simulato è quello precedente</a:t>
            </a:r>
          </a:p>
          <a:p>
            <a:pPr marL="342900" indent="-1714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200" dirty="0">
                <a:latin typeface="Quattrocento Sans"/>
              </a:rPr>
              <a:t>I_steering mantengono il fascio in cavità (± 700 micron alla targhetta) </a:t>
            </a:r>
          </a:p>
          <a:p>
            <a:pPr marL="342900" indent="-1714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200" dirty="0">
                <a:latin typeface="Quattrocento Sans"/>
              </a:rPr>
              <a:t>640 traiettorie random</a:t>
            </a:r>
          </a:p>
          <a:p>
            <a:pPr marL="342900" indent="-1714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200" dirty="0">
                <a:latin typeface="Quattrocento Sans"/>
              </a:rPr>
              <a:t>6 differenti energie</a:t>
            </a:r>
          </a:p>
          <a:p>
            <a:pPr indent="0">
              <a:spcBef>
                <a:spcPts val="0"/>
              </a:spcBef>
              <a:buClr>
                <a:schemeClr val="dk1"/>
              </a:buClr>
              <a:buSzPct val="45833"/>
              <a:buNone/>
            </a:pPr>
            <a:endParaRPr lang="it-IT" sz="1200" b="1" dirty="0">
              <a:latin typeface="Quattrocento Sans"/>
            </a:endParaRPr>
          </a:p>
          <a:p>
            <a:pPr marL="17145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en" sz="1200" dirty="0">
              <a:latin typeface="Quattrocento Sans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" sz="1200" dirty="0">
                <a:latin typeface="Quattrocento Sans"/>
              </a:rPr>
              <a:t>Una volta terminato il campionamento si analizza la posizione dei centroidi sulla targhetta</a:t>
            </a:r>
            <a:endParaRPr lang="en" dirty="0">
              <a:latin typeface="Quattrocento Sans"/>
            </a:endParaRPr>
          </a:p>
        </p:txBody>
      </p:sp>
      <p:cxnSp>
        <p:nvCxnSpPr>
          <p:cNvPr id="18" name="Shape 92"/>
          <p:cNvCxnSpPr/>
          <p:nvPr/>
        </p:nvCxnSpPr>
        <p:spPr>
          <a:xfrm>
            <a:off x="3136106" y="1491731"/>
            <a:ext cx="3722006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531"/>
          <p:cNvSpPr/>
          <p:nvPr/>
        </p:nvSpPr>
        <p:spPr>
          <a:xfrm>
            <a:off x="680243" y="1408448"/>
            <a:ext cx="166568" cy="166568"/>
          </a:xfrm>
          <a:custGeom>
            <a:avLst/>
            <a:gdLst/>
            <a:ahLst/>
            <a:cxnLst/>
            <a:rect l="0" t="0" r="0" b="0"/>
            <a:pathLst>
              <a:path w="7941" h="7941" fill="none" extrusionOk="0">
                <a:moveTo>
                  <a:pt x="7258" y="2144"/>
                </a:moveTo>
                <a:lnTo>
                  <a:pt x="6138" y="2388"/>
                </a:lnTo>
                <a:lnTo>
                  <a:pt x="6138" y="2388"/>
                </a:lnTo>
                <a:lnTo>
                  <a:pt x="6016" y="2217"/>
                </a:lnTo>
                <a:lnTo>
                  <a:pt x="5870" y="2071"/>
                </a:lnTo>
                <a:lnTo>
                  <a:pt x="6260" y="975"/>
                </a:lnTo>
                <a:lnTo>
                  <a:pt x="6260" y="975"/>
                </a:lnTo>
                <a:lnTo>
                  <a:pt x="6284" y="902"/>
                </a:lnTo>
                <a:lnTo>
                  <a:pt x="6284" y="829"/>
                </a:lnTo>
                <a:lnTo>
                  <a:pt x="6260" y="683"/>
                </a:lnTo>
                <a:lnTo>
                  <a:pt x="6162" y="561"/>
                </a:lnTo>
                <a:lnTo>
                  <a:pt x="6114" y="488"/>
                </a:lnTo>
                <a:lnTo>
                  <a:pt x="6065" y="464"/>
                </a:lnTo>
                <a:lnTo>
                  <a:pt x="5553" y="196"/>
                </a:lnTo>
                <a:lnTo>
                  <a:pt x="5553" y="196"/>
                </a:lnTo>
                <a:lnTo>
                  <a:pt x="5480" y="171"/>
                </a:lnTo>
                <a:lnTo>
                  <a:pt x="5407" y="171"/>
                </a:lnTo>
                <a:lnTo>
                  <a:pt x="5261" y="171"/>
                </a:lnTo>
                <a:lnTo>
                  <a:pt x="5115" y="244"/>
                </a:lnTo>
                <a:lnTo>
                  <a:pt x="5066" y="293"/>
                </a:lnTo>
                <a:lnTo>
                  <a:pt x="5018" y="342"/>
                </a:lnTo>
                <a:lnTo>
                  <a:pt x="4384" y="1316"/>
                </a:lnTo>
                <a:lnTo>
                  <a:pt x="4384" y="1316"/>
                </a:lnTo>
                <a:lnTo>
                  <a:pt x="4165" y="1292"/>
                </a:lnTo>
                <a:lnTo>
                  <a:pt x="3970" y="1292"/>
                </a:lnTo>
                <a:lnTo>
                  <a:pt x="3483" y="244"/>
                </a:lnTo>
                <a:lnTo>
                  <a:pt x="3483" y="244"/>
                </a:lnTo>
                <a:lnTo>
                  <a:pt x="3435" y="171"/>
                </a:lnTo>
                <a:lnTo>
                  <a:pt x="3386" y="123"/>
                </a:lnTo>
                <a:lnTo>
                  <a:pt x="3264" y="50"/>
                </a:lnTo>
                <a:lnTo>
                  <a:pt x="3118" y="1"/>
                </a:lnTo>
                <a:lnTo>
                  <a:pt x="3045" y="1"/>
                </a:lnTo>
                <a:lnTo>
                  <a:pt x="2972" y="25"/>
                </a:lnTo>
                <a:lnTo>
                  <a:pt x="2436" y="196"/>
                </a:lnTo>
                <a:lnTo>
                  <a:pt x="2436" y="196"/>
                </a:lnTo>
                <a:lnTo>
                  <a:pt x="2363" y="220"/>
                </a:lnTo>
                <a:lnTo>
                  <a:pt x="2290" y="269"/>
                </a:lnTo>
                <a:lnTo>
                  <a:pt x="2192" y="391"/>
                </a:lnTo>
                <a:lnTo>
                  <a:pt x="2144" y="537"/>
                </a:lnTo>
                <a:lnTo>
                  <a:pt x="2144" y="610"/>
                </a:lnTo>
                <a:lnTo>
                  <a:pt x="2144" y="683"/>
                </a:lnTo>
                <a:lnTo>
                  <a:pt x="2387" y="1828"/>
                </a:lnTo>
                <a:lnTo>
                  <a:pt x="2387" y="1828"/>
                </a:lnTo>
                <a:lnTo>
                  <a:pt x="2217" y="1949"/>
                </a:lnTo>
                <a:lnTo>
                  <a:pt x="2071" y="2095"/>
                </a:lnTo>
                <a:lnTo>
                  <a:pt x="999" y="1681"/>
                </a:lnTo>
                <a:lnTo>
                  <a:pt x="999" y="1681"/>
                </a:lnTo>
                <a:lnTo>
                  <a:pt x="926" y="1681"/>
                </a:lnTo>
                <a:lnTo>
                  <a:pt x="829" y="1657"/>
                </a:lnTo>
                <a:lnTo>
                  <a:pt x="682" y="1706"/>
                </a:lnTo>
                <a:lnTo>
                  <a:pt x="561" y="1779"/>
                </a:lnTo>
                <a:lnTo>
                  <a:pt x="512" y="1828"/>
                </a:lnTo>
                <a:lnTo>
                  <a:pt x="463" y="1901"/>
                </a:lnTo>
                <a:lnTo>
                  <a:pt x="220" y="2388"/>
                </a:lnTo>
                <a:lnTo>
                  <a:pt x="220" y="2388"/>
                </a:lnTo>
                <a:lnTo>
                  <a:pt x="195" y="2461"/>
                </a:lnTo>
                <a:lnTo>
                  <a:pt x="171" y="2534"/>
                </a:lnTo>
                <a:lnTo>
                  <a:pt x="195" y="2704"/>
                </a:lnTo>
                <a:lnTo>
                  <a:pt x="244" y="2826"/>
                </a:lnTo>
                <a:lnTo>
                  <a:pt x="293" y="2899"/>
                </a:lnTo>
                <a:lnTo>
                  <a:pt x="366" y="2948"/>
                </a:lnTo>
                <a:lnTo>
                  <a:pt x="1340" y="3581"/>
                </a:lnTo>
                <a:lnTo>
                  <a:pt x="1340" y="3581"/>
                </a:lnTo>
                <a:lnTo>
                  <a:pt x="1316" y="3776"/>
                </a:lnTo>
                <a:lnTo>
                  <a:pt x="1291" y="3995"/>
                </a:lnTo>
                <a:lnTo>
                  <a:pt x="244" y="4482"/>
                </a:lnTo>
                <a:lnTo>
                  <a:pt x="244" y="4482"/>
                </a:lnTo>
                <a:lnTo>
                  <a:pt x="195" y="4507"/>
                </a:lnTo>
                <a:lnTo>
                  <a:pt x="122" y="4555"/>
                </a:lnTo>
                <a:lnTo>
                  <a:pt x="49" y="4701"/>
                </a:lnTo>
                <a:lnTo>
                  <a:pt x="0" y="4848"/>
                </a:lnTo>
                <a:lnTo>
                  <a:pt x="25" y="4921"/>
                </a:lnTo>
                <a:lnTo>
                  <a:pt x="25" y="4994"/>
                </a:lnTo>
                <a:lnTo>
                  <a:pt x="220" y="5530"/>
                </a:lnTo>
                <a:lnTo>
                  <a:pt x="220" y="5530"/>
                </a:lnTo>
                <a:lnTo>
                  <a:pt x="244" y="5578"/>
                </a:lnTo>
                <a:lnTo>
                  <a:pt x="293" y="5651"/>
                </a:lnTo>
                <a:lnTo>
                  <a:pt x="390" y="5749"/>
                </a:lnTo>
                <a:lnTo>
                  <a:pt x="536" y="5797"/>
                </a:lnTo>
                <a:lnTo>
                  <a:pt x="609" y="5797"/>
                </a:lnTo>
                <a:lnTo>
                  <a:pt x="682" y="5797"/>
                </a:lnTo>
                <a:lnTo>
                  <a:pt x="1827" y="5554"/>
                </a:lnTo>
                <a:lnTo>
                  <a:pt x="1827" y="5554"/>
                </a:lnTo>
                <a:lnTo>
                  <a:pt x="1949" y="5724"/>
                </a:lnTo>
                <a:lnTo>
                  <a:pt x="2095" y="5870"/>
                </a:lnTo>
                <a:lnTo>
                  <a:pt x="1705" y="6966"/>
                </a:lnTo>
                <a:lnTo>
                  <a:pt x="1705" y="6966"/>
                </a:lnTo>
                <a:lnTo>
                  <a:pt x="1681" y="7040"/>
                </a:lnTo>
                <a:lnTo>
                  <a:pt x="1681" y="7113"/>
                </a:lnTo>
                <a:lnTo>
                  <a:pt x="1705" y="7259"/>
                </a:lnTo>
                <a:lnTo>
                  <a:pt x="1778" y="7380"/>
                </a:lnTo>
                <a:lnTo>
                  <a:pt x="1851" y="7429"/>
                </a:lnTo>
                <a:lnTo>
                  <a:pt x="1900" y="7478"/>
                </a:lnTo>
                <a:lnTo>
                  <a:pt x="2412" y="7721"/>
                </a:lnTo>
                <a:lnTo>
                  <a:pt x="2412" y="7721"/>
                </a:lnTo>
                <a:lnTo>
                  <a:pt x="2485" y="7770"/>
                </a:lnTo>
                <a:lnTo>
                  <a:pt x="2558" y="7770"/>
                </a:lnTo>
                <a:lnTo>
                  <a:pt x="2704" y="7770"/>
                </a:lnTo>
                <a:lnTo>
                  <a:pt x="2850" y="7697"/>
                </a:lnTo>
                <a:lnTo>
                  <a:pt x="2899" y="7648"/>
                </a:lnTo>
                <a:lnTo>
                  <a:pt x="2947" y="7600"/>
                </a:lnTo>
                <a:lnTo>
                  <a:pt x="3581" y="6625"/>
                </a:lnTo>
                <a:lnTo>
                  <a:pt x="3581" y="6625"/>
                </a:lnTo>
                <a:lnTo>
                  <a:pt x="3800" y="6650"/>
                </a:lnTo>
                <a:lnTo>
                  <a:pt x="3995" y="6650"/>
                </a:lnTo>
                <a:lnTo>
                  <a:pt x="4482" y="7697"/>
                </a:lnTo>
                <a:lnTo>
                  <a:pt x="4482" y="7697"/>
                </a:lnTo>
                <a:lnTo>
                  <a:pt x="4531" y="7770"/>
                </a:lnTo>
                <a:lnTo>
                  <a:pt x="4579" y="7819"/>
                </a:lnTo>
                <a:lnTo>
                  <a:pt x="4701" y="7892"/>
                </a:lnTo>
                <a:lnTo>
                  <a:pt x="4847" y="7941"/>
                </a:lnTo>
                <a:lnTo>
                  <a:pt x="4920" y="7941"/>
                </a:lnTo>
                <a:lnTo>
                  <a:pt x="4993" y="7916"/>
                </a:lnTo>
                <a:lnTo>
                  <a:pt x="5529" y="7746"/>
                </a:lnTo>
                <a:lnTo>
                  <a:pt x="5529" y="7746"/>
                </a:lnTo>
                <a:lnTo>
                  <a:pt x="5602" y="7721"/>
                </a:lnTo>
                <a:lnTo>
                  <a:pt x="5651" y="7673"/>
                </a:lnTo>
                <a:lnTo>
                  <a:pt x="5748" y="7551"/>
                </a:lnTo>
                <a:lnTo>
                  <a:pt x="5821" y="7405"/>
                </a:lnTo>
                <a:lnTo>
                  <a:pt x="5821" y="7332"/>
                </a:lnTo>
                <a:lnTo>
                  <a:pt x="5821" y="7259"/>
                </a:lnTo>
                <a:lnTo>
                  <a:pt x="5578" y="6114"/>
                </a:lnTo>
                <a:lnTo>
                  <a:pt x="5578" y="6114"/>
                </a:lnTo>
                <a:lnTo>
                  <a:pt x="5724" y="5992"/>
                </a:lnTo>
                <a:lnTo>
                  <a:pt x="5894" y="5846"/>
                </a:lnTo>
                <a:lnTo>
                  <a:pt x="6966" y="6260"/>
                </a:lnTo>
                <a:lnTo>
                  <a:pt x="6966" y="6260"/>
                </a:lnTo>
                <a:lnTo>
                  <a:pt x="7039" y="6260"/>
                </a:lnTo>
                <a:lnTo>
                  <a:pt x="7112" y="6285"/>
                </a:lnTo>
                <a:lnTo>
                  <a:pt x="7258" y="6236"/>
                </a:lnTo>
                <a:lnTo>
                  <a:pt x="7404" y="6163"/>
                </a:lnTo>
                <a:lnTo>
                  <a:pt x="7453" y="6114"/>
                </a:lnTo>
                <a:lnTo>
                  <a:pt x="7502" y="6041"/>
                </a:lnTo>
                <a:lnTo>
                  <a:pt x="7745" y="5530"/>
                </a:lnTo>
                <a:lnTo>
                  <a:pt x="7745" y="5530"/>
                </a:lnTo>
                <a:lnTo>
                  <a:pt x="7770" y="5481"/>
                </a:lnTo>
                <a:lnTo>
                  <a:pt x="7794" y="5383"/>
                </a:lnTo>
                <a:lnTo>
                  <a:pt x="7770" y="5237"/>
                </a:lnTo>
                <a:lnTo>
                  <a:pt x="7697" y="5115"/>
                </a:lnTo>
                <a:lnTo>
                  <a:pt x="7648" y="5042"/>
                </a:lnTo>
                <a:lnTo>
                  <a:pt x="7599" y="4994"/>
                </a:lnTo>
                <a:lnTo>
                  <a:pt x="6625" y="4360"/>
                </a:lnTo>
                <a:lnTo>
                  <a:pt x="6625" y="4360"/>
                </a:lnTo>
                <a:lnTo>
                  <a:pt x="6649" y="4166"/>
                </a:lnTo>
                <a:lnTo>
                  <a:pt x="6649" y="3946"/>
                </a:lnTo>
                <a:lnTo>
                  <a:pt x="7697" y="3459"/>
                </a:lnTo>
                <a:lnTo>
                  <a:pt x="7697" y="3459"/>
                </a:lnTo>
                <a:lnTo>
                  <a:pt x="7770" y="3435"/>
                </a:lnTo>
                <a:lnTo>
                  <a:pt x="7843" y="3386"/>
                </a:lnTo>
                <a:lnTo>
                  <a:pt x="7916" y="3240"/>
                </a:lnTo>
                <a:lnTo>
                  <a:pt x="7940" y="3094"/>
                </a:lnTo>
                <a:lnTo>
                  <a:pt x="7940" y="3021"/>
                </a:lnTo>
                <a:lnTo>
                  <a:pt x="7940" y="2948"/>
                </a:lnTo>
                <a:lnTo>
                  <a:pt x="7745" y="2412"/>
                </a:lnTo>
                <a:lnTo>
                  <a:pt x="7745" y="2412"/>
                </a:lnTo>
                <a:lnTo>
                  <a:pt x="7721" y="2339"/>
                </a:lnTo>
                <a:lnTo>
                  <a:pt x="7672" y="2290"/>
                </a:lnTo>
                <a:lnTo>
                  <a:pt x="7551" y="2193"/>
                </a:lnTo>
                <a:lnTo>
                  <a:pt x="7429" y="2144"/>
                </a:lnTo>
                <a:lnTo>
                  <a:pt x="7356" y="2144"/>
                </a:lnTo>
                <a:lnTo>
                  <a:pt x="7258" y="2144"/>
                </a:lnTo>
                <a:lnTo>
                  <a:pt x="7258" y="2144"/>
                </a:lnTo>
                <a:close/>
                <a:moveTo>
                  <a:pt x="5480" y="4726"/>
                </a:moveTo>
                <a:lnTo>
                  <a:pt x="5480" y="4726"/>
                </a:lnTo>
                <a:lnTo>
                  <a:pt x="5383" y="4872"/>
                </a:lnTo>
                <a:lnTo>
                  <a:pt x="5286" y="4994"/>
                </a:lnTo>
                <a:lnTo>
                  <a:pt x="5188" y="5140"/>
                </a:lnTo>
                <a:lnTo>
                  <a:pt x="5066" y="5237"/>
                </a:lnTo>
                <a:lnTo>
                  <a:pt x="4945" y="5335"/>
                </a:lnTo>
                <a:lnTo>
                  <a:pt x="4798" y="5432"/>
                </a:lnTo>
                <a:lnTo>
                  <a:pt x="4652" y="5505"/>
                </a:lnTo>
                <a:lnTo>
                  <a:pt x="4506" y="5554"/>
                </a:lnTo>
                <a:lnTo>
                  <a:pt x="4360" y="5603"/>
                </a:lnTo>
                <a:lnTo>
                  <a:pt x="4190" y="5627"/>
                </a:lnTo>
                <a:lnTo>
                  <a:pt x="4043" y="5651"/>
                </a:lnTo>
                <a:lnTo>
                  <a:pt x="3873" y="5627"/>
                </a:lnTo>
                <a:lnTo>
                  <a:pt x="3702" y="5627"/>
                </a:lnTo>
                <a:lnTo>
                  <a:pt x="3556" y="5578"/>
                </a:lnTo>
                <a:lnTo>
                  <a:pt x="3386" y="5530"/>
                </a:lnTo>
                <a:lnTo>
                  <a:pt x="3240" y="5456"/>
                </a:lnTo>
                <a:lnTo>
                  <a:pt x="3240" y="5456"/>
                </a:lnTo>
                <a:lnTo>
                  <a:pt x="3094" y="5383"/>
                </a:lnTo>
                <a:lnTo>
                  <a:pt x="2947" y="5286"/>
                </a:lnTo>
                <a:lnTo>
                  <a:pt x="2826" y="5164"/>
                </a:lnTo>
                <a:lnTo>
                  <a:pt x="2704" y="5067"/>
                </a:lnTo>
                <a:lnTo>
                  <a:pt x="2606" y="4921"/>
                </a:lnTo>
                <a:lnTo>
                  <a:pt x="2533" y="4799"/>
                </a:lnTo>
                <a:lnTo>
                  <a:pt x="2460" y="4653"/>
                </a:lnTo>
                <a:lnTo>
                  <a:pt x="2387" y="4507"/>
                </a:lnTo>
                <a:lnTo>
                  <a:pt x="2363" y="4336"/>
                </a:lnTo>
                <a:lnTo>
                  <a:pt x="2314" y="4190"/>
                </a:lnTo>
                <a:lnTo>
                  <a:pt x="2314" y="4020"/>
                </a:lnTo>
                <a:lnTo>
                  <a:pt x="2314" y="3873"/>
                </a:lnTo>
                <a:lnTo>
                  <a:pt x="2339" y="3703"/>
                </a:lnTo>
                <a:lnTo>
                  <a:pt x="2363" y="3532"/>
                </a:lnTo>
                <a:lnTo>
                  <a:pt x="2412" y="3386"/>
                </a:lnTo>
                <a:lnTo>
                  <a:pt x="2485" y="3216"/>
                </a:lnTo>
                <a:lnTo>
                  <a:pt x="2485" y="3216"/>
                </a:lnTo>
                <a:lnTo>
                  <a:pt x="2582" y="3070"/>
                </a:lnTo>
                <a:lnTo>
                  <a:pt x="2680" y="2948"/>
                </a:lnTo>
                <a:lnTo>
                  <a:pt x="2777" y="2802"/>
                </a:lnTo>
                <a:lnTo>
                  <a:pt x="2899" y="2704"/>
                </a:lnTo>
                <a:lnTo>
                  <a:pt x="3020" y="2607"/>
                </a:lnTo>
                <a:lnTo>
                  <a:pt x="3167" y="2509"/>
                </a:lnTo>
                <a:lnTo>
                  <a:pt x="3313" y="2436"/>
                </a:lnTo>
                <a:lnTo>
                  <a:pt x="3459" y="2388"/>
                </a:lnTo>
                <a:lnTo>
                  <a:pt x="3605" y="2339"/>
                </a:lnTo>
                <a:lnTo>
                  <a:pt x="3775" y="2315"/>
                </a:lnTo>
                <a:lnTo>
                  <a:pt x="3922" y="2290"/>
                </a:lnTo>
                <a:lnTo>
                  <a:pt x="4092" y="2315"/>
                </a:lnTo>
                <a:lnTo>
                  <a:pt x="4263" y="2315"/>
                </a:lnTo>
                <a:lnTo>
                  <a:pt x="4409" y="2363"/>
                </a:lnTo>
                <a:lnTo>
                  <a:pt x="4579" y="2412"/>
                </a:lnTo>
                <a:lnTo>
                  <a:pt x="4725" y="2485"/>
                </a:lnTo>
                <a:lnTo>
                  <a:pt x="4725" y="2485"/>
                </a:lnTo>
                <a:lnTo>
                  <a:pt x="4871" y="2558"/>
                </a:lnTo>
                <a:lnTo>
                  <a:pt x="5018" y="2656"/>
                </a:lnTo>
                <a:lnTo>
                  <a:pt x="5139" y="2777"/>
                </a:lnTo>
                <a:lnTo>
                  <a:pt x="5261" y="2875"/>
                </a:lnTo>
                <a:lnTo>
                  <a:pt x="5359" y="3021"/>
                </a:lnTo>
                <a:lnTo>
                  <a:pt x="5432" y="3143"/>
                </a:lnTo>
                <a:lnTo>
                  <a:pt x="5505" y="3289"/>
                </a:lnTo>
                <a:lnTo>
                  <a:pt x="5578" y="3435"/>
                </a:lnTo>
                <a:lnTo>
                  <a:pt x="5602" y="3605"/>
                </a:lnTo>
                <a:lnTo>
                  <a:pt x="5626" y="3752"/>
                </a:lnTo>
                <a:lnTo>
                  <a:pt x="5651" y="3922"/>
                </a:lnTo>
                <a:lnTo>
                  <a:pt x="5651" y="4068"/>
                </a:lnTo>
                <a:lnTo>
                  <a:pt x="5626" y="4239"/>
                </a:lnTo>
                <a:lnTo>
                  <a:pt x="5602" y="4409"/>
                </a:lnTo>
                <a:lnTo>
                  <a:pt x="5553" y="4555"/>
                </a:lnTo>
                <a:lnTo>
                  <a:pt x="5480" y="4726"/>
                </a:lnTo>
                <a:lnTo>
                  <a:pt x="5480" y="4726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2154926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2"/>
          <p:cNvCxnSpPr>
            <a:stCxn id="8" idx="3"/>
          </p:cNvCxnSpPr>
          <p:nvPr/>
        </p:nvCxnSpPr>
        <p:spPr>
          <a:xfrm>
            <a:off x="3338945" y="395035"/>
            <a:ext cx="3487076" cy="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>
            <a:endCxn id="8" idx="1"/>
          </p:cNvCxnSpPr>
          <p:nvPr/>
        </p:nvCxnSpPr>
        <p:spPr>
          <a:xfrm>
            <a:off x="0" y="395035"/>
            <a:ext cx="1044821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44388" y="16732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249"/>
          <p:cNvSpPr txBox="1">
            <a:spLocks/>
          </p:cNvSpPr>
          <p:nvPr/>
        </p:nvSpPr>
        <p:spPr>
          <a:xfrm>
            <a:off x="1044821" y="231685"/>
            <a:ext cx="2294124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</a:pPr>
            <a:r>
              <a:rPr lang="en-US" sz="2000" b="1" dirty="0" smtClean="0">
                <a:latin typeface="Lora"/>
                <a:ea typeface="Lora"/>
                <a:cs typeface="Lora"/>
                <a:sym typeface="Lora"/>
              </a:rPr>
              <a:t>How </a:t>
            </a:r>
            <a:r>
              <a:rPr lang="en-US" sz="2000" b="1" dirty="0">
                <a:latin typeface="Lora"/>
                <a:ea typeface="Lora"/>
                <a:cs typeface="Lora"/>
                <a:sym typeface="Lora"/>
              </a:rPr>
              <a:t>it all started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9" name="Shape 124"/>
          <p:cNvGrpSpPr/>
          <p:nvPr/>
        </p:nvGrpSpPr>
        <p:grpSpPr>
          <a:xfrm>
            <a:off x="687064" y="278308"/>
            <a:ext cx="161974" cy="233454"/>
            <a:chOff x="6718575" y="2318625"/>
            <a:chExt cx="256950" cy="407375"/>
          </a:xfrm>
        </p:grpSpPr>
        <p:sp>
          <p:nvSpPr>
            <p:cNvPr id="10" name="Shape 1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1" name="Shape 1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2" name="Shape 1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3" name="Shape 1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4" name="Shape 1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5" name="Shape 1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6" name="Shape 1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7" name="Shape 1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</p:grpSp>
      <p:sp>
        <p:nvSpPr>
          <p:cNvPr id="18" name="Shape 62"/>
          <p:cNvSpPr/>
          <p:nvPr/>
        </p:nvSpPr>
        <p:spPr>
          <a:xfrm>
            <a:off x="0" y="4731327"/>
            <a:ext cx="6862238" cy="412173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050"/>
          </a:p>
        </p:txBody>
      </p:sp>
      <p:sp>
        <p:nvSpPr>
          <p:cNvPr id="19" name="Shape 66"/>
          <p:cNvSpPr txBox="1"/>
          <p:nvPr/>
        </p:nvSpPr>
        <p:spPr>
          <a:xfrm>
            <a:off x="514737" y="4756169"/>
            <a:ext cx="5832764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11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1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[1] </a:t>
            </a:r>
            <a:r>
              <a:rPr lang="en-US" sz="10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"Transverse emittance-preserving arc compressor </a:t>
            </a:r>
            <a:r>
              <a:rPr lang="en-US" sz="10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for high-brightness </a:t>
            </a:r>
            <a:r>
              <a:rPr lang="en-US" sz="10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electron beam-based light sources and colliders</a:t>
            </a:r>
            <a:r>
              <a:rPr lang="en" sz="10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”</a:t>
            </a:r>
            <a:r>
              <a:rPr lang="en" sz="1100" i="1" dirty="0" smtClean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it-IT" sz="1100" b="1" i="1" dirty="0">
                <a:latin typeface="Lora"/>
                <a:ea typeface="Lora"/>
                <a:cs typeface="Lora"/>
                <a:sym typeface="Lora"/>
              </a:rPr>
              <a:t>S. Di </a:t>
            </a:r>
            <a:r>
              <a:rPr lang="it-IT" sz="1100" b="1" i="1" dirty="0" smtClean="0">
                <a:latin typeface="Lora"/>
                <a:ea typeface="Lora"/>
                <a:cs typeface="Lora"/>
                <a:sym typeface="Lora"/>
              </a:rPr>
              <a:t>Mitri, </a:t>
            </a:r>
            <a:r>
              <a:rPr lang="it-IT" sz="1100" b="1" i="1" dirty="0">
                <a:latin typeface="Lora"/>
                <a:ea typeface="Lora"/>
                <a:cs typeface="Lora"/>
                <a:sym typeface="Lora"/>
              </a:rPr>
              <a:t>M. </a:t>
            </a:r>
            <a:r>
              <a:rPr lang="it-IT" sz="1100" b="1" i="1" dirty="0" smtClean="0">
                <a:latin typeface="Lora"/>
                <a:ea typeface="Lora"/>
                <a:cs typeface="Lora"/>
                <a:sym typeface="Lora"/>
              </a:rPr>
              <a:t>Cornacchia</a:t>
            </a:r>
            <a:r>
              <a:rPr lang="en" sz="1100" i="1" dirty="0" smtClean="0">
                <a:latin typeface="Lora"/>
                <a:ea typeface="Lora"/>
                <a:cs typeface="Lora"/>
                <a:sym typeface="Lora"/>
              </a:rPr>
              <a:t>- </a:t>
            </a:r>
            <a:r>
              <a:rPr lang="en-US" sz="11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EPL, 109 (2015)</a:t>
            </a:r>
            <a:r>
              <a:rPr lang="en" sz="11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lang="en" sz="1100" i="1" dirty="0">
              <a:solidFill>
                <a:srgbClr val="33333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91715" y="1760899"/>
            <a:ext cx="1940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z="1800" dirty="0" smtClean="0">
                <a:latin typeface="Quattrocento Sans" panose="020B0502050000020003"/>
                <a:cs typeface="Calibri" panose="020F0502020204030204" pitchFamily="34" charset="0"/>
              </a:rPr>
              <a:t>S. Di Mitri and </a:t>
            </a:r>
          </a:p>
          <a:p>
            <a:r>
              <a:rPr lang="it-IT" altLang="en-US" sz="1800" dirty="0" smtClean="0">
                <a:latin typeface="Quattrocento Sans" panose="020B0502050000020003"/>
                <a:cs typeface="Calibri" panose="020F0502020204030204" pitchFamily="34" charset="0"/>
              </a:rPr>
              <a:t>M. Cornacchia (2015) </a:t>
            </a:r>
            <a:r>
              <a:rPr lang="it-IT" altLang="en-US" sz="1800" b="1" baseline="30000" dirty="0" smtClean="0">
                <a:latin typeface="Quattrocento Sans" panose="020B0502050000020003"/>
                <a:cs typeface="Calibri" panose="020F0502020204030204" pitchFamily="34" charset="0"/>
              </a:rPr>
              <a:t>[1]</a:t>
            </a:r>
            <a:r>
              <a:rPr lang="it-IT" altLang="en-US" sz="1800" dirty="0" smtClean="0">
                <a:latin typeface="Quattrocento Sans" panose="020B0502050000020003"/>
                <a:cs typeface="Calibri" panose="020F0502020204030204" pitchFamily="34" charset="0"/>
              </a:rPr>
              <a:t>:</a:t>
            </a:r>
            <a:endParaRPr lang="en-US" sz="1800" dirty="0"/>
          </a:p>
        </p:txBody>
      </p:sp>
      <p:sp>
        <p:nvSpPr>
          <p:cNvPr id="21" name="Rettangolo 20"/>
          <p:cNvSpPr/>
          <p:nvPr/>
        </p:nvSpPr>
        <p:spPr>
          <a:xfrm>
            <a:off x="3275724" y="1038629"/>
            <a:ext cx="320339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A </a:t>
            </a:r>
            <a:r>
              <a:rPr lang="it-IT" altLang="en-US" sz="1600" dirty="0" err="1" smtClean="0">
                <a:latin typeface="Quattrocento Sans" panose="020B0502050000020003"/>
                <a:cs typeface="Calibri" panose="020F0502020204030204" pitchFamily="34" charset="0"/>
              </a:rPr>
              <a:t>synchrotron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sz="1600" dirty="0" err="1" smtClean="0">
                <a:latin typeface="Quattrocento Sans" panose="020B0502050000020003"/>
                <a:cs typeface="Calibri" panose="020F0502020204030204" pitchFamily="34" charset="0"/>
              </a:rPr>
              <a:t>inspired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(</a:t>
            </a:r>
            <a:r>
              <a:rPr lang="it-IT" altLang="en-US" sz="1600" b="1" dirty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Elettra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@ Trieste) lattice can be </a:t>
            </a:r>
            <a:r>
              <a:rPr lang="it-IT" altLang="en-US" sz="1600" dirty="0" err="1" smtClean="0">
                <a:latin typeface="Quattrocento Sans" panose="020B0502050000020003"/>
                <a:cs typeface="Calibri" panose="020F0502020204030204" pitchFamily="34" charset="0"/>
              </a:rPr>
              <a:t>used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in a «linear» machine to:</a:t>
            </a:r>
          </a:p>
          <a:p>
            <a:endParaRPr lang="it-IT" altLang="en-US" sz="1600" dirty="0" smtClean="0">
              <a:latin typeface="Quattrocento Sans" panose="020B0502050000020003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CD00"/>
              </a:buClr>
              <a:buFont typeface="+mj-lt"/>
              <a:buAutoNum type="arabicPeriod"/>
            </a:pPr>
            <a:r>
              <a:rPr lang="it-IT" altLang="en-US" sz="1600" b="1" dirty="0" err="1">
                <a:latin typeface="Quattrocento Sans" panose="020B0502050000020003"/>
                <a:cs typeface="Calibri" panose="020F0502020204030204" pitchFamily="34" charset="0"/>
              </a:rPr>
              <a:t>C</a:t>
            </a:r>
            <a:r>
              <a:rPr lang="it-IT" altLang="en-US" sz="1600" b="1" dirty="0" err="1" smtClean="0">
                <a:latin typeface="Quattrocento Sans" panose="020B0502050000020003"/>
                <a:cs typeface="Calibri" panose="020F0502020204030204" pitchFamily="34" charset="0"/>
              </a:rPr>
              <a:t>ompress</a:t>
            </a:r>
            <a:r>
              <a:rPr lang="it-IT" altLang="en-US" sz="1600" b="1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sz="1600" b="1" dirty="0" err="1" smtClean="0">
                <a:latin typeface="Quattrocento Sans" panose="020B0502050000020003"/>
                <a:cs typeface="Calibri" panose="020F0502020204030204" pitchFamily="34" charset="0"/>
              </a:rPr>
              <a:t>longitudinally</a:t>
            </a:r>
            <a:endParaRPr lang="it-IT" altLang="en-US" sz="1600" b="1" dirty="0">
              <a:latin typeface="Quattrocento Sans" panose="020B0502050000020003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CD00"/>
              </a:buClr>
              <a:buFont typeface="+mj-lt"/>
              <a:buAutoNum type="arabicPeriod"/>
            </a:pPr>
            <a:r>
              <a:rPr lang="it-IT" altLang="en-US" sz="1600" b="1" dirty="0">
                <a:latin typeface="Quattrocento Sans" panose="020B0502050000020003"/>
                <a:cs typeface="Calibri" panose="020F0502020204030204" pitchFamily="34" charset="0"/>
              </a:rPr>
              <a:t>C</a:t>
            </a:r>
            <a:r>
              <a:rPr lang="it-IT" altLang="en-US" sz="1600" b="1" dirty="0" smtClean="0">
                <a:latin typeface="Quattrocento Sans" panose="020B0502050000020003"/>
                <a:cs typeface="Calibri" panose="020F0502020204030204" pitchFamily="34" charset="0"/>
              </a:rPr>
              <a:t>urve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sz="1600" dirty="0" err="1" smtClean="0">
                <a:latin typeface="Quattrocento Sans" panose="020B0502050000020003"/>
                <a:cs typeface="Calibri" panose="020F0502020204030204" pitchFamily="34" charset="0"/>
              </a:rPr>
              <a:t>significantly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(180°) </a:t>
            </a:r>
            <a:endParaRPr lang="it-IT" altLang="en-US" sz="1600" b="1" dirty="0">
              <a:latin typeface="Quattrocento Sans" panose="020B0502050000020003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CD00"/>
              </a:buClr>
              <a:buFont typeface="+mj-lt"/>
              <a:buAutoNum type="arabicPeriod"/>
            </a:pPr>
            <a:r>
              <a:rPr lang="it-IT" altLang="en-US" sz="1600" b="1" dirty="0" err="1" smtClean="0">
                <a:latin typeface="Quattrocento Sans" panose="020B0502050000020003"/>
                <a:cs typeface="Calibri" panose="020F0502020204030204" pitchFamily="34" charset="0"/>
              </a:rPr>
              <a:t>Preserve</a:t>
            </a:r>
            <a:r>
              <a:rPr lang="it-IT" altLang="en-US" sz="1600" b="1" dirty="0" smtClean="0">
                <a:latin typeface="Quattrocento Sans" panose="020B0502050000020003"/>
                <a:cs typeface="Calibri" panose="020F0502020204030204" pitchFamily="34" charset="0"/>
              </a:rPr>
              <a:t> high </a:t>
            </a:r>
            <a:r>
              <a:rPr lang="it-IT" altLang="en-US" sz="1600" dirty="0" err="1" smtClean="0">
                <a:latin typeface="Quattrocento Sans" panose="020B0502050000020003"/>
                <a:cs typeface="Calibri" panose="020F0502020204030204" pitchFamily="34" charset="0"/>
              </a:rPr>
              <a:t>beam</a:t>
            </a:r>
            <a:r>
              <a:rPr lang="it-IT" altLang="en-US" sz="1600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sz="1600" b="1" dirty="0" err="1" smtClean="0">
                <a:latin typeface="Quattrocento Sans" panose="020B0502050000020003"/>
                <a:cs typeface="Calibri" panose="020F0502020204030204" pitchFamily="34" charset="0"/>
              </a:rPr>
              <a:t>quality</a:t>
            </a:r>
            <a:r>
              <a:rPr lang="it-IT" altLang="en-US" sz="1600" b="1" dirty="0" smtClean="0">
                <a:latin typeface="Quattrocento Sans" panose="020B0502050000020003"/>
                <a:cs typeface="Calibri" panose="020F0502020204030204" pitchFamily="34" charset="0"/>
              </a:rPr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8328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6"/>
          <p:cNvSpPr txBox="1">
            <a:spLocks/>
          </p:cNvSpPr>
          <p:nvPr/>
        </p:nvSpPr>
        <p:spPr>
          <a:xfrm>
            <a:off x="2317830" y="4276739"/>
            <a:ext cx="2222340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it-IT" sz="1600" b="1" dirty="0" err="1" smtClean="0">
                <a:latin typeface="Lora" panose="02000503000000020004" charset="0"/>
                <a:ea typeface="Lora"/>
                <a:cs typeface="Lora"/>
                <a:sym typeface="Lora"/>
              </a:rPr>
              <a:t>Elettra’s</a:t>
            </a:r>
            <a:r>
              <a:rPr lang="it-IT" sz="1600" b="1" dirty="0" smtClean="0">
                <a:latin typeface="Lora" panose="02000503000000020004" charset="0"/>
                <a:ea typeface="Lora"/>
                <a:cs typeface="Lora"/>
                <a:sym typeface="Lora"/>
              </a:rPr>
              <a:t> </a:t>
            </a:r>
            <a:r>
              <a:rPr lang="it-IT" sz="1600" b="1" dirty="0" err="1" smtClean="0">
                <a:latin typeface="Lora" panose="02000503000000020004" charset="0"/>
                <a:ea typeface="Lora"/>
                <a:cs typeface="Lora"/>
                <a:sym typeface="Lora"/>
              </a:rPr>
              <a:t>storage</a:t>
            </a:r>
            <a:r>
              <a:rPr lang="it-IT" sz="1600" b="1" dirty="0" smtClean="0">
                <a:latin typeface="Lora" panose="02000503000000020004" charset="0"/>
                <a:ea typeface="Lora"/>
                <a:cs typeface="Lora"/>
                <a:sym typeface="Lora"/>
              </a:rPr>
              <a:t> ring</a:t>
            </a:r>
            <a:endParaRPr sz="1600" b="1" dirty="0">
              <a:latin typeface="Lora" panose="02000503000000020004" charset="0"/>
              <a:ea typeface="Lora"/>
              <a:cs typeface="Lora"/>
              <a:sym typeface="Lora"/>
            </a:endParaRPr>
          </a:p>
        </p:txBody>
      </p:sp>
      <p:cxnSp>
        <p:nvCxnSpPr>
          <p:cNvPr id="3" name="Shape 92"/>
          <p:cNvCxnSpPr>
            <a:cxnSpLocks/>
          </p:cNvCxnSpPr>
          <p:nvPr/>
        </p:nvCxnSpPr>
        <p:spPr>
          <a:xfrm>
            <a:off x="0" y="4780359"/>
            <a:ext cx="6858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Shape 120"/>
          <p:cNvSpPr>
            <a:spLocks noChangeAspect="1"/>
          </p:cNvSpPr>
          <p:nvPr/>
        </p:nvSpPr>
        <p:spPr>
          <a:xfrm>
            <a:off x="3182970" y="4529874"/>
            <a:ext cx="492060" cy="500968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8" name="Shape 124"/>
          <p:cNvGrpSpPr>
            <a:grpSpLocks/>
          </p:cNvGrpSpPr>
          <p:nvPr/>
        </p:nvGrpSpPr>
        <p:grpSpPr>
          <a:xfrm>
            <a:off x="3339917" y="4651961"/>
            <a:ext cx="178171" cy="256798"/>
            <a:chOff x="6718575" y="2318625"/>
            <a:chExt cx="256950" cy="407375"/>
          </a:xfrm>
        </p:grpSpPr>
        <p:sp>
          <p:nvSpPr>
            <p:cNvPr id="9" name="Shape 1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0" name="Shape 1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1" name="Shape 1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2" name="Shape 1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3" name="Shape 1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4" name="Shape 1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5" name="Shape 1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6" name="Shape 1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26" y="54419"/>
            <a:ext cx="4255028" cy="4244417"/>
          </a:xfrm>
          <a:prstGeom prst="rect">
            <a:avLst/>
          </a:prstGeom>
        </p:spPr>
      </p:pic>
      <p:grpSp>
        <p:nvGrpSpPr>
          <p:cNvPr id="68" name="Gruppo 67"/>
          <p:cNvGrpSpPr/>
          <p:nvPr/>
        </p:nvGrpSpPr>
        <p:grpSpPr>
          <a:xfrm>
            <a:off x="1021310" y="152870"/>
            <a:ext cx="4775878" cy="4048836"/>
            <a:chOff x="1021310" y="152870"/>
            <a:chExt cx="4775878" cy="4048836"/>
          </a:xfrm>
        </p:grpSpPr>
        <p:grpSp>
          <p:nvGrpSpPr>
            <p:cNvPr id="7" name="Gruppo 6"/>
            <p:cNvGrpSpPr/>
            <p:nvPr/>
          </p:nvGrpSpPr>
          <p:grpSpPr>
            <a:xfrm>
              <a:off x="1021310" y="152870"/>
              <a:ext cx="4775878" cy="4048836"/>
              <a:chOff x="1021310" y="152870"/>
              <a:chExt cx="4775878" cy="4048836"/>
            </a:xfrm>
          </p:grpSpPr>
          <p:sp>
            <p:nvSpPr>
              <p:cNvPr id="6" name="Rettangolo 5"/>
              <p:cNvSpPr/>
              <p:nvPr/>
            </p:nvSpPr>
            <p:spPr>
              <a:xfrm>
                <a:off x="2409572" y="152870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ttangolo 18"/>
              <p:cNvSpPr/>
              <p:nvPr/>
            </p:nvSpPr>
            <p:spPr>
              <a:xfrm>
                <a:off x="1516291" y="673818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ttangolo 19"/>
              <p:cNvSpPr/>
              <p:nvPr/>
            </p:nvSpPr>
            <p:spPr>
              <a:xfrm>
                <a:off x="1021310" y="1571094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4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ttangolo 20"/>
              <p:cNvSpPr/>
              <p:nvPr/>
            </p:nvSpPr>
            <p:spPr>
              <a:xfrm>
                <a:off x="1021310" y="2573980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63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ttangolo 21"/>
              <p:cNvSpPr/>
              <p:nvPr/>
            </p:nvSpPr>
            <p:spPr>
              <a:xfrm>
                <a:off x="1516291" y="3465354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81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2399878" y="3978682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9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ttangolo 24"/>
              <p:cNvSpPr/>
              <p:nvPr/>
            </p:nvSpPr>
            <p:spPr>
              <a:xfrm>
                <a:off x="3429000" y="3976357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4312245" y="3473174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27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4807226" y="2573980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45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4807226" y="1540669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63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ttangolo 29"/>
              <p:cNvSpPr/>
              <p:nvPr/>
            </p:nvSpPr>
            <p:spPr>
              <a:xfrm>
                <a:off x="4312245" y="646861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81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ttangolo 30"/>
              <p:cNvSpPr/>
              <p:nvPr/>
            </p:nvSpPr>
            <p:spPr>
              <a:xfrm>
                <a:off x="3429000" y="160490"/>
                <a:ext cx="989962" cy="223024"/>
              </a:xfrm>
              <a:prstGeom prst="rect">
                <a:avLst/>
              </a:prstGeom>
              <a:solidFill>
                <a:srgbClr val="FFCD00">
                  <a:alpha val="60000"/>
                </a:srgbClr>
              </a:solidFill>
              <a:ln w="6350">
                <a:noFill/>
              </a:ln>
              <a:scene3d>
                <a:camera prst="orthographicFront">
                  <a:rot lat="0" lon="0" rev="9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Shape 66"/>
            <p:cNvSpPr txBox="1">
              <a:spLocks/>
            </p:cNvSpPr>
            <p:nvPr/>
          </p:nvSpPr>
          <p:spPr>
            <a:xfrm>
              <a:off x="3701770" y="447884"/>
              <a:ext cx="312182" cy="326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1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57" name="Shape 66"/>
            <p:cNvSpPr txBox="1">
              <a:spLocks/>
            </p:cNvSpPr>
            <p:nvPr/>
          </p:nvSpPr>
          <p:spPr>
            <a:xfrm>
              <a:off x="4413416" y="879736"/>
              <a:ext cx="294751" cy="30757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2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58" name="Shape 66"/>
            <p:cNvSpPr txBox="1">
              <a:spLocks/>
            </p:cNvSpPr>
            <p:nvPr/>
          </p:nvSpPr>
          <p:spPr>
            <a:xfrm>
              <a:off x="4795788" y="1611729"/>
              <a:ext cx="312182" cy="326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3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59" name="Shape 66"/>
            <p:cNvSpPr txBox="1">
              <a:spLocks/>
            </p:cNvSpPr>
            <p:nvPr/>
          </p:nvSpPr>
          <p:spPr>
            <a:xfrm>
              <a:off x="4795278" y="2444802"/>
              <a:ext cx="312182" cy="326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4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60" name="Shape 66"/>
            <p:cNvSpPr txBox="1">
              <a:spLocks/>
            </p:cNvSpPr>
            <p:nvPr/>
          </p:nvSpPr>
          <p:spPr>
            <a:xfrm>
              <a:off x="4429470" y="3112610"/>
              <a:ext cx="288805" cy="31765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5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61" name="Shape 66"/>
            <p:cNvSpPr txBox="1">
              <a:spLocks/>
            </p:cNvSpPr>
            <p:nvPr/>
          </p:nvSpPr>
          <p:spPr>
            <a:xfrm>
              <a:off x="3654437" y="3587349"/>
              <a:ext cx="359515" cy="253363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6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62" name="Shape 66"/>
            <p:cNvSpPr txBox="1">
              <a:spLocks/>
            </p:cNvSpPr>
            <p:nvPr/>
          </p:nvSpPr>
          <p:spPr>
            <a:xfrm>
              <a:off x="2836766" y="3552839"/>
              <a:ext cx="312182" cy="326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7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63" name="Shape 66"/>
            <p:cNvSpPr txBox="1">
              <a:spLocks/>
            </p:cNvSpPr>
            <p:nvPr/>
          </p:nvSpPr>
          <p:spPr>
            <a:xfrm>
              <a:off x="2088894" y="3147887"/>
              <a:ext cx="312182" cy="326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8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64" name="Shape 66"/>
            <p:cNvSpPr txBox="1">
              <a:spLocks/>
            </p:cNvSpPr>
            <p:nvPr/>
          </p:nvSpPr>
          <p:spPr>
            <a:xfrm>
              <a:off x="1693116" y="2379372"/>
              <a:ext cx="312182" cy="326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9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65" name="Shape 66"/>
            <p:cNvSpPr txBox="1">
              <a:spLocks/>
            </p:cNvSpPr>
            <p:nvPr/>
          </p:nvSpPr>
          <p:spPr>
            <a:xfrm>
              <a:off x="1678228" y="1583416"/>
              <a:ext cx="312182" cy="318756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10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66" name="Shape 66"/>
            <p:cNvSpPr txBox="1">
              <a:spLocks/>
            </p:cNvSpPr>
            <p:nvPr/>
          </p:nvSpPr>
          <p:spPr>
            <a:xfrm>
              <a:off x="2076265" y="847688"/>
              <a:ext cx="312182" cy="326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11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67" name="Shape 66"/>
            <p:cNvSpPr txBox="1">
              <a:spLocks/>
            </p:cNvSpPr>
            <p:nvPr/>
          </p:nvSpPr>
          <p:spPr>
            <a:xfrm>
              <a:off x="2808547" y="434837"/>
              <a:ext cx="312182" cy="326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12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2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383"/>
            <a:ext cx="6858000" cy="2168769"/>
          </a:xfrm>
          <a:prstGeom prst="rect">
            <a:avLst/>
          </a:prstGeom>
        </p:spPr>
      </p:pic>
      <p:cxnSp>
        <p:nvCxnSpPr>
          <p:cNvPr id="5" name="Shape 92"/>
          <p:cNvCxnSpPr/>
          <p:nvPr/>
        </p:nvCxnSpPr>
        <p:spPr>
          <a:xfrm>
            <a:off x="4076823" y="395035"/>
            <a:ext cx="2781177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/>
          <p:nvPr/>
        </p:nvCxnSpPr>
        <p:spPr>
          <a:xfrm>
            <a:off x="0" y="395035"/>
            <a:ext cx="10359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64721" y="188023"/>
            <a:ext cx="406661" cy="414022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249"/>
          <p:cNvSpPr txBox="1">
            <a:spLocks/>
          </p:cNvSpPr>
          <p:nvPr/>
        </p:nvSpPr>
        <p:spPr>
          <a:xfrm>
            <a:off x="1063836" y="231684"/>
            <a:ext cx="4526660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</a:pPr>
            <a:r>
              <a:rPr lang="en-US" sz="2000" b="1" dirty="0" smtClean="0">
                <a:latin typeface="Lora"/>
                <a:ea typeface="Lora"/>
                <a:cs typeface="Lora"/>
                <a:sym typeface="Lora"/>
              </a:rPr>
              <a:t>Double-Bend </a:t>
            </a:r>
            <a:r>
              <a:rPr lang="en-US" sz="2000" b="1" dirty="0" err="1" smtClean="0">
                <a:latin typeface="Lora"/>
                <a:ea typeface="Lora"/>
                <a:cs typeface="Lora"/>
                <a:sym typeface="Lora"/>
              </a:rPr>
              <a:t>Achromat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" name="CasellaDiTesto 1"/>
          <p:cNvSpPr txBox="1">
            <a:spLocks noChangeArrowheads="1"/>
          </p:cNvSpPr>
          <p:nvPr/>
        </p:nvSpPr>
        <p:spPr bwMode="auto">
          <a:xfrm>
            <a:off x="2192881" y="2400853"/>
            <a:ext cx="2628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en-US" sz="1800" dirty="0" smtClean="0">
                <a:latin typeface="Quattrocento Sans" panose="020B0502050000020003"/>
                <a:cs typeface="Calibri" panose="020F0502020204030204" pitchFamily="34" charset="0"/>
              </a:rPr>
              <a:t>A </a:t>
            </a:r>
            <a:r>
              <a:rPr lang="it-IT" altLang="en-US" sz="1800" b="1" dirty="0" err="1" smtClean="0">
                <a:latin typeface="Quattrocento Sans" panose="020B0502050000020003"/>
                <a:cs typeface="Calibri" panose="020F0502020204030204" pitchFamily="34" charset="0"/>
              </a:rPr>
              <a:t>Chasman</a:t>
            </a:r>
            <a:r>
              <a:rPr lang="it-IT" altLang="en-US" sz="1800" b="1" dirty="0" smtClean="0">
                <a:latin typeface="Quattrocento Sans" panose="020B0502050000020003"/>
                <a:cs typeface="Calibri" panose="020F0502020204030204" pitchFamily="34" charset="0"/>
              </a:rPr>
              <a:t>-Green </a:t>
            </a:r>
            <a:r>
              <a:rPr lang="it-IT" altLang="en-US" sz="1800" b="1" dirty="0" err="1">
                <a:solidFill>
                  <a:srgbClr val="000000"/>
                </a:solidFill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cell</a:t>
            </a:r>
            <a:r>
              <a:rPr lang="it-IT" altLang="en-US" sz="1800" b="1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b="1" baseline="30000" dirty="0" smtClean="0">
                <a:latin typeface="Quattrocento Sans" panose="020B0502050000020003"/>
                <a:cs typeface="Calibri" panose="020F0502020204030204" pitchFamily="34" charset="0"/>
              </a:rPr>
              <a:t>[1]</a:t>
            </a:r>
            <a:endParaRPr lang="it-IT" altLang="en-US" baseline="30000" dirty="0" smtClean="0">
              <a:latin typeface="Quattrocento Sans" panose="020B0502050000020003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353016" y="1464528"/>
            <a:ext cx="854926" cy="523599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4605455" y="1464528"/>
            <a:ext cx="854926" cy="523599"/>
          </a:xfrm>
          <a:prstGeom prst="rect">
            <a:avLst/>
          </a:prstGeom>
          <a:scene3d>
            <a:camera prst="orthographicFront">
              <a:rot lat="0" lon="0" rev="996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/>
          <p:cNvSpPr/>
          <p:nvPr/>
        </p:nvSpPr>
        <p:spPr>
          <a:xfrm>
            <a:off x="2354398" y="1360449"/>
            <a:ext cx="143475" cy="49065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4315523" y="1360448"/>
            <a:ext cx="143475" cy="49065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1021070" y="1713570"/>
            <a:ext cx="136041" cy="49065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660231" y="1913334"/>
            <a:ext cx="136041" cy="49065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5658482" y="1720394"/>
            <a:ext cx="136041" cy="49065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6023149" y="1913334"/>
            <a:ext cx="136041" cy="49065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tangolo arrotondato 25"/>
          <p:cNvSpPr/>
          <p:nvPr/>
        </p:nvSpPr>
        <p:spPr>
          <a:xfrm>
            <a:off x="3348910" y="1360448"/>
            <a:ext cx="120971" cy="490653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mbo 26"/>
          <p:cNvSpPr/>
          <p:nvPr/>
        </p:nvSpPr>
        <p:spPr>
          <a:xfrm>
            <a:off x="2577548" y="1335823"/>
            <a:ext cx="159026" cy="534489"/>
          </a:xfrm>
          <a:prstGeom prst="diamond">
            <a:avLst/>
          </a:prstGeom>
          <a:solidFill>
            <a:srgbClr val="FFCD00"/>
          </a:solidFill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mbo 27"/>
          <p:cNvSpPr/>
          <p:nvPr/>
        </p:nvSpPr>
        <p:spPr>
          <a:xfrm>
            <a:off x="4076823" y="1335823"/>
            <a:ext cx="159026" cy="534489"/>
          </a:xfrm>
          <a:prstGeom prst="diamond">
            <a:avLst/>
          </a:prstGeom>
          <a:solidFill>
            <a:srgbClr val="FFCD00"/>
          </a:solidFill>
          <a:ln>
            <a:solidFill>
              <a:srgbClr val="D0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uppo 37"/>
          <p:cNvGrpSpPr/>
          <p:nvPr/>
        </p:nvGrpSpPr>
        <p:grpSpPr>
          <a:xfrm>
            <a:off x="3578495" y="1364429"/>
            <a:ext cx="162782" cy="502566"/>
            <a:chOff x="3072501" y="1360448"/>
            <a:chExt cx="162782" cy="502566"/>
          </a:xfrm>
        </p:grpSpPr>
        <p:sp>
          <p:nvSpPr>
            <p:cNvPr id="39" name="Triangolo isoscele 38"/>
            <p:cNvSpPr/>
            <p:nvPr/>
          </p:nvSpPr>
          <p:spPr>
            <a:xfrm>
              <a:off x="3075301" y="1611481"/>
              <a:ext cx="159982" cy="251533"/>
            </a:xfrm>
            <a:prstGeom prst="triangle">
              <a:avLst>
                <a:gd name="adj" fmla="val 47929"/>
              </a:avLst>
            </a:prstGeom>
            <a:solidFill>
              <a:srgbClr val="FFCD00"/>
            </a:solidFill>
            <a:ln>
              <a:solidFill>
                <a:srgbClr val="D09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iangolo isoscele 39"/>
            <p:cNvSpPr/>
            <p:nvPr/>
          </p:nvSpPr>
          <p:spPr>
            <a:xfrm>
              <a:off x="3072501" y="1360448"/>
              <a:ext cx="159982" cy="251533"/>
            </a:xfrm>
            <a:prstGeom prst="triangle">
              <a:avLst>
                <a:gd name="adj" fmla="val 47929"/>
              </a:avLst>
            </a:prstGeom>
            <a:solidFill>
              <a:srgbClr val="FFCD00"/>
            </a:solidFill>
            <a:ln>
              <a:solidFill>
                <a:srgbClr val="D09E00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3068479" y="1360448"/>
            <a:ext cx="162782" cy="502566"/>
            <a:chOff x="3072501" y="1360448"/>
            <a:chExt cx="162782" cy="502566"/>
          </a:xfrm>
        </p:grpSpPr>
        <p:sp>
          <p:nvSpPr>
            <p:cNvPr id="42" name="Triangolo isoscele 41"/>
            <p:cNvSpPr/>
            <p:nvPr/>
          </p:nvSpPr>
          <p:spPr>
            <a:xfrm>
              <a:off x="3075301" y="1611481"/>
              <a:ext cx="159982" cy="251533"/>
            </a:xfrm>
            <a:prstGeom prst="triangle">
              <a:avLst>
                <a:gd name="adj" fmla="val 47929"/>
              </a:avLst>
            </a:prstGeom>
            <a:solidFill>
              <a:srgbClr val="FFCD00"/>
            </a:solidFill>
            <a:ln>
              <a:solidFill>
                <a:srgbClr val="D09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iangolo isoscele 42"/>
            <p:cNvSpPr/>
            <p:nvPr/>
          </p:nvSpPr>
          <p:spPr>
            <a:xfrm>
              <a:off x="3072501" y="1360448"/>
              <a:ext cx="159982" cy="251533"/>
            </a:xfrm>
            <a:prstGeom prst="triangle">
              <a:avLst>
                <a:gd name="adj" fmla="val 47929"/>
              </a:avLst>
            </a:prstGeom>
            <a:solidFill>
              <a:srgbClr val="FFCD00"/>
            </a:solidFill>
            <a:ln>
              <a:solidFill>
                <a:srgbClr val="D09E00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ttangolo arrotondato 43"/>
          <p:cNvSpPr/>
          <p:nvPr/>
        </p:nvSpPr>
        <p:spPr>
          <a:xfrm>
            <a:off x="842860" y="1804989"/>
            <a:ext cx="120971" cy="490653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tangolo arrotondato 44"/>
          <p:cNvSpPr/>
          <p:nvPr/>
        </p:nvSpPr>
        <p:spPr>
          <a:xfrm>
            <a:off x="5863117" y="1804989"/>
            <a:ext cx="120971" cy="490653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sellaDiTesto 1"/>
          <p:cNvSpPr txBox="1">
            <a:spLocks noChangeArrowheads="1"/>
          </p:cNvSpPr>
          <p:nvPr/>
        </p:nvSpPr>
        <p:spPr bwMode="auto">
          <a:xfrm>
            <a:off x="842522" y="3053851"/>
            <a:ext cx="5611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en-US" sz="1500" b="1" dirty="0" smtClean="0">
                <a:solidFill>
                  <a:srgbClr val="418BC6"/>
                </a:solidFill>
                <a:latin typeface="Quattrocento Sans" panose="020B0502050000020003" pitchFamily="34" charset="0"/>
                <a:cs typeface="Calibri" panose="020F0502020204030204" pitchFamily="34" charset="0"/>
              </a:rPr>
              <a:t>BENDING MAGNETS: </a:t>
            </a:r>
            <a:r>
              <a:rPr lang="it-IT" altLang="en-US" dirty="0" err="1" smtClean="0">
                <a:latin typeface="Quattrocento Sans" panose="020B0502050000020003"/>
                <a:cs typeface="Calibri" panose="020F0502020204030204" pitchFamily="34" charset="0"/>
              </a:rPr>
              <a:t>Trajectory</a:t>
            </a:r>
            <a:r>
              <a:rPr lang="it-IT" altLang="en-US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dirty="0" err="1" smtClean="0">
                <a:latin typeface="Quattrocento Sans" panose="020B0502050000020003"/>
                <a:cs typeface="Calibri" panose="020F0502020204030204" pitchFamily="34" charset="0"/>
              </a:rPr>
              <a:t>deviation</a:t>
            </a:r>
            <a:r>
              <a:rPr lang="it-IT" altLang="en-US" dirty="0" smtClean="0">
                <a:latin typeface="Quattrocento Sans" panose="020B0502050000020003"/>
                <a:cs typeface="Calibri" panose="020F0502020204030204" pitchFamily="34" charset="0"/>
              </a:rPr>
              <a:t> (15°), </a:t>
            </a:r>
            <a:r>
              <a:rPr lang="it-IT" altLang="en-US" dirty="0" err="1" smtClean="0">
                <a:latin typeface="Quattrocento Sans" panose="020B0502050000020003"/>
                <a:cs typeface="Calibri" panose="020F0502020204030204" pitchFamily="34" charset="0"/>
              </a:rPr>
              <a:t>opens</a:t>
            </a:r>
            <a:r>
              <a:rPr lang="it-IT" altLang="en-US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dirty="0" err="1" smtClean="0">
                <a:latin typeface="Quattrocento Sans" panose="020B0502050000020003"/>
                <a:cs typeface="Calibri" panose="020F0502020204030204" pitchFamily="34" charset="0"/>
              </a:rPr>
              <a:t>dispersion</a:t>
            </a:r>
            <a:endParaRPr lang="it-IT" altLang="en-US" b="1" dirty="0" smtClean="0">
              <a:solidFill>
                <a:srgbClr val="418BC6"/>
              </a:solidFill>
              <a:latin typeface="Quattrocento Sans" panose="020B0502050000020003"/>
              <a:cs typeface="Calibri" panose="020F0502020204030204" pitchFamily="34" charset="0"/>
            </a:endParaRPr>
          </a:p>
        </p:txBody>
      </p:sp>
      <p:sp>
        <p:nvSpPr>
          <p:cNvPr id="47" name="CasellaDiTesto 1"/>
          <p:cNvSpPr txBox="1">
            <a:spLocks noChangeArrowheads="1"/>
          </p:cNvSpPr>
          <p:nvPr/>
        </p:nvSpPr>
        <p:spPr bwMode="auto">
          <a:xfrm>
            <a:off x="842522" y="3489320"/>
            <a:ext cx="561145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en-US" sz="1500" b="1" dirty="0" smtClean="0">
                <a:solidFill>
                  <a:srgbClr val="FF0505"/>
                </a:solidFill>
                <a:latin typeface="Quattrocento Sans" panose="020B0502050000020003" pitchFamily="34" charset="0"/>
                <a:cs typeface="Calibri" panose="020F0502020204030204" pitchFamily="34" charset="0"/>
              </a:rPr>
              <a:t>QUADRUPOLES:</a:t>
            </a:r>
            <a:r>
              <a:rPr lang="it-IT" altLang="en-US" sz="1500" b="1" dirty="0" smtClean="0">
                <a:solidFill>
                  <a:srgbClr val="418BC6"/>
                </a:solidFill>
                <a:latin typeface="Quattrocento Sans" panose="020B0502050000020003" pitchFamily="34" charset="0"/>
                <a:cs typeface="Calibri" panose="020F0502020204030204" pitchFamily="34" charset="0"/>
              </a:rPr>
              <a:t> </a:t>
            </a:r>
            <a:r>
              <a:rPr lang="it-IT" altLang="en-US" dirty="0" err="1">
                <a:latin typeface="Quattrocento Sans" panose="020B0502050000020003"/>
                <a:cs typeface="Calibri" panose="020F0502020204030204" pitchFamily="34" charset="0"/>
              </a:rPr>
              <a:t>T</a:t>
            </a:r>
            <a:r>
              <a:rPr lang="it-IT" altLang="en-US" dirty="0" err="1" smtClean="0">
                <a:latin typeface="Quattrocento Sans" panose="020B0502050000020003"/>
                <a:cs typeface="Calibri" panose="020F0502020204030204" pitchFamily="34" charset="0"/>
              </a:rPr>
              <a:t>ransverse</a:t>
            </a:r>
            <a:r>
              <a:rPr lang="it-IT" altLang="en-US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dirty="0" err="1" smtClean="0">
                <a:latin typeface="Quattrocento Sans" panose="020B0502050000020003"/>
                <a:cs typeface="Calibri" panose="020F0502020204030204" pitchFamily="34" charset="0"/>
              </a:rPr>
              <a:t>dimensions</a:t>
            </a:r>
            <a:r>
              <a:rPr lang="it-IT" altLang="en-US" dirty="0" smtClean="0">
                <a:latin typeface="Quattrocento Sans" panose="020B0502050000020003"/>
                <a:cs typeface="Calibri" panose="020F0502020204030204" pitchFamily="34" charset="0"/>
              </a:rPr>
              <a:t> control, </a:t>
            </a:r>
            <a:r>
              <a:rPr lang="it-IT" altLang="en-US" dirty="0" err="1" smtClean="0">
                <a:latin typeface="Quattrocento Sans" panose="020B0502050000020003"/>
                <a:cs typeface="Calibri" panose="020F0502020204030204" pitchFamily="34" charset="0"/>
              </a:rPr>
              <a:t>invert</a:t>
            </a:r>
            <a:r>
              <a:rPr lang="it-IT" altLang="en-US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dirty="0" err="1" smtClean="0">
                <a:latin typeface="Quattrocento Sans" panose="020B0502050000020003"/>
                <a:cs typeface="Calibri" panose="020F0502020204030204" pitchFamily="34" charset="0"/>
              </a:rPr>
              <a:t>dispersion</a:t>
            </a:r>
            <a:r>
              <a:rPr lang="it-IT" altLang="en-US" dirty="0" smtClean="0">
                <a:latin typeface="Quattrocento Sans" panose="020B0502050000020003"/>
                <a:cs typeface="Calibri" panose="020F0502020204030204" pitchFamily="34" charset="0"/>
              </a:rPr>
              <a:t> trend</a:t>
            </a:r>
            <a:endParaRPr lang="it-IT" altLang="en-US" b="1" dirty="0" smtClean="0">
              <a:solidFill>
                <a:srgbClr val="418BC6"/>
              </a:solidFill>
              <a:latin typeface="Quattrocento Sans" panose="020B0502050000020003"/>
              <a:cs typeface="Calibri" panose="020F0502020204030204" pitchFamily="34" charset="0"/>
            </a:endParaRPr>
          </a:p>
        </p:txBody>
      </p:sp>
      <p:sp>
        <p:nvSpPr>
          <p:cNvPr id="48" name="CasellaDiTesto 1"/>
          <p:cNvSpPr txBox="1">
            <a:spLocks noChangeArrowheads="1"/>
          </p:cNvSpPr>
          <p:nvPr/>
        </p:nvSpPr>
        <p:spPr bwMode="auto">
          <a:xfrm>
            <a:off x="834983" y="4136807"/>
            <a:ext cx="56114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en-US" sz="1500" b="1" dirty="0" smtClean="0">
                <a:solidFill>
                  <a:srgbClr val="FFCD00"/>
                </a:solidFill>
                <a:latin typeface="Quattrocento Sans" panose="020B0502050000020003" pitchFamily="34" charset="0"/>
                <a:cs typeface="Calibri" panose="020F0502020204030204" pitchFamily="34" charset="0"/>
              </a:rPr>
              <a:t>SEXTUPOLES: </a:t>
            </a:r>
            <a:r>
              <a:rPr lang="it-IT" altLang="en-US" dirty="0" err="1" smtClean="0">
                <a:latin typeface="Quattrocento Sans" panose="020B0502050000020003"/>
                <a:cs typeface="Calibri" panose="020F0502020204030204" pitchFamily="34" charset="0"/>
              </a:rPr>
              <a:t>Compensation</a:t>
            </a:r>
            <a:r>
              <a:rPr lang="it-IT" altLang="en-US" dirty="0" smtClean="0">
                <a:latin typeface="Quattrocento Sans" panose="020B0502050000020003"/>
                <a:cs typeface="Calibri" panose="020F0502020204030204" pitchFamily="34" charset="0"/>
              </a:rPr>
              <a:t> of </a:t>
            </a:r>
            <a:r>
              <a:rPr lang="it-IT" altLang="en-US" dirty="0" err="1" smtClean="0">
                <a:latin typeface="Quattrocento Sans" panose="020B0502050000020003"/>
                <a:cs typeface="Calibri" panose="020F0502020204030204" pitchFamily="34" charset="0"/>
              </a:rPr>
              <a:t>chromatic</a:t>
            </a:r>
            <a:r>
              <a:rPr lang="it-IT" altLang="en-US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dirty="0" err="1" smtClean="0">
                <a:latin typeface="Quattrocento Sans" panose="020B0502050000020003"/>
                <a:cs typeface="Calibri" panose="020F0502020204030204" pitchFamily="34" charset="0"/>
              </a:rPr>
              <a:t>aberrations</a:t>
            </a:r>
            <a:r>
              <a:rPr lang="it-IT" altLang="en-US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endParaRPr lang="it-IT" altLang="en-US" b="1" dirty="0" smtClean="0">
              <a:solidFill>
                <a:srgbClr val="418BC6"/>
              </a:solidFill>
              <a:latin typeface="Quattrocento Sans" panose="020B0502050000020003"/>
              <a:cs typeface="Calibri" panose="020F0502020204030204" pitchFamily="34" charset="0"/>
            </a:endParaRPr>
          </a:p>
        </p:txBody>
      </p:sp>
      <p:sp>
        <p:nvSpPr>
          <p:cNvPr id="51" name="Shape 62"/>
          <p:cNvSpPr/>
          <p:nvPr/>
        </p:nvSpPr>
        <p:spPr>
          <a:xfrm>
            <a:off x="0" y="4731327"/>
            <a:ext cx="6862238" cy="412173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050"/>
          </a:p>
        </p:txBody>
      </p:sp>
      <p:sp>
        <p:nvSpPr>
          <p:cNvPr id="52" name="Shape 66"/>
          <p:cNvSpPr txBox="1"/>
          <p:nvPr/>
        </p:nvSpPr>
        <p:spPr>
          <a:xfrm>
            <a:off x="293228" y="4774063"/>
            <a:ext cx="6427805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7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1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[1] </a:t>
            </a:r>
            <a:r>
              <a:rPr lang="en-US" sz="10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"</a:t>
            </a:r>
            <a:r>
              <a:rPr lang="en-US" sz="10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Preliminary Design of a Dedicated Synchrotron Radiation </a:t>
            </a:r>
            <a:r>
              <a:rPr lang="en-US" sz="10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Facility</a:t>
            </a:r>
            <a:r>
              <a:rPr lang="en" sz="10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”</a:t>
            </a:r>
            <a:r>
              <a:rPr lang="en" sz="1100" i="1" dirty="0" smtClean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1100" b="1" i="1" dirty="0" smtClean="0">
                <a:latin typeface="Lora"/>
                <a:ea typeface="Lora"/>
                <a:cs typeface="Lora"/>
                <a:sym typeface="Lora"/>
              </a:rPr>
              <a:t>R. </a:t>
            </a:r>
            <a:r>
              <a:rPr lang="en-US" sz="1100" b="1" i="1" dirty="0" err="1" smtClean="0">
                <a:latin typeface="Lora"/>
                <a:ea typeface="Lora"/>
                <a:cs typeface="Lora"/>
                <a:sym typeface="Lora"/>
              </a:rPr>
              <a:t>Chasman</a:t>
            </a:r>
            <a:r>
              <a:rPr lang="en-US" sz="1100" b="1" i="1" dirty="0" smtClean="0">
                <a:latin typeface="Lora"/>
                <a:ea typeface="Lora"/>
                <a:cs typeface="Lora"/>
                <a:sym typeface="Lora"/>
              </a:rPr>
              <a:t>, G. Green</a:t>
            </a:r>
            <a:r>
              <a:rPr lang="en-US" sz="1100" i="1" dirty="0" smtClean="0">
                <a:latin typeface="Lora"/>
                <a:ea typeface="Lora"/>
                <a:cs typeface="Lora"/>
                <a:sym typeface="Lora"/>
              </a:rPr>
              <a:t>, et al.</a:t>
            </a:r>
            <a:r>
              <a:rPr lang="en" sz="1100" i="1" dirty="0" smtClean="0">
                <a:latin typeface="Lora"/>
                <a:ea typeface="Lora"/>
                <a:cs typeface="Lora"/>
                <a:sym typeface="Lora"/>
              </a:rPr>
              <a:t> - </a:t>
            </a:r>
            <a:r>
              <a:rPr lang="en-US" sz="11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IEEE </a:t>
            </a:r>
            <a:r>
              <a:rPr lang="en-US" sz="11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Trans. </a:t>
            </a:r>
            <a:r>
              <a:rPr lang="en-US" sz="1100" i="1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Nucl</a:t>
            </a:r>
            <a:r>
              <a:rPr lang="en-US" sz="11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. Sci. </a:t>
            </a:r>
            <a:r>
              <a:rPr lang="en-US" sz="11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22, 1765 </a:t>
            </a:r>
            <a:r>
              <a:rPr lang="en-US" sz="1100" i="1" dirty="0" smtClean="0">
                <a:latin typeface="Lora"/>
                <a:ea typeface="Lora"/>
                <a:cs typeface="Lora"/>
                <a:sym typeface="Lora"/>
              </a:rPr>
              <a:t>(1975</a:t>
            </a:r>
            <a:r>
              <a:rPr lang="en-US" sz="1100" i="1" dirty="0">
                <a:latin typeface="Lora"/>
                <a:ea typeface="Lora"/>
                <a:cs typeface="Lora"/>
                <a:sym typeface="Lora"/>
              </a:rPr>
              <a:t>)</a:t>
            </a:r>
            <a:r>
              <a:rPr lang="en" sz="11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lang="en" sz="1100" i="1" dirty="0">
              <a:solidFill>
                <a:srgbClr val="333333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3" name="Shape 532"/>
          <p:cNvGrpSpPr/>
          <p:nvPr/>
        </p:nvGrpSpPr>
        <p:grpSpPr>
          <a:xfrm>
            <a:off x="645213" y="263392"/>
            <a:ext cx="233783" cy="238684"/>
            <a:chOff x="3951850" y="2985350"/>
            <a:chExt cx="407950" cy="416500"/>
          </a:xfrm>
        </p:grpSpPr>
        <p:sp>
          <p:nvSpPr>
            <p:cNvPr id="54" name="Shape 53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" name="Shape 53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" name="Shape 53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Shape 53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49262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6"/>
          <p:cNvSpPr txBox="1">
            <a:spLocks/>
          </p:cNvSpPr>
          <p:nvPr/>
        </p:nvSpPr>
        <p:spPr>
          <a:xfrm>
            <a:off x="2274423" y="4200592"/>
            <a:ext cx="2238214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it-IT" sz="1600" b="1" dirty="0" err="1" smtClean="0">
                <a:latin typeface="Lora" panose="02000503000000020004" charset="0"/>
                <a:ea typeface="Lora"/>
                <a:cs typeface="Lora"/>
                <a:sym typeface="Lora"/>
              </a:rPr>
              <a:t>Elettra’s</a:t>
            </a:r>
            <a:r>
              <a:rPr lang="it-IT" sz="1600" b="1" dirty="0" smtClean="0">
                <a:latin typeface="Lora" panose="02000503000000020004" charset="0"/>
                <a:ea typeface="Lora"/>
                <a:cs typeface="Lora"/>
                <a:sym typeface="Lora"/>
              </a:rPr>
              <a:t> </a:t>
            </a:r>
            <a:r>
              <a:rPr lang="it-IT" sz="1600" b="1" dirty="0" err="1" smtClean="0">
                <a:latin typeface="Lora" panose="02000503000000020004" charset="0"/>
                <a:ea typeface="Lora"/>
                <a:cs typeface="Lora"/>
                <a:sym typeface="Lora"/>
              </a:rPr>
              <a:t>storage</a:t>
            </a:r>
            <a:r>
              <a:rPr lang="it-IT" sz="1600" b="1" dirty="0" smtClean="0">
                <a:latin typeface="Lora" panose="02000503000000020004" charset="0"/>
                <a:ea typeface="Lora"/>
                <a:cs typeface="Lora"/>
                <a:sym typeface="Lora"/>
              </a:rPr>
              <a:t> ring</a:t>
            </a:r>
            <a:endParaRPr sz="1600" b="1" dirty="0">
              <a:latin typeface="Lora" panose="02000503000000020004" charset="0"/>
              <a:ea typeface="Lora"/>
              <a:cs typeface="Lora"/>
              <a:sym typeface="Lora"/>
            </a:endParaRPr>
          </a:p>
        </p:txBody>
      </p:sp>
      <p:cxnSp>
        <p:nvCxnSpPr>
          <p:cNvPr id="3" name="Shape 92"/>
          <p:cNvCxnSpPr>
            <a:cxnSpLocks/>
          </p:cNvCxnSpPr>
          <p:nvPr/>
        </p:nvCxnSpPr>
        <p:spPr>
          <a:xfrm>
            <a:off x="0" y="4780359"/>
            <a:ext cx="6858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Shape 120"/>
          <p:cNvSpPr>
            <a:spLocks noChangeAspect="1"/>
          </p:cNvSpPr>
          <p:nvPr/>
        </p:nvSpPr>
        <p:spPr>
          <a:xfrm>
            <a:off x="3205337" y="4552646"/>
            <a:ext cx="447327" cy="455425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8" name="Shape 124"/>
          <p:cNvGrpSpPr>
            <a:grpSpLocks/>
          </p:cNvGrpSpPr>
          <p:nvPr/>
        </p:nvGrpSpPr>
        <p:grpSpPr>
          <a:xfrm>
            <a:off x="3348015" y="4639121"/>
            <a:ext cx="161974" cy="282478"/>
            <a:chOff x="6718575" y="2318625"/>
            <a:chExt cx="256950" cy="407375"/>
          </a:xfrm>
        </p:grpSpPr>
        <p:sp>
          <p:nvSpPr>
            <p:cNvPr id="9" name="Shape 1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0" name="Shape 1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1" name="Shape 1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2" name="Shape 1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3" name="Shape 1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4" name="Shape 1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5" name="Shape 1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  <p:sp>
          <p:nvSpPr>
            <p:cNvPr id="16" name="Shape 1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050"/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64" y="53103"/>
            <a:ext cx="4255028" cy="4244417"/>
          </a:xfrm>
          <a:prstGeom prst="rect">
            <a:avLst/>
          </a:prstGeom>
        </p:spPr>
      </p:pic>
      <p:sp>
        <p:nvSpPr>
          <p:cNvPr id="41" name="Rettangolo 40"/>
          <p:cNvSpPr/>
          <p:nvPr/>
        </p:nvSpPr>
        <p:spPr>
          <a:xfrm>
            <a:off x="2235708" y="1517586"/>
            <a:ext cx="989962" cy="223024"/>
          </a:xfrm>
          <a:prstGeom prst="rect">
            <a:avLst/>
          </a:prstGeom>
          <a:solidFill>
            <a:srgbClr val="FFCD00">
              <a:alpha val="60000"/>
            </a:srgbClr>
          </a:solidFill>
          <a:ln w="6350">
            <a:noFill/>
          </a:ln>
          <a:scene3d>
            <a:camera prst="orthographicFront">
              <a:rot lat="0" lon="0" rev="4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ttangolo 41"/>
          <p:cNvSpPr/>
          <p:nvPr/>
        </p:nvSpPr>
        <p:spPr>
          <a:xfrm>
            <a:off x="2235708" y="2567577"/>
            <a:ext cx="989962" cy="223024"/>
          </a:xfrm>
          <a:prstGeom prst="rect">
            <a:avLst/>
          </a:prstGeom>
          <a:solidFill>
            <a:srgbClr val="FFCD00">
              <a:alpha val="60000"/>
            </a:srgbClr>
          </a:solidFill>
          <a:ln w="6350">
            <a:noFill/>
          </a:ln>
          <a:scene3d>
            <a:camera prst="orthographicFront">
              <a:rot lat="0" lon="0" rev="6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2502391" y="1138609"/>
            <a:ext cx="502727" cy="2035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8" y="51727"/>
            <a:ext cx="5653854" cy="4228687"/>
          </a:xfrm>
          <a:prstGeom prst="rect">
            <a:avLst/>
          </a:prstGeom>
        </p:spPr>
      </p:pic>
      <p:grpSp>
        <p:nvGrpSpPr>
          <p:cNvPr id="34" name="Gruppo 33"/>
          <p:cNvGrpSpPr/>
          <p:nvPr/>
        </p:nvGrpSpPr>
        <p:grpSpPr>
          <a:xfrm>
            <a:off x="1204024" y="149272"/>
            <a:ext cx="5838042" cy="4048836"/>
            <a:chOff x="1204024" y="149272"/>
            <a:chExt cx="5838042" cy="4048836"/>
          </a:xfrm>
        </p:grpSpPr>
        <p:grpSp>
          <p:nvGrpSpPr>
            <p:cNvPr id="85" name="Gruppo 84"/>
            <p:cNvGrpSpPr/>
            <p:nvPr/>
          </p:nvGrpSpPr>
          <p:grpSpPr>
            <a:xfrm>
              <a:off x="1463287" y="149272"/>
              <a:ext cx="5578779" cy="4048836"/>
              <a:chOff x="218409" y="152870"/>
              <a:chExt cx="5578779" cy="4048836"/>
            </a:xfrm>
          </p:grpSpPr>
          <p:grpSp>
            <p:nvGrpSpPr>
              <p:cNvPr id="86" name="Gruppo 85"/>
              <p:cNvGrpSpPr/>
              <p:nvPr/>
            </p:nvGrpSpPr>
            <p:grpSpPr>
              <a:xfrm>
                <a:off x="1516291" y="152870"/>
                <a:ext cx="4280897" cy="4048836"/>
                <a:chOff x="1516291" y="152870"/>
                <a:chExt cx="4280897" cy="4048836"/>
              </a:xfrm>
            </p:grpSpPr>
            <p:sp>
              <p:nvSpPr>
                <p:cNvPr id="99" name="Rettangolo 98"/>
                <p:cNvSpPr/>
                <p:nvPr/>
              </p:nvSpPr>
              <p:spPr>
                <a:xfrm>
                  <a:off x="2409572" y="152870"/>
                  <a:ext cx="989962" cy="223024"/>
                </a:xfrm>
                <a:prstGeom prst="rect">
                  <a:avLst/>
                </a:prstGeom>
                <a:solidFill>
                  <a:srgbClr val="FFCD00">
                    <a:alpha val="60000"/>
                  </a:srgbClr>
                </a:solidFill>
                <a:ln w="6350">
                  <a:noFill/>
                </a:ln>
                <a:scene3d>
                  <a:camera prst="orthographicFront">
                    <a:rot lat="0" lon="0" rev="9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ttangolo 99"/>
                <p:cNvSpPr/>
                <p:nvPr/>
              </p:nvSpPr>
              <p:spPr>
                <a:xfrm>
                  <a:off x="1516291" y="673818"/>
                  <a:ext cx="989962" cy="223024"/>
                </a:xfrm>
                <a:prstGeom prst="rect">
                  <a:avLst/>
                </a:prstGeom>
                <a:solidFill>
                  <a:srgbClr val="FFCD00">
                    <a:alpha val="60000"/>
                  </a:srgbClr>
                </a:solidFill>
                <a:ln w="6350">
                  <a:noFill/>
                </a:ln>
                <a:scene3d>
                  <a:camera prst="orthographicFront">
                    <a:rot lat="0" lon="0" rev="27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ttangolo 102"/>
                <p:cNvSpPr/>
                <p:nvPr/>
              </p:nvSpPr>
              <p:spPr>
                <a:xfrm>
                  <a:off x="1516291" y="3465354"/>
                  <a:ext cx="989962" cy="223024"/>
                </a:xfrm>
                <a:prstGeom prst="rect">
                  <a:avLst/>
                </a:prstGeom>
                <a:solidFill>
                  <a:srgbClr val="FFCD00">
                    <a:alpha val="60000"/>
                  </a:srgbClr>
                </a:solidFill>
                <a:ln w="6350">
                  <a:noFill/>
                </a:ln>
                <a:scene3d>
                  <a:camera prst="orthographicFront">
                    <a:rot lat="0" lon="0" rev="81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ttangolo 103"/>
                <p:cNvSpPr/>
                <p:nvPr/>
              </p:nvSpPr>
              <p:spPr>
                <a:xfrm>
                  <a:off x="2399878" y="3978682"/>
                  <a:ext cx="989962" cy="223024"/>
                </a:xfrm>
                <a:prstGeom prst="rect">
                  <a:avLst/>
                </a:prstGeom>
                <a:solidFill>
                  <a:srgbClr val="FFCD00">
                    <a:alpha val="60000"/>
                  </a:srgbClr>
                </a:solidFill>
                <a:ln w="6350">
                  <a:noFill/>
                </a:ln>
                <a:scene3d>
                  <a:camera prst="orthographicFront">
                    <a:rot lat="0" lon="0" rev="99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ttangolo 104"/>
                <p:cNvSpPr/>
                <p:nvPr/>
              </p:nvSpPr>
              <p:spPr>
                <a:xfrm>
                  <a:off x="3429000" y="3976357"/>
                  <a:ext cx="989962" cy="223024"/>
                </a:xfrm>
                <a:prstGeom prst="rect">
                  <a:avLst/>
                </a:prstGeom>
                <a:solidFill>
                  <a:srgbClr val="FFCD00">
                    <a:alpha val="60000"/>
                  </a:srgbClr>
                </a:solidFill>
                <a:ln w="6350">
                  <a:noFill/>
                </a:ln>
                <a:scene3d>
                  <a:camera prst="orthographicFront">
                    <a:rot lat="0" lon="0" rev="9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ttangolo 105"/>
                <p:cNvSpPr/>
                <p:nvPr/>
              </p:nvSpPr>
              <p:spPr>
                <a:xfrm>
                  <a:off x="4312245" y="3473174"/>
                  <a:ext cx="989962" cy="223024"/>
                </a:xfrm>
                <a:prstGeom prst="rect">
                  <a:avLst/>
                </a:prstGeom>
                <a:solidFill>
                  <a:srgbClr val="FFCD00">
                    <a:alpha val="60000"/>
                  </a:srgbClr>
                </a:solidFill>
                <a:ln w="6350">
                  <a:noFill/>
                </a:ln>
                <a:scene3d>
                  <a:camera prst="orthographicFront">
                    <a:rot lat="0" lon="0" rev="27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ttangolo 106"/>
                <p:cNvSpPr/>
                <p:nvPr/>
              </p:nvSpPr>
              <p:spPr>
                <a:xfrm>
                  <a:off x="4807226" y="2573980"/>
                  <a:ext cx="989962" cy="223024"/>
                </a:xfrm>
                <a:prstGeom prst="rect">
                  <a:avLst/>
                </a:prstGeom>
                <a:solidFill>
                  <a:srgbClr val="FFCD00">
                    <a:alpha val="60000"/>
                  </a:srgbClr>
                </a:solidFill>
                <a:ln w="6350">
                  <a:noFill/>
                </a:ln>
                <a:scene3d>
                  <a:camera prst="orthographicFront">
                    <a:rot lat="0" lon="0" rev="45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ttangolo 107"/>
                <p:cNvSpPr/>
                <p:nvPr/>
              </p:nvSpPr>
              <p:spPr>
                <a:xfrm>
                  <a:off x="4807226" y="1540669"/>
                  <a:ext cx="989962" cy="223024"/>
                </a:xfrm>
                <a:prstGeom prst="rect">
                  <a:avLst/>
                </a:prstGeom>
                <a:solidFill>
                  <a:srgbClr val="FFCD00">
                    <a:alpha val="60000"/>
                  </a:srgbClr>
                </a:solidFill>
                <a:ln w="6350">
                  <a:noFill/>
                </a:ln>
                <a:scene3d>
                  <a:camera prst="orthographicFront">
                    <a:rot lat="0" lon="0" rev="63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ttangolo 108"/>
                <p:cNvSpPr/>
                <p:nvPr/>
              </p:nvSpPr>
              <p:spPr>
                <a:xfrm>
                  <a:off x="4312245" y="646861"/>
                  <a:ext cx="989962" cy="223024"/>
                </a:xfrm>
                <a:prstGeom prst="rect">
                  <a:avLst/>
                </a:prstGeom>
                <a:solidFill>
                  <a:srgbClr val="FFCD00">
                    <a:alpha val="60000"/>
                  </a:srgbClr>
                </a:solidFill>
                <a:ln w="6350">
                  <a:noFill/>
                </a:ln>
                <a:scene3d>
                  <a:camera prst="orthographicFront">
                    <a:rot lat="0" lon="0" rev="81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ttangolo 109"/>
                <p:cNvSpPr/>
                <p:nvPr/>
              </p:nvSpPr>
              <p:spPr>
                <a:xfrm>
                  <a:off x="3429000" y="160490"/>
                  <a:ext cx="989962" cy="223024"/>
                </a:xfrm>
                <a:prstGeom prst="rect">
                  <a:avLst/>
                </a:prstGeom>
                <a:solidFill>
                  <a:srgbClr val="FFCD00">
                    <a:alpha val="60000"/>
                  </a:srgbClr>
                </a:solidFill>
                <a:ln w="6350">
                  <a:noFill/>
                </a:ln>
                <a:scene3d>
                  <a:camera prst="orthographicFront">
                    <a:rot lat="0" lon="0" rev="99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Shape 66"/>
              <p:cNvSpPr txBox="1">
                <a:spLocks/>
              </p:cNvSpPr>
              <p:nvPr/>
            </p:nvSpPr>
            <p:spPr>
              <a:xfrm>
                <a:off x="3701770" y="447884"/>
                <a:ext cx="312182" cy="326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</a:pPr>
                <a:r>
                  <a:rPr lang="it-IT" sz="10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ora" panose="02000503000000020004" charset="0"/>
                    <a:ea typeface="Lora"/>
                    <a:cs typeface="Lora"/>
                    <a:sym typeface="Lora"/>
                  </a:rPr>
                  <a:t>5</a:t>
                </a:r>
                <a:endParaRPr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8" name="Shape 66"/>
              <p:cNvSpPr txBox="1">
                <a:spLocks/>
              </p:cNvSpPr>
              <p:nvPr/>
            </p:nvSpPr>
            <p:spPr>
              <a:xfrm>
                <a:off x="4413416" y="879736"/>
                <a:ext cx="294751" cy="3075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</a:pPr>
                <a:r>
                  <a:rPr lang="it-IT" sz="10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ora" panose="02000503000000020004" charset="0"/>
                    <a:ea typeface="Lora"/>
                    <a:cs typeface="Lora"/>
                    <a:sym typeface="Lora"/>
                  </a:rPr>
                  <a:t>6</a:t>
                </a:r>
                <a:endParaRPr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89" name="Shape 66"/>
              <p:cNvSpPr txBox="1">
                <a:spLocks/>
              </p:cNvSpPr>
              <p:nvPr/>
            </p:nvSpPr>
            <p:spPr>
              <a:xfrm>
                <a:off x="4795788" y="1611729"/>
                <a:ext cx="312182" cy="326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</a:pPr>
                <a:r>
                  <a:rPr lang="it-IT" sz="10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ora" panose="02000503000000020004" charset="0"/>
                    <a:ea typeface="Lora"/>
                    <a:cs typeface="Lora"/>
                    <a:sym typeface="Lora"/>
                  </a:rPr>
                  <a:t>7</a:t>
                </a:r>
                <a:endParaRPr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90" name="Shape 66"/>
              <p:cNvSpPr txBox="1">
                <a:spLocks/>
              </p:cNvSpPr>
              <p:nvPr/>
            </p:nvSpPr>
            <p:spPr>
              <a:xfrm>
                <a:off x="4795278" y="2444802"/>
                <a:ext cx="312182" cy="326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</a:pPr>
                <a:r>
                  <a:rPr lang="it-IT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ora" panose="02000503000000020004" charset="0"/>
                    <a:ea typeface="Lora"/>
                    <a:cs typeface="Lora"/>
                    <a:sym typeface="Lora"/>
                  </a:rPr>
                  <a:t>8</a:t>
                </a:r>
                <a:endParaRPr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91" name="Shape 66"/>
              <p:cNvSpPr txBox="1">
                <a:spLocks/>
              </p:cNvSpPr>
              <p:nvPr/>
            </p:nvSpPr>
            <p:spPr>
              <a:xfrm>
                <a:off x="4429470" y="3112610"/>
                <a:ext cx="288805" cy="3176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</a:pPr>
                <a:r>
                  <a:rPr lang="it-IT" sz="105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ora" panose="02000503000000020004" charset="0"/>
                    <a:ea typeface="Lora"/>
                    <a:cs typeface="Lora"/>
                    <a:sym typeface="Lora"/>
                  </a:rPr>
                  <a:t>9</a:t>
                </a:r>
                <a:endParaRPr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92" name="Shape 66"/>
              <p:cNvSpPr txBox="1">
                <a:spLocks/>
              </p:cNvSpPr>
              <p:nvPr/>
            </p:nvSpPr>
            <p:spPr>
              <a:xfrm>
                <a:off x="3654437" y="3587349"/>
                <a:ext cx="359515" cy="25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</a:pPr>
                <a:r>
                  <a:rPr lang="it-IT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ora" panose="02000503000000020004" charset="0"/>
                    <a:ea typeface="Lora"/>
                    <a:cs typeface="Lora"/>
                    <a:sym typeface="Lora"/>
                  </a:rPr>
                  <a:t>10</a:t>
                </a:r>
                <a:endParaRPr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93" name="Shape 66"/>
              <p:cNvSpPr txBox="1">
                <a:spLocks/>
              </p:cNvSpPr>
              <p:nvPr/>
            </p:nvSpPr>
            <p:spPr>
              <a:xfrm>
                <a:off x="2836766" y="3552839"/>
                <a:ext cx="312182" cy="326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</a:pPr>
                <a:r>
                  <a:rPr lang="it-IT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ora" panose="02000503000000020004" charset="0"/>
                    <a:ea typeface="Lora"/>
                    <a:cs typeface="Lora"/>
                    <a:sym typeface="Lora"/>
                  </a:rPr>
                  <a:t>11</a:t>
                </a:r>
                <a:endParaRPr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94" name="Shape 66"/>
              <p:cNvSpPr txBox="1">
                <a:spLocks/>
              </p:cNvSpPr>
              <p:nvPr/>
            </p:nvSpPr>
            <p:spPr>
              <a:xfrm>
                <a:off x="2088894" y="3147887"/>
                <a:ext cx="312182" cy="326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</a:pPr>
                <a:r>
                  <a:rPr lang="it-IT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ora" panose="02000503000000020004" charset="0"/>
                    <a:ea typeface="Lora"/>
                    <a:cs typeface="Lora"/>
                    <a:sym typeface="Lora"/>
                  </a:rPr>
                  <a:t>12</a:t>
                </a:r>
                <a:endParaRPr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96" name="Shape 66"/>
              <p:cNvSpPr txBox="1">
                <a:spLocks/>
              </p:cNvSpPr>
              <p:nvPr/>
            </p:nvSpPr>
            <p:spPr>
              <a:xfrm>
                <a:off x="218409" y="2446447"/>
                <a:ext cx="312182" cy="3187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</a:pPr>
                <a:r>
                  <a:rPr lang="it-IT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ora" panose="02000503000000020004" charset="0"/>
                    <a:ea typeface="Lora"/>
                    <a:cs typeface="Lora"/>
                    <a:sym typeface="Lora"/>
                  </a:rPr>
                  <a:t>14</a:t>
                </a:r>
                <a:endParaRPr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97" name="Shape 66"/>
              <p:cNvSpPr txBox="1">
                <a:spLocks/>
              </p:cNvSpPr>
              <p:nvPr/>
            </p:nvSpPr>
            <p:spPr>
              <a:xfrm>
                <a:off x="2076265" y="847688"/>
                <a:ext cx="312182" cy="326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</a:pPr>
                <a:r>
                  <a:rPr lang="it-IT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ora" panose="02000503000000020004" charset="0"/>
                    <a:ea typeface="Lora"/>
                    <a:cs typeface="Lora"/>
                    <a:sym typeface="Lora"/>
                  </a:rPr>
                  <a:t>3</a:t>
                </a:r>
                <a:endParaRPr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endParaRPr>
              </a:p>
            </p:txBody>
          </p:sp>
          <p:sp>
            <p:nvSpPr>
              <p:cNvPr id="98" name="Shape 66"/>
              <p:cNvSpPr txBox="1">
                <a:spLocks/>
              </p:cNvSpPr>
              <p:nvPr/>
            </p:nvSpPr>
            <p:spPr>
              <a:xfrm>
                <a:off x="2808547" y="434837"/>
                <a:ext cx="312182" cy="326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</a:pPr>
                <a:r>
                  <a:rPr lang="it-IT" sz="105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ora" panose="02000503000000020004" charset="0"/>
                    <a:ea typeface="Lora"/>
                    <a:cs typeface="Lora"/>
                    <a:sym typeface="Lora"/>
                  </a:rPr>
                  <a:t>4</a:t>
                </a:r>
                <a:endParaRPr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endParaRPr>
              </a:p>
            </p:txBody>
          </p:sp>
        </p:grpSp>
        <p:sp>
          <p:nvSpPr>
            <p:cNvPr id="135" name="Rettangolo 134"/>
            <p:cNvSpPr/>
            <p:nvPr/>
          </p:nvSpPr>
          <p:spPr>
            <a:xfrm>
              <a:off x="2104123" y="1458080"/>
              <a:ext cx="989962" cy="223024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6350"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ttangolo 136"/>
            <p:cNvSpPr/>
            <p:nvPr/>
          </p:nvSpPr>
          <p:spPr>
            <a:xfrm>
              <a:off x="1204024" y="1947473"/>
              <a:ext cx="989962" cy="223024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6350">
              <a:noFill/>
            </a:ln>
            <a:scene3d>
              <a:camera prst="orthographicFront">
                <a:rot lat="0" lon="0" rev="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ttangolo 137"/>
            <p:cNvSpPr/>
            <p:nvPr/>
          </p:nvSpPr>
          <p:spPr>
            <a:xfrm>
              <a:off x="1205000" y="2170497"/>
              <a:ext cx="989962" cy="223024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6350">
              <a:noFill/>
            </a:ln>
            <a:scene3d>
              <a:camera prst="orthographicFront">
                <a:rot lat="0" lon="0" rev="99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ttangolo 162"/>
            <p:cNvSpPr/>
            <p:nvPr/>
          </p:nvSpPr>
          <p:spPr>
            <a:xfrm>
              <a:off x="2104123" y="2684302"/>
              <a:ext cx="989962" cy="223024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6350">
              <a:noFill/>
            </a:ln>
            <a:scene3d>
              <a:camera prst="orthographicFront">
                <a:rot lat="0" lon="0" rev="81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hape 66"/>
            <p:cNvSpPr txBox="1">
              <a:spLocks/>
            </p:cNvSpPr>
            <p:nvPr/>
          </p:nvSpPr>
          <p:spPr>
            <a:xfrm>
              <a:off x="2121278" y="2848212"/>
              <a:ext cx="312182" cy="326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13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166" name="Shape 66"/>
            <p:cNvSpPr txBox="1">
              <a:spLocks/>
            </p:cNvSpPr>
            <p:nvPr/>
          </p:nvSpPr>
          <p:spPr>
            <a:xfrm>
              <a:off x="1514939" y="1567971"/>
              <a:ext cx="312182" cy="326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1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  <p:sp>
          <p:nvSpPr>
            <p:cNvPr id="167" name="Shape 66"/>
            <p:cNvSpPr txBox="1">
              <a:spLocks/>
            </p:cNvSpPr>
            <p:nvPr/>
          </p:nvSpPr>
          <p:spPr>
            <a:xfrm>
              <a:off x="2200954" y="1131381"/>
              <a:ext cx="312182" cy="3266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</a:pPr>
              <a:r>
                <a:rPr lang="it-IT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ora" panose="02000503000000020004" charset="0"/>
                  <a:ea typeface="Lora"/>
                  <a:cs typeface="Lora"/>
                  <a:sym typeface="Lora"/>
                </a:rPr>
                <a:t>2</a:t>
              </a:r>
              <a:endParaRPr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ra" panose="02000503000000020004" charset="0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176" name="Shape 66"/>
          <p:cNvSpPr txBox="1">
            <a:spLocks/>
          </p:cNvSpPr>
          <p:nvPr/>
        </p:nvSpPr>
        <p:spPr>
          <a:xfrm>
            <a:off x="2235263" y="4194346"/>
            <a:ext cx="2277373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it-IT" sz="1600" b="1" dirty="0" err="1" smtClean="0">
                <a:latin typeface="Lora" panose="02000503000000020004" charset="0"/>
                <a:ea typeface="Lora"/>
                <a:cs typeface="Lora"/>
                <a:sym typeface="Lora"/>
              </a:rPr>
              <a:t>MariX</a:t>
            </a:r>
            <a:r>
              <a:rPr lang="it-IT" sz="1600" b="1" dirty="0" smtClean="0">
                <a:latin typeface="Lora" panose="02000503000000020004" charset="0"/>
                <a:ea typeface="Lora"/>
                <a:cs typeface="Lora"/>
                <a:sym typeface="Lora"/>
              </a:rPr>
              <a:t> </a:t>
            </a:r>
            <a:r>
              <a:rPr lang="it-IT" sz="1600" b="1" dirty="0" err="1" smtClean="0">
                <a:latin typeface="Lora" panose="02000503000000020004" charset="0"/>
                <a:ea typeface="Lora"/>
                <a:cs typeface="Lora"/>
                <a:sym typeface="Lora"/>
              </a:rPr>
              <a:t>Arc</a:t>
            </a:r>
            <a:endParaRPr sz="1600" b="1" dirty="0">
              <a:latin typeface="Lora" panose="02000503000000020004" charset="0"/>
              <a:ea typeface="Lora"/>
              <a:cs typeface="Lora"/>
              <a:sym typeface="Lora"/>
            </a:endParaRPr>
          </a:p>
        </p:txBody>
      </p:sp>
      <p:cxnSp>
        <p:nvCxnSpPr>
          <p:cNvPr id="36" name="Connettore 2 35"/>
          <p:cNvCxnSpPr/>
          <p:nvPr/>
        </p:nvCxnSpPr>
        <p:spPr>
          <a:xfrm>
            <a:off x="97947" y="2127970"/>
            <a:ext cx="104505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Connettore 2 176"/>
          <p:cNvCxnSpPr/>
          <p:nvPr/>
        </p:nvCxnSpPr>
        <p:spPr>
          <a:xfrm flipH="1">
            <a:off x="60960" y="2191015"/>
            <a:ext cx="10428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2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4.93827E-7 L 0.18264 4.9382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2" grpId="0" animBg="1"/>
      <p:bldP spid="18" grpId="0" animBg="1"/>
      <p:bldP spid="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92"/>
          <p:cNvCxnSpPr/>
          <p:nvPr/>
        </p:nvCxnSpPr>
        <p:spPr>
          <a:xfrm>
            <a:off x="3429000" y="2534384"/>
            <a:ext cx="3314962" cy="1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hape 92"/>
          <p:cNvCxnSpPr/>
          <p:nvPr/>
        </p:nvCxnSpPr>
        <p:spPr>
          <a:xfrm>
            <a:off x="1640" y="2534384"/>
            <a:ext cx="1492623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120"/>
          <p:cNvSpPr/>
          <p:nvPr/>
        </p:nvSpPr>
        <p:spPr>
          <a:xfrm>
            <a:off x="803857" y="2258852"/>
            <a:ext cx="541266" cy="551063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0" name="Shape 76"/>
          <p:cNvSpPr txBox="1">
            <a:spLocks/>
          </p:cNvSpPr>
          <p:nvPr/>
        </p:nvSpPr>
        <p:spPr>
          <a:xfrm>
            <a:off x="1494263" y="2319057"/>
            <a:ext cx="2995173" cy="430652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SzPct val="25000"/>
            </a:pPr>
            <a:r>
              <a:rPr lang="en" sz="2400" b="1" dirty="0" smtClean="0">
                <a:latin typeface="Lora"/>
                <a:ea typeface="Lora"/>
                <a:cs typeface="Lora"/>
                <a:sym typeface="Lora"/>
              </a:rPr>
              <a:t>Simulations</a:t>
            </a:r>
            <a:endParaRPr lang="en" sz="24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" name="Shape 192"/>
          <p:cNvSpPr txBox="1">
            <a:spLocks/>
          </p:cNvSpPr>
          <p:nvPr/>
        </p:nvSpPr>
        <p:spPr>
          <a:xfrm>
            <a:off x="1494262" y="2719656"/>
            <a:ext cx="1774377" cy="27543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Font typeface="Lora"/>
              <a:buNone/>
              <a:defRPr/>
            </a:lvl3pPr>
            <a:lvl4pPr marL="0" marR="0" indent="0" algn="l" rtl="0">
              <a:spcBef>
                <a:spcPts val="0"/>
              </a:spcBef>
              <a:buFont typeface="Lora"/>
              <a:buNone/>
              <a:defRPr/>
            </a:lvl4pPr>
            <a:lvl5pPr marL="0" marR="0" indent="0" algn="l" rtl="0">
              <a:spcBef>
                <a:spcPts val="0"/>
              </a:spcBef>
              <a:buFont typeface="Lora"/>
              <a:buNone/>
              <a:defRPr/>
            </a:lvl5pPr>
            <a:lvl6pPr marL="0" marR="0" indent="0" algn="l" rtl="0">
              <a:spcBef>
                <a:spcPts val="0"/>
              </a:spcBef>
              <a:buFont typeface="Lora"/>
              <a:buNone/>
              <a:defRPr/>
            </a:lvl6pPr>
            <a:lvl7pPr marL="0" marR="0" indent="0" algn="l" rtl="0">
              <a:spcBef>
                <a:spcPts val="0"/>
              </a:spcBef>
              <a:buFont typeface="Lora"/>
              <a:buNone/>
              <a:defRPr/>
            </a:lvl7pPr>
            <a:lvl8pPr marL="0" marR="0" indent="0" algn="l" rtl="0">
              <a:spcBef>
                <a:spcPts val="0"/>
              </a:spcBef>
              <a:buFont typeface="Lora"/>
              <a:buNone/>
              <a:defRPr/>
            </a:lvl8pPr>
            <a:lvl9pPr marL="0" marR="0" indent="0" algn="l" rtl="0">
              <a:spcBef>
                <a:spcPts val="0"/>
              </a:spcBef>
              <a:buFont typeface="Lora"/>
              <a:buNone/>
              <a:defRPr/>
            </a:lvl9pPr>
          </a:lstStyle>
          <a:p>
            <a:pPr algn="ctr">
              <a:buSzPct val="25000"/>
            </a:pPr>
            <a:r>
              <a:rPr lang="en" sz="1600" b="1" dirty="0" smtClean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  <a:sym typeface="Lora"/>
              </a:rPr>
              <a:t>Build </a:t>
            </a:r>
            <a:r>
              <a:rPr lang="en" sz="1600" b="1" dirty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  <a:sym typeface="Lora"/>
              </a:rPr>
              <a:t>of the lattice</a:t>
            </a:r>
          </a:p>
        </p:txBody>
      </p:sp>
      <p:grpSp>
        <p:nvGrpSpPr>
          <p:cNvPr id="13" name="Shape 525"/>
          <p:cNvGrpSpPr/>
          <p:nvPr/>
        </p:nvGrpSpPr>
        <p:grpSpPr>
          <a:xfrm>
            <a:off x="914468" y="2382803"/>
            <a:ext cx="320044" cy="303160"/>
            <a:chOff x="2583100" y="2973775"/>
            <a:chExt cx="461550" cy="437200"/>
          </a:xfrm>
        </p:grpSpPr>
        <p:sp>
          <p:nvSpPr>
            <p:cNvPr id="15" name="Shape 52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Shape 52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1129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62"/>
          <p:cNvSpPr/>
          <p:nvPr/>
        </p:nvSpPr>
        <p:spPr>
          <a:xfrm>
            <a:off x="0" y="4731327"/>
            <a:ext cx="6862238" cy="412173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050"/>
          </a:p>
        </p:txBody>
      </p:sp>
      <p:cxnSp>
        <p:nvCxnSpPr>
          <p:cNvPr id="5" name="Shape 92"/>
          <p:cNvCxnSpPr/>
          <p:nvPr/>
        </p:nvCxnSpPr>
        <p:spPr>
          <a:xfrm>
            <a:off x="2514600" y="395035"/>
            <a:ext cx="434175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/>
          <p:nvPr/>
        </p:nvCxnSpPr>
        <p:spPr>
          <a:xfrm>
            <a:off x="0" y="395035"/>
            <a:ext cx="10359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44388" y="16732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249"/>
          <p:cNvSpPr txBox="1">
            <a:spLocks/>
          </p:cNvSpPr>
          <p:nvPr/>
        </p:nvSpPr>
        <p:spPr>
          <a:xfrm>
            <a:off x="1035938" y="231684"/>
            <a:ext cx="2908799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2000" b="1" dirty="0" smtClean="0">
                <a:latin typeface="Lora"/>
                <a:ea typeface="Lora"/>
                <a:cs typeface="Lora"/>
                <a:sym typeface="Lora"/>
              </a:rPr>
              <a:t>Simulation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8" name="Shape 525"/>
          <p:cNvGrpSpPr/>
          <p:nvPr/>
        </p:nvGrpSpPr>
        <p:grpSpPr>
          <a:xfrm>
            <a:off x="622577" y="257233"/>
            <a:ext cx="290949" cy="275600"/>
            <a:chOff x="2583100" y="2973775"/>
            <a:chExt cx="461550" cy="437200"/>
          </a:xfrm>
        </p:grpSpPr>
        <p:sp>
          <p:nvSpPr>
            <p:cNvPr id="19" name="Shape 526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Shape 527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1" name="CasellaDiTesto 1"/>
          <p:cNvSpPr txBox="1">
            <a:spLocks noChangeArrowheads="1"/>
          </p:cNvSpPr>
          <p:nvPr/>
        </p:nvSpPr>
        <p:spPr bwMode="auto">
          <a:xfrm>
            <a:off x="1035938" y="825577"/>
            <a:ext cx="4662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latin typeface="Quattrocento Sans" panose="020B0502050000020003" pitchFamily="34" charset="0"/>
                <a:cs typeface="Calibri" panose="020F0502020204030204" pitchFamily="34" charset="0"/>
              </a:rPr>
              <a:t>The simulations of </a:t>
            </a:r>
            <a:r>
              <a:rPr lang="en-US" altLang="en-US" sz="1600" dirty="0" smtClean="0">
                <a:latin typeface="Quattrocento Sans" panose="020B0502050000020003" pitchFamily="34" charset="0"/>
                <a:cs typeface="Calibri" panose="020F0502020204030204" pitchFamily="34" charset="0"/>
              </a:rPr>
              <a:t>the Arc have </a:t>
            </a:r>
            <a:r>
              <a:rPr lang="en-US" altLang="en-US" sz="1600" dirty="0">
                <a:latin typeface="Quattrocento Sans" panose="020B0502050000020003" pitchFamily="34" charset="0"/>
                <a:cs typeface="Calibri" panose="020F0502020204030204" pitchFamily="34" charset="0"/>
              </a:rPr>
              <a:t>been performed with </a:t>
            </a:r>
            <a:r>
              <a:rPr lang="en-US" altLang="en-US" sz="1600" b="1" dirty="0">
                <a:solidFill>
                  <a:srgbClr val="000000"/>
                </a:solidFill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Elegant</a:t>
            </a:r>
            <a:r>
              <a:rPr lang="it-IT" altLang="en-US" sz="1600" b="1" baseline="30000" dirty="0">
                <a:latin typeface="Quattrocento Sans" panose="020B0502050000020003"/>
                <a:cs typeface="Calibri" panose="020F0502020204030204" pitchFamily="34" charset="0"/>
              </a:rPr>
              <a:t> [1]</a:t>
            </a:r>
            <a:r>
              <a:rPr lang="en-US" altLang="en-US" sz="1600" dirty="0" smtClean="0">
                <a:latin typeface="Quattrocento Sans" panose="020B0502050000020003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latin typeface="Quattrocento Sans" panose="020B0502050000020003" pitchFamily="34" charset="0"/>
                <a:cs typeface="Calibri" panose="020F0502020204030204" pitchFamily="34" charset="0"/>
              </a:rPr>
              <a:t>(</a:t>
            </a:r>
            <a:r>
              <a:rPr lang="en-US" altLang="en-US" sz="1600" b="1" dirty="0" err="1">
                <a:latin typeface="Quattrocento Sans" panose="020B0502050000020003" pitchFamily="34" charset="0"/>
                <a:cs typeface="Calibri" panose="020F0502020204030204" pitchFamily="34" charset="0"/>
              </a:rPr>
              <a:t>ELE</a:t>
            </a:r>
            <a:r>
              <a:rPr lang="en-US" altLang="en-US" sz="1600" dirty="0" err="1">
                <a:latin typeface="Quattrocento Sans" panose="020B0502050000020003" pitchFamily="34" charset="0"/>
                <a:cs typeface="Calibri" panose="020F0502020204030204" pitchFamily="34" charset="0"/>
              </a:rPr>
              <a:t>ctron</a:t>
            </a:r>
            <a:r>
              <a:rPr lang="en-US" altLang="en-US" sz="1600" dirty="0">
                <a:latin typeface="Quattrocento Sans" panose="020B0502050000020003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b="1" dirty="0">
                <a:latin typeface="Quattrocento Sans" panose="020B0502050000020003" pitchFamily="34" charset="0"/>
                <a:cs typeface="Calibri" panose="020F0502020204030204" pitchFamily="34" charset="0"/>
              </a:rPr>
              <a:t>G</a:t>
            </a:r>
            <a:r>
              <a:rPr lang="en-US" altLang="en-US" sz="1600" dirty="0">
                <a:latin typeface="Quattrocento Sans" panose="020B0502050000020003" pitchFamily="34" charset="0"/>
                <a:cs typeface="Calibri" panose="020F0502020204030204" pitchFamily="34" charset="0"/>
              </a:rPr>
              <a:t>eneration </a:t>
            </a:r>
            <a:r>
              <a:rPr lang="en-US" altLang="en-US" sz="1600" b="1" dirty="0" err="1">
                <a:latin typeface="Quattrocento Sans" panose="020B0502050000020003" pitchFamily="34" charset="0"/>
                <a:cs typeface="Calibri" panose="020F0502020204030204" pitchFamily="34" charset="0"/>
              </a:rPr>
              <a:t>AN</a:t>
            </a:r>
            <a:r>
              <a:rPr lang="en-US" altLang="en-US" sz="1600" dirty="0" err="1">
                <a:latin typeface="Quattrocento Sans" panose="020B0502050000020003" pitchFamily="34" charset="0"/>
                <a:cs typeface="Calibri" panose="020F0502020204030204" pitchFamily="34" charset="0"/>
              </a:rPr>
              <a:t>d</a:t>
            </a:r>
            <a:r>
              <a:rPr lang="en-US" altLang="en-US" sz="1600" dirty="0">
                <a:latin typeface="Quattrocento Sans" panose="020B0502050000020003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b="1" dirty="0">
                <a:latin typeface="Quattrocento Sans" panose="020B0502050000020003" pitchFamily="34" charset="0"/>
                <a:cs typeface="Calibri" panose="020F0502020204030204" pitchFamily="34" charset="0"/>
              </a:rPr>
              <a:t>T</a:t>
            </a:r>
            <a:r>
              <a:rPr lang="en-US" altLang="en-US" sz="1600" dirty="0">
                <a:latin typeface="Quattrocento Sans" panose="020B0502050000020003" pitchFamily="34" charset="0"/>
                <a:cs typeface="Calibri" panose="020F0502020204030204" pitchFamily="34" charset="0"/>
              </a:rPr>
              <a:t>racking</a:t>
            </a:r>
            <a:r>
              <a:rPr lang="en-US" altLang="en-US" sz="1600" dirty="0" smtClean="0">
                <a:latin typeface="Quattrocento Sans" panose="020B0502050000020003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Shape 66"/>
          <p:cNvSpPr txBox="1"/>
          <p:nvPr/>
        </p:nvSpPr>
        <p:spPr>
          <a:xfrm>
            <a:off x="312431" y="4774063"/>
            <a:ext cx="6318000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7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1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[1]  </a:t>
            </a:r>
            <a:r>
              <a:rPr lang="en-US" sz="10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“Elegant</a:t>
            </a:r>
            <a:r>
              <a:rPr lang="en-US" sz="10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: A flexible </a:t>
            </a:r>
            <a:r>
              <a:rPr lang="en-US" sz="1000" i="1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sdds</a:t>
            </a:r>
            <a:r>
              <a:rPr lang="en-US" sz="10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-compliant code for </a:t>
            </a:r>
            <a:r>
              <a:rPr lang="en-US" sz="10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accelerator </a:t>
            </a:r>
            <a:r>
              <a:rPr lang="en-US" sz="10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simulation”, </a:t>
            </a:r>
            <a:r>
              <a:rPr lang="en-US" sz="1000" b="1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M. Borland</a:t>
            </a:r>
            <a:r>
              <a:rPr lang="en-US" sz="10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-US" sz="1100" i="1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Technical report, Argonne National Laboratory </a:t>
            </a:r>
            <a:r>
              <a:rPr lang="en-US" sz="1100" i="1" dirty="0" smtClean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(2000)</a:t>
            </a:r>
            <a:endParaRPr lang="en" sz="1100" i="1" dirty="0">
              <a:solidFill>
                <a:srgbClr val="33333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" name="Shape 300"/>
          <p:cNvSpPr/>
          <p:nvPr/>
        </p:nvSpPr>
        <p:spPr>
          <a:xfrm>
            <a:off x="417405" y="1665264"/>
            <a:ext cx="1197424" cy="1197424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Lora"/>
                <a:ea typeface="Lora"/>
                <a:cs typeface="Lora"/>
                <a:sym typeface="Lora"/>
              </a:rPr>
              <a:t>R-DBA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Shape 301"/>
          <p:cNvSpPr/>
          <p:nvPr/>
        </p:nvSpPr>
        <p:spPr>
          <a:xfrm>
            <a:off x="3648315" y="1662832"/>
            <a:ext cx="1197424" cy="1197424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smtClean="0">
                <a:latin typeface="Lora"/>
                <a:ea typeface="Lora"/>
                <a:cs typeface="Lora"/>
                <a:sym typeface="Lora"/>
              </a:rPr>
              <a:t>4</a:t>
            </a:r>
            <a:r>
              <a:rPr lang="it-IT" b="1" dirty="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it-IT" b="1" dirty="0" smtClean="0">
                <a:latin typeface="Lora"/>
                <a:ea typeface="Lora"/>
                <a:cs typeface="Lora"/>
                <a:sym typeface="Lora"/>
              </a:rPr>
              <a:t>L-DBA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" name="Shape 302"/>
          <p:cNvSpPr/>
          <p:nvPr/>
        </p:nvSpPr>
        <p:spPr>
          <a:xfrm>
            <a:off x="2032860" y="1665264"/>
            <a:ext cx="1197424" cy="1197424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Lora"/>
                <a:ea typeface="Lora"/>
                <a:cs typeface="Lora"/>
                <a:sym typeface="Lora"/>
              </a:rPr>
              <a:t>10 Cells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7" name="Shape 303"/>
          <p:cNvCxnSpPr>
            <a:stCxn id="24" idx="6"/>
            <a:endCxn id="26" idx="2"/>
          </p:cNvCxnSpPr>
          <p:nvPr/>
        </p:nvCxnSpPr>
        <p:spPr>
          <a:xfrm>
            <a:off x="1614829" y="2263976"/>
            <a:ext cx="418031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Shape 304"/>
          <p:cNvCxnSpPr>
            <a:stCxn id="26" idx="6"/>
            <a:endCxn id="25" idx="2"/>
          </p:cNvCxnSpPr>
          <p:nvPr/>
        </p:nvCxnSpPr>
        <p:spPr>
          <a:xfrm flipV="1">
            <a:off x="3230284" y="2261544"/>
            <a:ext cx="418031" cy="2432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Shape 301"/>
          <p:cNvSpPr/>
          <p:nvPr/>
        </p:nvSpPr>
        <p:spPr>
          <a:xfrm>
            <a:off x="5263770" y="1662832"/>
            <a:ext cx="1197424" cy="1197424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err="1" smtClean="0">
                <a:latin typeface="Lora"/>
                <a:ea typeface="Lora"/>
                <a:cs typeface="Lora"/>
                <a:sym typeface="Lora"/>
              </a:rPr>
              <a:t>MariX</a:t>
            </a:r>
            <a:endParaRPr lang="it-IT" b="1" dirty="0" smtClean="0"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err="1" smtClean="0">
                <a:latin typeface="Lora"/>
                <a:ea typeface="Lora"/>
                <a:cs typeface="Lora"/>
                <a:sym typeface="Lora"/>
              </a:rPr>
              <a:t>Bubble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" name="Shape 304"/>
          <p:cNvCxnSpPr>
            <a:stCxn id="25" idx="6"/>
            <a:endCxn id="35" idx="2"/>
          </p:cNvCxnSpPr>
          <p:nvPr/>
        </p:nvCxnSpPr>
        <p:spPr>
          <a:xfrm>
            <a:off x="4845739" y="2261544"/>
            <a:ext cx="418031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1"/>
              <p:cNvSpPr txBox="1">
                <a:spLocks noChangeArrowheads="1"/>
              </p:cNvSpPr>
              <p:nvPr/>
            </p:nvSpPr>
            <p:spPr bwMode="auto">
              <a:xfrm>
                <a:off x="1035938" y="3278991"/>
                <a:ext cx="5075302" cy="1027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600" b="1" dirty="0" smtClean="0">
                    <a:latin typeface="Quattrocento Sans" panose="020B0502050000020003" pitchFamily="34" charset="0"/>
                    <a:cs typeface="Calibri" panose="020F0502020204030204" pitchFamily="34" charset="0"/>
                  </a:rPr>
                  <a:t>Incoherent Synchrotron Radiation ON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1600" dirty="0" smtClean="0">
                    <a:latin typeface="Quattrocento Sans" panose="020B0502050000020003" pitchFamily="34" charset="0"/>
                    <a:cs typeface="Calibri" panose="020F0502020204030204" pitchFamily="34" charset="0"/>
                  </a:rPr>
                  <a:t>Optimized </a:t>
                </a:r>
                <a:r>
                  <a:rPr lang="en-US" altLang="en-US" sz="1600" b="1" dirty="0" smtClean="0">
                    <a:latin typeface="Quattrocento Sans" panose="020B0502050000020003" pitchFamily="34" charset="0"/>
                    <a:cs typeface="Calibri" panose="020F0502020204030204" pitchFamily="34" charset="0"/>
                  </a:rPr>
                  <a:t>compression factor </a:t>
                </a:r>
                <a:r>
                  <a:rPr lang="en-US" altLang="en-US" sz="1600" dirty="0" smtClean="0">
                    <a:latin typeface="Quattrocento Sans" panose="020B0502050000020003" pitchFamily="34" charset="0"/>
                    <a:cs typeface="Calibri" panose="020F0502020204030204" pitchFamily="34" charset="0"/>
                  </a:rPr>
                  <a:t>(C</a:t>
                </a:r>
                <a:r>
                  <a:rPr lang="en-US" altLang="en-US" sz="1600" baseline="-25000" dirty="0" smtClean="0">
                    <a:latin typeface="Quattrocento Sans" panose="020B0502050000020003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altLang="en-US" sz="1600" dirty="0" smtClean="0">
                    <a:latin typeface="Quattrocento Sans" panose="020B0502050000020003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16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altLang="en-US" sz="16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it-IT" altLang="en-US" sz="16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altLang="en-US" sz="1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1600" dirty="0" smtClean="0">
                    <a:latin typeface="Quattrocento Sans" panose="020B0502050000020003" pitchFamily="34" charset="0"/>
                    <a:cs typeface="Calibri" panose="020F0502020204030204" pitchFamily="34" charset="0"/>
                  </a:rPr>
                  <a:t>)</a:t>
                </a:r>
                <a:endParaRPr lang="en-US" altLang="en-US" sz="1600" dirty="0">
                  <a:latin typeface="Quattrocento Sans" panose="020B0502050000020003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938" y="3278991"/>
                <a:ext cx="5075302" cy="1027782"/>
              </a:xfrm>
              <a:prstGeom prst="rect">
                <a:avLst/>
              </a:prstGeom>
              <a:blipFill>
                <a:blip r:embed="rId2"/>
                <a:stretch>
                  <a:fillRect l="-4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hape 192"/>
          <p:cNvSpPr txBox="1">
            <a:spLocks/>
          </p:cNvSpPr>
          <p:nvPr/>
        </p:nvSpPr>
        <p:spPr>
          <a:xfrm>
            <a:off x="604275" y="2969344"/>
            <a:ext cx="823683" cy="44555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Font typeface="Lora"/>
              <a:buNone/>
              <a:defRPr/>
            </a:lvl3pPr>
            <a:lvl4pPr marL="0" marR="0" indent="0" algn="l" rtl="0">
              <a:spcBef>
                <a:spcPts val="0"/>
              </a:spcBef>
              <a:buFont typeface="Lora"/>
              <a:buNone/>
              <a:defRPr/>
            </a:lvl4pPr>
            <a:lvl5pPr marL="0" marR="0" indent="0" algn="l" rtl="0">
              <a:spcBef>
                <a:spcPts val="0"/>
              </a:spcBef>
              <a:buFont typeface="Lora"/>
              <a:buNone/>
              <a:defRPr/>
            </a:lvl5pPr>
            <a:lvl6pPr marL="0" marR="0" indent="0" algn="l" rtl="0">
              <a:spcBef>
                <a:spcPts val="0"/>
              </a:spcBef>
              <a:buFont typeface="Lora"/>
              <a:buNone/>
              <a:defRPr/>
            </a:lvl6pPr>
            <a:lvl7pPr marL="0" marR="0" indent="0" algn="l" rtl="0">
              <a:spcBef>
                <a:spcPts val="0"/>
              </a:spcBef>
              <a:buFont typeface="Lora"/>
              <a:buNone/>
              <a:defRPr/>
            </a:lvl7pPr>
            <a:lvl8pPr marL="0" marR="0" indent="0" algn="l" rtl="0">
              <a:spcBef>
                <a:spcPts val="0"/>
              </a:spcBef>
              <a:buFont typeface="Lora"/>
              <a:buNone/>
              <a:defRPr/>
            </a:lvl8pPr>
            <a:lvl9pPr marL="0" marR="0" indent="0" algn="l" rtl="0">
              <a:spcBef>
                <a:spcPts val="0"/>
              </a:spcBef>
              <a:buFont typeface="Lora"/>
              <a:buNone/>
              <a:defRPr/>
            </a:lvl9pPr>
          </a:lstStyle>
          <a:p>
            <a:pPr algn="ctr">
              <a:buSzPct val="25000"/>
            </a:pPr>
            <a:r>
              <a:rPr lang="en" dirty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  <a:sym typeface="Lora"/>
              </a:rPr>
              <a:t>Cell to the right</a:t>
            </a:r>
          </a:p>
        </p:txBody>
      </p:sp>
      <p:sp>
        <p:nvSpPr>
          <p:cNvPr id="30" name="Shape 192"/>
          <p:cNvSpPr txBox="1">
            <a:spLocks/>
          </p:cNvSpPr>
          <p:nvPr/>
        </p:nvSpPr>
        <p:spPr>
          <a:xfrm>
            <a:off x="3854457" y="2948872"/>
            <a:ext cx="785140" cy="486502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ora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buFont typeface="Lora"/>
              <a:buNone/>
              <a:defRPr/>
            </a:lvl3pPr>
            <a:lvl4pPr marL="0" marR="0" indent="0" algn="l" rtl="0">
              <a:spcBef>
                <a:spcPts val="0"/>
              </a:spcBef>
              <a:buFont typeface="Lora"/>
              <a:buNone/>
              <a:defRPr/>
            </a:lvl4pPr>
            <a:lvl5pPr marL="0" marR="0" indent="0" algn="l" rtl="0">
              <a:spcBef>
                <a:spcPts val="0"/>
              </a:spcBef>
              <a:buFont typeface="Lora"/>
              <a:buNone/>
              <a:defRPr/>
            </a:lvl5pPr>
            <a:lvl6pPr marL="0" marR="0" indent="0" algn="l" rtl="0">
              <a:spcBef>
                <a:spcPts val="0"/>
              </a:spcBef>
              <a:buFont typeface="Lora"/>
              <a:buNone/>
              <a:defRPr/>
            </a:lvl6pPr>
            <a:lvl7pPr marL="0" marR="0" indent="0" algn="l" rtl="0">
              <a:spcBef>
                <a:spcPts val="0"/>
              </a:spcBef>
              <a:buFont typeface="Lora"/>
              <a:buNone/>
              <a:defRPr/>
            </a:lvl7pPr>
            <a:lvl8pPr marL="0" marR="0" indent="0" algn="l" rtl="0">
              <a:spcBef>
                <a:spcPts val="0"/>
              </a:spcBef>
              <a:buFont typeface="Lora"/>
              <a:buNone/>
              <a:defRPr/>
            </a:lvl8pPr>
            <a:lvl9pPr marL="0" marR="0" indent="0" algn="l" rtl="0">
              <a:spcBef>
                <a:spcPts val="0"/>
              </a:spcBef>
              <a:buFont typeface="Lora"/>
              <a:buNone/>
              <a:defRPr/>
            </a:lvl9pPr>
          </a:lstStyle>
          <a:p>
            <a:pPr algn="ctr">
              <a:buSzPct val="25000"/>
            </a:pPr>
            <a:r>
              <a:rPr lang="en" dirty="0" smtClean="0"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  <a:sym typeface="Lora"/>
              </a:rPr>
              <a:t>Cell to the left</a:t>
            </a:r>
            <a:endParaRPr lang="en" dirty="0">
              <a:highlight>
                <a:srgbClr val="FFCD00"/>
              </a:highlight>
              <a:latin typeface="Quattrocento Sans" panose="020B0502050000020003" pitchFamily="34" charset="0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5904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5" grpId="0" animBg="1"/>
      <p:bldP spid="47" grpId="0"/>
      <p:bldP spid="29" grpId="0"/>
      <p:bldP spid="29" grpId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92"/>
          <p:cNvCxnSpPr>
            <a:stCxn id="8" idx="3"/>
          </p:cNvCxnSpPr>
          <p:nvPr/>
        </p:nvCxnSpPr>
        <p:spPr>
          <a:xfrm>
            <a:off x="2463420" y="395034"/>
            <a:ext cx="4392939" cy="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92"/>
          <p:cNvCxnSpPr/>
          <p:nvPr/>
        </p:nvCxnSpPr>
        <p:spPr>
          <a:xfrm>
            <a:off x="0" y="395035"/>
            <a:ext cx="103593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20"/>
          <p:cNvSpPr/>
          <p:nvPr/>
        </p:nvSpPr>
        <p:spPr>
          <a:xfrm>
            <a:off x="544388" y="167322"/>
            <a:ext cx="447327" cy="455424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Shape 249"/>
          <p:cNvSpPr txBox="1">
            <a:spLocks/>
          </p:cNvSpPr>
          <p:nvPr/>
        </p:nvSpPr>
        <p:spPr>
          <a:xfrm>
            <a:off x="1075159" y="231684"/>
            <a:ext cx="1388261" cy="32669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>
              <a:buClr>
                <a:srgbClr val="000000"/>
              </a:buClr>
              <a:buSzPct val="25000"/>
              <a:buFont typeface="Lora"/>
              <a:buNone/>
            </a:pPr>
            <a:r>
              <a:rPr lang="en" sz="2000" b="1" dirty="0" smtClean="0">
                <a:latin typeface="Lora"/>
                <a:ea typeface="Lora"/>
                <a:cs typeface="Lora"/>
                <a:sym typeface="Lora"/>
              </a:rPr>
              <a:t>1-DBA cell</a:t>
            </a:r>
            <a:endParaRPr lang="en" sz="2000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" name="Shape 450"/>
          <p:cNvSpPr/>
          <p:nvPr/>
        </p:nvSpPr>
        <p:spPr>
          <a:xfrm>
            <a:off x="637481" y="268746"/>
            <a:ext cx="252575" cy="252575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9" name="CasellaDiTesto 1"/>
          <p:cNvSpPr txBox="1">
            <a:spLocks noChangeArrowheads="1"/>
          </p:cNvSpPr>
          <p:nvPr/>
        </p:nvSpPr>
        <p:spPr bwMode="auto">
          <a:xfrm>
            <a:off x="2105891" y="858664"/>
            <a:ext cx="27525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en-US" sz="1800" dirty="0" err="1" smtClean="0">
                <a:latin typeface="Quattrocento Sans" panose="020B0502050000020003"/>
                <a:cs typeface="Calibri" panose="020F0502020204030204" pitchFamily="34" charset="0"/>
              </a:rPr>
              <a:t>Beam</a:t>
            </a:r>
            <a:r>
              <a:rPr lang="it-IT" altLang="en-US" sz="1800" dirty="0" smtClean="0">
                <a:latin typeface="Quattrocento Sans" panose="020B0502050000020003"/>
                <a:cs typeface="Calibri" panose="020F0502020204030204" pitchFamily="34" charset="0"/>
              </a:rPr>
              <a:t> </a:t>
            </a:r>
            <a:r>
              <a:rPr lang="it-IT" altLang="en-US" sz="1800" b="1" dirty="0" err="1">
                <a:solidFill>
                  <a:srgbClr val="000000"/>
                </a:solidFill>
                <a:highlight>
                  <a:srgbClr val="FFCD00"/>
                </a:highlight>
                <a:latin typeface="Quattrocento Sans" panose="020B0502050000020003" pitchFamily="34" charset="0"/>
                <a:ea typeface="Lora"/>
                <a:cs typeface="Lora"/>
              </a:rPr>
              <a:t>matched</a:t>
            </a:r>
            <a:r>
              <a:rPr lang="it-IT" altLang="en-US" sz="1800" dirty="0" smtClean="0">
                <a:latin typeface="Quattrocento Sans" panose="020B0502050000020003"/>
                <a:cs typeface="Calibri" panose="020F0502020204030204" pitchFamily="34" charset="0"/>
              </a:rPr>
              <a:t> to the </a:t>
            </a:r>
            <a:r>
              <a:rPr lang="it-IT" altLang="en-US" sz="1800" dirty="0" err="1" smtClean="0">
                <a:latin typeface="Quattrocento Sans" panose="020B0502050000020003"/>
                <a:cs typeface="Calibri" panose="020F0502020204030204" pitchFamily="34" charset="0"/>
              </a:rPr>
              <a:t>cell</a:t>
            </a:r>
            <a:endParaRPr lang="it-IT" altLang="en-US" sz="1800" baseline="30000" dirty="0" smtClean="0">
              <a:latin typeface="Quattrocento Sans" panose="020B0502050000020003"/>
              <a:cs typeface="Calibri" panose="020F050202020403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0" y="1309340"/>
            <a:ext cx="4396822" cy="32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27555</TotalTime>
  <Words>555</Words>
  <Application>Microsoft Office PowerPoint</Application>
  <PresentationFormat>Personalizzato</PresentationFormat>
  <Paragraphs>126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Lora</vt:lpstr>
      <vt:lpstr>Quattrocento Sans</vt:lpstr>
      <vt:lpstr>Times New Roman</vt:lpstr>
      <vt:lpstr>Viola template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Thanks!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Ricerca della traiettoria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 dei disallineamenti delle bobine su S1</dc:title>
  <dc:creator>Marcello</dc:creator>
  <cp:lastModifiedBy>Marcello</cp:lastModifiedBy>
  <cp:revision>278</cp:revision>
  <dcterms:modified xsi:type="dcterms:W3CDTF">2018-01-30T07:45:10Z</dcterms:modified>
</cp:coreProperties>
</file>