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7" r:id="rId2"/>
    <p:sldId id="390" r:id="rId3"/>
    <p:sldId id="363" r:id="rId4"/>
    <p:sldId id="382" r:id="rId5"/>
    <p:sldId id="371" r:id="rId6"/>
    <p:sldId id="370" r:id="rId7"/>
    <p:sldId id="374" r:id="rId8"/>
    <p:sldId id="378" r:id="rId9"/>
    <p:sldId id="384" r:id="rId10"/>
    <p:sldId id="392" r:id="rId11"/>
    <p:sldId id="393" r:id="rId12"/>
    <p:sldId id="372" r:id="rId13"/>
    <p:sldId id="373" r:id="rId14"/>
    <p:sldId id="379" r:id="rId15"/>
    <p:sldId id="395" r:id="rId16"/>
    <p:sldId id="389" r:id="rId17"/>
    <p:sldId id="330" r:id="rId18"/>
    <p:sldId id="375" r:id="rId19"/>
    <p:sldId id="325" r:id="rId20"/>
    <p:sldId id="387" r:id="rId21"/>
    <p:sldId id="388" r:id="rId22"/>
    <p:sldId id="394" r:id="rId23"/>
    <p:sldId id="386" r:id="rId24"/>
    <p:sldId id="376" r:id="rId25"/>
    <p:sldId id="383" r:id="rId26"/>
    <p:sldId id="377" r:id="rId27"/>
    <p:sldId id="385" r:id="rId28"/>
    <p:sldId id="381" r:id="rId29"/>
    <p:sldId id="380" r:id="rId30"/>
    <p:sldId id="351" r:id="rId31"/>
    <p:sldId id="364" r:id="rId32"/>
    <p:sldId id="365" r:id="rId33"/>
    <p:sldId id="366" r:id="rId34"/>
    <p:sldId id="368" r:id="rId35"/>
    <p:sldId id="367" r:id="rId36"/>
    <p:sldId id="326" r:id="rId3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609"/>
  </p:normalViewPr>
  <p:slideViewPr>
    <p:cSldViewPr>
      <p:cViewPr varScale="1">
        <p:scale>
          <a:sx n="110" d="100"/>
          <a:sy n="110" d="100"/>
        </p:scale>
        <p:origin x="13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32"/>
    </p:cViewPr>
  </p:sorterViewPr>
  <p:notesViewPr>
    <p:cSldViewPr snapToGrid="0" snapToObjects="1">
      <p:cViewPr varScale="1">
        <p:scale>
          <a:sx n="106" d="100"/>
          <a:sy n="106" d="100"/>
        </p:scale>
        <p:origin x="-1232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DA3-DA5D-4641-8C0A-9E5BAAADA2C1}" type="datetimeFigureOut">
              <a:t>29/01/18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723A-7A99-584E-8100-586AAC0475B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70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6F0A-6659-8146-BFF0-E561793CF5C7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49730-E499-B04E-8B4C-9215A5893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7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9730-E499-B04E-8B4C-9215A5893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1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76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10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54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91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0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9730-E499-B04E-8B4C-9215A58934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6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3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1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49730-E499-B04E-8B4C-9215A58934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45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15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13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19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33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27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27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03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1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21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15EBF4-07BD-8E49-92C6-FE53D8C64376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7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2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8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76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579A1-4FDA-8C4C-A7A1-03C4EC5310DA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3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382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100" y="2006600"/>
            <a:ext cx="8674100" cy="45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9489" y="2793122"/>
            <a:ext cx="8625021" cy="701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AFCD-A316-AB4D-9517-AEA1BE6AA47A}" type="datetime1">
              <a:t>29/01/18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B3AE-7D04-0F45-AF7E-AB709284B51E}" type="datetime1">
              <a:t>29/01/18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F106-B7F6-7145-9415-AA2D63F4E2D5}" type="datetime1">
              <a:t>29/01/18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1E1A-3861-FB48-B48E-AF9787B6DE45}" type="datetime1">
              <a:t>29/01/18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1902-4EBB-F744-90E0-95415EF27A8C}" type="datetime1">
              <a:t>29/01/18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9337-04B2-8647-890C-78FC14AC3AE5}" type="datetime1">
              <a:t>29/01/18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" y="6635750"/>
            <a:ext cx="2075180" cy="215444"/>
          </a:xfrm>
        </p:spPr>
        <p:txBody>
          <a:bodyPr/>
          <a:lstStyle/>
          <a:p>
            <a:r>
              <a:rPr lang="en-US" dirty="0"/>
              <a:t>MariX-CDR 4th Meeting, Milano, 30 Gennaio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9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38200" cy="825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800" y="285998"/>
            <a:ext cx="59944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800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2075180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EE34-C652-3343-9278-8B9E24061E25}" type="datetime1">
              <a:t>29/01/18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609600" y="152400"/>
            <a:ext cx="7391400" cy="85345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MariX-CDR 4th Meeting</a:t>
            </a:r>
          </a:p>
          <a:p>
            <a:pPr algn="ctr" defTabSz="914400"/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30 Gennaio 2018 </a:t>
            </a:r>
            <a:r>
              <a:rPr lang="mr-IN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 Milano</a:t>
            </a:r>
            <a:endParaRPr lang="en-US" b="1" i="1" kern="0">
              <a:solidFill>
                <a:srgbClr val="0070C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BB36A2-7AFE-3F4E-946C-42D0439CC3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5143500" cy="2222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7BFCC-239D-B94A-B99E-D745A152B9C5}"/>
              </a:ext>
            </a:extLst>
          </p:cNvPr>
          <p:cNvSpPr/>
          <p:nvPr/>
        </p:nvSpPr>
        <p:spPr>
          <a:xfrm>
            <a:off x="274440" y="129540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>
                <a:effectLst/>
                <a:latin typeface="Times New Roman" panose="02020603050405020304" pitchFamily="18" charset="0"/>
              </a:rPr>
              <a:t>Agenda MariX CDR 4th meeting</a:t>
            </a:r>
            <a:r>
              <a:rPr lang="it-IT">
                <a:latin typeface="Times New Roman" panose="02020603050405020304" pitchFamily="18" charset="0"/>
              </a:rPr>
              <a:t>, </a:t>
            </a:r>
            <a:r>
              <a:rPr lang="it-IT" b="1" i="1">
                <a:effectLst/>
                <a:latin typeface="Times New Roman" panose="02020603050405020304" pitchFamily="18" charset="0"/>
              </a:rPr>
              <a:t>Dipartimento di Fisica Università di Milano</a:t>
            </a:r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Via Celoria 16, Sala Consiglio</a:t>
            </a:r>
            <a:r>
              <a:rPr lang="it-IT">
                <a:latin typeface="Times New Roman" panose="02020603050405020304" pitchFamily="18" charset="0"/>
              </a:rPr>
              <a:t>,   </a:t>
            </a:r>
            <a:r>
              <a:rPr lang="it-IT" b="1" i="1">
                <a:effectLst/>
                <a:latin typeface="Times New Roman" panose="02020603050405020304" pitchFamily="18" charset="0"/>
              </a:rPr>
              <a:t>Gennaio, 30, 2018, ore 10:00-13:30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it-IT" b="1" i="1">
                <a:effectLst/>
                <a:latin typeface="Times New Roman" panose="02020603050405020304" pitchFamily="18" charset="0"/>
              </a:rPr>
              <a:t>Un nuovo lay-out per MariX, Luca Serafini (15’)</a:t>
            </a:r>
          </a:p>
          <a:p>
            <a:pPr marL="342900" indent="-342900">
              <a:buAutoNum type="arabicParenR"/>
            </a:pPr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2) MariX-FEL da 4 nm a 1 Angstrom, Vittoria Petrillo (15’)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3) Progetti FEL e Light Sources world-wide, Camilla Curatolo (15’)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4) Discussione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5) Simulazioni beam dynamics nell’arco bolla, Marcello Rossetti (15’)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6) Quality Assurance per il C.D.R., Roberto Saban (30’)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7) Progettazione e Test per Ottiche a Raggi X, Gianfranco Paternò (20’)</a:t>
            </a:r>
          </a:p>
          <a:p>
            <a:endParaRPr lang="it-IT">
              <a:effectLst/>
              <a:latin typeface="Times New Roman" panose="02020603050405020304" pitchFamily="18" charset="0"/>
            </a:endParaRPr>
          </a:p>
          <a:p>
            <a:r>
              <a:rPr lang="it-IT" b="1" i="1">
                <a:effectLst/>
                <a:latin typeface="Times New Roman" panose="02020603050405020304" pitchFamily="18" charset="0"/>
              </a:rPr>
              <a:t>8) Varie ed eventuali</a:t>
            </a:r>
            <a:endParaRPr lang="it-IT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8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C0A97C-E8B7-7442-97B2-FDB61BD16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162"/>
            <a:ext cx="9144000" cy="2268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312125-B3B6-5B44-9A7B-E778FE15E5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6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0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FF799-5B4A-504A-8557-DD7F6F8CD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815"/>
            <a:ext cx="6248400" cy="17400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0ECCE-1FEB-9E47-8533-454BADE3A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7" y="2438400"/>
            <a:ext cx="773516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739934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23928" y="2600908"/>
            <a:ext cx="1800200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3352800" y="2744924"/>
            <a:ext cx="571128" cy="3240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urved Connector 8"/>
          <p:cNvCxnSpPr>
            <a:stCxn id="3" idx="1"/>
          </p:cNvCxnSpPr>
          <p:nvPr/>
        </p:nvCxnSpPr>
        <p:spPr bwMode="auto">
          <a:xfrm rot="10800000">
            <a:off x="2555776" y="2503540"/>
            <a:ext cx="1368152" cy="2233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 rot="10142700">
            <a:off x="6569351" y="3145306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531159">
            <a:off x="7251988" y="1837233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6401" y="2915533"/>
            <a:ext cx="1771463" cy="58547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5771" y="3057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Inj. BriXS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95736" y="2420888"/>
            <a:ext cx="360039" cy="194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1835696" y="2518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19100" y="2420888"/>
            <a:ext cx="1416596" cy="1943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2556193"/>
            <a:ext cx="165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Main Linac</a:t>
            </a:r>
          </a:p>
          <a:p>
            <a:r>
              <a:rPr lang="en-US" sz="1600" b="1"/>
              <a:t>11 Tesla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1305" y="211426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 Tesla mod.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2370366"/>
            <a:ext cx="92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H.E.C.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3897" y="2979150"/>
            <a:ext cx="84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L.E.C.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6371" y="1340768"/>
            <a:ext cx="137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Bubble Arc Compressor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37" y="213285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Undulator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923928" y="1340768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24128" y="1340768"/>
            <a:ext cx="2383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835696" y="1340768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19100" y="1340768"/>
            <a:ext cx="1416596" cy="1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724000" y="2744924"/>
            <a:ext cx="2426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6516216" y="2276872"/>
            <a:ext cx="720080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524227" y="2744924"/>
            <a:ext cx="712069" cy="487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832" name="Straight Connector 120831"/>
          <p:cNvCxnSpPr/>
          <p:nvPr/>
        </p:nvCxnSpPr>
        <p:spPr bwMode="auto">
          <a:xfrm flipH="1" flipV="1">
            <a:off x="5695560" y="1782906"/>
            <a:ext cx="820656" cy="493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2" idx="1"/>
          </p:cNvCxnSpPr>
          <p:nvPr/>
        </p:nvCxnSpPr>
        <p:spPr bwMode="auto">
          <a:xfrm flipH="1" flipV="1">
            <a:off x="5712315" y="1844824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52696" y="3232357"/>
            <a:ext cx="763520" cy="494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5746789" y="2812251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rc 75"/>
          <p:cNvSpPr/>
          <p:nvPr/>
        </p:nvSpPr>
        <p:spPr bwMode="auto">
          <a:xfrm rot="8405023">
            <a:off x="7008992" y="2494561"/>
            <a:ext cx="458091" cy="454522"/>
          </a:xfrm>
          <a:prstGeom prst="arc">
            <a:avLst>
              <a:gd name="adj1" fmla="val 412764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1" name="TextBox 120840"/>
          <p:cNvSpPr txBox="1"/>
          <p:nvPr/>
        </p:nvSpPr>
        <p:spPr>
          <a:xfrm>
            <a:off x="7189912" y="25105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300°</a:t>
            </a:r>
          </a:p>
        </p:txBody>
      </p:sp>
      <p:sp>
        <p:nvSpPr>
          <p:cNvPr id="78" name="Arc 77"/>
          <p:cNvSpPr/>
          <p:nvPr/>
        </p:nvSpPr>
        <p:spPr bwMode="auto">
          <a:xfrm rot="7280691">
            <a:off x="5550159" y="1691062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5043" y="2060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52695" y="32000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1" name="Arc 80"/>
          <p:cNvSpPr/>
          <p:nvPr/>
        </p:nvSpPr>
        <p:spPr bwMode="auto">
          <a:xfrm rot="621949">
            <a:off x="5545258" y="3394496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2" name="TextBox 120841"/>
          <p:cNvSpPr txBox="1"/>
          <p:nvPr/>
        </p:nvSpPr>
        <p:spPr>
          <a:xfrm>
            <a:off x="3851920" y="98072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145 m &lt; 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l/2 (</a:t>
            </a:r>
            <a:r>
              <a:rPr lang="en-US" sz="1200"/>
              <a:t>1 MHz</a:t>
            </a:r>
            <a:r>
              <a:rPr lang="en-US" sz="180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2176" y="9489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109.3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6322" y="990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55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822" y="999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20843" name="TextBox 120842"/>
          <p:cNvSpPr txBox="1"/>
          <p:nvPr/>
        </p:nvSpPr>
        <p:spPr>
          <a:xfrm>
            <a:off x="3352800" y="54868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length = 360 m</a:t>
            </a:r>
          </a:p>
        </p:txBody>
      </p:sp>
      <p:sp>
        <p:nvSpPr>
          <p:cNvPr id="120844" name="Rectangle 120843"/>
          <p:cNvSpPr/>
          <p:nvPr/>
        </p:nvSpPr>
        <p:spPr>
          <a:xfrm rot="5606286">
            <a:off x="6469152" y="2003018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Double-Bend Achromat</a:t>
            </a:r>
          </a:p>
        </p:txBody>
      </p:sp>
      <p:sp>
        <p:nvSpPr>
          <p:cNvPr id="90" name="Rectangle 89"/>
          <p:cNvSpPr/>
          <p:nvPr/>
        </p:nvSpPr>
        <p:spPr>
          <a:xfrm rot="1801094">
            <a:off x="5011001" y="2906157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1" name="Rectangle 90"/>
          <p:cNvSpPr/>
          <p:nvPr/>
        </p:nvSpPr>
        <p:spPr>
          <a:xfrm rot="19294944">
            <a:off x="4917236" y="1163585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55761" y="22768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80 m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1576401" y="3573016"/>
            <a:ext cx="1771463" cy="11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47966" y="35567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7584" y="3010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30 m</a:t>
            </a:r>
          </a:p>
        </p:txBody>
      </p:sp>
      <p:cxnSp>
        <p:nvCxnSpPr>
          <p:cNvPr id="120855" name="Straight Arrow Connector 120854"/>
          <p:cNvCxnSpPr/>
          <p:nvPr/>
        </p:nvCxnSpPr>
        <p:spPr bwMode="auto">
          <a:xfrm>
            <a:off x="1404565" y="2906942"/>
            <a:ext cx="0" cy="570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0858" name="Curved Right Arrow 120857"/>
          <p:cNvSpPr/>
          <p:nvPr/>
        </p:nvSpPr>
        <p:spPr bwMode="auto">
          <a:xfrm>
            <a:off x="35496" y="2492896"/>
            <a:ext cx="335804" cy="174007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10" name="Curved Right Arrow 109"/>
          <p:cNvSpPr/>
          <p:nvPr/>
        </p:nvSpPr>
        <p:spPr bwMode="auto">
          <a:xfrm flipH="1">
            <a:off x="8150070" y="4073936"/>
            <a:ext cx="549262" cy="115212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59" name="Trapezoid 120858"/>
          <p:cNvSpPr/>
          <p:nvPr/>
        </p:nvSpPr>
        <p:spPr bwMode="auto">
          <a:xfrm rot="5400000">
            <a:off x="5760238" y="3617592"/>
            <a:ext cx="1690740" cy="2980343"/>
          </a:xfrm>
          <a:prstGeom prst="trapezoi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120861" name="Straight Arrow Connector 120860"/>
          <p:cNvCxnSpPr/>
          <p:nvPr/>
        </p:nvCxnSpPr>
        <p:spPr bwMode="auto">
          <a:xfrm>
            <a:off x="539552" y="4149080"/>
            <a:ext cx="75019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0862" name="TextBox 120861"/>
          <p:cNvSpPr txBox="1"/>
          <p:nvPr/>
        </p:nvSpPr>
        <p:spPr>
          <a:xfrm>
            <a:off x="5137521" y="4867813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FEL Beam-Lines Exp. Hall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5092063" y="6050550"/>
            <a:ext cx="3052368" cy="60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675504" y="5718533"/>
            <a:ext cx="81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100 m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16101" y="4839646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40 m</a:t>
            </a: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4995989" y="4262393"/>
            <a:ext cx="0" cy="1690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173600" y="6096000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Grand-total = 460 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55976" y="31409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4365976" y="2464306"/>
            <a:ext cx="848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01014" y="88222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MariX new lay-out (not to scale)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145">
            <a:off x="7177048" y="3459194"/>
            <a:ext cx="1338932" cy="366088"/>
          </a:xfrm>
          <a:prstGeom prst="rect">
            <a:avLst/>
          </a:prstGeom>
        </p:spPr>
      </p:pic>
      <p:cxnSp>
        <p:nvCxnSpPr>
          <p:cNvPr id="120849" name="Straight Arrow Connector 120848"/>
          <p:cNvCxnSpPr/>
          <p:nvPr/>
        </p:nvCxnSpPr>
        <p:spPr bwMode="auto">
          <a:xfrm>
            <a:off x="8464062" y="1844824"/>
            <a:ext cx="0" cy="182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 flipH="1" flipV="1">
            <a:off x="7145253" y="1880420"/>
            <a:ext cx="2320231" cy="200868"/>
          </a:xfrm>
          <a:prstGeom prst="bentConnector3">
            <a:avLst>
              <a:gd name="adj1" fmla="val 658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05" y="116632"/>
            <a:ext cx="2405500" cy="657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76256" y="620688"/>
            <a:ext cx="216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Chasman-Greene DBA (Elettra)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833009"/>
            <a:ext cx="382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Bubble Arc Compressor Path Length = 293,2 m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B2F653-4F15-9543-9B56-41E3BA04A7B6}"/>
              </a:ext>
            </a:extLst>
          </p:cNvPr>
          <p:cNvSpPr txBox="1"/>
          <p:nvPr/>
        </p:nvSpPr>
        <p:spPr>
          <a:xfrm>
            <a:off x="6690553" y="2995006"/>
            <a:ext cx="853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Elettra’s</a:t>
            </a:r>
          </a:p>
          <a:p>
            <a:r>
              <a:rPr lang="en-US" sz="1600"/>
              <a:t>lattice</a:t>
            </a:r>
          </a:p>
        </p:txBody>
      </p:sp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6CAA86DB-BCB0-574A-B9FF-4B3AA17B6C85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91339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739934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23928" y="2600908"/>
            <a:ext cx="1800200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3352800" y="2744924"/>
            <a:ext cx="571128" cy="3240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urved Connector 8"/>
          <p:cNvCxnSpPr>
            <a:stCxn id="3" idx="1"/>
          </p:cNvCxnSpPr>
          <p:nvPr/>
        </p:nvCxnSpPr>
        <p:spPr bwMode="auto">
          <a:xfrm rot="10800000">
            <a:off x="2555776" y="2503540"/>
            <a:ext cx="1368152" cy="2233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 rot="10142700">
            <a:off x="6569351" y="3145306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531159">
            <a:off x="7251988" y="1837233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6401" y="2915533"/>
            <a:ext cx="1771463" cy="58547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5771" y="3057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Inj. BriXS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95736" y="2420888"/>
            <a:ext cx="360039" cy="194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1835696" y="2518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19100" y="2420888"/>
            <a:ext cx="1416596" cy="1943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2556193"/>
            <a:ext cx="165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Main Linac</a:t>
            </a:r>
          </a:p>
          <a:p>
            <a:r>
              <a:rPr lang="en-US" sz="1600" b="1"/>
              <a:t>11 Tesla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1305" y="211426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 Tesla mod.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2370366"/>
            <a:ext cx="92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H.E.C.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3897" y="2979150"/>
            <a:ext cx="84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L.E.C.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6371" y="1340768"/>
            <a:ext cx="137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Bubble Arc Compressor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37" y="213285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Undulator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923928" y="1340768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24128" y="1340768"/>
            <a:ext cx="2383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835696" y="1340768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19100" y="1340768"/>
            <a:ext cx="1416596" cy="1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724000" y="2744924"/>
            <a:ext cx="2426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6516216" y="2276872"/>
            <a:ext cx="720080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524227" y="2744924"/>
            <a:ext cx="712069" cy="487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832" name="Straight Connector 120831"/>
          <p:cNvCxnSpPr/>
          <p:nvPr/>
        </p:nvCxnSpPr>
        <p:spPr bwMode="auto">
          <a:xfrm flipH="1" flipV="1">
            <a:off x="5695560" y="1782906"/>
            <a:ext cx="820656" cy="493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2" idx="1"/>
          </p:cNvCxnSpPr>
          <p:nvPr/>
        </p:nvCxnSpPr>
        <p:spPr bwMode="auto">
          <a:xfrm flipH="1" flipV="1">
            <a:off x="5712315" y="1844824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52696" y="3232357"/>
            <a:ext cx="763520" cy="494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5746789" y="2812251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rc 75"/>
          <p:cNvSpPr/>
          <p:nvPr/>
        </p:nvSpPr>
        <p:spPr bwMode="auto">
          <a:xfrm rot="8405023">
            <a:off x="7008992" y="2494561"/>
            <a:ext cx="458091" cy="454522"/>
          </a:xfrm>
          <a:prstGeom prst="arc">
            <a:avLst>
              <a:gd name="adj1" fmla="val 412764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1" name="TextBox 120840"/>
          <p:cNvSpPr txBox="1"/>
          <p:nvPr/>
        </p:nvSpPr>
        <p:spPr>
          <a:xfrm>
            <a:off x="7189912" y="25105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300°</a:t>
            </a:r>
          </a:p>
        </p:txBody>
      </p:sp>
      <p:sp>
        <p:nvSpPr>
          <p:cNvPr id="78" name="Arc 77"/>
          <p:cNvSpPr/>
          <p:nvPr/>
        </p:nvSpPr>
        <p:spPr bwMode="auto">
          <a:xfrm rot="7280691">
            <a:off x="5550159" y="1691062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5043" y="2060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52695" y="32000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1" name="Arc 80"/>
          <p:cNvSpPr/>
          <p:nvPr/>
        </p:nvSpPr>
        <p:spPr bwMode="auto">
          <a:xfrm rot="621949">
            <a:off x="5545258" y="3394496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2" name="TextBox 120841"/>
          <p:cNvSpPr txBox="1"/>
          <p:nvPr/>
        </p:nvSpPr>
        <p:spPr>
          <a:xfrm>
            <a:off x="3851920" y="98072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145 m &lt; 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l/2 (</a:t>
            </a:r>
            <a:r>
              <a:rPr lang="en-US" sz="1200"/>
              <a:t>1 MHz</a:t>
            </a:r>
            <a:r>
              <a:rPr lang="en-US" sz="180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2176" y="94890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110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6322" y="990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55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822" y="999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20843" name="TextBox 120842"/>
          <p:cNvSpPr txBox="1"/>
          <p:nvPr/>
        </p:nvSpPr>
        <p:spPr>
          <a:xfrm>
            <a:off x="3352800" y="54868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length = 360 m</a:t>
            </a:r>
          </a:p>
        </p:txBody>
      </p:sp>
      <p:sp>
        <p:nvSpPr>
          <p:cNvPr id="120844" name="Rectangle 120843"/>
          <p:cNvSpPr/>
          <p:nvPr/>
        </p:nvSpPr>
        <p:spPr>
          <a:xfrm rot="5606286">
            <a:off x="6469152" y="2003018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Double-Bend Achromat</a:t>
            </a:r>
          </a:p>
        </p:txBody>
      </p:sp>
      <p:sp>
        <p:nvSpPr>
          <p:cNvPr id="90" name="Rectangle 89"/>
          <p:cNvSpPr/>
          <p:nvPr/>
        </p:nvSpPr>
        <p:spPr>
          <a:xfrm rot="1801094">
            <a:off x="5011001" y="2906157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1" name="Rectangle 90"/>
          <p:cNvSpPr/>
          <p:nvPr/>
        </p:nvSpPr>
        <p:spPr>
          <a:xfrm rot="19294944">
            <a:off x="4917236" y="1163585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55761" y="22768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80 m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1576401" y="3573016"/>
            <a:ext cx="1771463" cy="11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47966" y="35567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7584" y="3010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30 m</a:t>
            </a:r>
          </a:p>
        </p:txBody>
      </p:sp>
      <p:cxnSp>
        <p:nvCxnSpPr>
          <p:cNvPr id="120855" name="Straight Arrow Connector 120854"/>
          <p:cNvCxnSpPr/>
          <p:nvPr/>
        </p:nvCxnSpPr>
        <p:spPr bwMode="auto">
          <a:xfrm>
            <a:off x="1404565" y="2906942"/>
            <a:ext cx="0" cy="570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0858" name="Curved Right Arrow 120857"/>
          <p:cNvSpPr/>
          <p:nvPr/>
        </p:nvSpPr>
        <p:spPr bwMode="auto">
          <a:xfrm>
            <a:off x="35496" y="2492896"/>
            <a:ext cx="335804" cy="174007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10" name="Curved Right Arrow 109"/>
          <p:cNvSpPr/>
          <p:nvPr/>
        </p:nvSpPr>
        <p:spPr bwMode="auto">
          <a:xfrm flipH="1">
            <a:off x="8150070" y="4073936"/>
            <a:ext cx="549262" cy="115212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59" name="Trapezoid 120858"/>
          <p:cNvSpPr/>
          <p:nvPr/>
        </p:nvSpPr>
        <p:spPr bwMode="auto">
          <a:xfrm rot="5400000">
            <a:off x="5760238" y="3617592"/>
            <a:ext cx="1690740" cy="2980343"/>
          </a:xfrm>
          <a:prstGeom prst="trapezoi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120861" name="Straight Arrow Connector 120860"/>
          <p:cNvCxnSpPr/>
          <p:nvPr/>
        </p:nvCxnSpPr>
        <p:spPr bwMode="auto">
          <a:xfrm>
            <a:off x="539552" y="4149080"/>
            <a:ext cx="75019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0862" name="TextBox 120861"/>
          <p:cNvSpPr txBox="1"/>
          <p:nvPr/>
        </p:nvSpPr>
        <p:spPr>
          <a:xfrm>
            <a:off x="5137521" y="4867813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FEL Beam-Lines Exp. Hall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5092063" y="6050550"/>
            <a:ext cx="3052368" cy="60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675504" y="5718533"/>
            <a:ext cx="81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100 m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16101" y="4839646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40 m</a:t>
            </a: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4995989" y="4262393"/>
            <a:ext cx="0" cy="1690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504" y="4749147"/>
            <a:ext cx="3299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(17 MV/m)=3.2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=1.4 cm)=2.5 Angstrom </a:t>
            </a:r>
          </a:p>
          <a:p>
            <a:endParaRPr lang="en-US" sz="1800" i="1"/>
          </a:p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(20 MV/m)=3.8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=1.0 cm)=1.05 Angstrom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38195" y="3573016"/>
            <a:ext cx="219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(17 MV/m)=1.6 GeV</a:t>
            </a:r>
          </a:p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(20 MV/m)=1.9 GeV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73600" y="6096000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Grand-total = 460 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55976" y="31409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4365976" y="2464306"/>
            <a:ext cx="848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01014" y="88222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MariX new lay-out (not to scale)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145">
            <a:off x="7177048" y="3459194"/>
            <a:ext cx="1338932" cy="366088"/>
          </a:xfrm>
          <a:prstGeom prst="rect">
            <a:avLst/>
          </a:prstGeom>
        </p:spPr>
      </p:pic>
      <p:cxnSp>
        <p:nvCxnSpPr>
          <p:cNvPr id="120849" name="Straight Arrow Connector 120848"/>
          <p:cNvCxnSpPr/>
          <p:nvPr/>
        </p:nvCxnSpPr>
        <p:spPr bwMode="auto">
          <a:xfrm>
            <a:off x="8464062" y="1844824"/>
            <a:ext cx="0" cy="182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 flipH="1" flipV="1">
            <a:off x="7145253" y="1880420"/>
            <a:ext cx="2320231" cy="200868"/>
          </a:xfrm>
          <a:prstGeom prst="bentConnector3">
            <a:avLst>
              <a:gd name="adj1" fmla="val 658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05" y="116632"/>
            <a:ext cx="2405500" cy="657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76256" y="620688"/>
            <a:ext cx="216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Chasman-Greene DBA (Elettra)</a:t>
            </a:r>
          </a:p>
        </p:txBody>
      </p:sp>
      <p:sp>
        <p:nvSpPr>
          <p:cNvPr id="74" name="Footer Placeholder 1">
            <a:extLst>
              <a:ext uri="{FF2B5EF4-FFF2-40B4-BE49-F238E27FC236}">
                <a16:creationId xmlns:a16="http://schemas.microsoft.com/office/drawing/2014/main" id="{9C4ECEF6-7A2F-A945-BA77-A3DB76067E92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60402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739934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23928" y="2600908"/>
            <a:ext cx="1800200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3352800" y="2744924"/>
            <a:ext cx="571128" cy="3240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urved Connector 8"/>
          <p:cNvCxnSpPr>
            <a:stCxn id="3" idx="1"/>
          </p:cNvCxnSpPr>
          <p:nvPr/>
        </p:nvCxnSpPr>
        <p:spPr bwMode="auto">
          <a:xfrm rot="10800000">
            <a:off x="2555776" y="2503540"/>
            <a:ext cx="1368152" cy="2233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 rot="10142700">
            <a:off x="6569351" y="3145306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531159">
            <a:off x="7251988" y="1837233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6401" y="2915533"/>
            <a:ext cx="1771463" cy="58547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5771" y="3057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Inj. BriXS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95736" y="2420888"/>
            <a:ext cx="360039" cy="194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1835696" y="2518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19100" y="2420888"/>
            <a:ext cx="1416596" cy="1943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2556193"/>
            <a:ext cx="165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Main Linac</a:t>
            </a:r>
          </a:p>
          <a:p>
            <a:r>
              <a:rPr lang="en-US" sz="1600" b="1"/>
              <a:t>11 Tesla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1305" y="211426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 Tesla mod.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2370366"/>
            <a:ext cx="92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H.E.C.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3897" y="2979150"/>
            <a:ext cx="84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L.E.C.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6371" y="1340768"/>
            <a:ext cx="137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Bubble Arc Compressor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37" y="213285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Undulator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923928" y="1340768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24128" y="1340768"/>
            <a:ext cx="2383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835696" y="1340768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19100" y="1340768"/>
            <a:ext cx="1416596" cy="1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724000" y="2744924"/>
            <a:ext cx="2426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6516216" y="2276872"/>
            <a:ext cx="720080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524227" y="2744924"/>
            <a:ext cx="712069" cy="487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832" name="Straight Connector 120831"/>
          <p:cNvCxnSpPr/>
          <p:nvPr/>
        </p:nvCxnSpPr>
        <p:spPr bwMode="auto">
          <a:xfrm flipH="1" flipV="1">
            <a:off x="5695560" y="1782906"/>
            <a:ext cx="820656" cy="493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2" idx="1"/>
          </p:cNvCxnSpPr>
          <p:nvPr/>
        </p:nvCxnSpPr>
        <p:spPr bwMode="auto">
          <a:xfrm flipH="1" flipV="1">
            <a:off x="5712315" y="1844824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52696" y="3232357"/>
            <a:ext cx="763520" cy="494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5746789" y="2812251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rc 75"/>
          <p:cNvSpPr/>
          <p:nvPr/>
        </p:nvSpPr>
        <p:spPr bwMode="auto">
          <a:xfrm rot="8405023">
            <a:off x="7008992" y="2494561"/>
            <a:ext cx="458091" cy="454522"/>
          </a:xfrm>
          <a:prstGeom prst="arc">
            <a:avLst>
              <a:gd name="adj1" fmla="val 412764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1" name="TextBox 120840"/>
          <p:cNvSpPr txBox="1"/>
          <p:nvPr/>
        </p:nvSpPr>
        <p:spPr>
          <a:xfrm>
            <a:off x="7189912" y="25105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300°</a:t>
            </a:r>
          </a:p>
        </p:txBody>
      </p:sp>
      <p:sp>
        <p:nvSpPr>
          <p:cNvPr id="78" name="Arc 77"/>
          <p:cNvSpPr/>
          <p:nvPr/>
        </p:nvSpPr>
        <p:spPr bwMode="auto">
          <a:xfrm rot="7280691">
            <a:off x="5550159" y="1691062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5043" y="2060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52695" y="32000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1" name="Arc 80"/>
          <p:cNvSpPr/>
          <p:nvPr/>
        </p:nvSpPr>
        <p:spPr bwMode="auto">
          <a:xfrm rot="621949">
            <a:off x="5545258" y="3394496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2" name="TextBox 120841"/>
          <p:cNvSpPr txBox="1"/>
          <p:nvPr/>
        </p:nvSpPr>
        <p:spPr>
          <a:xfrm>
            <a:off x="3851920" y="98072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145 m &lt; 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l/2 (</a:t>
            </a:r>
            <a:r>
              <a:rPr lang="en-US" sz="1200"/>
              <a:t>1 MHz</a:t>
            </a:r>
            <a:r>
              <a:rPr lang="en-US" sz="180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2176" y="94890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110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6322" y="990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55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822" y="999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20843" name="TextBox 120842"/>
          <p:cNvSpPr txBox="1"/>
          <p:nvPr/>
        </p:nvSpPr>
        <p:spPr>
          <a:xfrm>
            <a:off x="3352800" y="54868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length = 360 m</a:t>
            </a:r>
          </a:p>
        </p:txBody>
      </p:sp>
      <p:sp>
        <p:nvSpPr>
          <p:cNvPr id="120844" name="Rectangle 120843"/>
          <p:cNvSpPr/>
          <p:nvPr/>
        </p:nvSpPr>
        <p:spPr>
          <a:xfrm rot="5606286">
            <a:off x="6469152" y="2003018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Double-Bend Achromat</a:t>
            </a:r>
          </a:p>
        </p:txBody>
      </p:sp>
      <p:sp>
        <p:nvSpPr>
          <p:cNvPr id="90" name="Rectangle 89"/>
          <p:cNvSpPr/>
          <p:nvPr/>
        </p:nvSpPr>
        <p:spPr>
          <a:xfrm rot="1801094">
            <a:off x="5011001" y="2906157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1" name="Rectangle 90"/>
          <p:cNvSpPr/>
          <p:nvPr/>
        </p:nvSpPr>
        <p:spPr>
          <a:xfrm rot="19294944">
            <a:off x="4917236" y="1163585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55761" y="22768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80 m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1576401" y="3573016"/>
            <a:ext cx="1771463" cy="11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47966" y="35567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7584" y="3010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30 m</a:t>
            </a:r>
          </a:p>
        </p:txBody>
      </p:sp>
      <p:cxnSp>
        <p:nvCxnSpPr>
          <p:cNvPr id="120855" name="Straight Arrow Connector 120854"/>
          <p:cNvCxnSpPr/>
          <p:nvPr/>
        </p:nvCxnSpPr>
        <p:spPr bwMode="auto">
          <a:xfrm>
            <a:off x="1404565" y="2906942"/>
            <a:ext cx="0" cy="570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0858" name="Curved Right Arrow 120857"/>
          <p:cNvSpPr/>
          <p:nvPr/>
        </p:nvSpPr>
        <p:spPr bwMode="auto">
          <a:xfrm>
            <a:off x="35496" y="2492896"/>
            <a:ext cx="335804" cy="174007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10" name="Curved Right Arrow 109"/>
          <p:cNvSpPr/>
          <p:nvPr/>
        </p:nvSpPr>
        <p:spPr bwMode="auto">
          <a:xfrm flipH="1">
            <a:off x="8150070" y="4073936"/>
            <a:ext cx="549262" cy="115212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59" name="Trapezoid 120858"/>
          <p:cNvSpPr/>
          <p:nvPr/>
        </p:nvSpPr>
        <p:spPr bwMode="auto">
          <a:xfrm rot="5400000">
            <a:off x="5760238" y="3617592"/>
            <a:ext cx="1690740" cy="2980343"/>
          </a:xfrm>
          <a:prstGeom prst="trapezoi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120861" name="Straight Arrow Connector 120860"/>
          <p:cNvCxnSpPr/>
          <p:nvPr/>
        </p:nvCxnSpPr>
        <p:spPr bwMode="auto">
          <a:xfrm>
            <a:off x="539552" y="4149080"/>
            <a:ext cx="75019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0862" name="TextBox 120861"/>
          <p:cNvSpPr txBox="1"/>
          <p:nvPr/>
        </p:nvSpPr>
        <p:spPr>
          <a:xfrm>
            <a:off x="5137521" y="4867813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FEL Beam-Lines Exp. Hall</a:t>
            </a:r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5092063" y="6050550"/>
            <a:ext cx="3052368" cy="60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6675504" y="5718533"/>
            <a:ext cx="81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100 m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316101" y="4839646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40 m</a:t>
            </a:r>
          </a:p>
        </p:txBody>
      </p:sp>
      <p:cxnSp>
        <p:nvCxnSpPr>
          <p:cNvPr id="118" name="Straight Arrow Connector 117"/>
          <p:cNvCxnSpPr/>
          <p:nvPr/>
        </p:nvCxnSpPr>
        <p:spPr bwMode="auto">
          <a:xfrm>
            <a:off x="4995989" y="4262393"/>
            <a:ext cx="0" cy="1690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504" y="4749147"/>
            <a:ext cx="3299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(17 MV/m)=3.2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=1.4 cm)=2.5 Angstrom </a:t>
            </a:r>
          </a:p>
          <a:p>
            <a:endParaRPr lang="en-US" sz="1800" i="1"/>
          </a:p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(20 MV/m)=3.8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=1.0 cm)=1.05 Angstrom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38195" y="3573016"/>
            <a:ext cx="219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(17 MV/m)=1.6 GeV</a:t>
            </a:r>
          </a:p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(20 MV/m)=1.9 GeV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30800" y="6096000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Grand-total = 460 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55976" y="31409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4365976" y="2464306"/>
            <a:ext cx="848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01014" y="88222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MariX new lay-out (not to scale)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145">
            <a:off x="7177048" y="3459194"/>
            <a:ext cx="1338932" cy="366088"/>
          </a:xfrm>
          <a:prstGeom prst="rect">
            <a:avLst/>
          </a:prstGeom>
        </p:spPr>
      </p:pic>
      <p:cxnSp>
        <p:nvCxnSpPr>
          <p:cNvPr id="120849" name="Straight Arrow Connector 120848"/>
          <p:cNvCxnSpPr/>
          <p:nvPr/>
        </p:nvCxnSpPr>
        <p:spPr bwMode="auto">
          <a:xfrm>
            <a:off x="8464062" y="1844824"/>
            <a:ext cx="0" cy="182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 flipH="1" flipV="1">
            <a:off x="7145253" y="1880420"/>
            <a:ext cx="2320231" cy="200868"/>
          </a:xfrm>
          <a:prstGeom prst="bentConnector3">
            <a:avLst>
              <a:gd name="adj1" fmla="val 658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05" y="116632"/>
            <a:ext cx="2405500" cy="657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76256" y="620688"/>
            <a:ext cx="216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Chasman-Greene DBA (Elettra)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7864" y="3212976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000" i="1" baseline="-25000"/>
              <a:t>n-inj</a:t>
            </a:r>
            <a:r>
              <a:rPr lang="en-US" sz="2000" i="1"/>
              <a:t>&lt;0.4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486991" y="2010326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Symbol" charset="2"/>
                <a:ea typeface="Symbol" charset="2"/>
                <a:cs typeface="Symbol" charset="2"/>
              </a:rPr>
              <a:t>De</a:t>
            </a:r>
            <a:r>
              <a:rPr lang="en-US" sz="1600" i="1" baseline="-25000"/>
              <a:t>n</a:t>
            </a:r>
            <a:r>
              <a:rPr lang="en-US" sz="1600" i="1"/>
              <a:t>&lt;0.15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635896" y="2162726"/>
            <a:ext cx="129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Symbol" charset="2"/>
                <a:ea typeface="Symbol" charset="2"/>
                <a:cs typeface="Symbol" charset="2"/>
              </a:rPr>
              <a:t>De</a:t>
            </a:r>
            <a:r>
              <a:rPr lang="en-US" sz="1600" i="1" baseline="-25000"/>
              <a:t>n-cross</a:t>
            </a:r>
            <a:r>
              <a:rPr lang="en-US" sz="1600" i="1"/>
              <a:t>&lt;0.15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331640" y="1804754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000" i="1" baseline="-25000"/>
              <a:t>n-und</a:t>
            </a:r>
            <a:r>
              <a:rPr lang="en-US" sz="2000" i="1"/>
              <a:t>&lt;0.5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556" y="430804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Q &lt; 50 pC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67865" y="3048000"/>
            <a:ext cx="1300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T</a:t>
            </a:r>
            <a:r>
              <a:rPr lang="en-US" sz="1600" b="1" i="1" baseline="-25000">
                <a:solidFill>
                  <a:srgbClr val="C00000"/>
                </a:solidFill>
              </a:rPr>
              <a:t>loss</a:t>
            </a:r>
            <a:r>
              <a:rPr lang="en-US" sz="1600" b="1" i="1">
                <a:solidFill>
                  <a:srgbClr val="C00000"/>
                </a:solidFill>
              </a:rPr>
              <a:t>&lt;200 keV</a:t>
            </a:r>
          </a:p>
        </p:txBody>
      </p:sp>
      <p:sp>
        <p:nvSpPr>
          <p:cNvPr id="89" name="Footer Placeholder 1">
            <a:extLst>
              <a:ext uri="{FF2B5EF4-FFF2-40B4-BE49-F238E27FC236}">
                <a16:creationId xmlns:a16="http://schemas.microsoft.com/office/drawing/2014/main" id="{021CB7E4-9DF0-EC46-8C52-BDF84CC5F1BC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519395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739934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23928" y="2600908"/>
            <a:ext cx="1800200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3352800" y="2744924"/>
            <a:ext cx="571128" cy="3240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urved Connector 8"/>
          <p:cNvCxnSpPr>
            <a:stCxn id="3" idx="1"/>
          </p:cNvCxnSpPr>
          <p:nvPr/>
        </p:nvCxnSpPr>
        <p:spPr bwMode="auto">
          <a:xfrm rot="10800000">
            <a:off x="2555776" y="2503540"/>
            <a:ext cx="1368152" cy="2233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 rot="10142700">
            <a:off x="6569351" y="3145306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531159">
            <a:off x="7251988" y="1837233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6401" y="2915533"/>
            <a:ext cx="1771463" cy="58547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5771" y="3057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Inj. BriXS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95736" y="2420888"/>
            <a:ext cx="360039" cy="194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1835696" y="2518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19100" y="2420888"/>
            <a:ext cx="1416596" cy="1943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2556193"/>
            <a:ext cx="165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Main Linac</a:t>
            </a:r>
          </a:p>
          <a:p>
            <a:r>
              <a:rPr lang="en-US" sz="1600" b="1"/>
              <a:t>11 Tesla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9655" y="2114266"/>
            <a:ext cx="1460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 Tesla module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2370366"/>
            <a:ext cx="92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H.E.C.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3897" y="2979150"/>
            <a:ext cx="84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L.E.C.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6371" y="1340768"/>
            <a:ext cx="137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Bubble Arc Compressor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37" y="213285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Undulator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923928" y="1340768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24128" y="1340768"/>
            <a:ext cx="2383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835696" y="1340768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19100" y="1340768"/>
            <a:ext cx="1416596" cy="1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724000" y="2744924"/>
            <a:ext cx="2426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6516216" y="2276872"/>
            <a:ext cx="720080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524227" y="2744924"/>
            <a:ext cx="712069" cy="487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832" name="Straight Connector 120831"/>
          <p:cNvCxnSpPr/>
          <p:nvPr/>
        </p:nvCxnSpPr>
        <p:spPr bwMode="auto">
          <a:xfrm flipH="1" flipV="1">
            <a:off x="5695560" y="1782906"/>
            <a:ext cx="820656" cy="493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2" idx="1"/>
          </p:cNvCxnSpPr>
          <p:nvPr/>
        </p:nvCxnSpPr>
        <p:spPr bwMode="auto">
          <a:xfrm flipH="1" flipV="1">
            <a:off x="5712315" y="1844824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52696" y="3232357"/>
            <a:ext cx="763520" cy="494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5746789" y="2812251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rc 75"/>
          <p:cNvSpPr/>
          <p:nvPr/>
        </p:nvSpPr>
        <p:spPr bwMode="auto">
          <a:xfrm rot="8405023">
            <a:off x="7008992" y="2494561"/>
            <a:ext cx="458091" cy="454522"/>
          </a:xfrm>
          <a:prstGeom prst="arc">
            <a:avLst>
              <a:gd name="adj1" fmla="val 412764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1" name="TextBox 120840"/>
          <p:cNvSpPr txBox="1"/>
          <p:nvPr/>
        </p:nvSpPr>
        <p:spPr>
          <a:xfrm>
            <a:off x="7189912" y="25105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300°</a:t>
            </a:r>
          </a:p>
        </p:txBody>
      </p:sp>
      <p:sp>
        <p:nvSpPr>
          <p:cNvPr id="78" name="Arc 77"/>
          <p:cNvSpPr/>
          <p:nvPr/>
        </p:nvSpPr>
        <p:spPr bwMode="auto">
          <a:xfrm rot="7280691">
            <a:off x="5550159" y="1691062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5043" y="2060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52695" y="32000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1" name="Arc 80"/>
          <p:cNvSpPr/>
          <p:nvPr/>
        </p:nvSpPr>
        <p:spPr bwMode="auto">
          <a:xfrm rot="621949">
            <a:off x="5545258" y="3394496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2" name="TextBox 120841"/>
          <p:cNvSpPr txBox="1"/>
          <p:nvPr/>
        </p:nvSpPr>
        <p:spPr>
          <a:xfrm>
            <a:off x="3851920" y="98072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145 m &lt; 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l/2 (</a:t>
            </a:r>
            <a:r>
              <a:rPr lang="en-US" sz="1200"/>
              <a:t>1 MHz</a:t>
            </a:r>
            <a:r>
              <a:rPr lang="en-US" sz="180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2176" y="94890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110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6322" y="990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55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822" y="999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20844" name="Rectangle 120843"/>
          <p:cNvSpPr/>
          <p:nvPr/>
        </p:nvSpPr>
        <p:spPr>
          <a:xfrm rot="5606286">
            <a:off x="6469152" y="2003018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Double-Bend Achromat</a:t>
            </a:r>
          </a:p>
        </p:txBody>
      </p:sp>
      <p:sp>
        <p:nvSpPr>
          <p:cNvPr id="90" name="Rectangle 89"/>
          <p:cNvSpPr/>
          <p:nvPr/>
        </p:nvSpPr>
        <p:spPr>
          <a:xfrm rot="1801094">
            <a:off x="5011001" y="2906157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1" name="Rectangle 90"/>
          <p:cNvSpPr/>
          <p:nvPr/>
        </p:nvSpPr>
        <p:spPr>
          <a:xfrm rot="19294944">
            <a:off x="4917236" y="1163585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55761" y="22768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80 m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1576401" y="3573016"/>
            <a:ext cx="1771463" cy="11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47966" y="35567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7584" y="3010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30 m</a:t>
            </a:r>
          </a:p>
        </p:txBody>
      </p:sp>
      <p:cxnSp>
        <p:nvCxnSpPr>
          <p:cNvPr id="120855" name="Straight Arrow Connector 120854"/>
          <p:cNvCxnSpPr/>
          <p:nvPr/>
        </p:nvCxnSpPr>
        <p:spPr bwMode="auto">
          <a:xfrm>
            <a:off x="1404565" y="2906942"/>
            <a:ext cx="0" cy="570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504" y="4749147"/>
            <a:ext cx="3299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(17 MV/m)=3.2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=1.4 cm)=2.5 Angstrom </a:t>
            </a:r>
          </a:p>
          <a:p>
            <a:endParaRPr lang="en-US" sz="1800" i="1"/>
          </a:p>
          <a:p>
            <a:r>
              <a:rPr lang="en-US" sz="1800" i="1"/>
              <a:t>T</a:t>
            </a:r>
            <a:r>
              <a:rPr lang="en-US" sz="1800" i="1" baseline="-25000"/>
              <a:t>und </a:t>
            </a:r>
            <a:r>
              <a:rPr lang="en-US" sz="1800" i="1"/>
              <a:t>(20 MV/m)=3.8 GeV</a:t>
            </a:r>
          </a:p>
          <a:p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FEL</a:t>
            </a:r>
            <a:r>
              <a:rPr lang="en-US" sz="1800" i="1"/>
              <a:t>(</a:t>
            </a:r>
            <a:r>
              <a:rPr lang="en-US" sz="1800" i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1800" i="1" baseline="-25000"/>
              <a:t>w</a:t>
            </a:r>
            <a:r>
              <a:rPr lang="en-US" sz="1800" i="1"/>
              <a:t>=1.0 cm)=1.05 Angstrom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1917" y="1685276"/>
            <a:ext cx="2196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(17 MV/m)=1.6 GeV</a:t>
            </a:r>
          </a:p>
          <a:p>
            <a:r>
              <a:rPr lang="en-US" sz="1600" i="1"/>
              <a:t>T</a:t>
            </a:r>
            <a:r>
              <a:rPr lang="en-US" sz="1600" i="1" baseline="-25000"/>
              <a:t>arc </a:t>
            </a:r>
            <a:r>
              <a:rPr lang="en-US" sz="1600" i="1"/>
              <a:t>(20 MV/m)=1.9 GeV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55976" y="31409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4365976" y="2464306"/>
            <a:ext cx="848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0849" name="Straight Arrow Connector 120848"/>
          <p:cNvCxnSpPr/>
          <p:nvPr/>
        </p:nvCxnSpPr>
        <p:spPr bwMode="auto">
          <a:xfrm>
            <a:off x="8464062" y="1844824"/>
            <a:ext cx="0" cy="182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69660" y="53676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Q &lt; 50 pC</a:t>
            </a:r>
          </a:p>
        </p:txBody>
      </p:sp>
      <p:sp>
        <p:nvSpPr>
          <p:cNvPr id="89" name="Footer Placeholder 1">
            <a:extLst>
              <a:ext uri="{FF2B5EF4-FFF2-40B4-BE49-F238E27FC236}">
                <a16:creationId xmlns:a16="http://schemas.microsoft.com/office/drawing/2014/main" id="{021CB7E4-9DF0-EC46-8C52-BDF84CC5F1BC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100F5EB-AAC9-AA45-BC6E-16B1A05FEC2E}"/>
              </a:ext>
            </a:extLst>
          </p:cNvPr>
          <p:cNvSpPr txBox="1"/>
          <p:nvPr/>
        </p:nvSpPr>
        <p:spPr>
          <a:xfrm>
            <a:off x="6419109" y="3733800"/>
            <a:ext cx="1911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arc</a:t>
            </a:r>
            <a:r>
              <a:rPr lang="en-US" sz="2400" b="1" i="1">
                <a:solidFill>
                  <a:srgbClr val="C00000"/>
                </a:solidFill>
              </a:rPr>
              <a:t> = 2.5 MW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5A59B82-F29A-5641-8724-554B179940B2}"/>
              </a:ext>
            </a:extLst>
          </p:cNvPr>
          <p:cNvSpPr txBox="1"/>
          <p:nvPr/>
        </p:nvSpPr>
        <p:spPr>
          <a:xfrm>
            <a:off x="878240" y="3861877"/>
            <a:ext cx="20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BriXS</a:t>
            </a:r>
            <a:r>
              <a:rPr lang="en-US" sz="2400" b="1" i="1">
                <a:solidFill>
                  <a:srgbClr val="C00000"/>
                </a:solidFill>
              </a:rPr>
              <a:t> = 2.5 MW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84B078C-02B4-CA4F-BAA0-C5D1DD36C94B}"/>
              </a:ext>
            </a:extLst>
          </p:cNvPr>
          <p:cNvSpPr txBox="1"/>
          <p:nvPr/>
        </p:nvSpPr>
        <p:spPr>
          <a:xfrm>
            <a:off x="3352800" y="3237134"/>
            <a:ext cx="2416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cryo</a:t>
            </a:r>
            <a:r>
              <a:rPr lang="en-US" sz="2400" b="1" i="1">
                <a:solidFill>
                  <a:srgbClr val="C00000"/>
                </a:solidFill>
              </a:rPr>
              <a:t> = 4.0       MW</a:t>
            </a:r>
          </a:p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RF</a:t>
            </a:r>
            <a:r>
              <a:rPr lang="en-US" sz="2400" b="1" i="1">
                <a:solidFill>
                  <a:srgbClr val="C00000"/>
                </a:solidFill>
              </a:rPr>
              <a:t> = 1.5-2.2  MW</a:t>
            </a:r>
          </a:p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el.</a:t>
            </a:r>
            <a:r>
              <a:rPr lang="en-US" sz="2400" b="1" i="1">
                <a:solidFill>
                  <a:srgbClr val="C00000"/>
                </a:solidFill>
              </a:rPr>
              <a:t> = 1.3         MW</a:t>
            </a:r>
          </a:p>
          <a:p>
            <a:r>
              <a:rPr lang="en-US" sz="2400" b="1" i="1">
                <a:solidFill>
                  <a:srgbClr val="C00000"/>
                </a:solidFill>
              </a:rPr>
              <a:t>P</a:t>
            </a:r>
            <a:r>
              <a:rPr lang="en-US" sz="2400" b="1" i="1" baseline="-25000">
                <a:solidFill>
                  <a:srgbClr val="C00000"/>
                </a:solidFill>
              </a:rPr>
              <a:t>tot</a:t>
            </a:r>
            <a:r>
              <a:rPr lang="en-US" sz="2400" b="1" i="1">
                <a:solidFill>
                  <a:srgbClr val="C00000"/>
                </a:solidFill>
              </a:rPr>
              <a:t> = 6.8-7.5 MW</a:t>
            </a:r>
          </a:p>
        </p:txBody>
      </p:sp>
    </p:spTree>
    <p:extLst>
      <p:ext uri="{BB962C8B-B14F-4D97-AF65-F5344CB8AC3E}">
        <p14:creationId xmlns:p14="http://schemas.microsoft.com/office/powerpoint/2010/main" val="134812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90" y="3417330"/>
            <a:ext cx="3748896" cy="1600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015565" y="4096102"/>
            <a:ext cx="148854" cy="21721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04800"/>
            <a:ext cx="429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Collisions</a:t>
            </a:r>
            <a:r>
              <a:rPr lang="it-IT" dirty="0"/>
              <a:t> 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rgbClr val="CC00FF"/>
                </a:solidFill>
                <a:latin typeface="Calibri" panose="020F0502020204030204" pitchFamily="34" charset="0"/>
              </a:rPr>
              <a:t>L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= λ/2 </a:t>
            </a:r>
            <a:r>
              <a:rPr lang="en-US" dirty="0">
                <a:latin typeface="Calibri" panose="020F0502020204030204" pitchFamily="34" charset="0"/>
              </a:rPr>
              <a:t>&amp; </a:t>
            </a:r>
            <a:r>
              <a:rPr lang="en-US" dirty="0">
                <a:solidFill>
                  <a:srgbClr val="CC00FF"/>
                </a:solidFill>
              </a:rPr>
              <a:t>S</a:t>
            </a:r>
            <a:r>
              <a:rPr lang="en-US" baseline="-25000" dirty="0">
                <a:solidFill>
                  <a:srgbClr val="CC00FF"/>
                </a:solidFill>
              </a:rPr>
              <a:t>A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 = λ         λ=c/f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90" y="872588"/>
            <a:ext cx="3748896" cy="1600200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1150090" y="1634588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4121890" y="1632816"/>
            <a:ext cx="76200" cy="838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2499" y="130335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3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2789" y="12635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2 &amp; 1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2483589" y="519073"/>
            <a:ext cx="381001" cy="2977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28056" y="220980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λ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3213754" y="462429"/>
            <a:ext cx="434038" cy="151336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1345" y="6858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λ/2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2849542"/>
            <a:ext cx="448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 </a:t>
            </a:r>
            <a:r>
              <a:rPr lang="it-IT" dirty="0" err="1"/>
              <a:t>Collisions</a:t>
            </a:r>
            <a:r>
              <a:rPr lang="it-IT" dirty="0"/>
              <a:t>, 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rgbClr val="CC00FF"/>
                </a:solidFill>
                <a:latin typeface="Calibri" panose="020F0502020204030204" pitchFamily="34" charset="0"/>
              </a:rPr>
              <a:t>L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= (λ/2 -2 </a:t>
            </a:r>
            <a:r>
              <a:rPr lang="el-GR" dirty="0">
                <a:solidFill>
                  <a:srgbClr val="CC00FF"/>
                </a:solidFill>
                <a:latin typeface="Calibri" panose="020F0502020204030204" pitchFamily="34" charset="0"/>
              </a:rPr>
              <a:t>Δ</a:t>
            </a:r>
            <a:r>
              <a:rPr lang="it-IT" dirty="0">
                <a:solidFill>
                  <a:srgbClr val="CC00FF"/>
                </a:solidFill>
                <a:latin typeface="Calibri" panose="020F0502020204030204" pitchFamily="34" charset="0"/>
              </a:rPr>
              <a:t>) 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&amp; </a:t>
            </a:r>
            <a:r>
              <a:rPr lang="en-US" dirty="0">
                <a:solidFill>
                  <a:srgbClr val="CC00FF"/>
                </a:solidFill>
              </a:rPr>
              <a:t>S</a:t>
            </a:r>
            <a:r>
              <a:rPr lang="en-US" baseline="-25000" dirty="0">
                <a:solidFill>
                  <a:srgbClr val="CC00FF"/>
                </a:solidFill>
              </a:rPr>
              <a:t>A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 = λ + 2</a:t>
            </a:r>
            <a:r>
              <a:rPr lang="el-GR" dirty="0">
                <a:solidFill>
                  <a:srgbClr val="CC00FF"/>
                </a:solidFill>
                <a:latin typeface="Calibri" panose="020F0502020204030204" pitchFamily="34" charset="0"/>
              </a:rPr>
              <a:t>Δ</a:t>
            </a:r>
            <a:r>
              <a:rPr lang="it-IT" dirty="0">
                <a:solidFill>
                  <a:srgbClr val="CC00FF"/>
                </a:solidFill>
                <a:latin typeface="Calibri" panose="020F0502020204030204" pitchFamily="34" charset="0"/>
              </a:rPr>
              <a:t>)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  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1150090" y="4179330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121890" y="4177558"/>
            <a:ext cx="76200" cy="8382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2499" y="384809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1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2789" y="380824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CC00FF"/>
                </a:solidFill>
              </a:rPr>
              <a:t>2 &amp; 3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2483589" y="3063815"/>
            <a:ext cx="381001" cy="2977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8056" y="475454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λ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5400000">
            <a:off x="3198690" y="3163999"/>
            <a:ext cx="434038" cy="119971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81345" y="3230542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λ/2 - 2</a:t>
            </a:r>
            <a:r>
              <a:rPr lang="el-GR" dirty="0">
                <a:solidFill>
                  <a:srgbClr val="CC00FF"/>
                </a:solidFill>
                <a:latin typeface="Calibri" panose="020F0502020204030204" pitchFamily="34" charset="0"/>
              </a:rPr>
              <a:t>Δ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667000" y="4091622"/>
            <a:ext cx="148854" cy="217214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5639549"/>
            <a:ext cx="5931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Full </a:t>
            </a:r>
            <a:r>
              <a:rPr lang="it-IT" dirty="0" err="1"/>
              <a:t>path</a:t>
            </a:r>
            <a:r>
              <a:rPr lang="it-IT" dirty="0"/>
              <a:t> </a:t>
            </a:r>
            <a:r>
              <a:rPr lang="it-IT" dirty="0" err="1"/>
              <a:t>length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by </a:t>
            </a:r>
            <a:r>
              <a:rPr lang="it-IT" dirty="0" err="1"/>
              <a:t>electrons</a:t>
            </a:r>
            <a:r>
              <a:rPr lang="it-IT" dirty="0"/>
              <a:t> from </a:t>
            </a:r>
            <a:r>
              <a:rPr lang="it-IT" dirty="0" err="1"/>
              <a:t>cavity</a:t>
            </a:r>
            <a:r>
              <a:rPr lang="it-IT" dirty="0"/>
              <a:t> </a:t>
            </a:r>
            <a:r>
              <a:rPr lang="it-IT" dirty="0" err="1"/>
              <a:t>entrance</a:t>
            </a:r>
            <a:r>
              <a:rPr lang="it-IT" dirty="0"/>
              <a:t>:</a:t>
            </a:r>
          </a:p>
          <a:p>
            <a:pPr lvl="1"/>
            <a:r>
              <a:rPr lang="it-IT" dirty="0" err="1">
                <a:solidFill>
                  <a:srgbClr val="CC00FF"/>
                </a:solidFill>
              </a:rPr>
              <a:t>If</a:t>
            </a:r>
            <a:r>
              <a:rPr lang="it-IT" dirty="0">
                <a:solidFill>
                  <a:srgbClr val="CC00FF"/>
                </a:solidFill>
              </a:rPr>
              <a:t> L</a:t>
            </a:r>
            <a:r>
              <a:rPr lang="it-IT" baseline="-25000" dirty="0">
                <a:solidFill>
                  <a:srgbClr val="CC00FF"/>
                </a:solidFill>
              </a:rPr>
              <a:t>c</a:t>
            </a:r>
            <a:r>
              <a:rPr lang="it-IT" dirty="0">
                <a:solidFill>
                  <a:srgbClr val="CC00FF"/>
                </a:solidFill>
              </a:rPr>
              <a:t>&gt;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 λ/2, </a:t>
            </a:r>
            <a:r>
              <a:rPr lang="en-US" dirty="0" err="1">
                <a:solidFill>
                  <a:srgbClr val="CC00FF"/>
                </a:solidFill>
                <a:latin typeface="Calibri" panose="020F0502020204030204" pitchFamily="34" charset="0"/>
              </a:rPr>
              <a:t>N</a:t>
            </a:r>
            <a:r>
              <a:rPr lang="en-US" baseline="-25000" dirty="0" err="1">
                <a:solidFill>
                  <a:srgbClr val="CC00FF"/>
                </a:solidFill>
                <a:latin typeface="Calibri" panose="020F0502020204030204" pitchFamily="34" charset="0"/>
              </a:rPr>
              <a:t>c,max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=(2L</a:t>
            </a:r>
            <a:r>
              <a:rPr lang="en-US" baseline="-25000" dirty="0">
                <a:solidFill>
                  <a:srgbClr val="CC00FF"/>
                </a:solidFill>
                <a:latin typeface="Calibri" panose="020F0502020204030204" pitchFamily="34" charset="0"/>
              </a:rPr>
              <a:t>c</a:t>
            </a:r>
            <a:r>
              <a:rPr lang="en-US" dirty="0">
                <a:solidFill>
                  <a:srgbClr val="CC00FF"/>
                </a:solidFill>
                <a:latin typeface="Calibri" panose="020F0502020204030204" pitchFamily="34" charset="0"/>
              </a:rPr>
              <a:t>/λ + 1)</a:t>
            </a:r>
            <a:r>
              <a:rPr lang="it-IT" dirty="0">
                <a:solidFill>
                  <a:srgbClr val="CC00FF"/>
                </a:solidFill>
              </a:rPr>
              <a:t> 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7515A2D-E4AB-D344-92F2-605BB2A3791B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72640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0" y="-76200"/>
            <a:ext cx="7853142" cy="6613238"/>
            <a:chOff x="1203512" y="-757907"/>
            <a:chExt cx="7853142" cy="6613238"/>
          </a:xfrm>
        </p:grpSpPr>
        <p:sp>
          <p:nvSpPr>
            <p:cNvPr id="133" name="Arc 132"/>
            <p:cNvSpPr/>
            <p:nvPr/>
          </p:nvSpPr>
          <p:spPr>
            <a:xfrm rot="10301093">
              <a:off x="1226136" y="-757907"/>
              <a:ext cx="5362088" cy="6613238"/>
            </a:xfrm>
            <a:prstGeom prst="arc">
              <a:avLst>
                <a:gd name="adj1" fmla="val 17376842"/>
                <a:gd name="adj2" fmla="val 1112435"/>
              </a:avLst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69027" y="1632837"/>
              <a:ext cx="547415" cy="279581"/>
              <a:chOff x="2782106" y="636326"/>
              <a:chExt cx="1925012" cy="35456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031894" y="1632837"/>
              <a:ext cx="519536" cy="279581"/>
              <a:chOff x="2782106" y="636326"/>
              <a:chExt cx="1925012" cy="35456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968510" y="1370242"/>
              <a:ext cx="88678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Undulator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58"/>
            <p:cNvGraphicFramePr>
              <a:graphicFrameLocks noChangeAspect="1"/>
            </p:cNvGraphicFramePr>
            <p:nvPr>
              <p:extLst/>
            </p:nvPr>
          </p:nvGraphicFramePr>
          <p:xfrm>
            <a:off x="7439822" y="1251757"/>
            <a:ext cx="1145061" cy="1099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9" name="Graph" r:id="rId4" imgW="4131360" imgH="2907360" progId="Origin50.Graph">
                    <p:embed/>
                  </p:oleObj>
                </mc:Choice>
                <mc:Fallback>
                  <p:oleObj name="Graph" r:id="rId4" imgW="4131360" imgH="2907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439822" y="1251757"/>
                          <a:ext cx="1145061" cy="10998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" name="Group 73"/>
            <p:cNvGrpSpPr/>
            <p:nvPr/>
          </p:nvGrpSpPr>
          <p:grpSpPr>
            <a:xfrm>
              <a:off x="6951857" y="1621080"/>
              <a:ext cx="425501" cy="314125"/>
              <a:chOff x="9421172" y="1051386"/>
              <a:chExt cx="780987" cy="418833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421172" y="1052670"/>
                <a:ext cx="390626" cy="417549"/>
                <a:chOff x="3411253" y="2494875"/>
                <a:chExt cx="1673443" cy="5207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3411253" y="2497411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753155" y="2497448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4087508" y="2495846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433124" y="2496817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4783765" y="2494875"/>
                  <a:ext cx="300931" cy="52009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9811533" y="1051386"/>
                <a:ext cx="390626" cy="417549"/>
                <a:chOff x="3411253" y="2494875"/>
                <a:chExt cx="1673443" cy="5207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411253" y="2497411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753155" y="2497448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087508" y="2495846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433124" y="2496817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783765" y="2494875"/>
                  <a:ext cx="300931" cy="52009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cxnSp>
          <p:nvCxnSpPr>
            <p:cNvPr id="73" name="Straight Arrow Connector 72"/>
            <p:cNvCxnSpPr/>
            <p:nvPr/>
          </p:nvCxnSpPr>
          <p:spPr>
            <a:xfrm flipV="1">
              <a:off x="8366374" y="1769052"/>
              <a:ext cx="237980" cy="3498"/>
            </a:xfrm>
            <a:prstGeom prst="straightConnector1">
              <a:avLst/>
            </a:prstGeom>
            <a:ln>
              <a:solidFill>
                <a:srgbClr val="E44CC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7382245" y="1619737"/>
              <a:ext cx="425501" cy="314125"/>
              <a:chOff x="9421172" y="1051386"/>
              <a:chExt cx="780987" cy="418833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9421172" y="1052670"/>
                <a:ext cx="390626" cy="417549"/>
                <a:chOff x="3411253" y="2494875"/>
                <a:chExt cx="1673443" cy="5207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3411253" y="2497411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3753155" y="2497448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087508" y="2495846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433124" y="2496817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4783765" y="2494875"/>
                  <a:ext cx="300931" cy="52009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9811533" y="1051386"/>
                <a:ext cx="390626" cy="417549"/>
                <a:chOff x="3411253" y="2494875"/>
                <a:chExt cx="1673443" cy="520725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3411253" y="2497411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753155" y="2497448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087508" y="2495846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33124" y="2496817"/>
                  <a:ext cx="300931" cy="518152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783765" y="2494875"/>
                  <a:ext cx="300931" cy="520094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88" name="Group 87"/>
            <p:cNvGrpSpPr/>
            <p:nvPr/>
          </p:nvGrpSpPr>
          <p:grpSpPr>
            <a:xfrm>
              <a:off x="4040737" y="1637781"/>
              <a:ext cx="513170" cy="279581"/>
              <a:chOff x="2782106" y="636326"/>
              <a:chExt cx="1925012" cy="354563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687120" y="1635700"/>
              <a:ext cx="550208" cy="279581"/>
              <a:chOff x="2782106" y="636326"/>
              <a:chExt cx="1925012" cy="354563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362351" y="1632837"/>
              <a:ext cx="574248" cy="279581"/>
              <a:chOff x="2782106" y="636326"/>
              <a:chExt cx="1925012" cy="354563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8048521" y="1989815"/>
              <a:ext cx="1008133" cy="3619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Dump &amp; post-FEL users</a:t>
              </a:r>
              <a:endParaRPr 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66371" y="1358701"/>
              <a:ext cx="157927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15 XFEL Cavities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rc 128"/>
            <p:cNvSpPr/>
            <p:nvPr/>
          </p:nvSpPr>
          <p:spPr>
            <a:xfrm>
              <a:off x="6951580" y="1759461"/>
              <a:ext cx="1555270" cy="789251"/>
            </a:xfrm>
            <a:prstGeom prst="arc">
              <a:avLst>
                <a:gd name="adj1" fmla="val 16200000"/>
                <a:gd name="adj2" fmla="val 21113412"/>
              </a:avLst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073309" y="1471634"/>
              <a:ext cx="88517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FEL users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Arc 131"/>
            <p:cNvSpPr/>
            <p:nvPr/>
          </p:nvSpPr>
          <p:spPr>
            <a:xfrm rot="10301093">
              <a:off x="2143840" y="1129279"/>
              <a:ext cx="3276331" cy="1317776"/>
            </a:xfrm>
            <a:prstGeom prst="arc">
              <a:avLst>
                <a:gd name="adj1" fmla="val 17730323"/>
                <a:gd name="adj2" fmla="val 0"/>
              </a:avLst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661093" y="1619855"/>
              <a:ext cx="253094" cy="308712"/>
            </a:xfrm>
            <a:prstGeom prst="re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485824" y="1962679"/>
              <a:ext cx="60785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3565029" y="5508455"/>
              <a:ext cx="1865708" cy="0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6157960" y="5508455"/>
              <a:ext cx="1772294" cy="0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582672" y="5349856"/>
              <a:ext cx="53572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m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1356696" y="1228824"/>
              <a:ext cx="3032512" cy="2562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4975308" y="1228823"/>
              <a:ext cx="2832274" cy="2192"/>
            </a:xfrm>
            <a:prstGeom prst="straightConnector1">
              <a:avLst/>
            </a:prstGeom>
            <a:ln w="3175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370290" y="1082113"/>
              <a:ext cx="62228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 m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62569" y="2641740"/>
              <a:ext cx="69762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5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BriXS</a:t>
              </a:r>
              <a:endPara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2061361" y="1768991"/>
              <a:ext cx="250883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5883446" y="3463534"/>
              <a:ext cx="3173208" cy="27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021420" y="3540334"/>
              <a:ext cx="71615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FEL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045656" y="1632499"/>
              <a:ext cx="574248" cy="279581"/>
              <a:chOff x="2782106" y="636326"/>
              <a:chExt cx="1925012" cy="354563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788173" y="665991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026428" y="666013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259423" y="665052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500267" y="665634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744612" y="664470"/>
                <a:ext cx="209705" cy="31186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986781" y="670758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225036" y="670780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58031" y="669819"/>
                <a:ext cx="209705" cy="3107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782106" y="636326"/>
                <a:ext cx="1925012" cy="354563"/>
              </a:xfrm>
              <a:prstGeom prst="rect">
                <a:avLst/>
              </a:pr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943650" y="1343204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 GeV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054" y="2622709"/>
              <a:ext cx="5633192" cy="3026927"/>
            </a:xfrm>
            <a:prstGeom prst="rect">
              <a:avLst/>
            </a:prstGeom>
          </p:spPr>
        </p:pic>
        <p:sp>
          <p:nvSpPr>
            <p:cNvPr id="144" name="Rounded Rectangle 143"/>
            <p:cNvSpPr/>
            <p:nvPr/>
          </p:nvSpPr>
          <p:spPr>
            <a:xfrm>
              <a:off x="2969654" y="2478959"/>
              <a:ext cx="5078867" cy="3300514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6" name="Object 145"/>
            <p:cNvGraphicFramePr>
              <a:graphicFrameLocks noChangeAspect="1"/>
            </p:cNvGraphicFramePr>
            <p:nvPr>
              <p:extLst/>
            </p:nvPr>
          </p:nvGraphicFramePr>
          <p:xfrm>
            <a:off x="6608156" y="2498590"/>
            <a:ext cx="2152089" cy="1161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0" name="Graph" r:id="rId7" imgW="4131360" imgH="2907360" progId="Origin50.Graph">
                    <p:embed/>
                  </p:oleObj>
                </mc:Choice>
                <mc:Fallback>
                  <p:oleObj name="Graph" r:id="rId7" imgW="4131360" imgH="29073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08156" y="2498590"/>
                          <a:ext cx="2152089" cy="11613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ounded Rectangle 4"/>
            <p:cNvSpPr/>
            <p:nvPr/>
          </p:nvSpPr>
          <p:spPr>
            <a:xfrm>
              <a:off x="1203512" y="1489262"/>
              <a:ext cx="969827" cy="5803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5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BriXS</a:t>
              </a:r>
              <a:endPara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Straight Arrow Connector 124"/>
            <p:cNvCxnSpPr/>
            <p:nvPr/>
          </p:nvCxnSpPr>
          <p:spPr>
            <a:xfrm flipV="1">
              <a:off x="2000251" y="1758402"/>
              <a:ext cx="5855063" cy="10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Immagin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1053714" y="290726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O(10) m/M€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80095" y="152400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O(100) m/M€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130373" y="5962011"/>
            <a:ext cx="206197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V. Petrillo</a:t>
            </a:r>
            <a:endParaRPr lang="en-US"/>
          </a:p>
        </p:txBody>
      </p:sp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381000" y="332746"/>
            <a:ext cx="7427508" cy="103885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MariX </a:t>
            </a:r>
            <a:r>
              <a:rPr lang="mr-IN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The Straw Man Design</a:t>
            </a:r>
          </a:p>
          <a:p>
            <a:pPr algn="ctr" defTabSz="914400"/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Multi-disciplinary Advanced Infra-structure for Research with X-rays </a:t>
            </a:r>
          </a:p>
          <a:p>
            <a:pPr algn="ctr" defTabSz="914400"/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Macchina Analitica per Ricerca Inter-disciplinare con raggi X</a:t>
            </a:r>
            <a:endParaRPr lang="en-US" b="1" i="1" kern="0">
              <a:solidFill>
                <a:srgbClr val="0070C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2205" y="4368234"/>
            <a:ext cx="12811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+- 80/100 MeV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343400" y="5562600"/>
            <a:ext cx="12811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+- 80/100 MeV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8413" y="4600297"/>
            <a:ext cx="2378600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b="1"/>
              <a:t>beam-beam interactions !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937391-176C-9B45-B933-B4C611A0C42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96475" y="6635750"/>
            <a:ext cx="3865925" cy="2222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55503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0" y="1295400"/>
            <a:ext cx="8940139" cy="4877262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58000" y="6277992"/>
            <a:ext cx="206197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V. Petrillo</a:t>
            </a:r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57952D4-D464-B646-83D8-BF8E7B93327E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77495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56766" y="2590800"/>
            <a:ext cx="1717178" cy="91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BriXS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94851" y="2603768"/>
            <a:ext cx="4329749" cy="35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Linac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2639687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5 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9195" y="3052919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 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765" y="2513320"/>
            <a:ext cx="6067835" cy="1249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459457"/>
            <a:ext cx="1842451" cy="8368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Criogenia</a:t>
            </a:r>
          </a:p>
          <a:p>
            <a:pPr algn="ctr"/>
            <a:r>
              <a:rPr lang="en-US"/>
              <a:t>Fluidi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24700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3581400"/>
            <a:ext cx="2438400" cy="977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Laboratori elettronica, laser, rivelatori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393104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 m</a:t>
            </a:r>
          </a:p>
        </p:txBody>
      </p:sp>
      <p:sp>
        <p:nvSpPr>
          <p:cNvPr id="3" name="Trapezoid 2"/>
          <p:cNvSpPr/>
          <p:nvPr/>
        </p:nvSpPr>
        <p:spPr>
          <a:xfrm rot="16200000">
            <a:off x="6899016" y="1330584"/>
            <a:ext cx="1441967" cy="25908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31400" y="2681808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Sale Sperimentali FEL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7672" y="3490859"/>
            <a:ext cx="1696272" cy="100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37942" y="172279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35 m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1719384" y="3253712"/>
            <a:ext cx="613482" cy="625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78307" y="2971800"/>
            <a:ext cx="4246293" cy="79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-333981" y="3000982"/>
            <a:ext cx="1077127" cy="1043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6757" y="292885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" y="325913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19200" y="44958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 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81200" y="2290979"/>
            <a:ext cx="4344263" cy="22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Tunnel servizi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6028972" y="2657832"/>
            <a:ext cx="438861" cy="1523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30497" y="320040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100 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08183" y="248748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228600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 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40996" y="3048000"/>
            <a:ext cx="1022302" cy="449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Sala Sperim. imaging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04742" y="31242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47542" y="3429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4408" y="835323"/>
            <a:ext cx="796473" cy="5569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Drive Lasers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2514" y="4880850"/>
            <a:ext cx="1022205" cy="642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Power Supplies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6800" y="506380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9371" y="54864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7086" y="89074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408" y="6096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5938" y="1386183"/>
            <a:ext cx="33433" cy="1465483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752764" y="493202"/>
            <a:ext cx="3814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MariX – Draft Civil Engineering</a:t>
            </a:r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800600" y="1999789"/>
            <a:ext cx="740198" cy="1233557"/>
          </a:xfrm>
          <a:prstGeom prst="parallelogram">
            <a:avLst>
              <a:gd name="adj" fmla="val 637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17144" y="1660764"/>
            <a:ext cx="712632" cy="1833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964019" y="1660764"/>
            <a:ext cx="715688" cy="18495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39000" y="2221468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0800" y="4920734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1000" y="266700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2000" y="327660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94400" y="266700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23000" y="228600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2000" y="99060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46720" y="1895175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61864" y="3593068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9487" y="4001226"/>
            <a:ext cx="1992376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 : altezza utile interna 5 metri</a:t>
            </a:r>
          </a:p>
          <a:p>
            <a:r>
              <a:rPr lang="en-US" sz="1200"/>
              <a:t>H : altezza utile interna 8 metri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9487" y="4710499"/>
            <a:ext cx="2211311" cy="471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verdi in superficie, </a:t>
            </a:r>
          </a:p>
          <a:p>
            <a:pPr algn="ctr"/>
            <a:r>
              <a:rPr lang="en-US" sz="1400"/>
              <a:t>capannoni industriali puliti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297041" y="5366991"/>
            <a:ext cx="2646559" cy="4711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blu sotterranee , </a:t>
            </a:r>
          </a:p>
          <a:p>
            <a:pPr algn="ctr"/>
            <a:r>
              <a:rPr lang="en-US" sz="1400"/>
              <a:t>pavimento a -7 m dalla superficie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276600" y="6005899"/>
            <a:ext cx="5632041" cy="5473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rosse: schermatura per radio-protezione, spessore minimo 2 metri.</a:t>
            </a:r>
          </a:p>
          <a:p>
            <a:pPr algn="ctr"/>
            <a:r>
              <a:rPr lang="en-US" sz="1400"/>
              <a:t> Si estendono anche alla base e al di sopra della aree blu da esse racchiuse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1400" y="4419600"/>
            <a:ext cx="22247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superficie sotterranea</a:t>
            </a:r>
          </a:p>
          <a:p>
            <a:r>
              <a:rPr lang="en-US" sz="1400"/>
              <a:t>bunkerizzata = 3.756</a:t>
            </a:r>
          </a:p>
          <a:p>
            <a:r>
              <a:rPr lang="en-US" sz="1400"/>
              <a:t>superficie sotterranea</a:t>
            </a:r>
          </a:p>
          <a:p>
            <a:r>
              <a:rPr lang="en-US" sz="1400"/>
              <a:t>non bunkerizzata = 3.960</a:t>
            </a:r>
          </a:p>
          <a:p>
            <a:r>
              <a:rPr lang="en-US" sz="1400"/>
              <a:t>superficie fuoriterra = 3.400</a:t>
            </a:r>
          </a:p>
          <a:p>
            <a:r>
              <a:rPr lang="en-US" sz="1400"/>
              <a:t>Totale = 11.116 m</a:t>
            </a:r>
            <a:r>
              <a:rPr lang="en-US" sz="1400" baseline="30000"/>
              <a:t>2</a:t>
            </a:r>
            <a:r>
              <a:rPr lang="en-US" sz="1400"/>
              <a:t>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196578" y="3346968"/>
            <a:ext cx="166630" cy="1533882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79707" y="2296328"/>
            <a:ext cx="0" cy="19115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676651" y="2667000"/>
            <a:ext cx="3056" cy="2899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743200" y="1892492"/>
            <a:ext cx="1453051" cy="393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montaggi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33342" y="162800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7742" y="1905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</p:spTree>
    <p:extLst>
      <p:ext uri="{BB962C8B-B14F-4D97-AF65-F5344CB8AC3E}">
        <p14:creationId xmlns:p14="http://schemas.microsoft.com/office/powerpoint/2010/main" val="107989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sp>
        <p:nvSpPr>
          <p:cNvPr id="148" name="Text Box 4"/>
          <p:cNvSpPr txBox="1">
            <a:spLocks noChangeArrowheads="1"/>
          </p:cNvSpPr>
          <p:nvPr/>
        </p:nvSpPr>
        <p:spPr bwMode="auto">
          <a:xfrm>
            <a:off x="165277" y="1318736"/>
            <a:ext cx="8640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i="1" u="sng"/>
              <a:t>Luca Serafini</a:t>
            </a:r>
            <a:r>
              <a:rPr lang="en-US" sz="1800" i="1"/>
              <a:t> –  INFN-Milan and University of Milan</a:t>
            </a:r>
          </a:p>
        </p:txBody>
      </p:sp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762000" y="270738"/>
            <a:ext cx="7391400" cy="85345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2800" b="1" i="1" ker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MariX-CDR 4th Meeting</a:t>
            </a:r>
          </a:p>
          <a:p>
            <a:pPr algn="ctr" defTabSz="914400"/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30 Gennaio 2018 </a:t>
            </a:r>
            <a:r>
              <a:rPr lang="mr-IN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i="1" kern="0">
                <a:solidFill>
                  <a:srgbClr val="0070C0"/>
                </a:solidFill>
                <a:latin typeface="Times" charset="0"/>
                <a:ea typeface="ＭＳ Ｐゴシック" charset="0"/>
                <a:cs typeface="ＭＳ Ｐゴシック" charset="0"/>
              </a:rPr>
              <a:t> Milano</a:t>
            </a:r>
            <a:endParaRPr lang="en-US" b="1" i="1" kern="0">
              <a:solidFill>
                <a:srgbClr val="0070C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1964" y="1904999"/>
            <a:ext cx="8839200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FF"/>
                </a:solidFill>
                <a:cs typeface="Symbol" charset="0"/>
              </a:rPr>
              <a:t>Nuovo Lay-out per MariX-FEL con Linac ricircolato ad Arco “Bolla (stile SLC).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cs typeface="Symbol" charset="0"/>
              </a:rPr>
              <a:t>Energia Finale 3.2 GeV con 17 MV/m e 3.8 con 20 MV/m, il tutto con un Linac da 1.5 GeV, cioe’ solo 11+1 criomoduli Tesla.</a:t>
            </a:r>
            <a:endParaRPr lang="en-US" sz="2000" b="1">
              <a:cs typeface="Symbo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solidFill>
                  <a:srgbClr val="008000"/>
                </a:solidFill>
                <a:cs typeface="Symbol" charset="0"/>
              </a:rPr>
              <a:t>2.5 Angstrom raggiungibili con ondulatore </a:t>
            </a:r>
            <a:r>
              <a:rPr lang="en-US" sz="2000" b="1">
                <a:solidFill>
                  <a:srgbClr val="008000"/>
                </a:solidFill>
                <a:cs typeface="Symbol" charset="0"/>
              </a:rPr>
              <a:t>“s</a:t>
            </a:r>
            <a:r>
              <a:rPr lang="it-IT" sz="2000" b="1">
                <a:solidFill>
                  <a:srgbClr val="008000"/>
                </a:solidFill>
                <a:cs typeface="Symbol" charset="0"/>
              </a:rPr>
              <a:t>tate of the art</a:t>
            </a:r>
            <a:r>
              <a:rPr lang="en-US" sz="2000" b="1">
                <a:solidFill>
                  <a:srgbClr val="008000"/>
                </a:solidFill>
                <a:cs typeface="Symbol" charset="0"/>
              </a:rPr>
              <a:t>“</a:t>
            </a:r>
            <a:r>
              <a:rPr lang="it-IT" sz="2000" b="1">
                <a:solidFill>
                  <a:srgbClr val="008000"/>
                </a:solidFill>
                <a:cs typeface="Symbol" charset="0"/>
              </a:rPr>
              <a:t> da 1.4 cm (a 3.2 GeV) e 1 Angstrom raggiungibile con ondulatore da 1 cm (a 3.8 GeV)</a:t>
            </a:r>
            <a:endParaRPr lang="en-US" sz="2000" b="1">
              <a:solidFill>
                <a:srgbClr val="008000"/>
              </a:solidFill>
              <a:cs typeface="Symbo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FF0000"/>
                </a:solidFill>
                <a:cs typeface="Symbol" charset="0"/>
              </a:rPr>
              <a:t>Una sola zona in superficie per le Beam-Lines e Aree Sperimentali, sia FEL che BriXS (footprint piu’ adeguato per Area Expo)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FFC000"/>
                </a:solidFill>
                <a:cs typeface="Symbol" charset="0"/>
              </a:rPr>
              <a:t>Tunnel piu’ compatto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cs typeface="Symbol" charset="0"/>
              </a:rPr>
              <a:t>Macchina piu’ complessa </a:t>
            </a:r>
            <a:r>
              <a:rPr lang="mr-IN" sz="2000" b="1">
                <a:cs typeface="Symbol" charset="0"/>
              </a:rPr>
              <a:t>–</a:t>
            </a:r>
            <a:r>
              <a:rPr lang="en-US" sz="2000" b="1">
                <a:cs typeface="Symbol" charset="0"/>
              </a:rPr>
              <a:t> tunabilita’ in energia piu’ limitata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BB36A2-7AFE-3F4E-946C-42D0439CC3A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00" y="6635750"/>
            <a:ext cx="5143500" cy="2222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8421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ardrop 115">
            <a:extLst>
              <a:ext uri="{FF2B5EF4-FFF2-40B4-BE49-F238E27FC236}">
                <a16:creationId xmlns:a16="http://schemas.microsoft.com/office/drawing/2014/main" id="{5492E6C4-563B-457D-96E2-F964EB7D9F41}"/>
              </a:ext>
            </a:extLst>
          </p:cNvPr>
          <p:cNvSpPr/>
          <p:nvPr/>
        </p:nvSpPr>
        <p:spPr>
          <a:xfrm rot="13680000">
            <a:off x="7181634" y="2058454"/>
            <a:ext cx="1828800" cy="1828800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A67DE485-A2F9-459C-A7CF-72ABB56952C9}"/>
              </a:ext>
            </a:extLst>
          </p:cNvPr>
          <p:cNvSpPr/>
          <p:nvPr/>
        </p:nvSpPr>
        <p:spPr>
          <a:xfrm rot="13680000">
            <a:off x="7268004" y="2162528"/>
            <a:ext cx="1619068" cy="161920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8156" y="2988136"/>
            <a:ext cx="1717178" cy="910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BriXS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8156" y="2910656"/>
            <a:ext cx="1724436" cy="892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38665" y="2730362"/>
            <a:ext cx="2178525" cy="40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43790" y="1386134"/>
            <a:ext cx="1842451" cy="8368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Criogenia</a:t>
            </a:r>
          </a:p>
          <a:p>
            <a:pPr algn="ctr"/>
            <a:r>
              <a:rPr lang="en-US"/>
              <a:t>Fluidi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990" y="117367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43790" y="3978736"/>
            <a:ext cx="2438400" cy="9776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Laboratori elettronica, laser, rivelatori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5990" y="432838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 m</a:t>
            </a:r>
          </a:p>
        </p:txBody>
      </p:sp>
      <p:sp>
        <p:nvSpPr>
          <p:cNvPr id="3" name="Trapezoid 2"/>
          <p:cNvSpPr/>
          <p:nvPr/>
        </p:nvSpPr>
        <p:spPr>
          <a:xfrm rot="5400000">
            <a:off x="59776" y="1842602"/>
            <a:ext cx="1473957" cy="157911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70" y="2437997"/>
            <a:ext cx="1370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Sale</a:t>
            </a:r>
          </a:p>
          <a:p>
            <a:r>
              <a:rPr lang="en-US" dirty="0" err="1"/>
              <a:t>Sperimentali</a:t>
            </a:r>
            <a:endParaRPr lang="en-US" dirty="0"/>
          </a:p>
          <a:p>
            <a:r>
              <a:rPr lang="en-US" dirty="0"/>
              <a:t>FEL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69062" y="3888195"/>
            <a:ext cx="1696272" cy="100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29332" y="164946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35 m</a:t>
            </a:r>
          </a:p>
        </p:txBody>
      </p:sp>
      <p:sp>
        <p:nvSpPr>
          <p:cNvPr id="30" name="Rectangle 29"/>
          <p:cNvSpPr/>
          <p:nvPr/>
        </p:nvSpPr>
        <p:spPr>
          <a:xfrm rot="16200000">
            <a:off x="4410774" y="3651048"/>
            <a:ext cx="613482" cy="625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22871" y="3154682"/>
            <a:ext cx="2195453" cy="55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2357409" y="3398318"/>
            <a:ext cx="1077127" cy="1043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98147" y="33261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5790" y="365646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40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0590" y="48931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 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10456" y="2246264"/>
            <a:ext cx="3383918" cy="189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Tunnel servizi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674" y="344354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74725" y="213603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 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32386" y="3445336"/>
            <a:ext cx="1022302" cy="449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Sala Sperim. imaging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96132" y="35215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8932" y="38263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20 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95798" y="762000"/>
            <a:ext cx="796473" cy="5569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Drive Lasers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13904" y="5278186"/>
            <a:ext cx="1022205" cy="642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Power Supplies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58190" y="546114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50761" y="592219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58476" y="81741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95798" y="904072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 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99399" y="54464"/>
            <a:ext cx="381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MariX</a:t>
            </a:r>
            <a:r>
              <a:rPr lang="it-IT" b="1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 – Draft </a:t>
            </a:r>
            <a:r>
              <a:rPr lang="it-IT" b="1" i="1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Civil</a:t>
            </a:r>
            <a:r>
              <a:rPr lang="it-IT" b="1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Times New Roman" charset="0"/>
              </a:rPr>
              <a:t> Engineering version2 – option2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003" y="2191184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2190" y="5318070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52390" y="3064336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33390" y="3673936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51527" y="2785001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6183" y="2228368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53390" y="917277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38110" y="1821852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53254" y="3990404"/>
            <a:ext cx="3289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887968" y="3744304"/>
            <a:ext cx="166630" cy="1533882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434590" y="1853226"/>
            <a:ext cx="1453051" cy="3935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montaggi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24732" y="158873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 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77000" y="183933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217F6B3-E280-4493-992B-057A662F3DA1}"/>
              </a:ext>
            </a:extLst>
          </p:cNvPr>
          <p:cNvSpPr/>
          <p:nvPr/>
        </p:nvSpPr>
        <p:spPr>
          <a:xfrm>
            <a:off x="3143494" y="2546858"/>
            <a:ext cx="1518604" cy="34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H.E.C.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F22762-0674-4F15-BE2E-5022E96BE1D0}"/>
              </a:ext>
            </a:extLst>
          </p:cNvPr>
          <p:cNvSpPr/>
          <p:nvPr/>
        </p:nvSpPr>
        <p:spPr>
          <a:xfrm>
            <a:off x="1610456" y="2450422"/>
            <a:ext cx="3342798" cy="680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6E2F9BB-E694-4DCF-850C-37FEC28FBFE2}"/>
              </a:ext>
            </a:extLst>
          </p:cNvPr>
          <p:cNvSpPr/>
          <p:nvPr/>
        </p:nvSpPr>
        <p:spPr>
          <a:xfrm>
            <a:off x="1600747" y="2546418"/>
            <a:ext cx="1518604" cy="34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Undulator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3355682-5D5A-4192-9148-2202726A4358}"/>
              </a:ext>
            </a:extLst>
          </p:cNvPr>
          <p:cNvSpPr/>
          <p:nvPr/>
        </p:nvSpPr>
        <p:spPr>
          <a:xfrm rot="5400000">
            <a:off x="1479275" y="2692806"/>
            <a:ext cx="348452" cy="752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5F84D0-94CB-40F5-BA92-5EBF6F1B16DB}"/>
              </a:ext>
            </a:extLst>
          </p:cNvPr>
          <p:cNvSpPr/>
          <p:nvPr/>
        </p:nvSpPr>
        <p:spPr>
          <a:xfrm>
            <a:off x="1607220" y="2920183"/>
            <a:ext cx="1214039" cy="84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828AE6-6D97-45BE-A037-9944027978C8}"/>
              </a:ext>
            </a:extLst>
          </p:cNvPr>
          <p:cNvSpPr txBox="1"/>
          <p:nvPr/>
        </p:nvSpPr>
        <p:spPr>
          <a:xfrm>
            <a:off x="7781274" y="3902536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110 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BA14E55-D139-4231-955E-B38BBD37BF98}"/>
              </a:ext>
            </a:extLst>
          </p:cNvPr>
          <p:cNvSpPr txBox="1"/>
          <p:nvPr/>
        </p:nvSpPr>
        <p:spPr>
          <a:xfrm>
            <a:off x="5746208" y="314056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141 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9C21D31-76C9-4FFF-8AF8-85262BD1B8EA}"/>
              </a:ext>
            </a:extLst>
          </p:cNvPr>
          <p:cNvSpPr txBox="1"/>
          <p:nvPr/>
        </p:nvSpPr>
        <p:spPr>
          <a:xfrm>
            <a:off x="2076183" y="269452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 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8FF7DE2-087E-434F-86CA-8BCF7910CF50}"/>
              </a:ext>
            </a:extLst>
          </p:cNvPr>
          <p:cNvSpPr txBox="1"/>
          <p:nvPr/>
        </p:nvSpPr>
        <p:spPr>
          <a:xfrm>
            <a:off x="3613293" y="269509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 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49A9D65-902B-4477-A561-C3FE493A020F}"/>
              </a:ext>
            </a:extLst>
          </p:cNvPr>
          <p:cNvSpPr txBox="1"/>
          <p:nvPr/>
        </p:nvSpPr>
        <p:spPr>
          <a:xfrm>
            <a:off x="2904000" y="2623269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2EADF6-D6AF-4E64-BC4D-0CF8947B74CB}"/>
              </a:ext>
            </a:extLst>
          </p:cNvPr>
          <p:cNvSpPr txBox="1"/>
          <p:nvPr/>
        </p:nvSpPr>
        <p:spPr>
          <a:xfrm>
            <a:off x="4343400" y="2623269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09830" y="1454837"/>
            <a:ext cx="40931" cy="1794165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C78323B-63E3-431D-B5EE-53128A39E3B8}"/>
              </a:ext>
            </a:extLst>
          </p:cNvPr>
          <p:cNvSpPr txBox="1"/>
          <p:nvPr/>
        </p:nvSpPr>
        <p:spPr>
          <a:xfrm>
            <a:off x="7664239" y="3403895"/>
            <a:ext cx="144000" cy="184666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dirty="0"/>
              <a:t>h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B7C6DE-BE5E-499A-B837-1C6D58B776DE}"/>
              </a:ext>
            </a:extLst>
          </p:cNvPr>
          <p:cNvSpPr txBox="1"/>
          <p:nvPr/>
        </p:nvSpPr>
        <p:spPr>
          <a:xfrm>
            <a:off x="8668057" y="194696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80 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430B18-6658-44C4-BBF8-BC8F3C3B38A8}"/>
              </a:ext>
            </a:extLst>
          </p:cNvPr>
          <p:cNvCxnSpPr/>
          <p:nvPr/>
        </p:nvCxnSpPr>
        <p:spPr>
          <a:xfrm>
            <a:off x="0" y="6629751"/>
            <a:ext cx="16764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F80DB61-C82A-4AF7-92E5-CEED50D88F59}"/>
              </a:ext>
            </a:extLst>
          </p:cNvPr>
          <p:cNvCxnSpPr>
            <a:cxnSpLocks/>
          </p:cNvCxnSpPr>
          <p:nvPr/>
        </p:nvCxnSpPr>
        <p:spPr>
          <a:xfrm>
            <a:off x="1654978" y="6631610"/>
            <a:ext cx="146437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3563EB-937A-4AD9-8677-AC1363E23059}"/>
              </a:ext>
            </a:extLst>
          </p:cNvPr>
          <p:cNvCxnSpPr>
            <a:cxnSpLocks/>
          </p:cNvCxnSpPr>
          <p:nvPr/>
        </p:nvCxnSpPr>
        <p:spPr>
          <a:xfrm>
            <a:off x="3124200" y="6629751"/>
            <a:ext cx="15933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55C76BAC-707E-46A9-B611-9C9ABB709309}"/>
              </a:ext>
            </a:extLst>
          </p:cNvPr>
          <p:cNvCxnSpPr>
            <a:cxnSpLocks/>
          </p:cNvCxnSpPr>
          <p:nvPr/>
        </p:nvCxnSpPr>
        <p:spPr>
          <a:xfrm>
            <a:off x="4717515" y="6629751"/>
            <a:ext cx="243119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1315352-DFD6-463A-9D24-B5FFBA3A6A7F}"/>
              </a:ext>
            </a:extLst>
          </p:cNvPr>
          <p:cNvCxnSpPr>
            <a:cxnSpLocks/>
          </p:cNvCxnSpPr>
          <p:nvPr/>
        </p:nvCxnSpPr>
        <p:spPr>
          <a:xfrm>
            <a:off x="7131443" y="6629751"/>
            <a:ext cx="201255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4C8C22C-9381-4301-8185-ACBBA383FB71}"/>
              </a:ext>
            </a:extLst>
          </p:cNvPr>
          <p:cNvSpPr txBox="1"/>
          <p:nvPr/>
        </p:nvSpPr>
        <p:spPr>
          <a:xfrm>
            <a:off x="548697" y="635586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BF97237-42EC-4302-A8B5-0CE77C844090}"/>
              </a:ext>
            </a:extLst>
          </p:cNvPr>
          <p:cNvSpPr txBox="1"/>
          <p:nvPr/>
        </p:nvSpPr>
        <p:spPr>
          <a:xfrm>
            <a:off x="2133600" y="636198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60 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82218A-5915-433E-8DFF-D9D0A9BAC902}"/>
              </a:ext>
            </a:extLst>
          </p:cNvPr>
          <p:cNvSpPr txBox="1"/>
          <p:nvPr/>
        </p:nvSpPr>
        <p:spPr>
          <a:xfrm>
            <a:off x="3758190" y="636422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55 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D376C0-637D-44BE-B834-3227F28E2D4B}"/>
              </a:ext>
            </a:extLst>
          </p:cNvPr>
          <p:cNvSpPr txBox="1"/>
          <p:nvPr/>
        </p:nvSpPr>
        <p:spPr>
          <a:xfrm>
            <a:off x="5593195" y="6351592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145 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B23113-F935-422F-A561-ED7D693C7E90}"/>
              </a:ext>
            </a:extLst>
          </p:cNvPr>
          <p:cNvSpPr txBox="1"/>
          <p:nvPr/>
        </p:nvSpPr>
        <p:spPr>
          <a:xfrm>
            <a:off x="7852186" y="6354611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110 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5BA06DF-8CDF-4394-95D7-83A93DEA20D9}"/>
              </a:ext>
            </a:extLst>
          </p:cNvPr>
          <p:cNvSpPr txBox="1"/>
          <p:nvPr/>
        </p:nvSpPr>
        <p:spPr>
          <a:xfrm>
            <a:off x="6926933" y="5867400"/>
            <a:ext cx="228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Grand-total = 470 m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42BBC1D-7221-48F8-89DC-E01D7EFD1E74}"/>
              </a:ext>
            </a:extLst>
          </p:cNvPr>
          <p:cNvSpPr txBox="1"/>
          <p:nvPr/>
        </p:nvSpPr>
        <p:spPr>
          <a:xfrm>
            <a:off x="37222" y="3930090"/>
            <a:ext cx="1992376" cy="369332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/>
              <a:t>h : altezza utile interna 5 metri</a:t>
            </a:r>
          </a:p>
          <a:p>
            <a:r>
              <a:rPr lang="en-US" sz="1200"/>
              <a:t>H : altezza utile interna 8 metri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21B57DE-81FD-4944-BC7F-A0939AD8E063}"/>
              </a:ext>
            </a:extLst>
          </p:cNvPr>
          <p:cNvSpPr/>
          <p:nvPr/>
        </p:nvSpPr>
        <p:spPr>
          <a:xfrm>
            <a:off x="37222" y="4639363"/>
            <a:ext cx="2211311" cy="471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verdi in superficie, </a:t>
            </a:r>
          </a:p>
          <a:p>
            <a:pPr algn="ctr"/>
            <a:r>
              <a:rPr lang="en-US" sz="1400"/>
              <a:t>capannoni industriali puliti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242FF98-0AB0-49EA-9D79-CBC14895AD08}"/>
              </a:ext>
            </a:extLst>
          </p:cNvPr>
          <p:cNvSpPr/>
          <p:nvPr/>
        </p:nvSpPr>
        <p:spPr>
          <a:xfrm>
            <a:off x="4776" y="5295855"/>
            <a:ext cx="2646559" cy="47110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blu sotterranee , </a:t>
            </a:r>
          </a:p>
          <a:p>
            <a:pPr algn="ctr"/>
            <a:r>
              <a:rPr lang="en-US" sz="1400"/>
              <a:t>pavimento a -7 m dalla superficie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6254C0D-F43D-49E6-8C40-4BFDA18D43EA}"/>
              </a:ext>
            </a:extLst>
          </p:cNvPr>
          <p:cNvSpPr/>
          <p:nvPr/>
        </p:nvSpPr>
        <p:spPr>
          <a:xfrm>
            <a:off x="4464481" y="5046909"/>
            <a:ext cx="2385132" cy="1292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aree rosse: schermatura per radio-protezione, spessore minimo 2 metri.</a:t>
            </a:r>
          </a:p>
          <a:p>
            <a:pPr algn="ctr"/>
            <a:r>
              <a:rPr lang="en-US" sz="1400"/>
              <a:t> Si estendono anche alla base e al di sopra della aree blu da esse racchiuse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24C2BC0-DE28-43A4-A005-7318D91319DF}"/>
              </a:ext>
            </a:extLst>
          </p:cNvPr>
          <p:cNvSpPr txBox="1"/>
          <p:nvPr/>
        </p:nvSpPr>
        <p:spPr>
          <a:xfrm>
            <a:off x="6937447" y="4349033"/>
            <a:ext cx="22245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sotterranea</a:t>
            </a:r>
            <a:endParaRPr lang="en-US" sz="1400" dirty="0"/>
          </a:p>
          <a:p>
            <a:r>
              <a:rPr lang="en-US" sz="1400" dirty="0" err="1"/>
              <a:t>bunkerizzata</a:t>
            </a:r>
            <a:r>
              <a:rPr lang="en-US" sz="1400" dirty="0"/>
              <a:t> = 10.920</a:t>
            </a:r>
          </a:p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sotterranea</a:t>
            </a:r>
            <a:endParaRPr lang="en-US" sz="1400" dirty="0"/>
          </a:p>
          <a:p>
            <a:r>
              <a:rPr lang="en-US" sz="1400" dirty="0"/>
              <a:t>non </a:t>
            </a:r>
            <a:r>
              <a:rPr lang="en-US" sz="1400" dirty="0" err="1"/>
              <a:t>bunkerizzata</a:t>
            </a:r>
            <a:r>
              <a:rPr lang="en-US" sz="1400" dirty="0"/>
              <a:t> = 5.240</a:t>
            </a:r>
          </a:p>
          <a:p>
            <a:r>
              <a:rPr lang="en-US" sz="1400" dirty="0" err="1"/>
              <a:t>superficie</a:t>
            </a:r>
            <a:r>
              <a:rPr lang="en-US" sz="1400" dirty="0"/>
              <a:t> </a:t>
            </a:r>
            <a:r>
              <a:rPr lang="en-US" sz="1400" dirty="0" err="1"/>
              <a:t>fuoriterra</a:t>
            </a:r>
            <a:r>
              <a:rPr lang="en-US" sz="1400" dirty="0"/>
              <a:t> = 3.700</a:t>
            </a:r>
          </a:p>
          <a:p>
            <a:r>
              <a:rPr lang="en-US" sz="1400" dirty="0" err="1"/>
              <a:t>Totale</a:t>
            </a:r>
            <a:r>
              <a:rPr lang="en-US" sz="1400" dirty="0"/>
              <a:t> = 19.860 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EDB22B3-542A-4AFE-BE09-4199C0FBCD2A}"/>
              </a:ext>
            </a:extLst>
          </p:cNvPr>
          <p:cNvSpPr txBox="1"/>
          <p:nvPr/>
        </p:nvSpPr>
        <p:spPr>
          <a:xfrm>
            <a:off x="6626389" y="2790851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m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B5E93BBF-FE8A-41CC-A59B-12CEBF9ACDA7}"/>
              </a:ext>
            </a:extLst>
          </p:cNvPr>
          <p:cNvCxnSpPr>
            <a:cxnSpLocks/>
          </p:cNvCxnSpPr>
          <p:nvPr/>
        </p:nvCxnSpPr>
        <p:spPr>
          <a:xfrm>
            <a:off x="4717515" y="2246264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EA554C0-2B0E-4CC6-83AD-35351F0CF2FE}"/>
              </a:ext>
            </a:extLst>
          </p:cNvPr>
          <p:cNvCxnSpPr>
            <a:cxnSpLocks/>
          </p:cNvCxnSpPr>
          <p:nvPr/>
        </p:nvCxnSpPr>
        <p:spPr>
          <a:xfrm>
            <a:off x="6627058" y="2761194"/>
            <a:ext cx="0" cy="3592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EF294C4-A6D8-4525-B225-52FEF3D070BE}"/>
              </a:ext>
            </a:extLst>
          </p:cNvPr>
          <p:cNvCxnSpPr>
            <a:cxnSpLocks/>
          </p:cNvCxnSpPr>
          <p:nvPr/>
        </p:nvCxnSpPr>
        <p:spPr>
          <a:xfrm>
            <a:off x="3222062" y="2609928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94D03BB-DF57-484A-8FFE-3C9C800616B3}"/>
              </a:ext>
            </a:extLst>
          </p:cNvPr>
          <p:cNvSpPr txBox="1"/>
          <p:nvPr/>
        </p:nvSpPr>
        <p:spPr>
          <a:xfrm>
            <a:off x="3191383" y="258649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m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6BFA31B-EC86-478A-9CAF-699E42574C1C}"/>
              </a:ext>
            </a:extLst>
          </p:cNvPr>
          <p:cNvSpPr/>
          <p:nvPr/>
        </p:nvSpPr>
        <p:spPr>
          <a:xfrm>
            <a:off x="4690689" y="2516873"/>
            <a:ext cx="231608" cy="835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15FAF35A-C589-4778-A875-FAF033E4B4CA}"/>
              </a:ext>
            </a:extLst>
          </p:cNvPr>
          <p:cNvSpPr/>
          <p:nvPr/>
        </p:nvSpPr>
        <p:spPr>
          <a:xfrm rot="16200000">
            <a:off x="4821551" y="3288729"/>
            <a:ext cx="198018" cy="9772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830A0A-6B9D-474C-9711-6509627D9677}"/>
              </a:ext>
            </a:extLst>
          </p:cNvPr>
          <p:cNvSpPr/>
          <p:nvPr/>
        </p:nvSpPr>
        <p:spPr>
          <a:xfrm>
            <a:off x="4922296" y="2638704"/>
            <a:ext cx="2210859" cy="935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02C4DD9-A155-4C11-B087-39FF09AB8A4C}"/>
              </a:ext>
            </a:extLst>
          </p:cNvPr>
          <p:cNvSpPr/>
          <p:nvPr/>
        </p:nvSpPr>
        <p:spPr>
          <a:xfrm rot="5400000">
            <a:off x="4885361" y="2530620"/>
            <a:ext cx="177440" cy="633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24196B5-60DA-4D60-A651-E931E79A0A28}"/>
              </a:ext>
            </a:extLst>
          </p:cNvPr>
          <p:cNvSpPr/>
          <p:nvPr/>
        </p:nvSpPr>
        <p:spPr>
          <a:xfrm rot="10800000">
            <a:off x="4731406" y="3371815"/>
            <a:ext cx="168197" cy="51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06CB748-2565-48E6-A79A-34ED2988032F}"/>
              </a:ext>
            </a:extLst>
          </p:cNvPr>
          <p:cNvSpPr/>
          <p:nvPr/>
        </p:nvSpPr>
        <p:spPr>
          <a:xfrm>
            <a:off x="5009510" y="2413034"/>
            <a:ext cx="1977065" cy="222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Tunnel </a:t>
            </a:r>
            <a:r>
              <a:rPr lang="en-US" dirty="0" err="1"/>
              <a:t>servizi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26A9385-F6A8-4143-8AD8-688DFFA3540B}"/>
              </a:ext>
            </a:extLst>
          </p:cNvPr>
          <p:cNvSpPr txBox="1"/>
          <p:nvPr/>
        </p:nvSpPr>
        <p:spPr>
          <a:xfrm>
            <a:off x="4683490" y="2209284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2048B8E-6E2A-4699-B5D7-3A245C289486}"/>
              </a:ext>
            </a:extLst>
          </p:cNvPr>
          <p:cNvCxnSpPr>
            <a:cxnSpLocks/>
          </p:cNvCxnSpPr>
          <p:nvPr/>
        </p:nvCxnSpPr>
        <p:spPr>
          <a:xfrm>
            <a:off x="6696004" y="2399518"/>
            <a:ext cx="0" cy="2171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42D035B2-5594-4BB7-B657-8EB54AC9BC57}"/>
              </a:ext>
            </a:extLst>
          </p:cNvPr>
          <p:cNvSpPr txBox="1"/>
          <p:nvPr/>
        </p:nvSpPr>
        <p:spPr>
          <a:xfrm>
            <a:off x="6661979" y="2362538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633F7B-A1EE-4197-B596-1B6A25C25C88}"/>
              </a:ext>
            </a:extLst>
          </p:cNvPr>
          <p:cNvSpPr txBox="1"/>
          <p:nvPr/>
        </p:nvSpPr>
        <p:spPr>
          <a:xfrm>
            <a:off x="4607290" y="3152001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 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3593C1D-A6D0-4D29-801C-B626E00957CB}"/>
              </a:ext>
            </a:extLst>
          </p:cNvPr>
          <p:cNvSpPr txBox="1"/>
          <p:nvPr/>
        </p:nvSpPr>
        <p:spPr>
          <a:xfrm>
            <a:off x="4784113" y="278982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 m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CD8EE45-EF74-4883-9E31-9571181C3A9C}"/>
              </a:ext>
            </a:extLst>
          </p:cNvPr>
          <p:cNvCxnSpPr>
            <a:cxnSpLocks/>
          </p:cNvCxnSpPr>
          <p:nvPr/>
        </p:nvCxnSpPr>
        <p:spPr>
          <a:xfrm>
            <a:off x="4876800" y="2639506"/>
            <a:ext cx="0" cy="6370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ardrop 107">
            <a:extLst>
              <a:ext uri="{FF2B5EF4-FFF2-40B4-BE49-F238E27FC236}">
                <a16:creationId xmlns:a16="http://schemas.microsoft.com/office/drawing/2014/main" id="{DB16D484-778B-416F-9618-620F1950AE19}"/>
              </a:ext>
            </a:extLst>
          </p:cNvPr>
          <p:cNvSpPr/>
          <p:nvPr/>
        </p:nvSpPr>
        <p:spPr>
          <a:xfrm rot="13800000">
            <a:off x="7693335" y="2624145"/>
            <a:ext cx="731520" cy="731520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35EE0F-61F3-4D70-9859-1A0711731EC5}"/>
              </a:ext>
            </a:extLst>
          </p:cNvPr>
          <p:cNvSpPr txBox="1"/>
          <p:nvPr/>
        </p:nvSpPr>
        <p:spPr>
          <a:xfrm>
            <a:off x="7787456" y="2773186"/>
            <a:ext cx="56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</a:t>
            </a: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6872934" y="325891"/>
            <a:ext cx="212109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L. Faillace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62D3B82-8575-46DC-9DC2-E25670D2C1CD}"/>
              </a:ext>
            </a:extLst>
          </p:cNvPr>
          <p:cNvGrpSpPr>
            <a:grpSpLocks noChangeAspect="1"/>
          </p:cNvGrpSpPr>
          <p:nvPr/>
        </p:nvGrpSpPr>
        <p:grpSpPr>
          <a:xfrm>
            <a:off x="779493" y="13855"/>
            <a:ext cx="7520616" cy="6852138"/>
            <a:chOff x="3962400" y="1681469"/>
            <a:chExt cx="4343400" cy="39573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5B636D-9701-4CD8-9942-B1FBC4CD3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333" t="14444" r="9167" b="5040"/>
            <a:stretch/>
          </p:blipFill>
          <p:spPr>
            <a:xfrm>
              <a:off x="3962400" y="1681469"/>
              <a:ext cx="4343400" cy="39573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BF8E87-3357-4016-BD0D-23C8780F9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167" t="98062"/>
            <a:stretch/>
          </p:blipFill>
          <p:spPr>
            <a:xfrm>
              <a:off x="4076700" y="5410200"/>
              <a:ext cx="990600" cy="95250"/>
            </a:xfrm>
            <a:prstGeom prst="rect">
              <a:avLst/>
            </a:prstGeom>
          </p:spPr>
        </p:pic>
      </p:grpSp>
      <p:sp>
        <p:nvSpPr>
          <p:cNvPr id="5" name="Teardrop 4">
            <a:extLst>
              <a:ext uri="{FF2B5EF4-FFF2-40B4-BE49-F238E27FC236}">
                <a16:creationId xmlns:a16="http://schemas.microsoft.com/office/drawing/2014/main" id="{9A25CB40-2183-4055-A974-F0C85043CE60}"/>
              </a:ext>
            </a:extLst>
          </p:cNvPr>
          <p:cNvSpPr/>
          <p:nvPr/>
        </p:nvSpPr>
        <p:spPr>
          <a:xfrm rot="15431576">
            <a:off x="6869863" y="5615400"/>
            <a:ext cx="1005840" cy="1005840"/>
          </a:xfrm>
          <a:prstGeom prst="teardrop">
            <a:avLst>
              <a:gd name="adj" fmla="val 996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61CD8-A63C-4549-9A54-8DCBAA53D7E4}"/>
              </a:ext>
            </a:extLst>
          </p:cNvPr>
          <p:cNvSpPr/>
          <p:nvPr/>
        </p:nvSpPr>
        <p:spPr>
          <a:xfrm rot="1552173">
            <a:off x="4892481" y="5015179"/>
            <a:ext cx="490313" cy="276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6448DE-3238-47A4-8FFF-9F7F4142F9E4}"/>
              </a:ext>
            </a:extLst>
          </p:cNvPr>
          <p:cNvSpPr/>
          <p:nvPr/>
        </p:nvSpPr>
        <p:spPr>
          <a:xfrm rot="1553977">
            <a:off x="4319270" y="5145493"/>
            <a:ext cx="2568636" cy="548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0A26EC93-2047-4F76-8252-FAE3FA39F63E}"/>
              </a:ext>
            </a:extLst>
          </p:cNvPr>
          <p:cNvSpPr/>
          <p:nvPr/>
        </p:nvSpPr>
        <p:spPr>
          <a:xfrm rot="6945543">
            <a:off x="3802380" y="3888240"/>
            <a:ext cx="402336" cy="9966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B636D-9701-4CD8-9942-B1FBC4CD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90" t="83176" r="12501" b="9516"/>
          <a:stretch/>
        </p:blipFill>
        <p:spPr>
          <a:xfrm>
            <a:off x="6966718" y="5791200"/>
            <a:ext cx="729482" cy="6219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8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93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8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07504" y="1143000"/>
            <a:ext cx="8839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FF"/>
                </a:solidFill>
                <a:cs typeface="Symbol" charset="0"/>
              </a:rPr>
              <a:t>Simulazioni start-to-end con CSR, synchr. loss, e bunch crossing, L.E.C. e H.E.C., 3.9 GHz RF corrector?	(range Q</a:t>
            </a:r>
            <a:r>
              <a:rPr lang="en-US" sz="2000" b="1" baseline="-25000">
                <a:solidFill>
                  <a:srgbClr val="0000FF"/>
                </a:solidFill>
                <a:cs typeface="Symbol" charset="0"/>
              </a:rPr>
              <a:t>b</a:t>
            </a:r>
            <a:r>
              <a:rPr lang="en-US" sz="2000" b="1">
                <a:solidFill>
                  <a:srgbClr val="0000FF"/>
                </a:solidFill>
                <a:cs typeface="Symbol" charset="0"/>
              </a:rPr>
              <a:t>=10-50 pC, I</a:t>
            </a:r>
            <a:r>
              <a:rPr lang="en-US" sz="2000" b="1" baseline="-25000">
                <a:solidFill>
                  <a:srgbClr val="0000FF"/>
                </a:solidFill>
                <a:cs typeface="Symbol" charset="0"/>
              </a:rPr>
              <a:t>p</a:t>
            </a:r>
            <a:r>
              <a:rPr lang="en-US" sz="2000" b="1">
                <a:solidFill>
                  <a:srgbClr val="0000FF"/>
                </a:solidFill>
                <a:cs typeface="Symbol" charset="0"/>
              </a:rPr>
              <a:t>=1.5-2 kA, L</a:t>
            </a:r>
            <a:r>
              <a:rPr lang="en-US" sz="2000" b="1" baseline="-25000">
                <a:solidFill>
                  <a:srgbClr val="0000FF"/>
                </a:solidFill>
                <a:cs typeface="Symbol" charset="0"/>
              </a:rPr>
              <a:t>b</a:t>
            </a:r>
            <a:r>
              <a:rPr lang="en-US" sz="2000" b="1">
                <a:solidFill>
                  <a:srgbClr val="0000FF"/>
                </a:solidFill>
                <a:cs typeface="Symbol" charset="0"/>
              </a:rPr>
              <a:t>=2.5-25 fsec,				 		     			&lt;I&gt;=50 microA, P</a:t>
            </a:r>
            <a:r>
              <a:rPr lang="en-US" sz="2000" b="1" baseline="-25000">
                <a:solidFill>
                  <a:srgbClr val="0000FF"/>
                </a:solidFill>
                <a:cs typeface="Symbol" charset="0"/>
              </a:rPr>
              <a:t>b</a:t>
            </a:r>
            <a:r>
              <a:rPr lang="en-US" sz="2000" b="1">
                <a:solidFill>
                  <a:srgbClr val="0000FF"/>
                </a:solidFill>
                <a:cs typeface="Symbol" charset="0"/>
              </a:rPr>
              <a:t> &lt; 50pC*1MHz*4GeV=200 kW 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cs typeface="Symbol" charset="0"/>
              </a:rPr>
              <a:t>Congelare numero di criomoduli (11+1 ?)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solidFill>
                  <a:srgbClr val="00B050"/>
                </a:solidFill>
                <a:cs typeface="Symbol" charset="0"/>
              </a:rPr>
              <a:t>Dipoli, quad, sext SC?</a:t>
            </a:r>
            <a:endParaRPr lang="en-US" sz="2000" b="1">
              <a:solidFill>
                <a:srgbClr val="00B050"/>
              </a:solidFill>
              <a:cs typeface="Symbol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 b="1">
                <a:solidFill>
                  <a:srgbClr val="008000"/>
                </a:solidFill>
                <a:cs typeface="Symbol" charset="0"/>
              </a:rPr>
              <a:t>CAD-2D (urgente per Arexpo)</a:t>
            </a:r>
            <a:endParaRPr lang="en-US" sz="2000" b="1">
              <a:solidFill>
                <a:srgbClr val="008000"/>
              </a:solidFill>
              <a:cs typeface="Symbo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FF0000"/>
                </a:solidFill>
                <a:cs typeface="Symbol" charset="0"/>
              </a:rPr>
              <a:t>Congelare Potenza consumata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B050"/>
                </a:solidFill>
                <a:cs typeface="Symbol" charset="0"/>
              </a:rPr>
              <a:t>Procedere con Energy Recovery per BriXS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solidFill>
                  <a:srgbClr val="FFC000"/>
                </a:solidFill>
                <a:cs typeface="Symbol" charset="0"/>
              </a:rPr>
              <a:t>BriXS Transport Lines?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4" y="6488668"/>
            <a:ext cx="684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MariX-CDR 2nd Machine Team meeting, Milano-LASA, 18 gennaio 2018</a:t>
            </a:r>
          </a:p>
        </p:txBody>
      </p:sp>
    </p:spTree>
    <p:extLst>
      <p:ext uri="{BB962C8B-B14F-4D97-AF65-F5344CB8AC3E}">
        <p14:creationId xmlns:p14="http://schemas.microsoft.com/office/powerpoint/2010/main" val="208193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48195" y="6412468"/>
            <a:ext cx="196720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I. Drebot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381000"/>
            <a:ext cx="359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Synchrotron Loss per turn (360 deg)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315200" cy="5486400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1258EE5-D14C-C24F-9875-042FE6310D22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213380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6896100" cy="52070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12E586F-15D7-064F-AF7F-9C1A8FE3DA05}"/>
              </a:ext>
            </a:extLst>
          </p:cNvPr>
          <p:cNvSpPr txBox="1">
            <a:spLocks/>
          </p:cNvSpPr>
          <p:nvPr/>
        </p:nvSpPr>
        <p:spPr>
          <a:xfrm>
            <a:off x="38100" y="655955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58381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772816"/>
            <a:ext cx="2739934" cy="194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23928" y="2600908"/>
            <a:ext cx="1800200" cy="252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 flipV="1">
            <a:off x="3352800" y="2744924"/>
            <a:ext cx="571128" cy="3240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urved Connector 8"/>
          <p:cNvCxnSpPr>
            <a:stCxn id="3" idx="1"/>
          </p:cNvCxnSpPr>
          <p:nvPr/>
        </p:nvCxnSpPr>
        <p:spPr bwMode="auto">
          <a:xfrm rot="10800000">
            <a:off x="2555776" y="2503540"/>
            <a:ext cx="1368152" cy="22338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Arc 18"/>
          <p:cNvSpPr/>
          <p:nvPr/>
        </p:nvSpPr>
        <p:spPr bwMode="auto">
          <a:xfrm rot="10142700">
            <a:off x="6569351" y="3145306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531159">
            <a:off x="7251988" y="1837233"/>
            <a:ext cx="865051" cy="642154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576401" y="2915533"/>
            <a:ext cx="1771463" cy="58547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5771" y="3057040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Inj. BriXS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95736" y="2420888"/>
            <a:ext cx="360039" cy="194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1835696" y="2518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19100" y="2420888"/>
            <a:ext cx="1416596" cy="19434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2556193"/>
            <a:ext cx="1658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Main Linac</a:t>
            </a:r>
          </a:p>
          <a:p>
            <a:r>
              <a:rPr lang="en-US" sz="1600" b="1"/>
              <a:t>11 Tesla modules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1305" y="211426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1 Tesla mod.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1840" y="2370366"/>
            <a:ext cx="92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H.E.C.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3897" y="2979150"/>
            <a:ext cx="84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L.E.C.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6371" y="1340768"/>
            <a:ext cx="137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Bubble Arc Compressor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137" y="2132856"/>
            <a:ext cx="128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Undulator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923928" y="1340768"/>
            <a:ext cx="1800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5724128" y="1340768"/>
            <a:ext cx="2383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1835696" y="1340768"/>
            <a:ext cx="2088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19100" y="1340768"/>
            <a:ext cx="1416596" cy="191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724000" y="2744924"/>
            <a:ext cx="2426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H="1" flipV="1">
            <a:off x="6516216" y="2276872"/>
            <a:ext cx="720080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6524227" y="2744924"/>
            <a:ext cx="712069" cy="487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832" name="Straight Connector 120831"/>
          <p:cNvCxnSpPr/>
          <p:nvPr/>
        </p:nvCxnSpPr>
        <p:spPr bwMode="auto">
          <a:xfrm flipH="1" flipV="1">
            <a:off x="5695560" y="1782906"/>
            <a:ext cx="820656" cy="4939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stCxn id="2" idx="1"/>
          </p:cNvCxnSpPr>
          <p:nvPr/>
        </p:nvCxnSpPr>
        <p:spPr bwMode="auto">
          <a:xfrm flipH="1" flipV="1">
            <a:off x="5712315" y="1844824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>
            <a:off x="5752696" y="3232357"/>
            <a:ext cx="763520" cy="494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5746789" y="2812251"/>
            <a:ext cx="11813" cy="900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rc 75"/>
          <p:cNvSpPr/>
          <p:nvPr/>
        </p:nvSpPr>
        <p:spPr bwMode="auto">
          <a:xfrm rot="8405023">
            <a:off x="7008992" y="2494561"/>
            <a:ext cx="458091" cy="454522"/>
          </a:xfrm>
          <a:prstGeom prst="arc">
            <a:avLst>
              <a:gd name="adj1" fmla="val 4127646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1" name="TextBox 120840"/>
          <p:cNvSpPr txBox="1"/>
          <p:nvPr/>
        </p:nvSpPr>
        <p:spPr>
          <a:xfrm>
            <a:off x="7189912" y="251053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300°</a:t>
            </a:r>
          </a:p>
        </p:txBody>
      </p:sp>
      <p:sp>
        <p:nvSpPr>
          <p:cNvPr id="78" name="Arc 77"/>
          <p:cNvSpPr/>
          <p:nvPr/>
        </p:nvSpPr>
        <p:spPr bwMode="auto">
          <a:xfrm rot="7280691">
            <a:off x="5550159" y="1691062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785043" y="20603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52695" y="32000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60°</a:t>
            </a:r>
          </a:p>
        </p:txBody>
      </p:sp>
      <p:sp>
        <p:nvSpPr>
          <p:cNvPr id="81" name="Arc 80"/>
          <p:cNvSpPr/>
          <p:nvPr/>
        </p:nvSpPr>
        <p:spPr bwMode="auto">
          <a:xfrm rot="621949">
            <a:off x="5545258" y="3394496"/>
            <a:ext cx="458091" cy="454522"/>
          </a:xfrm>
          <a:prstGeom prst="arc">
            <a:avLst>
              <a:gd name="adj1" fmla="val 15438278"/>
              <a:gd name="adj2" fmla="val 20227789"/>
            </a:avLst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1" charset="0"/>
            </a:endParaRPr>
          </a:p>
        </p:txBody>
      </p:sp>
      <p:sp>
        <p:nvSpPr>
          <p:cNvPr id="120842" name="TextBox 120841"/>
          <p:cNvSpPr txBox="1"/>
          <p:nvPr/>
        </p:nvSpPr>
        <p:spPr>
          <a:xfrm>
            <a:off x="3851920" y="980728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145 m &lt; </a:t>
            </a:r>
            <a:r>
              <a:rPr lang="en-US" sz="1800">
                <a:latin typeface="Symbol" charset="2"/>
                <a:ea typeface="Symbol" charset="2"/>
                <a:cs typeface="Symbol" charset="2"/>
              </a:rPr>
              <a:t>l/2 (</a:t>
            </a:r>
            <a:r>
              <a:rPr lang="en-US" sz="1200"/>
              <a:t>1 MHz</a:t>
            </a:r>
            <a:r>
              <a:rPr lang="en-US" sz="180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2176" y="94890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109.3 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376322" y="9905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55 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51822" y="999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20843" name="TextBox 120842"/>
          <p:cNvSpPr txBox="1"/>
          <p:nvPr/>
        </p:nvSpPr>
        <p:spPr>
          <a:xfrm>
            <a:off x="3352800" y="54868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total length = 360 m</a:t>
            </a:r>
          </a:p>
        </p:txBody>
      </p:sp>
      <p:sp>
        <p:nvSpPr>
          <p:cNvPr id="120844" name="Rectangle 120843"/>
          <p:cNvSpPr/>
          <p:nvPr/>
        </p:nvSpPr>
        <p:spPr>
          <a:xfrm rot="5606286">
            <a:off x="6469152" y="2003018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Double-Bend Achromat</a:t>
            </a:r>
          </a:p>
        </p:txBody>
      </p:sp>
      <p:sp>
        <p:nvSpPr>
          <p:cNvPr id="90" name="Rectangle 89"/>
          <p:cNvSpPr/>
          <p:nvPr/>
        </p:nvSpPr>
        <p:spPr>
          <a:xfrm rot="1801094">
            <a:off x="5011001" y="2906157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1" name="Rectangle 90"/>
          <p:cNvSpPr/>
          <p:nvPr/>
        </p:nvSpPr>
        <p:spPr>
          <a:xfrm rot="19294944">
            <a:off x="4917236" y="1163585"/>
            <a:ext cx="1522296" cy="1533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it-I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DBA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455761" y="22768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80 m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V="1">
            <a:off x="1576401" y="3573016"/>
            <a:ext cx="1771463" cy="11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2047966" y="35567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60 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27584" y="3010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30 m</a:t>
            </a:r>
          </a:p>
        </p:txBody>
      </p:sp>
      <p:cxnSp>
        <p:nvCxnSpPr>
          <p:cNvPr id="120855" name="Straight Arrow Connector 120854"/>
          <p:cNvCxnSpPr/>
          <p:nvPr/>
        </p:nvCxnSpPr>
        <p:spPr bwMode="auto">
          <a:xfrm>
            <a:off x="1404565" y="2906942"/>
            <a:ext cx="0" cy="5701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355976" y="3140968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4365976" y="2464306"/>
            <a:ext cx="848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401014" y="88222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MariX new lay-out (not to scale)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145">
            <a:off x="7177048" y="3459194"/>
            <a:ext cx="1338932" cy="366088"/>
          </a:xfrm>
          <a:prstGeom prst="rect">
            <a:avLst/>
          </a:prstGeom>
        </p:spPr>
      </p:pic>
      <p:cxnSp>
        <p:nvCxnSpPr>
          <p:cNvPr id="120849" name="Straight Arrow Connector 120848"/>
          <p:cNvCxnSpPr/>
          <p:nvPr/>
        </p:nvCxnSpPr>
        <p:spPr bwMode="auto">
          <a:xfrm>
            <a:off x="8464062" y="1844824"/>
            <a:ext cx="0" cy="1828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Elbow Connector 13"/>
          <p:cNvCxnSpPr/>
          <p:nvPr/>
        </p:nvCxnSpPr>
        <p:spPr bwMode="auto">
          <a:xfrm rot="5400000" flipH="1" flipV="1">
            <a:off x="7145253" y="1880420"/>
            <a:ext cx="2320231" cy="200868"/>
          </a:xfrm>
          <a:prstGeom prst="bentConnector3">
            <a:avLst>
              <a:gd name="adj1" fmla="val 6586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05" y="116632"/>
            <a:ext cx="2405500" cy="657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76256" y="620688"/>
            <a:ext cx="216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Chasman-Greene DBA (Elettra)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5775" y="3963541"/>
            <a:ext cx="382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Bubble Arc Compressor Path Length = 293,2 m </a:t>
            </a:r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 flipH="1">
            <a:off x="4252848" y="2726922"/>
            <a:ext cx="1471280" cy="1663363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15054" y="4315301"/>
            <a:ext cx="5921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Una Delay-Line tra Linac e Arco per variare a piacere la</a:t>
            </a:r>
          </a:p>
          <a:p>
            <a:r>
              <a:rPr lang="en-US" sz="2000"/>
              <a:t>lunghezza del percorso di una quantita’ &lt; </a:t>
            </a:r>
            <a:r>
              <a:rPr lang="en-US" sz="200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000" baseline="-25000"/>
              <a:t>RF</a:t>
            </a:r>
            <a:r>
              <a:rPr lang="en-US" sz="2000"/>
              <a:t>/2 = 10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161595"/>
            <a:ext cx="896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/>
              <a:t>Possibile soluzione: wiggler superconduttivo (passo 30-40 cm, 8 T, lunghezza 10 m)    a</a:t>
            </a:r>
            <a:r>
              <a:rPr lang="en-US" baseline="-25000"/>
              <a:t>w</a:t>
            </a:r>
            <a:r>
              <a:rPr lang="en-US"/>
              <a:t>=300 ; a</a:t>
            </a:r>
            <a:r>
              <a:rPr lang="en-US" baseline="-25000"/>
              <a:t>w</a:t>
            </a:r>
            <a:r>
              <a:rPr lang="en-US"/>
              <a:t>/</a:t>
            </a:r>
            <a:r>
              <a:rPr lang="en-US" i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/>
              <a:t>=0.1  ;  Shift = 0-10 cm (andata e ritorno 0-5 cm)</a:t>
            </a:r>
          </a:p>
          <a:p>
            <a:pPr algn="ctr"/>
            <a:endParaRPr lang="en-US"/>
          </a:p>
          <a:p>
            <a:pPr marL="285750" indent="-285750" algn="ctr">
              <a:buFont typeface="Arial" charset="0"/>
              <a:buChar char="•"/>
            </a:pPr>
            <a:r>
              <a:rPr lang="en-US" i="1"/>
              <a:t>Piano B: 180° esterni dell’arco su rotaia da spostare rigidamente fino ad un max di 5 cm</a:t>
            </a:r>
          </a:p>
        </p:txBody>
      </p:sp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3CBC85F9-3883-6B4E-A1A7-9FEBE39EC8AE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2145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9144000" cy="3382647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0373" y="5962011"/>
            <a:ext cx="206197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V. Petrillo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066800"/>
            <a:ext cx="74295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393" y="5889137"/>
            <a:ext cx="824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BriXS 60 m + Linac 280 m + Compr 30 m + matching 20 m + Undul. 60 m + FEL 100 m =</a:t>
            </a:r>
          </a:p>
          <a:p>
            <a:pPr algn="ctr"/>
            <a:r>
              <a:rPr lang="en-US"/>
              <a:t>550 m !!!!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842" y="6350802"/>
            <a:ext cx="226215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R. Paparella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1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4575" y="4343054"/>
            <a:ext cx="7543800" cy="8572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dirty="0"/>
              <a:t>Due possibili estensioni della macchina sotto al decumano con hall sperimentale (</a:t>
            </a:r>
            <a:r>
              <a:rPr lang="it-IT" dirty="0" err="1"/>
              <a:t>inTerrata</a:t>
            </a:r>
            <a:r>
              <a:rPr lang="it-IT" dirty="0"/>
              <a:t> a quota acceleratore) adiacente la piastra e </a:t>
            </a:r>
            <a:r>
              <a:rPr lang="it-IT" dirty="0" err="1"/>
              <a:t>infn</a:t>
            </a:r>
            <a:r>
              <a:rPr lang="it-IT" dirty="0"/>
              <a:t> (fuori terra) all’altro capo del tunnel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56" y="1128469"/>
            <a:ext cx="4993244" cy="28305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9296"/>
            <a:ext cx="4254897" cy="2796833"/>
          </a:xfrm>
          <a:prstGeom prst="rect">
            <a:avLst/>
          </a:prstGeom>
        </p:spPr>
      </p:pic>
      <p:sp>
        <p:nvSpPr>
          <p:cNvPr id="9" name="Trapezio 8"/>
          <p:cNvSpPr/>
          <p:nvPr/>
        </p:nvSpPr>
        <p:spPr>
          <a:xfrm rot="6984334">
            <a:off x="6277889" y="2497792"/>
            <a:ext cx="212901" cy="218330"/>
          </a:xfrm>
          <a:prstGeom prst="trapezoi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" name="Trapezio 9"/>
          <p:cNvSpPr/>
          <p:nvPr/>
        </p:nvSpPr>
        <p:spPr>
          <a:xfrm rot="17714422">
            <a:off x="2373739" y="2726890"/>
            <a:ext cx="205945" cy="205769"/>
          </a:xfrm>
          <a:prstGeom prst="trapezoid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Ritaglia singolo angolo rettangolo 10"/>
          <p:cNvSpPr/>
          <p:nvPr/>
        </p:nvSpPr>
        <p:spPr>
          <a:xfrm rot="1529257">
            <a:off x="8311515" y="3373136"/>
            <a:ext cx="274301" cy="122729"/>
          </a:xfrm>
          <a:prstGeom prst="snip1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Ritaglia singolo angolo rettangolo 11"/>
          <p:cNvSpPr/>
          <p:nvPr/>
        </p:nvSpPr>
        <p:spPr>
          <a:xfrm rot="1529257">
            <a:off x="976180" y="2253660"/>
            <a:ext cx="255324" cy="159589"/>
          </a:xfrm>
          <a:prstGeom prst="snip1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86600" y="473230"/>
            <a:ext cx="192873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Courtesy  G. Rossi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5D41F3-DD17-9844-AFB5-4FCF2F32D463}"/>
              </a:ext>
            </a:extLst>
          </p:cNvPr>
          <p:cNvSpPr txBox="1"/>
          <p:nvPr/>
        </p:nvSpPr>
        <p:spPr>
          <a:xfrm>
            <a:off x="52467" y="5200304"/>
            <a:ext cx="901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BriXS 60 m / Linac 2.4 GeV 280 m / compr./match. 50 m / Undul. 60 m / FEL 100 m = 550 m !</a:t>
            </a:r>
          </a:p>
          <a:p>
            <a:pPr algn="ctr"/>
            <a:endParaRPr lang="en-US"/>
          </a:p>
          <a:p>
            <a:pPr marL="342900" indent="-342900" algn="ctr">
              <a:buAutoNum type="alphaLcParenR"/>
            </a:pPr>
            <a:r>
              <a:rPr lang="en-US"/>
              <a:t>Necessita’ di un macchina piu’ adatta ad Area-Expo</a:t>
            </a:r>
          </a:p>
          <a:p>
            <a:pPr marL="342900" indent="-342900" algn="ctr">
              <a:buAutoNum type="alphaLcParenR"/>
            </a:pPr>
            <a:r>
              <a:rPr lang="en-US"/>
              <a:t>Difficolta’ per 2.5 Angstrom a 2.4 GeV con ondulatori “state of the art”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87B997F3-BD22-664F-B2E0-835229DC2579}"/>
              </a:ext>
            </a:extLst>
          </p:cNvPr>
          <p:cNvSpPr txBox="1">
            <a:spLocks/>
          </p:cNvSpPr>
          <p:nvPr/>
        </p:nvSpPr>
        <p:spPr>
          <a:xfrm>
            <a:off x="38100" y="6559550"/>
            <a:ext cx="5448300" cy="298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825963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144943"/>
              </p:ext>
            </p:extLst>
          </p:nvPr>
        </p:nvGraphicFramePr>
        <p:xfrm>
          <a:off x="1206500" y="381000"/>
          <a:ext cx="6718300" cy="600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Document" r:id="rId5" imgW="6121400" imgH="5473700" progId="Word.Document.12">
                  <p:embed/>
                </p:oleObj>
              </mc:Choice>
              <mc:Fallback>
                <p:oleObj name="Document" r:id="rId5" imgW="6121400" imgH="547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06500" y="381000"/>
                        <a:ext cx="6718300" cy="6007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4" y="6488668"/>
            <a:ext cx="496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MariX-CDR 3rd meeting, Milano, 13 dicembre 2017</a:t>
            </a:r>
          </a:p>
        </p:txBody>
      </p:sp>
    </p:spTree>
    <p:extLst>
      <p:ext uri="{BB962C8B-B14F-4D97-AF65-F5344CB8AC3E}">
        <p14:creationId xmlns:p14="http://schemas.microsoft.com/office/powerpoint/2010/main" val="988055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0825" y="549275"/>
            <a:ext cx="8399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732464" y="70920"/>
            <a:ext cx="8303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Gill Sans MT" panose="020B0502020104020203" pitchFamily="34" charset="0"/>
              </a:rPr>
              <a:t>Emittance </a:t>
            </a:r>
            <a:r>
              <a:rPr lang="en-US" sz="2400" dirty="0">
                <a:solidFill>
                  <a:srgbClr val="EE00DD"/>
                </a:solidFill>
                <a:latin typeface="Gill Sans MT" panose="020B0502020104020203" pitchFamily="34" charset="0"/>
              </a:rPr>
              <a:t>degradation</a:t>
            </a:r>
            <a:r>
              <a:rPr lang="en-US" sz="2400" dirty="0">
                <a:latin typeface="Gill Sans MT" panose="020B0502020104020203" pitchFamily="34" charset="0"/>
              </a:rPr>
              <a:t> by e-bunches Collisions (@ </a:t>
            </a:r>
            <a:r>
              <a:rPr lang="en-US" sz="2400" dirty="0" err="1">
                <a:latin typeface="Gill Sans MT" panose="020B0502020104020203" pitchFamily="34" charset="0"/>
              </a:rPr>
              <a:t>Cryomodule</a:t>
            </a:r>
            <a:r>
              <a:rPr lang="en-US" sz="2400" dirty="0">
                <a:latin typeface="Gill Sans MT" panose="020B0502020104020203" pitchFamily="34" charset="0"/>
              </a:rPr>
              <a:t>)</a:t>
            </a:r>
          </a:p>
        </p:txBody>
      </p:sp>
      <p:pic>
        <p:nvPicPr>
          <p:cNvPr id="12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2357" r="8816" b="-1150"/>
          <a:stretch/>
        </p:blipFill>
        <p:spPr>
          <a:xfrm>
            <a:off x="240627" y="3948766"/>
            <a:ext cx="8410078" cy="268063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96658" y="732729"/>
            <a:ext cx="7398277" cy="2996488"/>
            <a:chOff x="774173" y="732729"/>
            <a:chExt cx="7398277" cy="299648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2905" r="1621" b="5028"/>
            <a:stretch/>
          </p:blipFill>
          <p:spPr>
            <a:xfrm>
              <a:off x="846365" y="779188"/>
              <a:ext cx="7326085" cy="2950029"/>
            </a:xfrm>
            <a:prstGeom prst="rect">
              <a:avLst/>
            </a:prstGeom>
            <a:ln w="15875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 rot="10800000">
              <a:off x="6376736" y="2755237"/>
              <a:ext cx="1191126" cy="324853"/>
            </a:xfrm>
            <a:prstGeom prst="rightArrow">
              <a:avLst/>
            </a:prstGeom>
            <a:solidFill>
              <a:srgbClr val="E157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3304" y="2202159"/>
              <a:ext cx="1191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Witness </a:t>
              </a:r>
              <a:r>
                <a:rPr lang="it-IT" dirty="0" err="1"/>
                <a:t>bunch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367462" y="1238010"/>
              <a:ext cx="1126957" cy="324853"/>
            </a:xfrm>
            <a:prstGeom prst="rightArrow">
              <a:avLst/>
            </a:prstGeom>
            <a:solidFill>
              <a:srgbClr val="4E79A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83238" y="1417365"/>
              <a:ext cx="119112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Recovery</a:t>
              </a:r>
              <a:r>
                <a:rPr lang="it-IT" dirty="0"/>
                <a:t> </a:t>
              </a:r>
              <a:r>
                <a:rPr lang="it-IT" dirty="0" err="1"/>
                <a:t>train</a:t>
              </a:r>
              <a:r>
                <a:rPr lang="it-IT" dirty="0"/>
                <a:t> </a:t>
              </a:r>
              <a:r>
                <a:rPr lang="it-IT" dirty="0" err="1"/>
                <a:t>bunches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4173" y="732729"/>
              <a:ext cx="2895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>
                  <a:solidFill>
                    <a:srgbClr val="E15759"/>
                  </a:solidFill>
                  <a:latin typeface="Gill Sans MT" panose="020B0502020104020203" pitchFamily="34" charset="0"/>
                </a:rPr>
                <a:t>200 </a:t>
              </a:r>
              <a:r>
                <a:rPr lang="it-IT" sz="1600" b="1" dirty="0" err="1">
                  <a:solidFill>
                    <a:srgbClr val="E15759"/>
                  </a:solidFill>
                  <a:latin typeface="Gill Sans MT" panose="020B0502020104020203" pitchFamily="34" charset="0"/>
                </a:rPr>
                <a:t>pC</a:t>
              </a:r>
              <a:r>
                <a:rPr lang="it-IT" sz="1600" b="1" dirty="0">
                  <a:solidFill>
                    <a:srgbClr val="E15759"/>
                  </a:solidFill>
                  <a:latin typeface="Gill Sans MT" panose="020B0502020104020203" pitchFamily="34" charset="0"/>
                </a:rPr>
                <a:t> x </a:t>
              </a:r>
              <a:r>
                <a:rPr lang="it-IT" sz="1600" b="1" dirty="0" err="1">
                  <a:solidFill>
                    <a:srgbClr val="E15759"/>
                  </a:solidFill>
                  <a:latin typeface="Gill Sans MT" panose="020B0502020104020203" pitchFamily="34" charset="0"/>
                </a:rPr>
                <a:t>bunch</a:t>
              </a:r>
              <a:r>
                <a:rPr lang="it-IT" sz="1600" b="1" dirty="0">
                  <a:solidFill>
                    <a:srgbClr val="E15759"/>
                  </a:solidFill>
                  <a:latin typeface="Gill Sans MT" panose="020B0502020104020203" pitchFamily="34" charset="0"/>
                </a:rPr>
                <a:t> @ 6MeV</a:t>
              </a:r>
              <a:endParaRPr lang="en-US" sz="1600" b="1" dirty="0">
                <a:solidFill>
                  <a:srgbClr val="E15759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11457" y="6299940"/>
            <a:ext cx="289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E15759"/>
                </a:solidFill>
                <a:latin typeface="Gill Sans MT" panose="020B0502020104020203" pitchFamily="34" charset="0"/>
              </a:rPr>
              <a:t>Emit</a:t>
            </a:r>
            <a:r>
              <a:rPr lang="it-IT" sz="1600" b="1" dirty="0">
                <a:solidFill>
                  <a:srgbClr val="E15759"/>
                </a:solidFill>
                <a:latin typeface="Gill Sans MT" panose="020B0502020104020203" pitchFamily="34" charset="0"/>
              </a:rPr>
              <a:t>- </a:t>
            </a:r>
            <a:r>
              <a:rPr lang="it-IT" sz="1600" b="1" dirty="0" err="1">
                <a:solidFill>
                  <a:srgbClr val="E15759"/>
                </a:solidFill>
                <a:latin typeface="Gill Sans MT" panose="020B0502020104020203" pitchFamily="34" charset="0"/>
              </a:rPr>
              <a:t>degradation</a:t>
            </a:r>
            <a:endParaRPr lang="en-US" sz="1600" b="1" dirty="0">
              <a:solidFill>
                <a:srgbClr val="E15759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6220" y="415542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1.27 µm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48459" y="4155424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1.55 µm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00698" y="4154977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2.13 µm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94883" y="4139194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2.81 µm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43981" y="4154977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4E79A7"/>
                </a:solidFill>
                <a:latin typeface="Gill Sans MT" panose="020B0502020104020203" pitchFamily="34" charset="0"/>
              </a:rPr>
              <a:t>1.27 µm</a:t>
            </a:r>
            <a:endParaRPr lang="en-US" dirty="0">
              <a:solidFill>
                <a:srgbClr val="4E79A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0368" y="779188"/>
            <a:ext cx="127534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err="1"/>
              <a:t>Simulations</a:t>
            </a:r>
            <a:r>
              <a:rPr lang="it-IT" dirty="0"/>
              <a:t> by Astra Code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84E916-F99E-2E43-954A-96E01909C2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432149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50825" y="549275"/>
            <a:ext cx="8399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1331586" y="76200"/>
            <a:ext cx="6490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Gill Sans MT" panose="020B0502020104020203" pitchFamily="34" charset="0"/>
              </a:rPr>
              <a:t>Emittance </a:t>
            </a:r>
            <a:r>
              <a:rPr lang="en-US" sz="2400" dirty="0">
                <a:solidFill>
                  <a:srgbClr val="EE00DD"/>
                </a:solidFill>
                <a:latin typeface="Gill Sans MT" panose="020B0502020104020203" pitchFamily="34" charset="0"/>
              </a:rPr>
              <a:t>preservation</a:t>
            </a:r>
            <a:r>
              <a:rPr lang="en-US" sz="2400" dirty="0">
                <a:latin typeface="Gill Sans MT" panose="020B0502020104020203" pitchFamily="34" charset="0"/>
              </a:rPr>
              <a:t> in e-bunches Collisions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3358" r="2491" b="3916"/>
          <a:stretch/>
        </p:blipFill>
        <p:spPr>
          <a:xfrm>
            <a:off x="250825" y="707662"/>
            <a:ext cx="7524261" cy="272133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8914"/>
          <a:stretch/>
        </p:blipFill>
        <p:spPr>
          <a:xfrm>
            <a:off x="250825" y="3945072"/>
            <a:ext cx="7844589" cy="260620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Left-Right Arrow 8"/>
          <p:cNvSpPr/>
          <p:nvPr/>
        </p:nvSpPr>
        <p:spPr>
          <a:xfrm rot="5400000">
            <a:off x="3037054" y="1775580"/>
            <a:ext cx="2045365" cy="22675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73116" y="1329025"/>
            <a:ext cx="1024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Gill Sans MT" panose="020B0502020104020203" pitchFamily="34" charset="0"/>
              </a:rPr>
              <a:t>Two</a:t>
            </a:r>
            <a:r>
              <a:rPr lang="it-IT" dirty="0">
                <a:latin typeface="Gill Sans MT" panose="020B0502020104020203" pitchFamily="34" charset="0"/>
              </a:rPr>
              <a:t> </a:t>
            </a:r>
            <a:r>
              <a:rPr lang="it-IT" dirty="0" err="1">
                <a:latin typeface="Gill Sans MT" panose="020B0502020104020203" pitchFamily="34" charset="0"/>
              </a:rPr>
              <a:t>times</a:t>
            </a:r>
            <a:r>
              <a:rPr lang="it-IT" dirty="0">
                <a:latin typeface="Gill Sans MT" panose="020B0502020104020203" pitchFamily="34" charset="0"/>
              </a:rPr>
              <a:t> </a:t>
            </a:r>
            <a:r>
              <a:rPr lang="it-IT" dirty="0" err="1">
                <a:latin typeface="Gill Sans MT" panose="020B0502020104020203" pitchFamily="34" charset="0"/>
              </a:rPr>
              <a:t>larger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949" y="4203105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4E79A7"/>
                </a:solidFill>
                <a:latin typeface="Gill Sans MT" panose="020B0502020104020203" pitchFamily="34" charset="0"/>
              </a:rPr>
              <a:t>1.27 µm</a:t>
            </a:r>
            <a:endParaRPr lang="en-US" dirty="0">
              <a:solidFill>
                <a:srgbClr val="4E79A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696" y="4203105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1.27 µm</a:t>
            </a:r>
            <a:endParaRPr lang="en-US" dirty="0">
              <a:solidFill>
                <a:srgbClr val="E1575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3191" y="4203105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1.29 µm</a:t>
            </a:r>
            <a:endParaRPr lang="en-US" dirty="0">
              <a:solidFill>
                <a:srgbClr val="E1575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2701" y="4203105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1.35 µm</a:t>
            </a:r>
            <a:endParaRPr lang="en-US" dirty="0">
              <a:solidFill>
                <a:srgbClr val="E157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0764" y="4203105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15759"/>
                </a:solidFill>
                <a:latin typeface="Gill Sans MT" panose="020B0502020104020203" pitchFamily="34" charset="0"/>
              </a:rPr>
              <a:t>1.43 µm</a:t>
            </a:r>
            <a:endParaRPr lang="en-US" dirty="0">
              <a:solidFill>
                <a:srgbClr val="E15759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5901694" y="1720137"/>
            <a:ext cx="1191126" cy="324853"/>
          </a:xfrm>
          <a:prstGeom prst="rightArrow">
            <a:avLst/>
          </a:prstGeom>
          <a:solidFill>
            <a:srgbClr val="E157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18262" y="1167059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Witness </a:t>
            </a:r>
            <a:r>
              <a:rPr lang="it-IT" dirty="0" err="1"/>
              <a:t>bunch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11457" y="6251812"/>
            <a:ext cx="289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E15759"/>
                </a:solidFill>
                <a:latin typeface="Gill Sans MT" panose="020B0502020104020203" pitchFamily="34" charset="0"/>
              </a:rPr>
              <a:t>Emit</a:t>
            </a:r>
            <a:r>
              <a:rPr lang="it-IT" sz="1600" b="1" dirty="0">
                <a:solidFill>
                  <a:srgbClr val="E15759"/>
                </a:solidFill>
                <a:latin typeface="Gill Sans MT" panose="020B0502020104020203" pitchFamily="34" charset="0"/>
              </a:rPr>
              <a:t>- </a:t>
            </a:r>
            <a:r>
              <a:rPr lang="it-IT" sz="1600" b="1" dirty="0" err="1">
                <a:solidFill>
                  <a:srgbClr val="E15759"/>
                </a:solidFill>
                <a:latin typeface="Gill Sans MT" panose="020B0502020104020203" pitchFamily="34" charset="0"/>
              </a:rPr>
              <a:t>preservation</a:t>
            </a:r>
            <a:endParaRPr lang="en-US" sz="1600" b="1" dirty="0">
              <a:solidFill>
                <a:srgbClr val="E15759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AD62DE-CBCB-934F-B933-1114409EB29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137241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5467" y="1397000"/>
          <a:ext cx="8192892" cy="37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325"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Case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0</a:t>
                      </a: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Gill Sans MT" panose="020B0502020104020203" pitchFamily="34" charset="0"/>
                        </a:rPr>
                        <a:t>Collisions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1 </a:t>
                      </a:r>
                      <a:r>
                        <a:rPr lang="it-IT" baseline="0" dirty="0" err="1">
                          <a:latin typeface="Gill Sans MT" panose="020B0502020104020203" pitchFamily="34" charset="0"/>
                        </a:rPr>
                        <a:t>Collision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2 </a:t>
                      </a:r>
                      <a:r>
                        <a:rPr lang="it-IT" baseline="0" dirty="0" err="1">
                          <a:latin typeface="Gill Sans MT" panose="020B0502020104020203" pitchFamily="34" charset="0"/>
                        </a:rPr>
                        <a:t>Collision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3 </a:t>
                      </a:r>
                      <a:r>
                        <a:rPr lang="it-IT" baseline="0" dirty="0" err="1">
                          <a:latin typeface="Gill Sans MT" panose="020B0502020104020203" pitchFamily="34" charset="0"/>
                        </a:rPr>
                        <a:t>Collision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100pc,</a:t>
                      </a: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 @6MeV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1.27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1.36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1.55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1.81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ill Sans MT" panose="020B0502020104020203" pitchFamily="34" charset="0"/>
                        </a:rPr>
                        <a:t>200pc,</a:t>
                      </a: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 @6MeV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1.27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1.55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2.13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2.81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ill Sans MT" panose="020B0502020104020203" pitchFamily="34" charset="0"/>
                        </a:rPr>
                        <a:t>200pc,</a:t>
                      </a: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 @10MeV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1.27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1.53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2.09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2.78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ill Sans MT" panose="020B0502020104020203" pitchFamily="34" charset="0"/>
                        </a:rPr>
                        <a:t>200pc,</a:t>
                      </a:r>
                      <a:r>
                        <a:rPr lang="it-IT" baseline="0" dirty="0">
                          <a:latin typeface="Gill Sans MT" panose="020B0502020104020203" pitchFamily="34" charset="0"/>
                        </a:rPr>
                        <a:t> @100MeV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1.27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1.51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2.02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ill Sans MT" panose="020B0502020104020203" pitchFamily="34" charset="0"/>
                        </a:rPr>
                        <a:t>2.65</a:t>
                      </a:r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200pc,</a:t>
                      </a:r>
                      <a:r>
                        <a:rPr lang="it-IT" baseline="0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 @6MeV </a:t>
                      </a:r>
                      <a:r>
                        <a:rPr lang="it-IT" baseline="0" dirty="0" err="1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Larger</a:t>
                      </a:r>
                      <a:r>
                        <a:rPr lang="it-IT" baseline="0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baseline="0" dirty="0" err="1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Recovery</a:t>
                      </a:r>
                      <a:r>
                        <a:rPr lang="it-IT" baseline="0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it-IT" baseline="0" dirty="0" err="1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Bunches</a:t>
                      </a:r>
                      <a:endParaRPr lang="en-US" dirty="0">
                        <a:solidFill>
                          <a:srgbClr val="E15759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1.27</a:t>
                      </a:r>
                      <a:endParaRPr lang="en-US" dirty="0">
                        <a:solidFill>
                          <a:srgbClr val="E15759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1.29</a:t>
                      </a:r>
                      <a:endParaRPr lang="en-US" dirty="0">
                        <a:solidFill>
                          <a:srgbClr val="E15759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1.35</a:t>
                      </a:r>
                      <a:endParaRPr lang="en-US" dirty="0">
                        <a:solidFill>
                          <a:srgbClr val="E15759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E15759"/>
                          </a:solidFill>
                          <a:latin typeface="Gill Sans MT" panose="020B0502020104020203" pitchFamily="34" charset="0"/>
                        </a:rPr>
                        <a:t>1.43</a:t>
                      </a:r>
                      <a:endParaRPr lang="en-US" dirty="0">
                        <a:solidFill>
                          <a:srgbClr val="E15759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50825" y="549275"/>
            <a:ext cx="8399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64548" y="97974"/>
            <a:ext cx="8303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Gill Sans MT" panose="020B0502020104020203" pitchFamily="34" charset="0"/>
              </a:rPr>
              <a:t>Emittance </a:t>
            </a:r>
            <a:r>
              <a:rPr lang="en-US" sz="2400" dirty="0">
                <a:solidFill>
                  <a:srgbClr val="EE00DD"/>
                </a:solidFill>
                <a:latin typeface="Gill Sans MT" panose="020B0502020104020203" pitchFamily="34" charset="0"/>
              </a:rPr>
              <a:t>preservation</a:t>
            </a:r>
            <a:r>
              <a:rPr lang="en-US" sz="2400" dirty="0">
                <a:latin typeface="Gill Sans MT" panose="020B0502020104020203" pitchFamily="34" charset="0"/>
              </a:rPr>
              <a:t> in e-bunches Collisions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985" y="950496"/>
            <a:ext cx="187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Gill Sans MT" panose="020B0502020104020203" pitchFamily="34" charset="0"/>
              </a:rPr>
              <a:t>Summary</a:t>
            </a:r>
            <a:r>
              <a:rPr lang="it-IT" dirty="0">
                <a:latin typeface="Gill Sans MT" panose="020B0502020104020203" pitchFamily="34" charset="0"/>
              </a:rPr>
              <a:t> </a:t>
            </a:r>
            <a:r>
              <a:rPr lang="it-IT" dirty="0" err="1">
                <a:latin typeface="Gill Sans MT" panose="020B0502020104020203" pitchFamily="34" charset="0"/>
              </a:rPr>
              <a:t>Table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4" y="6488668"/>
            <a:ext cx="496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MariX-CDR 3rd meeting, Milano, 13 dicembre 2017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904848-FA4D-7C41-A061-4BBB72CE97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018541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6" y="901882"/>
            <a:ext cx="7952882" cy="55471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0825" y="549275"/>
            <a:ext cx="7921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98538" y="44450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Gill Sans MT" panose="020B0502020104020203" pitchFamily="34" charset="0"/>
              </a:rPr>
              <a:t>Moller scattering evaluation by Rose Code (</a:t>
            </a:r>
            <a:r>
              <a:rPr lang="en-US" sz="2400" dirty="0" err="1">
                <a:latin typeface="Gill Sans MT" panose="020B0502020104020203" pitchFamily="34" charset="0"/>
              </a:rPr>
              <a:t>Illya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  <a:r>
              <a:rPr lang="en-US" sz="2400" dirty="0" err="1">
                <a:latin typeface="Gill Sans MT" panose="020B0502020104020203" pitchFamily="34" charset="0"/>
              </a:rPr>
              <a:t>Drebot</a:t>
            </a:r>
            <a:r>
              <a:rPr lang="en-US" sz="2400" dirty="0">
                <a:latin typeface="Gill Sans MT" panose="020B0502020104020203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4" y="6488668"/>
            <a:ext cx="496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MariX-CDR 3rd meeting, Milano, 13 dicembre 2017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CBA1-1268-8E46-B595-99EDAE91617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55709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6" y="686027"/>
            <a:ext cx="7884084" cy="5485946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250825" y="549275"/>
            <a:ext cx="79216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22338" y="44450"/>
            <a:ext cx="799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latin typeface="Gill Sans MT" panose="020B0502020104020203" pitchFamily="34" charset="0"/>
              </a:rPr>
              <a:t>Energy decreasing by Synchrotron Radiation in one bending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5789" y="642866"/>
            <a:ext cx="271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Illya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Drebot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Courtesy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19726" y="1900989"/>
            <a:ext cx="1287379" cy="830179"/>
          </a:xfrm>
          <a:prstGeom prst="ellipse">
            <a:avLst/>
          </a:prstGeom>
          <a:noFill/>
          <a:ln w="19050">
            <a:solidFill>
              <a:srgbClr val="EE0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2905" y="1287379"/>
            <a:ext cx="1756611" cy="646331"/>
          </a:xfrm>
          <a:prstGeom prst="rect">
            <a:avLst/>
          </a:prstGeom>
          <a:noFill/>
          <a:ln w="19050">
            <a:solidFill>
              <a:srgbClr val="EE00DD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Brixs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;</a:t>
            </a:r>
          </a:p>
          <a:p>
            <a:r>
              <a:rPr lang="it-IT" dirty="0" err="1"/>
              <a:t>negligible</a:t>
            </a:r>
            <a:r>
              <a:rPr lang="it-IT" dirty="0"/>
              <a:t> </a:t>
            </a:r>
            <a:r>
              <a:rPr lang="it-IT" dirty="0" err="1"/>
              <a:t>effects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7"/>
            <a:endCxn id="9" idx="1"/>
          </p:cNvCxnSpPr>
          <p:nvPr/>
        </p:nvCxnSpPr>
        <p:spPr>
          <a:xfrm flipV="1">
            <a:off x="2518573" y="1610545"/>
            <a:ext cx="874332" cy="412021"/>
          </a:xfrm>
          <a:prstGeom prst="straightConnector1">
            <a:avLst/>
          </a:prstGeom>
          <a:ln w="12700">
            <a:solidFill>
              <a:srgbClr val="EE00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4" y="6488668"/>
            <a:ext cx="496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MariX-CDR 3rd meeting, Milano, 13 dicembre 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01CF-6E86-7348-A0A6-86D0FB85973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035310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94" y="1752600"/>
            <a:ext cx="88408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Abbiamo un problema: un Linac SC da 2.4/3.0 GeV e’ troppo costoso e ingombrante</a:t>
            </a:r>
          </a:p>
          <a:p>
            <a:pPr algn="ctr"/>
            <a:r>
              <a:rPr lang="en-US"/>
              <a:t>in Area Expo, e l’</a:t>
            </a:r>
            <a:r>
              <a:rPr lang="en-US" i="1"/>
              <a:t>OSSO</a:t>
            </a:r>
            <a:r>
              <a:rPr lang="en-US"/>
              <a:t> costituito da Linac-FEL-BriXS e’ troppo impattante nel foot-print</a:t>
            </a:r>
          </a:p>
          <a:p>
            <a:pPr algn="ctr"/>
            <a:r>
              <a:rPr lang="en-US"/>
              <a:t>di Area Expo con richieste di spazi in superfice “sparpagliati” lungo e a cavallo del Decumano</a:t>
            </a:r>
          </a:p>
          <a:p>
            <a:pPr algn="ctr"/>
            <a:endParaRPr lang="en-US"/>
          </a:p>
          <a:p>
            <a:pPr algn="ctr"/>
            <a:r>
              <a:rPr lang="en-US"/>
              <a:t>Possibile Soluzione: usare il Linac due volte, in andata ed in ritorno, ma non per fare E.R.L.,</a:t>
            </a:r>
          </a:p>
          <a:p>
            <a:pPr algn="ctr"/>
            <a:r>
              <a:rPr lang="en-US"/>
              <a:t>bensi’ per fare Energy Doubling</a:t>
            </a:r>
          </a:p>
          <a:p>
            <a:pPr algn="ctr"/>
            <a:endParaRPr lang="en-US"/>
          </a:p>
          <a:p>
            <a:pPr algn="ctr"/>
            <a:r>
              <a:rPr lang="en-US"/>
              <a:t>Energy Doubling e’ possibile a patto di avere un Linac SC C.W. e con cavita’ standing-wave,</a:t>
            </a:r>
          </a:p>
          <a:p>
            <a:pPr algn="ctr"/>
            <a:r>
              <a:rPr lang="en-US"/>
              <a:t>e “riportare” il fascio di elettroni al Linac dopo il primo passaggio (beam quality??)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52A3AAAE-6B17-2C4C-B5E0-6F00DDCD3FE4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96135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Immagine 2" descr="infn-ne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19100" y="3510699"/>
            <a:ext cx="8044962" cy="2585301"/>
            <a:chOff x="419100" y="1340768"/>
            <a:chExt cx="8044962" cy="25853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4128" y="1772816"/>
              <a:ext cx="2739934" cy="194421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3923928" y="2600908"/>
              <a:ext cx="1800200" cy="2520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cxnSp>
          <p:nvCxnSpPr>
            <p:cNvPr id="5" name="Curved Connector 4"/>
            <p:cNvCxnSpPr/>
            <p:nvPr/>
          </p:nvCxnSpPr>
          <p:spPr bwMode="auto">
            <a:xfrm flipV="1">
              <a:off x="3352800" y="2744924"/>
              <a:ext cx="571128" cy="324036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urved Connector 8"/>
            <p:cNvCxnSpPr>
              <a:stCxn id="3" idx="1"/>
            </p:cNvCxnSpPr>
            <p:nvPr/>
          </p:nvCxnSpPr>
          <p:spPr bwMode="auto">
            <a:xfrm rot="10800000">
              <a:off x="2555776" y="2503540"/>
              <a:ext cx="1368152" cy="223383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Arc 18"/>
            <p:cNvSpPr/>
            <p:nvPr/>
          </p:nvSpPr>
          <p:spPr bwMode="auto">
            <a:xfrm rot="10142700">
              <a:off x="6569351" y="3145306"/>
              <a:ext cx="865051" cy="642154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22" name="Arc 21"/>
            <p:cNvSpPr/>
            <p:nvPr/>
          </p:nvSpPr>
          <p:spPr bwMode="auto">
            <a:xfrm rot="531159">
              <a:off x="7251988" y="1837233"/>
              <a:ext cx="865051" cy="642154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576401" y="2915533"/>
              <a:ext cx="1771463" cy="58547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5771" y="3057040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Inj. BriXS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195736" y="2420888"/>
              <a:ext cx="360039" cy="19434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cxnSp>
          <p:nvCxnSpPr>
            <p:cNvPr id="29" name="Straight Arrow Connector 28"/>
            <p:cNvCxnSpPr>
              <a:stCxn id="27" idx="1"/>
            </p:cNvCxnSpPr>
            <p:nvPr/>
          </p:nvCxnSpPr>
          <p:spPr bwMode="auto">
            <a:xfrm flipH="1">
              <a:off x="1835696" y="2518060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419100" y="2420888"/>
              <a:ext cx="1416596" cy="19434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95936" y="2556193"/>
              <a:ext cx="16582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Main Linac</a:t>
              </a:r>
            </a:p>
            <a:p>
              <a:r>
                <a:rPr lang="en-US" sz="1600" b="1"/>
                <a:t>11 Tesla modules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31305" y="2114266"/>
              <a:ext cx="1288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1 Tesla mod.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840" y="2370366"/>
              <a:ext cx="920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H.E.C.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73897" y="2979150"/>
              <a:ext cx="846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L.E.C.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16371" y="1340768"/>
              <a:ext cx="1377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Bubble Arc Compressor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9137" y="2132856"/>
              <a:ext cx="12885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Undulator</a:t>
              </a: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5724000" y="2744924"/>
              <a:ext cx="24260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 flipV="1">
              <a:off x="6516216" y="2276872"/>
              <a:ext cx="720080" cy="468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6524227" y="2744924"/>
              <a:ext cx="712069" cy="4874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832" name="Straight Connector 120831"/>
            <p:cNvCxnSpPr/>
            <p:nvPr/>
          </p:nvCxnSpPr>
          <p:spPr bwMode="auto">
            <a:xfrm flipH="1" flipV="1">
              <a:off x="5695560" y="1782906"/>
              <a:ext cx="820656" cy="4939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stCxn id="2" idx="1"/>
            </p:cNvCxnSpPr>
            <p:nvPr/>
          </p:nvCxnSpPr>
          <p:spPr bwMode="auto">
            <a:xfrm flipH="1" flipV="1">
              <a:off x="5712315" y="1844824"/>
              <a:ext cx="11813" cy="90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752696" y="3232357"/>
              <a:ext cx="763520" cy="4947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H="1" flipV="1">
              <a:off x="5746789" y="2812251"/>
              <a:ext cx="11813" cy="90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Arc 75"/>
            <p:cNvSpPr/>
            <p:nvPr/>
          </p:nvSpPr>
          <p:spPr bwMode="auto">
            <a:xfrm rot="8405023">
              <a:off x="7008992" y="2494561"/>
              <a:ext cx="458091" cy="454522"/>
            </a:xfrm>
            <a:prstGeom prst="arc">
              <a:avLst>
                <a:gd name="adj1" fmla="val 412764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120841" name="TextBox 120840"/>
            <p:cNvSpPr txBox="1"/>
            <p:nvPr/>
          </p:nvSpPr>
          <p:spPr>
            <a:xfrm>
              <a:off x="7189912" y="2510534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300°</a:t>
              </a:r>
            </a:p>
          </p:txBody>
        </p:sp>
        <p:sp>
          <p:nvSpPr>
            <p:cNvPr id="78" name="Arc 77"/>
            <p:cNvSpPr/>
            <p:nvPr/>
          </p:nvSpPr>
          <p:spPr bwMode="auto">
            <a:xfrm rot="7280691">
              <a:off x="5550159" y="1691062"/>
              <a:ext cx="458091" cy="454522"/>
            </a:xfrm>
            <a:prstGeom prst="arc">
              <a:avLst>
                <a:gd name="adj1" fmla="val 15438278"/>
                <a:gd name="adj2" fmla="val 20227789"/>
              </a:avLst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85043" y="2060376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60°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52695" y="320008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60°</a:t>
              </a:r>
            </a:p>
          </p:txBody>
        </p:sp>
        <p:sp>
          <p:nvSpPr>
            <p:cNvPr id="81" name="Arc 80"/>
            <p:cNvSpPr/>
            <p:nvPr/>
          </p:nvSpPr>
          <p:spPr bwMode="auto">
            <a:xfrm rot="621949">
              <a:off x="5545258" y="3394496"/>
              <a:ext cx="458091" cy="454522"/>
            </a:xfrm>
            <a:prstGeom prst="arc">
              <a:avLst>
                <a:gd name="adj1" fmla="val 15438278"/>
                <a:gd name="adj2" fmla="val 20227789"/>
              </a:avLst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1" charset="0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 flipV="1">
              <a:off x="1576401" y="3573016"/>
              <a:ext cx="1771463" cy="119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99" name="TextBox 98"/>
            <p:cNvSpPr txBox="1"/>
            <p:nvPr/>
          </p:nvSpPr>
          <p:spPr>
            <a:xfrm>
              <a:off x="2047966" y="355673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60 m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7584" y="301051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/>
                <a:t>30 m</a:t>
              </a:r>
            </a:p>
          </p:txBody>
        </p:sp>
        <p:cxnSp>
          <p:nvCxnSpPr>
            <p:cNvPr id="120855" name="Straight Arrow Connector 120854"/>
            <p:cNvCxnSpPr/>
            <p:nvPr/>
          </p:nvCxnSpPr>
          <p:spPr bwMode="auto">
            <a:xfrm>
              <a:off x="1404565" y="2906942"/>
              <a:ext cx="0" cy="5701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355976" y="3140968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4365976" y="2464306"/>
              <a:ext cx="8489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2401014" y="88222"/>
            <a:ext cx="443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MariX new lay-out (not to scale)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4813672" cy="236653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19101" y="28194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Turning a well known weakness of RF Standing Waves into an opportunity: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accelerating beams in both directions, forward and backward, simoultaneously!</a:t>
            </a:r>
          </a:p>
        </p:txBody>
      </p:sp>
      <p:sp>
        <p:nvSpPr>
          <p:cNvPr id="45" name="Footer Placeholder 1">
            <a:extLst>
              <a:ext uri="{FF2B5EF4-FFF2-40B4-BE49-F238E27FC236}">
                <a16:creationId xmlns:a16="http://schemas.microsoft.com/office/drawing/2014/main" id="{ACDDCED0-B99F-4D40-B85A-294FA4B786A9}"/>
              </a:ext>
            </a:extLst>
          </p:cNvPr>
          <p:cNvSpPr txBox="1">
            <a:spLocks/>
          </p:cNvSpPr>
          <p:nvPr/>
        </p:nvSpPr>
        <p:spPr>
          <a:xfrm>
            <a:off x="38100" y="6477000"/>
            <a:ext cx="51435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4677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7724703" cy="5598831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5EAF9B4-0E1F-8D48-9D3D-581BF2D173D4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50439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043756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6465" y="225703"/>
            <a:ext cx="16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30 deg DBA cell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39DDC9C-6AE2-EA48-A2A6-5904C740A9D9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121357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153400" cy="5169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0700"/>
            <a:ext cx="5842000" cy="5816600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0849F2E-17FA-C143-94DD-6E6F4956A98F}"/>
              </a:ext>
            </a:extLst>
          </p:cNvPr>
          <p:cNvSpPr txBox="1">
            <a:spLocks/>
          </p:cNvSpPr>
          <p:nvPr/>
        </p:nvSpPr>
        <p:spPr>
          <a:xfrm>
            <a:off x="38100" y="655955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311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334750" y="3238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216" y="0"/>
            <a:ext cx="1690784" cy="929659"/>
          </a:xfrm>
          <a:prstGeom prst="rect">
            <a:avLst/>
          </a:prstGeom>
        </p:spPr>
      </p:pic>
      <p:pic>
        <p:nvPicPr>
          <p:cNvPr id="6" name="Immagine 2" descr="infn-ne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278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06E0B91C-1761-DC48-8E75-186C69EF8933}"/>
              </a:ext>
            </a:extLst>
          </p:cNvPr>
          <p:cNvSpPr txBox="1">
            <a:spLocks/>
          </p:cNvSpPr>
          <p:nvPr/>
        </p:nvSpPr>
        <p:spPr>
          <a:xfrm>
            <a:off x="38100" y="6553200"/>
            <a:ext cx="5143500" cy="222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it-IT" dirty="0"/>
              <a:t>MariX-CDR 4th Meeting, Milano, 30 Gennaio 2018</a:t>
            </a:r>
            <a:endParaRPr lang="it-IT" spc="-10" dirty="0"/>
          </a:p>
        </p:txBody>
      </p:sp>
    </p:spTree>
    <p:extLst>
      <p:ext uri="{BB962C8B-B14F-4D97-AF65-F5344CB8AC3E}">
        <p14:creationId xmlns:p14="http://schemas.microsoft.com/office/powerpoint/2010/main" val="55142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2322</Words>
  <Application>Microsoft Macintosh PowerPoint</Application>
  <PresentationFormat>On-screen Show (4:3)</PresentationFormat>
  <Paragraphs>525</Paragraphs>
  <Slides>36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Arial</vt:lpstr>
      <vt:lpstr>Calibri</vt:lpstr>
      <vt:lpstr>Gill Sans MT</vt:lpstr>
      <vt:lpstr>Helvetica</vt:lpstr>
      <vt:lpstr>Symbol</vt:lpstr>
      <vt:lpstr>Times</vt:lpstr>
      <vt:lpstr>Times New Roman</vt:lpstr>
      <vt:lpstr>Office Theme</vt:lpstr>
      <vt:lpstr>Graph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666</cp:revision>
  <cp:lastPrinted>2017-07-24T16:13:17Z</cp:lastPrinted>
  <dcterms:created xsi:type="dcterms:W3CDTF">2016-09-13T21:42:06Z</dcterms:created>
  <dcterms:modified xsi:type="dcterms:W3CDTF">2018-01-29T21:30:46Z</dcterms:modified>
</cp:coreProperties>
</file>