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  <p:sldId id="261" r:id="rId5"/>
    <p:sldId id="262" r:id="rId6"/>
    <p:sldId id="263" r:id="rId7"/>
    <p:sldId id="260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4" d="100"/>
          <a:sy n="134" d="100"/>
        </p:scale>
        <p:origin x="-120" y="-6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57D-B226-5644-9335-18A8A3AC4C5A}" type="datetimeFigureOut">
              <a:rPr lang="en-US" smtClean="0"/>
              <a:t>05/02/18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839A-DA38-764C-A792-6CC971DDE1D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1224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57D-B226-5644-9335-18A8A3AC4C5A}" type="datetimeFigureOut">
              <a:rPr lang="en-US" smtClean="0"/>
              <a:t>05/02/18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839A-DA38-764C-A792-6CC971DDE1D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6860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57D-B226-5644-9335-18A8A3AC4C5A}" type="datetimeFigureOut">
              <a:rPr lang="en-US" smtClean="0"/>
              <a:t>05/02/18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839A-DA38-764C-A792-6CC971DDE1D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1887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57D-B226-5644-9335-18A8A3AC4C5A}" type="datetimeFigureOut">
              <a:rPr lang="en-US" smtClean="0"/>
              <a:t>05/02/18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839A-DA38-764C-A792-6CC971DDE1D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00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57D-B226-5644-9335-18A8A3AC4C5A}" type="datetimeFigureOut">
              <a:rPr lang="en-US" smtClean="0"/>
              <a:t>05/02/18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839A-DA38-764C-A792-6CC971DDE1D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72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57D-B226-5644-9335-18A8A3AC4C5A}" type="datetimeFigureOut">
              <a:rPr lang="en-US" smtClean="0"/>
              <a:t>05/02/18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839A-DA38-764C-A792-6CC971DDE1D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6152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57D-B226-5644-9335-18A8A3AC4C5A}" type="datetimeFigureOut">
              <a:rPr lang="en-US" smtClean="0"/>
              <a:t>05/02/18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839A-DA38-764C-A792-6CC971DDE1D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3010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57D-B226-5644-9335-18A8A3AC4C5A}" type="datetimeFigureOut">
              <a:rPr lang="en-US" smtClean="0"/>
              <a:t>05/02/18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839A-DA38-764C-A792-6CC971DDE1D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2065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57D-B226-5644-9335-18A8A3AC4C5A}" type="datetimeFigureOut">
              <a:rPr lang="en-US" smtClean="0"/>
              <a:t>05/02/18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839A-DA38-764C-A792-6CC971DDE1D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4088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57D-B226-5644-9335-18A8A3AC4C5A}" type="datetimeFigureOut">
              <a:rPr lang="en-US" smtClean="0"/>
              <a:t>05/02/18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839A-DA38-764C-A792-6CC971DDE1D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3597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57D-B226-5644-9335-18A8A3AC4C5A}" type="datetimeFigureOut">
              <a:rPr lang="en-US" smtClean="0"/>
              <a:t>05/02/18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839A-DA38-764C-A792-6CC971DDE1D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4323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3757D-B226-5644-9335-18A8A3AC4C5A}" type="datetimeFigureOut">
              <a:rPr lang="en-US" smtClean="0"/>
              <a:t>05/02/18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D839A-DA38-764C-A792-6CC971DDE1D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6742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7620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Rectangle 1"/>
          <p:cNvSpPr/>
          <p:nvPr/>
        </p:nvSpPr>
        <p:spPr>
          <a:xfrm>
            <a:off x="915746" y="2337431"/>
            <a:ext cx="7373121" cy="1754327"/>
          </a:xfrm>
          <a:prstGeom prst="rect">
            <a:avLst/>
          </a:prstGeom>
          <a:noFill/>
          <a:ln w="38100" cmpd="sng">
            <a:solidFill>
              <a:schemeClr val="accent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Risultato</a:t>
            </a: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del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censimento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materiale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per Outreach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33430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64934" y="189468"/>
            <a:ext cx="31449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/>
              <a:t>Censimento </a:t>
            </a:r>
            <a:r>
              <a:rPr lang="it-IT" sz="2800" dirty="0" err="1" smtClean="0"/>
              <a:t>Exhibits</a:t>
            </a:r>
            <a:endParaRPr lang="it-IT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40267" y="838200"/>
            <a:ext cx="5387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Totale di 20 sezioni che hanno del materiale disponibile </a:t>
            </a:r>
            <a:endParaRPr lang="it-IT" dirty="0"/>
          </a:p>
        </p:txBody>
      </p:sp>
      <p:sp>
        <p:nvSpPr>
          <p:cNvPr id="10" name="TextBox 9"/>
          <p:cNvSpPr txBox="1"/>
          <p:nvPr/>
        </p:nvSpPr>
        <p:spPr>
          <a:xfrm>
            <a:off x="440267" y="3044736"/>
            <a:ext cx="5032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it-IT" dirty="0" smtClean="0"/>
              <a:t>11 </a:t>
            </a:r>
            <a:r>
              <a:rPr lang="it-IT" b="1" i="1" u="sng" dirty="0" smtClean="0">
                <a:solidFill>
                  <a:srgbClr val="FF0000"/>
                </a:solidFill>
              </a:rPr>
              <a:t>non</a:t>
            </a:r>
            <a:r>
              <a:rPr lang="it-IT" dirty="0" smtClean="0"/>
              <a:t> pensati specificamente per le scuole, 9 sì</a:t>
            </a:r>
            <a:endParaRPr lang="it-IT" dirty="0"/>
          </a:p>
        </p:txBody>
      </p:sp>
      <p:sp>
        <p:nvSpPr>
          <p:cNvPr id="11" name="TextBox 10"/>
          <p:cNvSpPr txBox="1"/>
          <p:nvPr/>
        </p:nvSpPr>
        <p:spPr>
          <a:xfrm>
            <a:off x="440267" y="3414068"/>
            <a:ext cx="8144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it-IT" dirty="0" smtClean="0"/>
              <a:t>Tra tutti quelli specifici per le scuole (9) 2 </a:t>
            </a:r>
            <a:r>
              <a:rPr lang="it-IT" b="1" i="1" u="sng" dirty="0" smtClean="0">
                <a:solidFill>
                  <a:srgbClr val="FF0000"/>
                </a:solidFill>
              </a:rPr>
              <a:t>non</a:t>
            </a:r>
            <a:r>
              <a:rPr lang="it-IT" dirty="0" smtClean="0"/>
              <a:t> sono </a:t>
            </a:r>
            <a:r>
              <a:rPr lang="it-IT" b="1" dirty="0" smtClean="0">
                <a:solidFill>
                  <a:srgbClr val="0000FF"/>
                </a:solidFill>
              </a:rPr>
              <a:t>trasportabili</a:t>
            </a:r>
            <a:r>
              <a:rPr lang="it-IT" dirty="0" smtClean="0"/>
              <a:t>, 7 lo sono</a:t>
            </a:r>
            <a:endParaRPr lang="it-IT" dirty="0"/>
          </a:p>
        </p:txBody>
      </p:sp>
      <p:sp>
        <p:nvSpPr>
          <p:cNvPr id="12" name="TextBox 11"/>
          <p:cNvSpPr txBox="1"/>
          <p:nvPr/>
        </p:nvSpPr>
        <p:spPr>
          <a:xfrm>
            <a:off x="440267" y="3838835"/>
            <a:ext cx="756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it-IT" dirty="0" smtClean="0"/>
              <a:t>Tra tutti quelli specifici per le scuole 4 </a:t>
            </a:r>
            <a:r>
              <a:rPr lang="it-IT" b="1" i="1" u="sng" dirty="0" smtClean="0">
                <a:solidFill>
                  <a:srgbClr val="FF0000"/>
                </a:solidFill>
              </a:rPr>
              <a:t>non</a:t>
            </a:r>
            <a:r>
              <a:rPr lang="it-IT" dirty="0" smtClean="0"/>
              <a:t> sono </a:t>
            </a:r>
            <a:r>
              <a:rPr lang="it-IT" b="1" dirty="0" smtClean="0">
                <a:solidFill>
                  <a:srgbClr val="0000FF"/>
                </a:solidFill>
              </a:rPr>
              <a:t>replicabili</a:t>
            </a:r>
            <a:r>
              <a:rPr lang="it-IT" dirty="0" smtClean="0"/>
              <a:t>, 5 lo sono</a:t>
            </a:r>
            <a:endParaRPr lang="it-IT" dirty="0"/>
          </a:p>
        </p:txBody>
      </p:sp>
      <p:sp>
        <p:nvSpPr>
          <p:cNvPr id="16" name="TextBox 15"/>
          <p:cNvSpPr txBox="1"/>
          <p:nvPr/>
        </p:nvSpPr>
        <p:spPr>
          <a:xfrm>
            <a:off x="440267" y="4233566"/>
            <a:ext cx="843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it-IT" dirty="0" smtClean="0"/>
              <a:t>10 </a:t>
            </a:r>
            <a:r>
              <a:rPr lang="it-IT" dirty="0" err="1" smtClean="0"/>
              <a:t>exhibits</a:t>
            </a:r>
            <a:r>
              <a:rPr lang="it-IT" dirty="0" smtClean="0"/>
              <a:t> sono stati creati all’interno di una iniziativa organica o già avviata, 7 sono (apparentemente) iniziative estemporanee, di tre non abbiamo risposta  </a:t>
            </a:r>
            <a:endParaRPr lang="it-IT" dirty="0"/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5490485"/>
              </p:ext>
            </p:extLst>
          </p:nvPr>
        </p:nvGraphicFramePr>
        <p:xfrm>
          <a:off x="1524000" y="1438135"/>
          <a:ext cx="60960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it-IT" dirty="0" smtClean="0"/>
                        <a:t>7 </a:t>
                      </a:r>
                      <a:r>
                        <a:rPr lang="it-IT" dirty="0" err="1" smtClean="0"/>
                        <a:t>Exhibit</a:t>
                      </a:r>
                      <a:r>
                        <a:rPr lang="it-IT" dirty="0" smtClean="0"/>
                        <a:t> interattivi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2 </a:t>
                      </a:r>
                      <a:r>
                        <a:rPr lang="it-IT" dirty="0" err="1" smtClean="0"/>
                        <a:t>Exhibit</a:t>
                      </a:r>
                      <a:r>
                        <a:rPr lang="it-IT" dirty="0" smtClean="0"/>
                        <a:t> passivi</a:t>
                      </a:r>
                    </a:p>
                    <a:p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>
                          <a:solidFill>
                            <a:srgbClr val="FFFFFF"/>
                          </a:solidFill>
                        </a:rPr>
                        <a:t>10 Strumenti di misura</a:t>
                      </a:r>
                    </a:p>
                    <a:p>
                      <a:endParaRPr lang="it-IT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>
                          <a:solidFill>
                            <a:srgbClr val="FFFFFF"/>
                          </a:solidFill>
                        </a:rPr>
                        <a:t>1 mostra fotografica</a:t>
                      </a:r>
                    </a:p>
                    <a:p>
                      <a:endParaRPr lang="it-IT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9555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499" y="1130300"/>
            <a:ext cx="8712200" cy="5664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83148" y="3199"/>
            <a:ext cx="223651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4F81BD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it-IT" b="1" dirty="0" smtClean="0">
                <a:solidFill>
                  <a:srgbClr val="0000FF"/>
                </a:solidFill>
              </a:rPr>
              <a:t>7</a:t>
            </a:r>
            <a:r>
              <a:rPr lang="it-IT" dirty="0" smtClean="0"/>
              <a:t> </a:t>
            </a:r>
            <a:r>
              <a:rPr lang="it-IT" dirty="0" err="1" smtClean="0"/>
              <a:t>Exhibit</a:t>
            </a:r>
            <a:r>
              <a:rPr lang="it-IT" dirty="0" smtClean="0"/>
              <a:t> interattivi</a:t>
            </a:r>
            <a:endParaRPr lang="it-IT" dirty="0"/>
          </a:p>
        </p:txBody>
      </p:sp>
      <p:sp>
        <p:nvSpPr>
          <p:cNvPr id="10" name="TextBox 9"/>
          <p:cNvSpPr txBox="1"/>
          <p:nvPr/>
        </p:nvSpPr>
        <p:spPr>
          <a:xfrm>
            <a:off x="575733" y="567267"/>
            <a:ext cx="8098115" cy="369332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/>
              <a:t>Questo</a:t>
            </a:r>
            <a:r>
              <a:rPr lang="en-US" dirty="0"/>
              <a:t> exhibit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stato</a:t>
            </a:r>
            <a:r>
              <a:rPr lang="en-US" dirty="0"/>
              <a:t> </a:t>
            </a:r>
            <a:r>
              <a:rPr lang="en-US" dirty="0" err="1"/>
              <a:t>sviluppato</a:t>
            </a:r>
            <a:r>
              <a:rPr lang="en-US" dirty="0"/>
              <a:t> </a:t>
            </a:r>
            <a:r>
              <a:rPr lang="en-US" dirty="0" err="1"/>
              <a:t>all'interno</a:t>
            </a:r>
            <a:r>
              <a:rPr lang="en-US" dirty="0"/>
              <a:t> di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iniziativa</a:t>
            </a:r>
            <a:r>
              <a:rPr lang="en-US" dirty="0"/>
              <a:t> </a:t>
            </a:r>
            <a:r>
              <a:rPr lang="en-US" dirty="0" err="1"/>
              <a:t>già</a:t>
            </a:r>
            <a:r>
              <a:rPr lang="en-US" dirty="0"/>
              <a:t> </a:t>
            </a:r>
            <a:r>
              <a:rPr lang="en-US" dirty="0" err="1"/>
              <a:t>avviata</a:t>
            </a:r>
            <a:r>
              <a:rPr lang="en-US" dirty="0"/>
              <a:t> </a:t>
            </a:r>
            <a:r>
              <a:rPr lang="en-US" dirty="0" err="1"/>
              <a:t>ed</a:t>
            </a:r>
            <a:r>
              <a:rPr lang="en-US" dirty="0"/>
              <a:t> </a:t>
            </a:r>
            <a:r>
              <a:rPr lang="en-US" dirty="0" err="1" smtClean="0"/>
              <a:t>organica</a:t>
            </a:r>
            <a:r>
              <a:rPr lang="en-US" dirty="0" smtClean="0"/>
              <a:t>? </a:t>
            </a:r>
            <a:endParaRPr lang="it-IT" dirty="0"/>
          </a:p>
        </p:txBody>
      </p:sp>
      <p:sp>
        <p:nvSpPr>
          <p:cNvPr id="16" name="Rectangle 15"/>
          <p:cNvSpPr/>
          <p:nvPr/>
        </p:nvSpPr>
        <p:spPr>
          <a:xfrm>
            <a:off x="7349067" y="1130300"/>
            <a:ext cx="1553632" cy="5664200"/>
          </a:xfrm>
          <a:prstGeom prst="rect">
            <a:avLst/>
          </a:prstGeom>
          <a:solidFill>
            <a:srgbClr val="FFFFFF">
              <a:alpha val="9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ctangle 10"/>
          <p:cNvSpPr/>
          <p:nvPr/>
        </p:nvSpPr>
        <p:spPr>
          <a:xfrm>
            <a:off x="6815667" y="1130300"/>
            <a:ext cx="533400" cy="5664200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536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xmlns:p14="http://schemas.microsoft.com/office/powerpoint/2010/main" spd="slow">
        <p:checker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499" y="1130300"/>
            <a:ext cx="8712200" cy="56642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847811" y="567267"/>
            <a:ext cx="6054888" cy="369332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/>
              <a:t>L'exhibit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specificatamente</a:t>
            </a:r>
            <a:r>
              <a:rPr lang="en-US" dirty="0"/>
              <a:t> </a:t>
            </a:r>
            <a:r>
              <a:rPr lang="en-US" dirty="0" err="1"/>
              <a:t>pensato</a:t>
            </a:r>
            <a:r>
              <a:rPr lang="en-US" dirty="0"/>
              <a:t> per </a:t>
            </a:r>
            <a:r>
              <a:rPr lang="en-US" dirty="0" err="1"/>
              <a:t>attività</a:t>
            </a:r>
            <a:r>
              <a:rPr lang="en-US" dirty="0"/>
              <a:t> con le </a:t>
            </a:r>
            <a:r>
              <a:rPr lang="en-US" dirty="0" err="1"/>
              <a:t>scuole</a:t>
            </a:r>
            <a:r>
              <a:rPr lang="en-US" dirty="0"/>
              <a:t>?</a:t>
            </a:r>
            <a:r>
              <a:rPr lang="en-US" dirty="0" smtClean="0"/>
              <a:t> </a:t>
            </a:r>
            <a:endParaRPr lang="it-IT" dirty="0"/>
          </a:p>
        </p:txBody>
      </p:sp>
      <p:sp>
        <p:nvSpPr>
          <p:cNvPr id="9" name="Rectangle 8"/>
          <p:cNvSpPr/>
          <p:nvPr/>
        </p:nvSpPr>
        <p:spPr>
          <a:xfrm>
            <a:off x="7874001" y="1130300"/>
            <a:ext cx="1028698" cy="5664200"/>
          </a:xfrm>
          <a:prstGeom prst="rect">
            <a:avLst/>
          </a:prstGeom>
          <a:solidFill>
            <a:srgbClr val="FFFFFF">
              <a:alpha val="9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ctangle 11"/>
          <p:cNvSpPr/>
          <p:nvPr/>
        </p:nvSpPr>
        <p:spPr>
          <a:xfrm>
            <a:off x="6845303" y="1130300"/>
            <a:ext cx="495298" cy="5664200"/>
          </a:xfrm>
          <a:prstGeom prst="rect">
            <a:avLst/>
          </a:prstGeom>
          <a:solidFill>
            <a:srgbClr val="FFFFFF">
              <a:alpha val="9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ctangle 10"/>
          <p:cNvSpPr/>
          <p:nvPr/>
        </p:nvSpPr>
        <p:spPr>
          <a:xfrm>
            <a:off x="7340601" y="1130300"/>
            <a:ext cx="533400" cy="5664200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TextBox 14"/>
          <p:cNvSpPr txBox="1"/>
          <p:nvPr/>
        </p:nvSpPr>
        <p:spPr>
          <a:xfrm>
            <a:off x="3183148" y="3199"/>
            <a:ext cx="223651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4F81BD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it-IT" b="1" dirty="0" smtClean="0">
                <a:solidFill>
                  <a:srgbClr val="0000FF"/>
                </a:solidFill>
              </a:rPr>
              <a:t>7</a:t>
            </a:r>
            <a:r>
              <a:rPr lang="it-IT" dirty="0" smtClean="0"/>
              <a:t> </a:t>
            </a:r>
            <a:r>
              <a:rPr lang="it-IT" dirty="0" err="1" smtClean="0"/>
              <a:t>Exhibit</a:t>
            </a:r>
            <a:r>
              <a:rPr lang="it-IT" dirty="0" smtClean="0"/>
              <a:t> interattivi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07893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499" y="1130300"/>
            <a:ext cx="8712200" cy="56642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88241" y="467036"/>
            <a:ext cx="8514458" cy="646331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L'exhibit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trasportabile</a:t>
            </a:r>
            <a:r>
              <a:rPr lang="en-US" dirty="0"/>
              <a:t>? (ad </a:t>
            </a:r>
            <a:r>
              <a:rPr lang="en-US" dirty="0" err="1"/>
              <a:t>esempio</a:t>
            </a:r>
            <a:r>
              <a:rPr lang="en-US" dirty="0"/>
              <a:t> per </a:t>
            </a:r>
            <a:r>
              <a:rPr lang="en-US" dirty="0" err="1"/>
              <a:t>essere</a:t>
            </a:r>
            <a:r>
              <a:rPr lang="en-US" dirty="0"/>
              <a:t> </a:t>
            </a:r>
            <a:r>
              <a:rPr lang="en-US" dirty="0" err="1"/>
              <a:t>prestato</a:t>
            </a:r>
            <a:r>
              <a:rPr lang="en-US" dirty="0"/>
              <a:t> ad </a:t>
            </a:r>
            <a:r>
              <a:rPr lang="en-US" dirty="0" err="1"/>
              <a:t>altre</a:t>
            </a:r>
            <a:r>
              <a:rPr lang="en-US" dirty="0"/>
              <a:t> </a:t>
            </a:r>
            <a:r>
              <a:rPr lang="en-US" dirty="0" err="1"/>
              <a:t>Sezioni</a:t>
            </a:r>
            <a:r>
              <a:rPr lang="en-US" dirty="0"/>
              <a:t> in </a:t>
            </a:r>
            <a:r>
              <a:rPr lang="en-US" dirty="0" err="1"/>
              <a:t>occasione</a:t>
            </a:r>
            <a:r>
              <a:rPr lang="en-US" dirty="0"/>
              <a:t> di </a:t>
            </a:r>
            <a:r>
              <a:rPr lang="en-US" dirty="0" err="1"/>
              <a:t>eventi</a:t>
            </a:r>
            <a:r>
              <a:rPr lang="en-US" dirty="0"/>
              <a:t> </a:t>
            </a:r>
            <a:r>
              <a:rPr lang="en-US" dirty="0" err="1"/>
              <a:t>particolari</a:t>
            </a:r>
            <a:r>
              <a:rPr lang="en-US" dirty="0"/>
              <a:t>)</a:t>
            </a:r>
            <a:r>
              <a:rPr lang="en-US" dirty="0" smtClean="0"/>
              <a:t> </a:t>
            </a:r>
            <a:endParaRPr lang="it-IT" dirty="0"/>
          </a:p>
        </p:txBody>
      </p:sp>
      <p:sp>
        <p:nvSpPr>
          <p:cNvPr id="15" name="Rectangle 14"/>
          <p:cNvSpPr/>
          <p:nvPr/>
        </p:nvSpPr>
        <p:spPr>
          <a:xfrm>
            <a:off x="8407401" y="1130300"/>
            <a:ext cx="495298" cy="5664200"/>
          </a:xfrm>
          <a:prstGeom prst="rect">
            <a:avLst/>
          </a:prstGeom>
          <a:solidFill>
            <a:srgbClr val="FFFFFF">
              <a:alpha val="9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ctangle 15"/>
          <p:cNvSpPr/>
          <p:nvPr/>
        </p:nvSpPr>
        <p:spPr>
          <a:xfrm>
            <a:off x="6824135" y="1113367"/>
            <a:ext cx="1049866" cy="5664200"/>
          </a:xfrm>
          <a:prstGeom prst="rect">
            <a:avLst/>
          </a:prstGeom>
          <a:solidFill>
            <a:srgbClr val="FFFFFF">
              <a:alpha val="9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ctangle 10"/>
          <p:cNvSpPr/>
          <p:nvPr/>
        </p:nvSpPr>
        <p:spPr>
          <a:xfrm>
            <a:off x="7874001" y="1113367"/>
            <a:ext cx="533400" cy="5664200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TextBox 16"/>
          <p:cNvSpPr txBox="1"/>
          <p:nvPr/>
        </p:nvSpPr>
        <p:spPr>
          <a:xfrm>
            <a:off x="3183148" y="3199"/>
            <a:ext cx="223651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4F81BD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it-IT" b="1" dirty="0" smtClean="0">
                <a:solidFill>
                  <a:srgbClr val="0000FF"/>
                </a:solidFill>
              </a:rPr>
              <a:t>7</a:t>
            </a:r>
            <a:r>
              <a:rPr lang="it-IT" dirty="0" smtClean="0"/>
              <a:t> </a:t>
            </a:r>
            <a:r>
              <a:rPr lang="it-IT" dirty="0" err="1" smtClean="0"/>
              <a:t>Exhibit</a:t>
            </a:r>
            <a:r>
              <a:rPr lang="it-IT" dirty="0" smtClean="0"/>
              <a:t> interattivi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47901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499" y="1130300"/>
            <a:ext cx="8712200" cy="5664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83148" y="3199"/>
            <a:ext cx="1956823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4F81BD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smtClean="0"/>
              <a:t>7 </a:t>
            </a:r>
            <a:r>
              <a:rPr lang="it-IT" dirty="0" err="1" smtClean="0"/>
              <a:t>Exhibit</a:t>
            </a:r>
            <a:r>
              <a:rPr lang="it-IT" dirty="0" smtClean="0"/>
              <a:t> interattivi</a:t>
            </a:r>
            <a:endParaRPr lang="it-IT" dirty="0"/>
          </a:p>
        </p:txBody>
      </p:sp>
      <p:sp>
        <p:nvSpPr>
          <p:cNvPr id="10" name="TextBox 9"/>
          <p:cNvSpPr txBox="1"/>
          <p:nvPr/>
        </p:nvSpPr>
        <p:spPr>
          <a:xfrm>
            <a:off x="1315340" y="467036"/>
            <a:ext cx="7587359" cy="369332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L'exhibit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replicabile</a:t>
            </a:r>
            <a:r>
              <a:rPr lang="en-US" dirty="0"/>
              <a:t> in </a:t>
            </a:r>
            <a:r>
              <a:rPr lang="en-US" dirty="0" err="1"/>
              <a:t>più</a:t>
            </a:r>
            <a:r>
              <a:rPr lang="en-US" dirty="0"/>
              <a:t> </a:t>
            </a:r>
            <a:r>
              <a:rPr lang="en-US" dirty="0" err="1"/>
              <a:t>esemplari</a:t>
            </a:r>
            <a:r>
              <a:rPr lang="en-US" dirty="0"/>
              <a:t> </a:t>
            </a:r>
            <a:r>
              <a:rPr lang="en-US" dirty="0" err="1"/>
              <a:t>identici</a:t>
            </a:r>
            <a:r>
              <a:rPr lang="en-US" dirty="0"/>
              <a:t> (ad </a:t>
            </a:r>
            <a:r>
              <a:rPr lang="en-US" dirty="0" err="1"/>
              <a:t>esempio</a:t>
            </a:r>
            <a:r>
              <a:rPr lang="en-US" dirty="0"/>
              <a:t> in kit di </a:t>
            </a:r>
            <a:r>
              <a:rPr lang="en-US" dirty="0" err="1"/>
              <a:t>montaggio</a:t>
            </a:r>
            <a:r>
              <a:rPr lang="en-US" dirty="0"/>
              <a:t>)?</a:t>
            </a:r>
            <a:r>
              <a:rPr lang="en-US" dirty="0" smtClean="0"/>
              <a:t> </a:t>
            </a:r>
            <a:endParaRPr lang="it-IT" dirty="0"/>
          </a:p>
        </p:txBody>
      </p:sp>
      <p:sp>
        <p:nvSpPr>
          <p:cNvPr id="16" name="Rectangle 15"/>
          <p:cNvSpPr/>
          <p:nvPr/>
        </p:nvSpPr>
        <p:spPr>
          <a:xfrm>
            <a:off x="6824135" y="1113367"/>
            <a:ext cx="1545164" cy="5664200"/>
          </a:xfrm>
          <a:prstGeom prst="rect">
            <a:avLst/>
          </a:prstGeom>
          <a:solidFill>
            <a:srgbClr val="FFFFFF">
              <a:alpha val="9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ctangle 10"/>
          <p:cNvSpPr/>
          <p:nvPr/>
        </p:nvSpPr>
        <p:spPr>
          <a:xfrm>
            <a:off x="8369299" y="1113367"/>
            <a:ext cx="533400" cy="5664200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TextBox 7"/>
          <p:cNvSpPr txBox="1"/>
          <p:nvPr/>
        </p:nvSpPr>
        <p:spPr>
          <a:xfrm>
            <a:off x="3183148" y="3199"/>
            <a:ext cx="223651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4F81BD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it-IT" b="1" dirty="0" smtClean="0">
                <a:solidFill>
                  <a:srgbClr val="0000FF"/>
                </a:solidFill>
              </a:rPr>
              <a:t>7</a:t>
            </a:r>
            <a:r>
              <a:rPr lang="it-IT" dirty="0" smtClean="0"/>
              <a:t> </a:t>
            </a:r>
            <a:r>
              <a:rPr lang="it-IT" dirty="0" err="1" smtClean="0"/>
              <a:t>Exhibit</a:t>
            </a:r>
            <a:r>
              <a:rPr lang="it-IT" dirty="0" smtClean="0"/>
              <a:t> interattivi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84378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3467" y="777138"/>
            <a:ext cx="7828285" cy="60016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M. Abbrescia1,2, L. Baldini1,3, R. </a:t>
            </a:r>
            <a:r>
              <a:rPr lang="en-US" sz="1200" dirty="0" err="1"/>
              <a:t>Baldini</a:t>
            </a:r>
            <a:r>
              <a:rPr lang="en-US" sz="1200" dirty="0"/>
              <a:t> Ferroli1,4, G. Batignani1,3, M. Battaglieri1,17, S. Boi1,8, E. Bossini1,5, </a:t>
            </a:r>
            <a:br>
              <a:rPr lang="en-US" sz="1200" dirty="0"/>
            </a:br>
            <a:r>
              <a:rPr lang="en-US" sz="1200" dirty="0"/>
              <a:t>F. Carnesecchi1,6, A. Chiavassa1,7, C. Cicalo1,8, L. Cifarelli1,6, F. Coccetti1, E. Coccia1,9, D. De Gruttola1, </a:t>
            </a:r>
            <a:br>
              <a:rPr lang="en-US" sz="1200" dirty="0"/>
            </a:br>
            <a:r>
              <a:rPr lang="en-US" sz="1200" dirty="0"/>
              <a:t>S. De Pasquale1,11, F.L. Fabbri1,4, V. Frolov16, P. Galeotti1,7, M. Garbini1,6, G. Gemme1,17, I. Gnesi1,7, S. Grazzi1, </a:t>
            </a:r>
            <a:br>
              <a:rPr lang="en-US" sz="1200" dirty="0"/>
            </a:br>
            <a:r>
              <a:rPr lang="en-US" sz="1200" dirty="0"/>
              <a:t>C. Gustavino1,12, D. Hatzifotiadou1,6,15, P. La Rocca1,18, G. Mandaglio1,19, O. </a:t>
            </a:r>
            <a:r>
              <a:rPr lang="en-US" sz="1200" dirty="0" err="1"/>
              <a:t>Maragoto</a:t>
            </a:r>
            <a:r>
              <a:rPr lang="en-US" sz="1200" dirty="0"/>
              <a:t> Rodriguez14, G. Maron13, </a:t>
            </a:r>
            <a:br>
              <a:rPr lang="en-US" sz="1200" dirty="0"/>
            </a:br>
            <a:r>
              <a:rPr lang="en-US" sz="1200" dirty="0"/>
              <a:t>M.N. Mazziotta1,20, S. Miozzi1,4, R. Nania1,6, F. Noferini1,6, F. Nozzoli1,21, F. Palmonari1,6, M. Panareo1,10, </a:t>
            </a:r>
            <a:br>
              <a:rPr lang="en-US" sz="1200" dirty="0"/>
            </a:br>
            <a:r>
              <a:rPr lang="en-US" sz="1200" dirty="0"/>
              <a:t>M.P. Panetta1,10, R. Paoletti1,5, W. Park14, L. Perasso1,17, F. Pilo1,3, G. Piragino1,7, S. Pisano1,4, F. Riggi1,18,a, </a:t>
            </a:r>
            <a:br>
              <a:rPr lang="en-US" sz="1200" dirty="0"/>
            </a:br>
            <a:r>
              <a:rPr lang="en-US" sz="1200" dirty="0"/>
              <a:t>G.C. Righini1, C. Ripoli1,11, G. Sartorelli1,6, E. Scapparone1,6, M. Schioppa1,22, A. Scribano1,3, M. Selvi1,6, </a:t>
            </a:r>
            <a:br>
              <a:rPr lang="en-US" sz="1200" dirty="0"/>
            </a:br>
            <a:r>
              <a:rPr lang="en-US" sz="1200" dirty="0"/>
              <a:t>S. Serci1,8, S. Squarcia1,17, M. Taiuti1,17, G. Terreni1,3, A. Trifir`o1,23, M. Trimarchi1,23, M.C. Vistoli13, L. Votano1,12, </a:t>
            </a:r>
            <a:br>
              <a:rPr lang="en-US" sz="1200" dirty="0"/>
            </a:br>
            <a:r>
              <a:rPr lang="en-US" sz="1200" dirty="0"/>
              <a:t>M.C.S. Williams1,6,15, L. Zheng1,14,15, A. Zichichi1,6,15, and R. Zuyeuski1,14,15 </a:t>
            </a:r>
            <a:br>
              <a:rPr lang="en-US" sz="1200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>2 INFN and </a:t>
            </a:r>
            <a:r>
              <a:rPr lang="en-US" sz="1200" dirty="0" err="1"/>
              <a:t>Dipartimento</a:t>
            </a:r>
            <a:r>
              <a:rPr lang="en-US" sz="1200" dirty="0"/>
              <a:t> </a:t>
            </a:r>
            <a:r>
              <a:rPr lang="en-US" sz="1200" dirty="0" err="1"/>
              <a:t>Interateneo</a:t>
            </a:r>
            <a:r>
              <a:rPr lang="en-US" sz="1200" dirty="0"/>
              <a:t> di </a:t>
            </a:r>
            <a:r>
              <a:rPr lang="en-US" sz="1200" dirty="0" err="1"/>
              <a:t>Fisica</a:t>
            </a:r>
            <a:r>
              <a:rPr lang="en-US" sz="1200" dirty="0"/>
              <a:t>, </a:t>
            </a:r>
            <a:r>
              <a:rPr lang="en-US" sz="1200" dirty="0" err="1" smtClean="0"/>
              <a:t>Università</a:t>
            </a:r>
            <a:r>
              <a:rPr lang="en-US" sz="1200" dirty="0" smtClean="0"/>
              <a:t> </a:t>
            </a:r>
            <a:r>
              <a:rPr lang="en-US" sz="1200" dirty="0"/>
              <a:t>di Bari, Bari, Italy </a:t>
            </a:r>
            <a:br>
              <a:rPr lang="en-US" sz="1200" dirty="0"/>
            </a:br>
            <a:r>
              <a:rPr lang="en-US" sz="1200" dirty="0"/>
              <a:t>3 INFN and </a:t>
            </a:r>
            <a:r>
              <a:rPr lang="en-US" sz="1200" dirty="0" err="1"/>
              <a:t>Dipartimento</a:t>
            </a:r>
            <a:r>
              <a:rPr lang="en-US" sz="1200" dirty="0"/>
              <a:t> di </a:t>
            </a:r>
            <a:r>
              <a:rPr lang="en-US" sz="1200" dirty="0" err="1"/>
              <a:t>Fisica</a:t>
            </a:r>
            <a:r>
              <a:rPr lang="en-US" sz="1200" dirty="0"/>
              <a:t>, </a:t>
            </a:r>
            <a:r>
              <a:rPr lang="en-US" sz="1200" dirty="0" err="1" smtClean="0"/>
              <a:t>Università</a:t>
            </a:r>
            <a:r>
              <a:rPr lang="en-US" sz="1200" dirty="0" smtClean="0"/>
              <a:t> </a:t>
            </a:r>
            <a:r>
              <a:rPr lang="en-US" sz="1200" dirty="0"/>
              <a:t>di Pisa, Pisa, Italy </a:t>
            </a:r>
            <a:br>
              <a:rPr lang="en-US" sz="1200" dirty="0"/>
            </a:br>
            <a:r>
              <a:rPr lang="en-US" sz="1200" dirty="0"/>
              <a:t>4 INFN, </a:t>
            </a:r>
            <a:r>
              <a:rPr lang="en-US" sz="1200" dirty="0" err="1"/>
              <a:t>Laboratori</a:t>
            </a:r>
            <a:r>
              <a:rPr lang="en-US" sz="1200" dirty="0"/>
              <a:t> </a:t>
            </a:r>
            <a:r>
              <a:rPr lang="en-US" sz="1200" dirty="0" err="1"/>
              <a:t>Nazionali</a:t>
            </a:r>
            <a:r>
              <a:rPr lang="en-US" sz="1200" dirty="0"/>
              <a:t> di </a:t>
            </a:r>
            <a:r>
              <a:rPr lang="en-US" sz="1200" dirty="0" err="1"/>
              <a:t>Frascati</a:t>
            </a:r>
            <a:r>
              <a:rPr lang="en-US" sz="1200" dirty="0"/>
              <a:t>, </a:t>
            </a:r>
            <a:r>
              <a:rPr lang="en-US" sz="1200" dirty="0" err="1"/>
              <a:t>Frascati</a:t>
            </a:r>
            <a:r>
              <a:rPr lang="en-US" sz="1200" dirty="0"/>
              <a:t> (RM), Italy </a:t>
            </a:r>
            <a:br>
              <a:rPr lang="en-US" sz="1200" dirty="0"/>
            </a:br>
            <a:r>
              <a:rPr lang="en-US" sz="1200" dirty="0"/>
              <a:t>5 INFN </a:t>
            </a:r>
            <a:r>
              <a:rPr lang="en-US" sz="1200" dirty="0" err="1"/>
              <a:t>Gruppo</a:t>
            </a:r>
            <a:r>
              <a:rPr lang="en-US" sz="1200" dirty="0"/>
              <a:t> </a:t>
            </a:r>
            <a:r>
              <a:rPr lang="en-US" sz="1200" dirty="0" err="1"/>
              <a:t>Collegato</a:t>
            </a:r>
            <a:r>
              <a:rPr lang="en-US" sz="1200" dirty="0"/>
              <a:t> di Siena and </a:t>
            </a:r>
            <a:r>
              <a:rPr lang="en-US" sz="1200" dirty="0" err="1"/>
              <a:t>Dipartimento</a:t>
            </a:r>
            <a:r>
              <a:rPr lang="en-US" sz="1200" dirty="0"/>
              <a:t> di </a:t>
            </a:r>
            <a:r>
              <a:rPr lang="en-US" sz="1200" dirty="0" err="1"/>
              <a:t>Fisica</a:t>
            </a:r>
            <a:r>
              <a:rPr lang="en-US" sz="1200" dirty="0"/>
              <a:t>, </a:t>
            </a:r>
            <a:r>
              <a:rPr lang="en-US" sz="1200" dirty="0" err="1" smtClean="0"/>
              <a:t>Università</a:t>
            </a:r>
            <a:r>
              <a:rPr lang="en-US" sz="1200" dirty="0" smtClean="0"/>
              <a:t> </a:t>
            </a:r>
            <a:r>
              <a:rPr lang="en-US" sz="1200" dirty="0"/>
              <a:t>di Siena, Siena, Italy </a:t>
            </a:r>
            <a:br>
              <a:rPr lang="en-US" sz="1200" dirty="0"/>
            </a:br>
            <a:r>
              <a:rPr lang="en-US" sz="1200" dirty="0"/>
              <a:t>6 INFN and </a:t>
            </a:r>
            <a:r>
              <a:rPr lang="en-US" sz="1200" dirty="0" err="1"/>
              <a:t>Dipartimento</a:t>
            </a:r>
            <a:r>
              <a:rPr lang="en-US" sz="1200" dirty="0"/>
              <a:t> di </a:t>
            </a:r>
            <a:r>
              <a:rPr lang="en-US" sz="1200" dirty="0" err="1"/>
              <a:t>Fisica</a:t>
            </a:r>
            <a:r>
              <a:rPr lang="en-US" sz="1200" dirty="0"/>
              <a:t> e </a:t>
            </a:r>
            <a:r>
              <a:rPr lang="en-US" sz="1200" dirty="0" err="1"/>
              <a:t>Astronomia</a:t>
            </a:r>
            <a:r>
              <a:rPr lang="en-US" sz="1200" dirty="0"/>
              <a:t>, </a:t>
            </a:r>
            <a:r>
              <a:rPr lang="en-US" sz="1200" dirty="0" err="1" smtClean="0"/>
              <a:t>Università</a:t>
            </a:r>
            <a:r>
              <a:rPr lang="en-US" sz="1200" dirty="0" smtClean="0"/>
              <a:t> </a:t>
            </a:r>
            <a:r>
              <a:rPr lang="en-US" sz="1200" dirty="0"/>
              <a:t>di Bologna, Bologna, Italy </a:t>
            </a:r>
            <a:br>
              <a:rPr lang="en-US" sz="1200" dirty="0"/>
            </a:br>
            <a:r>
              <a:rPr lang="en-US" sz="1200" dirty="0"/>
              <a:t>7 INFN and </a:t>
            </a:r>
            <a:r>
              <a:rPr lang="en-US" sz="1200" dirty="0" err="1"/>
              <a:t>Dipartimento</a:t>
            </a:r>
            <a:r>
              <a:rPr lang="en-US" sz="1200" dirty="0"/>
              <a:t> di </a:t>
            </a:r>
            <a:r>
              <a:rPr lang="en-US" sz="1200" dirty="0" err="1"/>
              <a:t>Fisica</a:t>
            </a:r>
            <a:r>
              <a:rPr lang="en-US" sz="1200" dirty="0"/>
              <a:t>, </a:t>
            </a:r>
            <a:r>
              <a:rPr lang="en-US" sz="1200" dirty="0" err="1" smtClean="0"/>
              <a:t>Università</a:t>
            </a:r>
            <a:r>
              <a:rPr lang="en-US" sz="1200" dirty="0" smtClean="0"/>
              <a:t> </a:t>
            </a:r>
            <a:r>
              <a:rPr lang="en-US" sz="1200" dirty="0"/>
              <a:t>di Torino, Torino, Italy </a:t>
            </a:r>
            <a:br>
              <a:rPr lang="en-US" sz="1200" dirty="0"/>
            </a:br>
            <a:r>
              <a:rPr lang="en-US" sz="1200" dirty="0"/>
              <a:t>8 INFN and </a:t>
            </a:r>
            <a:r>
              <a:rPr lang="en-US" sz="1200" dirty="0" err="1"/>
              <a:t>Dipartimento</a:t>
            </a:r>
            <a:r>
              <a:rPr lang="en-US" sz="1200" dirty="0"/>
              <a:t> di </a:t>
            </a:r>
            <a:r>
              <a:rPr lang="en-US" sz="1200" dirty="0" err="1"/>
              <a:t>Fisica</a:t>
            </a:r>
            <a:r>
              <a:rPr lang="en-US" sz="1200" dirty="0"/>
              <a:t>, </a:t>
            </a:r>
            <a:r>
              <a:rPr lang="en-US" sz="1200" dirty="0" err="1" smtClean="0"/>
              <a:t>Università</a:t>
            </a:r>
            <a:r>
              <a:rPr lang="en-US" sz="1200" dirty="0" smtClean="0"/>
              <a:t> </a:t>
            </a:r>
            <a:r>
              <a:rPr lang="en-US" sz="1200" dirty="0"/>
              <a:t>di Cagliari, Cagliari, Italy </a:t>
            </a:r>
            <a:br>
              <a:rPr lang="en-US" sz="1200" dirty="0"/>
            </a:br>
            <a:r>
              <a:rPr lang="en-US" sz="1200" dirty="0"/>
              <a:t>9 INFN and </a:t>
            </a:r>
            <a:r>
              <a:rPr lang="en-US" sz="1200" dirty="0" err="1"/>
              <a:t>Dipartimento</a:t>
            </a:r>
            <a:r>
              <a:rPr lang="en-US" sz="1200" dirty="0"/>
              <a:t> di </a:t>
            </a:r>
            <a:r>
              <a:rPr lang="en-US" sz="1200" dirty="0" err="1"/>
              <a:t>Fisica</a:t>
            </a:r>
            <a:r>
              <a:rPr lang="en-US" sz="1200" dirty="0"/>
              <a:t>, </a:t>
            </a:r>
            <a:r>
              <a:rPr lang="en-US" sz="1200" dirty="0" err="1" smtClean="0"/>
              <a:t>Università</a:t>
            </a:r>
            <a:r>
              <a:rPr lang="en-US" sz="1200" dirty="0" smtClean="0"/>
              <a:t> </a:t>
            </a:r>
            <a:r>
              <a:rPr lang="en-US" sz="1200" dirty="0"/>
              <a:t>di Roma Tor </a:t>
            </a:r>
            <a:r>
              <a:rPr lang="en-US" sz="1200" dirty="0" err="1"/>
              <a:t>Vergata</a:t>
            </a:r>
            <a:r>
              <a:rPr lang="en-US" sz="1200" dirty="0"/>
              <a:t>, Roma, Italy </a:t>
            </a:r>
            <a:br>
              <a:rPr lang="en-US" sz="1200" dirty="0"/>
            </a:br>
            <a:r>
              <a:rPr lang="en-US" sz="1200" dirty="0"/>
              <a:t>10 INFN and </a:t>
            </a:r>
            <a:r>
              <a:rPr lang="en-US" sz="1200" dirty="0" err="1"/>
              <a:t>Dipartimento</a:t>
            </a:r>
            <a:r>
              <a:rPr lang="en-US" sz="1200" dirty="0"/>
              <a:t> di </a:t>
            </a:r>
            <a:r>
              <a:rPr lang="en-US" sz="1200" dirty="0" err="1"/>
              <a:t>Matematica</a:t>
            </a:r>
            <a:r>
              <a:rPr lang="en-US" sz="1200" dirty="0"/>
              <a:t> e </a:t>
            </a:r>
            <a:r>
              <a:rPr lang="en-US" sz="1200" dirty="0" err="1"/>
              <a:t>Fisica</a:t>
            </a:r>
            <a:r>
              <a:rPr lang="en-US" sz="1200" dirty="0"/>
              <a:t>, </a:t>
            </a:r>
            <a:r>
              <a:rPr lang="en-US" sz="1200" dirty="0" err="1" smtClean="0"/>
              <a:t>Università</a:t>
            </a:r>
            <a:r>
              <a:rPr lang="en-US" sz="1200" dirty="0" smtClean="0"/>
              <a:t> </a:t>
            </a:r>
            <a:r>
              <a:rPr lang="en-US" sz="1200" dirty="0"/>
              <a:t>del </a:t>
            </a:r>
            <a:r>
              <a:rPr lang="en-US" sz="1200" dirty="0" err="1"/>
              <a:t>Salento</a:t>
            </a:r>
            <a:r>
              <a:rPr lang="en-US" sz="1200" dirty="0"/>
              <a:t>, Lecce, Italy </a:t>
            </a:r>
            <a:br>
              <a:rPr lang="en-US" sz="1200" dirty="0"/>
            </a:br>
            <a:r>
              <a:rPr lang="en-US" sz="1200" dirty="0"/>
              <a:t>11 INFN and </a:t>
            </a:r>
            <a:r>
              <a:rPr lang="en-US" sz="1200" dirty="0" err="1"/>
              <a:t>Dipartimento</a:t>
            </a:r>
            <a:r>
              <a:rPr lang="en-US" sz="1200" dirty="0"/>
              <a:t> di </a:t>
            </a:r>
            <a:r>
              <a:rPr lang="en-US" sz="1200" dirty="0" err="1"/>
              <a:t>Fisica</a:t>
            </a:r>
            <a:r>
              <a:rPr lang="en-US" sz="1200" dirty="0"/>
              <a:t>, </a:t>
            </a:r>
            <a:r>
              <a:rPr lang="en-US" sz="1200" dirty="0" err="1" smtClean="0"/>
              <a:t>Università</a:t>
            </a:r>
            <a:r>
              <a:rPr lang="en-US" sz="1200" dirty="0" smtClean="0"/>
              <a:t> </a:t>
            </a:r>
            <a:r>
              <a:rPr lang="en-US" sz="1200" dirty="0"/>
              <a:t>di Salerno, Salerno, Italy </a:t>
            </a:r>
            <a:br>
              <a:rPr lang="en-US" sz="1200" dirty="0"/>
            </a:br>
            <a:r>
              <a:rPr lang="en-US" sz="1200" dirty="0"/>
              <a:t>12 INFN, </a:t>
            </a:r>
            <a:r>
              <a:rPr lang="en-US" sz="1200" dirty="0" err="1"/>
              <a:t>Laboratori</a:t>
            </a:r>
            <a:r>
              <a:rPr lang="en-US" sz="1200" dirty="0"/>
              <a:t> </a:t>
            </a:r>
            <a:r>
              <a:rPr lang="en-US" sz="1200" dirty="0" err="1"/>
              <a:t>Nazionali</a:t>
            </a:r>
            <a:r>
              <a:rPr lang="en-US" sz="1200" dirty="0"/>
              <a:t> del Gran </a:t>
            </a:r>
            <a:r>
              <a:rPr lang="en-US" sz="1200" dirty="0" err="1"/>
              <a:t>Sasso</a:t>
            </a:r>
            <a:r>
              <a:rPr lang="en-US" sz="1200" dirty="0"/>
              <a:t>, </a:t>
            </a:r>
            <a:r>
              <a:rPr lang="en-US" sz="1200" dirty="0" err="1"/>
              <a:t>Assergi</a:t>
            </a:r>
            <a:r>
              <a:rPr lang="en-US" sz="1200" dirty="0"/>
              <a:t> (AQ), Italy </a:t>
            </a:r>
            <a:br>
              <a:rPr lang="en-US" sz="1200" dirty="0"/>
            </a:br>
            <a:r>
              <a:rPr lang="en-US" sz="1200" dirty="0"/>
              <a:t>13 INFN CNAF, Bologna, Italy </a:t>
            </a:r>
            <a:br>
              <a:rPr lang="en-US" sz="1200" dirty="0"/>
            </a:br>
            <a:r>
              <a:rPr lang="en-US" sz="1200" dirty="0"/>
              <a:t>17 INFN and </a:t>
            </a:r>
            <a:r>
              <a:rPr lang="en-US" sz="1200" dirty="0" err="1"/>
              <a:t>Dipartimento</a:t>
            </a:r>
            <a:r>
              <a:rPr lang="en-US" sz="1200" dirty="0"/>
              <a:t> di </a:t>
            </a:r>
            <a:r>
              <a:rPr lang="en-US" sz="1200" dirty="0" err="1"/>
              <a:t>Fisica</a:t>
            </a:r>
            <a:r>
              <a:rPr lang="en-US" sz="1200" dirty="0"/>
              <a:t>, </a:t>
            </a:r>
            <a:r>
              <a:rPr lang="en-US" sz="1200" dirty="0" err="1" smtClean="0"/>
              <a:t>Università</a:t>
            </a:r>
            <a:r>
              <a:rPr lang="en-US" sz="1200" dirty="0" smtClean="0"/>
              <a:t> </a:t>
            </a:r>
            <a:r>
              <a:rPr lang="en-US" sz="1200" dirty="0"/>
              <a:t>di </a:t>
            </a:r>
            <a:r>
              <a:rPr lang="en-US" sz="1200" dirty="0" err="1"/>
              <a:t>Genova</a:t>
            </a:r>
            <a:r>
              <a:rPr lang="en-US" sz="1200" dirty="0"/>
              <a:t>, </a:t>
            </a:r>
            <a:r>
              <a:rPr lang="en-US" sz="1200" dirty="0" err="1"/>
              <a:t>Genova</a:t>
            </a:r>
            <a:r>
              <a:rPr lang="en-US" sz="1200" dirty="0"/>
              <a:t>, Italy </a:t>
            </a:r>
            <a:br>
              <a:rPr lang="en-US" sz="1200" dirty="0"/>
            </a:br>
            <a:r>
              <a:rPr lang="en-US" sz="1200" dirty="0"/>
              <a:t>18 INFN and </a:t>
            </a:r>
            <a:r>
              <a:rPr lang="en-US" sz="1200" dirty="0" err="1"/>
              <a:t>Dipartimento</a:t>
            </a:r>
            <a:r>
              <a:rPr lang="en-US" sz="1200" dirty="0"/>
              <a:t> di </a:t>
            </a:r>
            <a:r>
              <a:rPr lang="en-US" sz="1200" dirty="0" err="1"/>
              <a:t>Fisica</a:t>
            </a:r>
            <a:r>
              <a:rPr lang="en-US" sz="1200" dirty="0"/>
              <a:t> e </a:t>
            </a:r>
            <a:r>
              <a:rPr lang="en-US" sz="1200" dirty="0" err="1"/>
              <a:t>Astronomia</a:t>
            </a:r>
            <a:r>
              <a:rPr lang="en-US" sz="1200" dirty="0"/>
              <a:t>, </a:t>
            </a:r>
            <a:r>
              <a:rPr lang="en-US" sz="1200" dirty="0" err="1" smtClean="0"/>
              <a:t>Università</a:t>
            </a:r>
            <a:r>
              <a:rPr lang="en-US" sz="1200" dirty="0" smtClean="0"/>
              <a:t> </a:t>
            </a:r>
            <a:r>
              <a:rPr lang="en-US" sz="1200" dirty="0"/>
              <a:t>di Catania, Catania, Italy </a:t>
            </a:r>
            <a:br>
              <a:rPr lang="en-US" sz="1200" dirty="0"/>
            </a:br>
            <a:r>
              <a:rPr lang="en-US" sz="1200" dirty="0"/>
              <a:t>19 INFN </a:t>
            </a:r>
            <a:r>
              <a:rPr lang="en-US" sz="1200" dirty="0" err="1"/>
              <a:t>Sezione</a:t>
            </a:r>
            <a:r>
              <a:rPr lang="en-US" sz="1200" dirty="0"/>
              <a:t> di Catania and </a:t>
            </a:r>
            <a:r>
              <a:rPr lang="en-US" sz="1200" dirty="0" err="1"/>
              <a:t>Dipartimento</a:t>
            </a:r>
            <a:r>
              <a:rPr lang="en-US" sz="1200" dirty="0"/>
              <a:t> di </a:t>
            </a:r>
            <a:r>
              <a:rPr lang="en-US" sz="1200" dirty="0" err="1"/>
              <a:t>Scienze</a:t>
            </a:r>
            <a:r>
              <a:rPr lang="en-US" sz="1200" dirty="0"/>
              <a:t> </a:t>
            </a:r>
            <a:r>
              <a:rPr lang="en-US" sz="1200" dirty="0" err="1"/>
              <a:t>Chimiche</a:t>
            </a:r>
            <a:r>
              <a:rPr lang="en-US" sz="1200" dirty="0"/>
              <a:t>, </a:t>
            </a:r>
            <a:r>
              <a:rPr lang="en-US" sz="1200" dirty="0" err="1"/>
              <a:t>Biologiche</a:t>
            </a:r>
            <a:r>
              <a:rPr lang="en-US" sz="1200" dirty="0"/>
              <a:t>, </a:t>
            </a:r>
            <a:r>
              <a:rPr lang="en-US" sz="1200" dirty="0" err="1"/>
              <a:t>Farmaceutiche</a:t>
            </a:r>
            <a:r>
              <a:rPr lang="en-US" sz="1200" dirty="0"/>
              <a:t> e </a:t>
            </a:r>
            <a:r>
              <a:rPr lang="en-US" sz="1200" dirty="0" err="1"/>
              <a:t>Ambientali</a:t>
            </a:r>
            <a:r>
              <a:rPr lang="en-US" sz="1200" dirty="0"/>
              <a:t>, </a:t>
            </a:r>
            <a:r>
              <a:rPr lang="en-US" sz="1200" dirty="0" err="1" smtClean="0"/>
              <a:t>Università</a:t>
            </a:r>
            <a:r>
              <a:rPr lang="en-US" sz="1200" dirty="0" smtClean="0"/>
              <a:t> </a:t>
            </a:r>
            <a:r>
              <a:rPr lang="en-US" sz="1200" dirty="0"/>
              <a:t>di </a:t>
            </a:r>
            <a:br>
              <a:rPr lang="en-US" sz="1200" dirty="0"/>
            </a:br>
            <a:r>
              <a:rPr lang="en-US" sz="1200" dirty="0"/>
              <a:t>Messina, Messina, Italy </a:t>
            </a:r>
            <a:br>
              <a:rPr lang="en-US" sz="1200" dirty="0"/>
            </a:br>
            <a:r>
              <a:rPr lang="en-US" sz="1200" dirty="0"/>
              <a:t>20 INFN </a:t>
            </a:r>
            <a:r>
              <a:rPr lang="en-US" sz="1200" dirty="0" err="1"/>
              <a:t>Sezione</a:t>
            </a:r>
            <a:r>
              <a:rPr lang="en-US" sz="1200" dirty="0"/>
              <a:t> di Bari, Bari, Italy </a:t>
            </a:r>
            <a:br>
              <a:rPr lang="en-US" sz="1200" dirty="0"/>
            </a:br>
            <a:r>
              <a:rPr lang="en-US" sz="1200" dirty="0"/>
              <a:t>21 INFN and ASI Science Data Center, Roma, Italy </a:t>
            </a:r>
            <a:br>
              <a:rPr lang="en-US" sz="1200" dirty="0"/>
            </a:br>
            <a:r>
              <a:rPr lang="en-US" sz="1200" dirty="0"/>
              <a:t>22 INFN and </a:t>
            </a:r>
            <a:r>
              <a:rPr lang="en-US" sz="1200" dirty="0" err="1"/>
              <a:t>Dipartimento</a:t>
            </a:r>
            <a:r>
              <a:rPr lang="en-US" sz="1200" dirty="0"/>
              <a:t> di </a:t>
            </a:r>
            <a:r>
              <a:rPr lang="en-US" sz="1200" dirty="0" err="1"/>
              <a:t>Fisica</a:t>
            </a:r>
            <a:r>
              <a:rPr lang="en-US" sz="1200" dirty="0"/>
              <a:t>, </a:t>
            </a:r>
            <a:r>
              <a:rPr lang="en-US" sz="1200" dirty="0" err="1" smtClean="0"/>
              <a:t>Università</a:t>
            </a:r>
            <a:r>
              <a:rPr lang="en-US" sz="1200" dirty="0" smtClean="0"/>
              <a:t> </a:t>
            </a:r>
            <a:r>
              <a:rPr lang="en-US" sz="1200" dirty="0" err="1"/>
              <a:t>della</a:t>
            </a:r>
            <a:r>
              <a:rPr lang="en-US" sz="1200" dirty="0"/>
              <a:t> Calabria, Cosenza, Italy </a:t>
            </a:r>
            <a:br>
              <a:rPr lang="en-US" sz="1200" dirty="0"/>
            </a:br>
            <a:r>
              <a:rPr lang="en-US" sz="1200" dirty="0"/>
              <a:t>23 INFN </a:t>
            </a:r>
            <a:r>
              <a:rPr lang="en-US" sz="1200" dirty="0" err="1"/>
              <a:t>Sezione</a:t>
            </a:r>
            <a:r>
              <a:rPr lang="en-US" sz="1200" dirty="0"/>
              <a:t> di Catania and </a:t>
            </a:r>
            <a:r>
              <a:rPr lang="en-US" sz="1200" dirty="0" err="1"/>
              <a:t>Dipartimento</a:t>
            </a:r>
            <a:r>
              <a:rPr lang="en-US" sz="1200" dirty="0"/>
              <a:t> di </a:t>
            </a:r>
            <a:r>
              <a:rPr lang="en-US" sz="1200" dirty="0" err="1"/>
              <a:t>Scienze</a:t>
            </a:r>
            <a:r>
              <a:rPr lang="en-US" sz="1200" dirty="0"/>
              <a:t> </a:t>
            </a:r>
            <a:r>
              <a:rPr lang="en-US" sz="1200" dirty="0" err="1"/>
              <a:t>Matematiche</a:t>
            </a:r>
            <a:r>
              <a:rPr lang="en-US" sz="1200" dirty="0"/>
              <a:t> e </a:t>
            </a:r>
            <a:r>
              <a:rPr lang="en-US" sz="1200" dirty="0" err="1"/>
              <a:t>Informatiche</a:t>
            </a:r>
            <a:r>
              <a:rPr lang="en-US" sz="1200" dirty="0"/>
              <a:t>, </a:t>
            </a:r>
            <a:r>
              <a:rPr lang="en-US" sz="1200" dirty="0" err="1"/>
              <a:t>Scienze</a:t>
            </a:r>
            <a:r>
              <a:rPr lang="en-US" sz="1200" dirty="0"/>
              <a:t> </a:t>
            </a:r>
            <a:r>
              <a:rPr lang="en-US" sz="1200" dirty="0" err="1"/>
              <a:t>Fisiche</a:t>
            </a:r>
            <a:r>
              <a:rPr lang="en-US" sz="1200" dirty="0"/>
              <a:t> e </a:t>
            </a:r>
            <a:r>
              <a:rPr lang="en-US" sz="1200" dirty="0" err="1"/>
              <a:t>Scienze</a:t>
            </a:r>
            <a:r>
              <a:rPr lang="en-US" sz="1200" dirty="0"/>
              <a:t> </a:t>
            </a:r>
            <a:r>
              <a:rPr lang="en-US" sz="1200" dirty="0" err="1"/>
              <a:t>della</a:t>
            </a:r>
            <a:r>
              <a:rPr lang="en-US" sz="1200" dirty="0"/>
              <a:t> Terra, </a:t>
            </a:r>
            <a:br>
              <a:rPr lang="en-US" sz="1200" dirty="0"/>
            </a:br>
            <a:r>
              <a:rPr lang="en-US" sz="1200" dirty="0" err="1" smtClean="0"/>
              <a:t>Università</a:t>
            </a:r>
            <a:r>
              <a:rPr lang="en-US" sz="1200" dirty="0" smtClean="0"/>
              <a:t> </a:t>
            </a:r>
            <a:r>
              <a:rPr lang="en-US" sz="1200" dirty="0"/>
              <a:t>di Messina, Messina, Italy </a:t>
            </a:r>
            <a:br>
              <a:rPr lang="en-US" sz="1200" dirty="0"/>
            </a:br>
            <a:endParaRPr lang="it-IT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2644391" y="156516"/>
            <a:ext cx="3599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Progetto EEE (Enrico Fermi </a:t>
            </a:r>
            <a:r>
              <a:rPr lang="it-IT" dirty="0" err="1" smtClean="0"/>
              <a:t>Institute</a:t>
            </a:r>
            <a:r>
              <a:rPr lang="it-IT" dirty="0" smtClean="0"/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55196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7133" y="296333"/>
            <a:ext cx="8432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Prossimi passi:</a:t>
            </a:r>
          </a:p>
          <a:p>
            <a:pPr marL="285750" indent="-285750">
              <a:buFont typeface="Arial"/>
              <a:buChar char="•"/>
            </a:pPr>
            <a:endParaRPr lang="it-IT" dirty="0"/>
          </a:p>
          <a:p>
            <a:pPr marL="285750" indent="-285750">
              <a:buFont typeface="Arial"/>
              <a:buChar char="•"/>
            </a:pPr>
            <a:r>
              <a:rPr lang="it-IT" dirty="0" smtClean="0"/>
              <a:t>Creazione di un DB consultabile via web (a partire dal sito)</a:t>
            </a:r>
          </a:p>
          <a:p>
            <a:pPr marL="742950" lvl="1" indent="-285750">
              <a:buFont typeface="Arial"/>
              <a:buChar char="•"/>
            </a:pPr>
            <a:r>
              <a:rPr lang="it-IT" sz="1600" dirty="0" smtClean="0"/>
              <a:t>Quale infrastruttura usare?</a:t>
            </a:r>
          </a:p>
          <a:p>
            <a:pPr marL="742950" lvl="1" indent="-285750">
              <a:buFont typeface="Arial"/>
              <a:buChar char="•"/>
            </a:pPr>
            <a:r>
              <a:rPr lang="it-IT" sz="1600" dirty="0" smtClean="0"/>
              <a:t>Chi lo manutiene?</a:t>
            </a:r>
          </a:p>
          <a:p>
            <a:pPr marL="742950" lvl="1" indent="-285750">
              <a:buFont typeface="Arial"/>
              <a:buChar char="•"/>
            </a:pPr>
            <a:endParaRPr lang="it-IT" sz="1600" dirty="0" smtClean="0"/>
          </a:p>
          <a:p>
            <a:pPr marL="285750" indent="-285750">
              <a:buFont typeface="Arial"/>
              <a:buChar char="•"/>
            </a:pPr>
            <a:r>
              <a:rPr lang="it-IT" dirty="0" smtClean="0"/>
              <a:t>Creare una comunità di rifermento attorno a progetti comuni </a:t>
            </a:r>
            <a:r>
              <a:rPr lang="it-IT" dirty="0" smtClean="0"/>
              <a:t>(evitare la sindrome </a:t>
            </a:r>
            <a:r>
              <a:rPr lang="it-IT" dirty="0" err="1" smtClean="0"/>
              <a:t>reinvent</a:t>
            </a:r>
            <a:r>
              <a:rPr lang="it-IT" dirty="0" smtClean="0"/>
              <a:t>-the-</a:t>
            </a:r>
            <a:r>
              <a:rPr lang="it-IT" dirty="0" err="1" smtClean="0"/>
              <a:t>wheel</a:t>
            </a:r>
            <a:r>
              <a:rPr lang="it-IT" dirty="0" smtClean="0"/>
              <a:t>)</a:t>
            </a:r>
          </a:p>
          <a:p>
            <a:pPr marL="742950" lvl="1" indent="-285750">
              <a:buFont typeface="Arial"/>
              <a:buChar char="•"/>
            </a:pPr>
            <a:r>
              <a:rPr lang="it-IT" sz="1600" dirty="0" smtClean="0"/>
              <a:t>Chi coordina?</a:t>
            </a:r>
          </a:p>
          <a:p>
            <a:pPr marL="742950" lvl="1" indent="-285750">
              <a:buFont typeface="Arial"/>
              <a:buChar char="•"/>
            </a:pPr>
            <a:endParaRPr lang="it-IT" dirty="0"/>
          </a:p>
          <a:p>
            <a:pPr marL="285750" indent="-285750">
              <a:buFont typeface="Arial"/>
              <a:buChar char="•"/>
            </a:pPr>
            <a:r>
              <a:rPr lang="it-IT" dirty="0" smtClean="0"/>
              <a:t>Creare una rete esterna di docenti liceali</a:t>
            </a:r>
          </a:p>
          <a:p>
            <a:pPr marL="742950" lvl="1" indent="-285750">
              <a:buFont typeface="Arial"/>
              <a:buChar char="•"/>
            </a:pPr>
            <a:r>
              <a:rPr lang="it-IT" sz="1600" dirty="0" smtClean="0"/>
              <a:t>Ne esistono già ma sono spesso locali (bene), potrebbero </a:t>
            </a:r>
            <a:r>
              <a:rPr lang="it-IT" sz="1600" dirty="0" smtClean="0"/>
              <a:t>cooperare tra loro </a:t>
            </a:r>
            <a:r>
              <a:rPr lang="it-IT" sz="1600" dirty="0" smtClean="0"/>
              <a:t>(meglio?)</a:t>
            </a:r>
          </a:p>
          <a:p>
            <a:pPr marL="742950" lvl="1" indent="-285750">
              <a:buFont typeface="Arial"/>
              <a:buChar char="•"/>
            </a:pPr>
            <a:endParaRPr lang="it-IT" sz="1600" dirty="0"/>
          </a:p>
          <a:p>
            <a:pPr marL="285750" indent="-285750">
              <a:buFont typeface="Arial"/>
              <a:buChar char="•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55196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4901</TotalTime>
  <Words>282</Words>
  <Application>Microsoft Macintosh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INFN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Dario Menasce</dc:creator>
  <cp:lastModifiedBy>Dario Menasce</cp:lastModifiedBy>
  <cp:revision>15</cp:revision>
  <dcterms:created xsi:type="dcterms:W3CDTF">2018-02-01T15:17:25Z</dcterms:created>
  <dcterms:modified xsi:type="dcterms:W3CDTF">2018-02-06T21:20:53Z</dcterms:modified>
</cp:coreProperties>
</file>