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0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16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80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964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705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793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60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46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88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41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606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5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FBFF9-6D56-443A-883F-987F485488AC}" type="datetimeFigureOut">
              <a:rPr lang="it-IT" smtClean="0"/>
              <a:t>25/01/2018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0BA4F-1AC7-46B0-B1C7-760FB08E85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ur.gov.it/web/guest/-/bando-prin-201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PRIN: info generali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F.A. </a:t>
            </a:r>
            <a:r>
              <a:rPr lang="it-IT" smtClean="0"/>
              <a:t>26/01/2018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5049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Situazione INFN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Ferroni</a:t>
            </a:r>
            <a:r>
              <a:rPr lang="it-IT" dirty="0" smtClean="0"/>
              <a:t> (</a:t>
            </a:r>
            <a:r>
              <a:rPr lang="it-IT" dirty="0" err="1" smtClean="0"/>
              <a:t>Dic</a:t>
            </a:r>
            <a:r>
              <a:rPr lang="it-IT" dirty="0" smtClean="0"/>
              <a:t>. 2017):</a:t>
            </a:r>
          </a:p>
          <a:p>
            <a:pPr lvl="1"/>
            <a:r>
              <a:rPr lang="it-IT" dirty="0" smtClean="0"/>
              <a:t>«No ammucchiate»</a:t>
            </a:r>
          </a:p>
          <a:p>
            <a:pPr lvl="1"/>
            <a:r>
              <a:rPr lang="it-IT" dirty="0" smtClean="0"/>
              <a:t>«Mettere anche qualcosa di </a:t>
            </a:r>
            <a:r>
              <a:rPr lang="it-IT" dirty="0" err="1" smtClean="0"/>
              <a:t>hw</a:t>
            </a:r>
            <a:r>
              <a:rPr lang="it-IT" dirty="0" smtClean="0"/>
              <a:t>»</a:t>
            </a:r>
          </a:p>
          <a:p>
            <a:r>
              <a:rPr lang="it-IT" dirty="0" smtClean="0"/>
              <a:t>Nadia (ieri)</a:t>
            </a:r>
          </a:p>
          <a:p>
            <a:pPr lvl="1"/>
            <a:r>
              <a:rPr lang="it-IT" dirty="0" smtClean="0"/>
              <a:t>Ci fornirà ulteriori info a valle del direttivo</a:t>
            </a:r>
          </a:p>
          <a:p>
            <a:pPr lvl="1"/>
            <a:r>
              <a:rPr lang="it-IT" dirty="0" smtClean="0"/>
              <a:t>Comincia un coordinamento dei PRIN di ambito calcolo (Carlino-</a:t>
            </a:r>
            <a:r>
              <a:rPr lang="it-IT" dirty="0" err="1" smtClean="0"/>
              <a:t>Perini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«Revisione centrale da parte della giunta» (</a:t>
            </a:r>
            <a:r>
              <a:rPr lang="it-IT" dirty="0" err="1" smtClean="0"/>
              <a:t>when</a:t>
            </a:r>
            <a:r>
              <a:rPr lang="it-IT" dirty="0" smtClean="0"/>
              <a:t>, </a:t>
            </a:r>
            <a:r>
              <a:rPr lang="it-IT" dirty="0" err="1" smtClean="0"/>
              <a:t>how</a:t>
            </a:r>
            <a:r>
              <a:rPr lang="it-IT" dirty="0" smtClean="0"/>
              <a:t> ?)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0732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Organizzazione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Il MIUR prevede un tasso di successo O(10%)</a:t>
            </a:r>
          </a:p>
          <a:p>
            <a:r>
              <a:rPr lang="it-IT" dirty="0" smtClean="0"/>
              <a:t>Il meccanismo di selezione obbliga a cestinare almeno il 50% circa delle proposte in fase di preselezione.</a:t>
            </a:r>
          </a:p>
          <a:p>
            <a:r>
              <a:rPr lang="it-IT" dirty="0" smtClean="0"/>
              <a:t>Accorpamenti «fittizi» non sono ben visti, e non c’è modo di pagare spese di altri enti</a:t>
            </a:r>
          </a:p>
          <a:p>
            <a:r>
              <a:rPr lang="it-IT" dirty="0" smtClean="0"/>
              <a:t>Personalmente mi sono convinto che sarebbe opportuno presentare più di una proposta, con chiara evidenza di differenti obiettivi di fisica.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234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hlinkClick r:id="rId2"/>
              </a:rPr>
              <a:t>http://www.miur.gov.it/web/guest/-/</a:t>
            </a:r>
            <a:r>
              <a:rPr lang="it-IT" dirty="0" smtClean="0">
                <a:hlinkClick r:id="rId2"/>
              </a:rPr>
              <a:t>bando-prin-2017</a:t>
            </a:r>
            <a:endParaRPr lang="it-IT" dirty="0" smtClean="0"/>
          </a:p>
          <a:p>
            <a:r>
              <a:rPr lang="it-IT" dirty="0" smtClean="0"/>
              <a:t>Scadenza 29 marzo 2018</a:t>
            </a:r>
          </a:p>
          <a:p>
            <a:r>
              <a:rPr lang="it-IT" dirty="0" smtClean="0"/>
              <a:t>Tre linee (settore PE):</a:t>
            </a:r>
          </a:p>
          <a:p>
            <a:pPr lvl="1"/>
            <a:r>
              <a:rPr lang="it-IT" dirty="0" smtClean="0"/>
              <a:t>Principale (1,2Meuro </a:t>
            </a:r>
            <a:r>
              <a:rPr lang="it-IT" dirty="0" err="1" smtClean="0"/>
              <a:t>max</a:t>
            </a:r>
            <a:r>
              <a:rPr lang="it-IT" dirty="0" smtClean="0"/>
              <a:t>) </a:t>
            </a:r>
            <a:r>
              <a:rPr lang="it-IT" dirty="0" smtClean="0">
                <a:sym typeface="Wingdings" panose="05000000000000000000" pitchFamily="2" charset="2"/>
              </a:rPr>
              <a:t>110 </a:t>
            </a:r>
            <a:r>
              <a:rPr lang="it-IT" dirty="0" err="1" smtClean="0">
                <a:sym typeface="Wingdings" panose="05000000000000000000" pitchFamily="2" charset="2"/>
              </a:rPr>
              <a:t>Meuro</a:t>
            </a:r>
            <a:r>
              <a:rPr lang="it-IT" dirty="0" smtClean="0">
                <a:sym typeface="Wingdings" panose="05000000000000000000" pitchFamily="2" charset="2"/>
              </a:rPr>
              <a:t> tot</a:t>
            </a: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Sud </a:t>
            </a:r>
            <a:r>
              <a:rPr lang="it-IT" dirty="0" smtClean="0">
                <a:sym typeface="Wingdings" panose="05000000000000000000" pitchFamily="2" charset="2"/>
              </a:rPr>
              <a:t>(1,2 </a:t>
            </a:r>
            <a:r>
              <a:rPr lang="it-IT" dirty="0" err="1" smtClean="0">
                <a:sym typeface="Wingdings" panose="05000000000000000000" pitchFamily="2" charset="2"/>
              </a:rPr>
              <a:t>Meuro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max</a:t>
            </a:r>
            <a:r>
              <a:rPr lang="it-IT" dirty="0" smtClean="0">
                <a:sym typeface="Wingdings" panose="05000000000000000000" pitchFamily="2" charset="2"/>
              </a:rPr>
              <a:t>)22 </a:t>
            </a:r>
            <a:r>
              <a:rPr lang="it-IT" dirty="0" err="1" smtClean="0">
                <a:sym typeface="Wingdings" panose="05000000000000000000" pitchFamily="2" charset="2"/>
              </a:rPr>
              <a:t>Meuro</a:t>
            </a:r>
            <a:r>
              <a:rPr lang="it-IT" dirty="0" smtClean="0">
                <a:sym typeface="Wingdings" panose="05000000000000000000" pitchFamily="2" charset="2"/>
              </a:rPr>
              <a:t> tot</a:t>
            </a: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Giovani (800 </a:t>
            </a:r>
            <a:r>
              <a:rPr lang="it-IT" dirty="0" err="1" smtClean="0">
                <a:sym typeface="Wingdings" panose="05000000000000000000" pitchFamily="2" charset="2"/>
              </a:rPr>
              <a:t>keuro</a:t>
            </a:r>
            <a:r>
              <a:rPr lang="it-IT" dirty="0" smtClean="0">
                <a:sym typeface="Wingdings" panose="05000000000000000000" pitchFamily="2" charset="2"/>
              </a:rPr>
              <a:t> </a:t>
            </a:r>
            <a:r>
              <a:rPr lang="it-IT" dirty="0" err="1" smtClean="0">
                <a:sym typeface="Wingdings" panose="05000000000000000000" pitchFamily="2" charset="2"/>
              </a:rPr>
              <a:t>max</a:t>
            </a:r>
            <a:r>
              <a:rPr lang="it-IT" dirty="0" smtClean="0">
                <a:sym typeface="Wingdings" panose="05000000000000000000" pitchFamily="2" charset="2"/>
              </a:rPr>
              <a:t>)8 </a:t>
            </a:r>
            <a:r>
              <a:rPr lang="it-IT" dirty="0" err="1" smtClean="0">
                <a:sym typeface="Wingdings" panose="05000000000000000000" pitchFamily="2" charset="2"/>
              </a:rPr>
              <a:t>Meuro</a:t>
            </a:r>
            <a:r>
              <a:rPr lang="it-IT" dirty="0" smtClean="0">
                <a:sym typeface="Wingdings" panose="05000000000000000000" pitchFamily="2" charset="2"/>
              </a:rPr>
              <a:t> tot</a:t>
            </a:r>
          </a:p>
          <a:p>
            <a:pPr lvl="1"/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2893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Limitazioni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 smtClean="0"/>
              <a:t>Max</a:t>
            </a:r>
            <a:r>
              <a:rPr lang="it-IT" dirty="0" smtClean="0"/>
              <a:t> 6 unità (principale, SUD)</a:t>
            </a:r>
          </a:p>
          <a:p>
            <a:r>
              <a:rPr lang="it-IT" dirty="0" err="1" smtClean="0"/>
              <a:t>Max</a:t>
            </a:r>
            <a:r>
              <a:rPr lang="it-IT" dirty="0" smtClean="0"/>
              <a:t> 4 unità (giovani)</a:t>
            </a:r>
          </a:p>
          <a:p>
            <a:r>
              <a:rPr lang="it-IT" dirty="0" smtClean="0"/>
              <a:t>Linea Giovani-&gt;TUTTI nati prima del 27 Dicembre 1977</a:t>
            </a:r>
          </a:p>
          <a:p>
            <a:r>
              <a:rPr lang="it-IT" dirty="0" smtClean="0"/>
              <a:t>Linea Sud-&gt; TUTTI nelle regioni in ritardo di </a:t>
            </a:r>
            <a:r>
              <a:rPr lang="it-IT" dirty="0"/>
              <a:t>sviluppo </a:t>
            </a:r>
            <a:r>
              <a:rPr lang="it-IT" dirty="0" smtClean="0"/>
              <a:t>(Basilicata</a:t>
            </a:r>
            <a:r>
              <a:rPr lang="it-IT" dirty="0"/>
              <a:t>, Calabria, Campania, Puglia e Sicilia) o in transizione (Abruzzo, Molise e Sardegna</a:t>
            </a:r>
            <a:r>
              <a:rPr lang="it-IT" dirty="0" smtClean="0"/>
              <a:t>)</a:t>
            </a:r>
          </a:p>
          <a:p>
            <a:r>
              <a:rPr lang="it-IT" dirty="0" smtClean="0"/>
              <a:t>PI-&gt; deve garantire 4 anni di servizio</a:t>
            </a:r>
          </a:p>
          <a:p>
            <a:r>
              <a:rPr lang="it-IT" dirty="0" smtClean="0"/>
              <a:t>Ciascun individuo partecipa ad uno e un solo PRIN</a:t>
            </a:r>
          </a:p>
          <a:p>
            <a:r>
              <a:rPr lang="it-IT" dirty="0" smtClean="0"/>
              <a:t>Solo personale, no assegnisti/borsisti</a:t>
            </a:r>
          </a:p>
          <a:p>
            <a:r>
              <a:rPr lang="it-IT" dirty="0" smtClean="0"/>
              <a:t>Tecnologi EPR sì, tecnici universitari 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833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Preselezione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25 CDS, uno per settore ERC </a:t>
            </a:r>
          </a:p>
          <a:p>
            <a:r>
              <a:rPr lang="it-IT" dirty="0" smtClean="0"/>
              <a:t>Almeno 5 membri per CDS</a:t>
            </a:r>
          </a:p>
          <a:p>
            <a:r>
              <a:rPr lang="it-IT" dirty="0" smtClean="0"/>
              <a:t>Preseleziona NON più del 50% delle domande sulla base del solo CV del PI</a:t>
            </a:r>
          </a:p>
          <a:p>
            <a:r>
              <a:rPr lang="it-IT" dirty="0" smtClean="0"/>
              <a:t>Fino a 22 punti, con possibile bonus di 3 punti se almeno una unità guidata da un giovane.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576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Settore ERC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664822" cy="5160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42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Preselezione: criteri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0808"/>
            <a:ext cx="7251700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870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Preselezione: punteggi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412776"/>
            <a:ext cx="7699441" cy="4625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763688" y="6268670"/>
            <a:ext cx="414895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it-IT" dirty="0" smtClean="0"/>
              <a:t>PUNTEGGIO MINIMO per preselezione: 15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660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</a:t>
            </a:r>
            <a:r>
              <a:rPr lang="it-IT" dirty="0" smtClean="0"/>
              <a:t>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3 esperti anonimi (da banca REPRISE)</a:t>
            </a:r>
          </a:p>
          <a:p>
            <a:r>
              <a:rPr lang="it-IT" dirty="0" err="1" smtClean="0"/>
              <a:t>Consensus</a:t>
            </a:r>
            <a:r>
              <a:rPr lang="it-IT" dirty="0" smtClean="0"/>
              <a:t> su report (oppure CDS)</a:t>
            </a:r>
          </a:p>
          <a:p>
            <a:r>
              <a:rPr lang="it-IT" dirty="0" smtClean="0"/>
              <a:t>Qualità progetto: 40 punti</a:t>
            </a:r>
          </a:p>
          <a:p>
            <a:pPr lvl="1"/>
            <a:r>
              <a:rPr lang="it-IT" dirty="0" smtClean="0"/>
              <a:t>Rilevanza e originalità cfr. stato dell’</a:t>
            </a:r>
            <a:r>
              <a:rPr lang="it-IT" dirty="0" err="1" smtClean="0"/>
              <a:t>arte</a:t>
            </a:r>
            <a:r>
              <a:rPr lang="it-IT" dirty="0" err="1" smtClean="0">
                <a:sym typeface="Wingdings" panose="05000000000000000000" pitchFamily="2" charset="2"/>
              </a:rPr>
              <a:t>fino</a:t>
            </a:r>
            <a:r>
              <a:rPr lang="it-IT" dirty="0" smtClean="0">
                <a:sym typeface="Wingdings" panose="05000000000000000000" pitchFamily="2" charset="2"/>
              </a:rPr>
              <a:t> a 20</a:t>
            </a: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Metodologia, organizzazione unità  10</a:t>
            </a: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Incremento in altri settori, con riferimento alle line H202010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536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Valutazione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Composizione, fattibilità, congruità: 20 </a:t>
            </a:r>
            <a:r>
              <a:rPr lang="it-IT" dirty="0" err="1" smtClean="0"/>
              <a:t>pt</a:t>
            </a:r>
            <a:endParaRPr lang="it-IT" dirty="0" smtClean="0"/>
          </a:p>
          <a:p>
            <a:pPr lvl="1"/>
            <a:r>
              <a:rPr lang="it-IT" dirty="0" smtClean="0"/>
              <a:t>Qualificazione e complementarità</a:t>
            </a:r>
            <a:r>
              <a:rPr lang="it-IT" dirty="0" smtClean="0">
                <a:sym typeface="Wingdings" panose="05000000000000000000" pitchFamily="2" charset="2"/>
              </a:rPr>
              <a:t> 8pt</a:t>
            </a: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Organizzazione, </a:t>
            </a:r>
            <a:r>
              <a:rPr lang="it-IT" u="sng" dirty="0" smtClean="0">
                <a:sym typeface="Wingdings" panose="05000000000000000000" pitchFamily="2" charset="2"/>
              </a:rPr>
              <a:t>assenza di duplicazione, 8pt</a:t>
            </a: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Formazione (contratti)4 </a:t>
            </a:r>
            <a:r>
              <a:rPr lang="it-IT" dirty="0" err="1" smtClean="0">
                <a:sym typeface="Wingdings" panose="05000000000000000000" pitchFamily="2" charset="2"/>
              </a:rPr>
              <a:t>pt</a:t>
            </a:r>
            <a:endParaRPr lang="it-IT" dirty="0" smtClean="0">
              <a:sym typeface="Wingdings" panose="05000000000000000000" pitchFamily="2" charset="2"/>
            </a:endParaRPr>
          </a:p>
          <a:p>
            <a:r>
              <a:rPr lang="it-IT" dirty="0" smtClean="0">
                <a:sym typeface="Wingdings" panose="05000000000000000000" pitchFamily="2" charset="2"/>
              </a:rPr>
              <a:t>Impatto: 15 </a:t>
            </a:r>
            <a:r>
              <a:rPr lang="it-IT" dirty="0" err="1" smtClean="0">
                <a:sym typeface="Wingdings" panose="05000000000000000000" pitchFamily="2" charset="2"/>
              </a:rPr>
              <a:t>pt</a:t>
            </a:r>
            <a:endParaRPr lang="it-IT" dirty="0" smtClean="0">
              <a:sym typeface="Wingdings" panose="05000000000000000000" pitchFamily="2" charset="2"/>
            </a:endParaRPr>
          </a:p>
          <a:p>
            <a:pPr lvl="1"/>
            <a:r>
              <a:rPr lang="it-IT" dirty="0" smtClean="0">
                <a:sym typeface="Wingdings" panose="05000000000000000000" pitchFamily="2" charset="2"/>
              </a:rPr>
              <a:t>Può essere definito in vari modi, es. «avanzamento della conoscenza scientifica rispetto a questioni di rilevanza fondamentale»</a:t>
            </a:r>
          </a:p>
          <a:p>
            <a:pPr marL="57150" indent="0">
              <a:buNone/>
            </a:pPr>
            <a:r>
              <a:rPr lang="it-IT" dirty="0" smtClean="0">
                <a:sym typeface="Wingdings" panose="05000000000000000000" pitchFamily="2" charset="2"/>
              </a:rPr>
              <a:t>Punteggio minimo complessivo : 90 </a:t>
            </a:r>
            <a:r>
              <a:rPr lang="it-IT" dirty="0" err="1" smtClean="0">
                <a:sym typeface="Wingdings" panose="05000000000000000000" pitchFamily="2" charset="2"/>
              </a:rPr>
              <a:t>pt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995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437</Words>
  <Application>Microsoft Office PowerPoint</Application>
  <PresentationFormat>Presentazione su schermo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PRIN: info generali</vt:lpstr>
      <vt:lpstr>Bando</vt:lpstr>
      <vt:lpstr>Limitazioni</vt:lpstr>
      <vt:lpstr>Preselezione</vt:lpstr>
      <vt:lpstr>Settore ERC</vt:lpstr>
      <vt:lpstr>Preselezione: criteri</vt:lpstr>
      <vt:lpstr>Preselezione: punteggi</vt:lpstr>
      <vt:lpstr>Valutazione</vt:lpstr>
      <vt:lpstr>Valutazione (2)</vt:lpstr>
      <vt:lpstr>Situazione INFN</vt:lpstr>
      <vt:lpstr>Organizzazione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PRIN: info generali</dc:title>
  <dc:creator>Ambrosino</dc:creator>
  <cp:lastModifiedBy>Ambrosino</cp:lastModifiedBy>
  <cp:revision>16</cp:revision>
  <dcterms:created xsi:type="dcterms:W3CDTF">2018-01-25T21:59:32Z</dcterms:created>
  <dcterms:modified xsi:type="dcterms:W3CDTF">2018-01-26T09:50:34Z</dcterms:modified>
</cp:coreProperties>
</file>