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35" r:id="rId1"/>
  </p:sldMasterIdLst>
  <p:notesMasterIdLst>
    <p:notesMasterId r:id="rId30"/>
  </p:notesMasterIdLst>
  <p:sldIdLst>
    <p:sldId id="787" r:id="rId2"/>
    <p:sldId id="926" r:id="rId3"/>
    <p:sldId id="927" r:id="rId4"/>
    <p:sldId id="976" r:id="rId5"/>
    <p:sldId id="925" r:id="rId6"/>
    <p:sldId id="933" r:id="rId7"/>
    <p:sldId id="907" r:id="rId8"/>
    <p:sldId id="964" r:id="rId9"/>
    <p:sldId id="982" r:id="rId10"/>
    <p:sldId id="931" r:id="rId11"/>
    <p:sldId id="921" r:id="rId12"/>
    <p:sldId id="985" r:id="rId13"/>
    <p:sldId id="936" r:id="rId14"/>
    <p:sldId id="986" r:id="rId15"/>
    <p:sldId id="922" r:id="rId16"/>
    <p:sldId id="971" r:id="rId17"/>
    <p:sldId id="987" r:id="rId18"/>
    <p:sldId id="919" r:id="rId19"/>
    <p:sldId id="916" r:id="rId20"/>
    <p:sldId id="978" r:id="rId21"/>
    <p:sldId id="914" r:id="rId22"/>
    <p:sldId id="979" r:id="rId23"/>
    <p:sldId id="929" r:id="rId24"/>
    <p:sldId id="989" r:id="rId25"/>
    <p:sldId id="988" r:id="rId26"/>
    <p:sldId id="990" r:id="rId27"/>
    <p:sldId id="992" r:id="rId28"/>
    <p:sldId id="991" r:id="rId2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01"/>
    <a:srgbClr val="0F2FFF"/>
    <a:srgbClr val="B4FAFE"/>
    <a:srgbClr val="AE34A8"/>
    <a:srgbClr val="131966"/>
    <a:srgbClr val="FF0101"/>
    <a:srgbClr val="151C66"/>
    <a:srgbClr val="DDDDDD"/>
    <a:srgbClr val="FFCC00"/>
    <a:srgbClr val="C70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84875" autoAdjust="0"/>
  </p:normalViewPr>
  <p:slideViewPr>
    <p:cSldViewPr>
      <p:cViewPr varScale="1">
        <p:scale>
          <a:sx n="56" d="100"/>
          <a:sy n="56" d="100"/>
        </p:scale>
        <p:origin x="17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Helvetica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Helvetica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Helvetica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Helvetica" charset="0"/>
                <a:cs typeface="+mn-cs"/>
              </a:defRPr>
            </a:lvl1pPr>
          </a:lstStyle>
          <a:p>
            <a:pPr>
              <a:defRPr/>
            </a:pPr>
            <a:fld id="{121E7152-0006-422A-858A-B2FF4FEBC09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1E7152-0006-422A-858A-B2FF4FEBC09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Crystal quality </a:t>
            </a:r>
            <a:r>
              <a:rPr lang="en-GB" sz="1200" b="1" dirty="0" err="1" smtClean="0"/>
              <a:t>unkhown</a:t>
            </a:r>
            <a:r>
              <a:rPr lang="en-GB" sz="1200" b="1" dirty="0" smtClean="0"/>
              <a:t>.</a:t>
            </a: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1E7152-0006-422A-858A-B2FF4FEBC09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6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Crystal quality </a:t>
            </a:r>
            <a:r>
              <a:rPr lang="en-GB" sz="1200" b="1" dirty="0" err="1" smtClean="0"/>
              <a:t>unkhown</a:t>
            </a:r>
            <a:r>
              <a:rPr lang="en-GB" sz="1200" b="1" dirty="0" smtClean="0"/>
              <a:t>.</a:t>
            </a: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1E7152-0006-422A-858A-B2FF4FEBC09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en-GB" sz="1300" dirty="0">
                <a:solidFill>
                  <a:srgbClr val="0F2FFF"/>
                </a:solidFill>
              </a:rPr>
              <a:t>This method has the advantage to be applicable in the whole photon energy range, except for the extreme limit where </a:t>
            </a:r>
            <a:r>
              <a:rPr lang="en-GB" sz="1300" dirty="0" err="1">
                <a:solidFill>
                  <a:srgbClr val="0F2FFF"/>
                </a:solidFill>
              </a:rPr>
              <a:t>ℏω</a:t>
            </a:r>
            <a:r>
              <a:rPr lang="en-GB" sz="1300" dirty="0">
                <a:solidFill>
                  <a:srgbClr val="0F2FFF"/>
                </a:solidFill>
              </a:rPr>
              <a:t> ∼ ε.</a:t>
            </a:r>
          </a:p>
          <a:p>
            <a:r>
              <a:rPr lang="en-US" dirty="0" err="1" smtClean="0"/>
              <a:t>Aggiungi</a:t>
            </a:r>
            <a:r>
              <a:rPr lang="en-US" dirty="0" smtClean="0"/>
              <a:t> parte </a:t>
            </a:r>
            <a:r>
              <a:rPr lang="en-US" dirty="0" err="1" smtClean="0"/>
              <a:t>sulla</a:t>
            </a:r>
            <a:r>
              <a:rPr lang="en-US" dirty="0" smtClean="0"/>
              <a:t> formula.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48E28C-07BD-4048-A663-DE1F43726AE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5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Sure, follow the particle is followed further.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The length (~ 100 um) is short enough both red.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prob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, and angle change not mach. Than I choose a part of it with 5-10-20 typical trajectory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semiperiods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. 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48E28C-07BD-4048-A663-DE1F43726AE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53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en-GB" sz="1300" dirty="0">
                <a:solidFill>
                  <a:srgbClr val="0F2FFF"/>
                </a:solidFill>
              </a:rPr>
              <a:t>This method has the advantage to be applicable in the whole photon energy range, except for the extreme limit where </a:t>
            </a:r>
            <a:r>
              <a:rPr lang="en-GB" sz="1300" dirty="0" err="1">
                <a:solidFill>
                  <a:srgbClr val="0F2FFF"/>
                </a:solidFill>
              </a:rPr>
              <a:t>ℏω</a:t>
            </a:r>
            <a:r>
              <a:rPr lang="en-GB" sz="1300" dirty="0">
                <a:solidFill>
                  <a:srgbClr val="0F2FFF"/>
                </a:solidFill>
              </a:rPr>
              <a:t> ∼ ε.</a:t>
            </a:r>
          </a:p>
          <a:p>
            <a:r>
              <a:rPr lang="en-US" dirty="0" err="1" smtClean="0"/>
              <a:t>Aggiungi</a:t>
            </a:r>
            <a:r>
              <a:rPr lang="en-US" dirty="0" smtClean="0"/>
              <a:t> parte </a:t>
            </a:r>
            <a:r>
              <a:rPr lang="en-US" dirty="0" err="1" smtClean="0"/>
              <a:t>sulla</a:t>
            </a:r>
            <a:r>
              <a:rPr lang="en-US" dirty="0" smtClean="0"/>
              <a:t> formula.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48E28C-07BD-4048-A663-DE1F43726AE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51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Shower</a:t>
            </a:r>
            <a:r>
              <a:rPr lang="en-US" baseline="0" dirty="0" smtClean="0"/>
              <a:t> simulation – many low energy particles at large angle. Simulation should be improved.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1E7152-0006-422A-858A-B2FF4FEBC09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96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Shower</a:t>
            </a:r>
            <a:r>
              <a:rPr lang="en-US" baseline="0" dirty="0" smtClean="0"/>
              <a:t> simulation – many low energy particles at large angle. Simulation should be improved.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1E7152-0006-422A-858A-B2FF4FEBC09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9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L. Bandiera, INFN Sezione di Ferrara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RREPS Symposium, DESY 21st September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9DD7C-596F-451C-BDE1-4AFDF0CF4A65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L. Bandiera, INFN Sezione di Ferrara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RREPS Symposium, DESY 21st September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9B967-31D6-4D4D-A6C1-9AB4AA1F5D8E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L. Bandiera, INFN Sezione di Ferrara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RREPS Symposium, DESY 21st September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CE0C9-CC4D-4579-A3B6-FDB22C0A9E1E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L. Bandiera, INFN Sezione di Ferrara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RREPS Symposium, DESY 21st September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A8C17-DDAB-4FF9-B04C-3D28C8E3CA19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L. Bandiera, INFN Sezione di Ferrara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RREPS Symposium, DESY 21st September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88B20-FAB8-43E4-A603-B27C7897D7A9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L. Bandiera, INFN Sezione di Ferrara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RREPS Symposium, DESY 21st September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35C79-EDC9-4F62-8CDE-2B5B6D1817A1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L. Bandiera, INFN Sezione di Ferrara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RREPS Symposium, DESY 21st September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34C88-D45C-4714-A9F0-9F0D71198589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L. Bandiera, INFN Sezione di Ferrara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RREPS Symposium, DESY 21st September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5BBD2-6ECF-456B-A128-8EA42AD95487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L. Bandiera, INFN Sezione di Ferrara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RREPS Symposium, DESY 21st September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F734A-7B08-45EC-8F66-BB4C99C35C28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L. Bandiera, INFN Sezione di Ferrara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RREPS Symposium, DESY 21st September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8E2BB-1B66-488D-8A11-ACA45599666D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L. Bandiera, INFN Sezione di Ferrara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RREPS Symposium, DESY 21st September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85E7C-6456-440E-8EF5-2788A4C92584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it-IT" smtClean="0"/>
              <a:t>L. Bandiera, INFN Sezione di Ferrara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smtClean="0"/>
              <a:t>RREPS Symposium, DESY 21st September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DF9F09-BA69-4AFD-B491-F8E20FD39853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331640" y="1340768"/>
            <a:ext cx="7539780" cy="1927225"/>
          </a:xfrm>
        </p:spPr>
        <p:txBody>
          <a:bodyPr/>
          <a:lstStyle/>
          <a:p>
            <a:pPr lvl="0" algn="r"/>
            <a:r>
              <a:rPr lang="en-US" sz="3200" smtClean="0">
                <a:solidFill>
                  <a:srgbClr val="C00000"/>
                </a:solidFill>
              </a:rPr>
              <a:t>POSSIBILE PRIN GIOVANI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148064" y="6165304"/>
            <a:ext cx="3645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L. Bandiera, INFN Ferrara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22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EXPERIMENTAL CONFIGURATION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4355976" y="1844824"/>
            <a:ext cx="3050334" cy="3286286"/>
            <a:chOff x="2265867" y="1150826"/>
            <a:chExt cx="3050334" cy="3286286"/>
          </a:xfrm>
        </p:grpSpPr>
        <p:sp>
          <p:nvSpPr>
            <p:cNvPr id="24" name="Cubo 23"/>
            <p:cNvSpPr/>
            <p:nvPr/>
          </p:nvSpPr>
          <p:spPr>
            <a:xfrm>
              <a:off x="3915917" y="1150826"/>
              <a:ext cx="465005" cy="2754215"/>
            </a:xfrm>
            <a:prstGeom prst="cub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Freccia a destra 24"/>
            <p:cNvSpPr/>
            <p:nvPr/>
          </p:nvSpPr>
          <p:spPr>
            <a:xfrm>
              <a:off x="2841032" y="2356506"/>
              <a:ext cx="1010888" cy="56843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2265867" y="2835695"/>
              <a:ext cx="22677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e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lectron beam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Connettore 2 26"/>
            <p:cNvCxnSpPr/>
            <p:nvPr/>
          </p:nvCxnSpPr>
          <p:spPr>
            <a:xfrm>
              <a:off x="3889597" y="4059114"/>
              <a:ext cx="34609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 flipV="1">
              <a:off x="4285581" y="3873678"/>
              <a:ext cx="190681" cy="2070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>
              <a:off x="4499992" y="1150826"/>
              <a:ext cx="0" cy="263897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sellaDiTesto 29"/>
            <p:cNvSpPr txBox="1"/>
            <p:nvPr/>
          </p:nvSpPr>
          <p:spPr>
            <a:xfrm rot="16200000">
              <a:off x="4062387" y="2327878"/>
              <a:ext cx="11951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C000"/>
                  </a:solidFill>
                </a:rPr>
                <a:t>55 mm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 rot="18923736">
              <a:off x="4173245" y="3772675"/>
              <a:ext cx="1142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C000"/>
                  </a:solidFill>
                </a:rPr>
                <a:t>2</a:t>
              </a:r>
              <a:r>
                <a:rPr lang="en-US" sz="2000" b="1" dirty="0" smtClean="0">
                  <a:solidFill>
                    <a:srgbClr val="FFC000"/>
                  </a:solidFill>
                </a:rPr>
                <a:t> mm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3504119" y="4037002"/>
              <a:ext cx="9958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C000"/>
                  </a:solidFill>
                </a:rPr>
                <a:t>4 mm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33" name="Rectangle 16"/>
          <p:cNvSpPr/>
          <p:nvPr/>
        </p:nvSpPr>
        <p:spPr>
          <a:xfrm>
            <a:off x="-252536" y="2366382"/>
            <a:ext cx="41684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GB" sz="2400" dirty="0"/>
          </a:p>
          <a:p>
            <a:pPr algn="just"/>
            <a:endParaRPr lang="en-GB" sz="2400" dirty="0" smtClean="0"/>
          </a:p>
          <a:p>
            <a:pPr algn="just"/>
            <a:endParaRPr lang="en-GB" sz="2400" dirty="0"/>
          </a:p>
          <a:p>
            <a:pPr algn="just"/>
            <a:endParaRPr lang="en-GB" sz="2400" dirty="0" smtClean="0"/>
          </a:p>
          <a:p>
            <a:pPr algn="just"/>
            <a:endParaRPr lang="en-GB" sz="2400" dirty="0"/>
          </a:p>
          <a:p>
            <a:pPr algn="just"/>
            <a:endParaRPr lang="en-GB" sz="2400" dirty="0" smtClean="0"/>
          </a:p>
          <a:p>
            <a:pPr algn="just"/>
            <a:endParaRPr lang="en-GB" sz="2400" dirty="0"/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.</a:t>
            </a:r>
            <a:endParaRPr lang="en-US" sz="24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107504" y="5489937"/>
            <a:ext cx="9036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A 2x55x4 </a:t>
            </a:r>
            <a:r>
              <a:rPr lang="en-GB" sz="2000" dirty="0" smtClean="0"/>
              <a:t>mm</a:t>
            </a:r>
            <a:r>
              <a:rPr lang="en-GB" sz="2000" baseline="30000" dirty="0" smtClean="0"/>
              <a:t>3 </a:t>
            </a:r>
            <a:r>
              <a:rPr lang="en-GB" sz="2000" dirty="0" smtClean="0"/>
              <a:t>strip-like </a:t>
            </a:r>
            <a:r>
              <a:rPr lang="en-GB" sz="2000" dirty="0"/>
              <a:t>PWO </a:t>
            </a:r>
            <a:r>
              <a:rPr lang="en-GB" sz="2000" dirty="0" smtClean="0"/>
              <a:t>crystal with </a:t>
            </a:r>
            <a:r>
              <a:rPr lang="en-GB" sz="2000" dirty="0"/>
              <a:t>the largest faces oriented parallel to the (100) planes was </a:t>
            </a:r>
            <a:r>
              <a:rPr lang="en-GB" sz="2000" dirty="0" smtClean="0"/>
              <a:t>selected for the experiment. </a:t>
            </a:r>
            <a:r>
              <a:rPr lang="en-GB" sz="2000" b="1" dirty="0" smtClean="0">
                <a:solidFill>
                  <a:srgbClr val="C00000"/>
                </a:solidFill>
              </a:rPr>
              <a:t>4 mm length </a:t>
            </a:r>
            <a:r>
              <a:rPr lang="en-GB" sz="2000" dirty="0" smtClean="0"/>
              <a:t>along the beam direction corresponds to about </a:t>
            </a:r>
            <a:r>
              <a:rPr lang="en-GB" sz="2000" b="1" dirty="0" smtClean="0">
                <a:solidFill>
                  <a:srgbClr val="C00000"/>
                </a:solidFill>
              </a:rPr>
              <a:t>0.45 X</a:t>
            </a:r>
            <a:r>
              <a:rPr lang="en-GB" sz="2000" b="1" baseline="-25000" dirty="0" smtClean="0">
                <a:solidFill>
                  <a:srgbClr val="C00000"/>
                </a:solidFill>
              </a:rPr>
              <a:t>0</a:t>
            </a:r>
            <a:r>
              <a:rPr lang="en-GB" sz="2000" dirty="0" smtClean="0"/>
              <a:t>.</a:t>
            </a:r>
          </a:p>
          <a:p>
            <a:pPr algn="just"/>
            <a:endParaRPr lang="en-GB" sz="2000" dirty="0"/>
          </a:p>
        </p:txBody>
      </p:sp>
      <p:graphicFrame>
        <p:nvGraphicFramePr>
          <p:cNvPr id="38" name="Tabel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543996"/>
              </p:ext>
            </p:extLst>
          </p:nvPr>
        </p:nvGraphicFramePr>
        <p:xfrm>
          <a:off x="124807" y="1746967"/>
          <a:ext cx="4231169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Particle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type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Electron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Momentum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120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GeV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/c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Intensity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r>
                        <a:rPr lang="en-US" sz="1600" b="1" baseline="300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/10</a:t>
                      </a:r>
                      <a:r>
                        <a:rPr lang="en-US" sz="1600" b="1" baseline="300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particles/spill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Purity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close to 100% </a:t>
                      </a:r>
                      <a:endParaRPr lang="en-US" sz="1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Spot dimension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few mm in both directions 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101"/>
                          </a:solidFill>
                        </a:rPr>
                        <a:t>Spot divergence</a:t>
                      </a:r>
                      <a:endParaRPr lang="en-US" sz="1600" b="1" dirty="0">
                        <a:solidFill>
                          <a:srgbClr val="FF01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kern="1200" dirty="0" smtClean="0">
                          <a:solidFill>
                            <a:srgbClr val="FF0101"/>
                          </a:solidFill>
                          <a:latin typeface="+mn-lt"/>
                          <a:ea typeface="+mn-ea"/>
                          <a:cs typeface="+mn-cs"/>
                        </a:rPr>
                        <a:t>≈ 100 μ</a:t>
                      </a:r>
                      <a:r>
                        <a:rPr lang="da-DK" sz="1600" b="1" i="1" kern="1200" dirty="0" smtClean="0">
                          <a:solidFill>
                            <a:srgbClr val="FF0101"/>
                          </a:solidFill>
                          <a:latin typeface="+mn-lt"/>
                          <a:ea typeface="+mn-ea"/>
                          <a:cs typeface="+mn-cs"/>
                        </a:rPr>
                        <a:t>rad in</a:t>
                      </a:r>
                      <a:r>
                        <a:rPr lang="da-DK" sz="1600" b="1" i="1" kern="1200" baseline="0" dirty="0" smtClean="0">
                          <a:solidFill>
                            <a:srgbClr val="FF0101"/>
                          </a:solidFill>
                          <a:latin typeface="+mn-lt"/>
                          <a:ea typeface="+mn-ea"/>
                          <a:cs typeface="+mn-cs"/>
                        </a:rPr>
                        <a:t> x and y directions</a:t>
                      </a:r>
                      <a:endParaRPr lang="en-US" sz="1600" b="1" dirty="0" smtClean="0">
                        <a:solidFill>
                          <a:srgbClr val="FF010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t="31059" r="33881" b="8046"/>
          <a:stretch/>
        </p:blipFill>
        <p:spPr>
          <a:xfrm>
            <a:off x="7092280" y="1628800"/>
            <a:ext cx="1967105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5" descr="C:\Users\leo\Documents\PWO-analysis\PWO-experimental\Fig2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780928"/>
            <a:ext cx="550021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rgbClr val="C00000"/>
                </a:solidFill>
              </a:rPr>
              <a:t>Increase</a:t>
            </a:r>
            <a:r>
              <a:rPr lang="it-IT" dirty="0" smtClean="0">
                <a:solidFill>
                  <a:srgbClr val="C00000"/>
                </a:solidFill>
              </a:rPr>
              <a:t> of </a:t>
            </a:r>
            <a:r>
              <a:rPr lang="it-IT" dirty="0" err="1" smtClean="0">
                <a:solidFill>
                  <a:srgbClr val="C00000"/>
                </a:solidFill>
              </a:rPr>
              <a:t>secondaries</a:t>
            </a:r>
            <a:r>
              <a:rPr lang="it-IT" dirty="0" smtClean="0">
                <a:solidFill>
                  <a:srgbClr val="C00000"/>
                </a:solidFill>
              </a:rPr>
              <a:t> in </a:t>
            </a:r>
            <a:r>
              <a:rPr lang="it-IT" dirty="0" err="1" smtClean="0">
                <a:solidFill>
                  <a:srgbClr val="C00000"/>
                </a:solidFill>
              </a:rPr>
              <a:t>oriented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crystal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22303" y="3832332"/>
            <a:ext cx="36141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We measured a strong increment of multi-hits at the third detector, depending on crystal-to-beam orientation</a:t>
            </a:r>
            <a:endParaRPr lang="en-US" sz="2000" b="1" dirty="0">
              <a:solidFill>
                <a:srgbClr val="C00000"/>
              </a:solidFill>
            </a:endParaRPr>
          </a:p>
          <a:p>
            <a:pPr algn="ctr"/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679729" y="2358508"/>
            <a:ext cx="3143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Scintillators S1-S2 are used for the trigger.</a:t>
            </a:r>
          </a:p>
          <a:p>
            <a:pPr algn="ctr"/>
            <a:r>
              <a:rPr lang="en-US" sz="1800" dirty="0" smtClean="0"/>
              <a:t>We selected single events on SD1-2 and measured the hits at the SD3 detector.</a:t>
            </a:r>
            <a:endParaRPr lang="en-US" sz="1800" dirty="0"/>
          </a:p>
        </p:txBody>
      </p:sp>
      <p:sp>
        <p:nvSpPr>
          <p:cNvPr id="20" name="Rettangolo 19"/>
          <p:cNvSpPr/>
          <p:nvPr/>
        </p:nvSpPr>
        <p:spPr>
          <a:xfrm>
            <a:off x="827584" y="1556792"/>
            <a:ext cx="72008" cy="936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2555776" y="1556792"/>
            <a:ext cx="72008" cy="936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21"/>
          <p:cNvSpPr/>
          <p:nvPr/>
        </p:nvSpPr>
        <p:spPr>
          <a:xfrm>
            <a:off x="4565648" y="1556792"/>
            <a:ext cx="72008" cy="936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22"/>
          <p:cNvSpPr/>
          <p:nvPr/>
        </p:nvSpPr>
        <p:spPr>
          <a:xfrm>
            <a:off x="2843808" y="1934834"/>
            <a:ext cx="360040" cy="180020"/>
          </a:xfrm>
          <a:prstGeom prst="rect">
            <a:avLst/>
          </a:prstGeom>
          <a:solidFill>
            <a:srgbClr val="B4FA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tangolo 23"/>
          <p:cNvSpPr/>
          <p:nvPr/>
        </p:nvSpPr>
        <p:spPr>
          <a:xfrm>
            <a:off x="731985" y="1873996"/>
            <a:ext cx="45719" cy="258860"/>
          </a:xfrm>
          <a:prstGeom prst="rect">
            <a:avLst/>
          </a:prstGeom>
          <a:solidFill>
            <a:srgbClr val="AE34A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tangolo 24"/>
          <p:cNvSpPr/>
          <p:nvPr/>
        </p:nvSpPr>
        <p:spPr>
          <a:xfrm>
            <a:off x="781865" y="1869333"/>
            <a:ext cx="45719" cy="258860"/>
          </a:xfrm>
          <a:prstGeom prst="rect">
            <a:avLst/>
          </a:prstGeom>
          <a:solidFill>
            <a:srgbClr val="AE34A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ttore 1 26"/>
          <p:cNvCxnSpPr>
            <a:endCxn id="23" idx="1"/>
          </p:cNvCxnSpPr>
          <p:nvPr/>
        </p:nvCxnSpPr>
        <p:spPr>
          <a:xfrm>
            <a:off x="395536" y="1998763"/>
            <a:ext cx="2448272" cy="26081"/>
          </a:xfrm>
          <a:prstGeom prst="line">
            <a:avLst/>
          </a:prstGeom>
          <a:ln w="28575">
            <a:solidFill>
              <a:srgbClr val="0F2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23" idx="3"/>
          </p:cNvCxnSpPr>
          <p:nvPr/>
        </p:nvCxnSpPr>
        <p:spPr>
          <a:xfrm flipV="1">
            <a:off x="3203848" y="1934834"/>
            <a:ext cx="2215867" cy="90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23" idx="3"/>
          </p:cNvCxnSpPr>
          <p:nvPr/>
        </p:nvCxnSpPr>
        <p:spPr>
          <a:xfrm>
            <a:off x="3203848" y="2024844"/>
            <a:ext cx="2241646" cy="22120"/>
          </a:xfrm>
          <a:prstGeom prst="line">
            <a:avLst/>
          </a:prstGeom>
          <a:ln w="28575">
            <a:solidFill>
              <a:srgbClr val="0F2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stCxn id="23" idx="3"/>
          </p:cNvCxnSpPr>
          <p:nvPr/>
        </p:nvCxnSpPr>
        <p:spPr>
          <a:xfrm flipV="1">
            <a:off x="3203848" y="2008502"/>
            <a:ext cx="2215867" cy="16342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>
            <a:stCxn id="23" idx="3"/>
          </p:cNvCxnSpPr>
          <p:nvPr/>
        </p:nvCxnSpPr>
        <p:spPr>
          <a:xfrm>
            <a:off x="3203848" y="2024844"/>
            <a:ext cx="2184506" cy="163039"/>
          </a:xfrm>
          <a:prstGeom prst="line">
            <a:avLst/>
          </a:prstGeom>
          <a:ln w="28575">
            <a:solidFill>
              <a:srgbClr val="0F2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1390282" y="154683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F2FFF"/>
                </a:solidFill>
              </a:rPr>
              <a:t>e</a:t>
            </a:r>
            <a:r>
              <a:rPr lang="en-US" baseline="30000" dirty="0" smtClean="0">
                <a:solidFill>
                  <a:srgbClr val="0F2FFF"/>
                </a:solidFill>
              </a:rPr>
              <a:t>-</a:t>
            </a:r>
            <a:endParaRPr lang="en-US" baseline="30000" dirty="0">
              <a:solidFill>
                <a:srgbClr val="0F2FFF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4932040" y="135122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3957547" y="199522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γ</a:t>
            </a:r>
            <a:endParaRPr lang="en-US" baseline="30000" dirty="0" smtClean="0">
              <a:solidFill>
                <a:srgbClr val="00B05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2555" y="1181943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S1-2</a:t>
            </a:r>
            <a:endParaRPr lang="en-US" sz="2000" dirty="0"/>
          </a:p>
        </p:txBody>
      </p:sp>
      <p:cxnSp>
        <p:nvCxnSpPr>
          <p:cNvPr id="16" name="Connettore 2 15"/>
          <p:cNvCxnSpPr>
            <a:stCxn id="15" idx="2"/>
          </p:cNvCxnSpPr>
          <p:nvPr/>
        </p:nvCxnSpPr>
        <p:spPr>
          <a:xfrm>
            <a:off x="372170" y="1582053"/>
            <a:ext cx="239390" cy="2919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49977" y="2452826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SD1</a:t>
            </a:r>
            <a:endParaRPr lang="en-US" sz="20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235015" y="2493467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SD2</a:t>
            </a:r>
            <a:endParaRPr lang="en-US" sz="2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290518" y="2492896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SD3</a:t>
            </a:r>
            <a:endParaRPr lang="en-US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084168" y="1704001"/>
            <a:ext cx="2542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Multiple Tracks</a:t>
            </a:r>
            <a:endParaRPr lang="en-US" b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3793587" y="3717032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&lt;001&gt;</a:t>
            </a:r>
            <a:endParaRPr lang="en-US" sz="2000" b="1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3908876" y="3432222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(100)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916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leo\Documents\PWO-analysis\PWO-experimental\Fig2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780928"/>
            <a:ext cx="550021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rgbClr val="C00000"/>
                </a:solidFill>
              </a:rPr>
              <a:t>Increase</a:t>
            </a:r>
            <a:r>
              <a:rPr lang="it-IT" dirty="0" smtClean="0">
                <a:solidFill>
                  <a:srgbClr val="C00000"/>
                </a:solidFill>
              </a:rPr>
              <a:t> of </a:t>
            </a:r>
            <a:r>
              <a:rPr lang="it-IT" dirty="0" err="1" smtClean="0">
                <a:solidFill>
                  <a:srgbClr val="C00000"/>
                </a:solidFill>
              </a:rPr>
              <a:t>secondaries</a:t>
            </a:r>
            <a:r>
              <a:rPr lang="it-IT" dirty="0" smtClean="0">
                <a:solidFill>
                  <a:srgbClr val="C00000"/>
                </a:solidFill>
              </a:rPr>
              <a:t> in </a:t>
            </a:r>
            <a:r>
              <a:rPr lang="it-IT" dirty="0" err="1" smtClean="0">
                <a:solidFill>
                  <a:srgbClr val="C00000"/>
                </a:solidFill>
              </a:rPr>
              <a:t>oriented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crystal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827584" y="1556792"/>
            <a:ext cx="72008" cy="936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2555776" y="1556792"/>
            <a:ext cx="72008" cy="936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21"/>
          <p:cNvSpPr/>
          <p:nvPr/>
        </p:nvSpPr>
        <p:spPr>
          <a:xfrm>
            <a:off x="4565648" y="1556792"/>
            <a:ext cx="72008" cy="936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22"/>
          <p:cNvSpPr/>
          <p:nvPr/>
        </p:nvSpPr>
        <p:spPr>
          <a:xfrm>
            <a:off x="2843808" y="1934834"/>
            <a:ext cx="360040" cy="180020"/>
          </a:xfrm>
          <a:prstGeom prst="rect">
            <a:avLst/>
          </a:prstGeom>
          <a:solidFill>
            <a:srgbClr val="B4FA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tangolo 23"/>
          <p:cNvSpPr/>
          <p:nvPr/>
        </p:nvSpPr>
        <p:spPr>
          <a:xfrm>
            <a:off x="731985" y="1873996"/>
            <a:ext cx="45719" cy="258860"/>
          </a:xfrm>
          <a:prstGeom prst="rect">
            <a:avLst/>
          </a:prstGeom>
          <a:solidFill>
            <a:srgbClr val="AE34A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tangolo 24"/>
          <p:cNvSpPr/>
          <p:nvPr/>
        </p:nvSpPr>
        <p:spPr>
          <a:xfrm>
            <a:off x="781865" y="1869333"/>
            <a:ext cx="45719" cy="258860"/>
          </a:xfrm>
          <a:prstGeom prst="rect">
            <a:avLst/>
          </a:prstGeom>
          <a:solidFill>
            <a:srgbClr val="AE34A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ttore 1 26"/>
          <p:cNvCxnSpPr>
            <a:endCxn id="23" idx="1"/>
          </p:cNvCxnSpPr>
          <p:nvPr/>
        </p:nvCxnSpPr>
        <p:spPr>
          <a:xfrm>
            <a:off x="395536" y="1998763"/>
            <a:ext cx="2448272" cy="26081"/>
          </a:xfrm>
          <a:prstGeom prst="line">
            <a:avLst/>
          </a:prstGeom>
          <a:ln w="28575">
            <a:solidFill>
              <a:srgbClr val="0F2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23" idx="3"/>
          </p:cNvCxnSpPr>
          <p:nvPr/>
        </p:nvCxnSpPr>
        <p:spPr>
          <a:xfrm flipV="1">
            <a:off x="3203848" y="1934834"/>
            <a:ext cx="2215867" cy="90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23" idx="3"/>
          </p:cNvCxnSpPr>
          <p:nvPr/>
        </p:nvCxnSpPr>
        <p:spPr>
          <a:xfrm>
            <a:off x="3203848" y="2024844"/>
            <a:ext cx="2241646" cy="22120"/>
          </a:xfrm>
          <a:prstGeom prst="line">
            <a:avLst/>
          </a:prstGeom>
          <a:ln w="28575">
            <a:solidFill>
              <a:srgbClr val="0F2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stCxn id="23" idx="3"/>
          </p:cNvCxnSpPr>
          <p:nvPr/>
        </p:nvCxnSpPr>
        <p:spPr>
          <a:xfrm flipV="1">
            <a:off x="3203848" y="2008502"/>
            <a:ext cx="2215867" cy="16342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>
            <a:stCxn id="23" idx="3"/>
          </p:cNvCxnSpPr>
          <p:nvPr/>
        </p:nvCxnSpPr>
        <p:spPr>
          <a:xfrm>
            <a:off x="3203848" y="2024844"/>
            <a:ext cx="2184506" cy="163039"/>
          </a:xfrm>
          <a:prstGeom prst="line">
            <a:avLst/>
          </a:prstGeom>
          <a:ln w="28575">
            <a:solidFill>
              <a:srgbClr val="0F2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1390282" y="154683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F2FFF"/>
                </a:solidFill>
              </a:rPr>
              <a:t>e</a:t>
            </a:r>
            <a:r>
              <a:rPr lang="en-US" baseline="30000" dirty="0" smtClean="0">
                <a:solidFill>
                  <a:srgbClr val="0F2FFF"/>
                </a:solidFill>
              </a:rPr>
              <a:t>-</a:t>
            </a:r>
            <a:endParaRPr lang="en-US" baseline="30000" dirty="0">
              <a:solidFill>
                <a:srgbClr val="0F2FFF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4932040" y="135122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3957547" y="199522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γ</a:t>
            </a:r>
            <a:endParaRPr lang="en-US" baseline="30000" dirty="0" smtClean="0">
              <a:solidFill>
                <a:srgbClr val="00B05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2555" y="1181943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S1-2</a:t>
            </a:r>
            <a:endParaRPr lang="en-US" sz="2000" dirty="0"/>
          </a:p>
        </p:txBody>
      </p:sp>
      <p:cxnSp>
        <p:nvCxnSpPr>
          <p:cNvPr id="16" name="Connettore 2 15"/>
          <p:cNvCxnSpPr>
            <a:stCxn id="15" idx="2"/>
          </p:cNvCxnSpPr>
          <p:nvPr/>
        </p:nvCxnSpPr>
        <p:spPr>
          <a:xfrm>
            <a:off x="372170" y="1582053"/>
            <a:ext cx="239390" cy="2919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49977" y="2452826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SD1</a:t>
            </a:r>
            <a:endParaRPr lang="en-US" sz="20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235015" y="2493467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SD2</a:t>
            </a:r>
            <a:endParaRPr lang="en-US" sz="2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290518" y="2492896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SD3</a:t>
            </a:r>
            <a:endParaRPr lang="en-US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084168" y="1704001"/>
            <a:ext cx="2542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Multiple Tracks</a:t>
            </a:r>
            <a:endParaRPr lang="en-US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447339" y="3140968"/>
            <a:ext cx="35891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 electromagnetic shower has been initiated</a:t>
            </a:r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Effective reduction of the radiation length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n the oriented cases.</a:t>
            </a:r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6" name="Freccia in giù 5"/>
          <p:cNvSpPr/>
          <p:nvPr/>
        </p:nvSpPr>
        <p:spPr>
          <a:xfrm>
            <a:off x="6948264" y="4581128"/>
            <a:ext cx="576064" cy="724148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sellaDiTesto 30"/>
          <p:cNvSpPr txBox="1"/>
          <p:nvPr/>
        </p:nvSpPr>
        <p:spPr>
          <a:xfrm>
            <a:off x="3793587" y="3717032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&lt;001&gt;</a:t>
            </a:r>
            <a:endParaRPr lang="en-US" sz="2000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3908876" y="3432222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(100)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102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magine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3"/>
            <a:ext cx="5748197" cy="3573015"/>
          </a:xfrm>
          <a:prstGeom prst="rect">
            <a:avLst/>
          </a:prstGeom>
        </p:spPr>
      </p:pic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ENERGY LOSS RADIATED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400" y="2780928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 selected single events on SD1-2 and collected the energy loss at the gamma-calorimeter.</a:t>
            </a:r>
            <a:endParaRPr lang="en-US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842279" y="3573016"/>
            <a:ext cx="32416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Mean energy loss:</a:t>
            </a:r>
          </a:p>
          <a:p>
            <a:pPr algn="just"/>
            <a:r>
              <a:rPr lang="en-US" sz="2000" dirty="0" smtClean="0"/>
              <a:t>~ 40 </a:t>
            </a:r>
            <a:r>
              <a:rPr lang="en-US" sz="2000" dirty="0" err="1" smtClean="0"/>
              <a:t>GeV</a:t>
            </a:r>
            <a:r>
              <a:rPr lang="en-US" sz="2000" dirty="0" smtClean="0"/>
              <a:t> not-aligned;</a:t>
            </a:r>
          </a:p>
          <a:p>
            <a:pPr algn="just"/>
            <a:r>
              <a:rPr lang="en-US" sz="2000" dirty="0" smtClean="0"/>
              <a:t>~ </a:t>
            </a:r>
            <a:r>
              <a:rPr lang="en-US" sz="2000" dirty="0" smtClean="0">
                <a:solidFill>
                  <a:srgbClr val="C00000"/>
                </a:solidFill>
              </a:rPr>
              <a:t>85 </a:t>
            </a:r>
            <a:r>
              <a:rPr lang="en-US" sz="2000" dirty="0" err="1">
                <a:solidFill>
                  <a:srgbClr val="C00000"/>
                </a:solidFill>
              </a:rPr>
              <a:t>GeV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axial.</a:t>
            </a:r>
            <a:endParaRPr lang="en-US" sz="2000" dirty="0" smtClean="0"/>
          </a:p>
          <a:p>
            <a:pPr algn="just"/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The energy lost into pairs cannot be measured, since the magnet swiped away not only the primary particles but also the secondary electrons and positrons.</a:t>
            </a:r>
          </a:p>
          <a:p>
            <a:pPr algn="just"/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2" name="Gruppo 61"/>
          <p:cNvGrpSpPr/>
          <p:nvPr/>
        </p:nvGrpSpPr>
        <p:grpSpPr>
          <a:xfrm>
            <a:off x="22555" y="1181943"/>
            <a:ext cx="8797917" cy="1711634"/>
            <a:chOff x="22555" y="1181943"/>
            <a:chExt cx="8797917" cy="1711634"/>
          </a:xfrm>
        </p:grpSpPr>
        <p:grpSp>
          <p:nvGrpSpPr>
            <p:cNvPr id="54" name="Gruppo 53"/>
            <p:cNvGrpSpPr/>
            <p:nvPr/>
          </p:nvGrpSpPr>
          <p:grpSpPr>
            <a:xfrm>
              <a:off x="395536" y="1301762"/>
              <a:ext cx="8424936" cy="1560685"/>
              <a:chOff x="395536" y="1301762"/>
              <a:chExt cx="8424936" cy="1560685"/>
            </a:xfrm>
          </p:grpSpPr>
          <p:sp>
            <p:nvSpPr>
              <p:cNvPr id="13" name="Rettangolo 12"/>
              <p:cNvSpPr/>
              <p:nvPr/>
            </p:nvSpPr>
            <p:spPr>
              <a:xfrm>
                <a:off x="827584" y="1556792"/>
                <a:ext cx="72008" cy="93610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ttangolo 15"/>
              <p:cNvSpPr/>
              <p:nvPr/>
            </p:nvSpPr>
            <p:spPr>
              <a:xfrm>
                <a:off x="2555776" y="1556792"/>
                <a:ext cx="72008" cy="93610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ttangolo 16"/>
              <p:cNvSpPr/>
              <p:nvPr/>
            </p:nvSpPr>
            <p:spPr>
              <a:xfrm>
                <a:off x="4565648" y="1556792"/>
                <a:ext cx="72008" cy="93610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ttangolo 18"/>
              <p:cNvSpPr/>
              <p:nvPr/>
            </p:nvSpPr>
            <p:spPr>
              <a:xfrm>
                <a:off x="2843808" y="1934834"/>
                <a:ext cx="360040" cy="180020"/>
              </a:xfrm>
              <a:prstGeom prst="rect">
                <a:avLst/>
              </a:prstGeom>
              <a:solidFill>
                <a:srgbClr val="B4FAF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ttangolo 19"/>
              <p:cNvSpPr/>
              <p:nvPr/>
            </p:nvSpPr>
            <p:spPr>
              <a:xfrm>
                <a:off x="731985" y="1873996"/>
                <a:ext cx="45719" cy="258860"/>
              </a:xfrm>
              <a:prstGeom prst="rect">
                <a:avLst/>
              </a:prstGeom>
              <a:solidFill>
                <a:srgbClr val="AE34A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ttangolo 20"/>
              <p:cNvSpPr/>
              <p:nvPr/>
            </p:nvSpPr>
            <p:spPr>
              <a:xfrm>
                <a:off x="781865" y="1869333"/>
                <a:ext cx="45719" cy="258860"/>
              </a:xfrm>
              <a:prstGeom prst="rect">
                <a:avLst/>
              </a:prstGeom>
              <a:solidFill>
                <a:srgbClr val="AE34A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riangolo isoscele 21"/>
              <p:cNvSpPr/>
              <p:nvPr/>
            </p:nvSpPr>
            <p:spPr>
              <a:xfrm>
                <a:off x="4997151" y="1412776"/>
                <a:ext cx="845128" cy="126014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Connettore 1 23"/>
              <p:cNvCxnSpPr>
                <a:endCxn id="19" idx="1"/>
              </p:cNvCxnSpPr>
              <p:nvPr/>
            </p:nvCxnSpPr>
            <p:spPr>
              <a:xfrm>
                <a:off x="395536" y="1998763"/>
                <a:ext cx="2448272" cy="26081"/>
              </a:xfrm>
              <a:prstGeom prst="line">
                <a:avLst/>
              </a:prstGeom>
              <a:ln w="28575">
                <a:solidFill>
                  <a:srgbClr val="0F2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>
                <a:stCxn id="19" idx="3"/>
              </p:cNvCxnSpPr>
              <p:nvPr/>
            </p:nvCxnSpPr>
            <p:spPr>
              <a:xfrm flipV="1">
                <a:off x="3203848" y="1934834"/>
                <a:ext cx="2215867" cy="9001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1 27"/>
              <p:cNvCxnSpPr>
                <a:stCxn id="19" idx="3"/>
              </p:cNvCxnSpPr>
              <p:nvPr/>
            </p:nvCxnSpPr>
            <p:spPr>
              <a:xfrm>
                <a:off x="3203848" y="2024844"/>
                <a:ext cx="2184506" cy="36004"/>
              </a:xfrm>
              <a:prstGeom prst="line">
                <a:avLst/>
              </a:prstGeom>
              <a:ln w="28575">
                <a:solidFill>
                  <a:srgbClr val="0F2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1 31"/>
              <p:cNvCxnSpPr>
                <a:stCxn id="19" idx="3"/>
              </p:cNvCxnSpPr>
              <p:nvPr/>
            </p:nvCxnSpPr>
            <p:spPr>
              <a:xfrm flipV="1">
                <a:off x="3203848" y="2011803"/>
                <a:ext cx="4259240" cy="13041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>
                <a:off x="5388354" y="2065348"/>
                <a:ext cx="2928062" cy="715580"/>
              </a:xfrm>
              <a:prstGeom prst="line">
                <a:avLst/>
              </a:prstGeom>
              <a:ln w="28575">
                <a:solidFill>
                  <a:srgbClr val="0F2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flipV="1">
                <a:off x="5388354" y="1412776"/>
                <a:ext cx="2928062" cy="52205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ttangolo 41"/>
              <p:cNvSpPr/>
              <p:nvPr/>
            </p:nvSpPr>
            <p:spPr>
              <a:xfrm>
                <a:off x="7463088" y="1673805"/>
                <a:ext cx="1357384" cy="7830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CasellaDiTesto 42"/>
              <p:cNvSpPr txBox="1"/>
              <p:nvPr/>
            </p:nvSpPr>
            <p:spPr>
              <a:xfrm>
                <a:off x="7668344" y="1700808"/>
                <a:ext cx="98456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000" dirty="0"/>
                  <a:t>γ</a:t>
                </a:r>
                <a:r>
                  <a:rPr lang="it-IT" sz="3000" dirty="0" smtClean="0"/>
                  <a:t>-</a:t>
                </a:r>
                <a:r>
                  <a:rPr lang="en-US" sz="3000" dirty="0" err="1" smtClean="0"/>
                  <a:t>cal</a:t>
                </a:r>
                <a:endParaRPr lang="en-US" sz="3000" dirty="0"/>
              </a:p>
            </p:txBody>
          </p:sp>
          <p:cxnSp>
            <p:nvCxnSpPr>
              <p:cNvPr id="45" name="Connettore 1 44"/>
              <p:cNvCxnSpPr>
                <a:stCxn id="19" idx="3"/>
              </p:cNvCxnSpPr>
              <p:nvPr/>
            </p:nvCxnSpPr>
            <p:spPr>
              <a:xfrm>
                <a:off x="3203848" y="2024844"/>
                <a:ext cx="2184506" cy="163039"/>
              </a:xfrm>
              <a:prstGeom prst="line">
                <a:avLst/>
              </a:prstGeom>
              <a:ln w="28575">
                <a:solidFill>
                  <a:srgbClr val="0F2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>
                <a:off x="5388354" y="2187883"/>
                <a:ext cx="2279990" cy="674564"/>
              </a:xfrm>
              <a:prstGeom prst="line">
                <a:avLst/>
              </a:prstGeom>
              <a:ln w="28575">
                <a:solidFill>
                  <a:srgbClr val="0F2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CasellaDiTesto 50"/>
              <p:cNvSpPr txBox="1"/>
              <p:nvPr/>
            </p:nvSpPr>
            <p:spPr>
              <a:xfrm>
                <a:off x="1390282" y="1546837"/>
                <a:ext cx="421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F2FFF"/>
                    </a:solidFill>
                  </a:rPr>
                  <a:t>e</a:t>
                </a:r>
                <a:r>
                  <a:rPr lang="en-US" baseline="30000" dirty="0" smtClean="0">
                    <a:solidFill>
                      <a:srgbClr val="0F2FFF"/>
                    </a:solidFill>
                  </a:rPr>
                  <a:t>-</a:t>
                </a:r>
                <a:endParaRPr lang="en-US" baseline="30000" dirty="0">
                  <a:solidFill>
                    <a:srgbClr val="0F2FFF"/>
                  </a:solidFill>
                </a:endParaRPr>
              </a:p>
            </p:txBody>
          </p:sp>
          <p:sp>
            <p:nvSpPr>
              <p:cNvPr id="52" name="CasellaDiTesto 51"/>
              <p:cNvSpPr txBox="1"/>
              <p:nvPr/>
            </p:nvSpPr>
            <p:spPr>
              <a:xfrm>
                <a:off x="6148802" y="1301762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+</a:t>
                </a:r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CasellaDiTesto 52"/>
              <p:cNvSpPr txBox="1"/>
              <p:nvPr/>
            </p:nvSpPr>
            <p:spPr>
              <a:xfrm>
                <a:off x="6852385" y="1564591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γ</a:t>
                </a:r>
                <a:endParaRPr lang="en-US" baseline="30000" dirty="0" smtClean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55" name="CasellaDiTesto 54"/>
            <p:cNvSpPr txBox="1"/>
            <p:nvPr/>
          </p:nvSpPr>
          <p:spPr>
            <a:xfrm>
              <a:off x="22555" y="1181943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S1-2</a:t>
              </a:r>
              <a:endParaRPr lang="en-US" sz="2000" dirty="0"/>
            </a:p>
          </p:txBody>
        </p:sp>
        <p:cxnSp>
          <p:nvCxnSpPr>
            <p:cNvPr id="57" name="Connettore 2 56"/>
            <p:cNvCxnSpPr>
              <a:stCxn id="55" idx="2"/>
            </p:cNvCxnSpPr>
            <p:nvPr/>
          </p:nvCxnSpPr>
          <p:spPr>
            <a:xfrm>
              <a:off x="372170" y="1582053"/>
              <a:ext cx="239390" cy="2919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sellaDiTesto 58"/>
            <p:cNvSpPr txBox="1"/>
            <p:nvPr/>
          </p:nvSpPr>
          <p:spPr>
            <a:xfrm>
              <a:off x="549977" y="2452826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SD1</a:t>
              </a:r>
              <a:endParaRPr lang="en-US" sz="2000" dirty="0"/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2235015" y="2493467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SD2</a:t>
              </a:r>
              <a:endParaRPr lang="en-US" sz="2000" dirty="0"/>
            </a:p>
          </p:txBody>
        </p:sp>
        <p:sp>
          <p:nvSpPr>
            <p:cNvPr id="61" name="CasellaDiTesto 60"/>
            <p:cNvSpPr txBox="1"/>
            <p:nvPr/>
          </p:nvSpPr>
          <p:spPr>
            <a:xfrm>
              <a:off x="4290518" y="2492896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SD3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13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ENERGY LOSS RADIATED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3"/>
            <a:ext cx="5748197" cy="357301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7400" y="2780928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 selected single events on SD1-2 and collected the energy loss at the gamma-calorimeter.</a:t>
            </a:r>
            <a:endParaRPr lang="en-US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842279" y="3573016"/>
            <a:ext cx="3241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Mean energy loss:</a:t>
            </a:r>
          </a:p>
          <a:p>
            <a:pPr algn="just"/>
            <a:r>
              <a:rPr lang="en-US" sz="2000" dirty="0" smtClean="0"/>
              <a:t>~ 40 </a:t>
            </a:r>
            <a:r>
              <a:rPr lang="en-US" sz="2000" dirty="0" err="1" smtClean="0"/>
              <a:t>GeV</a:t>
            </a:r>
            <a:r>
              <a:rPr lang="en-US" sz="2000" dirty="0" smtClean="0"/>
              <a:t> not-aligned;</a:t>
            </a:r>
          </a:p>
          <a:p>
            <a:pPr algn="just"/>
            <a:r>
              <a:rPr lang="en-US" sz="2000" dirty="0" smtClean="0"/>
              <a:t>~ </a:t>
            </a:r>
            <a:r>
              <a:rPr lang="en-US" sz="2000" dirty="0" smtClean="0">
                <a:solidFill>
                  <a:srgbClr val="C00000"/>
                </a:solidFill>
              </a:rPr>
              <a:t>85 </a:t>
            </a:r>
            <a:r>
              <a:rPr lang="en-US" sz="2000" dirty="0" err="1">
                <a:solidFill>
                  <a:srgbClr val="C00000"/>
                </a:solidFill>
              </a:rPr>
              <a:t>GeV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axial.</a:t>
            </a:r>
            <a:endParaRPr lang="en-US" sz="2000" dirty="0" smtClean="0"/>
          </a:p>
          <a:p>
            <a:pPr algn="just"/>
            <a:r>
              <a:rPr lang="en-US" sz="2000" dirty="0"/>
              <a:t> </a:t>
            </a:r>
            <a:r>
              <a:rPr lang="en-US" sz="2000" dirty="0" smtClean="0"/>
              <a:t>   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2" name="Gruppo 61"/>
          <p:cNvGrpSpPr/>
          <p:nvPr/>
        </p:nvGrpSpPr>
        <p:grpSpPr>
          <a:xfrm>
            <a:off x="22555" y="1181943"/>
            <a:ext cx="8797917" cy="1711634"/>
            <a:chOff x="22555" y="1181943"/>
            <a:chExt cx="8797917" cy="1711634"/>
          </a:xfrm>
        </p:grpSpPr>
        <p:grpSp>
          <p:nvGrpSpPr>
            <p:cNvPr id="54" name="Gruppo 53"/>
            <p:cNvGrpSpPr/>
            <p:nvPr/>
          </p:nvGrpSpPr>
          <p:grpSpPr>
            <a:xfrm>
              <a:off x="395536" y="1301762"/>
              <a:ext cx="8424936" cy="1560685"/>
              <a:chOff x="395536" y="1301762"/>
              <a:chExt cx="8424936" cy="1560685"/>
            </a:xfrm>
          </p:grpSpPr>
          <p:sp>
            <p:nvSpPr>
              <p:cNvPr id="13" name="Rettangolo 12"/>
              <p:cNvSpPr/>
              <p:nvPr/>
            </p:nvSpPr>
            <p:spPr>
              <a:xfrm>
                <a:off x="827584" y="1556792"/>
                <a:ext cx="72008" cy="93610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ttangolo 15"/>
              <p:cNvSpPr/>
              <p:nvPr/>
            </p:nvSpPr>
            <p:spPr>
              <a:xfrm>
                <a:off x="2555776" y="1556792"/>
                <a:ext cx="72008" cy="93610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ttangolo 16"/>
              <p:cNvSpPr/>
              <p:nvPr/>
            </p:nvSpPr>
            <p:spPr>
              <a:xfrm>
                <a:off x="4565648" y="1556792"/>
                <a:ext cx="72008" cy="93610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ttangolo 18"/>
              <p:cNvSpPr/>
              <p:nvPr/>
            </p:nvSpPr>
            <p:spPr>
              <a:xfrm>
                <a:off x="2843808" y="1934834"/>
                <a:ext cx="360040" cy="180020"/>
              </a:xfrm>
              <a:prstGeom prst="rect">
                <a:avLst/>
              </a:prstGeom>
              <a:solidFill>
                <a:srgbClr val="B4FAF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ttangolo 19"/>
              <p:cNvSpPr/>
              <p:nvPr/>
            </p:nvSpPr>
            <p:spPr>
              <a:xfrm>
                <a:off x="731985" y="1873996"/>
                <a:ext cx="45719" cy="258860"/>
              </a:xfrm>
              <a:prstGeom prst="rect">
                <a:avLst/>
              </a:prstGeom>
              <a:solidFill>
                <a:srgbClr val="AE34A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ttangolo 20"/>
              <p:cNvSpPr/>
              <p:nvPr/>
            </p:nvSpPr>
            <p:spPr>
              <a:xfrm>
                <a:off x="781865" y="1869333"/>
                <a:ext cx="45719" cy="258860"/>
              </a:xfrm>
              <a:prstGeom prst="rect">
                <a:avLst/>
              </a:prstGeom>
              <a:solidFill>
                <a:srgbClr val="AE34A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riangolo isoscele 21"/>
              <p:cNvSpPr/>
              <p:nvPr/>
            </p:nvSpPr>
            <p:spPr>
              <a:xfrm>
                <a:off x="4997151" y="1412776"/>
                <a:ext cx="845128" cy="126014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Connettore 1 23"/>
              <p:cNvCxnSpPr>
                <a:endCxn id="19" idx="1"/>
              </p:cNvCxnSpPr>
              <p:nvPr/>
            </p:nvCxnSpPr>
            <p:spPr>
              <a:xfrm>
                <a:off x="395536" y="1998763"/>
                <a:ext cx="2448272" cy="26081"/>
              </a:xfrm>
              <a:prstGeom prst="line">
                <a:avLst/>
              </a:prstGeom>
              <a:ln w="28575">
                <a:solidFill>
                  <a:srgbClr val="0F2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>
                <a:stCxn id="19" idx="3"/>
              </p:cNvCxnSpPr>
              <p:nvPr/>
            </p:nvCxnSpPr>
            <p:spPr>
              <a:xfrm flipV="1">
                <a:off x="3203848" y="1934834"/>
                <a:ext cx="2215867" cy="9001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1 27"/>
              <p:cNvCxnSpPr>
                <a:stCxn id="19" idx="3"/>
              </p:cNvCxnSpPr>
              <p:nvPr/>
            </p:nvCxnSpPr>
            <p:spPr>
              <a:xfrm>
                <a:off x="3203848" y="2024844"/>
                <a:ext cx="2184506" cy="36004"/>
              </a:xfrm>
              <a:prstGeom prst="line">
                <a:avLst/>
              </a:prstGeom>
              <a:ln w="28575">
                <a:solidFill>
                  <a:srgbClr val="0F2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1 31"/>
              <p:cNvCxnSpPr>
                <a:stCxn id="19" idx="3"/>
              </p:cNvCxnSpPr>
              <p:nvPr/>
            </p:nvCxnSpPr>
            <p:spPr>
              <a:xfrm flipV="1">
                <a:off x="3203848" y="2011803"/>
                <a:ext cx="4259240" cy="13041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>
                <a:off x="5388354" y="2065348"/>
                <a:ext cx="2928062" cy="715580"/>
              </a:xfrm>
              <a:prstGeom prst="line">
                <a:avLst/>
              </a:prstGeom>
              <a:ln w="28575">
                <a:solidFill>
                  <a:srgbClr val="0F2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flipV="1">
                <a:off x="5388354" y="1412776"/>
                <a:ext cx="2928062" cy="52205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ttangolo 41"/>
              <p:cNvSpPr/>
              <p:nvPr/>
            </p:nvSpPr>
            <p:spPr>
              <a:xfrm>
                <a:off x="7463088" y="1673805"/>
                <a:ext cx="1357384" cy="7830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CasellaDiTesto 42"/>
              <p:cNvSpPr txBox="1"/>
              <p:nvPr/>
            </p:nvSpPr>
            <p:spPr>
              <a:xfrm>
                <a:off x="7668344" y="1700808"/>
                <a:ext cx="98456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000" dirty="0"/>
                  <a:t>γ</a:t>
                </a:r>
                <a:r>
                  <a:rPr lang="it-IT" sz="3000" dirty="0" smtClean="0"/>
                  <a:t>-</a:t>
                </a:r>
                <a:r>
                  <a:rPr lang="en-US" sz="3000" dirty="0" err="1" smtClean="0"/>
                  <a:t>cal</a:t>
                </a:r>
                <a:endParaRPr lang="en-US" sz="3000" dirty="0"/>
              </a:p>
            </p:txBody>
          </p:sp>
          <p:cxnSp>
            <p:nvCxnSpPr>
              <p:cNvPr id="45" name="Connettore 1 44"/>
              <p:cNvCxnSpPr>
                <a:stCxn id="19" idx="3"/>
              </p:cNvCxnSpPr>
              <p:nvPr/>
            </p:nvCxnSpPr>
            <p:spPr>
              <a:xfrm>
                <a:off x="3203848" y="2024844"/>
                <a:ext cx="2184506" cy="163039"/>
              </a:xfrm>
              <a:prstGeom prst="line">
                <a:avLst/>
              </a:prstGeom>
              <a:ln w="28575">
                <a:solidFill>
                  <a:srgbClr val="0F2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>
                <a:off x="5388354" y="2187883"/>
                <a:ext cx="2279990" cy="674564"/>
              </a:xfrm>
              <a:prstGeom prst="line">
                <a:avLst/>
              </a:prstGeom>
              <a:ln w="28575">
                <a:solidFill>
                  <a:srgbClr val="0F2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CasellaDiTesto 50"/>
              <p:cNvSpPr txBox="1"/>
              <p:nvPr/>
            </p:nvSpPr>
            <p:spPr>
              <a:xfrm>
                <a:off x="1390282" y="1546837"/>
                <a:ext cx="421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F2FFF"/>
                    </a:solidFill>
                  </a:rPr>
                  <a:t>e</a:t>
                </a:r>
                <a:r>
                  <a:rPr lang="en-US" baseline="30000" dirty="0" smtClean="0">
                    <a:solidFill>
                      <a:srgbClr val="0F2FFF"/>
                    </a:solidFill>
                  </a:rPr>
                  <a:t>-</a:t>
                </a:r>
                <a:endParaRPr lang="en-US" baseline="30000" dirty="0">
                  <a:solidFill>
                    <a:srgbClr val="0F2FFF"/>
                  </a:solidFill>
                </a:endParaRPr>
              </a:p>
            </p:txBody>
          </p:sp>
          <p:sp>
            <p:nvSpPr>
              <p:cNvPr id="52" name="CasellaDiTesto 51"/>
              <p:cNvSpPr txBox="1"/>
              <p:nvPr/>
            </p:nvSpPr>
            <p:spPr>
              <a:xfrm>
                <a:off x="6148802" y="1301762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+</a:t>
                </a:r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CasellaDiTesto 52"/>
              <p:cNvSpPr txBox="1"/>
              <p:nvPr/>
            </p:nvSpPr>
            <p:spPr>
              <a:xfrm>
                <a:off x="6852385" y="1564591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γ</a:t>
                </a:r>
                <a:endParaRPr lang="en-US" baseline="30000" dirty="0" smtClean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55" name="CasellaDiTesto 54"/>
            <p:cNvSpPr txBox="1"/>
            <p:nvPr/>
          </p:nvSpPr>
          <p:spPr>
            <a:xfrm>
              <a:off x="22555" y="1181943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S1-2</a:t>
              </a:r>
              <a:endParaRPr lang="en-US" sz="2000" dirty="0"/>
            </a:p>
          </p:txBody>
        </p:sp>
        <p:cxnSp>
          <p:nvCxnSpPr>
            <p:cNvPr id="57" name="Connettore 2 56"/>
            <p:cNvCxnSpPr>
              <a:stCxn id="55" idx="2"/>
            </p:cNvCxnSpPr>
            <p:nvPr/>
          </p:nvCxnSpPr>
          <p:spPr>
            <a:xfrm>
              <a:off x="372170" y="1582053"/>
              <a:ext cx="239390" cy="2919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sellaDiTesto 58"/>
            <p:cNvSpPr txBox="1"/>
            <p:nvPr/>
          </p:nvSpPr>
          <p:spPr>
            <a:xfrm>
              <a:off x="549977" y="2452826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SD1</a:t>
              </a:r>
              <a:endParaRPr lang="en-US" sz="2000" dirty="0"/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2235015" y="2493467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SD2</a:t>
              </a:r>
              <a:endParaRPr lang="en-US" sz="2000" dirty="0"/>
            </a:p>
          </p:txBody>
        </p:sp>
        <p:sp>
          <p:nvSpPr>
            <p:cNvPr id="61" name="CasellaDiTesto 60"/>
            <p:cNvSpPr txBox="1"/>
            <p:nvPr/>
          </p:nvSpPr>
          <p:spPr>
            <a:xfrm>
              <a:off x="4290518" y="2492896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SD3</a:t>
              </a:r>
              <a:endParaRPr lang="en-US" sz="2000" dirty="0"/>
            </a:p>
          </p:txBody>
        </p:sp>
      </p:grpSp>
      <p:sp>
        <p:nvSpPr>
          <p:cNvPr id="35" name="Freccia in giù 34"/>
          <p:cNvSpPr/>
          <p:nvPr/>
        </p:nvSpPr>
        <p:spPr>
          <a:xfrm>
            <a:off x="6732240" y="4620083"/>
            <a:ext cx="288032" cy="451407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5652120" y="5559623"/>
            <a:ext cx="3160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0</a:t>
            </a:r>
            <a:r>
              <a:rPr lang="en-US" dirty="0" smtClean="0"/>
              <a:t>(1-e</a:t>
            </a:r>
            <a:r>
              <a:rPr lang="en-US" baseline="30000" dirty="0" smtClean="0"/>
              <a:t>-x/X</a:t>
            </a:r>
            <a:r>
              <a:rPr lang="en-US" sz="1400" baseline="30000" dirty="0" smtClean="0"/>
              <a:t>0,eff</a:t>
            </a:r>
            <a:r>
              <a:rPr lang="en-US" dirty="0" smtClean="0"/>
              <a:t>) ≈ 85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396626" y="5906889"/>
            <a:ext cx="221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 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48802" y="5949280"/>
            <a:ext cx="1997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0,eff </a:t>
            </a:r>
            <a:r>
              <a:rPr lang="en-US" dirty="0" smtClean="0"/>
              <a:t>≈ 1/3 X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652120" y="5014917"/>
            <a:ext cx="325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Just a rough estimation of the strength of the effect</a:t>
            </a:r>
            <a:endParaRPr lang="en-US" sz="18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5436096" y="6444044"/>
            <a:ext cx="372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=120 </a:t>
            </a:r>
            <a:r>
              <a:rPr lang="en-US" sz="1800" dirty="0" err="1" smtClean="0"/>
              <a:t>GeV</a:t>
            </a:r>
            <a:r>
              <a:rPr lang="en-US" sz="1800" dirty="0" smtClean="0"/>
              <a:t>, x=4 mm, X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=8.9 mm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417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/>
          <a:stretch/>
        </p:blipFill>
        <p:spPr>
          <a:xfrm>
            <a:off x="1399309" y="1072668"/>
            <a:ext cx="7603868" cy="4509120"/>
          </a:xfrm>
          <a:prstGeom prst="rect">
            <a:avLst/>
          </a:prstGeom>
        </p:spPr>
      </p:pic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Energy </a:t>
            </a:r>
            <a:r>
              <a:rPr lang="it-IT" dirty="0" err="1" smtClean="0"/>
              <a:t>loss</a:t>
            </a:r>
            <a:r>
              <a:rPr lang="it-IT" dirty="0" smtClean="0"/>
              <a:t> </a:t>
            </a:r>
            <a:r>
              <a:rPr lang="it-IT" dirty="0" err="1" smtClean="0"/>
              <a:t>spectrum</a:t>
            </a:r>
            <a:r>
              <a:rPr lang="it-IT" dirty="0" smtClean="0"/>
              <a:t> </a:t>
            </a:r>
            <a:r>
              <a:rPr lang="it-IT" dirty="0" err="1" smtClean="0"/>
              <a:t>modification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400" y="5733256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Ratio between Energy loss distribution in axial and amorphous cases.</a:t>
            </a:r>
          </a:p>
          <a:p>
            <a:pPr algn="ctr"/>
            <a:r>
              <a:rPr lang="en-US" sz="2000" dirty="0" smtClean="0"/>
              <a:t>We notice a decrease in the soft part of the spectrum, while strong enhancement in the hard part.</a:t>
            </a:r>
            <a:endParaRPr lang="en-US" sz="2000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1763688" y="4149080"/>
            <a:ext cx="5976664" cy="18002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0" y="2708920"/>
                <a:ext cx="1503873" cy="855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𝑑𝑁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/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𝑑𝐸𝑎𝑥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𝑑𝑁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/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𝑑𝐸𝑎𝑚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08920"/>
                <a:ext cx="1503873" cy="8559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5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Angular acceptance of radiation enhancement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leo\Downloads\scan-radiation-multitracks-20septemb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6294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35496" y="6093296"/>
            <a:ext cx="9032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Rotational scan around the &lt;001&gt; axes – along the (100) planes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Angular acceptance of radiation enhancement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leo\Downloads\scan-radiation-multitracks-20septemb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6294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2699792" y="1916832"/>
            <a:ext cx="0" cy="3600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6444208" y="1916832"/>
            <a:ext cx="0" cy="3600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5497" y="6093296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axial influence is strong in </a:t>
            </a:r>
            <a:r>
              <a:rPr lang="en-US" sz="1600" b="1" dirty="0" smtClean="0">
                <a:solidFill>
                  <a:srgbClr val="FF6B01"/>
                </a:solidFill>
              </a:rPr>
              <a:t>±1 </a:t>
            </a:r>
            <a:r>
              <a:rPr lang="en-US" sz="1600" b="1" dirty="0" err="1" smtClean="0">
                <a:solidFill>
                  <a:srgbClr val="FF6B01"/>
                </a:solidFill>
              </a:rPr>
              <a:t>mrad</a:t>
            </a:r>
            <a:r>
              <a:rPr lang="en-US" sz="1600" b="1" dirty="0" smtClean="0">
                <a:solidFill>
                  <a:srgbClr val="FF6B01"/>
                </a:solidFill>
              </a:rPr>
              <a:t> </a:t>
            </a:r>
            <a:r>
              <a:rPr lang="en-US" sz="1600" dirty="0" smtClean="0"/>
              <a:t>angular range and it is maintained up to almost </a:t>
            </a:r>
            <a:r>
              <a:rPr lang="en-US" sz="1600" b="1" dirty="0" smtClean="0"/>
              <a:t>±2</a:t>
            </a:r>
            <a:r>
              <a:rPr lang="en-US" sz="1600" dirty="0" smtClean="0"/>
              <a:t> </a:t>
            </a:r>
            <a:r>
              <a:rPr lang="en-US" sz="1600" b="1" dirty="0" err="1" smtClean="0"/>
              <a:t>mrad</a:t>
            </a:r>
            <a:r>
              <a:rPr lang="en-US" sz="1600" dirty="0" smtClean="0"/>
              <a:t> (±0.12 </a:t>
            </a:r>
            <a:r>
              <a:rPr lang="en-US" sz="1600" dirty="0" err="1" smtClean="0"/>
              <a:t>deg</a:t>
            </a:r>
            <a:r>
              <a:rPr lang="en-US" sz="1600" dirty="0" smtClean="0"/>
              <a:t>). At larger angles one passes to planar case, which is still higher than amorphous</a:t>
            </a:r>
            <a:endParaRPr lang="en-US" sz="1600" dirty="0"/>
          </a:p>
        </p:txBody>
      </p:sp>
      <p:cxnSp>
        <p:nvCxnSpPr>
          <p:cNvPr id="11" name="Connettore 1 10"/>
          <p:cNvCxnSpPr/>
          <p:nvPr/>
        </p:nvCxnSpPr>
        <p:spPr>
          <a:xfrm>
            <a:off x="3635896" y="1916832"/>
            <a:ext cx="0" cy="3600400"/>
          </a:xfrm>
          <a:prstGeom prst="line">
            <a:avLst/>
          </a:prstGeom>
          <a:ln w="38100">
            <a:solidFill>
              <a:srgbClr val="FF6B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5508104" y="1916832"/>
            <a:ext cx="0" cy="3600400"/>
          </a:xfrm>
          <a:prstGeom prst="line">
            <a:avLst/>
          </a:prstGeom>
          <a:ln w="38100">
            <a:solidFill>
              <a:srgbClr val="FF6B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0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with simulation</a:t>
            </a:r>
            <a:endParaRPr lang="en-US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Baier-Katkov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quasiclassical</a:t>
            </a:r>
            <a:r>
              <a:rPr lang="en-US" dirty="0" smtClean="0">
                <a:solidFill>
                  <a:srgbClr val="C00000"/>
                </a:solidFill>
              </a:rPr>
              <a:t> operator method </a:t>
            </a:r>
            <a:r>
              <a:rPr lang="it-IT" dirty="0" smtClean="0">
                <a:solidFill>
                  <a:srgbClr val="C00000"/>
                </a:solidFill>
              </a:rPr>
              <a:t>(1967-1968)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080592"/>
            <a:ext cx="8363272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endParaRPr lang="en-US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3529" y="1652607"/>
            <a:ext cx="8496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dirty="0" smtClean="0">
                <a:solidFill>
                  <a:srgbClr val="0F2FFF"/>
                </a:solidFill>
                <a:latin typeface="+mj-lt"/>
              </a:rPr>
              <a:t>General method for calculation of radiation generated by e</a:t>
            </a:r>
            <a:r>
              <a:rPr lang="en-GB" sz="2800" b="0" baseline="30000" dirty="0" smtClean="0">
                <a:solidFill>
                  <a:srgbClr val="0F2FFF"/>
                </a:solidFill>
                <a:latin typeface="+mj-lt"/>
              </a:rPr>
              <a:t>± </a:t>
            </a:r>
            <a:r>
              <a:rPr lang="en-GB" sz="2800" b="0" dirty="0" smtClean="0">
                <a:solidFill>
                  <a:srgbClr val="0F2FFF"/>
                </a:solidFill>
                <a:latin typeface="+mj-lt"/>
              </a:rPr>
              <a:t> </a:t>
            </a:r>
            <a:r>
              <a:rPr lang="en-GB" sz="2800" dirty="0" smtClean="0">
                <a:solidFill>
                  <a:srgbClr val="0F2FFF"/>
                </a:solidFill>
                <a:latin typeface="+mj-lt"/>
              </a:rPr>
              <a:t>in</a:t>
            </a:r>
            <a:r>
              <a:rPr lang="en-GB" sz="2800" b="0" dirty="0" smtClean="0">
                <a:solidFill>
                  <a:srgbClr val="0F2FFF"/>
                </a:solidFill>
                <a:latin typeface="+mj-lt"/>
              </a:rPr>
              <a:t> an external field</a:t>
            </a:r>
            <a:endParaRPr lang="en-GB" sz="2800" b="0" dirty="0">
              <a:solidFill>
                <a:srgbClr val="0F2FFF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285089" y="2752038"/>
                <a:ext cx="8496943" cy="1829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900" dirty="0">
                    <a:latin typeface="+mn-lt"/>
                  </a:rPr>
                  <a:t>The electromagnetic radiated energy is evaluated with the BK formula</a:t>
                </a:r>
                <a:r>
                  <a:rPr lang="en-GB" sz="1900" dirty="0" smtClean="0">
                    <a:latin typeface="+mn-lt"/>
                  </a:rPr>
                  <a:t>:</a:t>
                </a:r>
              </a:p>
              <a:p>
                <a:endParaRPr lang="en-GB" sz="1900" dirty="0">
                  <a:latin typeface="+mn-lt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900" i="1">
                            <a:latin typeface="Cambria Math"/>
                          </a:rPr>
                          <m:t>𝑑𝐸</m:t>
                        </m:r>
                      </m:num>
                      <m:den>
                        <m:sSup>
                          <m:sSupPr>
                            <m:ctrlPr>
                              <a:rPr lang="en-GB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9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it-IT" sz="19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it-IT" sz="190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GB" sz="1900" dirty="0">
                    <a:latin typeface="+mn-lt"/>
                  </a:rPr>
                  <a:t> 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900" i="1" dirty="0">
                        <a:latin typeface="Cambria Math"/>
                      </a:rPr>
                      <m:t>ω</m:t>
                    </m:r>
                    <m:f>
                      <m:fPr>
                        <m:ctrlPr>
                          <a:rPr lang="en-GB" sz="19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900" i="1" dirty="0">
                            <a:latin typeface="Cambria Math"/>
                          </a:rPr>
                          <m:t>𝑑</m:t>
                        </m:r>
                        <m:r>
                          <a:rPr lang="it-IT" sz="1900" b="0" i="1" dirty="0">
                            <a:latin typeface="Cambria Math"/>
                          </a:rPr>
                          <m:t>𝑁</m:t>
                        </m:r>
                        <m:r>
                          <a:rPr lang="it-IT" sz="1900" i="1" dirty="0">
                            <a:latin typeface="Cambria Math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GB" sz="19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900" i="1" dirty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it-IT" sz="1900" i="1" dirty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it-IT" sz="1900" i="1" dirty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GB" sz="19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900" i="1">
                            <a:latin typeface="Cambria Math"/>
                          </a:rPr>
                          <m:t>α</m:t>
                        </m:r>
                      </m:num>
                      <m:den>
                        <m:r>
                          <a:rPr lang="it-IT" sz="1900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it-IT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1900" i="1">
                                <a:latin typeface="Cambria Math"/>
                              </a:rPr>
                              <m:t>π</m:t>
                            </m:r>
                          </m:e>
                          <m:sup>
                            <m:r>
                              <a:rPr lang="it-IT" sz="19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sz="1900" i="1">
                        <a:latin typeface="Cambria Math"/>
                      </a:rPr>
                      <m:t> </m:t>
                    </m:r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it-IT" sz="1900" b="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it-IT" sz="19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900" b="0" i="1">
                                <a:latin typeface="Cambria Math"/>
                              </a:rPr>
                              <m:t>𝑑𝑡</m:t>
                            </m:r>
                          </m:e>
                          <m:sub>
                            <m:r>
                              <a:rPr lang="it-IT" sz="19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it-IT" sz="19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900" b="0" i="1">
                                <a:latin typeface="Cambria Math"/>
                              </a:rPr>
                              <m:t>𝑑𝑡</m:t>
                            </m:r>
                          </m:e>
                          <m:sub>
                            <m:r>
                              <a:rPr lang="it-IT" sz="19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it-IT" sz="1900" b="0" i="1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it-IT" sz="1900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⌈"/>
                                <m:endChr m:val="⌉"/>
                                <m:ctrlPr>
                                  <a:rPr lang="it-IT" sz="19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it-IT" sz="19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it-IT" sz="19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900" b="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p>
                                        <m:r>
                                          <a:rPr lang="it-IT" sz="1900" b="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it-IT" sz="1900" b="0" i="1"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it-IT" sz="19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900" b="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p>
                                        <m:r>
                                          <a:rPr lang="it-IT" sz="1900" b="0" i="1">
                                            <a:latin typeface="Cambria Math"/>
                                          </a:rPr>
                                          <m:t>′2</m:t>
                                        </m:r>
                                      </m:sup>
                                    </m:sSup>
                                  </m:e>
                                </m:d>
                                <m:d>
                                  <m:dPr>
                                    <m:ctrlPr>
                                      <a:rPr lang="it-IT" sz="19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19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900" b="0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it-IT" sz="1900" b="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it-IT" sz="19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900" b="0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it-IT" sz="1900" b="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sz="1900" b="0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it-IT" sz="1900" b="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it-IT" sz="19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t-IT" sz="19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l-GR" sz="1900" b="0" i="1">
                                            <a:latin typeface="Cambria Math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it-IT" sz="1900" b="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9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l-GR" sz="1900" b="0" i="1">
                                            <a:latin typeface="Cambria Math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it-IT" sz="1900" b="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it-IT" sz="1900" b="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it-IT" sz="19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900" b="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it-IT" sz="1900" b="0" i="1">
                                    <a:latin typeface="Cambria Math"/>
                                  </a:rPr>
                                  <m:t>′2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it-IT" sz="19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900" b="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it-IT" sz="1900" b="0" i="1">
                                <a:latin typeface="Cambria Math"/>
                              </a:rPr>
                              <m:t>−</m:t>
                            </m:r>
                            <m:r>
                              <a:rPr lang="it-IT" sz="1900" b="0" i="1">
                                <a:latin typeface="Cambria Math"/>
                              </a:rPr>
                              <m:t>𝑖</m:t>
                            </m:r>
                            <m:sSup>
                              <m:sSupPr>
                                <m:ctrlPr>
                                  <a:rPr lang="it-IT" sz="19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900" b="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it-IT" sz="1900" b="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it-IT" sz="19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19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900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1900" b="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1900" b="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19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900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1900" b="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lang="en-GB" sz="1900" b="0" dirty="0">
                    <a:latin typeface="+mn-lt"/>
                  </a:rPr>
                  <a:t>    </a:t>
                </a:r>
                <a:r>
                  <a:rPr lang="en-GB" sz="1900" b="0" dirty="0" smtClean="0">
                    <a:latin typeface="+mn-lt"/>
                  </a:rPr>
                  <a:t>(1)          </a:t>
                </a:r>
                <a:endParaRPr lang="en-US" sz="1900" b="0" dirty="0">
                  <a:latin typeface="+mn-lt"/>
                </a:endParaRPr>
              </a:p>
              <a:p>
                <a:pPr marL="0" indent="0" algn="just">
                  <a:buNone/>
                </a:pPr>
                <a:endParaRPr lang="en-US" sz="1900" dirty="0">
                  <a:latin typeface="+mn-lt"/>
                </a:endParaRPr>
              </a:p>
              <a:p>
                <a:pPr marL="0" indent="0" algn="just">
                  <a:buNone/>
                </a:pPr>
                <a:r>
                  <a:rPr lang="en-US" sz="1900" dirty="0" smtClean="0">
                    <a:latin typeface="+mn-lt"/>
                  </a:rPr>
                  <a:t>where </a:t>
                </a:r>
                <a:r>
                  <a:rPr lang="en-US" sz="1900" dirty="0">
                    <a:latin typeface="+mn-lt"/>
                  </a:rPr>
                  <a:t>the integration is made over the </a:t>
                </a:r>
                <a:r>
                  <a:rPr lang="en-US" sz="1900" u="sng" dirty="0">
                    <a:latin typeface="+mn-lt"/>
                  </a:rPr>
                  <a:t>classical </a:t>
                </a:r>
                <a:r>
                  <a:rPr lang="en-US" sz="1900" u="sng" dirty="0" smtClean="0">
                    <a:latin typeface="+mn-lt"/>
                  </a:rPr>
                  <a:t>trajectory</a:t>
                </a:r>
                <a:r>
                  <a:rPr lang="en-US" sz="1900" dirty="0" smtClean="0">
                    <a:latin typeface="+mn-lt"/>
                  </a:rPr>
                  <a:t>. </a:t>
                </a:r>
                <a:endParaRPr lang="en-US" sz="19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89" y="2752038"/>
                <a:ext cx="8496943" cy="1829090"/>
              </a:xfrm>
              <a:prstGeom prst="rect">
                <a:avLst/>
              </a:prstGeom>
              <a:blipFill rotWithShape="1">
                <a:blip r:embed="rId3"/>
                <a:stretch>
                  <a:fillRect l="-717" t="-2000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/>
          <p:cNvSpPr txBox="1"/>
          <p:nvPr/>
        </p:nvSpPr>
        <p:spPr>
          <a:xfrm>
            <a:off x="306339" y="4581128"/>
            <a:ext cx="8496943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Why </a:t>
            </a:r>
            <a:r>
              <a:rPr lang="en-US" sz="2000" u="sng" dirty="0" smtClean="0">
                <a:solidFill>
                  <a:srgbClr val="C00000"/>
                </a:solidFill>
                <a:latin typeface="+mj-lt"/>
              </a:rPr>
              <a:t>classical trajectory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?</a:t>
            </a:r>
            <a:endParaRPr lang="en-US" sz="2000" dirty="0" smtClean="0">
              <a:solidFill>
                <a:srgbClr val="C70E17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+mj-lt"/>
              </a:rPr>
              <a:t>2 types </a:t>
            </a:r>
            <a:r>
              <a:rPr lang="en-US" sz="1800" dirty="0">
                <a:latin typeface="+mj-lt"/>
              </a:rPr>
              <a:t>of quantum effects </a:t>
            </a:r>
            <a:r>
              <a:rPr lang="en-US" sz="1800" dirty="0" smtClean="0">
                <a:latin typeface="+mj-lt"/>
              </a:rPr>
              <a:t>: </a:t>
            </a:r>
            <a:endParaRPr lang="en-US" sz="1800" b="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smtClean="0">
                <a:latin typeface="+mj-lt"/>
              </a:rPr>
              <a:t>the </a:t>
            </a:r>
            <a:r>
              <a:rPr lang="en-US" sz="1800" b="0" dirty="0">
                <a:latin typeface="+mj-lt"/>
              </a:rPr>
              <a:t>quantization of particle </a:t>
            </a:r>
            <a:r>
              <a:rPr lang="en-US" sz="1800" b="0" dirty="0" smtClean="0">
                <a:latin typeface="+mj-lt"/>
              </a:rPr>
              <a:t>motion ~</a:t>
            </a:r>
            <a:r>
              <a:rPr lang="en-US" sz="1800" b="0" dirty="0"/>
              <a:t>ℏ</a:t>
            </a:r>
            <a:r>
              <a:rPr lang="el-GR" sz="1800" b="0" dirty="0" smtClean="0">
                <a:latin typeface="+mj-lt"/>
              </a:rPr>
              <a:t>ω</a:t>
            </a:r>
            <a:r>
              <a:rPr lang="it-IT" sz="1800" b="0" baseline="-25000" dirty="0" smtClean="0">
                <a:latin typeface="+mj-lt"/>
              </a:rPr>
              <a:t>0</a:t>
            </a:r>
            <a:r>
              <a:rPr lang="it-IT" sz="1800" b="0" dirty="0" smtClean="0">
                <a:latin typeface="+mj-lt"/>
              </a:rPr>
              <a:t>/E</a:t>
            </a:r>
            <a:endParaRPr lang="it-IT" sz="1800" dirty="0" smtClean="0">
              <a:solidFill>
                <a:srgbClr val="C00000"/>
              </a:solidFill>
              <a:latin typeface="+mj-lt"/>
            </a:endParaRPr>
          </a:p>
          <a:p>
            <a:r>
              <a:rPr lang="it-IT" sz="1800" b="0" dirty="0" smtClean="0">
                <a:latin typeface="+mj-lt"/>
              </a:rPr>
              <a:t>	In </a:t>
            </a:r>
            <a:r>
              <a:rPr lang="it-IT" sz="1800" b="0" dirty="0" err="1" smtClean="0">
                <a:latin typeface="+mj-lt"/>
              </a:rPr>
              <a:t>crystals</a:t>
            </a:r>
            <a:r>
              <a:rPr lang="it-IT" sz="1800" b="0" dirty="0" smtClean="0">
                <a:latin typeface="+mj-lt"/>
              </a:rPr>
              <a:t>: </a:t>
            </a:r>
            <a:r>
              <a:rPr lang="it-IT" sz="1800" dirty="0" err="1" smtClean="0">
                <a:solidFill>
                  <a:srgbClr val="C00000"/>
                </a:solidFill>
                <a:latin typeface="+mj-lt"/>
              </a:rPr>
              <a:t>negligible</a:t>
            </a:r>
            <a:r>
              <a:rPr lang="it-IT" sz="1800" dirty="0" smtClean="0">
                <a:solidFill>
                  <a:srgbClr val="C00000"/>
                </a:solidFill>
                <a:latin typeface="+mj-lt"/>
              </a:rPr>
              <a:t> for electron/</a:t>
            </a:r>
            <a:r>
              <a:rPr lang="it-IT" sz="1800" dirty="0" err="1" smtClean="0">
                <a:solidFill>
                  <a:srgbClr val="C00000"/>
                </a:solidFill>
                <a:latin typeface="+mj-lt"/>
              </a:rPr>
              <a:t>positron</a:t>
            </a:r>
            <a:r>
              <a:rPr lang="it-IT" sz="1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  <a:latin typeface="+mj-lt"/>
              </a:rPr>
              <a:t>energy</a:t>
            </a:r>
            <a:r>
              <a:rPr lang="it-IT" sz="1800" dirty="0" smtClean="0">
                <a:solidFill>
                  <a:srgbClr val="C00000"/>
                </a:solidFill>
                <a:latin typeface="+mj-lt"/>
              </a:rPr>
              <a:t> &gt;10-100 </a:t>
            </a:r>
            <a:r>
              <a:rPr lang="it-IT" sz="1800" dirty="0" err="1" smtClean="0">
                <a:solidFill>
                  <a:srgbClr val="C00000"/>
                </a:solidFill>
                <a:latin typeface="+mj-lt"/>
              </a:rPr>
              <a:t>MeV</a:t>
            </a:r>
            <a:endParaRPr lang="en-US" sz="1800" b="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smtClean="0">
                <a:latin typeface="+mj-lt"/>
              </a:rPr>
              <a:t>the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quantum recoil </a:t>
            </a:r>
            <a:r>
              <a:rPr lang="en-US" sz="1800" b="0" dirty="0">
                <a:latin typeface="+mj-lt"/>
              </a:rPr>
              <a:t>of the particle when it </a:t>
            </a:r>
            <a:r>
              <a:rPr lang="en-US" sz="1800" b="0" dirty="0" smtClean="0">
                <a:latin typeface="+mj-lt"/>
              </a:rPr>
              <a:t>radiates a</a:t>
            </a:r>
            <a:r>
              <a:rPr lang="it-IT" sz="1800" b="0" dirty="0" smtClean="0">
                <a:latin typeface="+mj-lt"/>
              </a:rPr>
              <a:t> </a:t>
            </a:r>
            <a:r>
              <a:rPr lang="it-IT" sz="1800" b="0" dirty="0" err="1" smtClean="0">
                <a:latin typeface="+mj-lt"/>
              </a:rPr>
              <a:t>photon</a:t>
            </a:r>
            <a:r>
              <a:rPr lang="it-IT" sz="1800" b="0" dirty="0" smtClean="0">
                <a:latin typeface="+mj-lt"/>
              </a:rPr>
              <a:t> with </a:t>
            </a:r>
            <a:r>
              <a:rPr lang="it-IT" sz="1800" b="0" dirty="0" err="1" smtClean="0">
                <a:latin typeface="+mj-lt"/>
              </a:rPr>
              <a:t>energy</a:t>
            </a:r>
            <a:r>
              <a:rPr lang="it-IT" sz="1800" b="0" dirty="0" smtClean="0">
                <a:latin typeface="+mj-lt"/>
              </a:rPr>
              <a:t> </a:t>
            </a:r>
            <a:r>
              <a:rPr lang="en-US" sz="1800" b="0" dirty="0" smtClean="0"/>
              <a:t>ℏ</a:t>
            </a:r>
            <a:r>
              <a:rPr lang="el-GR" sz="1800" b="0" dirty="0" smtClean="0">
                <a:latin typeface="+mj-lt"/>
              </a:rPr>
              <a:t>ω</a:t>
            </a:r>
            <a:r>
              <a:rPr lang="it-IT" sz="1800" b="0" dirty="0" smtClean="0">
                <a:latin typeface="+mj-lt"/>
              </a:rPr>
              <a:t>~E 	</a:t>
            </a:r>
            <a:r>
              <a:rPr lang="it-IT" sz="1800" dirty="0" smtClean="0">
                <a:solidFill>
                  <a:srgbClr val="C00000"/>
                </a:solidFill>
              </a:rPr>
              <a:t>NOT </a:t>
            </a:r>
            <a:r>
              <a:rPr lang="it-IT" sz="1800" dirty="0" err="1" smtClean="0">
                <a:solidFill>
                  <a:srgbClr val="C00000"/>
                </a:solidFill>
              </a:rPr>
              <a:t>negligible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smtClean="0">
                <a:solidFill>
                  <a:srgbClr val="C00000"/>
                </a:solidFill>
              </a:rPr>
              <a:t>for </a:t>
            </a:r>
            <a:r>
              <a:rPr lang="it-IT" sz="1800" dirty="0">
                <a:solidFill>
                  <a:srgbClr val="C00000"/>
                </a:solidFill>
              </a:rPr>
              <a:t>electron/</a:t>
            </a:r>
            <a:r>
              <a:rPr lang="it-IT" sz="1800" dirty="0" err="1">
                <a:solidFill>
                  <a:srgbClr val="C00000"/>
                </a:solidFill>
              </a:rPr>
              <a:t>positron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</a:rPr>
              <a:t>energy</a:t>
            </a:r>
            <a:r>
              <a:rPr lang="it-IT" sz="1800" dirty="0" smtClean="0">
                <a:solidFill>
                  <a:srgbClr val="C00000"/>
                </a:solidFill>
              </a:rPr>
              <a:t> &gt;50 </a:t>
            </a:r>
            <a:r>
              <a:rPr lang="it-IT" sz="1800" dirty="0" err="1">
                <a:solidFill>
                  <a:srgbClr val="C00000"/>
                </a:solidFill>
              </a:rPr>
              <a:t>G</a:t>
            </a:r>
            <a:r>
              <a:rPr lang="it-IT" sz="1800" dirty="0" err="1" smtClean="0">
                <a:solidFill>
                  <a:srgbClr val="C00000"/>
                </a:solidFill>
              </a:rPr>
              <a:t>eV</a:t>
            </a:r>
            <a:endParaRPr lang="it-IT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 at </a:t>
            </a:r>
            <a:r>
              <a:rPr lang="en-US" dirty="0" err="1" smtClean="0"/>
              <a:t>cern</a:t>
            </a:r>
            <a:endParaRPr lang="en-US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Crystal selection;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Experimental setup;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Measurement with 120 </a:t>
            </a:r>
            <a:r>
              <a:rPr lang="en-US" dirty="0" err="1" smtClean="0"/>
              <a:t>GeV</a:t>
            </a:r>
            <a:r>
              <a:rPr lang="en-US" dirty="0" smtClean="0"/>
              <a:t>/c electrons.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6431" y="1268760"/>
            <a:ext cx="8229600" cy="4876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b="1" dirty="0">
                <a:solidFill>
                  <a:srgbClr val="C00000"/>
                </a:solidFill>
              </a:rPr>
              <a:t>SMALL ANGLE APPROXIMATION</a:t>
            </a:r>
            <a:r>
              <a:rPr lang="en-US" sz="1600" b="1" dirty="0"/>
              <a:t>: </a:t>
            </a:r>
            <a:r>
              <a:rPr lang="en-GB" sz="1600" dirty="0" smtClean="0">
                <a:solidFill>
                  <a:srgbClr val="000000"/>
                </a:solidFill>
              </a:rPr>
              <a:t>Since the </a:t>
            </a:r>
            <a:r>
              <a:rPr lang="en-GB" sz="1600" dirty="0">
                <a:solidFill>
                  <a:srgbClr val="000000"/>
                </a:solidFill>
              </a:rPr>
              <a:t>angle between particle trajectories and crystal planes or axes is small and at </a:t>
            </a:r>
            <a:r>
              <a:rPr lang="en-GB" sz="1600" dirty="0" err="1">
                <a:solidFill>
                  <a:srgbClr val="000000"/>
                </a:solidFill>
              </a:rPr>
              <a:t>ultrarelativistic</a:t>
            </a:r>
            <a:r>
              <a:rPr lang="en-GB" sz="1600" dirty="0">
                <a:solidFill>
                  <a:srgbClr val="000000"/>
                </a:solidFill>
              </a:rPr>
              <a:t> energies the radiation angle 1/γ is much smaller than unity the particle velocity </a:t>
            </a:r>
            <a:r>
              <a:rPr lang="en-GB" sz="1600" b="1" dirty="0">
                <a:solidFill>
                  <a:srgbClr val="000000"/>
                </a:solidFill>
              </a:rPr>
              <a:t>v</a:t>
            </a:r>
            <a:r>
              <a:rPr lang="en-GB" sz="1600" dirty="0">
                <a:solidFill>
                  <a:srgbClr val="000000"/>
                </a:solidFill>
              </a:rPr>
              <a:t> and </a:t>
            </a:r>
            <a:r>
              <a:rPr lang="en-GB" sz="1600" dirty="0" smtClean="0">
                <a:solidFill>
                  <a:srgbClr val="000000"/>
                </a:solidFill>
              </a:rPr>
              <a:t>photon </a:t>
            </a:r>
            <a:r>
              <a:rPr lang="en-GB" sz="1600" dirty="0">
                <a:solidFill>
                  <a:srgbClr val="000000"/>
                </a:solidFill>
              </a:rPr>
              <a:t>momentum </a:t>
            </a:r>
            <a:r>
              <a:rPr lang="en-GB" sz="1600" b="1" dirty="0">
                <a:solidFill>
                  <a:srgbClr val="000000"/>
                </a:solidFill>
              </a:rPr>
              <a:t>k</a:t>
            </a:r>
            <a:r>
              <a:rPr lang="en-GB" sz="1600" dirty="0">
                <a:solidFill>
                  <a:srgbClr val="000000"/>
                </a:solidFill>
              </a:rPr>
              <a:t> can be</a:t>
            </a:r>
          </a:p>
          <a:p>
            <a:pPr marL="0" indent="0" algn="just">
              <a:buNone/>
            </a:pPr>
            <a:r>
              <a:rPr lang="en-GB" sz="1600" dirty="0">
                <a:solidFill>
                  <a:srgbClr val="000000"/>
                </a:solidFill>
              </a:rPr>
              <a:t>represented in the form </a:t>
            </a:r>
            <a:r>
              <a:rPr lang="en-US" sz="1600" dirty="0" smtClean="0"/>
              <a:t>: </a:t>
            </a:r>
          </a:p>
          <a:p>
            <a:pPr marL="0" indent="0" algn="just">
              <a:buNone/>
            </a:pPr>
            <a:r>
              <a:rPr lang="it-IT" sz="1600" dirty="0" smtClean="0"/>
              <a:t> </a:t>
            </a:r>
            <a:endParaRPr lang="en-US" sz="1600" dirty="0"/>
          </a:p>
          <a:p>
            <a:pPr marL="0" indent="0" algn="just">
              <a:buNone/>
            </a:pPr>
            <a:r>
              <a:rPr lang="it-IT" sz="1600" dirty="0" smtClean="0"/>
              <a:t>                                                                                          </a:t>
            </a:r>
            <a:endParaRPr lang="en-US" sz="1600" dirty="0" smtClean="0"/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endParaRPr lang="en-GB" sz="1600" dirty="0" smtClean="0"/>
          </a:p>
          <a:p>
            <a:pPr marL="0" indent="0" algn="just">
              <a:buNone/>
            </a:pPr>
            <a:endParaRPr lang="en-GB" sz="1600" dirty="0" smtClean="0"/>
          </a:p>
          <a:p>
            <a:pPr marL="0" indent="0" algn="just">
              <a:buNone/>
            </a:pPr>
            <a:r>
              <a:rPr lang="en-GB" sz="1600" dirty="0" smtClean="0"/>
              <a:t>where the </a:t>
            </a:r>
            <a:r>
              <a:rPr lang="en-GB" sz="1600" dirty="0"/>
              <a:t>angle θ ≪ 1 represents </a:t>
            </a:r>
            <a:r>
              <a:rPr lang="en-GB" sz="1600" dirty="0" smtClean="0"/>
              <a:t>the radiation angle. The formula (1) can be rewritten as: </a:t>
            </a:r>
            <a:r>
              <a:rPr lang="en-US" sz="1600" dirty="0" smtClean="0"/>
              <a:t>	     	</a:t>
            </a:r>
          </a:p>
          <a:p>
            <a:pPr marL="0" indent="0" algn="just">
              <a:buNone/>
            </a:pPr>
            <a:endParaRPr lang="it-IT" sz="1600" b="1" dirty="0" smtClean="0"/>
          </a:p>
          <a:p>
            <a:pPr marL="0" indent="0" algn="just">
              <a:buNone/>
            </a:pPr>
            <a:r>
              <a:rPr lang="it-IT" sz="1600" b="1" dirty="0" smtClean="0"/>
              <a:t>                                                                                                             </a:t>
            </a:r>
            <a:r>
              <a:rPr lang="it-IT" sz="1600" dirty="0" smtClean="0"/>
              <a:t>(2)</a:t>
            </a:r>
            <a:endParaRPr lang="it-IT" sz="1600" dirty="0"/>
          </a:p>
          <a:p>
            <a:pPr marL="0" indent="0" algn="just">
              <a:buNone/>
            </a:pPr>
            <a:endParaRPr lang="it-IT" sz="1600" b="1" dirty="0" smtClean="0"/>
          </a:p>
          <a:p>
            <a:pPr marL="0" indent="0" algn="just">
              <a:buNone/>
            </a:pPr>
            <a:endParaRPr lang="it-IT" sz="1600" b="1" dirty="0" smtClean="0"/>
          </a:p>
          <a:p>
            <a:pPr marL="0" indent="0" algn="just">
              <a:buNone/>
            </a:pPr>
            <a:r>
              <a:rPr lang="it-IT" sz="1600" dirty="0" smtClean="0"/>
              <a:t>                        </a:t>
            </a:r>
            <a:r>
              <a:rPr lang="it-IT" sz="1600" dirty="0" err="1" smtClean="0"/>
              <a:t>where</a:t>
            </a:r>
            <a:r>
              <a:rPr lang="it-IT" sz="1600" dirty="0" smtClean="0"/>
              <a:t>                                                                            (3)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0425" y="303139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An algorithm for radiation in crystals</a:t>
            </a:r>
            <a:r>
              <a:rPr lang="en-US" sz="2700" dirty="0" smtClean="0">
                <a:solidFill>
                  <a:srgbClr val="C00000"/>
                </a:solidFill>
              </a:rPr>
              <a:t/>
            </a:r>
            <a:br>
              <a:rPr lang="en-US" sz="27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Integration of  the </a:t>
            </a:r>
            <a:r>
              <a:rPr lang="en-US" sz="2400" dirty="0" err="1" smtClean="0">
                <a:solidFill>
                  <a:srgbClr val="C00000"/>
                </a:solidFill>
              </a:rPr>
              <a:t>Baier-Katkov</a:t>
            </a:r>
            <a:r>
              <a:rPr lang="en-US" sz="2400" dirty="0" smtClean="0">
                <a:solidFill>
                  <a:srgbClr val="C00000"/>
                </a:solidFill>
              </a:rPr>
              <a:t> formula</a:t>
            </a:r>
            <a:endParaRPr lang="en-US" sz="2700" dirty="0">
              <a:solidFill>
                <a:srgbClr val="C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6237312"/>
            <a:ext cx="7261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V. </a:t>
            </a:r>
            <a:r>
              <a:rPr lang="en-US" sz="1600" b="1" dirty="0" err="1">
                <a:solidFill>
                  <a:srgbClr val="C00000"/>
                </a:solidFill>
              </a:rPr>
              <a:t>Guidi</a:t>
            </a:r>
            <a:r>
              <a:rPr lang="en-US" sz="1600" b="1" dirty="0">
                <a:solidFill>
                  <a:srgbClr val="C00000"/>
                </a:solidFill>
              </a:rPr>
              <a:t>, L. </a:t>
            </a:r>
            <a:r>
              <a:rPr lang="en-US" sz="1600" b="1" dirty="0" err="1">
                <a:solidFill>
                  <a:srgbClr val="C00000"/>
                </a:solidFill>
              </a:rPr>
              <a:t>Bandiera</a:t>
            </a:r>
            <a:r>
              <a:rPr lang="en-US" sz="1600" b="1" dirty="0">
                <a:solidFill>
                  <a:srgbClr val="C00000"/>
                </a:solidFill>
              </a:rPr>
              <a:t>, V. </a:t>
            </a:r>
            <a:r>
              <a:rPr lang="en-US" sz="1600" b="1" dirty="0" err="1">
                <a:solidFill>
                  <a:srgbClr val="C00000"/>
                </a:solidFill>
              </a:rPr>
              <a:t>Tikhomirov</a:t>
            </a:r>
            <a:r>
              <a:rPr lang="en-US" sz="1600" b="1" dirty="0">
                <a:solidFill>
                  <a:srgbClr val="C00000"/>
                </a:solidFill>
              </a:rPr>
              <a:t>, Phys. Rev. A 86 (2012) 042903]</a:t>
            </a:r>
          </a:p>
          <a:p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26" y="2424683"/>
            <a:ext cx="55149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7" y="4307929"/>
            <a:ext cx="32861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5203279"/>
            <a:ext cx="41624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0" y="6525344"/>
            <a:ext cx="8185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L. </a:t>
            </a:r>
            <a:r>
              <a:rPr lang="fr-FR" sz="1600" b="1" dirty="0" err="1">
                <a:solidFill>
                  <a:srgbClr val="C00000"/>
                </a:solidFill>
              </a:rPr>
              <a:t>Bandiera</a:t>
            </a:r>
            <a:r>
              <a:rPr lang="fr-FR" sz="1600" b="1" dirty="0">
                <a:solidFill>
                  <a:srgbClr val="C00000"/>
                </a:solidFill>
              </a:rPr>
              <a:t>, et al., </a:t>
            </a:r>
            <a:r>
              <a:rPr lang="fr-FR" sz="1600" b="1" dirty="0" err="1">
                <a:solidFill>
                  <a:srgbClr val="C00000"/>
                </a:solidFill>
              </a:rPr>
              <a:t>Nucl</a:t>
            </a:r>
            <a:r>
              <a:rPr lang="fr-FR" sz="1600" b="1" dirty="0">
                <a:solidFill>
                  <a:srgbClr val="C00000"/>
                </a:solidFill>
              </a:rPr>
              <a:t>. </a:t>
            </a:r>
            <a:r>
              <a:rPr lang="fr-FR" sz="1600" b="1" dirty="0" err="1">
                <a:solidFill>
                  <a:srgbClr val="C00000"/>
                </a:solidFill>
              </a:rPr>
              <a:t>Instrum</a:t>
            </a:r>
            <a:r>
              <a:rPr lang="fr-FR" sz="1600" b="1" dirty="0">
                <a:solidFill>
                  <a:srgbClr val="C00000"/>
                </a:solidFill>
              </a:rPr>
              <a:t>. </a:t>
            </a:r>
            <a:r>
              <a:rPr lang="fr-FR" sz="1600" b="1" dirty="0" err="1">
                <a:solidFill>
                  <a:srgbClr val="C00000"/>
                </a:solidFill>
              </a:rPr>
              <a:t>Methods</a:t>
            </a:r>
            <a:r>
              <a:rPr lang="fr-FR" sz="1600" b="1" dirty="0">
                <a:solidFill>
                  <a:srgbClr val="C00000"/>
                </a:solidFill>
              </a:rPr>
              <a:t> Phys. </a:t>
            </a:r>
            <a:r>
              <a:rPr lang="fr-FR" sz="1600" b="1" dirty="0" err="1">
                <a:solidFill>
                  <a:srgbClr val="C00000"/>
                </a:solidFill>
              </a:rPr>
              <a:t>Res</a:t>
            </a:r>
            <a:r>
              <a:rPr lang="fr-FR" sz="1600" b="1" dirty="0">
                <a:solidFill>
                  <a:srgbClr val="C00000"/>
                </a:solidFill>
              </a:rPr>
              <a:t>., Sect. B 355, 44 (2015).</a:t>
            </a:r>
            <a:endParaRPr lang="en-GB" sz="1600" b="1" dirty="0">
              <a:solidFill>
                <a:srgbClr val="C00000"/>
              </a:solidFill>
            </a:endParaRPr>
          </a:p>
          <a:p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Simulation </a:t>
            </a:r>
            <a:r>
              <a:rPr lang="en-US" sz="3600" dirty="0" err="1" smtClean="0">
                <a:solidFill>
                  <a:srgbClr val="C00000"/>
                </a:solidFill>
              </a:rPr>
              <a:t>vs</a:t>
            </a:r>
            <a:r>
              <a:rPr lang="en-US" sz="3600" dirty="0" smtClean="0">
                <a:solidFill>
                  <a:srgbClr val="C00000"/>
                </a:solidFill>
              </a:rPr>
              <a:t> previous experimental results 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of axial multi-volume reflection in 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a 2 mm Si bent crystal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96" y="1743538"/>
            <a:ext cx="5407776" cy="36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-36512" y="6177498"/>
            <a:ext cx="6400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dirty="0">
              <a:solidFill>
                <a:srgbClr val="C00000"/>
              </a:solidFill>
            </a:endParaRPr>
          </a:p>
          <a:p>
            <a:r>
              <a:rPr lang="it-IT" sz="2000" b="1" dirty="0" smtClean="0">
                <a:solidFill>
                  <a:srgbClr val="C00000"/>
                </a:solidFill>
              </a:rPr>
              <a:t>L</a:t>
            </a:r>
            <a:r>
              <a:rPr lang="it-IT" sz="2000" b="1" dirty="0">
                <a:solidFill>
                  <a:srgbClr val="C00000"/>
                </a:solidFill>
              </a:rPr>
              <a:t>. Bandiera et al., Phys. Rev. </a:t>
            </a:r>
            <a:r>
              <a:rPr lang="it-IT" sz="2000" b="1" dirty="0" err="1">
                <a:solidFill>
                  <a:srgbClr val="C00000"/>
                </a:solidFill>
              </a:rPr>
              <a:t>Lett</a:t>
            </a:r>
            <a:r>
              <a:rPr lang="it-IT" sz="2000" b="1" dirty="0">
                <a:solidFill>
                  <a:srgbClr val="C00000"/>
                </a:solidFill>
              </a:rPr>
              <a:t>. 111(2013) 255502</a:t>
            </a:r>
            <a:endParaRPr lang="it-IT" sz="20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23528" y="5406315"/>
            <a:ext cx="8208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</a:rPr>
              <a:t>Energy loss spectral </a:t>
            </a:r>
            <a:r>
              <a:rPr lang="en-US" b="1" dirty="0" smtClean="0">
                <a:solidFill>
                  <a:srgbClr val="000000"/>
                </a:solidFill>
              </a:rPr>
              <a:t>intensities: (</a:t>
            </a:r>
            <a:r>
              <a:rPr lang="en-US" b="1" dirty="0" err="1" smtClean="0">
                <a:solidFill>
                  <a:srgbClr val="000000"/>
                </a:solidFill>
              </a:rPr>
              <a:t>dn</a:t>
            </a:r>
            <a:r>
              <a:rPr lang="en-US" b="1" dirty="0" smtClean="0">
                <a:solidFill>
                  <a:srgbClr val="000000"/>
                </a:solidFill>
              </a:rPr>
              <a:t>/</a:t>
            </a:r>
            <a:r>
              <a:rPr lang="en-US" b="1" dirty="0" err="1" smtClean="0">
                <a:solidFill>
                  <a:srgbClr val="000000"/>
                </a:solidFill>
              </a:rPr>
              <a:t>dE</a:t>
            </a:r>
            <a:r>
              <a:rPr lang="en-US" b="1" dirty="0" smtClean="0">
                <a:solidFill>
                  <a:srgbClr val="000000"/>
                </a:solidFill>
              </a:rPr>
              <a:t>)*E</a:t>
            </a:r>
            <a:endParaRPr lang="en-US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it-IT" b="1" dirty="0">
                <a:solidFill>
                  <a:srgbClr val="000000"/>
                </a:solidFill>
              </a:rPr>
              <a:t>of 120 </a:t>
            </a:r>
            <a:r>
              <a:rPr lang="it-IT" b="1" dirty="0" err="1">
                <a:solidFill>
                  <a:srgbClr val="000000"/>
                </a:solidFill>
              </a:rPr>
              <a:t>GeV</a:t>
            </a:r>
            <a:r>
              <a:rPr lang="it-IT" b="1" dirty="0">
                <a:solidFill>
                  <a:srgbClr val="000000"/>
                </a:solidFill>
              </a:rPr>
              <a:t>/c </a:t>
            </a:r>
            <a:r>
              <a:rPr lang="it-IT" b="1" dirty="0" smtClean="0">
                <a:solidFill>
                  <a:srgbClr val="000000"/>
                </a:solidFill>
              </a:rPr>
              <a:t>single and multi-</a:t>
            </a:r>
            <a:r>
              <a:rPr lang="it-IT" b="1" dirty="0" err="1" smtClean="0">
                <a:solidFill>
                  <a:srgbClr val="000000"/>
                </a:solidFill>
              </a:rPr>
              <a:t>reflected</a:t>
            </a:r>
            <a:r>
              <a:rPr lang="it-IT" b="1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electrons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304335" y="425452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92D050"/>
                </a:solidFill>
              </a:rPr>
              <a:t>amorphous</a:t>
            </a:r>
            <a:endParaRPr lang="en-US" sz="1800" b="1" dirty="0">
              <a:solidFill>
                <a:srgbClr val="92D05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880399" y="339072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Planar VR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248551" y="2175586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Axial MVR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388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2856"/>
            <a:ext cx="7344171" cy="277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0168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Baier-Katkov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quasiclassical</a:t>
            </a:r>
            <a:r>
              <a:rPr lang="en-US" dirty="0" smtClean="0">
                <a:solidFill>
                  <a:srgbClr val="C00000"/>
                </a:solidFill>
              </a:rPr>
              <a:t> operator method </a:t>
            </a:r>
            <a:r>
              <a:rPr lang="it-IT" dirty="0" smtClean="0">
                <a:solidFill>
                  <a:srgbClr val="C00000"/>
                </a:solidFill>
              </a:rPr>
              <a:t>(1967-1968)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3529" y="1412776"/>
            <a:ext cx="8496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dirty="0" smtClean="0">
                <a:solidFill>
                  <a:srgbClr val="0F2FFF"/>
                </a:solidFill>
                <a:latin typeface="+mj-lt"/>
              </a:rPr>
              <a:t>General method for calculation of radiation pair production by a HE photon </a:t>
            </a:r>
            <a:r>
              <a:rPr lang="en-GB" sz="2800" dirty="0" smtClean="0">
                <a:solidFill>
                  <a:srgbClr val="0F2FFF"/>
                </a:solidFill>
                <a:latin typeface="+mj-lt"/>
              </a:rPr>
              <a:t>in</a:t>
            </a:r>
            <a:r>
              <a:rPr lang="en-GB" sz="2800" b="0" dirty="0" smtClean="0">
                <a:solidFill>
                  <a:srgbClr val="0F2FFF"/>
                </a:solidFill>
                <a:latin typeface="+mj-lt"/>
              </a:rPr>
              <a:t> an external field</a:t>
            </a:r>
            <a:endParaRPr lang="en-GB" sz="2800" b="0" dirty="0">
              <a:solidFill>
                <a:srgbClr val="0F2FFF"/>
              </a:solidFill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2060" y="4797152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800" dirty="0">
                <a:latin typeface="+mj-lt"/>
              </a:rPr>
              <a:t>The </a:t>
            </a:r>
            <a:r>
              <a:rPr lang="en-GB" sz="1800" dirty="0" smtClean="0">
                <a:latin typeface="+mj-lt"/>
              </a:rPr>
              <a:t>Constant Field Approximation (CFA) is </a:t>
            </a:r>
            <a:r>
              <a:rPr lang="en-GB" sz="1800" dirty="0">
                <a:latin typeface="+mj-lt"/>
              </a:rPr>
              <a:t>applied to </a:t>
            </a:r>
            <a:r>
              <a:rPr lang="en-GB" sz="1800" dirty="0" smtClean="0">
                <a:latin typeface="+mj-lt"/>
              </a:rPr>
              <a:t>evaluate </a:t>
            </a:r>
            <a:r>
              <a:rPr lang="en-GB" sz="1800" dirty="0">
                <a:latin typeface="+mj-lt"/>
              </a:rPr>
              <a:t>the pair production process when high-energy </a:t>
            </a:r>
            <a:r>
              <a:rPr lang="en-GB" sz="1800" dirty="0" smtClean="0">
                <a:latin typeface="+mj-lt"/>
              </a:rPr>
              <a:t>photons enters </a:t>
            </a:r>
            <a:r>
              <a:rPr lang="en-GB" sz="1800" dirty="0">
                <a:latin typeface="+mj-lt"/>
              </a:rPr>
              <a:t>a crystal along the major crystal axis. </a:t>
            </a:r>
            <a:r>
              <a:rPr lang="en-GB" sz="1800" dirty="0" smtClean="0">
                <a:latin typeface="+mj-lt"/>
              </a:rPr>
              <a:t>However</a:t>
            </a:r>
            <a:r>
              <a:rPr lang="en-GB" sz="1800" dirty="0">
                <a:latin typeface="+mj-lt"/>
              </a:rPr>
              <a:t>, </a:t>
            </a:r>
            <a:r>
              <a:rPr lang="en-GB" sz="1800" dirty="0" smtClean="0">
                <a:latin typeface="+mj-lt"/>
              </a:rPr>
              <a:t>CFA </a:t>
            </a:r>
            <a:r>
              <a:rPr lang="en-GB" sz="1800" dirty="0">
                <a:latin typeface="+mj-lt"/>
              </a:rPr>
              <a:t>does not explain the angular dependence of </a:t>
            </a:r>
            <a:r>
              <a:rPr lang="en-GB" sz="1800" dirty="0" smtClean="0">
                <a:latin typeface="+mj-lt"/>
              </a:rPr>
              <a:t>the pair </a:t>
            </a:r>
            <a:r>
              <a:rPr lang="en-GB" sz="1800" dirty="0">
                <a:latin typeface="+mj-lt"/>
              </a:rPr>
              <a:t>production rate</a:t>
            </a:r>
            <a:r>
              <a:rPr lang="en-GB" sz="1800" dirty="0" smtClean="0">
                <a:latin typeface="+mj-lt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GB" sz="1800" b="1" dirty="0" smtClean="0">
                <a:solidFill>
                  <a:srgbClr val="C00000"/>
                </a:solidFill>
                <a:latin typeface="+mj-lt"/>
              </a:rPr>
              <a:t>The BK </a:t>
            </a:r>
            <a:r>
              <a:rPr lang="en-GB" sz="1800" b="1" dirty="0">
                <a:solidFill>
                  <a:srgbClr val="C00000"/>
                </a:solidFill>
                <a:latin typeface="+mj-lt"/>
              </a:rPr>
              <a:t>method has the advantage to be applicable in the </a:t>
            </a:r>
            <a:r>
              <a:rPr lang="en-GB" sz="1800" b="1" dirty="0" smtClean="0">
                <a:solidFill>
                  <a:srgbClr val="C00000"/>
                </a:solidFill>
                <a:latin typeface="+mj-lt"/>
              </a:rPr>
              <a:t>whole angular region. </a:t>
            </a:r>
            <a:endParaRPr lang="it-IT" sz="1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16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3"/>
          <a:stretch/>
        </p:blipFill>
        <p:spPr>
          <a:xfrm>
            <a:off x="4355976" y="1196752"/>
            <a:ext cx="4677188" cy="349549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COMPARISON WITH SIMULATION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5148064" cy="343786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95536" y="4802376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Good agreement!</a:t>
            </a:r>
          </a:p>
          <a:p>
            <a:pPr algn="just"/>
            <a:r>
              <a:rPr lang="en-US" sz="2000" dirty="0" smtClean="0"/>
              <a:t>Difference can be ascribed to continuous potential choice (thermal vibration and other unknown characteristics), crystal quality and so on.. </a:t>
            </a:r>
          </a:p>
          <a:p>
            <a:pPr algn="just"/>
            <a:r>
              <a:rPr lang="en-US" sz="2000" dirty="0" smtClean="0"/>
              <a:t>But also to the difficulties to simulate the </a:t>
            </a:r>
            <a:r>
              <a:rPr lang="en-US" sz="2000" dirty="0" err="1" smtClean="0"/>
              <a:t>e.m</a:t>
            </a:r>
            <a:r>
              <a:rPr lang="en-US" sz="2000" dirty="0" smtClean="0"/>
              <a:t>. shower development, tracking many low energy secondary particles at large angles.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724128" y="1613991"/>
            <a:ext cx="1443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preliminary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2206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3"/>
          <a:stretch/>
        </p:blipFill>
        <p:spPr>
          <a:xfrm>
            <a:off x="4355976" y="1196752"/>
            <a:ext cx="4677188" cy="349549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COMPARISON WITH SIMULATION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5148064" cy="343786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494116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 any case, the qualitative experimental behavior is well reproduced, thereby the developed code can be exploited to design future experiments and possible applications.</a:t>
            </a:r>
            <a:endParaRPr lang="en-US" sz="28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724128" y="1613991"/>
            <a:ext cx="1443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preliminary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820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PRIN </a:t>
            </a:r>
            <a:r>
              <a:rPr lang="en-US" dirty="0" err="1" smtClean="0"/>
              <a:t>giovani</a:t>
            </a:r>
            <a:r>
              <a:rPr lang="en-US" dirty="0" smtClean="0"/>
              <a:t> - </a:t>
            </a:r>
            <a:r>
              <a:rPr lang="en-US" dirty="0" err="1" smtClean="0"/>
              <a:t>obiettivi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 Studio della modifica della </a:t>
            </a:r>
            <a:r>
              <a:rPr lang="it-IT" dirty="0" err="1"/>
              <a:t>shower</a:t>
            </a:r>
            <a:r>
              <a:rPr lang="it-IT" dirty="0"/>
              <a:t> elettromagnetica in un cristallo ad alto Z orientato; sia              in cristalli standard (tungsteno o silicio per esempio) che scintillatori (PWO, </a:t>
            </a:r>
            <a:r>
              <a:rPr lang="it-IT" dirty="0" err="1"/>
              <a:t>CsI</a:t>
            </a:r>
            <a:r>
              <a:rPr lang="it-IT" dirty="0"/>
              <a:t>, BGO,             LYSO, </a:t>
            </a:r>
            <a:r>
              <a:rPr lang="it-IT" dirty="0" err="1"/>
              <a:t>ect</a:t>
            </a:r>
            <a:r>
              <a:rPr lang="it-IT" dirty="0"/>
              <a:t>..). In quest’ultimo caso, studiandone in particolare l’emissione di luce di            scintillazione, e definendo così in che modo si modifica la </a:t>
            </a:r>
            <a:r>
              <a:rPr lang="it-IT" dirty="0" err="1"/>
              <a:t>radiation</a:t>
            </a:r>
            <a:r>
              <a:rPr lang="it-IT" dirty="0"/>
              <a:t> </a:t>
            </a:r>
            <a:r>
              <a:rPr lang="it-IT" dirty="0" err="1"/>
              <a:t>length</a:t>
            </a:r>
            <a:r>
              <a:rPr lang="it-IT" dirty="0"/>
              <a:t> in funzione              dell’energia del fascio e dell’angolo di incidenza rispetto all’asse cristallografico e come o             se cambia il raggio di Moliere. Nella fase preliminare servirà anche capire il tipo di               struttura cristallina e la qualità cristallografica dei vari materiali da studiare, per capire             quali sono i best candidate per un calorimetro a cristalli orientati.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PRIN </a:t>
            </a:r>
            <a:r>
              <a:rPr lang="en-US" dirty="0" err="1"/>
              <a:t>giovani</a:t>
            </a:r>
            <a:r>
              <a:rPr lang="en-US" dirty="0"/>
              <a:t> - </a:t>
            </a:r>
            <a:r>
              <a:rPr lang="en-US" dirty="0" err="1"/>
              <a:t>obiettivi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 Realizzazione di un Monte Carlo che includa questi effetti. Un codice che riproduca             l’aumento di bremsstrahlung è già stato realizzato </a:t>
            </a:r>
            <a:r>
              <a:rPr lang="it-IT" dirty="0" smtClean="0"/>
              <a:t>[1,2] dal </a:t>
            </a:r>
            <a:r>
              <a:rPr lang="it-IT" dirty="0"/>
              <a:t>gruppo di L. Bandiera ed ha               ben riprodotto risultati di esperimenti realizzati con cristalli di silicio ed elettroni da 0.855              </a:t>
            </a:r>
            <a:r>
              <a:rPr lang="it-IT" dirty="0" smtClean="0"/>
              <a:t>[3] </a:t>
            </a:r>
            <a:r>
              <a:rPr lang="it-IT" dirty="0"/>
              <a:t>a 120 </a:t>
            </a:r>
            <a:r>
              <a:rPr lang="it-IT" dirty="0" err="1"/>
              <a:t>GeV</a:t>
            </a:r>
            <a:r>
              <a:rPr lang="it-IT" dirty="0"/>
              <a:t> </a:t>
            </a:r>
            <a:r>
              <a:rPr lang="it-IT" dirty="0" smtClean="0"/>
              <a:t>[</a:t>
            </a:r>
            <a:r>
              <a:rPr lang="it-IT" dirty="0"/>
              <a:t>4</a:t>
            </a:r>
            <a:r>
              <a:rPr lang="it-IT" dirty="0" smtClean="0"/>
              <a:t>]. </a:t>
            </a:r>
          </a:p>
          <a:p>
            <a:r>
              <a:rPr lang="it-IT" dirty="0"/>
              <a:t>Realizzazione di un prototipo/modulo di calorimetro orientato da testare a DESY (c’è un             gruppo interessato a queste tematiche ed un test </a:t>
            </a:r>
            <a:r>
              <a:rPr lang="it-IT" dirty="0" err="1"/>
              <a:t>beam</a:t>
            </a:r>
            <a:r>
              <a:rPr lang="it-IT" dirty="0"/>
              <a:t> approvato per il 2018 di cui L.                Bandiera è responsabile) con fasci di circa 5 </a:t>
            </a:r>
            <a:r>
              <a:rPr lang="it-IT" dirty="0" err="1" smtClean="0"/>
              <a:t>GeV</a:t>
            </a:r>
            <a:r>
              <a:rPr lang="it-IT" dirty="0" smtClean="0"/>
              <a:t> o FERMILAB con 35 </a:t>
            </a:r>
            <a:r>
              <a:rPr lang="it-IT" dirty="0" err="1" smtClean="0"/>
              <a:t>GeV</a:t>
            </a:r>
            <a:r>
              <a:rPr lang="it-IT" dirty="0" smtClean="0"/>
              <a:t>, </a:t>
            </a:r>
            <a:r>
              <a:rPr lang="it-IT" dirty="0"/>
              <a:t>e poi nell’ultimo anno del progetto al                CERN sulle linee estratte di SPS (tipo H4 o H2, dove sono presenti fasci di               elettroni/positroni terziari ed eventualmente fotoni). </a:t>
            </a:r>
          </a:p>
        </p:txBody>
      </p:sp>
    </p:spTree>
    <p:extLst>
      <p:ext uri="{BB962C8B-B14F-4D97-AF65-F5344CB8AC3E}">
        <p14:creationId xmlns:p14="http://schemas.microsoft.com/office/powerpoint/2010/main" val="3745961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Impatto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Nuove conoscenze di fisica sui processi </a:t>
            </a:r>
            <a:r>
              <a:rPr lang="it-IT" dirty="0" err="1" smtClean="0"/>
              <a:t>e.m</a:t>
            </a:r>
            <a:r>
              <a:rPr lang="it-IT" dirty="0" smtClean="0"/>
              <a:t>. in cristalli orientati ed in particolare in scintillatori, usati normalmente in fisica delle particelle.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Questi effetti sono già proposti in applicazioni:</a:t>
            </a:r>
          </a:p>
          <a:p>
            <a:pPr lvl="1"/>
            <a:r>
              <a:rPr lang="it-IT" dirty="0" smtClean="0"/>
              <a:t>Converter (già studiato da NA48)-&gt; nuove conoscenze sono richieste per sviluppi futuri;</a:t>
            </a:r>
          </a:p>
          <a:p>
            <a:pPr lvl="1"/>
            <a:r>
              <a:rPr lang="it-IT" dirty="0" smtClean="0"/>
              <a:t>Sorgenti di positroni innovative (CLIC, </a:t>
            </a:r>
            <a:r>
              <a:rPr lang="it-IT" dirty="0" err="1" smtClean="0"/>
              <a:t>muon</a:t>
            </a:r>
            <a:r>
              <a:rPr lang="it-IT" dirty="0" smtClean="0"/>
              <a:t> collider)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277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Possible PRIN </a:t>
            </a:r>
            <a:r>
              <a:rPr lang="en-US" dirty="0" err="1"/>
              <a:t>giovani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possibili</a:t>
            </a:r>
            <a:r>
              <a:rPr lang="en-US" dirty="0" smtClean="0"/>
              <a:t> </a:t>
            </a:r>
            <a:r>
              <a:rPr lang="en-US" dirty="0" err="1" smtClean="0"/>
              <a:t>applicazioni</a:t>
            </a:r>
            <a:r>
              <a:rPr lang="en-US" dirty="0" smtClean="0"/>
              <a:t> innovative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Studio di possibili applicazioni per calorimetri </a:t>
            </a:r>
            <a:r>
              <a:rPr lang="it-IT" dirty="0" err="1"/>
              <a:t>forward</a:t>
            </a:r>
            <a:r>
              <a:rPr lang="it-IT" dirty="0"/>
              <a:t> in fisica delle particelle, in            particolare come </a:t>
            </a:r>
            <a:r>
              <a:rPr lang="it-IT" dirty="0" err="1"/>
              <a:t>smart</a:t>
            </a:r>
            <a:r>
              <a:rPr lang="it-IT" dirty="0"/>
              <a:t> </a:t>
            </a:r>
            <a:r>
              <a:rPr lang="it-IT" dirty="0" err="1"/>
              <a:t>converter</a:t>
            </a:r>
            <a:r>
              <a:rPr lang="it-IT" dirty="0"/>
              <a:t> di fotoni, elettroni e gamma (es: KLEVER). Un occhio             di riguardo potrebbe essere quello di studiare se la diminuzione della lunghezza            di radiazione può essere utile nelle applicazioni di ricerca di materia oscura            leggera tipo </a:t>
            </a:r>
            <a:r>
              <a:rPr lang="it-IT" dirty="0" err="1"/>
              <a:t>missing</a:t>
            </a:r>
            <a:r>
              <a:rPr lang="it-IT" dirty="0"/>
              <a:t> </a:t>
            </a:r>
            <a:r>
              <a:rPr lang="it-IT" dirty="0" err="1"/>
              <a:t>energy</a:t>
            </a:r>
            <a:r>
              <a:rPr lang="it-IT" dirty="0"/>
              <a:t>/</a:t>
            </a:r>
            <a:r>
              <a:rPr lang="it-IT" dirty="0" err="1"/>
              <a:t>momentum</a:t>
            </a:r>
            <a:r>
              <a:rPr lang="it-IT" dirty="0"/>
              <a:t> (es: NA64, LDMX) o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dump</a:t>
            </a:r>
            <a:r>
              <a:rPr lang="it-IT" dirty="0"/>
              <a:t> (tipo           SHIP). Tali esperimenti sono infatti tutti </a:t>
            </a:r>
            <a:r>
              <a:rPr lang="it-IT" dirty="0" err="1" smtClean="0"/>
              <a:t>forward</a:t>
            </a:r>
            <a:r>
              <a:rPr lang="it-IT" dirty="0" smtClean="0"/>
              <a:t>.</a:t>
            </a:r>
          </a:p>
          <a:p>
            <a:r>
              <a:rPr lang="it-IT" dirty="0" smtClean="0"/>
              <a:t>Studiare le </a:t>
            </a:r>
            <a:r>
              <a:rPr lang="it-IT" dirty="0"/>
              <a:t>possibilità di            applicazione in fisica </a:t>
            </a:r>
            <a:r>
              <a:rPr lang="it-IT" dirty="0" err="1"/>
              <a:t>astroparticellare</a:t>
            </a:r>
            <a:r>
              <a:rPr lang="it-IT" dirty="0"/>
              <a:t> - poiché con la nascita dell’astrofisica          </a:t>
            </a:r>
            <a:r>
              <a:rPr lang="it-IT" dirty="0" err="1"/>
              <a:t>multimessenger</a:t>
            </a:r>
            <a:r>
              <a:rPr lang="it-IT" dirty="0"/>
              <a:t> si può pensare di puntare un telescopio verso la sorgente. Se un             satellite avesse un modulo gamma a cristalli orientati, potrebbe contenere la </a:t>
            </a:r>
            <a:r>
              <a:rPr lang="it-IT" dirty="0" err="1"/>
              <a:t>shower</a:t>
            </a:r>
            <a:r>
              <a:rPr lang="it-IT" dirty="0"/>
              <a:t> di             raggi gamma &gt;100 </a:t>
            </a:r>
            <a:r>
              <a:rPr lang="it-IT" dirty="0" err="1"/>
              <a:t>GeV</a:t>
            </a:r>
            <a:r>
              <a:rPr lang="it-IT" dirty="0"/>
              <a:t> (ma anche a più bassa energia) senza dover aumentare il peso               rispetto a quelli usati attualmente. Inoltre, in assenza di puntamento, continuerebbe a            funzionare in maniera standard. </a:t>
            </a:r>
          </a:p>
        </p:txBody>
      </p:sp>
    </p:spTree>
    <p:extLst>
      <p:ext uri="{BB962C8B-B14F-4D97-AF65-F5344CB8AC3E}">
        <p14:creationId xmlns:p14="http://schemas.microsoft.com/office/powerpoint/2010/main" val="131317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PWO </a:t>
            </a:r>
            <a:r>
              <a:rPr lang="it-IT" dirty="0" err="1" smtClean="0">
                <a:solidFill>
                  <a:srgbClr val="C00000"/>
                </a:solidFill>
              </a:rPr>
              <a:t>as</a:t>
            </a:r>
            <a:r>
              <a:rPr lang="it-IT" dirty="0" smtClean="0">
                <a:solidFill>
                  <a:srgbClr val="C00000"/>
                </a:solidFill>
              </a:rPr>
              <a:t> high-Z </a:t>
            </a:r>
            <a:r>
              <a:rPr lang="it-IT" dirty="0" err="1" smtClean="0">
                <a:solidFill>
                  <a:srgbClr val="C00000"/>
                </a:solidFill>
              </a:rPr>
              <a:t>scintillator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PbWO</a:t>
            </a:r>
            <a:r>
              <a:rPr lang="it-IT" baseline="-25000" dirty="0"/>
              <a:t>4</a:t>
            </a:r>
            <a:r>
              <a:rPr lang="it-IT" dirty="0"/>
              <a:t> (PWO) </a:t>
            </a:r>
            <a:r>
              <a:rPr lang="it-IT" dirty="0" err="1"/>
              <a:t>scintillation</a:t>
            </a:r>
            <a:r>
              <a:rPr lang="it-IT" dirty="0"/>
              <a:t> </a:t>
            </a:r>
            <a:r>
              <a:rPr lang="it-IT" dirty="0" err="1"/>
              <a:t>crystals</a:t>
            </a:r>
            <a:r>
              <a:rPr lang="it-IT" dirty="0"/>
              <a:t> </a:t>
            </a:r>
            <a:r>
              <a:rPr lang="it-IT" dirty="0" err="1"/>
              <a:t>introduced</a:t>
            </a:r>
            <a:r>
              <a:rPr lang="it-IT" dirty="0"/>
              <a:t> by INP team in 1994 are </a:t>
            </a:r>
            <a:r>
              <a:rPr lang="it-IT" dirty="0" err="1"/>
              <a:t>currently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by CMS, ALICE, PANDA </a:t>
            </a:r>
            <a:r>
              <a:rPr lang="it-IT" dirty="0" err="1"/>
              <a:t>collaborations</a:t>
            </a:r>
            <a:r>
              <a:rPr lang="it-IT" dirty="0"/>
              <a:t> in EM </a:t>
            </a:r>
            <a:r>
              <a:rPr lang="it-IT" dirty="0" err="1"/>
              <a:t>calorimeters</a:t>
            </a:r>
            <a:r>
              <a:rPr lang="it-IT" dirty="0"/>
              <a:t>, </a:t>
            </a:r>
            <a:r>
              <a:rPr lang="it-IT" dirty="0" err="1"/>
              <a:t>about</a:t>
            </a:r>
            <a:r>
              <a:rPr lang="it-IT" dirty="0"/>
              <a:t> 100000 </a:t>
            </a:r>
            <a:r>
              <a:rPr lang="it-IT" dirty="0" err="1"/>
              <a:t>crystals</a:t>
            </a:r>
            <a:r>
              <a:rPr lang="it-IT" dirty="0"/>
              <a:t> </a:t>
            </a:r>
            <a:r>
              <a:rPr lang="it-IT" dirty="0" smtClean="0"/>
              <a:t>in </a:t>
            </a:r>
            <a:r>
              <a:rPr lang="it-IT" dirty="0" err="1"/>
              <a:t>total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produced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b="1" dirty="0" smtClean="0"/>
              <a:t>PWO </a:t>
            </a:r>
            <a:r>
              <a:rPr lang="it-IT" b="1" dirty="0" err="1" smtClean="0"/>
              <a:t>propreties</a:t>
            </a:r>
            <a:r>
              <a:rPr lang="it-IT" b="1" dirty="0" smtClean="0"/>
              <a:t>:</a:t>
            </a:r>
          </a:p>
          <a:p>
            <a:pPr lvl="1"/>
            <a:r>
              <a:rPr lang="it-IT" sz="2600" b="1" dirty="0" smtClean="0">
                <a:solidFill>
                  <a:srgbClr val="00B050"/>
                </a:solidFill>
              </a:rPr>
              <a:t>Short </a:t>
            </a:r>
            <a:r>
              <a:rPr lang="it-IT" sz="2600" b="1" dirty="0" err="1" smtClean="0">
                <a:solidFill>
                  <a:srgbClr val="00B050"/>
                </a:solidFill>
              </a:rPr>
              <a:t>radiation</a:t>
            </a:r>
            <a:r>
              <a:rPr lang="it-IT" sz="2600" b="1" dirty="0" smtClean="0">
                <a:solidFill>
                  <a:srgbClr val="00B050"/>
                </a:solidFill>
              </a:rPr>
              <a:t> </a:t>
            </a:r>
            <a:r>
              <a:rPr lang="it-IT" sz="2600" b="1" dirty="0" err="1" smtClean="0">
                <a:solidFill>
                  <a:srgbClr val="00B050"/>
                </a:solidFill>
              </a:rPr>
              <a:t>lenght</a:t>
            </a:r>
            <a:r>
              <a:rPr lang="it-IT" sz="2600" b="1" dirty="0" smtClean="0">
                <a:solidFill>
                  <a:srgbClr val="00B050"/>
                </a:solidFill>
              </a:rPr>
              <a:t> (8.9 mm); </a:t>
            </a:r>
          </a:p>
          <a:p>
            <a:pPr lvl="1"/>
            <a:r>
              <a:rPr lang="it-IT" sz="2600" b="1" dirty="0" smtClean="0">
                <a:solidFill>
                  <a:srgbClr val="00B050"/>
                </a:solidFill>
              </a:rPr>
              <a:t>small Moliere </a:t>
            </a:r>
            <a:r>
              <a:rPr lang="it-IT" sz="2600" b="1" dirty="0" err="1" smtClean="0">
                <a:solidFill>
                  <a:srgbClr val="00B050"/>
                </a:solidFill>
              </a:rPr>
              <a:t>Radius</a:t>
            </a:r>
            <a:r>
              <a:rPr lang="it-IT" sz="2600" b="1" dirty="0" smtClean="0">
                <a:solidFill>
                  <a:srgbClr val="00B050"/>
                </a:solidFill>
              </a:rPr>
              <a:t>;</a:t>
            </a:r>
          </a:p>
          <a:p>
            <a:pPr lvl="1"/>
            <a:r>
              <a:rPr lang="it-IT" sz="2600" b="1" dirty="0" err="1">
                <a:solidFill>
                  <a:srgbClr val="00B050"/>
                </a:solidFill>
              </a:rPr>
              <a:t>e</a:t>
            </a:r>
            <a:r>
              <a:rPr lang="it-IT" sz="2600" b="1" dirty="0" err="1" smtClean="0">
                <a:solidFill>
                  <a:srgbClr val="00B050"/>
                </a:solidFill>
              </a:rPr>
              <a:t>mission</a:t>
            </a:r>
            <a:r>
              <a:rPr lang="it-IT" sz="2600" b="1" dirty="0" smtClean="0">
                <a:solidFill>
                  <a:srgbClr val="00B050"/>
                </a:solidFill>
              </a:rPr>
              <a:t> in </a:t>
            </a:r>
            <a:r>
              <a:rPr lang="it-IT" sz="2600" b="1" dirty="0" err="1" smtClean="0">
                <a:solidFill>
                  <a:srgbClr val="00B050"/>
                </a:solidFill>
              </a:rPr>
              <a:t>visible</a:t>
            </a:r>
            <a:r>
              <a:rPr lang="it-IT" sz="2600" b="1" dirty="0">
                <a:solidFill>
                  <a:srgbClr val="00B050"/>
                </a:solidFill>
              </a:rPr>
              <a:t>;</a:t>
            </a:r>
          </a:p>
          <a:p>
            <a:pPr lvl="1"/>
            <a:r>
              <a:rPr lang="it-IT" sz="2600" b="1" dirty="0" smtClean="0">
                <a:solidFill>
                  <a:srgbClr val="00B050"/>
                </a:solidFill>
              </a:rPr>
              <a:t>cheap;</a:t>
            </a:r>
          </a:p>
          <a:p>
            <a:pPr lvl="1"/>
            <a:r>
              <a:rPr lang="it-IT" sz="2600" b="1" dirty="0" err="1">
                <a:solidFill>
                  <a:srgbClr val="FF0101"/>
                </a:solidFill>
              </a:rPr>
              <a:t>l</a:t>
            </a:r>
            <a:r>
              <a:rPr lang="it-IT" sz="2600" b="1" dirty="0" err="1" smtClean="0">
                <a:solidFill>
                  <a:srgbClr val="FF0101"/>
                </a:solidFill>
              </a:rPr>
              <a:t>ow</a:t>
            </a:r>
            <a:r>
              <a:rPr lang="it-IT" sz="2600" b="1" dirty="0" smtClean="0">
                <a:solidFill>
                  <a:srgbClr val="FF0101"/>
                </a:solidFill>
              </a:rPr>
              <a:t> light </a:t>
            </a:r>
            <a:r>
              <a:rPr lang="it-IT" sz="2600" b="1" dirty="0" err="1" smtClean="0">
                <a:solidFill>
                  <a:srgbClr val="FF0101"/>
                </a:solidFill>
              </a:rPr>
              <a:t>yield</a:t>
            </a:r>
            <a:r>
              <a:rPr lang="it-IT" sz="2600" b="1" dirty="0" smtClean="0">
                <a:solidFill>
                  <a:srgbClr val="FF0101"/>
                </a:solidFill>
              </a:rPr>
              <a:t>;</a:t>
            </a:r>
          </a:p>
          <a:p>
            <a:pPr lvl="1"/>
            <a:r>
              <a:rPr lang="it-IT" sz="2600" b="1" dirty="0">
                <a:solidFill>
                  <a:srgbClr val="FF0101"/>
                </a:solidFill>
              </a:rPr>
              <a:t>t</a:t>
            </a:r>
            <a:r>
              <a:rPr lang="it-IT" sz="2600" b="1" dirty="0" smtClean="0">
                <a:solidFill>
                  <a:srgbClr val="FF0101"/>
                </a:solidFill>
              </a:rPr>
              <a:t>emperature </a:t>
            </a:r>
            <a:r>
              <a:rPr lang="it-IT" sz="2600" b="1" dirty="0" err="1" smtClean="0">
                <a:solidFill>
                  <a:srgbClr val="FF0101"/>
                </a:solidFill>
              </a:rPr>
              <a:t>dependent</a:t>
            </a:r>
            <a:r>
              <a:rPr lang="it-IT" sz="2600" b="1" dirty="0" smtClean="0">
                <a:solidFill>
                  <a:srgbClr val="FF0101"/>
                </a:solidFill>
              </a:rPr>
              <a:t>.</a:t>
            </a:r>
          </a:p>
          <a:p>
            <a:pPr lvl="1"/>
            <a:endParaRPr lang="it-IT" dirty="0" smtClean="0"/>
          </a:p>
          <a:p>
            <a:pPr marL="274320" lvl="1" indent="0">
              <a:buNone/>
            </a:pPr>
            <a:r>
              <a:rPr lang="en-GB" sz="3000" b="1" dirty="0" smtClean="0">
                <a:solidFill>
                  <a:srgbClr val="131966"/>
                </a:solidFill>
              </a:rPr>
              <a:t>The </a:t>
            </a:r>
            <a:r>
              <a:rPr lang="en-GB" sz="3000" b="1" dirty="0">
                <a:solidFill>
                  <a:srgbClr val="131966"/>
                </a:solidFill>
              </a:rPr>
              <a:t>small Moliere radius of PWO crystals make them ideal for use in a compact detector and their light yield outperforms that of other heavy crystals. </a:t>
            </a:r>
            <a:endParaRPr lang="it-IT" sz="3000" b="1" dirty="0" smtClean="0">
              <a:solidFill>
                <a:srgbClr val="131966"/>
              </a:solidFill>
            </a:endParaRPr>
          </a:p>
          <a:p>
            <a:pPr lvl="1"/>
            <a:endParaRPr lang="it-IT" dirty="0"/>
          </a:p>
        </p:txBody>
      </p:sp>
      <p:pic>
        <p:nvPicPr>
          <p:cNvPr id="12" name="Picture 1027" descr="P3010011.jpg                                                   00000013System disk                    B6518DA6: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t="47695" r="49343"/>
          <a:stretch/>
        </p:blipFill>
        <p:spPr bwMode="auto">
          <a:xfrm>
            <a:off x="5724128" y="3068960"/>
            <a:ext cx="2857500" cy="21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4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CMS ECAL PWO crystals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Picture </a:t>
            </a:r>
            <a:r>
              <a:rPr lang="en-GB" dirty="0"/>
              <a:t>of a </a:t>
            </a:r>
            <a:r>
              <a:rPr lang="en-GB" dirty="0" smtClean="0"/>
              <a:t>PbWO</a:t>
            </a:r>
            <a:r>
              <a:rPr lang="en-GB" baseline="-25000" dirty="0" smtClean="0"/>
              <a:t>4</a:t>
            </a:r>
            <a:r>
              <a:rPr lang="en-GB" dirty="0"/>
              <a:t> </a:t>
            </a:r>
            <a:r>
              <a:rPr lang="en-GB" dirty="0" smtClean="0"/>
              <a:t>23 cm-long crystal </a:t>
            </a:r>
            <a:r>
              <a:rPr lang="en-GB" dirty="0"/>
              <a:t>(left) used in the </a:t>
            </a:r>
            <a:r>
              <a:rPr lang="en-GB" dirty="0" smtClean="0"/>
              <a:t>CMS ECAL </a:t>
            </a:r>
            <a:r>
              <a:rPr lang="en-GB" dirty="0"/>
              <a:t>with its photomultiplier, and of the </a:t>
            </a:r>
            <a:r>
              <a:rPr lang="en-GB" dirty="0" err="1"/>
              <a:t>endcap</a:t>
            </a:r>
            <a:r>
              <a:rPr lang="en-GB" dirty="0"/>
              <a:t> ECAL (right) showing the crates in which the crystals are </a:t>
            </a:r>
            <a:r>
              <a:rPr lang="en-GB" dirty="0" smtClean="0"/>
              <a:t>placed.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40968"/>
            <a:ext cx="4821535" cy="348372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0968"/>
            <a:ext cx="3143052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56" y="2711015"/>
            <a:ext cx="5548060" cy="4318385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PWO </a:t>
            </a:r>
            <a:r>
              <a:rPr lang="it-IT" dirty="0" err="1" smtClean="0">
                <a:solidFill>
                  <a:srgbClr val="C00000"/>
                </a:solidFill>
              </a:rPr>
              <a:t>crystralline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structure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t="22230" r="21076" b="9229"/>
          <a:stretch/>
        </p:blipFill>
        <p:spPr>
          <a:xfrm>
            <a:off x="4355975" y="3284984"/>
            <a:ext cx="4752529" cy="3516870"/>
          </a:xfrm>
          <a:prstGeom prst="rect">
            <a:avLst/>
          </a:prstGeom>
        </p:spPr>
      </p:pic>
      <p:sp>
        <p:nvSpPr>
          <p:cNvPr id="10" name="Segnaposto contenuto 8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Structural characterization of PWO single crystal by x-ray  diffraction showed </a:t>
            </a:r>
            <a:r>
              <a:rPr lang="en-US" dirty="0" err="1" smtClean="0"/>
              <a:t>scheelite</a:t>
            </a:r>
            <a:r>
              <a:rPr lang="en-US" dirty="0" smtClean="0"/>
              <a:t> type structure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(tetragonal, a=5.456, c=12.020 Å).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21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t="22230" r="21076" b="9229"/>
          <a:stretch/>
        </p:blipFill>
        <p:spPr>
          <a:xfrm>
            <a:off x="3219415" y="3068960"/>
            <a:ext cx="6033105" cy="446449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996952"/>
            <a:ext cx="4536503" cy="3780419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PWO </a:t>
            </a:r>
            <a:r>
              <a:rPr lang="it-IT" dirty="0" err="1" smtClean="0">
                <a:solidFill>
                  <a:srgbClr val="C00000"/>
                </a:solidFill>
              </a:rPr>
              <a:t>crystralline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structure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Structural characterization of PWO single crystal by x-ray </a:t>
            </a:r>
            <a:r>
              <a:rPr lang="en-US" dirty="0" smtClean="0"/>
              <a:t> diffraction </a:t>
            </a:r>
            <a:r>
              <a:rPr lang="en-US" dirty="0"/>
              <a:t>showed </a:t>
            </a:r>
            <a:r>
              <a:rPr lang="en-US" dirty="0" err="1" smtClean="0"/>
              <a:t>scheelite</a:t>
            </a:r>
            <a:r>
              <a:rPr lang="en-US" dirty="0" smtClean="0"/>
              <a:t> </a:t>
            </a:r>
            <a:r>
              <a:rPr lang="en-US" dirty="0"/>
              <a:t>type structure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tetragonal, </a:t>
            </a:r>
            <a:r>
              <a:rPr lang="en-US" dirty="0" smtClean="0"/>
              <a:t>a=5.456</a:t>
            </a:r>
            <a:r>
              <a:rPr lang="en-US" dirty="0"/>
              <a:t>, c=12.020 Å).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8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339752" y="782216"/>
            <a:ext cx="6347048" cy="9906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Experimental test at CERN SPS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Segnaposto contenuto 15"/>
          <p:cNvSpPr>
            <a:spLocks noGrp="1"/>
          </p:cNvSpPr>
          <p:nvPr>
            <p:ph sz="half" idx="1"/>
          </p:nvPr>
        </p:nvSpPr>
        <p:spPr>
          <a:xfrm>
            <a:off x="492727" y="2420888"/>
            <a:ext cx="403860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On </a:t>
            </a:r>
            <a:r>
              <a:rPr lang="en-US" sz="2400" dirty="0">
                <a:solidFill>
                  <a:srgbClr val="C00000"/>
                </a:solidFill>
              </a:rPr>
              <a:t>the extracted </a:t>
            </a:r>
            <a:r>
              <a:rPr lang="en-US" sz="2400" dirty="0" err="1">
                <a:solidFill>
                  <a:srgbClr val="C00000"/>
                </a:solidFill>
              </a:rPr>
              <a:t>beamline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H4 </a:t>
            </a:r>
            <a:r>
              <a:rPr lang="en-US" sz="2400" dirty="0">
                <a:solidFill>
                  <a:srgbClr val="000000"/>
                </a:solidFill>
              </a:rPr>
              <a:t>from the Super Proton Synchrotron, tertiary “clean” beams of </a:t>
            </a:r>
            <a:r>
              <a:rPr lang="en-US" sz="2400" dirty="0">
                <a:solidFill>
                  <a:srgbClr val="C00000"/>
                </a:solidFill>
              </a:rPr>
              <a:t>electrons and positrons are available up to </a:t>
            </a:r>
            <a:r>
              <a:rPr lang="en-US" sz="2400" dirty="0" smtClean="0">
                <a:solidFill>
                  <a:srgbClr val="C00000"/>
                </a:solidFill>
              </a:rPr>
              <a:t>200 </a:t>
            </a:r>
            <a:r>
              <a:rPr lang="en-US" sz="2400" dirty="0" err="1">
                <a:solidFill>
                  <a:srgbClr val="C00000"/>
                </a:solidFill>
              </a:rPr>
              <a:t>GeV</a:t>
            </a:r>
            <a:r>
              <a:rPr lang="en-US" sz="2400" dirty="0">
                <a:solidFill>
                  <a:srgbClr val="C00000"/>
                </a:solidFill>
              </a:rPr>
              <a:t>/c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  <a:p>
            <a:endParaRPr lang="en-US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11" y="2247825"/>
            <a:ext cx="4353216" cy="3260710"/>
          </a:xfrm>
          <a:prstGeom prst="rect">
            <a:avLst/>
          </a:prstGeom>
        </p:spPr>
      </p:pic>
      <p:sp>
        <p:nvSpPr>
          <p:cNvPr id="10" name="Segnaposto numero diapositiva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3EA7285-A7E3-41B1-948D-9D56B3632C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AutoShape 2" descr="Bildergebnis für cer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3" descr="C:\Users\leo\Downloads\cern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13425"/>
            <a:ext cx="1682955" cy="16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Setup on </a:t>
            </a:r>
            <a:r>
              <a:rPr lang="en-GB" dirty="0">
                <a:solidFill>
                  <a:srgbClr val="C00000"/>
                </a:solidFill>
              </a:rPr>
              <a:t>H4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8" y="3184830"/>
            <a:ext cx="8785601" cy="2620434"/>
          </a:xfrm>
          <a:prstGeom prst="rect">
            <a:avLst/>
          </a:prstGeom>
        </p:spPr>
      </p:pic>
      <p:pic>
        <p:nvPicPr>
          <p:cNvPr id="6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4258699" y="5314986"/>
            <a:ext cx="1969679" cy="1431965"/>
          </a:xfrm>
          <a:prstGeom prst="rect">
            <a:avLst/>
          </a:prstGeom>
        </p:spPr>
      </p:pic>
      <p:sp>
        <p:nvSpPr>
          <p:cNvPr id="8" name="CustomShape 3"/>
          <p:cNvSpPr/>
          <p:nvPr/>
        </p:nvSpPr>
        <p:spPr>
          <a:xfrm>
            <a:off x="2991001" y="2276872"/>
            <a:ext cx="2877143" cy="1461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A bending magnet </a:t>
            </a:r>
            <a:r>
              <a:rPr lang="en-US" sz="1600" dirty="0" smtClean="0">
                <a:latin typeface="+mn-lt"/>
              </a:rPr>
              <a:t>(BM) to separate the charged and the neutral beam                                          </a:t>
            </a:r>
            <a:endParaRPr sz="1600" dirty="0">
              <a:latin typeface="+mn-lt"/>
            </a:endParaRPr>
          </a:p>
        </p:txBody>
      </p:sp>
      <p:sp>
        <p:nvSpPr>
          <p:cNvPr id="9" name="CustomShape 4"/>
          <p:cNvSpPr/>
          <p:nvPr/>
        </p:nvSpPr>
        <p:spPr>
          <a:xfrm>
            <a:off x="122032" y="1314870"/>
            <a:ext cx="2986260" cy="1887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latin typeface="+mn-lt"/>
              </a:rPr>
              <a:t>Double sided silicon </a:t>
            </a:r>
            <a:r>
              <a:rPr lang="en-US" sz="1600" b="0" dirty="0" smtClean="0">
                <a:latin typeface="+mn-lt"/>
              </a:rPr>
              <a:t>detectors 1.92x1.92 cm^2 </a:t>
            </a:r>
            <a:r>
              <a:rPr lang="en-US" sz="1600" b="0" dirty="0" err="1" smtClean="0">
                <a:latin typeface="+mn-lt"/>
              </a:rPr>
              <a:t>SD</a:t>
            </a:r>
            <a:r>
              <a:rPr lang="en-US" sz="1600" b="0" dirty="0" err="1">
                <a:latin typeface="+mn-lt"/>
              </a:rPr>
              <a:t>i</a:t>
            </a:r>
            <a:r>
              <a:rPr lang="en-US" sz="1600" b="0" dirty="0" smtClean="0">
                <a:latin typeface="+mn-lt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600" b="0" dirty="0" smtClean="0">
                <a:latin typeface="+mn-lt"/>
              </a:rPr>
              <a:t>(</a:t>
            </a:r>
            <a:r>
              <a:rPr lang="en-US" sz="1600" b="0" dirty="0">
                <a:latin typeface="+mn-lt"/>
              </a:rPr>
              <a:t>300μm thick) </a:t>
            </a:r>
            <a:endParaRPr sz="1600" b="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en-US" sz="1600" b="0" dirty="0" smtClean="0">
                <a:latin typeface="+mn-lt"/>
              </a:rPr>
              <a:t>[</a:t>
            </a:r>
            <a:r>
              <a:rPr lang="en-US" sz="1600" dirty="0">
                <a:latin typeface="+mn-lt"/>
              </a:rPr>
              <a:t>6</a:t>
            </a:r>
            <a:r>
              <a:rPr lang="en-US" sz="1600" b="0" dirty="0" smtClean="0">
                <a:latin typeface="+mn-lt"/>
              </a:rPr>
              <a:t>-11 </a:t>
            </a:r>
            <a:r>
              <a:rPr lang="en-US" sz="1600" b="0" dirty="0" err="1" smtClean="0">
                <a:latin typeface="+mn-lt"/>
              </a:rPr>
              <a:t>μm</a:t>
            </a:r>
            <a:r>
              <a:rPr lang="en-US" sz="1600" b="0" dirty="0" smtClean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spatial resolution]</a:t>
            </a:r>
            <a:endParaRPr sz="1600" b="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en-US" sz="1600" b="0" dirty="0">
                <a:latin typeface="+mn-lt"/>
              </a:rPr>
              <a:t>                                        </a:t>
            </a:r>
            <a:endParaRPr sz="1600" b="0" dirty="0">
              <a:latin typeface="+mn-lt"/>
            </a:endParaRPr>
          </a:p>
        </p:txBody>
      </p:sp>
      <p:sp>
        <p:nvSpPr>
          <p:cNvPr id="10" name="CustomShape 5"/>
          <p:cNvSpPr/>
          <p:nvPr/>
        </p:nvSpPr>
        <p:spPr>
          <a:xfrm>
            <a:off x="6660232" y="1674001"/>
            <a:ext cx="2483768" cy="9133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latin typeface="+mn-lt"/>
              </a:rPr>
              <a:t>γ-beam (photo) and </a:t>
            </a:r>
          </a:p>
          <a:p>
            <a:pPr algn="ctr">
              <a:lnSpc>
                <a:spcPct val="100000"/>
              </a:lnSpc>
            </a:pPr>
            <a:r>
              <a:rPr lang="en-US" sz="1600" b="0" dirty="0" smtClean="0">
                <a:latin typeface="+mn-lt"/>
              </a:rPr>
              <a:t>e-beam calorimeters to measure the emitted photons and to discriminate e</a:t>
            </a:r>
            <a:r>
              <a:rPr lang="en-US" sz="1600" b="0" baseline="30000" dirty="0" smtClean="0">
                <a:latin typeface="+mn-lt"/>
              </a:rPr>
              <a:t>±</a:t>
            </a:r>
            <a:r>
              <a:rPr lang="en-US" sz="1600" b="0" dirty="0" smtClean="0">
                <a:latin typeface="+mn-lt"/>
              </a:rPr>
              <a:t> from impurities (µ</a:t>
            </a:r>
            <a:r>
              <a:rPr lang="en-US" sz="1600" b="0" baseline="30000" dirty="0" smtClean="0">
                <a:latin typeface="+mn-lt"/>
              </a:rPr>
              <a:t>±</a:t>
            </a:r>
            <a:r>
              <a:rPr lang="en-US" sz="1600" b="0" dirty="0" smtClean="0">
                <a:latin typeface="+mn-lt"/>
              </a:rPr>
              <a:t>,</a:t>
            </a:r>
            <a:r>
              <a:rPr lang="el-GR" sz="1600" b="0" dirty="0" smtClean="0">
                <a:latin typeface="+mn-lt"/>
              </a:rPr>
              <a:t>π</a:t>
            </a:r>
            <a:r>
              <a:rPr lang="el-GR" sz="1600" b="0" baseline="30000" dirty="0" smtClean="0">
                <a:latin typeface="+mn-lt"/>
              </a:rPr>
              <a:t>±</a:t>
            </a:r>
            <a:r>
              <a:rPr lang="it-IT" sz="1600" dirty="0">
                <a:latin typeface="+mn-lt"/>
              </a:rPr>
              <a:t>)</a:t>
            </a:r>
            <a:endParaRPr sz="1600" b="0" dirty="0">
              <a:latin typeface="+mn-lt"/>
            </a:endParaRPr>
          </a:p>
        </p:txBody>
      </p:sp>
      <p:pic>
        <p:nvPicPr>
          <p:cNvPr id="12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193639" y="2378374"/>
            <a:ext cx="2722177" cy="706320"/>
          </a:xfrm>
          <a:prstGeom prst="rect">
            <a:avLst/>
          </a:prstGeom>
        </p:spPr>
      </p:pic>
      <p:sp>
        <p:nvSpPr>
          <p:cNvPr id="16" name="CustomShape 3"/>
          <p:cNvSpPr/>
          <p:nvPr/>
        </p:nvSpPr>
        <p:spPr>
          <a:xfrm>
            <a:off x="6087656" y="5487906"/>
            <a:ext cx="2877143" cy="1461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dirty="0" smtClean="0">
                <a:latin typeface="+mn-lt"/>
              </a:rPr>
              <a:t>High precision goniometer to align the crystals on the beam. </a:t>
            </a:r>
          </a:p>
          <a:p>
            <a:pPr algn="ctr">
              <a:lnSpc>
                <a:spcPct val="100000"/>
              </a:lnSpc>
            </a:pPr>
            <a:r>
              <a:rPr lang="en-US" sz="1600" dirty="0" smtClean="0">
                <a:latin typeface="+mn-lt"/>
              </a:rPr>
              <a:t>[Few </a:t>
            </a:r>
            <a:r>
              <a:rPr lang="en-US" sz="1600" dirty="0" smtClean="0"/>
              <a:t> µ</a:t>
            </a:r>
            <a:r>
              <a:rPr lang="en-US" sz="1600" dirty="0" smtClean="0">
                <a:latin typeface="+mn-lt"/>
              </a:rPr>
              <a:t>rad of resolution]</a:t>
            </a:r>
            <a:endParaRPr sz="1600" dirty="0">
              <a:latin typeface="+mn-lt"/>
            </a:endParaRPr>
          </a:p>
        </p:txBody>
      </p:sp>
      <p:cxnSp>
        <p:nvCxnSpPr>
          <p:cNvPr id="18" name="Connettore 2 17"/>
          <p:cNvCxnSpPr/>
          <p:nvPr/>
        </p:nvCxnSpPr>
        <p:spPr bwMode="auto">
          <a:xfrm>
            <a:off x="2250454" y="3789040"/>
            <a:ext cx="2305845" cy="2016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207" y="1052736"/>
            <a:ext cx="1645033" cy="122502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4" y="5787061"/>
            <a:ext cx="2414859" cy="102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nettore 2 16"/>
          <p:cNvCxnSpPr/>
          <p:nvPr/>
        </p:nvCxnSpPr>
        <p:spPr bwMode="auto">
          <a:xfrm flipH="1">
            <a:off x="323528" y="3974786"/>
            <a:ext cx="270505" cy="18530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1" name="CasellaDiTesto 10"/>
          <p:cNvSpPr txBox="1"/>
          <p:nvPr/>
        </p:nvSpPr>
        <p:spPr>
          <a:xfrm>
            <a:off x="395536" y="5085184"/>
            <a:ext cx="248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Scintillator Trigger: S2 has an hole (3x9mm^2)</a:t>
            </a:r>
          </a:p>
          <a:p>
            <a:pPr algn="ctr"/>
            <a:r>
              <a:rPr lang="en-US" sz="1600" dirty="0" err="1" smtClean="0"/>
              <a:t>Ainticoincidence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118342" y="1837911"/>
            <a:ext cx="1825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v</a:t>
            </a:r>
            <a:r>
              <a:rPr lang="en-US" sz="1600" dirty="0" err="1" smtClean="0"/>
              <a:t>p</a:t>
            </a:r>
            <a:r>
              <a:rPr lang="en-US" sz="1600" dirty="0" smtClean="0"/>
              <a:t> = vacuum pipe</a:t>
            </a:r>
            <a:endParaRPr lang="en-US" sz="1600" dirty="0"/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3059832" y="2176465"/>
            <a:ext cx="792088" cy="125253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H="1">
            <a:off x="1640483" y="2176465"/>
            <a:ext cx="1995414" cy="125253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3765528" y="2990866"/>
            <a:ext cx="1489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BL=1.041 T m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1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EXPERIMENTAL CONFIGURATION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3" name="Rectangle 16"/>
          <p:cNvSpPr/>
          <p:nvPr/>
        </p:nvSpPr>
        <p:spPr>
          <a:xfrm>
            <a:off x="-252536" y="2366382"/>
            <a:ext cx="41684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GB" sz="2400" dirty="0"/>
          </a:p>
          <a:p>
            <a:pPr algn="just"/>
            <a:endParaRPr lang="en-GB" sz="2400" dirty="0" smtClean="0"/>
          </a:p>
          <a:p>
            <a:pPr algn="just"/>
            <a:endParaRPr lang="en-GB" sz="2400" dirty="0"/>
          </a:p>
          <a:p>
            <a:pPr algn="just"/>
            <a:endParaRPr lang="en-GB" sz="2400" dirty="0" smtClean="0"/>
          </a:p>
          <a:p>
            <a:pPr algn="just"/>
            <a:endParaRPr lang="en-GB" sz="2400" dirty="0"/>
          </a:p>
          <a:p>
            <a:pPr algn="just"/>
            <a:endParaRPr lang="en-GB" sz="2400" dirty="0" smtClean="0"/>
          </a:p>
          <a:p>
            <a:pPr algn="just"/>
            <a:endParaRPr lang="en-GB" sz="2400" dirty="0"/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.</a:t>
            </a:r>
            <a:endParaRPr lang="en-US" sz="2400" dirty="0"/>
          </a:p>
        </p:txBody>
      </p:sp>
      <p:graphicFrame>
        <p:nvGraphicFramePr>
          <p:cNvPr id="38" name="Tabel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715728"/>
              </p:ext>
            </p:extLst>
          </p:nvPr>
        </p:nvGraphicFramePr>
        <p:xfrm>
          <a:off x="124807" y="1746967"/>
          <a:ext cx="4231169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Particle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type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Electron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Momentum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120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GeV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/c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Intensity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r>
                        <a:rPr lang="en-US" sz="1600" b="1" baseline="300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/10</a:t>
                      </a:r>
                      <a:r>
                        <a:rPr lang="en-US" sz="1600" b="1" baseline="300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particles/spill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Purity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close to 100% </a:t>
                      </a:r>
                      <a:endParaRPr lang="en-US" sz="1600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Spot dimension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few mm in both directions 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101"/>
                          </a:solidFill>
                        </a:rPr>
                        <a:t>Spot divergence</a:t>
                      </a:r>
                      <a:endParaRPr lang="en-US" sz="1600" b="1" dirty="0">
                        <a:solidFill>
                          <a:srgbClr val="FF01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kern="1200" dirty="0" smtClean="0">
                          <a:solidFill>
                            <a:srgbClr val="FF0101"/>
                          </a:solidFill>
                          <a:latin typeface="+mn-lt"/>
                          <a:ea typeface="+mn-ea"/>
                          <a:cs typeface="+mn-cs"/>
                        </a:rPr>
                        <a:t>≈ 100 μ</a:t>
                      </a:r>
                      <a:r>
                        <a:rPr lang="da-DK" sz="1600" b="1" i="1" kern="1200" dirty="0" smtClean="0">
                          <a:solidFill>
                            <a:srgbClr val="FF0101"/>
                          </a:solidFill>
                          <a:latin typeface="+mn-lt"/>
                          <a:ea typeface="+mn-ea"/>
                          <a:cs typeface="+mn-cs"/>
                        </a:rPr>
                        <a:t>rad in</a:t>
                      </a:r>
                      <a:r>
                        <a:rPr lang="da-DK" sz="1600" b="1" i="1" kern="1200" baseline="0" dirty="0" smtClean="0">
                          <a:solidFill>
                            <a:srgbClr val="FF0101"/>
                          </a:solidFill>
                          <a:latin typeface="+mn-lt"/>
                          <a:ea typeface="+mn-ea"/>
                          <a:cs typeface="+mn-cs"/>
                        </a:rPr>
                        <a:t> x and y directions</a:t>
                      </a:r>
                      <a:endParaRPr lang="en-US" sz="1600" b="1" dirty="0" smtClean="0">
                        <a:solidFill>
                          <a:srgbClr val="FF010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3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31164</TotalTime>
  <Words>1721</Words>
  <Application>Microsoft Office PowerPoint</Application>
  <PresentationFormat>Presentazione su schermo (4:3)</PresentationFormat>
  <Paragraphs>246</Paragraphs>
  <Slides>28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MS PGothic</vt:lpstr>
      <vt:lpstr>Arial</vt:lpstr>
      <vt:lpstr>Cambria Math</vt:lpstr>
      <vt:lpstr>Helvetica</vt:lpstr>
      <vt:lpstr>Tahoma</vt:lpstr>
      <vt:lpstr>Chiaro</vt:lpstr>
      <vt:lpstr>POSSIBILE PRIN GIOVANI</vt:lpstr>
      <vt:lpstr>Experiment at cern</vt:lpstr>
      <vt:lpstr>PWO as high-Z scintillator</vt:lpstr>
      <vt:lpstr>CMS ECAL PWO crystals</vt:lpstr>
      <vt:lpstr>PWO crystralline structure</vt:lpstr>
      <vt:lpstr>PWO crystralline structure</vt:lpstr>
      <vt:lpstr>Experimental test at CERN SPS</vt:lpstr>
      <vt:lpstr>Setup on H4</vt:lpstr>
      <vt:lpstr>EXPERIMENTAL CONFIGURATION</vt:lpstr>
      <vt:lpstr>EXPERIMENTAL CONFIGURATION</vt:lpstr>
      <vt:lpstr>Increase of secondaries in oriented crystal</vt:lpstr>
      <vt:lpstr>Increase of secondaries in oriented crystal</vt:lpstr>
      <vt:lpstr>ENERGY LOSS RADIATED</vt:lpstr>
      <vt:lpstr>ENERGY LOSS RADIATED</vt:lpstr>
      <vt:lpstr>Energy loss spectrum modification</vt:lpstr>
      <vt:lpstr>Angular acceptance of radiation enhancement</vt:lpstr>
      <vt:lpstr>Angular acceptance of radiation enhancement</vt:lpstr>
      <vt:lpstr>Comparison with simulation</vt:lpstr>
      <vt:lpstr>Baier-Katkov quasiclassical operator method (1967-1968)</vt:lpstr>
      <vt:lpstr>An algorithm for radiation in crystals Integration of  the Baier-Katkov formula</vt:lpstr>
      <vt:lpstr>Simulation vs previous experimental results  of axial multi-volume reflection in  a 2 mm Si bent crystal</vt:lpstr>
      <vt:lpstr>Baier-Katkov quasiclassical operator method (1967-1968)</vt:lpstr>
      <vt:lpstr>COMPARISON WITH SIMULATION</vt:lpstr>
      <vt:lpstr>COMPARISON WITH SIMULATION</vt:lpstr>
      <vt:lpstr>Possible PRIN giovani - obiettivi</vt:lpstr>
      <vt:lpstr>Possible PRIN giovani - obiettivi</vt:lpstr>
      <vt:lpstr>Impatto </vt:lpstr>
      <vt:lpstr>Possible PRIN giovani – possibili applicazioni innovative</vt:lpstr>
    </vt:vector>
  </TitlesOfParts>
  <Company>뿿��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Calculation of the height of the potential in nanograined semiconductors</dc:title>
  <dc:creator>Apple Computer</dc:creator>
  <cp:lastModifiedBy>Hewlett-Packard Company</cp:lastModifiedBy>
  <cp:revision>1585</cp:revision>
  <dcterms:created xsi:type="dcterms:W3CDTF">2007-01-12T15:41:14Z</dcterms:created>
  <dcterms:modified xsi:type="dcterms:W3CDTF">2018-01-26T11:03:45Z</dcterms:modified>
</cp:coreProperties>
</file>