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326" r:id="rId2"/>
    <p:sldId id="371" r:id="rId3"/>
    <p:sldId id="336" r:id="rId4"/>
    <p:sldId id="369" r:id="rId5"/>
    <p:sldId id="370" r:id="rId6"/>
    <p:sldId id="377" r:id="rId7"/>
    <p:sldId id="378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0000"/>
    <a:srgbClr val="009900"/>
    <a:srgbClr val="0000FF"/>
    <a:srgbClr val="33CC33"/>
    <a:srgbClr val="CCFFCC"/>
    <a:srgbClr val="E6FC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EA6E5-FFBC-4CFA-893D-1D874946FF6C}" type="datetimeFigureOut">
              <a:rPr lang="it-IT" smtClean="0"/>
              <a:t>31/01/2018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62A2A-56D1-44B3-8209-FCE9E56FCF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691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545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646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14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128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4330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6736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62A2A-56D1-44B3-8209-FCE9E56FCF3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77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6DA0-A84B-4DB0-B21F-37778C0CDDB7}" type="datetime1">
              <a:rPr lang="it-IT" smtClean="0"/>
              <a:t>31/01/2018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468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A5FD-B09C-4658-84B7-F9042D649946}" type="datetime1">
              <a:rPr lang="it-IT" smtClean="0"/>
              <a:t>31/01/2018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716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CADA-0188-4480-B08D-8542B8677EC9}" type="datetime1">
              <a:rPr lang="it-IT" smtClean="0"/>
              <a:t>31/01/2018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12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456C-8228-4A4F-90D8-4DE8FB242616}" type="datetime1">
              <a:rPr lang="it-IT" smtClean="0"/>
              <a:t>31/01/2018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5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B1CBB-DBA5-4F15-9080-FA8991352E03}" type="datetime1">
              <a:rPr lang="it-IT" smtClean="0"/>
              <a:t>31/01/2018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69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D652-43CC-4CB0-9B6B-50C48A282C2B}" type="datetime1">
              <a:rPr lang="it-IT" smtClean="0"/>
              <a:t>31/01/2018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83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F69A9-BB14-4D3D-AA6D-4F90670F1F1E}" type="datetime1">
              <a:rPr lang="it-IT" smtClean="0"/>
              <a:t>31/01/2018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62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7948-E0E1-443E-8C95-970624A4FAD4}" type="datetime1">
              <a:rPr lang="it-IT" smtClean="0"/>
              <a:t>31/01/2018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02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902C-68E5-4C23-8441-FA5E82A1D16D}" type="datetime1">
              <a:rPr lang="it-IT" smtClean="0"/>
              <a:t>31/01/2018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27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BAAB-966F-4EF0-8FC9-71D9F821E228}" type="datetime1">
              <a:rPr lang="it-IT" smtClean="0"/>
              <a:t>31/01/2018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09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6E99-CA20-473E-BD4A-8B670EF32F45}" type="datetime1">
              <a:rPr lang="it-IT" smtClean="0"/>
              <a:t>31/01/2018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7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6BFB9-299A-468C-9E39-4B3364D56CCA}" type="datetime1">
              <a:rPr lang="it-IT" smtClean="0"/>
              <a:t>31/01/2018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E4957-3B3E-4B92-B19B-2D9CF3BA0E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206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8.jp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10" Type="http://schemas.openxmlformats.org/officeDocument/2006/relationships/image" Target="../media/image15.jpeg"/><Relationship Id="rId4" Type="http://schemas.openxmlformats.org/officeDocument/2006/relationships/image" Target="../media/image9.jp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033361" y="0"/>
            <a:ext cx="3228893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Meeting 31 /1 /2018</a:t>
            </a:r>
            <a:endParaRPr lang="it-IT" altLang="it-IT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263235" y="6355287"/>
            <a:ext cx="305011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1</a:t>
            </a:fld>
            <a:endParaRPr lang="it-IT"/>
          </a:p>
        </p:txBody>
      </p:sp>
      <p:sp>
        <p:nvSpPr>
          <p:cNvPr id="81" name="Rettangolo 80"/>
          <p:cNvSpPr/>
          <p:nvPr/>
        </p:nvSpPr>
        <p:spPr>
          <a:xfrm>
            <a:off x="74688" y="970147"/>
            <a:ext cx="7954422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MSD performance on </a:t>
            </a:r>
            <a:r>
              <a:rPr lang="en-US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/dx between different Geometries </a:t>
            </a:r>
          </a:p>
          <a:p>
            <a:pPr marL="800100" lvl="1" indent="-342900">
              <a:lnSpc>
                <a:spcPct val="150000"/>
              </a:lnSpc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Geometry V13.0.X </a:t>
            </a:r>
            <a:r>
              <a:rPr lang="en-US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and  Geometry </a:t>
            </a: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V13.1.X </a:t>
            </a:r>
          </a:p>
          <a:p>
            <a:pPr marL="342900" indent="-342900">
              <a:lnSpc>
                <a:spcPct val="150000"/>
              </a:lnSpc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endParaRPr lang="en-US" sz="24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General Papers from the CDR</a:t>
            </a:r>
            <a:endParaRPr lang="en-US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51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0780" y="23561"/>
            <a:ext cx="1898856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i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geometries</a:t>
            </a:r>
            <a:endParaRPr lang="it-IT" altLang="it-IT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263235" y="6355287"/>
            <a:ext cx="305011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2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9811" y="669900"/>
            <a:ext cx="1554188" cy="133425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2101" y="3702138"/>
            <a:ext cx="1487502" cy="1421871"/>
          </a:xfrm>
          <a:prstGeom prst="rect">
            <a:avLst/>
          </a:prstGeom>
        </p:spPr>
      </p:pic>
      <p:sp>
        <p:nvSpPr>
          <p:cNvPr id="34" name="Rettangolo 33"/>
          <p:cNvSpPr/>
          <p:nvPr/>
        </p:nvSpPr>
        <p:spPr>
          <a:xfrm>
            <a:off x="3103906" y="249696"/>
            <a:ext cx="15512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MAGNETS</a:t>
            </a:r>
          </a:p>
        </p:txBody>
      </p:sp>
      <p:sp>
        <p:nvSpPr>
          <p:cNvPr id="35" name="Rettangolo 34"/>
          <p:cNvSpPr/>
          <p:nvPr/>
        </p:nvSpPr>
        <p:spPr>
          <a:xfrm>
            <a:off x="5531261" y="235893"/>
            <a:ext cx="8584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MSD</a:t>
            </a:r>
          </a:p>
        </p:txBody>
      </p:sp>
      <p:grpSp>
        <p:nvGrpSpPr>
          <p:cNvPr id="37" name="Gruppo 36"/>
          <p:cNvGrpSpPr/>
          <p:nvPr/>
        </p:nvGrpSpPr>
        <p:grpSpPr>
          <a:xfrm>
            <a:off x="2605480" y="665043"/>
            <a:ext cx="2396002" cy="1540815"/>
            <a:chOff x="4074071" y="1080687"/>
            <a:chExt cx="2641459" cy="1826777"/>
          </a:xfrm>
        </p:grpSpPr>
        <p:pic>
          <p:nvPicPr>
            <p:cNvPr id="12" name="Immagine 11"/>
            <p:cNvPicPr>
              <a:picLocks noChangeAspect="1"/>
            </p:cNvPicPr>
            <p:nvPr/>
          </p:nvPicPr>
          <p:blipFill rotWithShape="1">
            <a:blip r:embed="rId5"/>
            <a:srcRect t="1" b="62194"/>
            <a:stretch/>
          </p:blipFill>
          <p:spPr>
            <a:xfrm>
              <a:off x="4074071" y="1080687"/>
              <a:ext cx="2641459" cy="1339108"/>
            </a:xfrm>
            <a:prstGeom prst="rect">
              <a:avLst/>
            </a:prstGeom>
          </p:spPr>
        </p:pic>
        <p:cxnSp>
          <p:nvCxnSpPr>
            <p:cNvPr id="16" name="Connettore 2 15"/>
            <p:cNvCxnSpPr/>
            <p:nvPr/>
          </p:nvCxnSpPr>
          <p:spPr>
            <a:xfrm>
              <a:off x="4180889" y="2458676"/>
              <a:ext cx="111154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ttangolo 35"/>
            <p:cNvSpPr/>
            <p:nvPr/>
          </p:nvSpPr>
          <p:spPr>
            <a:xfrm>
              <a:off x="4265859" y="2360118"/>
              <a:ext cx="1227752" cy="5473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kern="0" dirty="0" smtClean="0">
                  <a:latin typeface="Calibri" panose="020F0502020204030204" pitchFamily="34" charset="0"/>
                  <a:cs typeface="Times New Roman" panose="02020603050405020304" pitchFamily="18" charset="0"/>
                </a:rPr>
                <a:t>10 cm</a:t>
              </a:r>
            </a:p>
          </p:txBody>
        </p:sp>
      </p:grpSp>
      <p:pic>
        <p:nvPicPr>
          <p:cNvPr id="46" name="Immagin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3405" y="2258957"/>
            <a:ext cx="1554188" cy="1334250"/>
          </a:xfrm>
          <a:prstGeom prst="rect">
            <a:avLst/>
          </a:prstGeom>
        </p:spPr>
      </p:pic>
      <p:grpSp>
        <p:nvGrpSpPr>
          <p:cNvPr id="69" name="Gruppo 68"/>
          <p:cNvGrpSpPr/>
          <p:nvPr/>
        </p:nvGrpSpPr>
        <p:grpSpPr>
          <a:xfrm>
            <a:off x="2605475" y="2244453"/>
            <a:ext cx="2396002" cy="1540815"/>
            <a:chOff x="4074071" y="1080687"/>
            <a:chExt cx="2641459" cy="1826777"/>
          </a:xfrm>
        </p:grpSpPr>
        <p:pic>
          <p:nvPicPr>
            <p:cNvPr id="70" name="Immagine 69"/>
            <p:cNvPicPr>
              <a:picLocks noChangeAspect="1"/>
            </p:cNvPicPr>
            <p:nvPr/>
          </p:nvPicPr>
          <p:blipFill rotWithShape="1">
            <a:blip r:embed="rId5"/>
            <a:srcRect t="1" b="62194"/>
            <a:stretch/>
          </p:blipFill>
          <p:spPr>
            <a:xfrm>
              <a:off x="4074071" y="1080687"/>
              <a:ext cx="2641459" cy="1339108"/>
            </a:xfrm>
            <a:prstGeom prst="rect">
              <a:avLst/>
            </a:prstGeom>
          </p:spPr>
        </p:pic>
        <p:cxnSp>
          <p:nvCxnSpPr>
            <p:cNvPr id="71" name="Connettore 2 70"/>
            <p:cNvCxnSpPr/>
            <p:nvPr/>
          </p:nvCxnSpPr>
          <p:spPr>
            <a:xfrm>
              <a:off x="4180889" y="2458676"/>
              <a:ext cx="111154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ttangolo 71"/>
            <p:cNvSpPr/>
            <p:nvPr/>
          </p:nvSpPr>
          <p:spPr>
            <a:xfrm>
              <a:off x="4265859" y="2360118"/>
              <a:ext cx="1227752" cy="5473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kern="0" dirty="0">
                  <a:latin typeface="Calibri" panose="020F0502020204030204" pitchFamily="34" charset="0"/>
                  <a:cs typeface="Times New Roman" panose="02020603050405020304" pitchFamily="18" charset="0"/>
                </a:rPr>
                <a:t>7</a:t>
              </a:r>
              <a:r>
                <a:rPr lang="en-US" sz="2400" kern="0" dirty="0" smtClean="0">
                  <a:latin typeface="Calibri" panose="020F0502020204030204" pitchFamily="34" charset="0"/>
                  <a:cs typeface="Times New Roman" panose="02020603050405020304" pitchFamily="18" charset="0"/>
                </a:rPr>
                <a:t> cm</a:t>
              </a:r>
            </a:p>
          </p:txBody>
        </p:sp>
      </p:grpSp>
      <p:grpSp>
        <p:nvGrpSpPr>
          <p:cNvPr id="73" name="Gruppo 72"/>
          <p:cNvGrpSpPr/>
          <p:nvPr/>
        </p:nvGrpSpPr>
        <p:grpSpPr>
          <a:xfrm>
            <a:off x="2619334" y="3796160"/>
            <a:ext cx="2396002" cy="1540815"/>
            <a:chOff x="4074071" y="1080687"/>
            <a:chExt cx="2641459" cy="1826777"/>
          </a:xfrm>
        </p:grpSpPr>
        <p:pic>
          <p:nvPicPr>
            <p:cNvPr id="74" name="Immagine 73"/>
            <p:cNvPicPr>
              <a:picLocks noChangeAspect="1"/>
            </p:cNvPicPr>
            <p:nvPr/>
          </p:nvPicPr>
          <p:blipFill rotWithShape="1">
            <a:blip r:embed="rId5"/>
            <a:srcRect t="1" b="62194"/>
            <a:stretch/>
          </p:blipFill>
          <p:spPr>
            <a:xfrm>
              <a:off x="4074071" y="1080687"/>
              <a:ext cx="2641459" cy="1339108"/>
            </a:xfrm>
            <a:prstGeom prst="rect">
              <a:avLst/>
            </a:prstGeom>
          </p:spPr>
        </p:pic>
        <p:cxnSp>
          <p:nvCxnSpPr>
            <p:cNvPr id="75" name="Connettore 2 74"/>
            <p:cNvCxnSpPr/>
            <p:nvPr/>
          </p:nvCxnSpPr>
          <p:spPr>
            <a:xfrm>
              <a:off x="4180889" y="2458676"/>
              <a:ext cx="111154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ttangolo 75"/>
            <p:cNvSpPr/>
            <p:nvPr/>
          </p:nvSpPr>
          <p:spPr>
            <a:xfrm>
              <a:off x="4265859" y="2360118"/>
              <a:ext cx="1227752" cy="5473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kern="0" dirty="0" smtClean="0">
                  <a:latin typeface="Calibri" panose="020F0502020204030204" pitchFamily="34" charset="0"/>
                  <a:cs typeface="Times New Roman" panose="02020603050405020304" pitchFamily="18" charset="0"/>
                </a:rPr>
                <a:t>10 cm</a:t>
              </a:r>
            </a:p>
          </p:txBody>
        </p:sp>
      </p:grpSp>
      <p:grpSp>
        <p:nvGrpSpPr>
          <p:cNvPr id="77" name="Gruppo 76"/>
          <p:cNvGrpSpPr/>
          <p:nvPr/>
        </p:nvGrpSpPr>
        <p:grpSpPr>
          <a:xfrm>
            <a:off x="2619329" y="5375570"/>
            <a:ext cx="2396002" cy="1540815"/>
            <a:chOff x="4074071" y="1080687"/>
            <a:chExt cx="2641459" cy="1826777"/>
          </a:xfrm>
        </p:grpSpPr>
        <p:pic>
          <p:nvPicPr>
            <p:cNvPr id="78" name="Immagine 77"/>
            <p:cNvPicPr>
              <a:picLocks noChangeAspect="1"/>
            </p:cNvPicPr>
            <p:nvPr/>
          </p:nvPicPr>
          <p:blipFill rotWithShape="1">
            <a:blip r:embed="rId5"/>
            <a:srcRect t="1" b="62194"/>
            <a:stretch/>
          </p:blipFill>
          <p:spPr>
            <a:xfrm>
              <a:off x="4074071" y="1080687"/>
              <a:ext cx="2641459" cy="1339108"/>
            </a:xfrm>
            <a:prstGeom prst="rect">
              <a:avLst/>
            </a:prstGeom>
          </p:spPr>
        </p:pic>
        <p:cxnSp>
          <p:nvCxnSpPr>
            <p:cNvPr id="79" name="Connettore 2 78"/>
            <p:cNvCxnSpPr/>
            <p:nvPr/>
          </p:nvCxnSpPr>
          <p:spPr>
            <a:xfrm>
              <a:off x="4180889" y="2458676"/>
              <a:ext cx="111154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ttangolo 79"/>
            <p:cNvSpPr/>
            <p:nvPr/>
          </p:nvSpPr>
          <p:spPr>
            <a:xfrm>
              <a:off x="4265859" y="2360118"/>
              <a:ext cx="1227752" cy="5473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kern="0" dirty="0">
                  <a:latin typeface="Calibri" panose="020F0502020204030204" pitchFamily="34" charset="0"/>
                  <a:cs typeface="Times New Roman" panose="02020603050405020304" pitchFamily="18" charset="0"/>
                </a:rPr>
                <a:t>7</a:t>
              </a:r>
              <a:r>
                <a:rPr lang="en-US" sz="2400" kern="0" dirty="0" smtClean="0">
                  <a:latin typeface="Calibri" panose="020F0502020204030204" pitchFamily="34" charset="0"/>
                  <a:cs typeface="Times New Roman" panose="02020603050405020304" pitchFamily="18" charset="0"/>
                </a:rPr>
                <a:t> cm</a:t>
              </a:r>
            </a:p>
          </p:txBody>
        </p:sp>
      </p:grpSp>
      <p:sp>
        <p:nvSpPr>
          <p:cNvPr id="81" name="Rettangolo 80"/>
          <p:cNvSpPr/>
          <p:nvPr/>
        </p:nvSpPr>
        <p:spPr>
          <a:xfrm>
            <a:off x="74688" y="970147"/>
            <a:ext cx="25314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Geometry V13.0.0 </a:t>
            </a:r>
          </a:p>
        </p:txBody>
      </p:sp>
      <p:sp>
        <p:nvSpPr>
          <p:cNvPr id="82" name="Rettangolo 81"/>
          <p:cNvSpPr/>
          <p:nvPr/>
        </p:nvSpPr>
        <p:spPr>
          <a:xfrm>
            <a:off x="74688" y="2422162"/>
            <a:ext cx="25314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Geometry </a:t>
            </a: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V13.0.1 </a:t>
            </a:r>
            <a:endParaRPr lang="en-US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3" name="Rettangolo 82"/>
          <p:cNvSpPr/>
          <p:nvPr/>
        </p:nvSpPr>
        <p:spPr>
          <a:xfrm>
            <a:off x="74688" y="3874177"/>
            <a:ext cx="25314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Geometry </a:t>
            </a: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V13.1.0 </a:t>
            </a:r>
            <a:endParaRPr lang="en-US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Rettangolo 83"/>
          <p:cNvSpPr/>
          <p:nvPr/>
        </p:nvSpPr>
        <p:spPr>
          <a:xfrm>
            <a:off x="74688" y="5326192"/>
            <a:ext cx="25314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Geometry </a:t>
            </a: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V13.1.1 </a:t>
            </a:r>
            <a:endParaRPr lang="en-US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5" name="Immagine 8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5953" y="5309263"/>
            <a:ext cx="1487502" cy="1421871"/>
          </a:xfrm>
          <a:prstGeom prst="rect">
            <a:avLst/>
          </a:prstGeom>
        </p:spPr>
      </p:pic>
      <p:sp>
        <p:nvSpPr>
          <p:cNvPr id="30" name="Rettangolo 29"/>
          <p:cNvSpPr/>
          <p:nvPr/>
        </p:nvSpPr>
        <p:spPr>
          <a:xfrm>
            <a:off x="6751081" y="657233"/>
            <a:ext cx="233749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6 layers of 50 </a:t>
            </a:r>
            <a:r>
              <a:rPr lang="el-GR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</a:t>
            </a:r>
          </a:p>
          <a:p>
            <a:pPr algn="ctr"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(300 </a:t>
            </a:r>
            <a:r>
              <a:rPr lang="el-GR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m)</a:t>
            </a:r>
            <a:endParaRPr lang="en-US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6764932" y="2222793"/>
            <a:ext cx="233749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6 layers of 50 </a:t>
            </a:r>
            <a:r>
              <a:rPr lang="el-GR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</a:t>
            </a:r>
          </a:p>
          <a:p>
            <a:pPr algn="ctr"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(300 </a:t>
            </a:r>
            <a:r>
              <a:rPr lang="el-GR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it-IT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6681801" y="3705225"/>
            <a:ext cx="24929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layers of 150 </a:t>
            </a:r>
            <a:r>
              <a:rPr lang="el-GR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</a:t>
            </a:r>
          </a:p>
          <a:p>
            <a:pPr algn="ctr"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(450 </a:t>
            </a:r>
            <a:r>
              <a:rPr lang="el-GR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it-IT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6640232" y="5340065"/>
            <a:ext cx="24929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en-US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layers of 150 </a:t>
            </a:r>
            <a:r>
              <a:rPr lang="el-GR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</a:t>
            </a:r>
          </a:p>
          <a:p>
            <a:pPr algn="ctr"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(450 </a:t>
            </a:r>
            <a:r>
              <a:rPr lang="el-GR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m)</a:t>
            </a:r>
            <a:endParaRPr lang="en-US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15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50" r="8873" b="2095"/>
          <a:stretch/>
        </p:blipFill>
        <p:spPr>
          <a:xfrm>
            <a:off x="3851620" y="3810005"/>
            <a:ext cx="5264679" cy="302029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910625" y="23561"/>
            <a:ext cx="3310065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MSD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comparison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, 1</a:t>
            </a:r>
            <a:endParaRPr lang="it-IT" altLang="it-IT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6272" y="6463139"/>
            <a:ext cx="606116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3</a:t>
            </a:fld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" t="7106" r="8712"/>
          <a:stretch/>
        </p:blipFill>
        <p:spPr>
          <a:xfrm>
            <a:off x="60750" y="538859"/>
            <a:ext cx="5175684" cy="3049467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831123" y="586117"/>
            <a:ext cx="3488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MSD V13.1.0 and V13.1.1 </a:t>
            </a:r>
            <a:endParaRPr lang="it-IT" sz="2400" b="1" dirty="0"/>
          </a:p>
        </p:txBody>
      </p:sp>
      <p:sp>
        <p:nvSpPr>
          <p:cNvPr id="11" name="Rettangolo 10"/>
          <p:cNvSpPr/>
          <p:nvPr/>
        </p:nvSpPr>
        <p:spPr>
          <a:xfrm>
            <a:off x="4577318" y="3877494"/>
            <a:ext cx="3488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MSD V13.0.0 and V13.0.1 </a:t>
            </a:r>
            <a:endParaRPr lang="it-IT" sz="2400" b="1" dirty="0"/>
          </a:p>
        </p:txBody>
      </p:sp>
      <p:sp>
        <p:nvSpPr>
          <p:cNvPr id="12" name="Rettangolo 11"/>
          <p:cNvSpPr/>
          <p:nvPr/>
        </p:nvSpPr>
        <p:spPr>
          <a:xfrm>
            <a:off x="173254" y="5579624"/>
            <a:ext cx="39831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hole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Silicon</a:t>
            </a:r>
            <a:r>
              <a:rPr lang="it-IT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peaks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that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give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wrong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charge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evaluation</a:t>
            </a:r>
            <a:endParaRPr lang="it-IT" sz="24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572783" y="1235739"/>
            <a:ext cx="2335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450 </a:t>
            </a:r>
            <a:r>
              <a:rPr lang="el-GR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t-IT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Silicon</a:t>
            </a:r>
            <a:endParaRPr lang="en-US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190896" y="4156903"/>
            <a:ext cx="2335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srgbClr val="0000FF"/>
              </a:buClr>
              <a:buSzPct val="70000"/>
            </a:pP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300 </a:t>
            </a:r>
            <a:r>
              <a:rPr lang="el-GR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t-IT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Silicon</a:t>
            </a:r>
            <a:endParaRPr lang="en-US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96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9" r="1524"/>
          <a:stretch/>
        </p:blipFill>
        <p:spPr>
          <a:xfrm>
            <a:off x="41557" y="751212"/>
            <a:ext cx="4668982" cy="4063210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910625" y="23561"/>
            <a:ext cx="3310065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MSD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comparison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, 2</a:t>
            </a:r>
            <a:endParaRPr lang="it-IT" altLang="it-IT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385485" y="6418421"/>
            <a:ext cx="606116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4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142054" y="672784"/>
            <a:ext cx="348845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it-IT" sz="24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MSD V13.0.0 and V13.0.1 </a:t>
            </a:r>
            <a:endParaRPr lang="it-IT" sz="2400" b="1" dirty="0"/>
          </a:p>
        </p:txBody>
      </p:sp>
      <p:sp>
        <p:nvSpPr>
          <p:cNvPr id="10" name="Rettangolo 9"/>
          <p:cNvSpPr/>
          <p:nvPr/>
        </p:nvSpPr>
        <p:spPr>
          <a:xfrm>
            <a:off x="2916959" y="4565581"/>
            <a:ext cx="8923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MeV</a:t>
            </a:r>
            <a:endParaRPr lang="it-IT" sz="24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738272" y="1199942"/>
            <a:ext cx="44195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20% of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events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release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less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energy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Freccia in giù 13"/>
          <p:cNvSpPr/>
          <p:nvPr/>
        </p:nvSpPr>
        <p:spPr>
          <a:xfrm>
            <a:off x="7003487" y="1923094"/>
            <a:ext cx="524307" cy="734291"/>
          </a:xfrm>
          <a:prstGeom prst="downArrow">
            <a:avLst/>
          </a:prstGeom>
          <a:solidFill>
            <a:srgbClr val="00B05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6044780" y="2877307"/>
            <a:ext cx="2840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Due to the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geometry</a:t>
            </a:r>
            <a:endParaRPr lang="it-IT" sz="24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173" y="5027246"/>
            <a:ext cx="1554188" cy="1334250"/>
          </a:xfrm>
          <a:prstGeom prst="rect">
            <a:avLst/>
          </a:prstGeom>
        </p:spPr>
      </p:pic>
      <p:sp>
        <p:nvSpPr>
          <p:cNvPr id="17" name="Rettangolo 16"/>
          <p:cNvSpPr/>
          <p:nvPr/>
        </p:nvSpPr>
        <p:spPr>
          <a:xfrm>
            <a:off x="2149854" y="5170452"/>
            <a:ext cx="6467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mm of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hole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over 90mm in x and y 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for 3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times</a:t>
            </a:r>
            <a:endParaRPr lang="it-IT" sz="24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2149853" y="5694371"/>
            <a:ext cx="5456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Roughly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0.95</a:t>
            </a:r>
            <a:r>
              <a:rPr lang="it-IT" sz="2400" kern="0" baseline="300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6 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= 0.73  </a:t>
            </a:r>
          </a:p>
          <a:p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25% of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fragments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travel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less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than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450 </a:t>
            </a:r>
            <a:r>
              <a:rPr lang="el-GR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μ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</a:t>
            </a:r>
            <a:endParaRPr lang="it-IT" sz="24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599541" y="1302318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Oxygen</a:t>
            </a:r>
            <a:endParaRPr lang="it-IT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2724716" y="2933811"/>
            <a:ext cx="9996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it-IT" sz="2000" b="1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layers</a:t>
            </a:r>
            <a:r>
              <a:rPr lang="it-IT" sz="20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crossed</a:t>
            </a:r>
            <a:endParaRPr lang="it-IT" sz="2000" b="1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 flipV="1">
            <a:off x="3214255" y="1758769"/>
            <a:ext cx="0" cy="11091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tangolo 20"/>
          <p:cNvSpPr/>
          <p:nvPr/>
        </p:nvSpPr>
        <p:spPr>
          <a:xfrm>
            <a:off x="2594402" y="1976356"/>
            <a:ext cx="2678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it-IT" sz="2000" b="1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2109490" y="2128756"/>
            <a:ext cx="2678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1624578" y="1754676"/>
            <a:ext cx="2678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it-IT" sz="2000" b="1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1153524" y="2724500"/>
            <a:ext cx="2678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654756" y="2849189"/>
            <a:ext cx="2678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8" t="8564" r="7576" b="4730"/>
          <a:stretch/>
        </p:blipFill>
        <p:spPr>
          <a:xfrm>
            <a:off x="3826661" y="2337636"/>
            <a:ext cx="2150867" cy="1496415"/>
          </a:xfrm>
          <a:prstGeom prst="rect">
            <a:avLst/>
          </a:prstGeom>
        </p:spPr>
      </p:pic>
      <p:sp>
        <p:nvSpPr>
          <p:cNvPr id="26" name="Rettangolo 25"/>
          <p:cNvSpPr/>
          <p:nvPr/>
        </p:nvSpPr>
        <p:spPr>
          <a:xfrm>
            <a:off x="4384654" y="2472719"/>
            <a:ext cx="910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kern="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V13.1.1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11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15" y="3577516"/>
            <a:ext cx="3908329" cy="2859655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81280" y="34165"/>
            <a:ext cx="3310065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MSD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comparison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, 3</a:t>
            </a:r>
            <a:endParaRPr lang="it-IT" altLang="it-IT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385485" y="6446123"/>
            <a:ext cx="606116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5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3908329" y="80972"/>
            <a:ext cx="348845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it-IT" sz="24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MSD V13.0.0 and V13.0.1 </a:t>
            </a:r>
            <a:endParaRPr lang="it-IT" sz="2400" b="1" dirty="0"/>
          </a:p>
        </p:txBody>
      </p:sp>
      <p:sp>
        <p:nvSpPr>
          <p:cNvPr id="20" name="Rettangolo 19"/>
          <p:cNvSpPr/>
          <p:nvPr/>
        </p:nvSpPr>
        <p:spPr>
          <a:xfrm>
            <a:off x="1937773" y="3836964"/>
            <a:ext cx="1088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Carbon</a:t>
            </a:r>
            <a:endParaRPr lang="it-IT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15" y="698785"/>
            <a:ext cx="3994476" cy="292268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541" y="692374"/>
            <a:ext cx="4018906" cy="2940562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783" y="3577516"/>
            <a:ext cx="3816519" cy="2792479"/>
          </a:xfrm>
          <a:prstGeom prst="rect">
            <a:avLst/>
          </a:prstGeom>
        </p:spPr>
      </p:pic>
      <p:sp>
        <p:nvSpPr>
          <p:cNvPr id="21" name="Rettangolo 20"/>
          <p:cNvSpPr/>
          <p:nvPr/>
        </p:nvSpPr>
        <p:spPr>
          <a:xfrm>
            <a:off x="6712254" y="3782673"/>
            <a:ext cx="1285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Nitrogen</a:t>
            </a:r>
            <a:endParaRPr lang="it-IT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6452295" y="980903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Boron</a:t>
            </a:r>
            <a:endParaRPr lang="it-IT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1694691" y="968723"/>
            <a:ext cx="13708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Beryllium</a:t>
            </a:r>
            <a:endParaRPr lang="it-IT" sz="2400" kern="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484915" y="6417362"/>
            <a:ext cx="8174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V13.0.X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geometry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optimized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avoid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problem</a:t>
            </a:r>
            <a:endParaRPr lang="it-IT" sz="24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" t="8777" r="7576"/>
          <a:stretch/>
        </p:blipFill>
        <p:spPr>
          <a:xfrm>
            <a:off x="2179041" y="1671245"/>
            <a:ext cx="1852630" cy="135839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9" t="8564" r="7577" b="4730"/>
          <a:stretch/>
        </p:blipFill>
        <p:spPr>
          <a:xfrm>
            <a:off x="6523313" y="1660756"/>
            <a:ext cx="1924864" cy="1357746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3026904" y="1779987"/>
            <a:ext cx="910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kern="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V13.1.1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7418789" y="1752273"/>
            <a:ext cx="910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kern="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V13.1.1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5" t="8138" r="7273" b="4517"/>
          <a:stretch/>
        </p:blipFill>
        <p:spPr>
          <a:xfrm>
            <a:off x="2291781" y="4485205"/>
            <a:ext cx="1746790" cy="1230556"/>
          </a:xfrm>
          <a:prstGeom prst="rect">
            <a:avLst/>
          </a:prstGeom>
        </p:spPr>
      </p:pic>
      <p:sp>
        <p:nvSpPr>
          <p:cNvPr id="19" name="Rettangolo 18"/>
          <p:cNvSpPr/>
          <p:nvPr/>
        </p:nvSpPr>
        <p:spPr>
          <a:xfrm>
            <a:off x="3193159" y="4592462"/>
            <a:ext cx="910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kern="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V13.1.1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4" t="8564" r="8030" b="5156"/>
          <a:stretch/>
        </p:blipFill>
        <p:spPr>
          <a:xfrm>
            <a:off x="7144308" y="4475592"/>
            <a:ext cx="1553122" cy="1088260"/>
          </a:xfrm>
          <a:prstGeom prst="rect">
            <a:avLst/>
          </a:prstGeom>
        </p:spPr>
      </p:pic>
      <p:sp>
        <p:nvSpPr>
          <p:cNvPr id="25" name="Rettangolo 24"/>
          <p:cNvSpPr/>
          <p:nvPr/>
        </p:nvSpPr>
        <p:spPr>
          <a:xfrm>
            <a:off x="7183258" y="4426205"/>
            <a:ext cx="910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kern="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V13.1.1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77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080655" y="23561"/>
            <a:ext cx="6109853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FOOT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Papers</a:t>
            </a:r>
            <a:endParaRPr lang="it-IT" altLang="it-IT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6272" y="6366154"/>
            <a:ext cx="606116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6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76273" y="887236"/>
            <a:ext cx="8610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God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new: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draft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of the first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paper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in FOOT: «</a:t>
            </a:r>
            <a:r>
              <a:rPr lang="it-IT" sz="2400" i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Development and </a:t>
            </a:r>
            <a:r>
              <a:rPr lang="it-IT" sz="2400" i="1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Characterization</a:t>
            </a:r>
            <a:r>
              <a:rPr lang="it-IT" sz="2400" i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of a </a:t>
            </a:r>
            <a:r>
              <a:rPr lang="el-GR" sz="2400" i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it-IT" sz="2400" i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E-TOF detector </a:t>
            </a:r>
            <a:r>
              <a:rPr lang="it-IT" sz="2400" i="1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prototype</a:t>
            </a:r>
            <a:r>
              <a:rPr lang="it-IT" sz="2400" i="1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for the FOOT </a:t>
            </a:r>
            <a:r>
              <a:rPr lang="it-IT" sz="2400" i="1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experiment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9" name="Rettangolo 8"/>
          <p:cNvSpPr/>
          <p:nvPr/>
        </p:nvSpPr>
        <p:spPr>
          <a:xfrm>
            <a:off x="76272" y="2489575"/>
            <a:ext cx="43571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Important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papers</a:t>
            </a:r>
            <a:endParaRPr lang="it-IT" sz="24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90125" y="3362414"/>
            <a:ext cx="75991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Possibility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extract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papers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from the CDR:</a:t>
            </a: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FOOT detector (NIM, JINST,…)</a:t>
            </a: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FOOT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experiment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(EPJC, J.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Phys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G,…)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76272" y="4754651"/>
            <a:ext cx="90538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Giuseppe contacted the </a:t>
            </a:r>
            <a:r>
              <a:rPr lang="en-US" sz="2400" b="1" dirty="0" smtClean="0">
                <a:solidFill>
                  <a:srgbClr val="FF0000"/>
                </a:solidFill>
              </a:rPr>
              <a:t>Journal </a:t>
            </a:r>
            <a:r>
              <a:rPr lang="en-US" sz="2400" b="1" dirty="0">
                <a:solidFill>
                  <a:srgbClr val="FF0000"/>
                </a:solidFill>
              </a:rPr>
              <a:t>of Physics G </a:t>
            </a:r>
            <a:r>
              <a:rPr lang="en-US" sz="2400" dirty="0"/>
              <a:t>and </a:t>
            </a:r>
            <a:r>
              <a:rPr lang="en-US" sz="2400" b="1" dirty="0">
                <a:solidFill>
                  <a:srgbClr val="FF0000"/>
                </a:solidFill>
              </a:rPr>
              <a:t>European Journal of Physics </a:t>
            </a:r>
            <a:r>
              <a:rPr lang="en-US" sz="2400" b="1" dirty="0" smtClean="0">
                <a:solidFill>
                  <a:srgbClr val="FF0000"/>
                </a:solidFill>
              </a:rPr>
              <a:t>C </a:t>
            </a:r>
            <a:r>
              <a:rPr lang="en-US" sz="2400" dirty="0" smtClean="0">
                <a:sym typeface="Wingdings" panose="05000000000000000000" pitchFamily="2" charset="2"/>
              </a:rPr>
              <a:t> possibility to publish paper of order of 40 pages</a:t>
            </a:r>
            <a:r>
              <a:rPr lang="en-US" sz="2400" dirty="0" smtClean="0"/>
              <a:t> </a:t>
            </a:r>
            <a:endParaRPr lang="it-IT" sz="2400" dirty="0"/>
          </a:p>
        </p:txBody>
      </p:sp>
      <p:sp>
        <p:nvSpPr>
          <p:cNvPr id="12" name="Rettangolo 11"/>
          <p:cNvSpPr/>
          <p:nvPr/>
        </p:nvSpPr>
        <p:spPr>
          <a:xfrm>
            <a:off x="90126" y="5729166"/>
            <a:ext cx="90538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Same possibility for </a:t>
            </a:r>
            <a:r>
              <a:rPr lang="en-US" sz="2400" b="1" dirty="0" smtClean="0">
                <a:solidFill>
                  <a:srgbClr val="FF0000"/>
                </a:solidFill>
              </a:rPr>
              <a:t>JINST</a:t>
            </a:r>
            <a:r>
              <a:rPr lang="en-US" sz="2400" dirty="0" smtClean="0"/>
              <a:t> (Journal of Instrumentation), but better to contact </a:t>
            </a:r>
            <a:r>
              <a:rPr lang="en-US" sz="2400" dirty="0" err="1" smtClean="0"/>
              <a:t>Marzio</a:t>
            </a:r>
            <a:r>
              <a:rPr lang="en-US" sz="2400" dirty="0" smtClean="0"/>
              <a:t> </a:t>
            </a:r>
            <a:r>
              <a:rPr lang="en-US" sz="2400" dirty="0" err="1" smtClean="0"/>
              <a:t>Nessi</a:t>
            </a:r>
            <a:r>
              <a:rPr lang="en-US" sz="2400" dirty="0" smtClean="0"/>
              <a:t>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2303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080655" y="23561"/>
            <a:ext cx="6109853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FOOT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Papers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from CDR</a:t>
            </a:r>
            <a:endParaRPr lang="it-IT" altLang="it-IT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167327" y="6352542"/>
            <a:ext cx="606116" cy="365125"/>
          </a:xfrm>
        </p:spPr>
        <p:txBody>
          <a:bodyPr/>
          <a:lstStyle/>
          <a:p>
            <a:fld id="{775E4957-3B3E-4B92-B19B-2D9CF3BA0EB5}" type="slidenum">
              <a:rPr lang="it-IT" smtClean="0"/>
              <a:t>7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28671" y="789705"/>
            <a:ext cx="75991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Possibility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extract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papers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from the CDR:</a:t>
            </a:r>
          </a:p>
          <a:p>
            <a:endParaRPr lang="it-IT" sz="24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it-IT" sz="2400" kern="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FOOT detector</a:t>
            </a:r>
            <a:endParaRPr lang="it-IT" sz="24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Detector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description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meaning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 marL="1714500" lvl="3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chapter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3: Design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criteria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1714500" lvl="3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Chapter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4: Electronic detector Setup;</a:t>
            </a:r>
          </a:p>
          <a:p>
            <a:pPr marL="1714500" lvl="3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Chapter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5: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Emulsion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Chamber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1714500" lvl="3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Chapter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6: DAQ and Trigger;</a:t>
            </a:r>
          </a:p>
          <a:p>
            <a:pPr marL="1714500" lvl="3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endParaRPr lang="it-IT" sz="2400" kern="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it-IT" sz="2400" kern="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 FOOT </a:t>
            </a:r>
            <a:r>
              <a:rPr lang="it-IT" sz="2400" kern="0" dirty="0" err="1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experiment</a:t>
            </a:r>
            <a:endParaRPr lang="it-IT" sz="2400" kern="0" dirty="0" smtClean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0" lvl="3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Chapter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1714500" lvl="3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Chapter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Motivation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1714500" lvl="3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it-IT" sz="2400" kern="0" dirty="0" err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Chapter</a:t>
            </a:r>
            <a:r>
              <a:rPr lang="it-IT" sz="24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7: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Reconstruction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Software;</a:t>
            </a:r>
          </a:p>
          <a:p>
            <a:pPr marL="1714500" lvl="3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Chapter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8: Performances;</a:t>
            </a:r>
          </a:p>
        </p:txBody>
      </p:sp>
      <p:sp>
        <p:nvSpPr>
          <p:cNvPr id="10" name="Rettangolo 9"/>
          <p:cNvSpPr/>
          <p:nvPr/>
        </p:nvSpPr>
        <p:spPr>
          <a:xfrm>
            <a:off x="76272" y="6285733"/>
            <a:ext cx="88322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kern="0" dirty="0" err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ersons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involved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least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ones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involved</a:t>
            </a:r>
            <a:r>
              <a:rPr lang="it-IT" sz="2400" kern="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for the CDR</a:t>
            </a:r>
          </a:p>
        </p:txBody>
      </p:sp>
    </p:spTree>
    <p:extLst>
      <p:ext uri="{BB962C8B-B14F-4D97-AF65-F5344CB8AC3E}">
        <p14:creationId xmlns:p14="http://schemas.microsoft.com/office/powerpoint/2010/main" val="1301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5773</TotalTime>
  <Words>404</Words>
  <Application>Microsoft Office PowerPoint</Application>
  <PresentationFormat>Presentazione su schermo (4:3)</PresentationFormat>
  <Paragraphs>95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spighi</dc:creator>
  <cp:lastModifiedBy>spighi</cp:lastModifiedBy>
  <cp:revision>385</cp:revision>
  <dcterms:created xsi:type="dcterms:W3CDTF">2017-02-22T09:03:10Z</dcterms:created>
  <dcterms:modified xsi:type="dcterms:W3CDTF">2018-01-31T13:14:57Z</dcterms:modified>
</cp:coreProperties>
</file>