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56" r:id="rId1"/>
  </p:sldMasterIdLst>
  <p:notesMasterIdLst>
    <p:notesMasterId r:id="rId25"/>
  </p:notesMasterIdLst>
  <p:sldIdLst>
    <p:sldId id="256" r:id="rId2"/>
    <p:sldId id="274" r:id="rId3"/>
    <p:sldId id="258" r:id="rId4"/>
    <p:sldId id="261" r:id="rId5"/>
    <p:sldId id="262" r:id="rId6"/>
    <p:sldId id="263" r:id="rId7"/>
    <p:sldId id="264" r:id="rId8"/>
    <p:sldId id="265" r:id="rId9"/>
    <p:sldId id="271" r:id="rId10"/>
    <p:sldId id="273" r:id="rId11"/>
    <p:sldId id="272" r:id="rId12"/>
    <p:sldId id="276" r:id="rId13"/>
    <p:sldId id="277" r:id="rId14"/>
    <p:sldId id="278" r:id="rId15"/>
    <p:sldId id="279" r:id="rId16"/>
    <p:sldId id="275" r:id="rId17"/>
    <p:sldId id="281" r:id="rId18"/>
    <p:sldId id="282" r:id="rId19"/>
    <p:sldId id="269" r:id="rId20"/>
    <p:sldId id="283" r:id="rId21"/>
    <p:sldId id="285" r:id="rId22"/>
    <p:sldId id="284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202"/>
    <a:srgbClr val="240E0A"/>
    <a:srgbClr val="82827C"/>
    <a:srgbClr val="ECFAFE"/>
    <a:srgbClr val="F7E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8" y="-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3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02A2D-6FA9-4509-B0DF-88C0457AFC19}" type="datetimeFigureOut">
              <a:rPr lang="it-IT" smtClean="0"/>
              <a:t>31/01/18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4B536-229F-4393-B33D-F5B27A54B7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35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BF2EFC86-D2D9-41FB-9016-C8A3486DBF7A}" type="datetime1">
              <a:rPr lang="en-US" smtClean="0"/>
              <a:t>31/01/18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A4C2F5D-D90A-477E-A0BA-099A558C73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10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C1E4-F82A-4B38-9DB2-1A1A86078AFF}" type="datetime1">
              <a:rPr lang="en-US" smtClean="0"/>
              <a:t>31/01/18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1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6F76-61D3-4931-8A2F-D44FB8F8BA70}" type="datetime1">
              <a:rPr lang="en-US" smtClean="0"/>
              <a:t>31/01/18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43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3853-81B8-43F3-AD6E-C3E2621B4C54}" type="datetime1">
              <a:rPr lang="en-US" smtClean="0"/>
              <a:t>31/01/18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9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2B3A-4B1A-4B9F-87AD-8F56B05268E9}" type="datetime1">
              <a:rPr lang="en-US" smtClean="0"/>
              <a:t>31/01/18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32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1E1F-6BBC-4E9D-8E82-AE0A3FC791BC}" type="datetime1">
              <a:rPr lang="en-US" smtClean="0"/>
              <a:t>31/01/18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0E77-6A7F-46A4-A9E9-F6EA547F3B29}" type="datetime1">
              <a:rPr lang="en-US" smtClean="0"/>
              <a:t>31/01/18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D9A4-D66A-4A3A-BA37-3B5C5E5C0B4C}" type="datetime1">
              <a:rPr lang="en-US" smtClean="0"/>
              <a:t>31/01/18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5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4EED-975C-411A-8AA4-915FCEFAC9F3}" type="datetime1">
              <a:rPr lang="en-US" smtClean="0"/>
              <a:t>31/01/18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A800-1C11-4492-BFBF-FB8A491B07DD}" type="datetime1">
              <a:rPr lang="en-US" smtClean="0"/>
              <a:t>31/01/18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5390-1DA6-42C8-A88C-3D15A6330918}" type="datetime1">
              <a:rPr lang="en-US" smtClean="0"/>
              <a:t>31/01/18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2F5D-D90A-477E-A0BA-099A558C73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4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73BD-9D4D-4BA5-A4B6-7F79B333F2CD}" type="datetime1">
              <a:rPr lang="en-US" smtClean="0"/>
              <a:t>31/01/18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A855-D25F-422A-A089-73C7A8A6D57F}" type="datetime1">
              <a:rPr lang="en-US" smtClean="0"/>
              <a:t>31/01/18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88D8-7829-41AF-9469-BC8DACAF10CA}" type="datetime1">
              <a:rPr lang="en-US" smtClean="0"/>
              <a:t>31/01/18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4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0CC9-F21C-450D-957E-6A9304D730AC}" type="datetime1">
              <a:rPr lang="en-US" smtClean="0"/>
              <a:t>31/01/18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B97D-0961-4D08-B259-CD88D668A22A}" type="datetime1">
              <a:rPr lang="en-US" smtClean="0"/>
              <a:t>31/01/18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0006-6EB7-42FF-AB44-5EF0F1DEBB2C}" type="datetime1">
              <a:rPr lang="en-US" smtClean="0"/>
              <a:t>31/01/18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1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741E855-C5D8-4BA7-A214-711D8DF31037}" type="datetime1">
              <a:rPr lang="en-US" smtClean="0"/>
              <a:t>31/01/18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D94B041-8565-4F94-B099-6DD6EBFD8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669" y="1285105"/>
            <a:ext cx="8825658" cy="2677648"/>
          </a:xfrm>
        </p:spPr>
        <p:txBody>
          <a:bodyPr/>
          <a:lstStyle/>
          <a:p>
            <a:r>
              <a:rPr lang="it-IT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isfy" panose="02000000000000000000" pitchFamily="2" charset="0"/>
                <a:ea typeface="Satisfy" panose="02000000000000000000" pitchFamily="2" charset="0"/>
              </a:rPr>
              <a:t>Version 13 of FOOT </a:t>
            </a:r>
            <a:r>
              <a:rPr lang="it-IT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isfy" panose="02000000000000000000" pitchFamily="2" charset="0"/>
                <a:ea typeface="Satisfy" panose="02000000000000000000" pitchFamily="2" charset="0"/>
              </a:rPr>
              <a:t>Simulation</a:t>
            </a:r>
            <a:r>
              <a:rPr lang="it-IT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isfy" panose="02000000000000000000" pitchFamily="2" charset="0"/>
                <a:ea typeface="Satisfy" panose="02000000000000000000" pitchFamily="2" charset="0"/>
              </a:rPr>
              <a:t>: </a:t>
            </a:r>
            <a:r>
              <a:rPr lang="it-IT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isfy" panose="02000000000000000000" pitchFamily="2" charset="0"/>
                <a:ea typeface="Satisfy" panose="02000000000000000000" pitchFamily="2" charset="0"/>
              </a:rPr>
              <a:t>changes</a:t>
            </a:r>
            <a:r>
              <a:rPr lang="it-IT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isfy" panose="02000000000000000000" pitchFamily="2" charset="0"/>
                <a:ea typeface="Satisfy" panose="02000000000000000000" pitchFamily="2" charset="0"/>
              </a:rPr>
              <a:t> and first data production</a:t>
            </a:r>
            <a:endParaRPr lang="it-IT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tisfy" panose="02000000000000000000" pitchFamily="2" charset="0"/>
              <a:ea typeface="Satisfy" panose="02000000000000000000" pitchFamily="2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7583C5-76EE-437D-BDBB-FF1971D78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526" y="4270797"/>
            <a:ext cx="10111760" cy="1345124"/>
          </a:xfrm>
        </p:spPr>
        <p:txBody>
          <a:bodyPr>
            <a:normAutofit/>
          </a:bodyPr>
          <a:lstStyle/>
          <a:p>
            <a:r>
              <a:rPr lang="it-IT" sz="3100" cap="none" dirty="0">
                <a:latin typeface="Poor Richard" panose="02080502050505020702" pitchFamily="18" charset="0"/>
                <a:ea typeface="Tangerine" panose="02000000000000000000" pitchFamily="2" charset="0"/>
              </a:rPr>
              <a:t>G. </a:t>
            </a:r>
            <a:r>
              <a:rPr lang="it-IT" sz="3100" cap="none" dirty="0" err="1">
                <a:latin typeface="Poor Richard" panose="02080502050505020702" pitchFamily="18" charset="0"/>
                <a:ea typeface="Tangerine" panose="02000000000000000000" pitchFamily="2" charset="0"/>
              </a:rPr>
              <a:t>Battistoni</a:t>
            </a:r>
            <a:r>
              <a:rPr lang="it-IT" sz="3100" cap="none" dirty="0">
                <a:latin typeface="Poor Richard" panose="02080502050505020702" pitchFamily="18" charset="0"/>
                <a:ea typeface="Tangerine" panose="02000000000000000000" pitchFamily="2" charset="0"/>
              </a:rPr>
              <a:t>, Y. </a:t>
            </a:r>
            <a:r>
              <a:rPr lang="it-IT" sz="3100" cap="none" dirty="0" err="1">
                <a:latin typeface="Poor Richard" panose="02080502050505020702" pitchFamily="18" charset="0"/>
                <a:ea typeface="Tangerine" panose="02000000000000000000" pitchFamily="2" charset="0"/>
              </a:rPr>
              <a:t>Dong</a:t>
            </a:r>
            <a:r>
              <a:rPr lang="it-IT" sz="3100" cap="none" dirty="0">
                <a:latin typeface="Poor Richard" panose="02080502050505020702" pitchFamily="18" charset="0"/>
                <a:ea typeface="Tangerine" panose="02000000000000000000" pitchFamily="2" charset="0"/>
              </a:rPr>
              <a:t>, </a:t>
            </a:r>
            <a:r>
              <a:rPr lang="it-IT" sz="3100" cap="none" dirty="0" smtClean="0">
                <a:latin typeface="Poor Richard" panose="02080502050505020702" pitchFamily="18" charset="0"/>
                <a:ea typeface="Tangerine" panose="02000000000000000000" pitchFamily="2" charset="0"/>
              </a:rPr>
              <a:t>A. </a:t>
            </a:r>
            <a:r>
              <a:rPr lang="it-IT" sz="3100" cap="none" dirty="0" err="1" smtClean="0">
                <a:latin typeface="Poor Richard" panose="02080502050505020702" pitchFamily="18" charset="0"/>
                <a:ea typeface="Tangerine" panose="02000000000000000000" pitchFamily="2" charset="0"/>
              </a:rPr>
              <a:t>Embriaco</a:t>
            </a:r>
            <a:r>
              <a:rPr lang="it-IT" sz="3100" cap="none" dirty="0" smtClean="0">
                <a:latin typeface="Poor Richard" panose="02080502050505020702" pitchFamily="18" charset="0"/>
                <a:ea typeface="Tangerine" panose="02000000000000000000" pitchFamily="2" charset="0"/>
              </a:rPr>
              <a:t>, </a:t>
            </a:r>
            <a:r>
              <a:rPr lang="it-IT" sz="3100" cap="none" dirty="0" err="1" smtClean="0">
                <a:latin typeface="Poor Richard" panose="02080502050505020702" pitchFamily="18" charset="0"/>
                <a:ea typeface="Tangerine" panose="02000000000000000000" pitchFamily="2" charset="0"/>
              </a:rPr>
              <a:t>F</a:t>
            </a:r>
            <a:r>
              <a:rPr lang="it-IT" sz="3100" cap="none" dirty="0">
                <a:latin typeface="Poor Richard" panose="02080502050505020702" pitchFamily="18" charset="0"/>
                <a:ea typeface="Tangerine" panose="02000000000000000000" pitchFamily="2" charset="0"/>
              </a:rPr>
              <a:t>. Gargano, I. Mattei, </a:t>
            </a:r>
            <a:r>
              <a:rPr lang="it-IT" sz="3100" cap="none" dirty="0" smtClean="0">
                <a:latin typeface="Poor Richard" panose="02080502050505020702" pitchFamily="18" charset="0"/>
                <a:ea typeface="Tangerine" panose="02000000000000000000" pitchFamily="2" charset="0"/>
              </a:rPr>
              <a:t>S.M</a:t>
            </a:r>
            <a:r>
              <a:rPr lang="it-IT" sz="3100" cap="none" dirty="0">
                <a:latin typeface="Poor Richard" panose="02080502050505020702" pitchFamily="18" charset="0"/>
                <a:ea typeface="Tangerine" panose="02000000000000000000" pitchFamily="2" charset="0"/>
              </a:rPr>
              <a:t>. Valle</a:t>
            </a:r>
          </a:p>
          <a:p>
            <a:endParaRPr lang="it-IT" sz="1700" cap="none" dirty="0">
              <a:latin typeface="Poor Richard" panose="02080502050505020702" pitchFamily="18" charset="0"/>
              <a:ea typeface="Tangerine" panose="02000000000000000000" pitchFamily="2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ADCB0FA2-5A85-4D89-B985-4D5277C89412}"/>
              </a:ext>
            </a:extLst>
          </p:cNvPr>
          <p:cNvGrpSpPr>
            <a:grpSpLocks noChangeAspect="1"/>
          </p:cNvGrpSpPr>
          <p:nvPr/>
        </p:nvGrpSpPr>
        <p:grpSpPr>
          <a:xfrm>
            <a:off x="9699638" y="1279943"/>
            <a:ext cx="1554234" cy="1379109"/>
            <a:chOff x="9254667" y="4216222"/>
            <a:chExt cx="2170364" cy="1925816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xmlns="" id="{C123A8CB-F699-49D5-BCDD-5990A280ABE8}"/>
                </a:ext>
              </a:extLst>
            </p:cNvPr>
            <p:cNvSpPr/>
            <p:nvPr/>
          </p:nvSpPr>
          <p:spPr>
            <a:xfrm>
              <a:off x="10040018" y="4777380"/>
              <a:ext cx="675861" cy="901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BFE5BA79-39E0-4592-8319-B01D03C5A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54667" y="4216222"/>
              <a:ext cx="2170364" cy="1925816"/>
            </a:xfrm>
            <a:prstGeom prst="rect">
              <a:avLst/>
            </a:prstGeom>
          </p:spPr>
        </p:pic>
      </p:grpSp>
      <p:pic>
        <p:nvPicPr>
          <p:cNvPr id="9" name="Picture 4" descr="LOGO INFN NEWS si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750" y="5093480"/>
            <a:ext cx="2232248" cy="1238378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20309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>
            <a:extLst>
              <a:ext uri="{FF2B5EF4-FFF2-40B4-BE49-F238E27FC236}">
                <a16:creationId xmlns:a16="http://schemas.microsoft.com/office/drawing/2014/main" xmlns="" id="{89128CA6-67F8-43AB-AD68-993DBB68D947}"/>
              </a:ext>
            </a:extLst>
          </p:cNvPr>
          <p:cNvSpPr/>
          <p:nvPr/>
        </p:nvSpPr>
        <p:spPr>
          <a:xfrm>
            <a:off x="2101214" y="2520000"/>
            <a:ext cx="1142355" cy="4140000"/>
          </a:xfrm>
          <a:prstGeom prst="rect">
            <a:avLst/>
          </a:prstGeom>
          <a:solidFill>
            <a:srgbClr val="ECFAFE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xmlns="" id="{5EDC92BB-CBDD-469F-A2AC-A0D23DF3FFD7}"/>
              </a:ext>
            </a:extLst>
          </p:cNvPr>
          <p:cNvSpPr/>
          <p:nvPr/>
        </p:nvSpPr>
        <p:spPr>
          <a:xfrm>
            <a:off x="3254442" y="2520000"/>
            <a:ext cx="1142355" cy="4140000"/>
          </a:xfrm>
          <a:prstGeom prst="rect">
            <a:avLst/>
          </a:prstGeom>
          <a:solidFill>
            <a:srgbClr val="ECFAFE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xmlns="" id="{125260C9-6CB6-4920-A5B8-88855E733CB3}"/>
              </a:ext>
            </a:extLst>
          </p:cNvPr>
          <p:cNvSpPr/>
          <p:nvPr/>
        </p:nvSpPr>
        <p:spPr>
          <a:xfrm>
            <a:off x="956524" y="2520000"/>
            <a:ext cx="1142355" cy="4140000"/>
          </a:xfrm>
          <a:prstGeom prst="rect">
            <a:avLst/>
          </a:prstGeom>
          <a:solidFill>
            <a:srgbClr val="ECFAFE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xmlns="" id="{F764B055-0BBB-4CB7-84F1-1E6BBF71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FFC000"/>
                </a:solidFill>
              </a:rPr>
              <a:t>Microstrip</a:t>
            </a:r>
            <a:r>
              <a:rPr lang="it-IT" dirty="0">
                <a:solidFill>
                  <a:srgbClr val="FFC000"/>
                </a:solidFill>
              </a:rPr>
              <a:t> Detector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047F4DD3-40E1-41B9-8367-3ECCD795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D1C1B12-F65B-4E84-8E5E-25A9E1C1A323}"/>
              </a:ext>
            </a:extLst>
          </p:cNvPr>
          <p:cNvSpPr txBox="1"/>
          <p:nvPr/>
        </p:nvSpPr>
        <p:spPr>
          <a:xfrm>
            <a:off x="9766852" y="6425557"/>
            <a:ext cx="24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Thanks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Leonello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021F8590-DDA8-481A-8A08-201E3154096E}"/>
              </a:ext>
            </a:extLst>
          </p:cNvPr>
          <p:cNvSpPr txBox="1"/>
          <p:nvPr/>
        </p:nvSpPr>
        <p:spPr>
          <a:xfrm>
            <a:off x="7654253" y="2776551"/>
            <a:ext cx="17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V13.0</a:t>
            </a:r>
          </a:p>
        </p:txBody>
      </p:sp>
      <p:sp>
        <p:nvSpPr>
          <p:cNvPr id="17" name="Segnaposto contenuto 3">
            <a:extLst>
              <a:ext uri="{FF2B5EF4-FFF2-40B4-BE49-F238E27FC236}">
                <a16:creationId xmlns:a16="http://schemas.microsoft.com/office/drawing/2014/main" xmlns="" id="{39A40350-7AE5-49A5-812C-7E9DBBC211A9}"/>
              </a:ext>
            </a:extLst>
          </p:cNvPr>
          <p:cNvSpPr txBox="1">
            <a:spLocks/>
          </p:cNvSpPr>
          <p:nvPr/>
        </p:nvSpPr>
        <p:spPr>
          <a:xfrm>
            <a:off x="5443066" y="3260173"/>
            <a:ext cx="6174503" cy="29644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sharing</a:t>
            </a:r>
            <a:r>
              <a:rPr lang="it-IT" dirty="0"/>
              <a:t>: 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dirty="0" err="1"/>
              <a:t>charge</a:t>
            </a:r>
            <a:r>
              <a:rPr lang="it-IT" dirty="0"/>
              <a:t> </a:t>
            </a:r>
            <a:r>
              <a:rPr lang="it-IT" dirty="0" err="1"/>
              <a:t>produced</a:t>
            </a:r>
            <a:r>
              <a:rPr lang="it-IT" dirty="0"/>
              <a:t> in a </a:t>
            </a:r>
            <a:r>
              <a:rPr lang="it-IT" dirty="0" err="1"/>
              <a:t>microstrip</a:t>
            </a:r>
            <a:r>
              <a:rPr lang="it-IT" dirty="0"/>
              <a:t> by </a:t>
            </a:r>
            <a:r>
              <a:rPr lang="it-IT" dirty="0" err="1"/>
              <a:t>ionizations</a:t>
            </a:r>
            <a:r>
              <a:rPr lang="it-IT" dirty="0"/>
              <a:t> </a:t>
            </a:r>
            <a:r>
              <a:rPr lang="it-IT" dirty="0" err="1"/>
              <a:t>drifts</a:t>
            </a:r>
            <a:r>
              <a:rPr lang="it-IT" dirty="0"/>
              <a:t>, </a:t>
            </a:r>
            <a:r>
              <a:rPr lang="it-IT" dirty="0" err="1"/>
              <a:t>it</a:t>
            </a:r>
            <a:r>
              <a:rPr lang="it-IT" dirty="0"/>
              <a:t> can </a:t>
            </a:r>
            <a:r>
              <a:rPr lang="it-IT" dirty="0" err="1"/>
              <a:t>partly</a:t>
            </a:r>
            <a:r>
              <a:rPr lang="it-IT" dirty="0"/>
              <a:t> be </a:t>
            </a:r>
            <a:r>
              <a:rPr lang="it-IT" dirty="0" err="1"/>
              <a:t>collected</a:t>
            </a:r>
            <a:r>
              <a:rPr lang="it-IT" dirty="0"/>
              <a:t> by the </a:t>
            </a:r>
            <a:r>
              <a:rPr lang="it-IT" dirty="0" err="1"/>
              <a:t>next</a:t>
            </a:r>
            <a:r>
              <a:rPr lang="it-IT" dirty="0"/>
              <a:t> strip</a:t>
            </a:r>
          </a:p>
          <a:p>
            <a:r>
              <a:rPr lang="it-IT" dirty="0" err="1"/>
              <a:t>Charge</a:t>
            </a:r>
            <a:r>
              <a:rPr lang="it-IT" dirty="0"/>
              <a:t> sharing </a:t>
            </a:r>
            <a:r>
              <a:rPr lang="it-IT" dirty="0" err="1"/>
              <a:t>occurs</a:t>
            </a:r>
            <a:r>
              <a:rPr lang="it-IT" dirty="0"/>
              <a:t> in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~20% </a:t>
            </a:r>
            <a:r>
              <a:rPr lang="it-IT" dirty="0"/>
              <a:t>of the </a:t>
            </a:r>
            <a:r>
              <a:rPr lang="it-IT" dirty="0" err="1"/>
              <a:t>interactions</a:t>
            </a:r>
            <a:endParaRPr lang="it-IT" dirty="0"/>
          </a:p>
          <a:p>
            <a:r>
              <a:rPr lang="it-IT" dirty="0" err="1"/>
              <a:t>Charge</a:t>
            </a:r>
            <a:r>
              <a:rPr lang="it-IT" dirty="0"/>
              <a:t> sharing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function</a:t>
            </a:r>
            <a:r>
              <a:rPr lang="it-IT" dirty="0"/>
              <a:t> of the </a:t>
            </a:r>
            <a:r>
              <a:rPr lang="it-IT" dirty="0" err="1"/>
              <a:t>distance</a:t>
            </a:r>
            <a:r>
              <a:rPr lang="it-IT" dirty="0"/>
              <a:t> from the </a:t>
            </a:r>
            <a:r>
              <a:rPr lang="it-IT" dirty="0" err="1"/>
              <a:t>nearest</a:t>
            </a:r>
            <a:r>
              <a:rPr lang="it-IT" dirty="0"/>
              <a:t> </a:t>
            </a:r>
            <a:r>
              <a:rPr lang="it-IT" dirty="0" err="1"/>
              <a:t>strips</a:t>
            </a:r>
            <a:r>
              <a:rPr lang="it-IT" dirty="0"/>
              <a:t> (</a:t>
            </a:r>
            <a:r>
              <a:rPr lang="it-IT" dirty="0" err="1"/>
              <a:t>see</a:t>
            </a:r>
            <a:r>
              <a:rPr lang="it-IT" dirty="0"/>
              <a:t> figure)</a:t>
            </a:r>
          </a:p>
          <a:p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ONGOING</a:t>
            </a:r>
            <a:endParaRPr lang="it-IT" dirty="0"/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charge sharing </a:t>
            </a:r>
            <a:r>
              <a:rPr lang="en-US" dirty="0"/>
              <a:t>at reconstruction level</a:t>
            </a:r>
          </a:p>
          <a:p>
            <a:endParaRPr lang="it-IT" dirty="0"/>
          </a:p>
          <a:p>
            <a:endParaRPr lang="it-IT" dirty="0"/>
          </a:p>
        </p:txBody>
      </p:sp>
      <p:grpSp>
        <p:nvGrpSpPr>
          <p:cNvPr id="45" name="Gruppo 44">
            <a:extLst>
              <a:ext uri="{FF2B5EF4-FFF2-40B4-BE49-F238E27FC236}">
                <a16:creationId xmlns:a16="http://schemas.microsoft.com/office/drawing/2014/main" xmlns="" id="{FBA162B2-4688-46DC-8D6C-C4C85E17BA3D}"/>
              </a:ext>
            </a:extLst>
          </p:cNvPr>
          <p:cNvGrpSpPr/>
          <p:nvPr/>
        </p:nvGrpSpPr>
        <p:grpSpPr>
          <a:xfrm>
            <a:off x="1308219" y="3555011"/>
            <a:ext cx="3492381" cy="1567928"/>
            <a:chOff x="2609782" y="3481428"/>
            <a:chExt cx="1197846" cy="422863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xmlns="" id="{7F1B3105-F50A-437D-99D9-46F24C3A69A0}"/>
                </a:ext>
              </a:extLst>
            </p:cNvPr>
            <p:cNvGrpSpPr/>
            <p:nvPr/>
          </p:nvGrpSpPr>
          <p:grpSpPr>
            <a:xfrm>
              <a:off x="2880121" y="3660889"/>
              <a:ext cx="389806" cy="236947"/>
              <a:chOff x="2870254" y="3660889"/>
              <a:chExt cx="389806" cy="236947"/>
            </a:xfrm>
          </p:grpSpPr>
          <p:cxnSp>
            <p:nvCxnSpPr>
              <p:cNvPr id="10" name="Connettore diritto 9">
                <a:extLst>
                  <a:ext uri="{FF2B5EF4-FFF2-40B4-BE49-F238E27FC236}">
                    <a16:creationId xmlns:a16="http://schemas.microsoft.com/office/drawing/2014/main" xmlns="" id="{CB011677-0E7F-47D0-8F97-A837934EDE69}"/>
                  </a:ext>
                </a:extLst>
              </p:cNvPr>
              <p:cNvCxnSpPr/>
              <p:nvPr/>
            </p:nvCxnSpPr>
            <p:spPr>
              <a:xfrm>
                <a:off x="2963327" y="3897836"/>
                <a:ext cx="208015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diritto 11">
                <a:extLst>
                  <a:ext uri="{FF2B5EF4-FFF2-40B4-BE49-F238E27FC236}">
                    <a16:creationId xmlns:a16="http://schemas.microsoft.com/office/drawing/2014/main" xmlns="" id="{346A48A5-690D-41B9-A100-BC77A107481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2870254" y="3660889"/>
                <a:ext cx="86743" cy="233017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>
                <a:extLst>
                  <a:ext uri="{FF2B5EF4-FFF2-40B4-BE49-F238E27FC236}">
                    <a16:creationId xmlns:a16="http://schemas.microsoft.com/office/drawing/2014/main" xmlns="" id="{0B39E8BC-6C0F-4AF6-BC77-74C9BF775D4D}"/>
                  </a:ext>
                </a:extLst>
              </p:cNvPr>
              <p:cNvCxnSpPr/>
              <p:nvPr/>
            </p:nvCxnSpPr>
            <p:spPr>
              <a:xfrm>
                <a:off x="3178376" y="3661934"/>
                <a:ext cx="81684" cy="235778"/>
              </a:xfrm>
              <a:prstGeom prst="line">
                <a:avLst/>
              </a:prstGeom>
              <a:ln w="57150"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xmlns="" id="{A69F773D-F326-4F77-AF9C-0F677EB5822D}"/>
                </a:ext>
              </a:extLst>
            </p:cNvPr>
            <p:cNvCxnSpPr/>
            <p:nvPr/>
          </p:nvCxnSpPr>
          <p:spPr>
            <a:xfrm>
              <a:off x="3268239" y="3660198"/>
              <a:ext cx="20801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xmlns="" id="{81E17488-240C-4E2C-BA5A-590F354C9C29}"/>
                </a:ext>
              </a:extLst>
            </p:cNvPr>
            <p:cNvCxnSpPr/>
            <p:nvPr/>
          </p:nvCxnSpPr>
          <p:spPr>
            <a:xfrm>
              <a:off x="2668410" y="3659518"/>
              <a:ext cx="208015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>
              <a:extLst>
                <a:ext uri="{FF2B5EF4-FFF2-40B4-BE49-F238E27FC236}">
                  <a16:creationId xmlns:a16="http://schemas.microsoft.com/office/drawing/2014/main" xmlns="" id="{5F405933-5323-404E-8DEF-725397DCD6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7930" y="3481428"/>
              <a:ext cx="0" cy="42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ttore 2 41">
              <a:extLst>
                <a:ext uri="{FF2B5EF4-FFF2-40B4-BE49-F238E27FC236}">
                  <a16:creationId xmlns:a16="http://schemas.microsoft.com/office/drawing/2014/main" xmlns="" id="{E23D53E4-5830-4614-A650-89B2ABC399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9782" y="3904290"/>
              <a:ext cx="11978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CasellaDiTesto 48">
            <a:extLst>
              <a:ext uri="{FF2B5EF4-FFF2-40B4-BE49-F238E27FC236}">
                <a16:creationId xmlns:a16="http://schemas.microsoft.com/office/drawing/2014/main" xmlns="" id="{BCF8A511-B494-40FA-9A99-2448ADD229AD}"/>
              </a:ext>
            </a:extLst>
          </p:cNvPr>
          <p:cNvSpPr txBox="1"/>
          <p:nvPr/>
        </p:nvSpPr>
        <p:spPr>
          <a:xfrm>
            <a:off x="1152144" y="6179041"/>
            <a:ext cx="77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strip1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xmlns="" id="{BB8B597F-B756-4507-A3AE-7060DD98F15B}"/>
              </a:ext>
            </a:extLst>
          </p:cNvPr>
          <p:cNvSpPr txBox="1"/>
          <p:nvPr/>
        </p:nvSpPr>
        <p:spPr>
          <a:xfrm>
            <a:off x="2258694" y="6179041"/>
            <a:ext cx="77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strip2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xmlns="" id="{A328E6A8-BC27-4BB3-9E45-4A48A8ABB95A}"/>
              </a:ext>
            </a:extLst>
          </p:cNvPr>
          <p:cNvSpPr txBox="1"/>
          <p:nvPr/>
        </p:nvSpPr>
        <p:spPr>
          <a:xfrm>
            <a:off x="3437701" y="6179041"/>
            <a:ext cx="79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strip3</a:t>
            </a:r>
          </a:p>
        </p:txBody>
      </p: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xmlns="" id="{E2A477B4-651C-4258-B763-1FC64F6FF43B}"/>
              </a:ext>
            </a:extLst>
          </p:cNvPr>
          <p:cNvCxnSpPr/>
          <p:nvPr/>
        </p:nvCxnSpPr>
        <p:spPr>
          <a:xfrm>
            <a:off x="2353944" y="2519999"/>
            <a:ext cx="0" cy="412920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xmlns="" id="{4C637125-A345-45B4-9B14-279D7C1BC8F2}"/>
              </a:ext>
            </a:extLst>
          </p:cNvPr>
          <p:cNvCxnSpPr/>
          <p:nvPr/>
        </p:nvCxnSpPr>
        <p:spPr>
          <a:xfrm>
            <a:off x="2963544" y="2519999"/>
            <a:ext cx="0" cy="412920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xmlns="" id="{145D26EE-1EB2-42B6-80EE-D4C9AABD91F0}"/>
              </a:ext>
            </a:extLst>
          </p:cNvPr>
          <p:cNvSpPr txBox="1"/>
          <p:nvPr/>
        </p:nvSpPr>
        <p:spPr>
          <a:xfrm rot="16200000">
            <a:off x="1900381" y="2922017"/>
            <a:ext cx="66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10%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xmlns="" id="{258B651B-453C-42EC-8C01-B2614F9834D8}"/>
              </a:ext>
            </a:extLst>
          </p:cNvPr>
          <p:cNvSpPr txBox="1"/>
          <p:nvPr/>
        </p:nvSpPr>
        <p:spPr>
          <a:xfrm rot="16200000">
            <a:off x="2768062" y="2909068"/>
            <a:ext cx="66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10%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xmlns="" id="{F34A4169-35FD-45EC-9206-442E81517128}"/>
              </a:ext>
            </a:extLst>
          </p:cNvPr>
          <p:cNvSpPr txBox="1"/>
          <p:nvPr/>
        </p:nvSpPr>
        <p:spPr>
          <a:xfrm rot="16200000">
            <a:off x="2343274" y="2909897"/>
            <a:ext cx="66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80%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xmlns="" id="{2E7B17B1-6F72-4CC0-96E0-BF5C33AF920F}"/>
              </a:ext>
            </a:extLst>
          </p:cNvPr>
          <p:cNvSpPr txBox="1"/>
          <p:nvPr/>
        </p:nvSpPr>
        <p:spPr>
          <a:xfrm>
            <a:off x="2349310" y="3418711"/>
            <a:ext cx="989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</a:t>
            </a:r>
            <a:endParaRPr lang="it-IT" b="1" dirty="0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xmlns="" id="{D70D333E-428F-4588-AA09-C346D86404B0}"/>
              </a:ext>
            </a:extLst>
          </p:cNvPr>
          <p:cNvSpPr txBox="1"/>
          <p:nvPr/>
        </p:nvSpPr>
        <p:spPr>
          <a:xfrm>
            <a:off x="2415780" y="4020390"/>
            <a:ext cx="98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xmlns="" id="{463E1A3D-0770-402D-B870-2C444E1FF685}"/>
              </a:ext>
            </a:extLst>
          </p:cNvPr>
          <p:cNvCxnSpPr/>
          <p:nvPr/>
        </p:nvCxnSpPr>
        <p:spPr>
          <a:xfrm>
            <a:off x="2634429" y="4213297"/>
            <a:ext cx="7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7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F764B055-0BBB-4CB7-84F1-1E6BBF71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FFC000"/>
                </a:solidFill>
              </a:rPr>
              <a:t>Microstrip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 smtClean="0">
                <a:solidFill>
                  <a:srgbClr val="FFC000"/>
                </a:solidFill>
              </a:rPr>
              <a:t>Detector. </a:t>
            </a:r>
            <a:r>
              <a:rPr lang="it-IT" dirty="0" err="1" smtClean="0">
                <a:solidFill>
                  <a:srgbClr val="FFC000"/>
                </a:solidFill>
              </a:rPr>
              <a:t>Configuration</a:t>
            </a:r>
            <a:r>
              <a:rPr lang="it-IT" dirty="0" smtClean="0">
                <a:solidFill>
                  <a:srgbClr val="FFC000"/>
                </a:solidFill>
              </a:rPr>
              <a:t> 2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047F4DD3-40E1-41B9-8367-3ECCD795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D1C1B12-F65B-4E84-8E5E-25A9E1C1A323}"/>
              </a:ext>
            </a:extLst>
          </p:cNvPr>
          <p:cNvSpPr txBox="1"/>
          <p:nvPr/>
        </p:nvSpPr>
        <p:spPr>
          <a:xfrm>
            <a:off x="9766852" y="6425557"/>
            <a:ext cx="24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Thanks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Leonello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021F8590-DDA8-481A-8A08-201E3154096E}"/>
              </a:ext>
            </a:extLst>
          </p:cNvPr>
          <p:cNvSpPr txBox="1"/>
          <p:nvPr/>
        </p:nvSpPr>
        <p:spPr>
          <a:xfrm>
            <a:off x="9101739" y="2731254"/>
            <a:ext cx="17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V13.1</a:t>
            </a:r>
          </a:p>
        </p:txBody>
      </p:sp>
      <p:sp>
        <p:nvSpPr>
          <p:cNvPr id="17" name="Segnaposto contenuto 3">
            <a:extLst>
              <a:ext uri="{FF2B5EF4-FFF2-40B4-BE49-F238E27FC236}">
                <a16:creationId xmlns:a16="http://schemas.microsoft.com/office/drawing/2014/main" xmlns="" id="{39A40350-7AE5-49A5-812C-7E9DBBC211A9}"/>
              </a:ext>
            </a:extLst>
          </p:cNvPr>
          <p:cNvSpPr txBox="1">
            <a:spLocks/>
          </p:cNvSpPr>
          <p:nvPr/>
        </p:nvSpPr>
        <p:spPr>
          <a:xfrm>
            <a:off x="7963846" y="3260173"/>
            <a:ext cx="4029371" cy="29644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</a:t>
            </a:r>
            <a:endParaRPr lang="it-IT" dirty="0"/>
          </a:p>
          <a:p>
            <a:r>
              <a:rPr lang="en-US" dirty="0"/>
              <a:t>Each plane: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single layer </a:t>
            </a:r>
            <a:r>
              <a:rPr lang="en-US" dirty="0"/>
              <a:t>of Silicon Microstrips (150 </a:t>
            </a:r>
            <a:r>
              <a:rPr lang="el-GR" dirty="0"/>
              <a:t>μ</a:t>
            </a:r>
            <a:r>
              <a:rPr lang="it-IT" dirty="0"/>
              <a:t>m </a:t>
            </a:r>
            <a:r>
              <a:rPr lang="it-IT" dirty="0" err="1"/>
              <a:t>thick</a:t>
            </a:r>
            <a:r>
              <a:rPr lang="en-US" dirty="0"/>
              <a:t>)</a:t>
            </a:r>
          </a:p>
          <a:p>
            <a:r>
              <a:rPr lang="it-IT" dirty="0"/>
              <a:t>No </a:t>
            </a:r>
            <a:r>
              <a:rPr lang="it-IT" dirty="0" err="1"/>
              <a:t>Kapton</a:t>
            </a:r>
            <a:r>
              <a:rPr lang="it-IT" dirty="0"/>
              <a:t> </a:t>
            </a:r>
            <a:r>
              <a:rPr lang="it-IT" dirty="0" err="1"/>
              <a:t>foil</a:t>
            </a:r>
            <a:endParaRPr lang="it-IT" dirty="0"/>
          </a:p>
          <a:p>
            <a:r>
              <a:rPr lang="it-IT" dirty="0"/>
              <a:t>No insensitive </a:t>
            </a:r>
            <a:r>
              <a:rPr lang="it-IT" dirty="0" err="1"/>
              <a:t>regions</a:t>
            </a:r>
            <a:endParaRPr lang="it-IT" dirty="0"/>
          </a:p>
          <a:p>
            <a:r>
              <a:rPr lang="it-IT" dirty="0"/>
              <a:t>No LGAD system</a:t>
            </a:r>
            <a:endParaRPr lang="en-US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C497B76A-C4E7-482C-9B6E-CE4077609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92" r="23773"/>
          <a:stretch/>
        </p:blipFill>
        <p:spPr>
          <a:xfrm>
            <a:off x="4226404" y="2962086"/>
            <a:ext cx="346993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EFA589E-22D0-4C47-B4F6-CAA7CCDB5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71" r="23699"/>
          <a:stretch/>
        </p:blipFill>
        <p:spPr>
          <a:xfrm>
            <a:off x="435827" y="2962086"/>
            <a:ext cx="3523066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3" name="Gruppo 22">
            <a:extLst>
              <a:ext uri="{FF2B5EF4-FFF2-40B4-BE49-F238E27FC236}">
                <a16:creationId xmlns:a16="http://schemas.microsoft.com/office/drawing/2014/main" xmlns="" id="{EF87C03A-874F-4332-B4A8-E788A8382957}"/>
              </a:ext>
            </a:extLst>
          </p:cNvPr>
          <p:cNvGrpSpPr/>
          <p:nvPr/>
        </p:nvGrpSpPr>
        <p:grpSpPr>
          <a:xfrm>
            <a:off x="6796284" y="4844056"/>
            <a:ext cx="833696" cy="1424339"/>
            <a:chOff x="6796284" y="4886096"/>
            <a:chExt cx="833696" cy="1424339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xmlns="" id="{FE112CF7-4F8C-4FA2-AE25-FFB89F2665F8}"/>
                </a:ext>
              </a:extLst>
            </p:cNvPr>
            <p:cNvGrpSpPr/>
            <p:nvPr/>
          </p:nvGrpSpPr>
          <p:grpSpPr>
            <a:xfrm>
              <a:off x="6894494" y="5070764"/>
              <a:ext cx="455768" cy="944033"/>
              <a:chOff x="4007207" y="5092335"/>
              <a:chExt cx="455768" cy="944033"/>
            </a:xfrm>
          </p:grpSpPr>
          <p:cxnSp>
            <p:nvCxnSpPr>
              <p:cNvPr id="12" name="Connettore 2 11">
                <a:extLst>
                  <a:ext uri="{FF2B5EF4-FFF2-40B4-BE49-F238E27FC236}">
                    <a16:creationId xmlns:a16="http://schemas.microsoft.com/office/drawing/2014/main" xmlns="" id="{32220C31-CB56-4A79-8129-34ED578930B0}"/>
                  </a:ext>
                </a:extLst>
              </p:cNvPr>
              <p:cNvCxnSpPr/>
              <p:nvPr/>
            </p:nvCxnSpPr>
            <p:spPr>
              <a:xfrm flipV="1">
                <a:off x="4459601" y="5092335"/>
                <a:ext cx="0" cy="9440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2 17">
                <a:extLst>
                  <a:ext uri="{FF2B5EF4-FFF2-40B4-BE49-F238E27FC236}">
                    <a16:creationId xmlns:a16="http://schemas.microsoft.com/office/drawing/2014/main" xmlns="" id="{178C992A-AD1C-4530-91E0-504FF957CE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07207" y="6036366"/>
                <a:ext cx="455768" cy="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xmlns="" id="{62D8FF72-8811-4421-96BB-63FA8E56FE92}"/>
                </a:ext>
              </a:extLst>
            </p:cNvPr>
            <p:cNvSpPr txBox="1"/>
            <p:nvPr/>
          </p:nvSpPr>
          <p:spPr>
            <a:xfrm>
              <a:off x="7346888" y="4886096"/>
              <a:ext cx="283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accent1"/>
                  </a:solidFill>
                </a:rPr>
                <a:t>y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xmlns="" id="{7C262509-275D-4C4C-A6A1-CB0659A85A6D}"/>
                </a:ext>
              </a:extLst>
            </p:cNvPr>
            <p:cNvSpPr txBox="1"/>
            <p:nvPr/>
          </p:nvSpPr>
          <p:spPr>
            <a:xfrm>
              <a:off x="6796284" y="5941103"/>
              <a:ext cx="283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accent1"/>
                  </a:solidFill>
                </a:rPr>
                <a:t>x</a:t>
              </a: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xmlns="" id="{059B0397-9BC8-4023-8163-47F8425493A0}"/>
              </a:ext>
            </a:extLst>
          </p:cNvPr>
          <p:cNvGrpSpPr/>
          <p:nvPr/>
        </p:nvGrpSpPr>
        <p:grpSpPr>
          <a:xfrm>
            <a:off x="869052" y="4812525"/>
            <a:ext cx="647863" cy="1424339"/>
            <a:chOff x="7346888" y="4886096"/>
            <a:chExt cx="647863" cy="1424339"/>
          </a:xfrm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xmlns="" id="{3BFE650C-AA05-46EF-A2CE-B71E3B0216F8}"/>
                </a:ext>
              </a:extLst>
            </p:cNvPr>
            <p:cNvGrpSpPr/>
            <p:nvPr/>
          </p:nvGrpSpPr>
          <p:grpSpPr>
            <a:xfrm>
              <a:off x="7346888" y="5070764"/>
              <a:ext cx="549653" cy="944033"/>
              <a:chOff x="4459601" y="5092335"/>
              <a:chExt cx="549653" cy="944033"/>
            </a:xfrm>
          </p:grpSpPr>
          <p:cxnSp>
            <p:nvCxnSpPr>
              <p:cNvPr id="28" name="Connettore 2 27">
                <a:extLst>
                  <a:ext uri="{FF2B5EF4-FFF2-40B4-BE49-F238E27FC236}">
                    <a16:creationId xmlns:a16="http://schemas.microsoft.com/office/drawing/2014/main" xmlns="" id="{8318A9E7-DB69-4665-8C68-09379C293637}"/>
                  </a:ext>
                </a:extLst>
              </p:cNvPr>
              <p:cNvCxnSpPr/>
              <p:nvPr/>
            </p:nvCxnSpPr>
            <p:spPr>
              <a:xfrm flipV="1">
                <a:off x="4459601" y="5092335"/>
                <a:ext cx="0" cy="9440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2 28">
                <a:extLst>
                  <a:ext uri="{FF2B5EF4-FFF2-40B4-BE49-F238E27FC236}">
                    <a16:creationId xmlns:a16="http://schemas.microsoft.com/office/drawing/2014/main" xmlns="" id="{2B368BC8-0CB5-46B0-A31C-95FCE88C11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2975" y="6036368"/>
                <a:ext cx="5462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xmlns="" id="{20AC9684-62FE-41FB-994B-DA3FCBE79496}"/>
                </a:ext>
              </a:extLst>
            </p:cNvPr>
            <p:cNvSpPr txBox="1"/>
            <p:nvPr/>
          </p:nvSpPr>
          <p:spPr>
            <a:xfrm>
              <a:off x="7346888" y="4886096"/>
              <a:ext cx="283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accent1"/>
                  </a:solidFill>
                </a:rPr>
                <a:t>y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xmlns="" id="{62AABF4E-BB40-4CA8-8A29-319FFE05D708}"/>
                </a:ext>
              </a:extLst>
            </p:cNvPr>
            <p:cNvSpPr txBox="1"/>
            <p:nvPr/>
          </p:nvSpPr>
          <p:spPr>
            <a:xfrm>
              <a:off x="7711659" y="5941103"/>
              <a:ext cx="283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accent1"/>
                  </a:solidFill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34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9875E07-F5E4-47C1-B908-DDAA63D12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FFC000"/>
                </a:solidFill>
              </a:rPr>
              <a:t>Magnets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2F9E3F72-3B8F-454C-9FCE-94C74AC7DF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597" r="25563"/>
          <a:stretch/>
        </p:blipFill>
        <p:spPr>
          <a:xfrm>
            <a:off x="662402" y="2785260"/>
            <a:ext cx="3551583" cy="3234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412EF80-4B0B-4724-82E3-FF1FCE032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0588" y="2291644"/>
            <a:ext cx="7015162" cy="43377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</a:t>
            </a:r>
            <a:endParaRPr lang="it-IT" dirty="0"/>
          </a:p>
          <a:p>
            <a:r>
              <a:rPr lang="en-US" dirty="0"/>
              <a:t>The construction of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identical magnets </a:t>
            </a:r>
            <a:r>
              <a:rPr lang="en-US" dirty="0"/>
              <a:t>is cheaper, so in V13 both magnets have an internal radius of about 5 cm</a:t>
            </a:r>
          </a:p>
          <a:p>
            <a:r>
              <a:rPr lang="en-US" dirty="0"/>
              <a:t>The magnets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thickness</a:t>
            </a:r>
            <a:r>
              <a:rPr lang="en-US" dirty="0"/>
              <a:t> (in red) has been enlarged to a more realistic </a:t>
            </a:r>
            <a:r>
              <a:rPr lang="en-US" dirty="0" smtClean="0"/>
              <a:t>value</a:t>
            </a:r>
            <a:endParaRPr lang="it-IT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DO</a:t>
            </a:r>
            <a:endParaRPr lang="it-IT" dirty="0"/>
          </a:p>
          <a:p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Overall</a:t>
            </a:r>
            <a:r>
              <a:rPr lang="en-US" dirty="0"/>
              <a:t> final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dimensions</a:t>
            </a:r>
            <a:r>
              <a:rPr lang="en-US" dirty="0"/>
              <a:t> have still to be defined. In particular, the length in </a:t>
            </a:r>
            <a:r>
              <a:rPr lang="en-US" i="1" dirty="0"/>
              <a:t>z</a:t>
            </a:r>
            <a:r>
              <a:rPr lang="en-US" dirty="0"/>
              <a:t> has to be decided (compromise between cost and </a:t>
            </a:r>
            <a:r>
              <a:rPr lang="en-US" i="1" dirty="0"/>
              <a:t>B dl</a:t>
            </a:r>
            <a:r>
              <a:rPr lang="en-US" dirty="0"/>
              <a:t>) and also the distance between the magnets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map </a:t>
            </a:r>
            <a:r>
              <a:rPr lang="en-US" dirty="0"/>
              <a:t>is still approximated (when there will be a ~finalized geometry we will ask for a realistic one</a:t>
            </a:r>
            <a:r>
              <a:rPr lang="en-US" dirty="0" smtClean="0"/>
              <a:t>)</a:t>
            </a:r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Warning: the financial estimates were evaluated for magnets shorter than in V12.4 (7 cm against 10 cm).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What’s the impact?</a:t>
            </a:r>
            <a:endParaRPr lang="en-US" sz="2000" b="1" u="sng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804ED6F1-1EDE-4142-995F-92F1EA30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xmlns="" id="{609D2A2F-E336-4967-BA4B-243C7D4E5547}"/>
              </a:ext>
            </a:extLst>
          </p:cNvPr>
          <p:cNvCxnSpPr/>
          <p:nvPr/>
        </p:nvCxnSpPr>
        <p:spPr>
          <a:xfrm>
            <a:off x="3000375" y="2986088"/>
            <a:ext cx="0" cy="9144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5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Sub </a:t>
            </a:r>
            <a:r>
              <a:rPr lang="it-IT" dirty="0" err="1" smtClean="0">
                <a:solidFill>
                  <a:srgbClr val="FFC000"/>
                </a:solidFill>
              </a:rPr>
              <a:t>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7288" y="3125611"/>
            <a:ext cx="5632490" cy="34163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Short magnet length = </a:t>
            </a:r>
            <a:r>
              <a:rPr lang="en-US" sz="2400" dirty="0" smtClean="0">
                <a:solidFill>
                  <a:srgbClr val="0000FF"/>
                </a:solidFill>
              </a:rPr>
              <a:t>7 cm </a:t>
            </a:r>
            <a:r>
              <a:rPr lang="en-US" sz="2400" dirty="0" smtClean="0"/>
              <a:t>(first design by C. </a:t>
            </a:r>
            <a:r>
              <a:rPr lang="en-US" sz="2400" dirty="0" err="1" smtClean="0"/>
              <a:t>Sanelli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Realistic Field map calculation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776" y="3125611"/>
            <a:ext cx="5757446" cy="341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V12.4 design: magnet length </a:t>
            </a:r>
            <a:r>
              <a:rPr lang="en-US" sz="2400" dirty="0" smtClean="0">
                <a:solidFill>
                  <a:srgbClr val="0000FF"/>
                </a:solidFill>
              </a:rPr>
              <a:t>= 10 cm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USED FOR CDR</a:t>
            </a:r>
            <a:r>
              <a:rPr lang="en-US" sz="2400" dirty="0" smtClean="0"/>
              <a:t>. Approximate Field map!!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48099" y="2324289"/>
            <a:ext cx="3498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</a:rPr>
              <a:t>V13.0.</a:t>
            </a:r>
            <a:r>
              <a:rPr lang="en-US" sz="2800" b="1" dirty="0">
                <a:solidFill>
                  <a:srgbClr val="0000FF"/>
                </a:solidFill>
              </a:rPr>
              <a:t>1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</a:rPr>
              <a:t>and </a:t>
            </a:r>
            <a:r>
              <a:rPr lang="en-US" sz="2800" b="1" dirty="0">
                <a:solidFill>
                  <a:srgbClr val="800000"/>
                </a:solidFill>
              </a:rPr>
              <a:t>V13.1.</a:t>
            </a:r>
            <a:r>
              <a:rPr lang="en-US" sz="28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3086" y="2324289"/>
            <a:ext cx="3498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V13.0.</a:t>
            </a:r>
            <a:r>
              <a:rPr lang="en-US" sz="2800" b="1" dirty="0" smtClean="0">
                <a:solidFill>
                  <a:srgbClr val="0000FF"/>
                </a:solidFill>
              </a:rPr>
              <a:t>0</a:t>
            </a:r>
            <a:r>
              <a:rPr lang="en-US" sz="2800" b="1" dirty="0" smtClean="0">
                <a:solidFill>
                  <a:srgbClr val="800000"/>
                </a:solidFill>
              </a:rPr>
              <a:t> and V13.1.</a:t>
            </a:r>
            <a:r>
              <a:rPr lang="en-US" sz="2800" b="1" dirty="0" smtClean="0">
                <a:solidFill>
                  <a:srgbClr val="0000FF"/>
                </a:solidFill>
              </a:rPr>
              <a:t>0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9334" y="5249333"/>
            <a:ext cx="5573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first digit instead refers to the MSD configuration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 descr="geov13.1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4268" cy="6858000"/>
          </a:xfrm>
          <a:prstGeom prst="rect">
            <a:avLst/>
          </a:prstGeom>
        </p:spPr>
      </p:pic>
      <p:pic>
        <p:nvPicPr>
          <p:cNvPr id="11" name="Picture 10" descr="geov13.1.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2" y="54429"/>
            <a:ext cx="11524268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37861" y="1409085"/>
            <a:ext cx="3024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V13.0.1 </a:t>
            </a:r>
            <a:r>
              <a:rPr lang="en-US" sz="2400" b="1" dirty="0" smtClean="0"/>
              <a:t>and </a:t>
            </a:r>
            <a:r>
              <a:rPr lang="en-US" sz="2400" b="1" dirty="0"/>
              <a:t>V13.1.1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03975" y="1409085"/>
            <a:ext cx="3024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V13.0.0 and V13.1.0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8742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Test productions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064" y="2434167"/>
            <a:ext cx="10035157" cy="4014611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On </a:t>
            </a:r>
            <a:r>
              <a:rPr lang="en-US" sz="2000" b="1" dirty="0"/>
              <a:t>Tier3 in 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gpfs_data</a:t>
            </a:r>
            <a:r>
              <a:rPr lang="en-US" sz="2000" b="1" dirty="0">
                <a:solidFill>
                  <a:srgbClr val="0000FF"/>
                </a:solidFill>
              </a:rPr>
              <a:t>/local/foot/</a:t>
            </a:r>
            <a:r>
              <a:rPr lang="en-US" sz="2000" b="1" dirty="0" smtClean="0">
                <a:solidFill>
                  <a:srgbClr val="0000FF"/>
                </a:solidFill>
              </a:rPr>
              <a:t>Simulation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Subdirectories: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V13.0.0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V13.1.0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V13.0.1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V13.1.1</a:t>
            </a:r>
          </a:p>
          <a:p>
            <a:pPr marL="457200" lvl="1" indent="0">
              <a:buNone/>
            </a:pPr>
            <a:r>
              <a:rPr lang="en-US" sz="1800" b="1" dirty="0" smtClean="0"/>
              <a:t>In </a:t>
            </a:r>
            <a:r>
              <a:rPr lang="en-US" sz="1800" b="1" dirty="0"/>
              <a:t>each </a:t>
            </a:r>
            <a:r>
              <a:rPr lang="en-US" sz="1800" b="1" dirty="0" smtClean="0"/>
              <a:t>subdirectory: </a:t>
            </a:r>
            <a:r>
              <a:rPr lang="en-US" sz="1800" b="1" dirty="0" smtClean="0">
                <a:solidFill>
                  <a:srgbClr val="FF0000"/>
                </a:solidFill>
              </a:rPr>
              <a:t>16O_C2H4_200_1.root</a:t>
            </a:r>
          </a:p>
          <a:p>
            <a:pPr marL="457200" lvl="1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10</a:t>
            </a:r>
            <a:r>
              <a:rPr lang="en-US" sz="1800" b="1" baseline="30000" dirty="0" smtClean="0">
                <a:solidFill>
                  <a:srgbClr val="0000FF"/>
                </a:solidFill>
              </a:rPr>
              <a:t>7</a:t>
            </a:r>
            <a:r>
              <a:rPr lang="en-US" sz="1800" b="1" dirty="0" smtClean="0">
                <a:solidFill>
                  <a:srgbClr val="0000FF"/>
                </a:solidFill>
              </a:rPr>
              <a:t> Oxygen primaries @200 MeV/u against a 2 mm C</a:t>
            </a:r>
            <a:r>
              <a:rPr lang="en-US" sz="1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1800" b="1" dirty="0" smtClean="0">
                <a:solidFill>
                  <a:srgbClr val="0000FF"/>
                </a:solidFill>
              </a:rPr>
              <a:t>H</a:t>
            </a:r>
            <a:r>
              <a:rPr lang="en-US" sz="1800" b="1" baseline="-25000" dirty="0" smtClean="0">
                <a:solidFill>
                  <a:srgbClr val="0000FF"/>
                </a:solidFill>
              </a:rPr>
              <a:t>4</a:t>
            </a:r>
            <a:r>
              <a:rPr lang="en-US" sz="1800" b="1" dirty="0" smtClean="0">
                <a:solidFill>
                  <a:srgbClr val="0000FF"/>
                </a:solidFill>
              </a:rPr>
              <a:t> target: ~100k </a:t>
            </a:r>
            <a:r>
              <a:rPr lang="en-US" sz="1800" b="1" dirty="0" err="1" smtClean="0">
                <a:solidFill>
                  <a:srgbClr val="0000FF"/>
                </a:solidFill>
              </a:rPr>
              <a:t>intelastic</a:t>
            </a:r>
            <a:r>
              <a:rPr lang="en-US" sz="1800" b="1" dirty="0" smtClean="0">
                <a:solidFill>
                  <a:srgbClr val="0000FF"/>
                </a:solidFill>
              </a:rPr>
              <a:t> interactions on target</a:t>
            </a:r>
          </a:p>
          <a:p>
            <a:pPr marL="457200" lvl="1" indent="0">
              <a:buNone/>
            </a:pPr>
            <a:r>
              <a:rPr lang="en-US" sz="1800" b="1" dirty="0" smtClean="0">
                <a:solidFill>
                  <a:srgbClr val="800000"/>
                </a:solidFill>
              </a:rPr>
              <a:t>A first snapshot to evaluate the new setup. Probably more statistics is necessary. It can be produced shortly after an OK from the first checks</a:t>
            </a:r>
            <a:endParaRPr lang="en-US" sz="1800" b="1" dirty="0">
              <a:solidFill>
                <a:srgbClr val="800000"/>
              </a:solidFill>
            </a:endParaRPr>
          </a:p>
          <a:p>
            <a:pPr marL="457200" lvl="1" indent="0">
              <a:buNone/>
            </a:pPr>
            <a:endParaRPr lang="en-US" sz="1800" b="1" dirty="0" smtClean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5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1D52CC6E-896F-411A-B481-19925256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To be </a:t>
            </a:r>
            <a:r>
              <a:rPr lang="it-IT" dirty="0" err="1" smtClean="0">
                <a:solidFill>
                  <a:srgbClr val="FFC000"/>
                </a:solidFill>
              </a:rPr>
              <a:t>tested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urgently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FF00277-5540-4E0F-97BC-FF14DA80D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60" y="2232025"/>
            <a:ext cx="11871740" cy="4625975"/>
          </a:xfrm>
        </p:spPr>
        <p:txBody>
          <a:bodyPr>
            <a:normAutofit/>
          </a:bodyPr>
          <a:lstStyle/>
          <a:p>
            <a:r>
              <a:rPr lang="en-US" dirty="0" smtClean="0"/>
              <a:t>Possible </a:t>
            </a:r>
            <a:r>
              <a:rPr lang="en-US" dirty="0"/>
              <a:t>worsening due to the more realistic Plume structure</a:t>
            </a:r>
          </a:p>
          <a:p>
            <a:r>
              <a:rPr lang="en-US" dirty="0" smtClean="0"/>
              <a:t>Fragmentation probability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 resolution: </a:t>
            </a:r>
            <a:r>
              <a:rPr lang="en-US" dirty="0" smtClean="0"/>
              <a:t>how much the reduced magnetic length contributes?</a:t>
            </a:r>
          </a:p>
          <a:p>
            <a:r>
              <a:rPr lang="en-US" dirty="0" smtClean="0"/>
              <a:t>From Bologna Meeting: a </a:t>
            </a:r>
            <a:r>
              <a:rPr lang="en-US" dirty="0"/>
              <a:t>lot of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have to be optimized and defined </a:t>
            </a:r>
            <a:r>
              <a:rPr lang="en-US" dirty="0"/>
              <a:t>in order to be correctly reproduced in simulation:</a:t>
            </a:r>
          </a:p>
          <a:p>
            <a:pPr lvl="1"/>
            <a:r>
              <a:rPr lang="en-US" dirty="0"/>
              <a:t>Distance of vertex, calorimeter, </a:t>
            </a:r>
            <a:r>
              <a:rPr lang="en-US" dirty="0" err="1"/>
              <a:t>ecc</a:t>
            </a:r>
            <a:r>
              <a:rPr lang="en-US" dirty="0"/>
              <a:t>. from target </a:t>
            </a:r>
          </a:p>
          <a:p>
            <a:pPr lvl="1"/>
            <a:r>
              <a:rPr lang="en-US" dirty="0"/>
              <a:t>Distances between the PLUMEs and between the Microstrip Detector layers</a:t>
            </a:r>
          </a:p>
          <a:p>
            <a:pPr lvl="1"/>
            <a:r>
              <a:rPr lang="en-US" dirty="0"/>
              <a:t>Layout of the Microstrip Detector</a:t>
            </a:r>
          </a:p>
          <a:p>
            <a:pPr lvl="1"/>
            <a:r>
              <a:rPr lang="en-US" dirty="0"/>
              <a:t>Dimensions of the magnets</a:t>
            </a:r>
          </a:p>
          <a:p>
            <a:pPr lvl="1"/>
            <a:r>
              <a:rPr lang="en-US" dirty="0"/>
              <a:t>Distance between scintillator and calorimeter</a:t>
            </a:r>
          </a:p>
          <a:p>
            <a:pPr lvl="1"/>
            <a:r>
              <a:rPr lang="en-US" dirty="0"/>
              <a:t>Calorimeter shape (parallelepipeds o truncated pyramids) and </a:t>
            </a:r>
            <a:r>
              <a:rPr lang="en-US" dirty="0" smtClean="0"/>
              <a:t>dimension</a:t>
            </a:r>
          </a:p>
          <a:p>
            <a:pPr lvl="1"/>
            <a:r>
              <a:rPr lang="en-US" dirty="0"/>
              <a:t>Thickness of Scintillator </a:t>
            </a:r>
            <a:r>
              <a:rPr lang="en-US" i="1" dirty="0">
                <a:solidFill>
                  <a:srgbClr val="800000"/>
                </a:solidFill>
              </a:rPr>
              <a:t>(typical </a:t>
            </a:r>
            <a:r>
              <a:rPr lang="en-US" i="1" dirty="0" err="1">
                <a:solidFill>
                  <a:srgbClr val="800000"/>
                </a:solidFill>
              </a:rPr>
              <a:t>exsercise</a:t>
            </a:r>
            <a:r>
              <a:rPr lang="en-US" i="1" dirty="0">
                <a:solidFill>
                  <a:srgbClr val="800000"/>
                </a:solidFill>
              </a:rPr>
              <a:t> to be carried on with ad-hoc simulation</a:t>
            </a:r>
            <a:r>
              <a:rPr lang="en-US" i="1" dirty="0" smtClean="0">
                <a:solidFill>
                  <a:srgbClr val="800000"/>
                </a:solidFill>
              </a:rPr>
              <a:t>)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F699EEBA-DD0C-4F81-9773-6861A7EA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epo_ms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74" y="2685142"/>
            <a:ext cx="6667517" cy="3828144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xmlns="" id="{1D52CC6E-896F-411A-B481-19925256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525" y="846669"/>
            <a:ext cx="8825659" cy="706964"/>
          </a:xfrm>
        </p:spPr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A first </a:t>
            </a:r>
            <a:r>
              <a:rPr lang="it-IT" dirty="0" err="1" smtClean="0">
                <a:solidFill>
                  <a:srgbClr val="FFC000"/>
                </a:solidFill>
              </a:rPr>
              <a:t>remark</a:t>
            </a:r>
            <a:r>
              <a:rPr lang="it-IT" dirty="0" smtClean="0">
                <a:solidFill>
                  <a:srgbClr val="FFC000"/>
                </a:solidFill>
              </a:rPr>
              <a:t> from a </a:t>
            </a:r>
            <a:r>
              <a:rPr lang="it-IT" dirty="0" err="1" smtClean="0">
                <a:solidFill>
                  <a:srgbClr val="FFC000"/>
                </a:solidFill>
              </a:rPr>
              <a:t>preliminary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comparison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between</a:t>
            </a:r>
            <a:r>
              <a:rPr lang="it-IT" dirty="0" smtClean="0">
                <a:solidFill>
                  <a:srgbClr val="FFC000"/>
                </a:solidFill>
              </a:rPr>
              <a:t> the </a:t>
            </a:r>
            <a:r>
              <a:rPr lang="it-IT" dirty="0" err="1" smtClean="0">
                <a:solidFill>
                  <a:srgbClr val="FFC000"/>
                </a:solidFill>
              </a:rPr>
              <a:t>two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different</a:t>
            </a:r>
            <a:r>
              <a:rPr lang="it-IT" dirty="0" smtClean="0">
                <a:solidFill>
                  <a:srgbClr val="FFC000"/>
                </a:solidFill>
              </a:rPr>
              <a:t> MSD setup (V13.0.x vs V13.1.x)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F699EEBA-DD0C-4F81-9773-6861A7EA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Edepo_ms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2" y="2685144"/>
            <a:ext cx="6635916" cy="3810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957286" y="2159000"/>
            <a:ext cx="1796143" cy="1832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191829" y="2256971"/>
            <a:ext cx="1233714" cy="1705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09000" y="2213428"/>
            <a:ext cx="1239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800000"/>
                </a:solidFill>
              </a:rPr>
              <a:t>R. </a:t>
            </a:r>
            <a:r>
              <a:rPr lang="en-US" b="1" i="1" dirty="0" err="1" smtClean="0">
                <a:solidFill>
                  <a:srgbClr val="800000"/>
                </a:solidFill>
              </a:rPr>
              <a:t>Spighi</a:t>
            </a:r>
            <a:endParaRPr lang="en-US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1D52CC6E-896F-411A-B481-19925256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525" y="846669"/>
            <a:ext cx="8825659" cy="706964"/>
          </a:xfrm>
        </p:spPr>
        <p:txBody>
          <a:bodyPr/>
          <a:lstStyle/>
          <a:p>
            <a:r>
              <a:rPr lang="it-IT" dirty="0" err="1" smtClean="0">
                <a:solidFill>
                  <a:srgbClr val="FFC000"/>
                </a:solidFill>
              </a:rPr>
              <a:t>Very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probable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explanation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F699EEBA-DD0C-4F81-9773-6861A7EA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Immagine 12">
            <a:extLst>
              <a:ext uri="{FF2B5EF4-FFF2-40B4-BE49-F238E27FC236}">
                <a16:creationId xmlns:a16="http://schemas.microsoft.com/office/drawing/2014/main" xmlns="" id="{80A31B6D-8D59-4086-A46E-F1ACA6707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13" r="21938"/>
          <a:stretch/>
        </p:blipFill>
        <p:spPr>
          <a:xfrm>
            <a:off x="581470" y="2268173"/>
            <a:ext cx="4965703" cy="4390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386286" y="3918857"/>
            <a:ext cx="4290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naivety:</a:t>
            </a:r>
          </a:p>
          <a:p>
            <a:r>
              <a:rPr lang="en-US" dirty="0" smtClean="0"/>
              <a:t>Perfect alignment of central dead region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98571" y="4408714"/>
            <a:ext cx="1106715" cy="54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4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1D52CC6E-896F-411A-B481-19925256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C000"/>
                </a:solidFill>
              </a:rPr>
              <a:t>Again</a:t>
            </a:r>
            <a:r>
              <a:rPr lang="it-IT" dirty="0" smtClean="0">
                <a:solidFill>
                  <a:srgbClr val="FFC000"/>
                </a:solidFill>
              </a:rPr>
              <a:t> from Bologna Meeting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FF00277-5540-4E0F-97BC-FF14DA80D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1" y="2205727"/>
            <a:ext cx="11552687" cy="3265526"/>
          </a:xfrm>
        </p:spPr>
        <p:txBody>
          <a:bodyPr>
            <a:noAutofit/>
          </a:bodyPr>
          <a:lstStyle/>
          <a:p>
            <a:r>
              <a:rPr lang="en-US" sz="3200" dirty="0"/>
              <a:t>In the reconstruction stage, we have to introduce: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Clustering</a:t>
            </a:r>
            <a:r>
              <a:rPr lang="en-US" sz="2800" dirty="0"/>
              <a:t> in Inner Tracker and calorimeter</a:t>
            </a:r>
          </a:p>
          <a:p>
            <a:pPr lvl="1"/>
            <a:r>
              <a:rPr lang="en-US" sz="2800" dirty="0"/>
              <a:t>Scintillator luminous response and resolution dependence on 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 position</a:t>
            </a:r>
          </a:p>
          <a:p>
            <a:r>
              <a:rPr lang="en-US" sz="3200" dirty="0"/>
              <a:t>Provide a new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display </a:t>
            </a:r>
            <a:r>
              <a:rPr lang="en-US" sz="3200" dirty="0"/>
              <a:t>adapted to the new geometry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F699EEBA-DD0C-4F81-9773-6861A7EA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0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8721C90-D28D-4260-AD52-D202B4D7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Happy Monkey" panose="02000500000000020004" pitchFamily="2" charset="0"/>
              </a:rPr>
              <a:t>From Bologna Meeting: V13</a:t>
            </a:r>
            <a:endParaRPr lang="it-IT" dirty="0">
              <a:solidFill>
                <a:srgbClr val="FFC000"/>
              </a:solidFill>
              <a:latin typeface="Happy Monkey" panose="02000500000000020004" pitchFamily="2" charset="0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0310BE-780C-4CFA-944E-7B292D11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latin typeface="Happy Monkey" panose="02000500000000020004" pitchFamily="2" charset="0"/>
              </a:rPr>
              <a:t>2</a:t>
            </a:fld>
            <a:endParaRPr lang="en-US" dirty="0">
              <a:latin typeface="Happy Monkey" panose="02000500000000020004" pitchFamily="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BC7429F5-D011-4D31-A6AB-110709390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20" y="2070933"/>
            <a:ext cx="7980556" cy="5013647"/>
          </a:xfrm>
          <a:prstGeom prst="rect">
            <a:avLst/>
          </a:prstGeom>
        </p:spPr>
      </p:pic>
      <p:pic>
        <p:nvPicPr>
          <p:cNvPr id="6" name="Picture 2" descr="Risultati immagini per fluka">
            <a:extLst>
              <a:ext uri="{FF2B5EF4-FFF2-40B4-BE49-F238E27FC236}">
                <a16:creationId xmlns:a16="http://schemas.microsoft.com/office/drawing/2014/main" xmlns="" id="{9D73E315-C82C-4141-A760-9A5931570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55" y="5777112"/>
            <a:ext cx="2646138" cy="80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0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C000"/>
                </a:solidFill>
              </a:rPr>
              <a:t>Root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Technicalities</a:t>
            </a:r>
            <a:r>
              <a:rPr lang="it-IT" dirty="0" smtClean="0">
                <a:solidFill>
                  <a:srgbClr val="FFC000"/>
                </a:solidFill>
              </a:rPr>
              <a:t>: </a:t>
            </a:r>
            <a:r>
              <a:rPr lang="it-IT" dirty="0" err="1" smtClean="0">
                <a:solidFill>
                  <a:srgbClr val="FFC000"/>
                </a:solidFill>
              </a:rPr>
              <a:t>variable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names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7" y="1783443"/>
            <a:ext cx="1930400" cy="483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77" y="1936850"/>
            <a:ext cx="2095500" cy="466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997" y="2438400"/>
            <a:ext cx="2298700" cy="441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7666" y="242711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MSD in V13.0.x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5955" y="2142068"/>
            <a:ext cx="183896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MSD in V13.1.x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4333" y="2201333"/>
            <a:ext cx="1636889" cy="105833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06622" y="2384777"/>
            <a:ext cx="1636889" cy="84384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446911" y="2808111"/>
            <a:ext cx="1636889" cy="40922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14466" y="2492023"/>
            <a:ext cx="2172778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Notice the change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in name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FFC000"/>
                </a:solidFill>
              </a:rPr>
              <a:t>Root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 err="1">
                <a:solidFill>
                  <a:srgbClr val="FFC000"/>
                </a:solidFill>
              </a:rPr>
              <a:t>Technicalities</a:t>
            </a:r>
            <a:r>
              <a:rPr lang="it-IT" dirty="0">
                <a:solidFill>
                  <a:srgbClr val="FFC000"/>
                </a:solidFill>
              </a:rPr>
              <a:t>: </a:t>
            </a:r>
            <a:r>
              <a:rPr lang="it-IT" dirty="0" err="1">
                <a:solidFill>
                  <a:srgbClr val="FFC000"/>
                </a:solidFill>
              </a:rPr>
              <a:t>variable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 err="1">
                <a:solidFill>
                  <a:srgbClr val="FFC000"/>
                </a:solidFill>
              </a:rPr>
              <a:t>names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711" y="1721552"/>
            <a:ext cx="2070100" cy="50673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05221" y="2060218"/>
            <a:ext cx="1679223" cy="128411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92067" y="2537180"/>
            <a:ext cx="146709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ITR </a:t>
            </a:r>
            <a:r>
              <a:rPr lang="en-US" b="1" smtClean="0">
                <a:solidFill>
                  <a:srgbClr val="800000"/>
                </a:solidFill>
              </a:rPr>
              <a:t>(Plume)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6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77490" cy="3416300"/>
          </a:xfrm>
        </p:spPr>
        <p:txBody>
          <a:bodyPr>
            <a:normAutofit fontScale="62500" lnSpcReduction="20000"/>
          </a:bodyPr>
          <a:lstStyle/>
          <a:p>
            <a:r>
              <a:rPr lang="en-US" sz="4800" dirty="0" smtClean="0"/>
              <a:t>A lot of different configurations to prepare and test.</a:t>
            </a:r>
          </a:p>
          <a:p>
            <a:r>
              <a:rPr lang="en-US" sz="4800" dirty="0" smtClean="0"/>
              <a:t>Which are the most urgent priorities? </a:t>
            </a:r>
            <a:r>
              <a:rPr lang="en-US" sz="4800" i="1" dirty="0" smtClean="0"/>
              <a:t>(in my mind the 1</a:t>
            </a:r>
            <a:r>
              <a:rPr lang="en-US" sz="4800" i="1" baseline="30000" dirty="0" smtClean="0"/>
              <a:t>st</a:t>
            </a:r>
            <a:r>
              <a:rPr lang="en-US" sz="4800" i="1" dirty="0" smtClean="0"/>
              <a:t> is P resolution)</a:t>
            </a:r>
          </a:p>
          <a:p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We need manpower, mostly to analyze simulated data for the moment, and enlarge the team, working in a coordinated way...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Now!</a:t>
            </a:r>
            <a:endParaRPr lang="en-US" sz="480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1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1CEAFA77-4930-43F4-95B9-0916DB462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445" y="3429530"/>
            <a:ext cx="8825658" cy="2677648"/>
          </a:xfrm>
        </p:spPr>
        <p:txBody>
          <a:bodyPr/>
          <a:lstStyle/>
          <a:p>
            <a:pPr algn="r"/>
            <a:r>
              <a:rPr lang="it-IT" sz="115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reat Vibes" panose="02000507080000020002" pitchFamily="2" charset="0"/>
                <a:ea typeface="Satisfy" panose="02000000000000000000" pitchFamily="2" charset="0"/>
              </a:rPr>
              <a:t>Thank</a:t>
            </a:r>
            <a:r>
              <a:rPr lang="it-IT" sz="115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reat Vibes" panose="02000507080000020002" pitchFamily="2" charset="0"/>
                <a:ea typeface="Satisfy" panose="02000000000000000000" pitchFamily="2" charset="0"/>
              </a:rPr>
              <a:t> </a:t>
            </a:r>
            <a:r>
              <a:rPr lang="it-IT" sz="115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reat Vibes" panose="02000507080000020002" pitchFamily="2" charset="0"/>
                <a:ea typeface="Satisfy" panose="02000000000000000000" pitchFamily="2" charset="0"/>
              </a:rPr>
              <a:t>you</a:t>
            </a:r>
            <a:endParaRPr lang="it-IT" sz="11500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reat Vibes" panose="02000507080000020002" pitchFamily="2" charset="0"/>
              <a:ea typeface="Satisfy" panose="02000000000000000000" pitchFamily="2" charset="0"/>
            </a:endParaRPr>
          </a:p>
        </p:txBody>
      </p:sp>
      <p:pic>
        <p:nvPicPr>
          <p:cNvPr id="2" name="Picture 1" descr="IMG-20170722-WA0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44" y="677333"/>
            <a:ext cx="2496079" cy="37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8721C90-D28D-4260-AD52-D202B4D7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FFC000"/>
                </a:solidFill>
                <a:latin typeface="Happy Monkey" panose="02000500000000020004" pitchFamily="2" charset="0"/>
              </a:rPr>
              <a:t>V13: </a:t>
            </a:r>
            <a:r>
              <a:rPr lang="it-IT" dirty="0" err="1">
                <a:solidFill>
                  <a:srgbClr val="FFC000"/>
                </a:solidFill>
                <a:latin typeface="Happy Monkey" panose="02000500000000020004" pitchFamily="2" charset="0"/>
              </a:rPr>
              <a:t>what’s</a:t>
            </a:r>
            <a:r>
              <a:rPr lang="it-IT" dirty="0">
                <a:solidFill>
                  <a:srgbClr val="FFC000"/>
                </a:solidFill>
                <a:latin typeface="Happy Monkey" panose="02000500000000020004" pitchFamily="2" charset="0"/>
              </a:rPr>
              <a:t> new?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0310BE-780C-4CFA-944E-7B292D11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latin typeface="Happy Monkey" panose="02000500000000020004" pitchFamily="2" charset="0"/>
              </a:rPr>
              <a:t>3</a:t>
            </a:fld>
            <a:endParaRPr lang="en-US" dirty="0">
              <a:latin typeface="Happy Monkey" panose="02000500000000020004" pitchFamily="2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8F41D9FE-A19D-44D8-8AC2-F8D209E6E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83" y="2369983"/>
            <a:ext cx="9195554" cy="4257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Ovale 20">
            <a:extLst>
              <a:ext uri="{FF2B5EF4-FFF2-40B4-BE49-F238E27FC236}">
                <a16:creationId xmlns:a16="http://schemas.microsoft.com/office/drawing/2014/main" xmlns="" id="{53576607-EEF1-4836-BF09-10333953B7FF}"/>
              </a:ext>
            </a:extLst>
          </p:cNvPr>
          <p:cNvSpPr/>
          <p:nvPr/>
        </p:nvSpPr>
        <p:spPr>
          <a:xfrm>
            <a:off x="2477404" y="4371496"/>
            <a:ext cx="316315" cy="270197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>
              <a:latin typeface="Happy Monkey" panose="02000500000000020004" pitchFamily="2" charset="0"/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xmlns="" id="{712A63DD-6766-459E-9B1F-5A66D696BCD1}"/>
              </a:ext>
            </a:extLst>
          </p:cNvPr>
          <p:cNvSpPr/>
          <p:nvPr/>
        </p:nvSpPr>
        <p:spPr>
          <a:xfrm>
            <a:off x="3242633" y="4176080"/>
            <a:ext cx="322614" cy="751362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>
              <a:latin typeface="Happy Monkey" panose="02000500000000020004" pitchFamily="2" charset="0"/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xmlns="" id="{71ED475A-023D-4432-BF73-2716E028E93A}"/>
              </a:ext>
            </a:extLst>
          </p:cNvPr>
          <p:cNvSpPr/>
          <p:nvPr/>
        </p:nvSpPr>
        <p:spPr>
          <a:xfrm>
            <a:off x="3878928" y="4068948"/>
            <a:ext cx="729303" cy="860448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>
              <a:latin typeface="Happy Monkey" panose="02000500000000020004" pitchFamily="2" charset="0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xmlns="" id="{5C4A4176-9EE7-4F03-BD0D-2EA992646646}"/>
              </a:ext>
            </a:extLst>
          </p:cNvPr>
          <p:cNvSpPr/>
          <p:nvPr/>
        </p:nvSpPr>
        <p:spPr>
          <a:xfrm>
            <a:off x="8334961" y="2922454"/>
            <a:ext cx="1710924" cy="3294174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>
              <a:latin typeface="Happy Monkey" panose="02000500000000020004" pitchFamily="2" charset="0"/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xmlns="" id="{B4F5F028-A5F9-4F06-9DDA-6618829AE49A}"/>
              </a:ext>
            </a:extLst>
          </p:cNvPr>
          <p:cNvSpPr/>
          <p:nvPr/>
        </p:nvSpPr>
        <p:spPr>
          <a:xfrm>
            <a:off x="2537134" y="3423850"/>
            <a:ext cx="1710924" cy="857559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>
              <a:latin typeface="Happy Monkey" panose="02000500000000020004" pitchFamily="2" charset="0"/>
            </a:endParaRPr>
          </a:p>
        </p:txBody>
      </p:sp>
      <p:pic>
        <p:nvPicPr>
          <p:cNvPr id="10" name="Picture 2" descr="Risultati immagini per fluka">
            <a:extLst>
              <a:ext uri="{FF2B5EF4-FFF2-40B4-BE49-F238E27FC236}">
                <a16:creationId xmlns:a16="http://schemas.microsoft.com/office/drawing/2014/main" xmlns="" id="{5B51D0FE-5F9A-4A4E-867B-3FF318685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33" y="2614633"/>
            <a:ext cx="2646138" cy="80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174111" y="2885281"/>
            <a:ext cx="20178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Calorimeter BGO crystals have been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lengthened from 14 to 21 cm </a:t>
            </a:r>
            <a:r>
              <a:rPr lang="en-US" dirty="0"/>
              <a:t>since, hopefully, we will inherit ~21 cm long crystals from L3 experiment at LEP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5648" y="2821001"/>
            <a:ext cx="364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identical magnets </a:t>
            </a:r>
            <a:r>
              <a:rPr lang="en-US" dirty="0"/>
              <a:t>(</a:t>
            </a:r>
            <a:r>
              <a:rPr lang="en-US" dirty="0" smtClean="0"/>
              <a:t>cheaper)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7761" y="5403333"/>
            <a:ext cx="1852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Vertex</a:t>
            </a:r>
            <a:r>
              <a:rPr lang="it-IT" dirty="0" smtClean="0"/>
              <a:t> </a:t>
            </a:r>
            <a:r>
              <a:rPr lang="it-IT" b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spatial</a:t>
            </a:r>
            <a:r>
              <a:rPr lang="it-IT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it-IT" b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configuration</a:t>
            </a:r>
            <a:r>
              <a:rPr lang="it-IT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8606" y="5598066"/>
            <a:ext cx="2462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More </a:t>
            </a:r>
            <a:r>
              <a:rPr lang="it-IT" dirty="0" err="1" smtClean="0"/>
              <a:t>realistic</a:t>
            </a:r>
            <a:r>
              <a:rPr lang="it-IT" dirty="0" smtClean="0"/>
              <a:t>  </a:t>
            </a:r>
            <a:r>
              <a:rPr lang="it-IT" b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staggered</a:t>
            </a:r>
            <a:r>
              <a:rPr lang="it-IT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layout of PLUME</a:t>
            </a:r>
            <a:endParaRPr lang="en-US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13667" y="3203222"/>
            <a:ext cx="42333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03777" y="4669915"/>
            <a:ext cx="547118" cy="748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598333" y="4670778"/>
            <a:ext cx="395111" cy="1001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211339" y="4805023"/>
            <a:ext cx="2462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 </a:t>
            </a:r>
            <a:r>
              <a:rPr lang="it-IT" b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diffirent</a:t>
            </a:r>
            <a:r>
              <a:rPr lang="it-IT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MSD </a:t>
            </a:r>
            <a:r>
              <a:rPr lang="it-IT" b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configurations</a:t>
            </a:r>
            <a:endParaRPr lang="en-US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642556" y="4628444"/>
            <a:ext cx="522111" cy="395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58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xmlns="" id="{61D3211A-D9D3-4DFF-B278-1D3903000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FFC000"/>
                </a:solidFill>
              </a:rPr>
              <a:t>Vertex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xmlns="" id="{A55933E4-3671-4353-B96B-3DDC178D0B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676" r="17891"/>
          <a:stretch/>
        </p:blipFill>
        <p:spPr>
          <a:xfrm>
            <a:off x="438357" y="2734802"/>
            <a:ext cx="4021781" cy="3337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xmlns="" id="{BB752546-9569-4EEF-9DCA-438C0B5F536F}"/>
              </a:ext>
            </a:extLst>
          </p:cNvPr>
          <p:cNvCxnSpPr>
            <a:cxnSpLocks/>
          </p:cNvCxnSpPr>
          <p:nvPr/>
        </p:nvCxnSpPr>
        <p:spPr>
          <a:xfrm>
            <a:off x="2304721" y="4388715"/>
            <a:ext cx="862352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xmlns="" id="{52FBC8D0-A888-4083-9EB1-DEE43A773385}"/>
              </a:ext>
            </a:extLst>
          </p:cNvPr>
          <p:cNvCxnSpPr>
            <a:cxnSpLocks/>
          </p:cNvCxnSpPr>
          <p:nvPr/>
        </p:nvCxnSpPr>
        <p:spPr>
          <a:xfrm>
            <a:off x="3174680" y="5086674"/>
            <a:ext cx="35818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89CFE3D3-202C-465E-9DA8-117193AF2350}"/>
              </a:ext>
            </a:extLst>
          </p:cNvPr>
          <p:cNvCxnSpPr>
            <a:cxnSpLocks/>
          </p:cNvCxnSpPr>
          <p:nvPr/>
        </p:nvCxnSpPr>
        <p:spPr>
          <a:xfrm>
            <a:off x="1410242" y="4739010"/>
            <a:ext cx="492772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xmlns="" id="{A8A4D40D-6995-493D-95D2-2417A646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BDC41608-77E4-4D87-984C-FC1C2D0E500E}"/>
              </a:ext>
            </a:extLst>
          </p:cNvPr>
          <p:cNvSpPr txBox="1"/>
          <p:nvPr/>
        </p:nvSpPr>
        <p:spPr>
          <a:xfrm>
            <a:off x="2361790" y="3937723"/>
            <a:ext cx="8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cm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3382F0F2-859F-432E-95D8-02F3EA4AA054}"/>
              </a:ext>
            </a:extLst>
          </p:cNvPr>
          <p:cNvSpPr txBox="1"/>
          <p:nvPr/>
        </p:nvSpPr>
        <p:spPr>
          <a:xfrm>
            <a:off x="2824499" y="5098285"/>
            <a:ext cx="123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3,5 mm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34EEBCB5-5251-4929-B8AD-5D3E607280F8}"/>
              </a:ext>
            </a:extLst>
          </p:cNvPr>
          <p:cNvSpPr txBox="1"/>
          <p:nvPr/>
        </p:nvSpPr>
        <p:spPr>
          <a:xfrm>
            <a:off x="1240019" y="4781754"/>
            <a:ext cx="132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 mm</a:t>
            </a:r>
          </a:p>
        </p:txBody>
      </p:sp>
      <p:sp>
        <p:nvSpPr>
          <p:cNvPr id="27" name="Segnaposto contenuto 26">
            <a:extLst>
              <a:ext uri="{FF2B5EF4-FFF2-40B4-BE49-F238E27FC236}">
                <a16:creationId xmlns:a16="http://schemas.microsoft.com/office/drawing/2014/main" xmlns="" id="{4DAB6B38-8C28-491C-8BED-805E412BC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7604" y="2681150"/>
            <a:ext cx="4333811" cy="38485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</a:t>
            </a:r>
            <a:endParaRPr lang="it-IT" dirty="0"/>
          </a:p>
          <a:p>
            <a:r>
              <a:rPr lang="it-IT" dirty="0"/>
              <a:t>Due to the </a:t>
            </a:r>
            <a:r>
              <a:rPr lang="it-IT" dirty="0" err="1"/>
              <a:t>spatial</a:t>
            </a:r>
            <a:r>
              <a:rPr lang="it-IT" dirty="0"/>
              <a:t> </a:t>
            </a:r>
            <a:r>
              <a:rPr lang="it-IT" dirty="0" err="1"/>
              <a:t>configuration</a:t>
            </a:r>
            <a:r>
              <a:rPr lang="it-IT" dirty="0"/>
              <a:t> of the </a:t>
            </a:r>
            <a:r>
              <a:rPr lang="it-IT" dirty="0" err="1"/>
              <a:t>readout</a:t>
            </a:r>
            <a:r>
              <a:rPr lang="it-IT" dirty="0"/>
              <a:t> </a:t>
            </a:r>
            <a:r>
              <a:rPr lang="it-IT" dirty="0" err="1"/>
              <a:t>regions</a:t>
            </a:r>
            <a:r>
              <a:rPr lang="it-IT" dirty="0"/>
              <a:t>, the </a:t>
            </a:r>
            <a:r>
              <a:rPr lang="it-IT" dirty="0" err="1"/>
              <a:t>vertex</a:t>
            </a:r>
            <a:r>
              <a:rPr lang="it-IT" dirty="0"/>
              <a:t> </a:t>
            </a:r>
            <a:r>
              <a:rPr lang="it-IT" dirty="0" err="1"/>
              <a:t>layers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coupled</a:t>
            </a:r>
            <a:r>
              <a:rPr lang="it-IT" dirty="0"/>
              <a:t> and </a:t>
            </a:r>
            <a:r>
              <a:rPr lang="it-IT" dirty="0" err="1"/>
              <a:t>distances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modified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depicted</a:t>
            </a:r>
            <a:r>
              <a:rPr lang="it-IT" dirty="0"/>
              <a:t> in figure</a:t>
            </a:r>
          </a:p>
          <a:p>
            <a:endParaRPr lang="it-IT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DO</a:t>
            </a:r>
            <a:endParaRPr lang="it-IT" dirty="0"/>
          </a:p>
          <a:p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</a:t>
            </a:r>
            <a:r>
              <a:rPr lang="it-IT" dirty="0"/>
              <a:t> from the target </a:t>
            </a:r>
            <a:r>
              <a:rPr lang="it-IT" dirty="0" err="1"/>
              <a:t>still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to be </a:t>
            </a:r>
            <a:r>
              <a:rPr lang="it-IT" dirty="0" err="1"/>
              <a:t>optimized</a:t>
            </a:r>
            <a:endParaRPr lang="it-IT" dirty="0"/>
          </a:p>
          <a:p>
            <a:r>
              <a:rPr lang="it-IT" dirty="0"/>
              <a:t>Introduce the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boards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surround the </a:t>
            </a:r>
            <a:r>
              <a:rPr lang="it-IT" dirty="0" err="1"/>
              <a:t>sensors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A86FB42-2F7A-4EA5-99A9-50B8FF376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365" y="1915077"/>
            <a:ext cx="5954167" cy="461465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D10EB8D0-9B49-425E-9BED-747F6B02CC06}"/>
              </a:ext>
            </a:extLst>
          </p:cNvPr>
          <p:cNvSpPr/>
          <p:nvPr/>
        </p:nvSpPr>
        <p:spPr>
          <a:xfrm>
            <a:off x="10295388" y="4517961"/>
            <a:ext cx="838199" cy="9360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2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1477122-9036-4837-93C5-4F9BC27A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FFC000"/>
                </a:solidFill>
              </a:rPr>
              <a:t>Vertex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7683174-47C4-47AD-9BF1-9A67931BC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6000" y="2624860"/>
            <a:ext cx="6056996" cy="398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</a:t>
            </a:r>
            <a:endParaRPr lang="it-IT" dirty="0"/>
          </a:p>
          <a:p>
            <a:r>
              <a:rPr lang="it-IT" dirty="0"/>
              <a:t>Real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MIMOSA28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implemented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Total area: 20,22 x 22,71 mm</a:t>
            </a:r>
            <a:r>
              <a:rPr lang="it-IT" baseline="30000" dirty="0"/>
              <a:t>2</a:t>
            </a:r>
            <a:endParaRPr lang="it-IT" dirty="0"/>
          </a:p>
          <a:p>
            <a:pPr lvl="1"/>
            <a:r>
              <a:rPr lang="it-IT" dirty="0"/>
              <a:t>Active area: ~19,21 x 19,87 </a:t>
            </a:r>
          </a:p>
          <a:p>
            <a:pPr lvl="1"/>
            <a:r>
              <a:rPr lang="it-IT" dirty="0"/>
              <a:t>928 </a:t>
            </a:r>
            <a:r>
              <a:rPr lang="it-IT" dirty="0" err="1"/>
              <a:t>rows</a:t>
            </a:r>
            <a:r>
              <a:rPr lang="it-IT" dirty="0"/>
              <a:t> x 960 </a:t>
            </a:r>
            <a:r>
              <a:rPr lang="it-IT" dirty="0" err="1"/>
              <a:t>columns</a:t>
            </a:r>
            <a:endParaRPr lang="it-IT" dirty="0"/>
          </a:p>
          <a:p>
            <a:pPr lvl="1"/>
            <a:r>
              <a:rPr lang="it-IT" dirty="0"/>
              <a:t>Pixel </a:t>
            </a:r>
            <a:r>
              <a:rPr lang="it-IT" dirty="0" err="1"/>
              <a:t>pitch</a:t>
            </a:r>
            <a:r>
              <a:rPr lang="it-IT" dirty="0"/>
              <a:t>: 20,7 </a:t>
            </a:r>
            <a:r>
              <a:rPr lang="it-IT" dirty="0" err="1"/>
              <a:t>μm</a:t>
            </a:r>
            <a:endParaRPr lang="it-IT" dirty="0"/>
          </a:p>
          <a:p>
            <a:pPr lvl="1"/>
            <a:r>
              <a:rPr lang="it-IT" dirty="0" err="1"/>
              <a:t>Thickness</a:t>
            </a:r>
            <a:r>
              <a:rPr lang="it-IT" dirty="0"/>
              <a:t>: 50 </a:t>
            </a:r>
            <a:r>
              <a:rPr lang="it-IT" dirty="0" err="1"/>
              <a:t>μm</a:t>
            </a:r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planes</a:t>
            </a:r>
            <a:r>
              <a:rPr lang="it-IT" dirty="0"/>
              <a:t> in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couple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read</a:t>
            </a:r>
            <a:r>
              <a:rPr lang="it-IT" dirty="0"/>
              <a:t> from the </a:t>
            </a:r>
            <a:r>
              <a:rPr lang="it-IT" dirty="0" err="1"/>
              <a:t>same</a:t>
            </a:r>
            <a:r>
              <a:rPr lang="it-IT" dirty="0"/>
              <a:t> side, </a:t>
            </a:r>
            <a:r>
              <a:rPr lang="it-IT" dirty="0" err="1"/>
              <a:t>while</a:t>
            </a:r>
            <a:r>
              <a:rPr lang="it-IT" dirty="0"/>
              <a:t> the </a:t>
            </a:r>
            <a:r>
              <a:rPr lang="it-IT" dirty="0" err="1"/>
              <a:t>others</a:t>
            </a:r>
            <a:r>
              <a:rPr lang="it-IT" dirty="0"/>
              <a:t> from the opposite</a:t>
            </a:r>
          </a:p>
          <a:p>
            <a:r>
              <a:rPr lang="it-IT" dirty="0" err="1"/>
              <a:t>Improved</a:t>
            </a:r>
            <a:r>
              <a:rPr lang="it-IT" dirty="0"/>
              <a:t> management of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simulated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hits </a:t>
            </a:r>
            <a:r>
              <a:rPr lang="it-IT" dirty="0"/>
              <a:t>in </a:t>
            </a:r>
            <a:r>
              <a:rPr lang="it-IT" dirty="0" err="1"/>
              <a:t>pixels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07DF482-10ED-4FAF-BB96-014FE989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B20558B7-7792-48B8-9A55-710148458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16" r="28172"/>
          <a:stretch/>
        </p:blipFill>
        <p:spPr>
          <a:xfrm>
            <a:off x="3005710" y="4190873"/>
            <a:ext cx="2634839" cy="2419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xmlns="" id="{F6072652-3001-4C0C-AD07-D815258FC9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8346" r="21541"/>
          <a:stretch/>
        </p:blipFill>
        <p:spPr>
          <a:xfrm>
            <a:off x="370869" y="2327275"/>
            <a:ext cx="2634841" cy="2419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7713453-984B-4F73-AD2F-CCB2A692C14F}"/>
              </a:ext>
            </a:extLst>
          </p:cNvPr>
          <p:cNvSpPr txBox="1"/>
          <p:nvPr/>
        </p:nvSpPr>
        <p:spPr>
          <a:xfrm>
            <a:off x="993902" y="3167618"/>
            <a:ext cx="116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VTX0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907BB0F5-02FC-4E1E-9EDE-5EA4E41FB4A6}"/>
              </a:ext>
            </a:extLst>
          </p:cNvPr>
          <p:cNvSpPr txBox="1"/>
          <p:nvPr/>
        </p:nvSpPr>
        <p:spPr>
          <a:xfrm>
            <a:off x="3741381" y="4963080"/>
            <a:ext cx="124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VTX2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xmlns="" id="{99D057C0-3012-4270-86EC-74E2E781B856}"/>
              </a:ext>
            </a:extLst>
          </p:cNvPr>
          <p:cNvCxnSpPr>
            <a:cxnSpLocks/>
          </p:cNvCxnSpPr>
          <p:nvPr/>
        </p:nvCxnSpPr>
        <p:spPr>
          <a:xfrm flipH="1">
            <a:off x="2734244" y="3253346"/>
            <a:ext cx="53757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6792290C-E0E3-4C6D-8B55-9CF91525A1B8}"/>
              </a:ext>
            </a:extLst>
          </p:cNvPr>
          <p:cNvSpPr txBox="1"/>
          <p:nvPr/>
        </p:nvSpPr>
        <p:spPr>
          <a:xfrm>
            <a:off x="3211513" y="2731194"/>
            <a:ext cx="1426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Readout</a:t>
            </a:r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side for VTX0 and VTX1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xmlns="" id="{B5EAB335-E377-449B-A657-14C22D6AABA9}"/>
              </a:ext>
            </a:extLst>
          </p:cNvPr>
          <p:cNvCxnSpPr>
            <a:cxnSpLocks/>
          </p:cNvCxnSpPr>
          <p:nvPr/>
        </p:nvCxnSpPr>
        <p:spPr>
          <a:xfrm>
            <a:off x="2783951" y="5953967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E6670192-776F-4E27-B771-BDACCF414F12}"/>
              </a:ext>
            </a:extLst>
          </p:cNvPr>
          <p:cNvSpPr txBox="1"/>
          <p:nvPr/>
        </p:nvSpPr>
        <p:spPr>
          <a:xfrm>
            <a:off x="1391927" y="5456865"/>
            <a:ext cx="1426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Readout</a:t>
            </a:r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side for VTX2 and VTX3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71E2A938-349E-45EB-A1AD-5012E70444F0}"/>
              </a:ext>
            </a:extLst>
          </p:cNvPr>
          <p:cNvSpPr/>
          <p:nvPr/>
        </p:nvSpPr>
        <p:spPr>
          <a:xfrm>
            <a:off x="548508" y="2466446"/>
            <a:ext cx="1961322" cy="20160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xmlns="" id="{B1121AE9-645B-4854-9084-B1A7C94A9A5F}"/>
              </a:ext>
            </a:extLst>
          </p:cNvPr>
          <p:cNvCxnSpPr>
            <a:cxnSpLocks/>
          </p:cNvCxnSpPr>
          <p:nvPr/>
        </p:nvCxnSpPr>
        <p:spPr>
          <a:xfrm flipV="1">
            <a:off x="930980" y="4501064"/>
            <a:ext cx="125844" cy="480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0B7B7D64-29F0-4998-9838-E2C61D4319EB}"/>
              </a:ext>
            </a:extLst>
          </p:cNvPr>
          <p:cNvSpPr txBox="1"/>
          <p:nvPr/>
        </p:nvSpPr>
        <p:spPr>
          <a:xfrm>
            <a:off x="184087" y="4933986"/>
            <a:ext cx="142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Sensitive </a:t>
            </a:r>
            <a:r>
              <a:rPr lang="it-IT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endParaRPr lang="it-IT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6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1CD131-446A-4C09-B6FF-A9308DB4D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C000"/>
                </a:solidFill>
              </a:rPr>
              <a:t>Inner </a:t>
            </a:r>
            <a:r>
              <a:rPr lang="it-IT" dirty="0" err="1">
                <a:solidFill>
                  <a:srgbClr val="FFC000"/>
                </a:solidFill>
              </a:rPr>
              <a:t>Tracker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43651599-D3AC-493F-837F-E5F01852E7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7386" r="23611"/>
          <a:stretch/>
        </p:blipFill>
        <p:spPr>
          <a:xfrm>
            <a:off x="379964" y="2398175"/>
            <a:ext cx="2428875" cy="4061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26D1C0C-1D4D-4FF7-9452-0979974B0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5214" y="2736793"/>
            <a:ext cx="4315238" cy="395569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</a:t>
            </a:r>
            <a:endParaRPr lang="it-IT" dirty="0"/>
          </a:p>
          <a:p>
            <a:r>
              <a:rPr lang="en-US" dirty="0"/>
              <a:t>The Inner Tracker has been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split in 4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PLUME geometry </a:t>
            </a:r>
            <a:r>
              <a:rPr lang="en-US" dirty="0"/>
              <a:t>has been implemented, along with real MIMOSA28 geometry (4 M28 in each PLUME)</a:t>
            </a:r>
          </a:p>
          <a:p>
            <a:endParaRPr lang="it-IT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DO</a:t>
            </a:r>
            <a:endParaRPr lang="it-IT" dirty="0"/>
          </a:p>
          <a:p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PLUMEs</a:t>
            </a:r>
            <a:r>
              <a:rPr lang="it-IT" dirty="0"/>
              <a:t> (in </a:t>
            </a:r>
            <a:r>
              <a:rPr lang="it-IT" i="1" dirty="0"/>
              <a:t>z</a:t>
            </a:r>
            <a:r>
              <a:rPr lang="it-IT" dirty="0"/>
              <a:t> and </a:t>
            </a:r>
            <a:r>
              <a:rPr lang="it-IT" i="1" dirty="0"/>
              <a:t>y</a:t>
            </a:r>
            <a:r>
              <a:rPr lang="it-IT" dirty="0"/>
              <a:t>) </a:t>
            </a:r>
            <a:r>
              <a:rPr lang="it-IT" dirty="0" err="1"/>
              <a:t>have</a:t>
            </a:r>
            <a:r>
              <a:rPr lang="it-IT" dirty="0"/>
              <a:t> to be </a:t>
            </a:r>
            <a:r>
              <a:rPr lang="it-IT" dirty="0" err="1"/>
              <a:t>optimized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D41DBBF-CA3C-4812-B21F-9502FFBFEC7B}"/>
              </a:ext>
            </a:extLst>
          </p:cNvPr>
          <p:cNvSpPr txBox="1"/>
          <p:nvPr/>
        </p:nvSpPr>
        <p:spPr>
          <a:xfrm>
            <a:off x="5800725" y="6115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41FFCBA-4F4A-4D08-8419-F36C39DB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C8DC5FF-7198-4127-8309-430F30FED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2" r="32125"/>
          <a:stretch/>
        </p:blipFill>
        <p:spPr>
          <a:xfrm>
            <a:off x="3155259" y="2868489"/>
            <a:ext cx="4138406" cy="3246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xmlns="" id="{6CF30DBF-541F-4F8D-9D65-07B7F76C843C}"/>
              </a:ext>
            </a:extLst>
          </p:cNvPr>
          <p:cNvGrpSpPr/>
          <p:nvPr/>
        </p:nvGrpSpPr>
        <p:grpSpPr>
          <a:xfrm>
            <a:off x="677984" y="4491769"/>
            <a:ext cx="647863" cy="1424339"/>
            <a:chOff x="7346888" y="4886096"/>
            <a:chExt cx="647863" cy="1424339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xmlns="" id="{E1561258-8E53-4131-B381-A00D17423F0C}"/>
                </a:ext>
              </a:extLst>
            </p:cNvPr>
            <p:cNvGrpSpPr/>
            <p:nvPr/>
          </p:nvGrpSpPr>
          <p:grpSpPr>
            <a:xfrm>
              <a:off x="7346888" y="5070764"/>
              <a:ext cx="549653" cy="944033"/>
              <a:chOff x="4459601" y="5092335"/>
              <a:chExt cx="549653" cy="944033"/>
            </a:xfrm>
          </p:grpSpPr>
          <p:cxnSp>
            <p:nvCxnSpPr>
              <p:cNvPr id="16" name="Connettore 2 15">
                <a:extLst>
                  <a:ext uri="{FF2B5EF4-FFF2-40B4-BE49-F238E27FC236}">
                    <a16:creationId xmlns:a16="http://schemas.microsoft.com/office/drawing/2014/main" xmlns="" id="{D3451D59-582B-439C-8783-6A4243486ECC}"/>
                  </a:ext>
                </a:extLst>
              </p:cNvPr>
              <p:cNvCxnSpPr/>
              <p:nvPr/>
            </p:nvCxnSpPr>
            <p:spPr>
              <a:xfrm flipV="1">
                <a:off x="4459601" y="5092335"/>
                <a:ext cx="0" cy="9440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2 16">
                <a:extLst>
                  <a:ext uri="{FF2B5EF4-FFF2-40B4-BE49-F238E27FC236}">
                    <a16:creationId xmlns:a16="http://schemas.microsoft.com/office/drawing/2014/main" xmlns="" id="{3E0443AE-4BAF-4492-B6D7-9E35365F2B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2975" y="6036368"/>
                <a:ext cx="5462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F2FEF1C7-DE2B-4220-9C4E-11B7A4EB9EE8}"/>
                </a:ext>
              </a:extLst>
            </p:cNvPr>
            <p:cNvSpPr txBox="1"/>
            <p:nvPr/>
          </p:nvSpPr>
          <p:spPr>
            <a:xfrm>
              <a:off x="7346888" y="4886096"/>
              <a:ext cx="283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accent1"/>
                  </a:solidFill>
                </a:rPr>
                <a:t>y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xmlns="" id="{7B91A5DE-2D03-4713-BB93-0D767E1D0411}"/>
                </a:ext>
              </a:extLst>
            </p:cNvPr>
            <p:cNvSpPr txBox="1"/>
            <p:nvPr/>
          </p:nvSpPr>
          <p:spPr>
            <a:xfrm>
              <a:off x="7711659" y="5941103"/>
              <a:ext cx="283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accent1"/>
                  </a:solidFill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36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873CBAD-5D25-45C1-9DBA-84243FBF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C000"/>
                </a:solidFill>
              </a:rPr>
              <a:t>Inner </a:t>
            </a:r>
            <a:r>
              <a:rPr lang="it-IT" dirty="0" err="1">
                <a:solidFill>
                  <a:srgbClr val="FFC000"/>
                </a:solidFill>
              </a:rPr>
              <a:t>Tracker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xmlns="" id="{10DB93DA-A603-44CF-A08E-AF6C267B1B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8985" t="20621" r="29033" b="40629"/>
          <a:stretch/>
        </p:blipFill>
        <p:spPr>
          <a:xfrm>
            <a:off x="370683" y="2160990"/>
            <a:ext cx="3844130" cy="1626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BAD6FB4-D61A-4F8C-8562-11BD88DB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83715F54-E312-46F0-B082-0845DF6ED7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14" r="12973"/>
          <a:stretch/>
        </p:blipFill>
        <p:spPr>
          <a:xfrm>
            <a:off x="370683" y="4274874"/>
            <a:ext cx="3844130" cy="240982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1822CB56-F936-4103-90D2-BA26987268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08" r="13395"/>
          <a:stretch/>
        </p:blipFill>
        <p:spPr>
          <a:xfrm>
            <a:off x="8058943" y="4253963"/>
            <a:ext cx="3843338" cy="240982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Segnaposto contenuto 5">
            <a:extLst>
              <a:ext uri="{FF2B5EF4-FFF2-40B4-BE49-F238E27FC236}">
                <a16:creationId xmlns:a16="http://schemas.microsoft.com/office/drawing/2014/main" xmlns="" id="{CED28A7C-B7F3-42DC-8A2B-C68BB4905C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386" r="23611"/>
          <a:stretch/>
        </p:blipFill>
        <p:spPr>
          <a:xfrm>
            <a:off x="4879578" y="2426750"/>
            <a:ext cx="2428875" cy="4061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744078BF-7811-4F4F-93D8-CFDABADD2047}"/>
              </a:ext>
            </a:extLst>
          </p:cNvPr>
          <p:cNvSpPr/>
          <p:nvPr/>
        </p:nvSpPr>
        <p:spPr>
          <a:xfrm>
            <a:off x="5767744" y="2586037"/>
            <a:ext cx="324000" cy="2865173"/>
          </a:xfrm>
          <a:prstGeom prst="rect">
            <a:avLst/>
          </a:prstGeom>
          <a:noFill/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24520224-019E-4237-81DF-44BCF64D1017}"/>
              </a:ext>
            </a:extLst>
          </p:cNvPr>
          <p:cNvSpPr/>
          <p:nvPr/>
        </p:nvSpPr>
        <p:spPr>
          <a:xfrm>
            <a:off x="6154292" y="3209928"/>
            <a:ext cx="324000" cy="2865173"/>
          </a:xfrm>
          <a:prstGeom prst="rect">
            <a:avLst/>
          </a:prstGeom>
          <a:noFill/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0C41E8BB-162D-4725-BF00-E1220F891BF7}"/>
              </a:ext>
            </a:extLst>
          </p:cNvPr>
          <p:cNvSpPr/>
          <p:nvPr/>
        </p:nvSpPr>
        <p:spPr>
          <a:xfrm>
            <a:off x="1154953" y="5029200"/>
            <a:ext cx="2145460" cy="4220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21CFC55B-4991-4F09-AB2A-1D6B7C1B6216}"/>
              </a:ext>
            </a:extLst>
          </p:cNvPr>
          <p:cNvSpPr/>
          <p:nvPr/>
        </p:nvSpPr>
        <p:spPr>
          <a:xfrm>
            <a:off x="1221625" y="5938848"/>
            <a:ext cx="2145460" cy="4220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F9FC2C5B-DA99-4BDA-8AA3-314C046A7DAE}"/>
              </a:ext>
            </a:extLst>
          </p:cNvPr>
          <p:cNvSpPr/>
          <p:nvPr/>
        </p:nvSpPr>
        <p:spPr>
          <a:xfrm>
            <a:off x="8936458" y="5449351"/>
            <a:ext cx="2145460" cy="4220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9228F995-3951-41E3-AE1F-1286184F7F0C}"/>
              </a:ext>
            </a:extLst>
          </p:cNvPr>
          <p:cNvSpPr/>
          <p:nvPr/>
        </p:nvSpPr>
        <p:spPr>
          <a:xfrm>
            <a:off x="8863144" y="4554179"/>
            <a:ext cx="2145460" cy="4220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xmlns="" id="{1DE002A5-C08E-46D4-ACF8-9DE6E36347BC}"/>
              </a:ext>
            </a:extLst>
          </p:cNvPr>
          <p:cNvCxnSpPr/>
          <p:nvPr/>
        </p:nvCxnSpPr>
        <p:spPr>
          <a:xfrm>
            <a:off x="1957388" y="3314700"/>
            <a:ext cx="157162" cy="19431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xmlns="" id="{9FEBB8A4-4129-4513-9B7E-1FE796524689}"/>
              </a:ext>
            </a:extLst>
          </p:cNvPr>
          <p:cNvCxnSpPr>
            <a:cxnSpLocks/>
          </p:cNvCxnSpPr>
          <p:nvPr/>
        </p:nvCxnSpPr>
        <p:spPr>
          <a:xfrm>
            <a:off x="1957388" y="3308750"/>
            <a:ext cx="7386637" cy="13051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0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F764B055-0BBB-4CB7-84F1-1E6BBF71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FFC000"/>
                </a:solidFill>
              </a:rPr>
              <a:t>Microstrip</a:t>
            </a:r>
            <a:r>
              <a:rPr lang="it-IT" dirty="0">
                <a:solidFill>
                  <a:srgbClr val="FFC000"/>
                </a:solidFill>
              </a:rPr>
              <a:t> Detector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047F4DD3-40E1-41B9-8367-3ECCD795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D8853FC-E15D-48D7-BF7C-8D5611C28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56"/>
          <a:stretch/>
        </p:blipFill>
        <p:spPr>
          <a:xfrm>
            <a:off x="642525" y="2560379"/>
            <a:ext cx="5399368" cy="3734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egnaposto contenuto 3">
            <a:extLst>
              <a:ext uri="{FF2B5EF4-FFF2-40B4-BE49-F238E27FC236}">
                <a16:creationId xmlns:a16="http://schemas.microsoft.com/office/drawing/2014/main" xmlns="" id="{23CAB740-BEC8-4663-BC27-9B8A71CC781D}"/>
              </a:ext>
            </a:extLst>
          </p:cNvPr>
          <p:cNvSpPr txBox="1">
            <a:spLocks/>
          </p:cNvSpPr>
          <p:nvPr/>
        </p:nvSpPr>
        <p:spPr>
          <a:xfrm>
            <a:off x="6665488" y="2339092"/>
            <a:ext cx="5276304" cy="39556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</a:t>
            </a:r>
            <a:endParaRPr lang="it-IT" dirty="0"/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planes </a:t>
            </a:r>
            <a:r>
              <a:rPr lang="en-US" dirty="0"/>
              <a:t>of Silicon Microstrips</a:t>
            </a:r>
          </a:p>
          <a:p>
            <a:r>
              <a:rPr lang="en-US" dirty="0"/>
              <a:t>2 cm distance between planes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Strip pitch </a:t>
            </a:r>
            <a:r>
              <a:rPr lang="en-US" dirty="0"/>
              <a:t>125 </a:t>
            </a:r>
            <a:r>
              <a:rPr lang="el-GR" dirty="0"/>
              <a:t>μ</a:t>
            </a:r>
            <a:r>
              <a:rPr lang="it-IT" dirty="0"/>
              <a:t>m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2 different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configurations</a:t>
            </a:r>
            <a:r>
              <a:rPr lang="en-US" sz="2400" dirty="0">
                <a:solidFill>
                  <a:srgbClr val="FF0000"/>
                </a:solidFill>
              </a:rPr>
              <a:t> (see next slide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it-IT" dirty="0"/>
          </a:p>
          <a:p>
            <a:pPr marL="0" indent="0">
              <a:buFont typeface="Wingdings 3" charset="2"/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DO</a:t>
            </a:r>
            <a:endParaRPr lang="it-IT" dirty="0"/>
          </a:p>
          <a:p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Distances</a:t>
            </a:r>
            <a:r>
              <a:rPr lang="it-IT" dirty="0"/>
              <a:t> </a:t>
            </a:r>
            <a:r>
              <a:rPr lang="en-US" dirty="0"/>
              <a:t>between</a:t>
            </a:r>
            <a:r>
              <a:rPr lang="it-IT" dirty="0"/>
              <a:t> the </a:t>
            </a:r>
            <a:r>
              <a:rPr lang="it-IT" dirty="0" err="1"/>
              <a:t>planes</a:t>
            </a:r>
            <a:endParaRPr lang="it-IT" dirty="0"/>
          </a:p>
          <a:p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it-IT" dirty="0"/>
              <a:t> of </a:t>
            </a:r>
            <a:r>
              <a:rPr lang="it-IT" dirty="0" err="1"/>
              <a:t>layers</a:t>
            </a:r>
            <a:r>
              <a:rPr lang="it-IT" dirty="0"/>
              <a:t> (</a:t>
            </a:r>
            <a:r>
              <a:rPr lang="it-IT" dirty="0" err="1"/>
              <a:t>does</a:t>
            </a:r>
            <a:r>
              <a:rPr lang="it-IT" dirty="0"/>
              <a:t> the </a:t>
            </a:r>
            <a:r>
              <a:rPr lang="it-IT" dirty="0" err="1"/>
              <a:t>resolution</a:t>
            </a:r>
            <a:r>
              <a:rPr lang="it-IT" dirty="0"/>
              <a:t> on </a:t>
            </a:r>
            <a:r>
              <a:rPr lang="it-IT" dirty="0" err="1"/>
              <a:t>momentum</a:t>
            </a:r>
            <a:r>
              <a:rPr lang="it-IT" dirty="0"/>
              <a:t> </a:t>
            </a:r>
            <a:r>
              <a:rPr lang="it-IT" dirty="0" err="1"/>
              <a:t>improve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another</a:t>
            </a:r>
            <a:r>
              <a:rPr lang="it-IT" dirty="0"/>
              <a:t>, and </a:t>
            </a:r>
            <a:r>
              <a:rPr lang="it-IT" dirty="0" err="1"/>
              <a:t>maybe</a:t>
            </a:r>
            <a:r>
              <a:rPr lang="it-IT" dirty="0"/>
              <a:t> </a:t>
            </a:r>
            <a:r>
              <a:rPr lang="it-IT" dirty="0" err="1"/>
              <a:t>thinner</a:t>
            </a:r>
            <a:r>
              <a:rPr lang="it-IT" dirty="0"/>
              <a:t>, </a:t>
            </a:r>
            <a:r>
              <a:rPr lang="it-IT" dirty="0" err="1"/>
              <a:t>layer</a:t>
            </a:r>
            <a:r>
              <a:rPr lang="it-IT" dirty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126446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F764B055-0BBB-4CB7-84F1-1E6BBF71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FFC000"/>
                </a:solidFill>
              </a:rPr>
              <a:t>Microstrip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 smtClean="0">
                <a:solidFill>
                  <a:srgbClr val="FFC000"/>
                </a:solidFill>
              </a:rPr>
              <a:t>Detector. </a:t>
            </a:r>
            <a:r>
              <a:rPr lang="it-IT" dirty="0" err="1" smtClean="0">
                <a:solidFill>
                  <a:srgbClr val="FFC000"/>
                </a:solidFill>
              </a:rPr>
              <a:t>Configuration</a:t>
            </a:r>
            <a:r>
              <a:rPr lang="it-IT" dirty="0" smtClean="0">
                <a:solidFill>
                  <a:srgbClr val="FFC000"/>
                </a:solidFill>
              </a:rPr>
              <a:t> 1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047F4DD3-40E1-41B9-8367-3ECCD795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D1C1B12-F65B-4E84-8E5E-25A9E1C1A323}"/>
              </a:ext>
            </a:extLst>
          </p:cNvPr>
          <p:cNvSpPr txBox="1"/>
          <p:nvPr/>
        </p:nvSpPr>
        <p:spPr>
          <a:xfrm>
            <a:off x="9766852" y="6425557"/>
            <a:ext cx="24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Thanks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Leonello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77A8D65A-24DA-4B8B-A2B6-DE96C0674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30" r="19193"/>
          <a:stretch/>
        </p:blipFill>
        <p:spPr>
          <a:xfrm>
            <a:off x="626437" y="2231888"/>
            <a:ext cx="317004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80A31B6D-8D59-4086-A46E-F1ACA6707E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13" r="21938"/>
          <a:stretch/>
        </p:blipFill>
        <p:spPr>
          <a:xfrm>
            <a:off x="4246327" y="2231888"/>
            <a:ext cx="325749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021F8590-DDA8-481A-8A08-201E3154096E}"/>
              </a:ext>
            </a:extLst>
          </p:cNvPr>
          <p:cNvSpPr txBox="1"/>
          <p:nvPr/>
        </p:nvSpPr>
        <p:spPr>
          <a:xfrm>
            <a:off x="9101739" y="2622070"/>
            <a:ext cx="17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V13.0</a:t>
            </a:r>
          </a:p>
        </p:txBody>
      </p:sp>
      <p:sp>
        <p:nvSpPr>
          <p:cNvPr id="17" name="Segnaposto contenuto 3">
            <a:extLst>
              <a:ext uri="{FF2B5EF4-FFF2-40B4-BE49-F238E27FC236}">
                <a16:creationId xmlns:a16="http://schemas.microsoft.com/office/drawing/2014/main" xmlns="" id="{39A40350-7AE5-49A5-812C-7E9DBBC211A9}"/>
              </a:ext>
            </a:extLst>
          </p:cNvPr>
          <p:cNvSpPr txBox="1">
            <a:spLocks/>
          </p:cNvSpPr>
          <p:nvPr/>
        </p:nvSpPr>
        <p:spPr>
          <a:xfrm>
            <a:off x="8241314" y="3120414"/>
            <a:ext cx="3472978" cy="29644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</a:t>
            </a:r>
            <a:endParaRPr lang="it-IT" dirty="0"/>
          </a:p>
          <a:p>
            <a:r>
              <a:rPr lang="en-US" dirty="0"/>
              <a:t>Each plane: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layers </a:t>
            </a:r>
            <a:r>
              <a:rPr lang="en-US" dirty="0"/>
              <a:t>of Silicon Microstrips (50 </a:t>
            </a:r>
            <a:r>
              <a:rPr lang="el-GR" dirty="0"/>
              <a:t>μ</a:t>
            </a:r>
            <a:r>
              <a:rPr lang="it-IT" dirty="0"/>
              <a:t>m </a:t>
            </a:r>
            <a:r>
              <a:rPr lang="it-IT" dirty="0" err="1"/>
              <a:t>thick</a:t>
            </a:r>
            <a:r>
              <a:rPr lang="en-US" dirty="0"/>
              <a:t>)</a:t>
            </a:r>
          </a:p>
          <a:p>
            <a:r>
              <a:rPr lang="en-US" dirty="0"/>
              <a:t>Interleaved with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Kapton foil</a:t>
            </a:r>
            <a:r>
              <a:rPr lang="en-US" dirty="0"/>
              <a:t> (30 </a:t>
            </a:r>
            <a:r>
              <a:rPr lang="el-GR" dirty="0"/>
              <a:t>μ</a:t>
            </a:r>
            <a:r>
              <a:rPr lang="it-IT" dirty="0"/>
              <a:t>m </a:t>
            </a:r>
            <a:r>
              <a:rPr lang="it-IT" dirty="0" err="1"/>
              <a:t>thick</a:t>
            </a:r>
            <a:r>
              <a:rPr lang="en-US" dirty="0"/>
              <a:t>)</a:t>
            </a:r>
          </a:p>
          <a:p>
            <a:r>
              <a:rPr lang="en-US" b="1" dirty="0"/>
              <a:t>Bars</a:t>
            </a:r>
            <a:r>
              <a:rPr lang="en-US" dirty="0"/>
              <a:t> 1.5x9 cm</a:t>
            </a:r>
            <a:r>
              <a:rPr lang="en-US" baseline="30000" dirty="0"/>
              <a:t>2</a:t>
            </a:r>
          </a:p>
          <a:p>
            <a:r>
              <a:rPr lang="en-US" b="1" dirty="0"/>
              <a:t>Insensitive regions </a:t>
            </a:r>
            <a:r>
              <a:rPr lang="en-US" dirty="0"/>
              <a:t>between bars 1 mm </a:t>
            </a:r>
          </a:p>
          <a:p>
            <a:r>
              <a:rPr lang="en-US" b="1" dirty="0"/>
              <a:t>LGAD</a:t>
            </a:r>
            <a:r>
              <a:rPr lang="en-US" dirty="0"/>
              <a:t> system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19" name="Picture 9" descr="Screen Shot 2017-07-06 at 08.38.26.png">
            <a:extLst>
              <a:ext uri="{FF2B5EF4-FFF2-40B4-BE49-F238E27FC236}">
                <a16:creationId xmlns:a16="http://schemas.microsoft.com/office/drawing/2014/main" xmlns="" id="{6B330E89-12E9-41E0-A731-29A1CC2948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0" t="17867" r="1732" b="26712"/>
          <a:stretch/>
        </p:blipFill>
        <p:spPr>
          <a:xfrm>
            <a:off x="2484173" y="5396163"/>
            <a:ext cx="3390900" cy="1319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xmlns="" id="{15EB7918-42AB-4C0F-9B35-5C92E592C4FB}"/>
              </a:ext>
            </a:extLst>
          </p:cNvPr>
          <p:cNvGrpSpPr/>
          <p:nvPr/>
        </p:nvGrpSpPr>
        <p:grpSpPr>
          <a:xfrm>
            <a:off x="6796284" y="3740470"/>
            <a:ext cx="833696" cy="1424339"/>
            <a:chOff x="6796284" y="4886096"/>
            <a:chExt cx="833696" cy="1424339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xmlns="" id="{C1C0473F-6F65-4A4B-A26B-A88454299550}"/>
                </a:ext>
              </a:extLst>
            </p:cNvPr>
            <p:cNvGrpSpPr/>
            <p:nvPr/>
          </p:nvGrpSpPr>
          <p:grpSpPr>
            <a:xfrm>
              <a:off x="6894494" y="5070764"/>
              <a:ext cx="455768" cy="944033"/>
              <a:chOff x="4007207" y="5092335"/>
              <a:chExt cx="455768" cy="944033"/>
            </a:xfrm>
          </p:grpSpPr>
          <p:cxnSp>
            <p:nvCxnSpPr>
              <p:cNvPr id="24" name="Connettore 2 23">
                <a:extLst>
                  <a:ext uri="{FF2B5EF4-FFF2-40B4-BE49-F238E27FC236}">
                    <a16:creationId xmlns:a16="http://schemas.microsoft.com/office/drawing/2014/main" xmlns="" id="{AE74F354-EC4A-44B0-967F-F199E6704FB4}"/>
                  </a:ext>
                </a:extLst>
              </p:cNvPr>
              <p:cNvCxnSpPr/>
              <p:nvPr/>
            </p:nvCxnSpPr>
            <p:spPr>
              <a:xfrm flipV="1">
                <a:off x="4459601" y="5092335"/>
                <a:ext cx="0" cy="9440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2 24">
                <a:extLst>
                  <a:ext uri="{FF2B5EF4-FFF2-40B4-BE49-F238E27FC236}">
                    <a16:creationId xmlns:a16="http://schemas.microsoft.com/office/drawing/2014/main" xmlns="" id="{217EB748-A7BF-45C1-B3B2-90238614F8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07207" y="6036366"/>
                <a:ext cx="455768" cy="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xmlns="" id="{C120F411-2A02-4BA0-8A95-96341BA2FD6D}"/>
                </a:ext>
              </a:extLst>
            </p:cNvPr>
            <p:cNvSpPr txBox="1"/>
            <p:nvPr/>
          </p:nvSpPr>
          <p:spPr>
            <a:xfrm>
              <a:off x="7346888" y="4886096"/>
              <a:ext cx="283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accent1"/>
                  </a:solidFill>
                </a:rPr>
                <a:t>y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xmlns="" id="{8514331A-EF89-487C-876E-D1EAC1221F44}"/>
                </a:ext>
              </a:extLst>
            </p:cNvPr>
            <p:cNvSpPr txBox="1"/>
            <p:nvPr/>
          </p:nvSpPr>
          <p:spPr>
            <a:xfrm>
              <a:off x="6796284" y="5941103"/>
              <a:ext cx="283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accent1"/>
                  </a:solidFill>
                </a:rPr>
                <a:t>x</a:t>
              </a: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xmlns="" id="{F2B5F5BF-50F3-4CEE-B740-6F941F162F99}"/>
              </a:ext>
            </a:extLst>
          </p:cNvPr>
          <p:cNvGrpSpPr/>
          <p:nvPr/>
        </p:nvGrpSpPr>
        <p:grpSpPr>
          <a:xfrm>
            <a:off x="869052" y="3635366"/>
            <a:ext cx="647863" cy="1424339"/>
            <a:chOff x="7346888" y="4886096"/>
            <a:chExt cx="647863" cy="1424339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xmlns="" id="{B8CE768C-A2B2-471F-A1B0-737034344FEB}"/>
                </a:ext>
              </a:extLst>
            </p:cNvPr>
            <p:cNvGrpSpPr/>
            <p:nvPr/>
          </p:nvGrpSpPr>
          <p:grpSpPr>
            <a:xfrm>
              <a:off x="7346888" y="5070764"/>
              <a:ext cx="549653" cy="944033"/>
              <a:chOff x="4459601" y="5092335"/>
              <a:chExt cx="549653" cy="944033"/>
            </a:xfrm>
          </p:grpSpPr>
          <p:cxnSp>
            <p:nvCxnSpPr>
              <p:cNvPr id="30" name="Connettore 2 29">
                <a:extLst>
                  <a:ext uri="{FF2B5EF4-FFF2-40B4-BE49-F238E27FC236}">
                    <a16:creationId xmlns:a16="http://schemas.microsoft.com/office/drawing/2014/main" xmlns="" id="{8DEB47CF-9977-4DA0-8115-D8682FA5FDB1}"/>
                  </a:ext>
                </a:extLst>
              </p:cNvPr>
              <p:cNvCxnSpPr/>
              <p:nvPr/>
            </p:nvCxnSpPr>
            <p:spPr>
              <a:xfrm flipV="1">
                <a:off x="4459601" y="5092335"/>
                <a:ext cx="0" cy="9440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2 30">
                <a:extLst>
                  <a:ext uri="{FF2B5EF4-FFF2-40B4-BE49-F238E27FC236}">
                    <a16:creationId xmlns:a16="http://schemas.microsoft.com/office/drawing/2014/main" xmlns="" id="{20B5FBB4-B605-4BE6-8684-EA358A0CC2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2975" y="6036368"/>
                <a:ext cx="5462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xmlns="" id="{A2B71AD7-5B6F-4C90-8BCC-F9E46418DBD8}"/>
                </a:ext>
              </a:extLst>
            </p:cNvPr>
            <p:cNvSpPr txBox="1"/>
            <p:nvPr/>
          </p:nvSpPr>
          <p:spPr>
            <a:xfrm>
              <a:off x="7346888" y="4886096"/>
              <a:ext cx="283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accent1"/>
                  </a:solidFill>
                </a:rPr>
                <a:t>y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xmlns="" id="{A0F7F649-C1BE-49CD-9245-553959107B6E}"/>
                </a:ext>
              </a:extLst>
            </p:cNvPr>
            <p:cNvSpPr txBox="1"/>
            <p:nvPr/>
          </p:nvSpPr>
          <p:spPr>
            <a:xfrm>
              <a:off x="7711659" y="5941103"/>
              <a:ext cx="283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accent1"/>
                  </a:solidFill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37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Sala riunioni 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Personalizzato 1">
      <a:majorFont>
        <a:latin typeface="Happy Monkey"/>
        <a:ea typeface=""/>
        <a:cs typeface=""/>
      </a:majorFont>
      <a:minorFont>
        <a:latin typeface="Overlock"/>
        <a:ea typeface=""/>
        <a:cs typeface=""/>
      </a:minorFont>
    </a:fontScheme>
    <a:fmtScheme name="Sala 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1849</TotalTime>
  <Words>1008</Words>
  <Application>Microsoft Macintosh PowerPoint</Application>
  <PresentationFormat>Custom</PresentationFormat>
  <Paragraphs>179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Sala riunioni ione</vt:lpstr>
      <vt:lpstr>Version 13 of FOOT Simulation: changes and first data production</vt:lpstr>
      <vt:lpstr>From Bologna Meeting: V13</vt:lpstr>
      <vt:lpstr>V13: what’s new?</vt:lpstr>
      <vt:lpstr>Vertex</vt:lpstr>
      <vt:lpstr>Vertex</vt:lpstr>
      <vt:lpstr>Inner Tracker</vt:lpstr>
      <vt:lpstr>Inner Tracker</vt:lpstr>
      <vt:lpstr>Microstrip Detector</vt:lpstr>
      <vt:lpstr>Microstrip Detector. Configuration 1</vt:lpstr>
      <vt:lpstr>Microstrip Detector</vt:lpstr>
      <vt:lpstr>Microstrip Detector. Configuration 2</vt:lpstr>
      <vt:lpstr>Magnets</vt:lpstr>
      <vt:lpstr>Sub Versions</vt:lpstr>
      <vt:lpstr>PowerPoint Presentation</vt:lpstr>
      <vt:lpstr>Test productions</vt:lpstr>
      <vt:lpstr>To be tested urgently</vt:lpstr>
      <vt:lpstr>A first remark from a preliminary comparison between the two different MSD setup (V13.0.x vs V13.1.x)</vt:lpstr>
      <vt:lpstr>Very probable explanation</vt:lpstr>
      <vt:lpstr>Again from Bologna Meeting</vt:lpstr>
      <vt:lpstr>Root Technicalities: variable names</vt:lpstr>
      <vt:lpstr>Root Technicalities: variable names</vt:lpstr>
      <vt:lpstr>Take Home Message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V13 of FOOT Simulation</dc:title>
  <dc:creator>Serena Marta Valle</dc:creator>
  <cp:lastModifiedBy>Giuseppe Battistoni</cp:lastModifiedBy>
  <cp:revision>88</cp:revision>
  <dcterms:created xsi:type="dcterms:W3CDTF">2017-11-04T16:41:33Z</dcterms:created>
  <dcterms:modified xsi:type="dcterms:W3CDTF">2018-01-31T11:18:19Z</dcterms:modified>
</cp:coreProperties>
</file>