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475" r:id="rId3"/>
    <p:sldId id="487" r:id="rId4"/>
    <p:sldId id="488" r:id="rId5"/>
    <p:sldId id="399" r:id="rId6"/>
    <p:sldId id="465" r:id="rId7"/>
    <p:sldId id="481" r:id="rId8"/>
    <p:sldId id="482" r:id="rId9"/>
    <p:sldId id="467" r:id="rId10"/>
    <p:sldId id="466" r:id="rId11"/>
    <p:sldId id="486" r:id="rId12"/>
    <p:sldId id="485" r:id="rId13"/>
    <p:sldId id="492" r:id="rId14"/>
    <p:sldId id="493" r:id="rId15"/>
    <p:sldId id="484" r:id="rId16"/>
    <p:sldId id="325" r:id="rId17"/>
    <p:sldId id="478" r:id="rId18"/>
    <p:sldId id="446" r:id="rId19"/>
    <p:sldId id="416" r:id="rId20"/>
    <p:sldId id="489" r:id="rId21"/>
    <p:sldId id="494" r:id="rId22"/>
    <p:sldId id="410" r:id="rId23"/>
    <p:sldId id="473" r:id="rId24"/>
    <p:sldId id="346" r:id="rId25"/>
    <p:sldId id="458" r:id="rId26"/>
    <p:sldId id="45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7" autoAdjust="0"/>
    <p:restoredTop sz="92832" autoAdjust="0"/>
  </p:normalViewPr>
  <p:slideViewPr>
    <p:cSldViewPr snapToGrid="0" snapToObjects="1">
      <p:cViewPr varScale="1">
        <p:scale>
          <a:sx n="89" d="100"/>
          <a:sy n="89" d="100"/>
        </p:scale>
        <p:origin x="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CF26B-541A-E548-9A8D-D084120CED7B}" type="datetimeFigureOut">
              <a:rPr lang="en-US" smtClean="0"/>
              <a:t>2/2/18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4E8E5-1EB1-714C-B9BC-8C57D616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2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06936-2AFC-2344-9015-82E660E4634B}" type="datetimeFigureOut">
              <a:rPr lang="en-US" smtClean="0"/>
              <a:t>2/2/18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39026-5059-AF42-A970-2D9B57B3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4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39026-5059-AF42-A970-2D9B57B3B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39026-5059-AF42-A970-2D9B57B3B8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030" y="0"/>
            <a:ext cx="7779970" cy="92474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4747"/>
          </a:xfrm>
          <a:prstGeom prst="rect">
            <a:avLst/>
          </a:prstGeom>
          <a:solidFill>
            <a:schemeClr val="bg2">
              <a:lumMod val="20000"/>
              <a:lumOff val="80000"/>
              <a:alpha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675" y="6528816"/>
            <a:ext cx="231789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3426" y="6535346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1216" y="6535346"/>
            <a:ext cx="912783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logoinfn-piccolo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09007" cy="90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1800" kern="1200">
          <a:solidFill>
            <a:srgbClr val="0000FF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260" y="2009625"/>
            <a:ext cx="7779970" cy="924747"/>
          </a:xfrm>
        </p:spPr>
        <p:txBody>
          <a:bodyPr/>
          <a:lstStyle/>
          <a:p>
            <a:r>
              <a:rPr lang="en-US" dirty="0" err="1" smtClean="0"/>
              <a:t>Cds</a:t>
            </a:r>
            <a:r>
              <a:rPr lang="en-US" dirty="0"/>
              <a:t> </a:t>
            </a:r>
            <a:r>
              <a:rPr lang="en-US" dirty="0" err="1" smtClean="0"/>
              <a:t>Febbraio</a:t>
            </a:r>
            <a:r>
              <a:rPr lang="en-US" dirty="0" smtClean="0"/>
              <a:t>  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3402874"/>
            <a:ext cx="8229600" cy="1478615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Comunicazioni</a:t>
            </a:r>
            <a:endParaRPr lang="en-US" dirty="0" smtClean="0"/>
          </a:p>
          <a:p>
            <a:r>
              <a:rPr lang="en-US" dirty="0" err="1" smtClean="0"/>
              <a:t>Notizie</a:t>
            </a:r>
            <a:r>
              <a:rPr lang="en-US" dirty="0" smtClean="0"/>
              <a:t> </a:t>
            </a:r>
            <a:r>
              <a:rPr lang="en-US" dirty="0" err="1" smtClean="0"/>
              <a:t>locali</a:t>
            </a:r>
            <a:endParaRPr lang="en-US" dirty="0" smtClean="0"/>
          </a:p>
          <a:p>
            <a:r>
              <a:rPr lang="en-US" dirty="0" smtClean="0"/>
              <a:t>Aggiornamenti </a:t>
            </a:r>
            <a:r>
              <a:rPr lang="en-US" dirty="0" err="1" smtClean="0"/>
              <a:t>dalle</a:t>
            </a:r>
            <a:r>
              <a:rPr lang="en-US" dirty="0" smtClean="0"/>
              <a:t> </a:t>
            </a:r>
            <a:r>
              <a:rPr lang="en-US" dirty="0" err="1" smtClean="0"/>
              <a:t>commissioni</a:t>
            </a:r>
            <a:r>
              <a:rPr lang="en-US" dirty="0" smtClean="0"/>
              <a:t> </a:t>
            </a:r>
          </a:p>
          <a:p>
            <a:r>
              <a:rPr lang="en-US" dirty="0" smtClean="0"/>
              <a:t>Outreach e news </a:t>
            </a:r>
            <a:r>
              <a:rPr lang="en-US" dirty="0" err="1" smtClean="0"/>
              <a:t>locali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21" y="1066800"/>
            <a:ext cx="8697828" cy="54620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en-US" b="1" dirty="0" smtClean="0"/>
              <a:t>in </a:t>
            </a:r>
            <a:r>
              <a:rPr lang="en-US" b="1" dirty="0" err="1" smtClean="0"/>
              <a:t>vigore</a:t>
            </a:r>
            <a:r>
              <a:rPr lang="en-US" b="1" dirty="0" smtClean="0"/>
              <a:t> da 1 </a:t>
            </a:r>
            <a:r>
              <a:rPr lang="en-US" b="1" dirty="0" err="1" smtClean="0"/>
              <a:t>Febbraio</a:t>
            </a:r>
            <a:r>
              <a:rPr lang="en-US" b="1" dirty="0" smtClean="0"/>
              <a:t> 2018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/>
              <a:t>R</a:t>
            </a:r>
            <a:r>
              <a:rPr lang="en-US" dirty="0" err="1" smtClean="0"/>
              <a:t>ecepite</a:t>
            </a:r>
            <a:r>
              <a:rPr lang="en-US" dirty="0" smtClean="0"/>
              <a:t> </a:t>
            </a:r>
            <a:r>
              <a:rPr lang="en-US" dirty="0"/>
              <a:t>le </a:t>
            </a:r>
            <a:r>
              <a:rPr lang="en-US" dirty="0" err="1"/>
              <a:t>novità</a:t>
            </a:r>
            <a:r>
              <a:rPr lang="en-US" dirty="0"/>
              <a:t> </a:t>
            </a:r>
            <a:r>
              <a:rPr lang="en-US" dirty="0" err="1"/>
              <a:t>introdotte</a:t>
            </a:r>
            <a:r>
              <a:rPr lang="en-US" dirty="0"/>
              <a:t> dal DL </a:t>
            </a:r>
            <a:r>
              <a:rPr lang="en-US" dirty="0" smtClean="0"/>
              <a:t>218/2016, </a:t>
            </a:r>
            <a:r>
              <a:rPr lang="en-US" dirty="0" err="1"/>
              <a:t>ed</a:t>
            </a:r>
            <a:r>
              <a:rPr lang="en-US" dirty="0"/>
              <a:t> in </a:t>
            </a:r>
            <a:r>
              <a:rPr lang="en-US" dirty="0" err="1"/>
              <a:t>particolare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diritti</a:t>
            </a:r>
            <a:r>
              <a:rPr lang="en-US" dirty="0"/>
              <a:t> e </a:t>
            </a:r>
            <a:r>
              <a:rPr lang="en-US" dirty="0" err="1"/>
              <a:t>doveri</a:t>
            </a:r>
            <a:r>
              <a:rPr lang="en-US" dirty="0"/>
              <a:t> di </a:t>
            </a:r>
            <a:r>
              <a:rPr lang="en-US" dirty="0" err="1" smtClean="0"/>
              <a:t>ricercatori</a:t>
            </a:r>
            <a:r>
              <a:rPr lang="en-US" dirty="0" smtClean="0"/>
              <a:t> </a:t>
            </a:r>
            <a:r>
              <a:rPr lang="en-US" dirty="0"/>
              <a:t>e </a:t>
            </a:r>
            <a:r>
              <a:rPr lang="en-US" dirty="0" err="1"/>
              <a:t>tecnologi</a:t>
            </a:r>
            <a:r>
              <a:rPr lang="en-US" dirty="0"/>
              <a:t> per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quali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stata</a:t>
            </a:r>
            <a:r>
              <a:rPr lang="en-US" dirty="0"/>
              <a:t> </a:t>
            </a:r>
            <a:r>
              <a:rPr lang="en-US" dirty="0" err="1"/>
              <a:t>inserita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sezione</a:t>
            </a:r>
            <a:r>
              <a:rPr lang="en-US" dirty="0"/>
              <a:t> </a:t>
            </a:r>
            <a:r>
              <a:rPr lang="en-US" dirty="0" err="1" smtClean="0"/>
              <a:t>dedicata</a:t>
            </a:r>
            <a:r>
              <a:rPr lang="en-US" dirty="0" smtClean="0"/>
              <a:t>, </a:t>
            </a:r>
            <a:r>
              <a:rPr lang="en-US" dirty="0" err="1" smtClean="0"/>
              <a:t>regolamentate</a:t>
            </a:r>
            <a:r>
              <a:rPr lang="en-US" dirty="0" smtClean="0"/>
              <a:t> </a:t>
            </a:r>
            <a:r>
              <a:rPr lang="en-US" dirty="0"/>
              <a:t>le </a:t>
            </a:r>
            <a:r>
              <a:rPr lang="en-US" dirty="0" err="1"/>
              <a:t>chiamate</a:t>
            </a:r>
            <a:r>
              <a:rPr lang="en-US" dirty="0"/>
              <a:t> </a:t>
            </a:r>
            <a:r>
              <a:rPr lang="en-US" dirty="0" err="1"/>
              <a:t>dirette</a:t>
            </a:r>
            <a:r>
              <a:rPr lang="en-US" dirty="0"/>
              <a:t>.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Punti</a:t>
            </a:r>
            <a:r>
              <a:rPr lang="en-US" dirty="0" smtClean="0"/>
              <a:t> </a:t>
            </a:r>
            <a:r>
              <a:rPr lang="en-US" dirty="0" err="1" smtClean="0"/>
              <a:t>critici</a:t>
            </a:r>
            <a:r>
              <a:rPr lang="en-US" dirty="0" smtClean="0"/>
              <a:t> – </a:t>
            </a:r>
            <a:r>
              <a:rPr lang="en-US" dirty="0" err="1" smtClean="0"/>
              <a:t>rimosso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limite</a:t>
            </a:r>
            <a:r>
              <a:rPr lang="en-US" dirty="0" smtClean="0"/>
              <a:t> a 5 </a:t>
            </a:r>
            <a:r>
              <a:rPr lang="en-US" dirty="0" err="1" smtClean="0"/>
              <a:t>anni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riconoscimento</a:t>
            </a:r>
            <a:r>
              <a:rPr lang="en-US" dirty="0" smtClean="0"/>
              <a:t> </a:t>
            </a:r>
            <a:r>
              <a:rPr lang="en-US" dirty="0" err="1" smtClean="0"/>
              <a:t>dell’anzianita</a:t>
            </a:r>
            <a:r>
              <a:rPr lang="en-US" dirty="0" smtClean="0"/>
              <a:t>’ </a:t>
            </a:r>
            <a:r>
              <a:rPr lang="en-US" dirty="0" err="1" smtClean="0"/>
              <a:t>pregressa</a:t>
            </a:r>
            <a:r>
              <a:rPr lang="en-US" dirty="0" smtClean="0"/>
              <a:t>. </a:t>
            </a:r>
            <a:r>
              <a:rPr lang="en-US" dirty="0" err="1" smtClean="0"/>
              <a:t>Dall’approvazione</a:t>
            </a:r>
            <a:r>
              <a:rPr lang="en-US" dirty="0" smtClean="0"/>
              <a:t> del </a:t>
            </a:r>
            <a:r>
              <a:rPr lang="en-US" dirty="0" err="1" smtClean="0"/>
              <a:t>regolamento</a:t>
            </a:r>
            <a:r>
              <a:rPr lang="en-US" dirty="0" smtClean="0"/>
              <a:t> </a:t>
            </a:r>
            <a:r>
              <a:rPr lang="en-US" dirty="0" err="1" smtClean="0"/>
              <a:t>sara</a:t>
            </a:r>
            <a:r>
              <a:rPr lang="en-US" dirty="0" smtClean="0"/>
              <a:t>’ </a:t>
            </a:r>
            <a:r>
              <a:rPr lang="en-US" dirty="0" err="1" smtClean="0"/>
              <a:t>riconosciuta</a:t>
            </a:r>
            <a:r>
              <a:rPr lang="en-US" dirty="0" smtClean="0"/>
              <a:t> </a:t>
            </a:r>
            <a:r>
              <a:rPr lang="en-US" dirty="0" err="1" smtClean="0"/>
              <a:t>tutta</a:t>
            </a:r>
            <a:r>
              <a:rPr lang="en-US" dirty="0" smtClean="0"/>
              <a:t> l </a:t>
            </a:r>
            <a:r>
              <a:rPr lang="en-US" dirty="0" err="1" smtClean="0"/>
              <a:t>anzianita</a:t>
            </a:r>
            <a:r>
              <a:rPr lang="en-US" dirty="0" smtClean="0"/>
              <a:t>’ </a:t>
            </a:r>
            <a:r>
              <a:rPr lang="en-US" dirty="0" err="1" smtClean="0"/>
              <a:t>pregressa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nuovi</a:t>
            </a:r>
            <a:r>
              <a:rPr lang="en-US" dirty="0" smtClean="0"/>
              <a:t> </a:t>
            </a:r>
            <a:r>
              <a:rPr lang="en-US" dirty="0" err="1" smtClean="0"/>
              <a:t>assunti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smtClean="0"/>
              <a:t>Non e’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sanare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pregresso</a:t>
            </a:r>
            <a:r>
              <a:rPr lang="en-US" dirty="0" smtClean="0"/>
              <a:t>, per le </a:t>
            </a:r>
            <a:r>
              <a:rPr lang="en-US" dirty="0" err="1" smtClean="0"/>
              <a:t>persone</a:t>
            </a:r>
            <a:r>
              <a:rPr lang="en-US" dirty="0" smtClean="0"/>
              <a:t> a cui </a:t>
            </a:r>
            <a:r>
              <a:rPr lang="en-US" dirty="0" err="1" smtClean="0"/>
              <a:t>anzianita</a:t>
            </a:r>
            <a:r>
              <a:rPr lang="en-US" dirty="0" smtClean="0"/>
              <a:t>’ non </a:t>
            </a:r>
            <a:r>
              <a:rPr lang="en-US" dirty="0" err="1" smtClean="0"/>
              <a:t>sia</a:t>
            </a:r>
            <a:r>
              <a:rPr lang="en-US" dirty="0" smtClean="0"/>
              <a:t> </a:t>
            </a:r>
            <a:r>
              <a:rPr lang="en-US" dirty="0" err="1" smtClean="0"/>
              <a:t>stata</a:t>
            </a:r>
            <a:r>
              <a:rPr lang="en-US" dirty="0" smtClean="0"/>
              <a:t> </a:t>
            </a:r>
            <a:r>
              <a:rPr lang="en-US" dirty="0" err="1" smtClean="0"/>
              <a:t>riconosciuta</a:t>
            </a:r>
            <a:r>
              <a:rPr lang="en-US" dirty="0" smtClean="0"/>
              <a:t>. </a:t>
            </a:r>
            <a:r>
              <a:rPr lang="en-US" dirty="0"/>
              <a:t>S</a:t>
            </a:r>
            <a:r>
              <a:rPr lang="en-US" dirty="0" smtClean="0"/>
              <a:t>i </a:t>
            </a:r>
            <a:r>
              <a:rPr lang="en-US" dirty="0" err="1" smtClean="0"/>
              <a:t>valutera</a:t>
            </a:r>
            <a:r>
              <a:rPr lang="en-US" dirty="0" smtClean="0"/>
              <a:t>’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conciliazione</a:t>
            </a:r>
            <a:r>
              <a:rPr lang="en-US" dirty="0" smtClean="0"/>
              <a:t> </a:t>
            </a:r>
            <a:r>
              <a:rPr lang="en-US" dirty="0" err="1" smtClean="0"/>
              <a:t>collettiva</a:t>
            </a:r>
            <a:r>
              <a:rPr lang="en-US" dirty="0" smtClean="0"/>
              <a:t> </a:t>
            </a:r>
            <a:r>
              <a:rPr lang="en-US" dirty="0" err="1" smtClean="0"/>
              <a:t>anche</a:t>
            </a:r>
            <a:r>
              <a:rPr lang="en-US" dirty="0" smtClean="0"/>
              <a:t> </a:t>
            </a:r>
            <a:r>
              <a:rPr lang="en-US" dirty="0" err="1" smtClean="0"/>
              <a:t>tramite</a:t>
            </a:r>
            <a:r>
              <a:rPr lang="en-US" dirty="0" smtClean="0"/>
              <a:t> </a:t>
            </a:r>
            <a:r>
              <a:rPr lang="en-US" dirty="0" err="1" smtClean="0"/>
              <a:t>ricorso</a:t>
            </a:r>
            <a:r>
              <a:rPr lang="en-US" dirty="0" smtClean="0"/>
              <a:t> all </a:t>
            </a:r>
            <a:r>
              <a:rPr lang="en-US" dirty="0" err="1" smtClean="0"/>
              <a:t>Avvocatura</a:t>
            </a:r>
            <a:r>
              <a:rPr lang="en-US" dirty="0" smtClean="0"/>
              <a:t> di </a:t>
            </a:r>
            <a:r>
              <a:rPr lang="en-US" dirty="0" err="1" smtClean="0"/>
              <a:t>Stato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Introdotta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frase</a:t>
            </a:r>
            <a:r>
              <a:rPr lang="en-US" dirty="0" smtClean="0"/>
              <a:t> per </a:t>
            </a:r>
            <a:r>
              <a:rPr lang="en-US" dirty="0" err="1" smtClean="0"/>
              <a:t>sperimentare</a:t>
            </a:r>
            <a:r>
              <a:rPr lang="en-US" dirty="0" smtClean="0"/>
              <a:t> </a:t>
            </a:r>
            <a:r>
              <a:rPr lang="en-US" dirty="0" err="1" smtClean="0"/>
              <a:t>modalita</a:t>
            </a:r>
            <a:r>
              <a:rPr lang="en-US" dirty="0" smtClean="0"/>
              <a:t>’ alternative al </a:t>
            </a:r>
            <a:r>
              <a:rPr lang="en-US" dirty="0" err="1" smtClean="0"/>
              <a:t>cartellino</a:t>
            </a:r>
            <a:r>
              <a:rPr lang="en-US" dirty="0"/>
              <a:t> </a:t>
            </a:r>
            <a:endParaRPr lang="en-US" dirty="0" smtClean="0"/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dirty="0" smtClean="0"/>
              <a:t>Ora INFN ha </a:t>
            </a:r>
            <a:r>
              <a:rPr lang="en-US" dirty="0" err="1" smtClean="0"/>
              <a:t>autonomia</a:t>
            </a:r>
            <a:r>
              <a:rPr lang="en-US" dirty="0" smtClean="0"/>
              <a:t> </a:t>
            </a:r>
            <a:r>
              <a:rPr lang="en-US" dirty="0" err="1" smtClean="0"/>
              <a:t>sulle</a:t>
            </a:r>
            <a:r>
              <a:rPr lang="en-US" dirty="0" smtClean="0"/>
              <a:t> </a:t>
            </a:r>
            <a:r>
              <a:rPr lang="en-US" dirty="0" err="1" smtClean="0"/>
              <a:t>assunzioni</a:t>
            </a:r>
            <a:r>
              <a:rPr lang="en-US" dirty="0" smtClean="0"/>
              <a:t> </a:t>
            </a:r>
            <a:r>
              <a:rPr lang="en-US" dirty="0" err="1" smtClean="0"/>
              <a:t>puo</a:t>
            </a:r>
            <a:r>
              <a:rPr lang="en-US" dirty="0" smtClean="0"/>
              <a:t>’ 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programmazione</a:t>
            </a:r>
            <a:r>
              <a:rPr lang="en-US" dirty="0" smtClean="0"/>
              <a:t> </a:t>
            </a:r>
            <a:r>
              <a:rPr lang="en-US" dirty="0" err="1" smtClean="0"/>
              <a:t>piu</a:t>
            </a:r>
            <a:r>
              <a:rPr lang="en-US" dirty="0" smtClean="0"/>
              <a:t>’ a </a:t>
            </a:r>
            <a:r>
              <a:rPr lang="en-US" dirty="0" err="1" smtClean="0"/>
              <a:t>lungo</a:t>
            </a:r>
            <a:r>
              <a:rPr lang="en-US" dirty="0" smtClean="0"/>
              <a:t> </a:t>
            </a:r>
            <a:r>
              <a:rPr lang="en-US" dirty="0" err="1" smtClean="0"/>
              <a:t>termine</a:t>
            </a:r>
            <a:r>
              <a:rPr lang="en-US" dirty="0" smtClean="0"/>
              <a:t>. </a:t>
            </a:r>
            <a:endParaRPr lang="en-US" dirty="0"/>
          </a:p>
          <a:p>
            <a:pPr>
              <a:lnSpc>
                <a:spcPct val="120000"/>
              </a:lnSpc>
              <a:buFontTx/>
              <a:buChar char="-"/>
            </a:pPr>
            <a:endParaRPr lang="en-US" dirty="0"/>
          </a:p>
          <a:p>
            <a:pPr>
              <a:lnSpc>
                <a:spcPct val="120000"/>
              </a:lnSpc>
              <a:buFontTx/>
              <a:buChar char="-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Regolamento</a:t>
            </a:r>
            <a:r>
              <a:rPr lang="en-US" b="1" dirty="0"/>
              <a:t> del </a:t>
            </a:r>
            <a:r>
              <a:rPr lang="en-US" b="1" dirty="0" err="1"/>
              <a:t>Personale</a:t>
            </a:r>
            <a:r>
              <a:rPr lang="en-US" b="1" dirty="0"/>
              <a:t> </a:t>
            </a:r>
            <a:r>
              <a:rPr lang="en-US" strike="sngStrike" dirty="0"/>
              <a:t/>
            </a:r>
            <a:br>
              <a:rPr lang="en-US" strike="sngStrik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21" y="1549400"/>
            <a:ext cx="8697828" cy="497941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Ricevuti</a:t>
            </a:r>
            <a:r>
              <a:rPr lang="en-US" dirty="0" smtClean="0"/>
              <a:t> </a:t>
            </a:r>
            <a:r>
              <a:rPr lang="en-US" dirty="0" err="1" smtClean="0"/>
              <a:t>commenti</a:t>
            </a:r>
            <a:r>
              <a:rPr lang="en-US" dirty="0" smtClean="0"/>
              <a:t> </a:t>
            </a:r>
            <a:r>
              <a:rPr lang="en-US" dirty="0" err="1" smtClean="0"/>
              <a:t>minori</a:t>
            </a:r>
            <a:r>
              <a:rPr lang="en-US" dirty="0" smtClean="0"/>
              <a:t>, </a:t>
            </a:r>
            <a:r>
              <a:rPr lang="en-US" dirty="0" err="1" smtClean="0"/>
              <a:t>modificato</a:t>
            </a:r>
            <a:r>
              <a:rPr lang="en-US" dirty="0" smtClean="0"/>
              <a:t> , </a:t>
            </a:r>
            <a:r>
              <a:rPr lang="en-US" dirty="0" err="1" smtClean="0"/>
              <a:t>introdotto</a:t>
            </a:r>
            <a:r>
              <a:rPr lang="en-US" dirty="0"/>
              <a:t> </a:t>
            </a:r>
            <a:r>
              <a:rPr lang="en-US" dirty="0" smtClean="0"/>
              <a:t>GGI come </a:t>
            </a:r>
            <a:r>
              <a:rPr lang="en-US" dirty="0"/>
              <a:t>C</a:t>
            </a:r>
            <a:r>
              <a:rPr lang="en-US" dirty="0" smtClean="0"/>
              <a:t>entro </a:t>
            </a:r>
            <a:r>
              <a:rPr lang="en-US" dirty="0" err="1" smtClean="0"/>
              <a:t>Nazionale</a:t>
            </a:r>
            <a:r>
              <a:rPr lang="en-US" dirty="0" smtClean="0"/>
              <a:t> ,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in </a:t>
            </a:r>
            <a:r>
              <a:rPr lang="en-US" b="1" dirty="0" err="1" smtClean="0">
                <a:sym typeface="Wingdings"/>
              </a:rPr>
              <a:t>vigore</a:t>
            </a:r>
            <a:r>
              <a:rPr lang="en-US" b="1" dirty="0" smtClean="0">
                <a:sym typeface="Wingdings"/>
              </a:rPr>
              <a:t> dal 1 </a:t>
            </a:r>
            <a:r>
              <a:rPr lang="en-US" b="1" dirty="0" err="1" smtClean="0">
                <a:sym typeface="Wingdings"/>
              </a:rPr>
              <a:t>Febbraio</a:t>
            </a:r>
            <a:r>
              <a:rPr lang="en-US" b="1" dirty="0" smtClean="0">
                <a:sym typeface="Wingdings"/>
              </a:rPr>
              <a:t> 2018</a:t>
            </a:r>
            <a:r>
              <a:rPr lang="en-US" b="1" dirty="0" smtClean="0"/>
              <a:t> 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en-US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Riportata</a:t>
            </a:r>
            <a:r>
              <a:rPr lang="en-US" dirty="0" smtClean="0"/>
              <a:t> </a:t>
            </a:r>
            <a:r>
              <a:rPr lang="en-US" dirty="0"/>
              <a:t>a 3 </a:t>
            </a:r>
            <a:r>
              <a:rPr lang="en-US" dirty="0" err="1"/>
              <a:t>anni</a:t>
            </a:r>
            <a:r>
              <a:rPr lang="en-US" dirty="0"/>
              <a:t> la </a:t>
            </a:r>
            <a:r>
              <a:rPr lang="en-US" dirty="0" err="1"/>
              <a:t>durata</a:t>
            </a:r>
            <a:r>
              <a:rPr lang="en-US" dirty="0"/>
              <a:t> di </a:t>
            </a:r>
            <a:r>
              <a:rPr lang="en-US" dirty="0" err="1"/>
              <a:t>tutte</a:t>
            </a:r>
            <a:r>
              <a:rPr lang="en-US" dirty="0"/>
              <a:t> le </a:t>
            </a:r>
            <a:r>
              <a:rPr lang="en-US" dirty="0" err="1"/>
              <a:t>cariche</a:t>
            </a:r>
            <a:r>
              <a:rPr lang="en-US" dirty="0"/>
              <a:t>,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rinnovabili</a:t>
            </a:r>
            <a:r>
              <a:rPr lang="en-US" dirty="0"/>
              <a:t> e </a:t>
            </a:r>
            <a:r>
              <a:rPr lang="en-US" dirty="0" err="1" smtClean="0"/>
              <a:t>revocabili</a:t>
            </a:r>
            <a:r>
              <a:rPr lang="en-US" dirty="0" smtClean="0"/>
              <a:t>.  </a:t>
            </a:r>
            <a:r>
              <a:rPr lang="en-US" dirty="0" err="1" smtClean="0"/>
              <a:t>Anticipata</a:t>
            </a:r>
            <a:r>
              <a:rPr lang="en-US" dirty="0" smtClean="0"/>
              <a:t> a fine anno la </a:t>
            </a:r>
            <a:r>
              <a:rPr lang="en-US" dirty="0" err="1" smtClean="0"/>
              <a:t>presentazione</a:t>
            </a:r>
            <a:r>
              <a:rPr lang="en-US" dirty="0" smtClean="0"/>
              <a:t> del </a:t>
            </a:r>
            <a:r>
              <a:rPr lang="en-US" dirty="0"/>
              <a:t>PTA.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Introdotta</a:t>
            </a:r>
            <a:r>
              <a:rPr lang="en-US" dirty="0" smtClean="0"/>
              <a:t> la </a:t>
            </a:r>
            <a:r>
              <a:rPr lang="en-US" dirty="0" err="1" smtClean="0"/>
              <a:t>figura</a:t>
            </a:r>
            <a:r>
              <a:rPr lang="en-US" dirty="0" smtClean="0"/>
              <a:t> del </a:t>
            </a:r>
            <a:r>
              <a:rPr lang="en-US" dirty="0" err="1" smtClean="0"/>
              <a:t>coordinatore</a:t>
            </a:r>
            <a:r>
              <a:rPr lang="en-US" dirty="0" smtClean="0"/>
              <a:t> </a:t>
            </a:r>
            <a:r>
              <a:rPr lang="en-US" dirty="0" err="1" smtClean="0"/>
              <a:t>tecnico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infrastruttura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nazionali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Introdotta</a:t>
            </a:r>
            <a:r>
              <a:rPr lang="en-US" dirty="0" smtClean="0"/>
              <a:t> </a:t>
            </a:r>
            <a:r>
              <a:rPr lang="en-US" dirty="0" err="1" smtClean="0"/>
              <a:t>unita</a:t>
            </a:r>
            <a:r>
              <a:rPr lang="en-US" dirty="0" smtClean="0"/>
              <a:t>’ </a:t>
            </a:r>
            <a:r>
              <a:rPr lang="en-US" dirty="0" err="1" smtClean="0"/>
              <a:t>funzionale</a:t>
            </a:r>
            <a:r>
              <a:rPr lang="en-US" dirty="0" smtClean="0"/>
              <a:t> </a:t>
            </a:r>
            <a:r>
              <a:rPr lang="en-US" dirty="0" err="1" smtClean="0"/>
              <a:t>nelle</a:t>
            </a:r>
            <a:r>
              <a:rPr lang="en-US" dirty="0" smtClean="0"/>
              <a:t> </a:t>
            </a:r>
            <a:r>
              <a:rPr lang="en-US" dirty="0" err="1" smtClean="0"/>
              <a:t>sezioni</a:t>
            </a:r>
            <a:r>
              <a:rPr lang="en-US" dirty="0" smtClean="0"/>
              <a:t>, per </a:t>
            </a:r>
            <a:r>
              <a:rPr lang="en-US" dirty="0" err="1" smtClean="0"/>
              <a:t>avere</a:t>
            </a:r>
            <a:r>
              <a:rPr lang="en-US" dirty="0" smtClean="0"/>
              <a:t> </a:t>
            </a:r>
            <a:r>
              <a:rPr lang="en-US" dirty="0" err="1" smtClean="0"/>
              <a:t>strutture</a:t>
            </a:r>
            <a:r>
              <a:rPr lang="en-US" dirty="0" smtClean="0"/>
              <a:t> </a:t>
            </a:r>
            <a:r>
              <a:rPr lang="en-US" dirty="0" err="1" smtClean="0"/>
              <a:t>condivise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Introdotto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sostituto</a:t>
            </a:r>
            <a:r>
              <a:rPr lang="en-US" dirty="0" smtClean="0"/>
              <a:t> </a:t>
            </a:r>
            <a:r>
              <a:rPr lang="en-US" dirty="0" err="1" smtClean="0"/>
              <a:t>temporaneo</a:t>
            </a:r>
            <a:r>
              <a:rPr lang="en-US" dirty="0" smtClean="0"/>
              <a:t> del </a:t>
            </a:r>
            <a:r>
              <a:rPr lang="en-US" dirty="0" err="1" smtClean="0"/>
              <a:t>Direttore</a:t>
            </a:r>
            <a:r>
              <a:rPr lang="en-US" dirty="0" smtClean="0"/>
              <a:t> in </a:t>
            </a:r>
            <a:r>
              <a:rPr lang="en-US" dirty="0" err="1" smtClean="0"/>
              <a:t>caso</a:t>
            </a:r>
            <a:r>
              <a:rPr lang="en-US" dirty="0" smtClean="0"/>
              <a:t> di grave </a:t>
            </a:r>
            <a:r>
              <a:rPr lang="en-US" dirty="0" err="1" smtClean="0"/>
              <a:t>impedimento</a:t>
            </a:r>
            <a:r>
              <a:rPr lang="en-US" dirty="0" smtClean="0"/>
              <a:t> , solo per </a:t>
            </a:r>
            <a:r>
              <a:rPr lang="en-US" dirty="0" err="1" smtClean="0"/>
              <a:t>ordinaria</a:t>
            </a:r>
            <a:r>
              <a:rPr lang="en-US" dirty="0" smtClean="0"/>
              <a:t> </a:t>
            </a:r>
            <a:r>
              <a:rPr lang="en-US" dirty="0" err="1" smtClean="0"/>
              <a:t>amministrazione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Meglio</a:t>
            </a:r>
            <a:r>
              <a:rPr lang="en-US" dirty="0" smtClean="0"/>
              <a:t> </a:t>
            </a:r>
            <a:r>
              <a:rPr lang="en-US" dirty="0" err="1" smtClean="0"/>
              <a:t>descritte</a:t>
            </a:r>
            <a:r>
              <a:rPr lang="en-US" dirty="0" smtClean="0"/>
              <a:t> </a:t>
            </a:r>
            <a:r>
              <a:rPr lang="en-US" dirty="0" err="1" smtClean="0"/>
              <a:t>varie</a:t>
            </a:r>
            <a:r>
              <a:rPr lang="en-US" dirty="0" smtClean="0"/>
              <a:t> </a:t>
            </a:r>
            <a:r>
              <a:rPr lang="en-US" dirty="0" err="1" smtClean="0"/>
              <a:t>commissioni</a:t>
            </a:r>
            <a:r>
              <a:rPr lang="en-US" dirty="0" smtClean="0"/>
              <a:t> e </a:t>
            </a:r>
            <a:r>
              <a:rPr lang="en-US" dirty="0" err="1" smtClean="0"/>
              <a:t>comitati</a:t>
            </a:r>
            <a:endParaRPr lang="en-US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Introdotta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maggior</a:t>
            </a:r>
            <a:r>
              <a:rPr lang="en-US" dirty="0" smtClean="0"/>
              <a:t> </a:t>
            </a:r>
            <a:r>
              <a:rPr lang="en-US" dirty="0" err="1" smtClean="0"/>
              <a:t>flessibilita</a:t>
            </a:r>
            <a:r>
              <a:rPr lang="en-US" dirty="0" smtClean="0"/>
              <a:t>’ </a:t>
            </a:r>
            <a:r>
              <a:rPr lang="en-US" dirty="0" err="1" smtClean="0"/>
              <a:t>tra</a:t>
            </a:r>
            <a:r>
              <a:rPr lang="en-US" dirty="0" smtClean="0"/>
              <a:t> le </a:t>
            </a:r>
            <a:r>
              <a:rPr lang="en-US" dirty="0" err="1" smtClean="0"/>
              <a:t>strutture</a:t>
            </a:r>
            <a:r>
              <a:rPr lang="en-US" dirty="0" smtClean="0"/>
              <a:t> di AC (</a:t>
            </a:r>
            <a:r>
              <a:rPr lang="en-US" dirty="0" err="1" smtClean="0"/>
              <a:t>divisioni,servizi,uffici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64030" y="0"/>
            <a:ext cx="7779970" cy="1206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/>
              <a:t>Regolamento</a:t>
            </a:r>
            <a:r>
              <a:rPr lang="en-US" b="1" dirty="0"/>
              <a:t> di </a:t>
            </a:r>
            <a:r>
              <a:rPr lang="en-US" b="1" dirty="0" err="1"/>
              <a:t>organizzazione</a:t>
            </a:r>
            <a:r>
              <a:rPr lang="en-US" b="1" dirty="0"/>
              <a:t> e </a:t>
            </a:r>
            <a:r>
              <a:rPr lang="en-US" b="1" dirty="0" err="1" smtClean="0"/>
              <a:t>funzionamento</a:t>
            </a:r>
            <a:r>
              <a:rPr lang="en-US" b="1" dirty="0" smtClean="0"/>
              <a:t> (ROF)</a:t>
            </a:r>
            <a:r>
              <a:rPr lang="en-US" strike="sngStrike" dirty="0" smtClean="0"/>
              <a:t/>
            </a:r>
            <a:br>
              <a:rPr lang="en-US" strike="sngStrike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6613" y="5423775"/>
            <a:ext cx="7543800" cy="8572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Il sito con lo sviluppo del decumano a verde 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(potenzialmente favorevole per </a:t>
            </a:r>
            <a:r>
              <a:rPr lang="it-IT" dirty="0">
                <a:solidFill>
                  <a:schemeClr val="tx1"/>
                </a:solidFill>
              </a:rPr>
              <a:t>L</a:t>
            </a:r>
            <a:r>
              <a:rPr lang="it-IT" dirty="0" smtClean="0">
                <a:solidFill>
                  <a:schemeClr val="tx1"/>
                </a:solidFill>
              </a:rPr>
              <a:t>a Piastra e per </a:t>
            </a:r>
            <a:r>
              <a:rPr lang="it-IT" dirty="0" err="1" smtClean="0">
                <a:solidFill>
                  <a:schemeClr val="tx1"/>
                </a:solidFill>
              </a:rPr>
              <a:t>Marix</a:t>
            </a:r>
            <a:r>
              <a:rPr lang="it-IT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</a:rPr>
              <a:t>Tutti da definire i dettagli 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0" y="1399212"/>
            <a:ext cx="8822137" cy="377024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8" y="2437897"/>
            <a:ext cx="6530795" cy="3562853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5496" y="873030"/>
            <a:ext cx="887481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BriXS &amp;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MariX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compressor:</a:t>
            </a:r>
          </a:p>
          <a:p>
            <a:pPr algn="ctr"/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use twice the same 1.5 GeV SC CW Linac </a:t>
            </a:r>
            <a:endParaRPr lang="it-IT" sz="33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175811" y="215066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1.5-1.8  </a:t>
            </a: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425982" y="216460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3.-3.6  </a:t>
            </a: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63240" y="2091649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3.2-3.8 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e 1"/>
          <p:cNvSpPr/>
          <p:nvPr/>
        </p:nvSpPr>
        <p:spPr>
          <a:xfrm>
            <a:off x="2138429" y="3132197"/>
            <a:ext cx="280824" cy="497111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" name="Triangolo isoscele 2"/>
          <p:cNvSpPr/>
          <p:nvPr/>
        </p:nvSpPr>
        <p:spPr>
          <a:xfrm rot="5400000">
            <a:off x="1446974" y="1999108"/>
            <a:ext cx="394625" cy="1951393"/>
          </a:xfrm>
          <a:prstGeom prst="triangle">
            <a:avLst/>
          </a:prstGeom>
          <a:solidFill>
            <a:srgbClr val="DFBFF9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6" name="Rettangolo 5"/>
          <p:cNvSpPr/>
          <p:nvPr/>
        </p:nvSpPr>
        <p:spPr>
          <a:xfrm>
            <a:off x="65722" y="892818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12287" r="72556" b="82155"/>
          <a:stretch/>
        </p:blipFill>
        <p:spPr>
          <a:xfrm>
            <a:off x="1902838" y="2599625"/>
            <a:ext cx="525599" cy="106134"/>
          </a:xfrm>
          <a:prstGeom prst="rect">
            <a:avLst/>
          </a:prstGeom>
        </p:spPr>
      </p:pic>
      <p:cxnSp>
        <p:nvCxnSpPr>
          <p:cNvPr id="13" name="Connettore 4 12"/>
          <p:cNvCxnSpPr/>
          <p:nvPr/>
        </p:nvCxnSpPr>
        <p:spPr>
          <a:xfrm rot="10800000">
            <a:off x="2407640" y="2640317"/>
            <a:ext cx="538036" cy="303876"/>
          </a:xfrm>
          <a:prstGeom prst="bentConnector3">
            <a:avLst>
              <a:gd name="adj1" fmla="val 35433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622B1B-9242-FD4A-8891-1C5517567E6A}"/>
              </a:ext>
            </a:extLst>
          </p:cNvPr>
          <p:cNvSpPr txBox="1"/>
          <p:nvPr/>
        </p:nvSpPr>
        <p:spPr>
          <a:xfrm>
            <a:off x="5652120" y="4065434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Compton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9A81AE7-1000-244E-8C82-5F3410B685D2}"/>
              </a:ext>
            </a:extLst>
          </p:cNvPr>
          <p:cNvSpPr txBox="1"/>
          <p:nvPr/>
        </p:nvSpPr>
        <p:spPr>
          <a:xfrm>
            <a:off x="5663097" y="5269258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Compton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5B69A7-687B-9941-A4AC-CD95D595ECD6}"/>
              </a:ext>
            </a:extLst>
          </p:cNvPr>
          <p:cNvSpPr txBox="1"/>
          <p:nvPr/>
        </p:nvSpPr>
        <p:spPr>
          <a:xfrm>
            <a:off x="3339865" y="6007100"/>
            <a:ext cx="5499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BriXS: 20-150 keV mono-chromatic X-rays</a:t>
            </a:r>
          </a:p>
          <a:p>
            <a:r>
              <a:rPr lang="it-IT" i="1"/>
              <a:t>up to 5.10</a:t>
            </a:r>
            <a:r>
              <a:rPr lang="it-IT" i="1" baseline="30000"/>
              <a:t>12</a:t>
            </a:r>
            <a:r>
              <a:rPr lang="it-IT" i="1"/>
              <a:t> photons/sec in 5% bdw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84920C-7211-A04C-9FBC-2FD32019D683}"/>
              </a:ext>
            </a:extLst>
          </p:cNvPr>
          <p:cNvSpPr txBox="1"/>
          <p:nvPr/>
        </p:nvSpPr>
        <p:spPr>
          <a:xfrm rot="16200000">
            <a:off x="6885132" y="2912737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/>
              <a:t>Elettra-like</a:t>
            </a:r>
          </a:p>
        </p:txBody>
      </p:sp>
    </p:spTree>
    <p:extLst>
      <p:ext uri="{BB962C8B-B14F-4D97-AF65-F5344CB8AC3E}">
        <p14:creationId xmlns:p14="http://schemas.microsoft.com/office/powerpoint/2010/main" val="34178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10456 -0.00393 C 0.11068 -0.0044 0.11667 -0.00532 0.12279 -0.00602 C 0.12344 -0.00856 0.12604 -0.01643 0.12617 -0.02014 C 0.13659 -0.21319 0.06484 -0.05602 0.39206 -0.05856 C 0.39544 -0.05787 0.39896 -0.05764 0.40234 -0.05648 C 0.40234 -0.05648 0.41081 -0.05139 0.4125 -0.05046 C 0.4125 -0.05046 0.4194 -0.0463 0.4194 -0.0463 C 0.42448 -0.04028 0.42474 -0.03843 0.42956 -0.03634 C 0.43138 -0.03542 0.43333 -0.03495 0.43529 -0.03426 C 0.4375 -0.03148 0.4401 -0.02963 0.44206 -0.02616 C 0.44284 -0.02477 0.44336 -0.02315 0.4444 -0.02222 C 0.44531 -0.02106 0.44661 -0.02083 0.44779 -0.02014 C 0.44818 -0.01805 0.44805 -0.01551 0.44883 -0.01412 C 0.44974 -0.0125 0.4513 -0.01319 0.45234 -0.01204 C 0.45391 -0.01042 0.45547 -0.00833 0.4569 -0.00602 C 0.45781 -0.00417 0.4582 -0.00162 0.45911 0 C 0.46003 0.00185 0.46146 0.00255 0.4625 0.00417 C 0.46823 0.0125 0.46341 0.00857 0.4694 0.01227 C 0.47005 0.0162 0.46966 0.02199 0.47161 0.02431 C 0.48138 0.03588 0.46901 0.02199 0.47839 0.03032 C 0.48724 0.0382 0.47669 0.03148 0.48529 0.03657 C 0.49245 0.03588 0.49974 0.03588 0.5069 0.03449 C 0.50924 0.03403 0.51367 0.03032 0.51367 0.03032 C 0.52148 0.02107 0.51784 0.02384 0.52383 0.02037 C 0.52578 0.0169 0.52878 0.01482 0.52956 0.01019 C 0.52995 0.0081 0.53008 0.00602 0.53073 0.00417 C 0.53411 -0.00671 0.53451 -0.00671 0.53867 -0.01412 L 0.54089 -0.02616 C 0.54128 -0.02824 0.54141 -0.03055 0.54206 -0.03218 L 0.5444 -0.03843 C 0.54401 -0.05579 0.54388 -0.07338 0.54323 -0.09097 C 0.5431 -0.09305 0.54297 -0.09537 0.54206 -0.09699 C 0.54128 -0.09838 0.53984 -0.09838 0.53867 -0.09884 C 0.53216 -0.11065 0.53555 -0.10764 0.52956 -0.11111 C 0.52839 -0.1125 0.52721 -0.11366 0.52617 -0.11505 C 0.52174 -0.1213 0.52604 -0.11829 0.5194 -0.12523 C 0.51836 -0.12616 0.51693 -0.12616 0.51589 -0.12731 C 0.51354 -0.12963 0.51172 -0.1338 0.50911 -0.13542 C 0.50312 -0.13889 0.5069 -0.13704 0.49779 -0.13935 C 0.49505 -0.14097 0.49141 -0.14329 0.48867 -0.14329 C 0.48255 -0.14329 0.47656 -0.14213 0.47044 -0.14143 C 0.46901 -0.14074 0.46732 -0.14051 0.46589 -0.13935 C 0.46354 -0.13727 0.45911 -0.13125 0.45911 -0.13125 C 0.45352 -0.1162 0.46068 -0.13472 0.45339 -0.11921 C 0.4526 -0.11736 0.45221 -0.11458 0.45117 -0.11319 C 0.44987 -0.11111 0.44818 -0.11042 0.44661 -0.10903 C 0.44505 -0.10625 0.44349 -0.10393 0.44206 -0.10093 C 0.44115 -0.09907 0.44076 -0.09653 0.43984 -0.09491 C 0.4388 -0.09329 0.4375 -0.09213 0.43633 -0.09097 C 0.43607 -0.08889 0.4362 -0.08611 0.43529 -0.08472 C 0.43255 -0.08102 0.42852 -0.08102 0.42617 -0.07662 C 0.41966 -0.06505 0.42305 -0.06805 0.41706 -0.06458 C 0.41589 -0.06319 0.41484 -0.06157 0.41367 -0.06065 C 0.41263 -0.05949 0.41146 -0.05856 0.41029 -0.05856 C 0.39284 -0.05718 0.37539 -0.05718 0.35794 -0.05648 C 0.35573 -0.05579 0.35352 -0.0544 0.35117 -0.0544 C 0.30781 -0.0544 0.31589 -0.05324 0.29206 -0.05856 C 0.27878 -0.06643 0.29206 -0.05926 0.27734 -0.06458 C 0.27422 -0.06574 0.27122 -0.06736 0.26823 -0.06852 L 0.26367 -0.0706 C 0.26172 -0.06991 0.2599 -0.06968 0.25794 -0.06852 C 0.25339 -0.0662 0.24492 -0.05856 0.23984 -0.05856 L 0.16823 -0.05648 C 0.15365 -0.04792 0.16576 -0.05417 0.12956 -0.05648 L 0.1 -0.05856 C 0.09961 -0.06111 0.09961 -0.06412 0.09896 -0.06667 C 0.09844 -0.06829 0.09766 -0.06991 0.09661 -0.0706 C 0.09023 -0.07639 0.08451 -0.07546 0.07734 -0.07662 C 0.06927 -0.08148 0.07734 -0.07755 0.06146 -0.07662 C 0.04206 -0.07569 0.02279 -0.07523 0.00352 -0.07477 L -0.07383 -0.07268 C -0.07461 -0.0713 -0.07526 -0.06991 -0.07604 -0.06852 C -0.07708 -0.06713 -0.07865 -0.06643 -0.07943 -0.06458 C -0.08424 -0.05417 -0.0737 -0.05995 -0.08516 -0.0463 C -0.09362 -0.03634 -0.0832 -0.0493 -0.09193 -0.03634 C -0.09297 -0.03472 -0.0944 -0.0338 -0.09544 -0.03218 C -0.09701 -0.02986 -0.09818 -0.02616 -0.1 -0.02407 C -0.10234 -0.02153 -0.10521 -0.02014 -0.10794 -0.01805 C -0.11237 -0.01458 -0.11784 -0.0081 -0.12266 -0.0081 L -0.12383 -0.0081 L -0.12383 -0.0081 L -0.12487 -0.0081 " pathEditMode="relative" ptsTypes="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62D3B82-8575-46DC-9DC2-E25670D2C1CD}"/>
              </a:ext>
            </a:extLst>
          </p:cNvPr>
          <p:cNvGrpSpPr>
            <a:grpSpLocks noChangeAspect="1"/>
          </p:cNvGrpSpPr>
          <p:nvPr/>
        </p:nvGrpSpPr>
        <p:grpSpPr>
          <a:xfrm>
            <a:off x="779493" y="13855"/>
            <a:ext cx="7520616" cy="6852138"/>
            <a:chOff x="3962400" y="1681469"/>
            <a:chExt cx="4343400" cy="395733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95B636D-9701-4CD8-9942-B1FBC4CD3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333" t="14444" r="9167" b="5040"/>
            <a:stretch/>
          </p:blipFill>
          <p:spPr>
            <a:xfrm>
              <a:off x="3962400" y="1681469"/>
              <a:ext cx="4343400" cy="39573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05BF8E87-3357-4016-BD0D-23C8780F9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67" t="98062"/>
            <a:stretch/>
          </p:blipFill>
          <p:spPr>
            <a:xfrm>
              <a:off x="4076700" y="5410200"/>
              <a:ext cx="990600" cy="95250"/>
            </a:xfrm>
            <a:prstGeom prst="rect">
              <a:avLst/>
            </a:prstGeom>
          </p:spPr>
        </p:pic>
      </p:grpSp>
      <p:sp>
        <p:nvSpPr>
          <p:cNvPr id="5" name="Teardrop 4">
            <a:extLst>
              <a:ext uri="{FF2B5EF4-FFF2-40B4-BE49-F238E27FC236}">
                <a16:creationId xmlns="" xmlns:a16="http://schemas.microsoft.com/office/drawing/2014/main" id="{9A25CB40-2183-4055-A974-F0C85043CE60}"/>
              </a:ext>
            </a:extLst>
          </p:cNvPr>
          <p:cNvSpPr/>
          <p:nvPr/>
        </p:nvSpPr>
        <p:spPr>
          <a:xfrm rot="15431576">
            <a:off x="6869863" y="5615400"/>
            <a:ext cx="1005840" cy="1005840"/>
          </a:xfrm>
          <a:prstGeom prst="teardrop">
            <a:avLst>
              <a:gd name="adj" fmla="val 996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0E61CD8-A63C-4549-9A54-8DCBAA53D7E4}"/>
              </a:ext>
            </a:extLst>
          </p:cNvPr>
          <p:cNvSpPr/>
          <p:nvPr/>
        </p:nvSpPr>
        <p:spPr>
          <a:xfrm rot="1552173">
            <a:off x="4885502" y="4612821"/>
            <a:ext cx="629597" cy="2768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BriXS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F6448DE-3238-47A4-8FFF-9F7F4142F9E4}"/>
              </a:ext>
            </a:extLst>
          </p:cNvPr>
          <p:cNvSpPr/>
          <p:nvPr/>
        </p:nvSpPr>
        <p:spPr>
          <a:xfrm rot="1553977">
            <a:off x="4319270" y="5145493"/>
            <a:ext cx="2568636" cy="548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apezoid 7">
            <a:extLst>
              <a:ext uri="{FF2B5EF4-FFF2-40B4-BE49-F238E27FC236}">
                <a16:creationId xmlns="" xmlns:a16="http://schemas.microsoft.com/office/drawing/2014/main" id="{0A26EC93-2047-4F76-8252-FAE3FA39F63E}"/>
              </a:ext>
            </a:extLst>
          </p:cNvPr>
          <p:cNvSpPr/>
          <p:nvPr/>
        </p:nvSpPr>
        <p:spPr>
          <a:xfrm rot="6945543">
            <a:off x="3802380" y="3888240"/>
            <a:ext cx="402336" cy="9966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95B636D-9701-4CD8-9942-B1FBC4CD3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90" t="83176" r="12501" b="9516"/>
          <a:stretch/>
        </p:blipFill>
        <p:spPr>
          <a:xfrm>
            <a:off x="6966718" y="5791200"/>
            <a:ext cx="729482" cy="621925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E182AA-2C08-0C4C-99E2-C78149F8A801}"/>
              </a:ext>
            </a:extLst>
          </p:cNvPr>
          <p:cNvSpPr/>
          <p:nvPr/>
        </p:nvSpPr>
        <p:spPr>
          <a:xfrm rot="1552173">
            <a:off x="4718400" y="5168829"/>
            <a:ext cx="1765480" cy="2768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1.5 GeV SC Linac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4D94B30-368D-BB42-974B-AEAB19742ECB}"/>
              </a:ext>
            </a:extLst>
          </p:cNvPr>
          <p:cNvSpPr/>
          <p:nvPr/>
        </p:nvSpPr>
        <p:spPr>
          <a:xfrm rot="1552173">
            <a:off x="6978708" y="5599679"/>
            <a:ext cx="1109177" cy="309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Bubble Arc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B0DB17-353C-5846-B636-32EF869D8C20}"/>
              </a:ext>
            </a:extLst>
          </p:cNvPr>
          <p:cNvSpPr/>
          <p:nvPr/>
        </p:nvSpPr>
        <p:spPr>
          <a:xfrm rot="1552173">
            <a:off x="3129221" y="4290232"/>
            <a:ext cx="1765480" cy="2768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FEL beam lines</a:t>
            </a:r>
          </a:p>
        </p:txBody>
      </p:sp>
    </p:spTree>
    <p:extLst>
      <p:ext uri="{BB962C8B-B14F-4D97-AF65-F5344CB8AC3E}">
        <p14:creationId xmlns:p14="http://schemas.microsoft.com/office/powerpoint/2010/main" val="217654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663" y="0"/>
            <a:ext cx="7780337" cy="9255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Notizie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Locali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0036"/>
            <a:ext cx="9144000" cy="5933253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US" dirty="0" smtClean="0"/>
          </a:p>
          <a:p>
            <a:r>
              <a:rPr lang="en-US" dirty="0" smtClean="0"/>
              <a:t>Nicola </a:t>
            </a:r>
            <a:r>
              <a:rPr lang="en-US" dirty="0" err="1" smtClean="0"/>
              <a:t>Neri</a:t>
            </a:r>
            <a:r>
              <a:rPr lang="en-US" dirty="0" smtClean="0"/>
              <a:t> ha </a:t>
            </a:r>
            <a:r>
              <a:rPr lang="en-US" dirty="0" err="1" smtClean="0"/>
              <a:t>vinto</a:t>
            </a:r>
            <a:r>
              <a:rPr lang="en-US" dirty="0" smtClean="0"/>
              <a:t> un ERC Consolidator 2017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da </a:t>
            </a:r>
            <a:r>
              <a:rPr lang="en-US" dirty="0" err="1" smtClean="0"/>
              <a:t>ieri</a:t>
            </a:r>
            <a:r>
              <a:rPr lang="en-US" dirty="0" smtClean="0"/>
              <a:t> </a:t>
            </a:r>
            <a:r>
              <a:rPr lang="en-US" dirty="0" err="1" smtClean="0"/>
              <a:t>anche</a:t>
            </a:r>
            <a:r>
              <a:rPr lang="en-US" dirty="0" smtClean="0"/>
              <a:t> Clara </a:t>
            </a:r>
            <a:r>
              <a:rPr lang="en-US" dirty="0" err="1" smtClean="0"/>
              <a:t>Troncon</a:t>
            </a:r>
            <a:r>
              <a:rPr lang="en-US" dirty="0" smtClean="0"/>
              <a:t> e’ in </a:t>
            </a:r>
            <a:r>
              <a:rPr lang="en-US" dirty="0" err="1" smtClean="0"/>
              <a:t>pensione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en-US" dirty="0" err="1"/>
              <a:t>F</a:t>
            </a:r>
            <a:r>
              <a:rPr lang="en-US" dirty="0" err="1" smtClean="0"/>
              <a:t>inalmente</a:t>
            </a:r>
            <a:r>
              <a:rPr lang="en-US" dirty="0" smtClean="0"/>
              <a:t> </a:t>
            </a:r>
            <a:r>
              <a:rPr lang="en-US" dirty="0" err="1" smtClean="0"/>
              <a:t>potra</a:t>
            </a:r>
            <a:r>
              <a:rPr lang="en-US" dirty="0" smtClean="0"/>
              <a:t>’ </a:t>
            </a:r>
            <a:r>
              <a:rPr lang="en-US" dirty="0" err="1" smtClean="0"/>
              <a:t>lavorare</a:t>
            </a:r>
            <a:r>
              <a:rPr lang="en-US" dirty="0" smtClean="0"/>
              <a:t>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cartellino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19-20 </a:t>
            </a:r>
            <a:r>
              <a:rPr lang="en-US" dirty="0" err="1" smtClean="0"/>
              <a:t>ottobre</a:t>
            </a:r>
            <a:r>
              <a:rPr lang="en-US" dirty="0" smtClean="0"/>
              <a:t> in </a:t>
            </a:r>
            <a:r>
              <a:rPr lang="en-US" dirty="0" err="1" smtClean="0"/>
              <a:t>Celoria</a:t>
            </a:r>
            <a:r>
              <a:rPr lang="en-US" dirty="0" smtClean="0"/>
              <a:t> </a:t>
            </a:r>
            <a:r>
              <a:rPr lang="en-US" dirty="0" err="1" smtClean="0"/>
              <a:t>corso</a:t>
            </a:r>
            <a:r>
              <a:rPr lang="en-US" dirty="0" smtClean="0"/>
              <a:t> , con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  <a:r>
              <a:rPr lang="en-US" dirty="0" err="1" smtClean="0"/>
              <a:t>pratici</a:t>
            </a:r>
            <a:r>
              <a:rPr lang="en-US" dirty="0" smtClean="0"/>
              <a:t>,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err="1" smtClean="0"/>
              <a:t>Fisica</a:t>
            </a:r>
            <a:r>
              <a:rPr lang="en-US" dirty="0" smtClean="0"/>
              <a:t> e </a:t>
            </a:r>
            <a:r>
              <a:rPr lang="en-US" dirty="0" err="1" smtClean="0"/>
              <a:t>comunicazione</a:t>
            </a:r>
            <a:r>
              <a:rPr lang="en-US" dirty="0" smtClean="0"/>
              <a:t>: </a:t>
            </a:r>
            <a:r>
              <a:rPr lang="en-US" dirty="0" err="1" smtClean="0"/>
              <a:t>scienza</a:t>
            </a:r>
            <a:r>
              <a:rPr lang="en-US" dirty="0" smtClean="0"/>
              <a:t> e media</a:t>
            </a:r>
          </a:p>
          <a:p>
            <a:pPr>
              <a:defRPr/>
            </a:pPr>
            <a:r>
              <a:rPr lang="en-US" dirty="0" err="1" smtClean="0"/>
              <a:t>Successo</a:t>
            </a:r>
            <a:r>
              <a:rPr lang="en-US" dirty="0" smtClean="0"/>
              <a:t> di </a:t>
            </a:r>
            <a:r>
              <a:rPr lang="en-US" dirty="0" err="1" smtClean="0"/>
              <a:t>pubblico</a:t>
            </a:r>
            <a:r>
              <a:rPr lang="en-US" dirty="0" smtClean="0"/>
              <a:t> e di </a:t>
            </a:r>
            <a:r>
              <a:rPr lang="en-US" dirty="0" err="1" smtClean="0"/>
              <a:t>critica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184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F78EE7-C8B6-324D-88C1-0447B0453F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sp>
        <p:nvSpPr>
          <p:cNvPr id="4" name="AutoShape 2" descr="isultati immagini per mazzo fiori"/>
          <p:cNvSpPr>
            <a:spLocks noChangeAspect="1" noChangeArrowheads="1"/>
          </p:cNvSpPr>
          <p:nvPr/>
        </p:nvSpPr>
        <p:spPr bwMode="auto">
          <a:xfrm>
            <a:off x="0" y="0"/>
            <a:ext cx="8286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sultati immagini per mazzo fiori"/>
          <p:cNvSpPr>
            <a:spLocks noChangeAspect="1" noChangeArrowheads="1"/>
          </p:cNvSpPr>
          <p:nvPr/>
        </p:nvSpPr>
        <p:spPr bwMode="auto">
          <a:xfrm>
            <a:off x="152400" y="152400"/>
            <a:ext cx="8286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ata:image/jpeg;base64,/9j/4AAQSkZJRgABAQAAAQABAAD/2wCEAAkGBwgHBgkIBwgKCgkLDRYPDQwMDRsUFRAWIB0iIiAdH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74" y="2360460"/>
            <a:ext cx="1820264" cy="18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663" y="0"/>
            <a:ext cx="7780337" cy="9255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Notizie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Locali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4747"/>
            <a:ext cx="9144000" cy="5933253"/>
          </a:xfrm>
        </p:spPr>
        <p:txBody>
          <a:bodyPr rtlCol="0">
            <a:normAutofit fontScale="85000" lnSpcReduction="10000"/>
          </a:bodyPr>
          <a:lstStyle/>
          <a:p>
            <a:pPr>
              <a:defRPr/>
            </a:pPr>
            <a:r>
              <a:rPr lang="en-US" dirty="0" err="1" smtClean="0"/>
              <a:t>Borse</a:t>
            </a:r>
            <a:r>
              <a:rPr lang="en-US" dirty="0" smtClean="0"/>
              <a:t> </a:t>
            </a:r>
            <a:r>
              <a:rPr lang="en-US" dirty="0" err="1" smtClean="0"/>
              <a:t>neodiplomati</a:t>
            </a:r>
            <a:r>
              <a:rPr lang="en-US" dirty="0" smtClean="0"/>
              <a:t>, </a:t>
            </a:r>
          </a:p>
          <a:p>
            <a:pPr marL="0" indent="0">
              <a:buNone/>
              <a:defRPr/>
            </a:pPr>
            <a:r>
              <a:rPr lang="en-US" dirty="0" smtClean="0"/>
              <a:t>1 </a:t>
            </a:r>
            <a:r>
              <a:rPr lang="en-US" dirty="0" err="1" smtClean="0"/>
              <a:t>meccanico</a:t>
            </a:r>
            <a:r>
              <a:rPr lang="en-US" dirty="0" smtClean="0"/>
              <a:t>/</a:t>
            </a:r>
            <a:r>
              <a:rPr lang="en-US" dirty="0" err="1" smtClean="0"/>
              <a:t>disegnatore</a:t>
            </a:r>
            <a:r>
              <a:rPr lang="en-US" dirty="0" smtClean="0"/>
              <a:t> </a:t>
            </a:r>
            <a:r>
              <a:rPr lang="en-US" dirty="0" err="1" smtClean="0"/>
              <a:t>Davide</a:t>
            </a:r>
            <a:r>
              <a:rPr lang="en-US" dirty="0" smtClean="0"/>
              <a:t> </a:t>
            </a:r>
            <a:r>
              <a:rPr lang="en-US" dirty="0" err="1" smtClean="0"/>
              <a:t>Rosati</a:t>
            </a:r>
            <a:r>
              <a:rPr lang="en-US" dirty="0" smtClean="0"/>
              <a:t>,  </a:t>
            </a: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servizio</a:t>
            </a:r>
            <a:r>
              <a:rPr lang="en-US" dirty="0" smtClean="0"/>
              <a:t> 19 </a:t>
            </a:r>
            <a:r>
              <a:rPr lang="en-US" dirty="0" err="1" smtClean="0"/>
              <a:t>dicembre</a:t>
            </a:r>
            <a:r>
              <a:rPr lang="en-US" dirty="0" smtClean="0"/>
              <a:t> 2017 per 1y </a:t>
            </a:r>
            <a:r>
              <a:rPr lang="en-US" dirty="0" err="1" smtClean="0"/>
              <a:t>rinnovabile</a:t>
            </a:r>
            <a:endParaRPr lang="en-US" dirty="0" smtClean="0"/>
          </a:p>
          <a:p>
            <a:pPr marL="0" indent="0">
              <a:buNone/>
              <a:defRPr/>
            </a:pPr>
            <a:endParaRPr lang="en-US" dirty="0" smtClean="0">
              <a:sym typeface="Wingdings"/>
            </a:endParaRPr>
          </a:p>
          <a:p>
            <a:pPr marL="0" indent="0">
              <a:buNone/>
              <a:defRPr/>
            </a:pPr>
            <a:r>
              <a:rPr lang="en-US" dirty="0" err="1" smtClean="0">
                <a:sym typeface="Wingdings"/>
              </a:rPr>
              <a:t>Borsa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neolaureati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Neu_beat</a:t>
            </a:r>
            <a:r>
              <a:rPr lang="en-US" dirty="0" smtClean="0">
                <a:sym typeface="Wingdings"/>
              </a:rPr>
              <a:t>, MAECI, </a:t>
            </a:r>
            <a:r>
              <a:rPr lang="en-US" dirty="0" err="1" smtClean="0">
                <a:sym typeface="Wingdings"/>
              </a:rPr>
              <a:t>tecnolog</a:t>
            </a:r>
            <a:r>
              <a:rPr lang="en-US" dirty="0" smtClean="0">
                <a:sym typeface="Wingdings"/>
              </a:rPr>
              <a:t>., 6mesi, Chiara </a:t>
            </a:r>
            <a:r>
              <a:rPr lang="en-US" dirty="0" err="1" smtClean="0">
                <a:sym typeface="Wingdings"/>
              </a:rPr>
              <a:t>Magni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presa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servizio</a:t>
            </a:r>
            <a:r>
              <a:rPr lang="en-US" dirty="0" smtClean="0">
                <a:sym typeface="Wingdings"/>
              </a:rPr>
              <a:t> 14 </a:t>
            </a:r>
            <a:r>
              <a:rPr lang="en-US" dirty="0" err="1" smtClean="0">
                <a:sym typeface="Wingdings"/>
              </a:rPr>
              <a:t>dicembre</a:t>
            </a:r>
            <a:r>
              <a:rPr lang="en-US" dirty="0" smtClean="0">
                <a:sym typeface="Wingdings"/>
              </a:rPr>
              <a:t> 2017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>
                <a:sym typeface="Wingdings"/>
              </a:rPr>
              <a:t>AR </a:t>
            </a:r>
            <a:r>
              <a:rPr lang="en-US" dirty="0" err="1" smtClean="0">
                <a:sym typeface="Wingdings"/>
              </a:rPr>
              <a:t>tecn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Marix</a:t>
            </a:r>
            <a:r>
              <a:rPr lang="en-US" dirty="0" smtClean="0">
                <a:sym typeface="Wingdings"/>
              </a:rPr>
              <a:t>, 2y, Dario Giannotti, </a:t>
            </a:r>
            <a:r>
              <a:rPr lang="en-US" dirty="0" err="1" smtClean="0">
                <a:sym typeface="Wingdings"/>
              </a:rPr>
              <a:t>presa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servizio</a:t>
            </a:r>
            <a:r>
              <a:rPr lang="en-US" dirty="0" smtClean="0">
                <a:sym typeface="Wingdings"/>
              </a:rPr>
              <a:t> 3 </a:t>
            </a:r>
            <a:r>
              <a:rPr lang="en-US" dirty="0" err="1" smtClean="0">
                <a:sym typeface="Wingdings"/>
              </a:rPr>
              <a:t>gennaio</a:t>
            </a:r>
            <a:r>
              <a:rPr lang="en-US" dirty="0" smtClean="0">
                <a:sym typeface="Wingdings"/>
              </a:rPr>
              <a:t> 2018</a:t>
            </a:r>
          </a:p>
          <a:p>
            <a:pPr>
              <a:defRPr/>
            </a:pPr>
            <a:r>
              <a:rPr lang="en-US" dirty="0">
                <a:sym typeface="Wingdings"/>
              </a:rPr>
              <a:t>AR </a:t>
            </a:r>
            <a:r>
              <a:rPr lang="en-US" dirty="0" err="1">
                <a:sym typeface="Wingdings"/>
              </a:rPr>
              <a:t>tecn</a:t>
            </a:r>
            <a:r>
              <a:rPr lang="en-US" dirty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Marix</a:t>
            </a:r>
            <a:r>
              <a:rPr lang="en-US" dirty="0" smtClean="0">
                <a:sym typeface="Wingdings"/>
              </a:rPr>
              <a:t>, 2y, Luigi </a:t>
            </a:r>
            <a:r>
              <a:rPr lang="en-US" dirty="0" err="1" smtClean="0">
                <a:sym typeface="Wingdings"/>
              </a:rPr>
              <a:t>Faillace</a:t>
            </a:r>
            <a:r>
              <a:rPr lang="en-US" dirty="0" smtClean="0">
                <a:sym typeface="Wingdings"/>
              </a:rPr>
              <a:t>,     </a:t>
            </a:r>
            <a:r>
              <a:rPr lang="en-US" dirty="0" err="1" smtClean="0">
                <a:sym typeface="Wingdings"/>
              </a:rPr>
              <a:t>presa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servizio</a:t>
            </a:r>
            <a:r>
              <a:rPr lang="en-US" dirty="0" smtClean="0">
                <a:sym typeface="Wingdings"/>
              </a:rPr>
              <a:t> 3 </a:t>
            </a:r>
            <a:r>
              <a:rPr lang="en-US" dirty="0" err="1" smtClean="0">
                <a:sym typeface="Wingdings"/>
              </a:rPr>
              <a:t>gennaio</a:t>
            </a:r>
            <a:r>
              <a:rPr lang="en-US" dirty="0" smtClean="0">
                <a:sym typeface="Wingdings"/>
              </a:rPr>
              <a:t> 2018 </a:t>
            </a:r>
          </a:p>
          <a:p>
            <a:pPr>
              <a:defRPr/>
            </a:pPr>
            <a:r>
              <a:rPr lang="en-US" dirty="0" smtClean="0">
                <a:sym typeface="Wingdings"/>
              </a:rPr>
              <a:t>AR </a:t>
            </a:r>
            <a:r>
              <a:rPr lang="en-US" dirty="0" err="1" smtClean="0">
                <a:sym typeface="Wingdings"/>
              </a:rPr>
              <a:t>tecn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LHCb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Petruzzo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marzo</a:t>
            </a:r>
            <a:r>
              <a:rPr lang="en-US" dirty="0" smtClean="0">
                <a:sym typeface="Wingdings"/>
              </a:rPr>
              <a:t> 2018</a:t>
            </a:r>
          </a:p>
          <a:p>
            <a:pPr>
              <a:defRPr/>
            </a:pPr>
            <a:r>
              <a:rPr lang="en-US" dirty="0" smtClean="0">
                <a:sym typeface="Wingdings"/>
              </a:rPr>
              <a:t>AR, MOVE_IT, 2y, </a:t>
            </a:r>
            <a:r>
              <a:rPr lang="en-US" dirty="0" err="1" smtClean="0">
                <a:sym typeface="Wingdings"/>
              </a:rPr>
              <a:t>Alessia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Embriaco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presa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servizio</a:t>
            </a:r>
            <a:r>
              <a:rPr lang="en-US" dirty="0" smtClean="0">
                <a:sym typeface="Wingdings"/>
              </a:rPr>
              <a:t> 3 </a:t>
            </a:r>
            <a:r>
              <a:rPr lang="en-US" dirty="0" err="1" smtClean="0">
                <a:sym typeface="Wingdings"/>
              </a:rPr>
              <a:t>gennaio</a:t>
            </a:r>
            <a:r>
              <a:rPr lang="en-US" dirty="0" smtClean="0">
                <a:sym typeface="Wingdings"/>
              </a:rPr>
              <a:t> 2018.</a:t>
            </a:r>
          </a:p>
          <a:p>
            <a:pPr>
              <a:defRPr/>
            </a:pPr>
            <a:r>
              <a:rPr lang="en-US" dirty="0" smtClean="0">
                <a:sym typeface="Wingdings"/>
              </a:rPr>
              <a:t>AR, </a:t>
            </a:r>
            <a:r>
              <a:rPr lang="en-US" dirty="0" err="1" smtClean="0">
                <a:sym typeface="Wingdings"/>
              </a:rPr>
              <a:t>teorico</a:t>
            </a:r>
            <a:r>
              <a:rPr lang="en-US" dirty="0" smtClean="0">
                <a:sym typeface="Wingdings"/>
              </a:rPr>
              <a:t>, 2y,  </a:t>
            </a:r>
            <a:r>
              <a:rPr lang="en-US" dirty="0" err="1" smtClean="0">
                <a:sym typeface="Wingdings"/>
              </a:rPr>
              <a:t>Lucrezia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Ravera</a:t>
            </a:r>
            <a:r>
              <a:rPr lang="en-US" dirty="0" smtClean="0">
                <a:sym typeface="Wingdings"/>
              </a:rPr>
              <a:t>,      </a:t>
            </a:r>
            <a:r>
              <a:rPr lang="en-US" dirty="0" err="1" smtClean="0">
                <a:sym typeface="Wingdings"/>
              </a:rPr>
              <a:t>presa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servizio</a:t>
            </a:r>
            <a:r>
              <a:rPr lang="en-US" dirty="0" smtClean="0">
                <a:sym typeface="Wingdings"/>
              </a:rPr>
              <a:t> 3 </a:t>
            </a:r>
            <a:r>
              <a:rPr lang="en-US" dirty="0" err="1" smtClean="0">
                <a:sym typeface="Wingdings"/>
              </a:rPr>
              <a:t>gennaio</a:t>
            </a:r>
            <a:r>
              <a:rPr lang="en-US" dirty="0" smtClean="0">
                <a:sym typeface="Wingdings"/>
              </a:rPr>
              <a:t> 2018</a:t>
            </a:r>
          </a:p>
          <a:p>
            <a:pPr>
              <a:defRPr/>
            </a:pPr>
            <a:endParaRPr lang="en-US" dirty="0" smtClean="0">
              <a:sym typeface="Wingdings"/>
            </a:endParaRPr>
          </a:p>
          <a:p>
            <a:pPr>
              <a:defRPr/>
            </a:pPr>
            <a:r>
              <a:rPr lang="en-US" dirty="0" smtClean="0"/>
              <a:t>Art 15 – </a:t>
            </a:r>
            <a:r>
              <a:rPr lang="en-US" dirty="0" err="1" smtClean="0"/>
              <a:t>Cter</a:t>
            </a:r>
            <a:r>
              <a:rPr lang="en-US" dirty="0" smtClean="0"/>
              <a:t> </a:t>
            </a:r>
            <a:r>
              <a:rPr lang="en-US" dirty="0" err="1" smtClean="0"/>
              <a:t>elettr</a:t>
            </a:r>
            <a:r>
              <a:rPr lang="en-US" dirty="0" smtClean="0"/>
              <a:t>. </a:t>
            </a:r>
            <a:r>
              <a:rPr lang="en-US" dirty="0" err="1"/>
              <a:t>M</a:t>
            </a:r>
            <a:r>
              <a:rPr lang="en-US" dirty="0" err="1" smtClean="0"/>
              <a:t>agix</a:t>
            </a:r>
            <a:r>
              <a:rPr lang="en-US" dirty="0" smtClean="0"/>
              <a:t> – </a:t>
            </a:r>
          </a:p>
          <a:p>
            <a:pPr>
              <a:defRPr/>
            </a:pPr>
            <a:r>
              <a:rPr lang="en-US" dirty="0" err="1" smtClean="0"/>
              <a:t>Vincitore</a:t>
            </a:r>
            <a:r>
              <a:rPr lang="en-US" dirty="0" smtClean="0"/>
              <a:t>  Alessandro </a:t>
            </a:r>
            <a:r>
              <a:rPr lang="en-US" dirty="0" err="1" smtClean="0"/>
              <a:t>Pasini</a:t>
            </a:r>
            <a:r>
              <a:rPr lang="en-US" dirty="0" smtClean="0"/>
              <a:t> </a:t>
            </a: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servizio</a:t>
            </a:r>
            <a:r>
              <a:rPr lang="en-US" dirty="0" smtClean="0"/>
              <a:t> 1° </a:t>
            </a:r>
            <a:r>
              <a:rPr lang="en-US" dirty="0" err="1" smtClean="0"/>
              <a:t>febbraio</a:t>
            </a:r>
            <a:r>
              <a:rPr lang="en-US" dirty="0" smtClean="0"/>
              <a:t> 2018 per 2y;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 err="1" smtClean="0"/>
              <a:t>idoneo</a:t>
            </a:r>
            <a:r>
              <a:rPr lang="en-US" dirty="0" smtClean="0"/>
              <a:t>, </a:t>
            </a:r>
            <a:r>
              <a:rPr lang="en-US" dirty="0" err="1" smtClean="0"/>
              <a:t>Serv</a:t>
            </a:r>
            <a:r>
              <a:rPr lang="en-US" dirty="0" smtClean="0"/>
              <a:t> </a:t>
            </a:r>
            <a:r>
              <a:rPr lang="en-US" dirty="0" err="1" smtClean="0"/>
              <a:t>elettronica</a:t>
            </a:r>
            <a:r>
              <a:rPr lang="en-US" dirty="0" smtClean="0"/>
              <a:t>, </a:t>
            </a:r>
            <a:r>
              <a:rPr lang="en-US" dirty="0" err="1" smtClean="0"/>
              <a:t>Nadim</a:t>
            </a:r>
            <a:r>
              <a:rPr lang="en-US" dirty="0" smtClean="0"/>
              <a:t> Conti part-time 50% 1° </a:t>
            </a:r>
            <a:r>
              <a:rPr lang="en-US" dirty="0" err="1" smtClean="0"/>
              <a:t>febbraio</a:t>
            </a:r>
            <a:r>
              <a:rPr lang="en-US" dirty="0" smtClean="0"/>
              <a:t> 2018 per 1y</a:t>
            </a:r>
          </a:p>
          <a:p>
            <a:pPr>
              <a:defRPr/>
            </a:pPr>
            <a:r>
              <a:rPr lang="en-US" dirty="0" smtClean="0"/>
              <a:t>Art 15 – </a:t>
            </a:r>
            <a:r>
              <a:rPr lang="en-US" dirty="0" err="1" smtClean="0"/>
              <a:t>Cter</a:t>
            </a:r>
            <a:r>
              <a:rPr lang="en-US" dirty="0" smtClean="0"/>
              <a:t> </a:t>
            </a:r>
            <a:r>
              <a:rPr lang="en-US" dirty="0" err="1" smtClean="0"/>
              <a:t>meccanico</a:t>
            </a:r>
            <a:r>
              <a:rPr lang="en-US" dirty="0" smtClean="0"/>
              <a:t> ESS –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dirty="0" err="1" smtClean="0"/>
              <a:t>vincitore</a:t>
            </a:r>
            <a:r>
              <a:rPr lang="en-US" dirty="0" smtClean="0"/>
              <a:t> Luca </a:t>
            </a:r>
            <a:r>
              <a:rPr lang="en-US" dirty="0" err="1" smtClean="0"/>
              <a:t>Sagliano</a:t>
            </a:r>
            <a:r>
              <a:rPr lang="en-US" dirty="0" smtClean="0"/>
              <a:t> </a:t>
            </a: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servizio</a:t>
            </a:r>
            <a:r>
              <a:rPr lang="en-US" dirty="0" smtClean="0"/>
              <a:t> 11 </a:t>
            </a:r>
            <a:r>
              <a:rPr lang="en-US" dirty="0" err="1" smtClean="0"/>
              <a:t>dicembre</a:t>
            </a:r>
            <a:r>
              <a:rPr lang="en-US" dirty="0" smtClean="0"/>
              <a:t> 2017 per 2 </a:t>
            </a:r>
            <a:r>
              <a:rPr lang="en-US" dirty="0"/>
              <a:t>y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Idoneo</a:t>
            </a:r>
            <a:r>
              <a:rPr lang="en-US" dirty="0" smtClean="0"/>
              <a:t>, </a:t>
            </a:r>
            <a:r>
              <a:rPr lang="en-US" dirty="0" err="1" smtClean="0"/>
              <a:t>Serv</a:t>
            </a:r>
            <a:r>
              <a:rPr lang="en-US" dirty="0" smtClean="0"/>
              <a:t> </a:t>
            </a:r>
            <a:r>
              <a:rPr lang="en-US" dirty="0" err="1" smtClean="0"/>
              <a:t>prog</a:t>
            </a:r>
            <a:r>
              <a:rPr lang="en-US" dirty="0" smtClean="0"/>
              <a:t> e off, AIDA, Danilo Trotta </a:t>
            </a: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servizio</a:t>
            </a:r>
            <a:r>
              <a:rPr lang="en-US" dirty="0" smtClean="0"/>
              <a:t> 3 </a:t>
            </a:r>
            <a:r>
              <a:rPr lang="en-US" dirty="0" err="1" smtClean="0"/>
              <a:t>gennaio</a:t>
            </a:r>
            <a:r>
              <a:rPr lang="en-US" dirty="0" smtClean="0"/>
              <a:t> 2018 per 1y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Concorso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 </a:t>
            </a:r>
            <a:r>
              <a:rPr lang="en-US" dirty="0" err="1" smtClean="0"/>
              <a:t>Amm</a:t>
            </a:r>
            <a:r>
              <a:rPr lang="en-US" dirty="0" smtClean="0"/>
              <a:t>, </a:t>
            </a:r>
            <a:r>
              <a:rPr lang="en-US" dirty="0" err="1" smtClean="0"/>
              <a:t>legge</a:t>
            </a:r>
            <a:r>
              <a:rPr lang="en-US" dirty="0" smtClean="0"/>
              <a:t> 68/99, 10 </a:t>
            </a:r>
            <a:r>
              <a:rPr lang="en-US" dirty="0" err="1" smtClean="0"/>
              <a:t>candidati</a:t>
            </a:r>
            <a:r>
              <a:rPr lang="en-US" dirty="0" smtClean="0"/>
              <a:t>, </a:t>
            </a:r>
            <a:r>
              <a:rPr lang="en-US" dirty="0" err="1" smtClean="0"/>
              <a:t>scritti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7 </a:t>
            </a:r>
            <a:r>
              <a:rPr lang="en-US" dirty="0" err="1" smtClean="0"/>
              <a:t>febbraio</a:t>
            </a:r>
            <a:r>
              <a:rPr lang="en-US" dirty="0" smtClean="0"/>
              <a:t> 2018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</p:txBody>
      </p:sp>
      <p:sp>
        <p:nvSpPr>
          <p:cNvPr id="184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F78EE7-C8B6-324D-88C1-0447B0453F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663" y="0"/>
            <a:ext cx="7780337" cy="9255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Notizie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Locali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4747"/>
            <a:ext cx="9144000" cy="5933253"/>
          </a:xfrm>
        </p:spPr>
        <p:txBody>
          <a:bodyPr rtlCol="0">
            <a:normAutofit/>
          </a:bodyPr>
          <a:lstStyle/>
          <a:p>
            <a:r>
              <a:rPr lang="en-US" b="1" dirty="0" err="1" smtClean="0"/>
              <a:t>Bilancio</a:t>
            </a:r>
            <a:r>
              <a:rPr lang="en-US" b="1" dirty="0" smtClean="0"/>
              <a:t> 2018</a:t>
            </a:r>
          </a:p>
          <a:p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ordinari</a:t>
            </a:r>
            <a:r>
              <a:rPr lang="en-US" dirty="0" smtClean="0"/>
              <a:t> </a:t>
            </a:r>
            <a:r>
              <a:rPr lang="en-US" dirty="0" err="1" smtClean="0"/>
              <a:t>riaperto</a:t>
            </a:r>
            <a:r>
              <a:rPr lang="en-US" dirty="0" smtClean="0"/>
              <a:t> 9 </a:t>
            </a:r>
            <a:r>
              <a:rPr lang="en-US" dirty="0" err="1" smtClean="0"/>
              <a:t>gennaio</a:t>
            </a:r>
            <a:r>
              <a:rPr lang="en-US" dirty="0" smtClean="0"/>
              <a:t>, </a:t>
            </a:r>
            <a:r>
              <a:rPr lang="en-US" dirty="0" err="1" smtClean="0"/>
              <a:t>insieme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residui</a:t>
            </a:r>
            <a:r>
              <a:rPr lang="en-US" dirty="0" smtClean="0"/>
              <a:t> (</a:t>
            </a:r>
            <a:r>
              <a:rPr lang="en-US" dirty="0" err="1" smtClean="0"/>
              <a:t>i.e.fondi</a:t>
            </a:r>
            <a:r>
              <a:rPr lang="en-US" dirty="0" smtClean="0"/>
              <a:t> </a:t>
            </a:r>
            <a:r>
              <a:rPr lang="en-US" dirty="0" err="1" smtClean="0"/>
              <a:t>impegnati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b="1" dirty="0" err="1" smtClean="0"/>
              <a:t>Fondi</a:t>
            </a:r>
            <a:r>
              <a:rPr lang="en-US" b="1" dirty="0" smtClean="0"/>
              <a:t> Foe </a:t>
            </a:r>
            <a:r>
              <a:rPr lang="en-US" b="1" dirty="0" err="1" smtClean="0"/>
              <a:t>vincolati</a:t>
            </a:r>
            <a:r>
              <a:rPr lang="en-US" b="1" dirty="0" smtClean="0"/>
              <a:t> o </a:t>
            </a:r>
            <a:r>
              <a:rPr lang="en-US" b="1" dirty="0" err="1" smtClean="0"/>
              <a:t>Fondi</a:t>
            </a:r>
            <a:r>
              <a:rPr lang="en-US" b="1" dirty="0" smtClean="0"/>
              <a:t> </a:t>
            </a:r>
            <a:r>
              <a:rPr lang="en-US" b="1" dirty="0" err="1" smtClean="0"/>
              <a:t>esterni</a:t>
            </a:r>
            <a:r>
              <a:rPr lang="en-US" b="1" dirty="0" smtClean="0"/>
              <a:t> </a:t>
            </a:r>
            <a:r>
              <a:rPr lang="en-US" b="1" dirty="0" err="1" smtClean="0"/>
              <a:t>saranno</a:t>
            </a:r>
            <a:r>
              <a:rPr lang="en-US" b="1" dirty="0" smtClean="0"/>
              <a:t> </a:t>
            </a:r>
            <a:r>
              <a:rPr lang="en-US" b="1" dirty="0" err="1" smtClean="0"/>
              <a:t>disponibili</a:t>
            </a:r>
            <a:r>
              <a:rPr lang="en-US" b="1" dirty="0" smtClean="0"/>
              <a:t> &lt; </a:t>
            </a:r>
            <a:r>
              <a:rPr lang="en-US" b="1" dirty="0" err="1" smtClean="0"/>
              <a:t>inizio</a:t>
            </a:r>
            <a:r>
              <a:rPr lang="en-US" b="1" dirty="0" smtClean="0"/>
              <a:t> </a:t>
            </a:r>
            <a:r>
              <a:rPr lang="en-US" b="1" dirty="0" err="1" smtClean="0"/>
              <a:t>Marzo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Sono</a:t>
            </a:r>
            <a:r>
              <a:rPr lang="en-US" b="1" dirty="0" smtClean="0"/>
              <a:t> </a:t>
            </a:r>
            <a:r>
              <a:rPr lang="en-US" b="1" dirty="0" err="1" smtClean="0"/>
              <a:t>gia</a:t>
            </a:r>
            <a:r>
              <a:rPr lang="en-US" b="1" dirty="0" smtClean="0"/>
              <a:t> </a:t>
            </a:r>
            <a:r>
              <a:rPr lang="en-US" b="1" dirty="0" err="1" smtClean="0"/>
              <a:t>visibili</a:t>
            </a:r>
            <a:r>
              <a:rPr lang="en-US" b="1" dirty="0" smtClean="0"/>
              <a:t> in Oracle</a:t>
            </a:r>
          </a:p>
          <a:p>
            <a:endParaRPr lang="en-US" b="1" dirty="0" smtClean="0"/>
          </a:p>
          <a:p>
            <a:r>
              <a:rPr lang="en-US" b="1" dirty="0" err="1" smtClean="0"/>
              <a:t>Avanzo</a:t>
            </a:r>
            <a:r>
              <a:rPr lang="en-US" b="1" dirty="0" smtClean="0"/>
              <a:t> 2017 , </a:t>
            </a:r>
            <a:r>
              <a:rPr lang="en-US" b="1" dirty="0" err="1" smtClean="0"/>
              <a:t>nella</a:t>
            </a:r>
            <a:r>
              <a:rPr lang="en-US" b="1" dirty="0" smtClean="0"/>
              <a:t> </a:t>
            </a:r>
            <a:r>
              <a:rPr lang="en-US" b="1" dirty="0" err="1" smtClean="0"/>
              <a:t>misura</a:t>
            </a:r>
            <a:r>
              <a:rPr lang="en-US" b="1" dirty="0" smtClean="0"/>
              <a:t> 80%, </a:t>
            </a:r>
            <a:r>
              <a:rPr lang="en-US" b="1" dirty="0" err="1" smtClean="0"/>
              <a:t>escluse</a:t>
            </a:r>
            <a:r>
              <a:rPr lang="en-US" b="1" dirty="0" smtClean="0"/>
              <a:t> </a:t>
            </a:r>
            <a:r>
              <a:rPr lang="en-US" b="1" dirty="0" err="1" smtClean="0"/>
              <a:t>missioni</a:t>
            </a:r>
            <a:r>
              <a:rPr lang="en-US" b="1" dirty="0" smtClean="0"/>
              <a:t>, a Maggio 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approvazione</a:t>
            </a:r>
            <a:r>
              <a:rPr lang="en-US" dirty="0" smtClean="0"/>
              <a:t> </a:t>
            </a:r>
            <a:r>
              <a:rPr lang="en-US" dirty="0" err="1" smtClean="0"/>
              <a:t>bilancio</a:t>
            </a:r>
            <a:r>
              <a:rPr lang="en-US" dirty="0" smtClean="0"/>
              <a:t> </a:t>
            </a:r>
            <a:r>
              <a:rPr lang="en-US" dirty="0" err="1" smtClean="0"/>
              <a:t>consuntivo</a:t>
            </a:r>
            <a:r>
              <a:rPr lang="en-US" dirty="0" smtClean="0"/>
              <a:t> 2017</a:t>
            </a:r>
          </a:p>
          <a:p>
            <a:endParaRPr lang="en-US" dirty="0"/>
          </a:p>
          <a:p>
            <a:r>
              <a:rPr lang="en-US" dirty="0" err="1" smtClean="0"/>
              <a:t>Fondi</a:t>
            </a:r>
            <a:r>
              <a:rPr lang="en-US" dirty="0" smtClean="0"/>
              <a:t> Fai </a:t>
            </a:r>
            <a:r>
              <a:rPr lang="en-US" dirty="0" err="1" smtClean="0"/>
              <a:t>assegnati</a:t>
            </a:r>
            <a:r>
              <a:rPr lang="en-US" dirty="0" smtClean="0"/>
              <a:t> da GE con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decurtazione</a:t>
            </a:r>
            <a:r>
              <a:rPr lang="en-US" dirty="0"/>
              <a:t> </a:t>
            </a:r>
            <a:r>
              <a:rPr lang="en-US" dirty="0" smtClean="0"/>
              <a:t>, </a:t>
            </a:r>
            <a:r>
              <a:rPr lang="en-US" dirty="0" err="1" smtClean="0"/>
              <a:t>divisione</a:t>
            </a:r>
            <a:r>
              <a:rPr lang="en-US" dirty="0" smtClean="0"/>
              <a:t> locale</a:t>
            </a:r>
          </a:p>
          <a:p>
            <a:r>
              <a:rPr lang="en-US" dirty="0"/>
              <a:t>c</a:t>
            </a:r>
            <a:r>
              <a:rPr lang="en-US" dirty="0" smtClean="0"/>
              <a:t>sn1 2.5ke/ csn2</a:t>
            </a:r>
            <a:r>
              <a:rPr lang="en-US" dirty="0"/>
              <a:t> </a:t>
            </a:r>
            <a:r>
              <a:rPr lang="en-US" dirty="0" smtClean="0"/>
              <a:t>9ke/ </a:t>
            </a:r>
            <a:r>
              <a:rPr lang="en-US" dirty="0"/>
              <a:t>csn3 </a:t>
            </a:r>
            <a:r>
              <a:rPr lang="en-US" dirty="0" smtClean="0"/>
              <a:t>7ke/ </a:t>
            </a:r>
            <a:r>
              <a:rPr lang="en-US" dirty="0"/>
              <a:t>csn5  </a:t>
            </a:r>
            <a:r>
              <a:rPr lang="en-US" dirty="0" smtClean="0"/>
              <a:t>2.ke / </a:t>
            </a:r>
            <a:r>
              <a:rPr lang="en-US" dirty="0" err="1" smtClean="0"/>
              <a:t>fondino</a:t>
            </a:r>
            <a:r>
              <a:rPr lang="en-US" dirty="0" smtClean="0"/>
              <a:t> </a:t>
            </a:r>
            <a:r>
              <a:rPr lang="en-US" dirty="0"/>
              <a:t>2.5ke /</a:t>
            </a:r>
            <a:r>
              <a:rPr lang="en-US" dirty="0" smtClean="0"/>
              <a:t>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smtClean="0"/>
              <a:t> 23ke </a:t>
            </a:r>
          </a:p>
          <a:p>
            <a:r>
              <a:rPr lang="en-US" dirty="0" err="1" smtClean="0"/>
              <a:t>Fondo</a:t>
            </a:r>
            <a:r>
              <a:rPr lang="en-US" dirty="0" smtClean="0"/>
              <a:t> AR</a:t>
            </a:r>
          </a:p>
          <a:p>
            <a:r>
              <a:rPr lang="en-US" dirty="0" smtClean="0"/>
              <a:t>2ndo anno  MOVE_IT, 1mo anno TIMESPOT  (</a:t>
            </a:r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csn5)</a:t>
            </a:r>
          </a:p>
          <a:p>
            <a:r>
              <a:rPr lang="en-US" dirty="0" smtClean="0"/>
              <a:t>+circa 80ke , </a:t>
            </a:r>
            <a:r>
              <a:rPr lang="en-US" dirty="0" err="1" smtClean="0"/>
              <a:t>ancora</a:t>
            </a:r>
            <a:r>
              <a:rPr lang="en-US" dirty="0" smtClean="0"/>
              <a:t> da </a:t>
            </a:r>
            <a:r>
              <a:rPr lang="en-US" dirty="0" err="1" smtClean="0"/>
              <a:t>valutare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rinnovi</a:t>
            </a:r>
            <a:r>
              <a:rPr lang="en-US" dirty="0" smtClean="0"/>
              <a:t> e I </a:t>
            </a:r>
            <a:r>
              <a:rPr lang="en-US" dirty="0" err="1" smtClean="0"/>
              <a:t>debiti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bandire</a:t>
            </a:r>
            <a:r>
              <a:rPr lang="en-US" dirty="0" smtClean="0">
                <a:sym typeface="Wingdings"/>
              </a:rPr>
              <a:t> 2annualita’ con </a:t>
            </a:r>
            <a:r>
              <a:rPr lang="en-US" dirty="0" err="1" smtClean="0">
                <a:sym typeface="Wingdings"/>
              </a:rPr>
              <a:t>unimi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cofinanziando</a:t>
            </a:r>
            <a:r>
              <a:rPr lang="en-US" dirty="0" smtClean="0">
                <a:sym typeface="Wingdings"/>
              </a:rPr>
              <a:t>? </a:t>
            </a:r>
            <a:r>
              <a:rPr lang="en-US" dirty="0" err="1" smtClean="0">
                <a:sym typeface="Wingdings"/>
              </a:rPr>
              <a:t>Borse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neolaureati</a:t>
            </a:r>
            <a:r>
              <a:rPr lang="en-US" dirty="0" smtClean="0">
                <a:sym typeface="Wingdings"/>
              </a:rPr>
              <a:t> ? (</a:t>
            </a:r>
            <a:r>
              <a:rPr lang="en-US" dirty="0" err="1" smtClean="0">
                <a:sym typeface="Wingdings"/>
              </a:rPr>
              <a:t>difficile</a:t>
            </a:r>
            <a:r>
              <a:rPr lang="en-US" dirty="0" smtClean="0">
                <a:sym typeface="Wingdings"/>
              </a:rPr>
              <a:t>) </a:t>
            </a:r>
            <a:r>
              <a:rPr lang="en-US" dirty="0" err="1" smtClean="0">
                <a:sym typeface="Wingdings"/>
              </a:rPr>
              <a:t>borse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neodiplomati</a:t>
            </a:r>
            <a:r>
              <a:rPr lang="en-US" dirty="0" smtClean="0">
                <a:sym typeface="Wingdings"/>
              </a:rPr>
              <a:t> ?</a:t>
            </a:r>
            <a:endParaRPr lang="en-US" dirty="0" smtClean="0"/>
          </a:p>
        </p:txBody>
      </p:sp>
      <p:sp>
        <p:nvSpPr>
          <p:cNvPr id="184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/>
              <a:t>Venerdi' 2 Febbraio 2018</a:t>
            </a:r>
            <a:endParaRPr lang="en-US"/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F78EE7-C8B6-324D-88C1-0447B0453F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Notizie</a:t>
            </a:r>
            <a:r>
              <a:rPr lang="en-US" dirty="0" smtClean="0"/>
              <a:t> </a:t>
            </a:r>
            <a:r>
              <a:rPr lang="en-US" dirty="0" err="1" smtClean="0"/>
              <a:t>Locali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4747"/>
            <a:ext cx="9144000" cy="5933253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479" y="1278114"/>
            <a:ext cx="832104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Gara</a:t>
            </a:r>
            <a:r>
              <a:rPr lang="en-US" dirty="0"/>
              <a:t> RS </a:t>
            </a:r>
            <a:r>
              <a:rPr lang="en-US" dirty="0" smtClean="0"/>
              <a:t>– </a:t>
            </a:r>
          </a:p>
          <a:p>
            <a:r>
              <a:rPr lang="en-US" dirty="0" err="1" smtClean="0"/>
              <a:t>Ottenuta</a:t>
            </a:r>
            <a:r>
              <a:rPr lang="en-US" dirty="0" smtClean="0"/>
              <a:t> </a:t>
            </a:r>
            <a:r>
              <a:rPr lang="en-US" dirty="0" err="1" smtClean="0"/>
              <a:t>estensione</a:t>
            </a:r>
            <a:r>
              <a:rPr lang="en-US" dirty="0" smtClean="0"/>
              <a:t> di </a:t>
            </a:r>
            <a:r>
              <a:rPr lang="en-US" dirty="0" err="1" smtClean="0"/>
              <a:t>gara</a:t>
            </a:r>
            <a:r>
              <a:rPr lang="en-US" dirty="0" smtClean="0"/>
              <a:t> per lotto 4 </a:t>
            </a:r>
            <a:r>
              <a:rPr lang="en-US" dirty="0" err="1" smtClean="0"/>
              <a:t>materiale</a:t>
            </a:r>
            <a:r>
              <a:rPr lang="en-US" dirty="0" smtClean="0"/>
              <a:t> da </a:t>
            </a:r>
            <a:r>
              <a:rPr lang="en-US" dirty="0" err="1" smtClean="0"/>
              <a:t>laboratorio</a:t>
            </a:r>
            <a:r>
              <a:rPr lang="en-US" dirty="0" smtClean="0"/>
              <a:t> e lotto 3</a:t>
            </a:r>
          </a:p>
          <a:p>
            <a:r>
              <a:rPr lang="en-US" dirty="0" smtClean="0"/>
              <a:t>Per circa 60ke </a:t>
            </a:r>
            <a:r>
              <a:rPr lang="en-US" dirty="0" err="1" smtClean="0"/>
              <a:t>ognuno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Abbiamo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tetti</a:t>
            </a:r>
            <a:r>
              <a:rPr lang="en-US" dirty="0" smtClean="0"/>
              <a:t> di </a:t>
            </a:r>
            <a:r>
              <a:rPr lang="en-US" dirty="0" err="1" smtClean="0"/>
              <a:t>spesa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lotti</a:t>
            </a:r>
            <a:r>
              <a:rPr lang="en-US" dirty="0" smtClean="0"/>
              <a:t> </a:t>
            </a:r>
            <a:r>
              <a:rPr lang="en-US" dirty="0" err="1" smtClean="0"/>
              <a:t>quindi</a:t>
            </a:r>
            <a:r>
              <a:rPr lang="en-US" dirty="0" smtClean="0"/>
              <a:t> </a:t>
            </a:r>
            <a:r>
              <a:rPr lang="en-US" dirty="0" err="1" smtClean="0"/>
              <a:t>segnalate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RUP RS </a:t>
            </a:r>
            <a:r>
              <a:rPr lang="en-US" dirty="0" err="1" smtClean="0"/>
              <a:t>locali</a:t>
            </a:r>
            <a:r>
              <a:rPr lang="en-US" dirty="0" smtClean="0"/>
              <a:t> in </a:t>
            </a:r>
            <a:r>
              <a:rPr lang="en-US" dirty="0" err="1" smtClean="0"/>
              <a:t>anticipo</a:t>
            </a:r>
            <a:r>
              <a:rPr lang="en-US" dirty="0" smtClean="0"/>
              <a:t> se </a:t>
            </a:r>
            <a:r>
              <a:rPr lang="en-US" dirty="0" err="1" smtClean="0"/>
              <a:t>prevedete</a:t>
            </a:r>
            <a:r>
              <a:rPr lang="en-US" dirty="0" smtClean="0"/>
              <a:t> </a:t>
            </a:r>
            <a:r>
              <a:rPr lang="en-US" dirty="0" err="1" smtClean="0"/>
              <a:t>acquisti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primo </a:t>
            </a:r>
            <a:r>
              <a:rPr lang="en-US" dirty="0" err="1" smtClean="0"/>
              <a:t>semestre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Per lotto 1 e 2 solo se non </a:t>
            </a:r>
            <a:r>
              <a:rPr lang="en-US" dirty="0" err="1" smtClean="0"/>
              <a:t>sono</a:t>
            </a:r>
            <a:r>
              <a:rPr lang="en-US" dirty="0" smtClean="0"/>
              <a:t> in </a:t>
            </a:r>
            <a:r>
              <a:rPr lang="en-US" dirty="0" err="1" smtClean="0"/>
              <a:t>linea</a:t>
            </a:r>
            <a:r>
              <a:rPr lang="en-US" dirty="0" smtClean="0"/>
              <a:t> con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acquisti</a:t>
            </a:r>
            <a:r>
              <a:rPr lang="en-US" dirty="0" smtClean="0"/>
              <a:t> 2017</a:t>
            </a:r>
          </a:p>
          <a:p>
            <a:r>
              <a:rPr lang="en-US" dirty="0" smtClean="0"/>
              <a:t>Per lotto 3 se dell </a:t>
            </a:r>
            <a:r>
              <a:rPr lang="en-US" dirty="0" err="1" smtClean="0"/>
              <a:t>ordine</a:t>
            </a:r>
            <a:r>
              <a:rPr lang="en-US" dirty="0" smtClean="0"/>
              <a:t> 1000euro </a:t>
            </a:r>
          </a:p>
          <a:p>
            <a:r>
              <a:rPr lang="en-US" dirty="0" smtClean="0"/>
              <a:t>Per lotto 4 </a:t>
            </a:r>
            <a:r>
              <a:rPr lang="en-US" dirty="0" err="1" smtClean="0"/>
              <a:t>qualunque</a:t>
            </a:r>
            <a:r>
              <a:rPr lang="en-US" dirty="0" smtClean="0"/>
              <a:t> </a:t>
            </a:r>
            <a:r>
              <a:rPr lang="en-US" dirty="0" err="1" smtClean="0"/>
              <a:t>acquisto</a:t>
            </a:r>
            <a:r>
              <a:rPr lang="en-US" dirty="0" smtClean="0"/>
              <a:t>  </a:t>
            </a:r>
          </a:p>
          <a:p>
            <a:endParaRPr lang="en-US" dirty="0"/>
          </a:p>
          <a:p>
            <a:r>
              <a:rPr lang="en-US" dirty="0" smtClean="0"/>
              <a:t>E’ </a:t>
            </a:r>
            <a:r>
              <a:rPr lang="en-US" dirty="0" err="1" smtClean="0"/>
              <a:t>stata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’ </a:t>
            </a:r>
            <a:r>
              <a:rPr lang="en-US" dirty="0" err="1" smtClean="0"/>
              <a:t>iniziata</a:t>
            </a:r>
            <a:r>
              <a:rPr lang="en-US" dirty="0" smtClean="0"/>
              <a:t> </a:t>
            </a:r>
            <a:r>
              <a:rPr lang="en-US" dirty="0" err="1" smtClean="0"/>
              <a:t>procedura</a:t>
            </a:r>
            <a:r>
              <a:rPr lang="en-US" dirty="0" smtClean="0"/>
              <a:t> per </a:t>
            </a:r>
            <a:r>
              <a:rPr lang="en-US" dirty="0" err="1" smtClean="0"/>
              <a:t>nuova</a:t>
            </a:r>
            <a:r>
              <a:rPr lang="en-US" dirty="0" smtClean="0"/>
              <a:t> </a:t>
            </a:r>
            <a:r>
              <a:rPr lang="en-US" dirty="0" err="1" smtClean="0"/>
              <a:t>gara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spera</a:t>
            </a:r>
            <a:r>
              <a:rPr lang="en-US" dirty="0" smtClean="0"/>
              <a:t> </a:t>
            </a:r>
            <a:r>
              <a:rPr lang="en-US" dirty="0" err="1" smtClean="0"/>
              <a:t>diventi</a:t>
            </a:r>
            <a:r>
              <a:rPr lang="en-US" dirty="0" smtClean="0"/>
              <a:t> </a:t>
            </a:r>
            <a:r>
              <a:rPr lang="en-US" dirty="0" err="1" smtClean="0"/>
              <a:t>operativa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luglio</a:t>
            </a:r>
            <a:r>
              <a:rPr lang="en-US" dirty="0" smtClean="0"/>
              <a:t> e </a:t>
            </a:r>
            <a:r>
              <a:rPr lang="en-US" dirty="0" err="1" smtClean="0"/>
              <a:t>settembre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Notizie</a:t>
            </a:r>
            <a:r>
              <a:rPr lang="en-US" dirty="0" smtClean="0"/>
              <a:t> </a:t>
            </a:r>
            <a:r>
              <a:rPr lang="en-US" dirty="0" err="1" smtClean="0"/>
              <a:t>Locali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4747"/>
            <a:ext cx="9144000" cy="5933253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Iniziati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colloqui</a:t>
            </a:r>
            <a:r>
              <a:rPr lang="en-US" dirty="0" smtClean="0">
                <a:solidFill>
                  <a:schemeClr val="tx1"/>
                </a:solidFill>
              </a:rPr>
              <a:t> con DG </a:t>
            </a:r>
            <a:r>
              <a:rPr lang="en-US" dirty="0" err="1" smtClean="0">
                <a:solidFill>
                  <a:schemeClr val="tx1"/>
                </a:solidFill>
              </a:rPr>
              <a:t>Unimi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rinnovo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convenzione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scaduta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Pesanti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richieste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finanziarie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LASA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Lavori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ristrutturazione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messa</a:t>
            </a:r>
            <a:r>
              <a:rPr lang="en-US" dirty="0" smtClean="0">
                <a:solidFill>
                  <a:schemeClr val="tx1"/>
                </a:solidFill>
              </a:rPr>
              <a:t> a </a:t>
            </a:r>
            <a:r>
              <a:rPr lang="en-US" dirty="0" err="1" smtClean="0">
                <a:solidFill>
                  <a:schemeClr val="tx1"/>
                </a:solidFill>
              </a:rPr>
              <a:t>norma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antincendio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dovrebbero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comunque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cominciare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Stiamo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completando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richieste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tecniche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rinnovare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impianti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creare</a:t>
            </a:r>
            <a:r>
              <a:rPr lang="en-US" dirty="0" smtClean="0">
                <a:solidFill>
                  <a:schemeClr val="tx1"/>
                </a:solidFill>
              </a:rPr>
              <a:t> zone di </a:t>
            </a:r>
            <a:r>
              <a:rPr lang="en-US" dirty="0" err="1" smtClean="0">
                <a:solidFill>
                  <a:schemeClr val="tx1"/>
                </a:solidFill>
              </a:rPr>
              <a:t>lavoro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condivise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potenziare</a:t>
            </a:r>
            <a:r>
              <a:rPr lang="en-US" dirty="0" smtClean="0">
                <a:solidFill>
                  <a:schemeClr val="tx1"/>
                </a:solidFill>
              </a:rPr>
              <a:t> le </a:t>
            </a:r>
            <a:r>
              <a:rPr lang="en-US" dirty="0" err="1" smtClean="0">
                <a:solidFill>
                  <a:schemeClr val="tx1"/>
                </a:solidFill>
              </a:rPr>
              <a:t>aule</a:t>
            </a:r>
            <a:r>
              <a:rPr lang="en-US" dirty="0" smtClean="0">
                <a:solidFill>
                  <a:schemeClr val="tx1"/>
                </a:solidFill>
              </a:rPr>
              <a:t> per la </a:t>
            </a:r>
            <a:r>
              <a:rPr lang="en-US" dirty="0" err="1" smtClean="0">
                <a:solidFill>
                  <a:schemeClr val="tx1"/>
                </a:solidFill>
              </a:rPr>
              <a:t>didattica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Simone </a:t>
            </a:r>
            <a:r>
              <a:rPr lang="en-US" dirty="0" err="1" smtClean="0">
                <a:solidFill>
                  <a:schemeClr val="tx1"/>
                </a:solidFill>
              </a:rPr>
              <a:t>Cialdi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verra</a:t>
            </a:r>
            <a:r>
              <a:rPr lang="en-US" dirty="0" smtClean="0">
                <a:solidFill>
                  <a:schemeClr val="tx1"/>
                </a:solidFill>
              </a:rPr>
              <a:t>’ al </a:t>
            </a:r>
            <a:r>
              <a:rPr lang="en-US" dirty="0" err="1" smtClean="0">
                <a:solidFill>
                  <a:schemeClr val="tx1"/>
                </a:solidFill>
              </a:rPr>
              <a:t>Lasa</a:t>
            </a:r>
            <a:r>
              <a:rPr lang="en-US" dirty="0" smtClean="0">
                <a:solidFill>
                  <a:schemeClr val="tx1"/>
                </a:solidFill>
              </a:rPr>
              <a:t> con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suo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laboratorio</a:t>
            </a:r>
            <a:r>
              <a:rPr lang="en-US" dirty="0" smtClean="0">
                <a:solidFill>
                  <a:schemeClr val="tx1"/>
                </a:solidFill>
              </a:rPr>
              <a:t> Laser </a:t>
            </a:r>
            <a:r>
              <a:rPr lang="en-US" dirty="0" err="1" smtClean="0">
                <a:solidFill>
                  <a:schemeClr val="tx1"/>
                </a:solidFill>
              </a:rPr>
              <a:t>nell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ottica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rafforzare</a:t>
            </a:r>
            <a:r>
              <a:rPr lang="en-US" dirty="0" smtClean="0">
                <a:solidFill>
                  <a:schemeClr val="tx1"/>
                </a:solidFill>
              </a:rPr>
              <a:t> la </a:t>
            </a:r>
            <a:r>
              <a:rPr lang="en-US" dirty="0" err="1" smtClean="0">
                <a:solidFill>
                  <a:schemeClr val="tx1"/>
                </a:solidFill>
              </a:rPr>
              <a:t>collaborazione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lavoro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Marix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  <a:sym typeface="Wingdings"/>
            </a:endParaRPr>
          </a:p>
          <a:p>
            <a:pPr marL="274320" lvl="1" indent="0">
              <a:buNone/>
            </a:pPr>
            <a:r>
              <a:rPr lang="en-US" dirty="0" err="1" smtClean="0"/>
              <a:t>Calendario</a:t>
            </a:r>
            <a:r>
              <a:rPr lang="en-US" dirty="0" smtClean="0"/>
              <a:t> </a:t>
            </a:r>
            <a:r>
              <a:rPr lang="en-US" dirty="0" err="1" smtClean="0"/>
              <a:t>Chiusure</a:t>
            </a:r>
            <a:r>
              <a:rPr lang="en-US" dirty="0" smtClean="0"/>
              <a:t> </a:t>
            </a:r>
            <a:r>
              <a:rPr lang="en-US" dirty="0" err="1" smtClean="0"/>
              <a:t>totali</a:t>
            </a:r>
            <a:r>
              <a:rPr lang="en-US" dirty="0" smtClean="0"/>
              <a:t> UNIMI –&gt; </a:t>
            </a:r>
            <a:r>
              <a:rPr lang="en-US" dirty="0" err="1" smtClean="0"/>
              <a:t>chiusura</a:t>
            </a:r>
            <a:r>
              <a:rPr lang="en-US" dirty="0" smtClean="0"/>
              <a:t> INFN, </a:t>
            </a:r>
            <a:r>
              <a:rPr lang="en-US" dirty="0" err="1" smtClean="0"/>
              <a:t>tranne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</a:t>
            </a:r>
            <a:r>
              <a:rPr lang="en-US" dirty="0" err="1" smtClean="0"/>
              <a:t>essenziali</a:t>
            </a:r>
            <a:r>
              <a:rPr lang="en-US" dirty="0" smtClean="0"/>
              <a:t> </a:t>
            </a:r>
          </a:p>
          <a:p>
            <a:pPr marL="274320" lvl="1" indent="0">
              <a:buNone/>
            </a:pPr>
            <a:r>
              <a:rPr lang="en-US" dirty="0" smtClean="0"/>
              <a:t>30 </a:t>
            </a:r>
            <a:r>
              <a:rPr lang="en-US" dirty="0" err="1" smtClean="0"/>
              <a:t>Aprile</a:t>
            </a:r>
            <a:r>
              <a:rPr lang="en-US" dirty="0"/>
              <a:t> </a:t>
            </a:r>
            <a:r>
              <a:rPr lang="en-US" dirty="0" smtClean="0"/>
              <a:t>  e 13- 21 </a:t>
            </a:r>
            <a:r>
              <a:rPr lang="en-US" dirty="0" err="1" smtClean="0"/>
              <a:t>Agosto</a:t>
            </a:r>
            <a:endParaRPr lang="en-US" dirty="0" smtClean="0"/>
          </a:p>
          <a:p>
            <a:pPr marL="274320" lvl="1" indent="0">
              <a:buNone/>
            </a:pPr>
            <a:r>
              <a:rPr lang="en-US" dirty="0" smtClean="0"/>
              <a:t> </a:t>
            </a:r>
          </a:p>
          <a:p>
            <a:pPr marL="274320" lvl="1" indent="0">
              <a:buNone/>
            </a:pPr>
            <a:r>
              <a:rPr lang="en-US" dirty="0" smtClean="0"/>
              <a:t>A </a:t>
            </a:r>
            <a:r>
              <a:rPr lang="en-US" dirty="0" err="1" smtClean="0"/>
              <a:t>breve</a:t>
            </a:r>
            <a:r>
              <a:rPr lang="en-US" dirty="0" smtClean="0"/>
              <a:t> </a:t>
            </a:r>
            <a:r>
              <a:rPr lang="en-US" dirty="0" err="1" smtClean="0"/>
              <a:t>definiremo</a:t>
            </a:r>
            <a:r>
              <a:rPr lang="en-US" dirty="0" smtClean="0"/>
              <a:t> le </a:t>
            </a:r>
            <a:r>
              <a:rPr lang="en-US" dirty="0" err="1" smtClean="0"/>
              <a:t>chiusure</a:t>
            </a:r>
            <a:r>
              <a:rPr lang="en-US" dirty="0" smtClean="0"/>
              <a:t> </a:t>
            </a:r>
            <a:r>
              <a:rPr lang="en-US" dirty="0" err="1" smtClean="0"/>
              <a:t>Servizio</a:t>
            </a:r>
            <a:r>
              <a:rPr lang="en-US" dirty="0" smtClean="0"/>
              <a:t> </a:t>
            </a:r>
            <a:r>
              <a:rPr lang="en-US" dirty="0" err="1" smtClean="0"/>
              <a:t>Amministrazione</a:t>
            </a:r>
            <a:r>
              <a:rPr lang="en-US" dirty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Servizio</a:t>
            </a:r>
            <a:r>
              <a:rPr lang="en-US" dirty="0" smtClean="0"/>
              <a:t> </a:t>
            </a:r>
            <a:r>
              <a:rPr lang="en-US" dirty="0" err="1" smtClean="0"/>
              <a:t>Direzione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/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Direttori</a:t>
            </a:r>
            <a:r>
              <a:rPr lang="en-US" dirty="0" smtClean="0"/>
              <a:t> </a:t>
            </a:r>
            <a:r>
              <a:rPr lang="en-US" dirty="0" err="1" smtClean="0"/>
              <a:t>Dicembre</a:t>
            </a:r>
            <a:r>
              <a:rPr lang="en-US" dirty="0" smtClean="0"/>
              <a:t> 2017 </a:t>
            </a:r>
            <a:endParaRPr lang="en-US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75" y="1073330"/>
            <a:ext cx="8862049" cy="546201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In </a:t>
            </a:r>
            <a:r>
              <a:rPr lang="en-US" dirty="0" err="1" smtClean="0">
                <a:sym typeface="Wingdings"/>
              </a:rPr>
              <a:t>preparazione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della</a:t>
            </a:r>
            <a:r>
              <a:rPr lang="en-US" dirty="0" smtClean="0">
                <a:sym typeface="Wingdings"/>
              </a:rPr>
              <a:t> European Particle Physics strategy , </a:t>
            </a:r>
            <a:r>
              <a:rPr lang="en-US" dirty="0" err="1" smtClean="0">
                <a:sym typeface="Wingdings"/>
              </a:rPr>
              <a:t>anche</a:t>
            </a:r>
            <a:r>
              <a:rPr lang="en-US" dirty="0" smtClean="0">
                <a:sym typeface="Wingdings"/>
              </a:rPr>
              <a:t> INFN </a:t>
            </a:r>
            <a:r>
              <a:rPr lang="en-US" dirty="0" err="1" smtClean="0">
                <a:sym typeface="Wingdings"/>
              </a:rPr>
              <a:t>discutera</a:t>
            </a:r>
            <a:r>
              <a:rPr lang="en-US" dirty="0" smtClean="0">
                <a:sym typeface="Wingdings"/>
              </a:rPr>
              <a:t>’ la </a:t>
            </a:r>
            <a:r>
              <a:rPr lang="en-US" dirty="0" err="1" smtClean="0">
                <a:sym typeface="Wingdings"/>
              </a:rPr>
              <a:t>sua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strategia</a:t>
            </a:r>
            <a:r>
              <a:rPr lang="en-US" dirty="0" smtClean="0">
                <a:sym typeface="Wingdings"/>
              </a:rPr>
              <a:t>. CERN </a:t>
            </a:r>
            <a:r>
              <a:rPr lang="en-US" dirty="0" err="1" smtClean="0">
                <a:sym typeface="Wingdings"/>
              </a:rPr>
              <a:t>appoggia</a:t>
            </a:r>
            <a:r>
              <a:rPr lang="en-US" dirty="0" smtClean="0">
                <a:sym typeface="Wingdings"/>
              </a:rPr>
              <a:t> ILC in </a:t>
            </a:r>
            <a:r>
              <a:rPr lang="en-US" dirty="0" err="1" smtClean="0">
                <a:sym typeface="Wingdings"/>
              </a:rPr>
              <a:t>Giappone</a:t>
            </a:r>
            <a:endParaRPr lang="en-US" dirty="0" smtClean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Ministro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Fedeli</a:t>
            </a:r>
            <a:r>
              <a:rPr lang="en-US" dirty="0" smtClean="0">
                <a:sym typeface="Wingdings"/>
              </a:rPr>
              <a:t> ha </a:t>
            </a:r>
            <a:r>
              <a:rPr lang="en-US" dirty="0" err="1" smtClean="0">
                <a:sym typeface="Wingdings"/>
              </a:rPr>
              <a:t>visitato</a:t>
            </a:r>
            <a:r>
              <a:rPr lang="en-US" dirty="0" smtClean="0">
                <a:sym typeface="Wingdings"/>
              </a:rPr>
              <a:t> CERN e ha </a:t>
            </a:r>
            <a:r>
              <a:rPr lang="en-US" dirty="0" err="1" smtClean="0">
                <a:sym typeface="Wingdings"/>
              </a:rPr>
              <a:t>avuto</a:t>
            </a:r>
            <a:r>
              <a:rPr lang="en-US" dirty="0" smtClean="0">
                <a:sym typeface="Wingdings"/>
              </a:rPr>
              <a:t> parole di </a:t>
            </a:r>
            <a:r>
              <a:rPr lang="en-US" dirty="0" err="1" smtClean="0">
                <a:sym typeface="Wingdings"/>
              </a:rPr>
              <a:t>elogio</a:t>
            </a:r>
            <a:endParaRPr lang="en-US" dirty="0" smtClean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err="1" smtClean="0">
                <a:sym typeface="Wingdings"/>
              </a:rPr>
              <a:t>Stabilizzazioni</a:t>
            </a:r>
            <a:r>
              <a:rPr lang="en-US" b="1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nella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legge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bilancio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sono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previsti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tutti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gli</a:t>
            </a:r>
            <a:r>
              <a:rPr lang="en-US" dirty="0" smtClean="0">
                <a:sym typeface="Wingdings"/>
              </a:rPr>
              <a:t> EPR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13ML€ </a:t>
            </a:r>
            <a:r>
              <a:rPr lang="en-US" dirty="0" err="1" smtClean="0">
                <a:sym typeface="Wingdings"/>
              </a:rPr>
              <a:t>nel</a:t>
            </a:r>
            <a:r>
              <a:rPr lang="en-US" dirty="0" smtClean="0">
                <a:sym typeface="Wingdings"/>
              </a:rPr>
              <a:t> 2018 e 57ML€ dal 2019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Enti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dovranno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cofinanziare</a:t>
            </a:r>
            <a:r>
              <a:rPr lang="en-US" dirty="0" smtClean="0">
                <a:sym typeface="Wingdings"/>
              </a:rPr>
              <a:t> con un </a:t>
            </a:r>
            <a:r>
              <a:rPr lang="en-US" dirty="0" err="1" smtClean="0">
                <a:sym typeface="Wingdings"/>
              </a:rPr>
              <a:t>ulteriore</a:t>
            </a:r>
            <a:r>
              <a:rPr lang="en-US" dirty="0" smtClean="0">
                <a:sym typeface="Wingdings"/>
              </a:rPr>
              <a:t> 50%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ym typeface="Wingdings"/>
              </a:rPr>
              <a:t>(ad </a:t>
            </a:r>
            <a:r>
              <a:rPr lang="en-US" dirty="0" err="1">
                <a:sym typeface="Wingdings"/>
              </a:rPr>
              <a:t>oggi</a:t>
            </a:r>
            <a:r>
              <a:rPr lang="en-US" dirty="0">
                <a:sym typeface="Wingdings"/>
              </a:rPr>
              <a:t>) </a:t>
            </a:r>
            <a:r>
              <a:rPr lang="en-US" dirty="0" err="1" smtClean="0">
                <a:sym typeface="Wingdings"/>
              </a:rPr>
              <a:t>manca</a:t>
            </a:r>
            <a:r>
              <a:rPr lang="en-US" dirty="0" smtClean="0">
                <a:sym typeface="Wingdings"/>
              </a:rPr>
              <a:t> DCPM con la </a:t>
            </a:r>
            <a:r>
              <a:rPr lang="en-US" dirty="0" err="1" smtClean="0">
                <a:sym typeface="Wingdings"/>
              </a:rPr>
              <a:t>divisione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risorse</a:t>
            </a:r>
            <a:r>
              <a:rPr lang="en-US" dirty="0" smtClean="0">
                <a:sym typeface="Wingdings"/>
              </a:rPr>
              <a:t> e le </a:t>
            </a:r>
            <a:r>
              <a:rPr lang="en-US" dirty="0" err="1" smtClean="0">
                <a:sym typeface="Wingdings"/>
              </a:rPr>
              <a:t>regole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gioco</a:t>
            </a:r>
            <a:endParaRPr lang="en-US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Stabilizzazioni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anche</a:t>
            </a:r>
            <a:r>
              <a:rPr lang="en-US" dirty="0" smtClean="0">
                <a:sym typeface="Wingdings"/>
              </a:rPr>
              <a:t> PTA </a:t>
            </a:r>
            <a:r>
              <a:rPr lang="en-US" dirty="0" err="1" smtClean="0">
                <a:sym typeface="Wingdings"/>
              </a:rPr>
              <a:t>sospese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contratti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prolungati</a:t>
            </a:r>
            <a:endParaRPr lang="en-US" dirty="0" smtClean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err="1" smtClean="0">
                <a:sym typeface="Wingdings"/>
              </a:rPr>
              <a:t>Nuove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assunzioni</a:t>
            </a:r>
            <a:endParaRPr lang="en-US" b="1" dirty="0">
              <a:sym typeface="Wingdings"/>
            </a:endParaRPr>
          </a:p>
          <a:p>
            <a:pPr>
              <a:lnSpc>
                <a:spcPct val="120000"/>
              </a:lnSpc>
              <a:buFont typeface="Wingdings" charset="0"/>
              <a:buChar char="à"/>
            </a:pPr>
            <a:r>
              <a:rPr lang="en-US" b="1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350ML per </a:t>
            </a:r>
            <a:r>
              <a:rPr lang="en-US" dirty="0" err="1" smtClean="0">
                <a:sym typeface="Wingdings"/>
              </a:rPr>
              <a:t>nuove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assunzioni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ric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tec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nei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vari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livelli</a:t>
            </a:r>
            <a:r>
              <a:rPr lang="en-US" dirty="0">
                <a:sym typeface="Wingdings"/>
              </a:rPr>
              <a:t>, ~ </a:t>
            </a:r>
            <a:r>
              <a:rPr lang="en-US" dirty="0" smtClean="0">
                <a:sym typeface="Wingdings"/>
              </a:rPr>
              <a:t>70 </a:t>
            </a:r>
            <a:r>
              <a:rPr lang="en-US" dirty="0" err="1" smtClean="0">
                <a:sym typeface="Wingdings"/>
              </a:rPr>
              <a:t>posizioni</a:t>
            </a:r>
            <a:r>
              <a:rPr lang="en-US" dirty="0" smtClean="0">
                <a:sym typeface="Wingdings"/>
              </a:rPr>
              <a:t> ??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nuovo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disciplinare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dei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concorsi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sara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discusso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Febbraio</a:t>
            </a:r>
            <a:r>
              <a:rPr lang="en-US" dirty="0" smtClean="0">
                <a:sym typeface="Wingdings"/>
              </a:rPr>
              <a:t> , </a:t>
            </a:r>
            <a:r>
              <a:rPr lang="en-US" dirty="0" err="1" smtClean="0">
                <a:sym typeface="Wingdings"/>
              </a:rPr>
              <a:t>sta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bloccando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tutti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concorsi</a:t>
            </a:r>
            <a:r>
              <a:rPr lang="en-US" dirty="0" smtClean="0">
                <a:sym typeface="Wingdings"/>
              </a:rPr>
              <a:t> 2017 (</a:t>
            </a:r>
            <a:r>
              <a:rPr lang="en-US" dirty="0" err="1" smtClean="0">
                <a:sym typeface="Wingdings"/>
              </a:rPr>
              <a:t>vedi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dopo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Notizie</a:t>
            </a:r>
            <a:r>
              <a:rPr lang="en-US" dirty="0" smtClean="0"/>
              <a:t> </a:t>
            </a:r>
            <a:r>
              <a:rPr lang="en-US" dirty="0" err="1" smtClean="0"/>
              <a:t>Locali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4747"/>
            <a:ext cx="9144000" cy="5933253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Assemblea</a:t>
            </a:r>
            <a:r>
              <a:rPr lang="en-US" dirty="0" smtClean="0">
                <a:solidFill>
                  <a:schemeClr val="tx1"/>
                </a:solidFill>
              </a:rPr>
              <a:t> del </a:t>
            </a:r>
            <a:r>
              <a:rPr lang="en-US" dirty="0" err="1" smtClean="0">
                <a:solidFill>
                  <a:schemeClr val="tx1"/>
                </a:solidFill>
              </a:rPr>
              <a:t>personale</a:t>
            </a:r>
            <a:r>
              <a:rPr lang="en-US" dirty="0" smtClean="0">
                <a:solidFill>
                  <a:schemeClr val="tx1"/>
                </a:solidFill>
              </a:rPr>
              <a:t> con </a:t>
            </a:r>
            <a:r>
              <a:rPr lang="en-US" dirty="0" err="1" smtClean="0">
                <a:solidFill>
                  <a:schemeClr val="tx1"/>
                </a:solidFill>
              </a:rPr>
              <a:t>Bortot</a:t>
            </a:r>
            <a:r>
              <a:rPr lang="en-US" dirty="0" smtClean="0">
                <a:solidFill>
                  <a:schemeClr val="tx1"/>
                </a:solidFill>
              </a:rPr>
              <a:t> (To) </a:t>
            </a:r>
            <a:r>
              <a:rPr lang="en-US" dirty="0" err="1" smtClean="0">
                <a:solidFill>
                  <a:schemeClr val="tx1"/>
                </a:solidFill>
              </a:rPr>
              <a:t>che</a:t>
            </a:r>
            <a:r>
              <a:rPr lang="en-US" dirty="0" smtClean="0">
                <a:solidFill>
                  <a:schemeClr val="tx1"/>
                </a:solidFill>
              </a:rPr>
              <a:t> ha </a:t>
            </a:r>
            <a:r>
              <a:rPr lang="en-US" dirty="0" err="1" smtClean="0">
                <a:solidFill>
                  <a:schemeClr val="tx1"/>
                </a:solidFill>
              </a:rPr>
              <a:t>spiegato</a:t>
            </a:r>
            <a:r>
              <a:rPr lang="en-US" dirty="0" smtClean="0">
                <a:solidFill>
                  <a:schemeClr val="tx1"/>
                </a:solidFill>
              </a:rPr>
              <a:t> What next TTA. 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Quali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sono</a:t>
            </a:r>
            <a:r>
              <a:rPr lang="en-US" dirty="0" smtClean="0">
                <a:solidFill>
                  <a:schemeClr val="tx1"/>
                </a:solidFill>
              </a:rPr>
              <a:t> I </a:t>
            </a:r>
            <a:r>
              <a:rPr lang="en-US" dirty="0" err="1" smtClean="0">
                <a:solidFill>
                  <a:schemeClr val="tx1"/>
                </a:solidFill>
              </a:rPr>
              <a:t>prossimi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passi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Aiuto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popolare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sito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della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Sezione</a:t>
            </a:r>
            <a:r>
              <a:rPr lang="en-US" dirty="0" smtClean="0">
                <a:solidFill>
                  <a:schemeClr val="tx1"/>
                </a:solidFill>
              </a:rPr>
              <a:t> ?</a:t>
            </a: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Vengono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riportati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problemi</a:t>
            </a:r>
            <a:r>
              <a:rPr lang="en-US" dirty="0" smtClean="0">
                <a:solidFill>
                  <a:schemeClr val="tx1"/>
                </a:solidFill>
              </a:rPr>
              <a:t> con I ticket restaurant in </a:t>
            </a:r>
            <a:r>
              <a:rPr lang="en-US" dirty="0" err="1" smtClean="0">
                <a:solidFill>
                  <a:schemeClr val="tx1"/>
                </a:solidFill>
              </a:rPr>
              <a:t>altre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regioni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Situazione</a:t>
            </a:r>
            <a:r>
              <a:rPr lang="en-US" dirty="0" smtClean="0">
                <a:solidFill>
                  <a:schemeClr val="tx1"/>
                </a:solidFill>
              </a:rPr>
              <a:t> locale?</a:t>
            </a:r>
            <a:endParaRPr lang="en-US" dirty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>
              <a:solidFill>
                <a:schemeClr val="tx1"/>
              </a:solidFill>
              <a:sym typeface="Wingdings"/>
            </a:endParaRPr>
          </a:p>
          <a:p>
            <a:pPr marL="27432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Notizie</a:t>
            </a:r>
            <a:r>
              <a:rPr lang="en-US" dirty="0" smtClean="0"/>
              <a:t> </a:t>
            </a:r>
            <a:r>
              <a:rPr lang="en-US" dirty="0" err="1" smtClean="0"/>
              <a:t>Locali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4747"/>
            <a:ext cx="9144000" cy="5933253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endParaRPr lang="en-US" dirty="0">
              <a:solidFill>
                <a:schemeClr val="tx1"/>
              </a:solidFill>
              <a:sym typeface="Wingdings"/>
            </a:endParaRPr>
          </a:p>
          <a:p>
            <a:pPr marL="27432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8" y="0"/>
            <a:ext cx="4313245" cy="6522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4876" y="1285875"/>
            <a:ext cx="42862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 le </a:t>
            </a:r>
            <a:r>
              <a:rPr lang="en-US" dirty="0" err="1" smtClean="0"/>
              <a:t>missioni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laboratori</a:t>
            </a:r>
            <a:r>
              <a:rPr lang="en-US" dirty="0" smtClean="0"/>
              <a:t> </a:t>
            </a:r>
          </a:p>
          <a:p>
            <a:r>
              <a:rPr lang="en-US" dirty="0" smtClean="0"/>
              <a:t>Per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calcolo</a:t>
            </a:r>
            <a:r>
              <a:rPr lang="en-US" dirty="0" smtClean="0"/>
              <a:t> </a:t>
            </a:r>
            <a:r>
              <a:rPr lang="en-US" dirty="0" err="1" smtClean="0"/>
              <a:t>indennita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Si </a:t>
            </a:r>
            <a:r>
              <a:rPr lang="en-US" dirty="0" err="1" smtClean="0"/>
              <a:t>chiede</a:t>
            </a:r>
            <a:r>
              <a:rPr lang="en-US" dirty="0" smtClean="0"/>
              <a:t> di </a:t>
            </a:r>
            <a:r>
              <a:rPr lang="en-US" dirty="0" err="1" smtClean="0"/>
              <a:t>distinguere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tempo di </a:t>
            </a:r>
            <a:r>
              <a:rPr lang="en-US" dirty="0" err="1" smtClean="0"/>
              <a:t>viaggio</a:t>
            </a:r>
            <a:r>
              <a:rPr lang="en-US" dirty="0" smtClean="0"/>
              <a:t> dal tempo di </a:t>
            </a:r>
            <a:r>
              <a:rPr lang="en-US" dirty="0" err="1" smtClean="0"/>
              <a:t>permanenza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localita</a:t>
            </a:r>
            <a:r>
              <a:rPr lang="en-US" dirty="0" smtClean="0"/>
              <a:t>’ </a:t>
            </a:r>
            <a:r>
              <a:rPr lang="en-US" dirty="0" err="1" smtClean="0"/>
              <a:t>sede</a:t>
            </a:r>
            <a:r>
              <a:rPr lang="en-US" dirty="0" smtClean="0"/>
              <a:t> del </a:t>
            </a:r>
            <a:r>
              <a:rPr lang="en-US" dirty="0" err="1" smtClean="0"/>
              <a:t>laboratorio</a:t>
            </a:r>
            <a:endParaRPr lang="en-US" dirty="0" smtClean="0"/>
          </a:p>
          <a:p>
            <a:r>
              <a:rPr lang="en-US" dirty="0" smtClean="0"/>
              <a:t>Di </a:t>
            </a:r>
            <a:r>
              <a:rPr lang="en-US" dirty="0" err="1" smtClean="0"/>
              <a:t>specificare</a:t>
            </a:r>
            <a:r>
              <a:rPr lang="en-US" dirty="0" smtClean="0"/>
              <a:t> la </a:t>
            </a:r>
            <a:r>
              <a:rPr lang="en-US" dirty="0" err="1" smtClean="0"/>
              <a:t>durata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permanenza</a:t>
            </a:r>
            <a:r>
              <a:rPr lang="en-US" dirty="0" smtClean="0"/>
              <a:t> </a:t>
            </a:r>
            <a:r>
              <a:rPr lang="en-US" dirty="0" err="1" smtClean="0"/>
              <a:t>presso</a:t>
            </a:r>
            <a:r>
              <a:rPr lang="en-US" dirty="0" smtClean="0"/>
              <a:t> la </a:t>
            </a:r>
            <a:r>
              <a:rPr lang="en-US" dirty="0" err="1" smtClean="0"/>
              <a:t>localita</a:t>
            </a:r>
            <a:r>
              <a:rPr lang="en-US" dirty="0" smtClean="0"/>
              <a:t>’ </a:t>
            </a:r>
          </a:p>
          <a:p>
            <a:r>
              <a:rPr lang="en-US" dirty="0"/>
              <a:t>D</a:t>
            </a:r>
            <a:r>
              <a:rPr lang="en-US" dirty="0" smtClean="0"/>
              <a:t>i </a:t>
            </a:r>
            <a:r>
              <a:rPr lang="en-US" dirty="0" err="1" smtClean="0"/>
              <a:t>selezionare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flag </a:t>
            </a:r>
            <a:r>
              <a:rPr lang="en-US" dirty="0" err="1" smtClean="0"/>
              <a:t>indennita</a:t>
            </a:r>
            <a:r>
              <a:rPr lang="en-US" dirty="0" smtClean="0"/>
              <a:t>’ , </a:t>
            </a:r>
            <a:r>
              <a:rPr lang="en-US" dirty="0" err="1" smtClean="0"/>
              <a:t>cosi</a:t>
            </a:r>
            <a:r>
              <a:rPr lang="en-US" dirty="0" smtClean="0"/>
              <a:t>’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possa</a:t>
            </a:r>
            <a:r>
              <a:rPr lang="en-US" dirty="0" smtClean="0"/>
              <a:t> venire </a:t>
            </a:r>
            <a:r>
              <a:rPr lang="en-US" dirty="0" err="1" smtClean="0"/>
              <a:t>calcolato</a:t>
            </a:r>
            <a:r>
              <a:rPr lang="en-US" dirty="0" smtClean="0"/>
              <a:t> in </a:t>
            </a:r>
            <a:r>
              <a:rPr lang="en-US" dirty="0" err="1" smtClean="0"/>
              <a:t>automatico</a:t>
            </a:r>
            <a:r>
              <a:rPr lang="en-US" dirty="0" smtClean="0"/>
              <a:t> se </a:t>
            </a:r>
            <a:r>
              <a:rPr lang="en-US" dirty="0" err="1" smtClean="0"/>
              <a:t>si</a:t>
            </a:r>
            <a:r>
              <a:rPr lang="en-US" dirty="0" smtClean="0"/>
              <a:t> ha </a:t>
            </a:r>
            <a:r>
              <a:rPr lang="en-US" dirty="0" err="1" smtClean="0"/>
              <a:t>diritto</a:t>
            </a:r>
            <a:r>
              <a:rPr lang="en-US" dirty="0" smtClean="0"/>
              <a:t> all </a:t>
            </a:r>
            <a:r>
              <a:rPr lang="en-US" dirty="0" err="1" smtClean="0"/>
              <a:t>indennita</a:t>
            </a:r>
            <a:r>
              <a:rPr lang="en-US" dirty="0" smtClean="0"/>
              <a:t>’.</a:t>
            </a:r>
          </a:p>
          <a:p>
            <a:endParaRPr lang="en-US" dirty="0"/>
          </a:p>
          <a:p>
            <a:r>
              <a:rPr lang="en-US" dirty="0" smtClean="0"/>
              <a:t>Vale per le </a:t>
            </a:r>
            <a:r>
              <a:rPr lang="en-US" dirty="0" err="1" smtClean="0"/>
              <a:t>missioni</a:t>
            </a:r>
            <a:r>
              <a:rPr lang="en-US" smtClean="0"/>
              <a:t>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 </a:t>
            </a:r>
            <a:r>
              <a:rPr lang="en-US" dirty="0" err="1" smtClean="0"/>
              <a:t>scorta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Direttori</a:t>
            </a:r>
            <a:r>
              <a:rPr lang="en-US" smtClean="0"/>
              <a:t>  Maggio </a:t>
            </a:r>
            <a:r>
              <a:rPr lang="en-US" dirty="0" smtClean="0"/>
              <a:t>2017 </a:t>
            </a:r>
            <a:endParaRPr lang="en-US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927" y="1073330"/>
            <a:ext cx="8682797" cy="54620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 smtClean="0">
                <a:sym typeface="Wingdings"/>
              </a:rPr>
              <a:t>De </a:t>
            </a:r>
            <a:r>
              <a:rPr lang="en-US" sz="1400" dirty="0" err="1" smtClean="0">
                <a:sym typeface="Wingdings"/>
              </a:rPr>
              <a:t>Nicolasegue</a:t>
            </a:r>
            <a:r>
              <a:rPr lang="en-US" sz="1400" dirty="0" smtClean="0">
                <a:sym typeface="Wingdings"/>
              </a:rPr>
              <a:t>)</a:t>
            </a:r>
          </a:p>
          <a:p>
            <a:r>
              <a:rPr lang="en-US" sz="1400" dirty="0"/>
              <a:t>Sotto 40 </a:t>
            </a:r>
            <a:r>
              <a:rPr lang="en-US" sz="1400" dirty="0" err="1"/>
              <a:t>keuro</a:t>
            </a:r>
            <a:r>
              <a:rPr lang="en-US" sz="1400" dirty="0"/>
              <a:t>:</a:t>
            </a:r>
          </a:p>
          <a:p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permette</a:t>
            </a:r>
            <a:r>
              <a:rPr lang="en-US" sz="1400" dirty="0"/>
              <a:t> </a:t>
            </a:r>
            <a:r>
              <a:rPr lang="en-US" sz="1400" dirty="0" err="1"/>
              <a:t>l’affidamento</a:t>
            </a:r>
            <a:r>
              <a:rPr lang="en-US" sz="1400" dirty="0"/>
              <a:t> </a:t>
            </a:r>
            <a:r>
              <a:rPr lang="en-US" sz="1400" dirty="0" err="1"/>
              <a:t>diretto</a:t>
            </a:r>
            <a:r>
              <a:rPr lang="en-US" sz="1400" dirty="0"/>
              <a:t> </a:t>
            </a:r>
            <a:r>
              <a:rPr lang="en-US" sz="1400" dirty="0" err="1"/>
              <a:t>anche</a:t>
            </a:r>
            <a:r>
              <a:rPr lang="en-US" sz="1400" dirty="0"/>
              <a:t> </a:t>
            </a:r>
            <a:r>
              <a:rPr lang="en-US" sz="1400" dirty="0" err="1"/>
              <a:t>senza</a:t>
            </a:r>
            <a:r>
              <a:rPr lang="en-US" sz="1400" dirty="0"/>
              <a:t> </a:t>
            </a:r>
            <a:r>
              <a:rPr lang="en-US" sz="1400" dirty="0" err="1"/>
              <a:t>previa</a:t>
            </a:r>
            <a:r>
              <a:rPr lang="en-US" sz="1400" dirty="0"/>
              <a:t> </a:t>
            </a:r>
            <a:r>
              <a:rPr lang="en-US" sz="1400" dirty="0" err="1"/>
              <a:t>consultazione</a:t>
            </a:r>
            <a:r>
              <a:rPr lang="en-US" sz="1400" dirty="0"/>
              <a:t> di 2 o </a:t>
            </a:r>
            <a:r>
              <a:rPr lang="en-US" sz="1400" dirty="0" err="1"/>
              <a:t>più</a:t>
            </a:r>
            <a:r>
              <a:rPr lang="en-US" sz="1400" dirty="0"/>
              <a:t> </a:t>
            </a:r>
            <a:r>
              <a:rPr lang="en-US" sz="1400" dirty="0" err="1"/>
              <a:t>ditte</a:t>
            </a:r>
            <a:r>
              <a:rPr lang="en-US" sz="1400" dirty="0"/>
              <a:t>, </a:t>
            </a:r>
            <a:r>
              <a:rPr lang="en-US" sz="1400" dirty="0" err="1"/>
              <a:t>purché</a:t>
            </a:r>
            <a:r>
              <a:rPr lang="en-US" sz="1400" dirty="0"/>
              <a:t> </a:t>
            </a:r>
            <a:r>
              <a:rPr lang="en-US" sz="1400" dirty="0" err="1" smtClean="0"/>
              <a:t>nel</a:t>
            </a:r>
            <a:r>
              <a:rPr lang="en-US" sz="1400" dirty="0"/>
              <a:t> </a:t>
            </a:r>
            <a:r>
              <a:rPr lang="en-US" sz="1400" dirty="0" err="1" smtClean="0"/>
              <a:t>rispetto</a:t>
            </a:r>
            <a:r>
              <a:rPr lang="en-US" sz="1400" dirty="0" smtClean="0"/>
              <a:t> </a:t>
            </a:r>
            <a:r>
              <a:rPr lang="en-US" sz="1400" dirty="0" err="1"/>
              <a:t>dei</a:t>
            </a:r>
            <a:r>
              <a:rPr lang="en-US" sz="1400" dirty="0"/>
              <a:t> </a:t>
            </a:r>
            <a:r>
              <a:rPr lang="en-US" sz="1400" dirty="0" err="1"/>
              <a:t>principi</a:t>
            </a:r>
            <a:r>
              <a:rPr lang="en-US" sz="1400" dirty="0"/>
              <a:t> </a:t>
            </a:r>
            <a:r>
              <a:rPr lang="en-US" sz="1400" dirty="0" err="1"/>
              <a:t>generali</a:t>
            </a:r>
            <a:r>
              <a:rPr lang="en-US" sz="1400" dirty="0"/>
              <a:t>,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rotazione</a:t>
            </a:r>
            <a:r>
              <a:rPr lang="en-US" sz="1400" dirty="0"/>
              <a:t> e con </a:t>
            </a:r>
            <a:r>
              <a:rPr lang="en-US" sz="1400" dirty="0" err="1"/>
              <a:t>adeguata</a:t>
            </a:r>
            <a:r>
              <a:rPr lang="en-US" sz="1400" dirty="0"/>
              <a:t> </a:t>
            </a:r>
            <a:r>
              <a:rPr lang="en-US" sz="1400" dirty="0" err="1"/>
              <a:t>motivazione</a:t>
            </a:r>
            <a:r>
              <a:rPr lang="en-US" sz="1400" dirty="0"/>
              <a:t>;</a:t>
            </a:r>
          </a:p>
          <a:p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controlli</a:t>
            </a:r>
            <a:r>
              <a:rPr lang="en-US" sz="1400" dirty="0"/>
              <a:t> </a:t>
            </a:r>
            <a:r>
              <a:rPr lang="en-US" sz="1400" dirty="0" err="1"/>
              <a:t>saranno</a:t>
            </a:r>
            <a:r>
              <a:rPr lang="en-US" sz="1400" dirty="0"/>
              <a:t> solo </a:t>
            </a:r>
            <a:r>
              <a:rPr lang="en-US" sz="1400" dirty="0" err="1"/>
              <a:t>sull’aggiudicatario</a:t>
            </a:r>
            <a:r>
              <a:rPr lang="en-US" sz="1400" dirty="0"/>
              <a:t>;</a:t>
            </a:r>
          </a:p>
          <a:p>
            <a:r>
              <a:rPr lang="en-US" sz="1400" dirty="0" err="1"/>
              <a:t>è</a:t>
            </a:r>
            <a:r>
              <a:rPr lang="en-US" sz="1400" dirty="0"/>
              <a:t> </a:t>
            </a:r>
            <a:r>
              <a:rPr lang="en-US" sz="1400" dirty="0" err="1"/>
              <a:t>facoltativa</a:t>
            </a:r>
            <a:r>
              <a:rPr lang="en-US" sz="1400" dirty="0"/>
              <a:t> la </a:t>
            </a:r>
            <a:r>
              <a:rPr lang="en-US" sz="1400" dirty="0" err="1"/>
              <a:t>garanzia</a:t>
            </a:r>
            <a:r>
              <a:rPr lang="en-US" sz="1400" dirty="0"/>
              <a:t> </a:t>
            </a:r>
            <a:r>
              <a:rPr lang="en-US" sz="1400" dirty="0" err="1"/>
              <a:t>provvisoria</a:t>
            </a:r>
            <a:r>
              <a:rPr lang="en-US" sz="1400" dirty="0"/>
              <a:t>;</a:t>
            </a:r>
          </a:p>
          <a:p>
            <a:r>
              <a:rPr lang="en-US" sz="1400" dirty="0" err="1"/>
              <a:t>è</a:t>
            </a:r>
            <a:r>
              <a:rPr lang="en-US" sz="1400" dirty="0"/>
              <a:t> </a:t>
            </a:r>
            <a:r>
              <a:rPr lang="en-US" sz="1400" dirty="0" err="1"/>
              <a:t>stato</a:t>
            </a:r>
            <a:r>
              <a:rPr lang="en-US" sz="1400" dirty="0"/>
              <a:t> </a:t>
            </a:r>
            <a:r>
              <a:rPr lang="en-US" sz="1400" dirty="0" err="1"/>
              <a:t>eliminato</a:t>
            </a:r>
            <a:r>
              <a:rPr lang="en-US" sz="1400" dirty="0"/>
              <a:t> </a:t>
            </a:r>
            <a:r>
              <a:rPr lang="en-US" sz="1400" dirty="0" err="1"/>
              <a:t>l’obbligo</a:t>
            </a:r>
            <a:r>
              <a:rPr lang="en-US" sz="1400" dirty="0"/>
              <a:t> di </a:t>
            </a:r>
            <a:r>
              <a:rPr lang="en-US" sz="1400" dirty="0" err="1"/>
              <a:t>usare</a:t>
            </a:r>
            <a:r>
              <a:rPr lang="en-US" sz="1400" dirty="0"/>
              <a:t> </a:t>
            </a:r>
            <a:r>
              <a:rPr lang="en-US" sz="1400" dirty="0" err="1"/>
              <a:t>sempre</a:t>
            </a:r>
            <a:r>
              <a:rPr lang="en-US" sz="1400" dirty="0"/>
              <a:t> </a:t>
            </a:r>
            <a:r>
              <a:rPr lang="en-US" sz="1400" dirty="0" err="1"/>
              <a:t>l’offerta</a:t>
            </a:r>
            <a:r>
              <a:rPr lang="en-US" sz="1400" dirty="0"/>
              <a:t> </a:t>
            </a:r>
            <a:r>
              <a:rPr lang="en-US" sz="1400" dirty="0" err="1"/>
              <a:t>economicamente</a:t>
            </a:r>
            <a:r>
              <a:rPr lang="en-US" sz="1400" dirty="0"/>
              <a:t> </a:t>
            </a:r>
            <a:r>
              <a:rPr lang="en-US" sz="1400" dirty="0" err="1"/>
              <a:t>più</a:t>
            </a:r>
            <a:r>
              <a:rPr lang="en-US" sz="1400" dirty="0"/>
              <a:t> </a:t>
            </a:r>
            <a:r>
              <a:rPr lang="en-US" sz="1400" dirty="0" err="1"/>
              <a:t>vantaggiosa</a:t>
            </a:r>
            <a:r>
              <a:rPr lang="en-US" sz="1400" dirty="0"/>
              <a:t> (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 smtClean="0"/>
              <a:t>può</a:t>
            </a:r>
            <a:r>
              <a:rPr lang="en-US" sz="1400" dirty="0"/>
              <a:t> </a:t>
            </a:r>
            <a:r>
              <a:rPr lang="en-US" sz="1400" dirty="0" err="1" smtClean="0"/>
              <a:t>aggiudicare</a:t>
            </a:r>
            <a:r>
              <a:rPr lang="en-US" sz="1400" dirty="0" smtClean="0"/>
              <a:t> </a:t>
            </a:r>
            <a:r>
              <a:rPr lang="en-US" sz="1400" dirty="0" err="1"/>
              <a:t>anche</a:t>
            </a:r>
            <a:r>
              <a:rPr lang="en-US" sz="1400" dirty="0"/>
              <a:t> al </a:t>
            </a:r>
            <a:r>
              <a:rPr lang="en-US" sz="1400" dirty="0" err="1"/>
              <a:t>prezzo</a:t>
            </a:r>
            <a:r>
              <a:rPr lang="en-US" sz="1400" dirty="0"/>
              <a:t> </a:t>
            </a:r>
            <a:r>
              <a:rPr lang="en-US" sz="1400" dirty="0" err="1"/>
              <a:t>più</a:t>
            </a:r>
            <a:r>
              <a:rPr lang="en-US" sz="1400" dirty="0"/>
              <a:t> basso)</a:t>
            </a:r>
            <a:r>
              <a:rPr lang="en-US" sz="1400" dirty="0" smtClean="0"/>
              <a:t>.</a:t>
            </a:r>
          </a:p>
          <a:p>
            <a:r>
              <a:rPr lang="en-US" sz="1400" dirty="0" smtClean="0">
                <a:sym typeface="Wingdings"/>
              </a:rPr>
              <a:t>Per </a:t>
            </a:r>
            <a:r>
              <a:rPr lang="en-US" sz="1400" dirty="0" err="1" smtClean="0">
                <a:sym typeface="Wingdings"/>
              </a:rPr>
              <a:t>questi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acquisti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/>
              <a:t>non serve la </a:t>
            </a:r>
            <a:r>
              <a:rPr lang="en-US" sz="1400" dirty="0" err="1"/>
              <a:t>qualificazione</a:t>
            </a:r>
            <a:r>
              <a:rPr lang="en-US" sz="1400" dirty="0"/>
              <a:t> come </a:t>
            </a:r>
            <a:r>
              <a:rPr lang="en-US" sz="1400" dirty="0" err="1"/>
              <a:t>stazione</a:t>
            </a:r>
            <a:r>
              <a:rPr lang="en-US" sz="1400" dirty="0"/>
              <a:t> </a:t>
            </a:r>
            <a:r>
              <a:rPr lang="en-US" sz="1400" dirty="0" err="1"/>
              <a:t>appaltante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/>
              <a:t>Sulla base </a:t>
            </a:r>
            <a:r>
              <a:rPr lang="en-US" sz="1400" dirty="0" err="1"/>
              <a:t>delle</a:t>
            </a:r>
            <a:r>
              <a:rPr lang="en-US" sz="1400" dirty="0"/>
              <a:t> </a:t>
            </a:r>
            <a:r>
              <a:rPr lang="en-US" sz="1400" dirty="0" err="1"/>
              <a:t>nuove</a:t>
            </a:r>
            <a:r>
              <a:rPr lang="en-US" sz="1400" dirty="0"/>
              <a:t> </a:t>
            </a:r>
            <a:r>
              <a:rPr lang="en-US" sz="1400" dirty="0" err="1"/>
              <a:t>regole</a:t>
            </a:r>
            <a:r>
              <a:rPr lang="en-US" sz="1400" dirty="0"/>
              <a:t>, AC propone la </a:t>
            </a:r>
            <a:r>
              <a:rPr lang="en-US" sz="1400" dirty="0" err="1"/>
              <a:t>seguente</a:t>
            </a:r>
            <a:r>
              <a:rPr lang="en-US" sz="1400" dirty="0"/>
              <a:t> </a:t>
            </a:r>
            <a:r>
              <a:rPr lang="en-US" sz="1400" dirty="0" err="1"/>
              <a:t>ipotesi</a:t>
            </a:r>
            <a:r>
              <a:rPr lang="en-US" sz="1400" dirty="0"/>
              <a:t> di </a:t>
            </a:r>
            <a:r>
              <a:rPr lang="en-US" sz="1400" dirty="0" err="1"/>
              <a:t>condizioni</a:t>
            </a:r>
            <a:r>
              <a:rPr lang="en-US" sz="1400" dirty="0"/>
              <a:t> operative </a:t>
            </a:r>
            <a:r>
              <a:rPr lang="en-US" sz="1400" dirty="0" err="1"/>
              <a:t>minime</a:t>
            </a:r>
            <a:r>
              <a:rPr lang="en-US" sz="1400" dirty="0"/>
              <a:t>:</a:t>
            </a:r>
          </a:p>
          <a:p>
            <a:r>
              <a:rPr lang="en-US" sz="1400" dirty="0" err="1"/>
              <a:t>acquisti</a:t>
            </a:r>
            <a:r>
              <a:rPr lang="en-US" sz="1400" dirty="0"/>
              <a:t> sotto 1000 euro: </a:t>
            </a:r>
            <a:r>
              <a:rPr lang="en-US" sz="1400" dirty="0" err="1"/>
              <a:t>su</a:t>
            </a:r>
            <a:r>
              <a:rPr lang="en-US" sz="1400" dirty="0"/>
              <a:t> MEPA </a:t>
            </a:r>
            <a:r>
              <a:rPr lang="en-US" sz="1400" dirty="0" err="1"/>
              <a:t>basta</a:t>
            </a:r>
            <a:r>
              <a:rPr lang="en-US" sz="1400" dirty="0"/>
              <a:t> 1 solo </a:t>
            </a:r>
            <a:r>
              <a:rPr lang="en-US" sz="1400" dirty="0" err="1"/>
              <a:t>fornitore</a:t>
            </a:r>
            <a:r>
              <a:rPr lang="en-US" sz="1400" dirty="0"/>
              <a:t> al </a:t>
            </a:r>
            <a:r>
              <a:rPr lang="en-US" sz="1400" dirty="0" err="1"/>
              <a:t>prezzo</a:t>
            </a:r>
            <a:r>
              <a:rPr lang="en-US" sz="1400" dirty="0"/>
              <a:t> </a:t>
            </a:r>
            <a:r>
              <a:rPr lang="en-US" sz="1400" dirty="0" err="1"/>
              <a:t>più</a:t>
            </a:r>
            <a:r>
              <a:rPr lang="en-US" sz="1400" dirty="0"/>
              <a:t> basso. </a:t>
            </a:r>
            <a:r>
              <a:rPr lang="en-US" sz="1400" dirty="0" err="1"/>
              <a:t>Fuori</a:t>
            </a:r>
            <a:r>
              <a:rPr lang="en-US" sz="1400" dirty="0"/>
              <a:t> MEPA </a:t>
            </a:r>
            <a:r>
              <a:rPr lang="en-US" sz="1400" dirty="0" err="1" smtClean="0"/>
              <a:t>si</a:t>
            </a:r>
            <a:r>
              <a:rPr lang="en-US" sz="1400" dirty="0"/>
              <a:t> </a:t>
            </a:r>
            <a:r>
              <a:rPr lang="en-US" sz="1400" dirty="0" err="1" smtClean="0"/>
              <a:t>richiedono</a:t>
            </a:r>
            <a:r>
              <a:rPr lang="en-US" sz="1400" dirty="0" smtClean="0"/>
              <a:t> </a:t>
            </a:r>
            <a:r>
              <a:rPr lang="en-US" sz="1400" dirty="0"/>
              <a:t>2 </a:t>
            </a:r>
            <a:r>
              <a:rPr lang="en-US" sz="1400" dirty="0" err="1"/>
              <a:t>preventivi</a:t>
            </a:r>
            <a:r>
              <a:rPr lang="en-US" sz="1400" dirty="0"/>
              <a:t> (</a:t>
            </a:r>
            <a:r>
              <a:rPr lang="en-US" sz="1400" dirty="0" err="1"/>
              <a:t>anche</a:t>
            </a:r>
            <a:r>
              <a:rPr lang="en-US" sz="1400" dirty="0"/>
              <a:t> solo con </a:t>
            </a:r>
            <a:r>
              <a:rPr lang="en-US" sz="1400" dirty="0" err="1"/>
              <a:t>telefonata</a:t>
            </a:r>
            <a:r>
              <a:rPr lang="en-US" sz="1400" dirty="0"/>
              <a:t>);</a:t>
            </a:r>
          </a:p>
          <a:p>
            <a:r>
              <a:rPr lang="en-US" sz="1400" dirty="0"/>
              <a:t>da 1000 a 39999 euro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possono</a:t>
            </a:r>
            <a:r>
              <a:rPr lang="en-US" sz="1400" dirty="0"/>
              <a:t> </a:t>
            </a:r>
            <a:r>
              <a:rPr lang="en-US" sz="1400" dirty="0" err="1"/>
              <a:t>seguire</a:t>
            </a:r>
            <a:r>
              <a:rPr lang="en-US" sz="1400" dirty="0"/>
              <a:t> le </a:t>
            </a:r>
            <a:r>
              <a:rPr lang="en-US" sz="1400" dirty="0" err="1"/>
              <a:t>seguenti</a:t>
            </a:r>
            <a:r>
              <a:rPr lang="en-US" sz="1400" dirty="0"/>
              <a:t> alternative:</a:t>
            </a:r>
          </a:p>
          <a:p>
            <a:pPr lvl="1"/>
            <a:r>
              <a:rPr lang="en-US" sz="1200" dirty="0" err="1"/>
              <a:t>OdA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Mepa</a:t>
            </a:r>
            <a:r>
              <a:rPr lang="en-US" sz="1200" dirty="0"/>
              <a:t> 1 </a:t>
            </a:r>
            <a:r>
              <a:rPr lang="en-US" sz="1200" dirty="0" err="1"/>
              <a:t>fornitore</a:t>
            </a:r>
            <a:r>
              <a:rPr lang="en-US" sz="1200" dirty="0"/>
              <a:t> al </a:t>
            </a:r>
            <a:r>
              <a:rPr lang="en-US" sz="1200" dirty="0" err="1"/>
              <a:t>prezzo</a:t>
            </a:r>
            <a:r>
              <a:rPr lang="en-US" sz="1200" dirty="0"/>
              <a:t> </a:t>
            </a:r>
            <a:r>
              <a:rPr lang="en-US" sz="1200" dirty="0" err="1"/>
              <a:t>più</a:t>
            </a:r>
            <a:r>
              <a:rPr lang="en-US" sz="1200" dirty="0"/>
              <a:t> basso</a:t>
            </a:r>
          </a:p>
          <a:p>
            <a:pPr lvl="1"/>
            <a:r>
              <a:rPr lang="en-US" sz="1200" dirty="0" err="1"/>
              <a:t>Trattativa</a:t>
            </a:r>
            <a:r>
              <a:rPr lang="en-US" sz="1200" dirty="0"/>
              <a:t> </a:t>
            </a:r>
            <a:r>
              <a:rPr lang="en-US" sz="1200" dirty="0" err="1"/>
              <a:t>diretta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Mepa</a:t>
            </a:r>
            <a:r>
              <a:rPr lang="en-US" sz="1200" dirty="0"/>
              <a:t>: </a:t>
            </a:r>
            <a:r>
              <a:rPr lang="en-US" sz="1200" dirty="0" err="1"/>
              <a:t>minimo</a:t>
            </a:r>
            <a:r>
              <a:rPr lang="en-US" sz="1200" dirty="0"/>
              <a:t> 2-3 </a:t>
            </a:r>
            <a:r>
              <a:rPr lang="en-US" sz="1200" dirty="0" err="1"/>
              <a:t>preventivi</a:t>
            </a:r>
            <a:endParaRPr lang="en-US" sz="1200" dirty="0"/>
          </a:p>
          <a:p>
            <a:pPr lvl="1"/>
            <a:r>
              <a:rPr lang="en-US" sz="1200" dirty="0" err="1"/>
              <a:t>RdO</a:t>
            </a:r>
            <a:r>
              <a:rPr lang="en-US" sz="1200" dirty="0"/>
              <a:t> </a:t>
            </a:r>
            <a:r>
              <a:rPr lang="en-US" sz="1200" dirty="0" err="1"/>
              <a:t>su</a:t>
            </a:r>
            <a:r>
              <a:rPr lang="en-US" sz="1200" dirty="0"/>
              <a:t> </a:t>
            </a:r>
            <a:r>
              <a:rPr lang="en-US" sz="1200" dirty="0" err="1"/>
              <a:t>Mepa</a:t>
            </a:r>
            <a:r>
              <a:rPr lang="en-US" sz="1200" dirty="0"/>
              <a:t> con </a:t>
            </a:r>
            <a:r>
              <a:rPr lang="en-US" sz="1200" dirty="0" err="1"/>
              <a:t>minimo</a:t>
            </a:r>
            <a:r>
              <a:rPr lang="en-US" sz="1200" dirty="0"/>
              <a:t> 2-3 </a:t>
            </a:r>
            <a:r>
              <a:rPr lang="en-US" sz="1200" dirty="0" err="1"/>
              <a:t>preventivi</a:t>
            </a:r>
            <a:endParaRPr lang="en-US" sz="1200" dirty="0"/>
          </a:p>
          <a:p>
            <a:pPr lvl="1"/>
            <a:r>
              <a:rPr lang="en-US" sz="1200" dirty="0" err="1"/>
              <a:t>Acquisto</a:t>
            </a:r>
            <a:r>
              <a:rPr lang="en-US" sz="1200" dirty="0"/>
              <a:t> </a:t>
            </a:r>
            <a:r>
              <a:rPr lang="en-US" sz="1200" dirty="0" err="1"/>
              <a:t>fuori</a:t>
            </a:r>
            <a:r>
              <a:rPr lang="en-US" sz="1200" dirty="0"/>
              <a:t> </a:t>
            </a:r>
            <a:r>
              <a:rPr lang="en-US" sz="1200" dirty="0" err="1"/>
              <a:t>Mepa</a:t>
            </a:r>
            <a:r>
              <a:rPr lang="en-US" sz="1200" dirty="0"/>
              <a:t> (</a:t>
            </a:r>
            <a:r>
              <a:rPr lang="en-US" sz="1200" dirty="0" err="1"/>
              <a:t>permesso</a:t>
            </a:r>
            <a:r>
              <a:rPr lang="en-US" sz="1200" dirty="0"/>
              <a:t> da art.10 DL 218): </a:t>
            </a:r>
            <a:r>
              <a:rPr lang="en-US" sz="1200" dirty="0" err="1"/>
              <a:t>minimo</a:t>
            </a:r>
            <a:r>
              <a:rPr lang="en-US" sz="1200" dirty="0"/>
              <a:t> 2-3 </a:t>
            </a:r>
            <a:r>
              <a:rPr lang="en-US" sz="1200" dirty="0" err="1"/>
              <a:t>preventivi</a:t>
            </a:r>
            <a:endParaRPr lang="en-US" sz="1200" dirty="0"/>
          </a:p>
          <a:p>
            <a:r>
              <a:rPr lang="en-US" sz="1400" dirty="0"/>
              <a:t>Se </a:t>
            </a:r>
            <a:r>
              <a:rPr lang="en-US" sz="1400" dirty="0" err="1"/>
              <a:t>il</a:t>
            </a:r>
            <a:r>
              <a:rPr lang="en-US" sz="1400" dirty="0"/>
              <a:t> </a:t>
            </a:r>
            <a:r>
              <a:rPr lang="en-US" sz="1400" dirty="0" err="1"/>
              <a:t>numero</a:t>
            </a:r>
            <a:r>
              <a:rPr lang="en-US" sz="1400" dirty="0"/>
              <a:t> di </a:t>
            </a:r>
            <a:r>
              <a:rPr lang="en-US" sz="1400" dirty="0" err="1"/>
              <a:t>potenziali</a:t>
            </a:r>
            <a:r>
              <a:rPr lang="en-US" sz="1400" dirty="0"/>
              <a:t> </a:t>
            </a:r>
            <a:r>
              <a:rPr lang="en-US" sz="1400" dirty="0" err="1"/>
              <a:t>fornitori</a:t>
            </a:r>
            <a:r>
              <a:rPr lang="en-US" sz="1400" dirty="0"/>
              <a:t> </a:t>
            </a:r>
            <a:r>
              <a:rPr lang="en-US" sz="1400" dirty="0" err="1"/>
              <a:t>è</a:t>
            </a:r>
            <a:r>
              <a:rPr lang="en-US" sz="1400" dirty="0"/>
              <a:t> molto alto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consiglia</a:t>
            </a:r>
            <a:r>
              <a:rPr lang="en-US" sz="1400" dirty="0"/>
              <a:t> </a:t>
            </a:r>
            <a:r>
              <a:rPr lang="en-US" sz="1400" dirty="0" err="1"/>
              <a:t>l’uso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/>
              <a:t>RdO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MEPA o </a:t>
            </a:r>
            <a:r>
              <a:rPr lang="en-US" sz="1400" dirty="0" err="1"/>
              <a:t>dell’avviso</a:t>
            </a:r>
            <a:r>
              <a:rPr lang="en-US" sz="1400" dirty="0"/>
              <a:t> a</a:t>
            </a:r>
          </a:p>
          <a:p>
            <a:r>
              <a:rPr lang="en-US" sz="1400" dirty="0" err="1"/>
              <a:t>manifestare</a:t>
            </a:r>
            <a:r>
              <a:rPr lang="en-US" sz="1400" dirty="0"/>
              <a:t> </a:t>
            </a:r>
            <a:r>
              <a:rPr lang="en-US" sz="1400" dirty="0" err="1"/>
              <a:t>interesse</a:t>
            </a:r>
            <a:r>
              <a:rPr lang="en-US" sz="1400" dirty="0"/>
              <a:t>. </a:t>
            </a:r>
            <a:r>
              <a:rPr lang="en-US" sz="1400" dirty="0" err="1"/>
              <a:t>Notare</a:t>
            </a:r>
            <a:r>
              <a:rPr lang="en-US" sz="1400" dirty="0"/>
              <a:t> </a:t>
            </a:r>
            <a:r>
              <a:rPr lang="en-US" sz="1400" dirty="0" err="1"/>
              <a:t>che</a:t>
            </a:r>
            <a:r>
              <a:rPr lang="en-US" sz="1400" dirty="0"/>
              <a:t> per le </a:t>
            </a:r>
            <a:r>
              <a:rPr lang="en-US" sz="1400" dirty="0" err="1"/>
              <a:t>regole</a:t>
            </a:r>
            <a:r>
              <a:rPr lang="en-US" sz="1400" dirty="0"/>
              <a:t> </a:t>
            </a:r>
            <a:r>
              <a:rPr lang="en-US" sz="1400" dirty="0" err="1"/>
              <a:t>precedenti</a:t>
            </a:r>
            <a:r>
              <a:rPr lang="en-US" sz="1400" dirty="0"/>
              <a:t> sotto </a:t>
            </a:r>
            <a:r>
              <a:rPr lang="en-US" sz="1400" dirty="0" err="1"/>
              <a:t>i</a:t>
            </a:r>
            <a:r>
              <a:rPr lang="en-US" sz="1400" dirty="0"/>
              <a:t> 40 </a:t>
            </a:r>
            <a:r>
              <a:rPr lang="en-US" sz="1400" dirty="0" err="1"/>
              <a:t>keuro</a:t>
            </a:r>
            <a:r>
              <a:rPr lang="en-US" sz="1400" dirty="0"/>
              <a:t> </a:t>
            </a:r>
            <a:r>
              <a:rPr lang="en-US" sz="1400" dirty="0" err="1"/>
              <a:t>venivano</a:t>
            </a:r>
            <a:r>
              <a:rPr lang="en-US" sz="1400" dirty="0"/>
              <a:t> </a:t>
            </a:r>
            <a:r>
              <a:rPr lang="en-US" sz="1400" dirty="0" err="1"/>
              <a:t>richiesti</a:t>
            </a:r>
            <a:r>
              <a:rPr lang="en-US" sz="1400" dirty="0"/>
              <a:t> </a:t>
            </a:r>
            <a:r>
              <a:rPr lang="en-US" sz="1400" dirty="0" err="1"/>
              <a:t>anche</a:t>
            </a:r>
            <a:r>
              <a:rPr lang="en-US" sz="1400" dirty="0"/>
              <a:t> 4</a:t>
            </a:r>
          </a:p>
          <a:p>
            <a:r>
              <a:rPr lang="en-US" sz="1400" dirty="0"/>
              <a:t>o 5 </a:t>
            </a:r>
            <a:r>
              <a:rPr lang="en-US" sz="1400" dirty="0" err="1"/>
              <a:t>preventivi</a:t>
            </a:r>
            <a:r>
              <a:rPr lang="en-US" sz="1400" dirty="0"/>
              <a:t> a </a:t>
            </a:r>
            <a:r>
              <a:rPr lang="en-US" sz="1400" dirty="0" err="1"/>
              <a:t>seconda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</a:t>
            </a:r>
            <a:r>
              <a:rPr lang="en-US" sz="1400" dirty="0" err="1" smtClean="0"/>
              <a:t>spesa</a:t>
            </a:r>
            <a:endParaRPr lang="en-US" sz="14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2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Notizie</a:t>
            </a:r>
            <a:r>
              <a:rPr lang="en-US" dirty="0" smtClean="0"/>
              <a:t> </a:t>
            </a:r>
            <a:r>
              <a:rPr lang="en-US" dirty="0" err="1" smtClean="0"/>
              <a:t>Locali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0726"/>
            <a:ext cx="9144000" cy="396963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Dalla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stampa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Via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libera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definitivo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al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decreto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che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attua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la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riforma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Madia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L’assenteista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pagherà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anche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i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danni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all’immagine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dell’ufficio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la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sanzione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legata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dal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clamore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caso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74320" lvl="1" indent="0">
              <a:buNone/>
            </a:pP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Furbetti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del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cartellino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sospensione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immediata</a:t>
            </a:r>
            <a:r>
              <a:rPr lang="en-US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licenziamento</a:t>
            </a:r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veloce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74320" lvl="1" indent="0">
              <a:buNone/>
            </a:pPr>
            <a:endParaRPr lang="en-US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Ricordo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Buone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pratiche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timbratura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Inasprimento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controlli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sanzioni</a:t>
            </a:r>
            <a:r>
              <a:rPr lang="en-US" dirty="0" smtClean="0">
                <a:solidFill>
                  <a:schemeClr val="tx1"/>
                </a:solidFill>
              </a:rPr>
              <a:t> se le </a:t>
            </a:r>
            <a:r>
              <a:rPr lang="en-US" dirty="0" err="1" smtClean="0">
                <a:solidFill>
                  <a:schemeClr val="tx1"/>
                </a:solidFill>
              </a:rPr>
              <a:t>persone</a:t>
            </a:r>
            <a:r>
              <a:rPr lang="en-US" dirty="0" smtClean="0">
                <a:solidFill>
                  <a:schemeClr val="tx1"/>
                </a:solidFill>
              </a:rPr>
              <a:t> non </a:t>
            </a:r>
            <a:r>
              <a:rPr lang="en-US" dirty="0" err="1" smtClean="0">
                <a:solidFill>
                  <a:schemeClr val="tx1"/>
                </a:solidFill>
              </a:rPr>
              <a:t>sono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trovate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sul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luogo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lavoro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Se </a:t>
            </a:r>
            <a:r>
              <a:rPr lang="en-US" dirty="0" err="1" smtClean="0">
                <a:solidFill>
                  <a:schemeClr val="tx1"/>
                </a:solidFill>
              </a:rPr>
              <a:t>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esce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locali</a:t>
            </a:r>
            <a:r>
              <a:rPr lang="en-US" dirty="0" smtClean="0">
                <a:solidFill>
                  <a:schemeClr val="tx1"/>
                </a:solidFill>
              </a:rPr>
              <a:t> del </a:t>
            </a:r>
            <a:r>
              <a:rPr lang="en-US" dirty="0" err="1" smtClean="0">
                <a:solidFill>
                  <a:schemeClr val="tx1"/>
                </a:solidFill>
              </a:rPr>
              <a:t>Dipartimento</a:t>
            </a:r>
            <a:r>
              <a:rPr lang="en-US" dirty="0" smtClean="0">
                <a:solidFill>
                  <a:schemeClr val="tx1"/>
                </a:solidFill>
              </a:rPr>
              <a:t> o del LASA , </a:t>
            </a:r>
            <a:r>
              <a:rPr lang="en-US" dirty="0" err="1" smtClean="0">
                <a:solidFill>
                  <a:schemeClr val="tx1"/>
                </a:solidFill>
              </a:rPr>
              <a:t>anche</a:t>
            </a:r>
            <a:r>
              <a:rPr lang="en-US" dirty="0" smtClean="0">
                <a:solidFill>
                  <a:schemeClr val="tx1"/>
                </a:solidFill>
              </a:rPr>
              <a:t> per </a:t>
            </a:r>
            <a:r>
              <a:rPr lang="en-US" dirty="0" err="1" smtClean="0">
                <a:solidFill>
                  <a:schemeClr val="tx1"/>
                </a:solidFill>
              </a:rPr>
              <a:t>delle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commissioni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servizio</a:t>
            </a:r>
            <a:r>
              <a:rPr lang="en-US" dirty="0" smtClean="0">
                <a:solidFill>
                  <a:schemeClr val="tx1"/>
                </a:solidFill>
              </a:rPr>
              <a:t> o per </a:t>
            </a:r>
            <a:r>
              <a:rPr lang="en-US" dirty="0" err="1" smtClean="0">
                <a:solidFill>
                  <a:schemeClr val="tx1"/>
                </a:solidFill>
              </a:rPr>
              <a:t>trasferimenti</a:t>
            </a:r>
            <a:r>
              <a:rPr lang="en-US" dirty="0" smtClean="0">
                <a:solidFill>
                  <a:schemeClr val="tx1"/>
                </a:solidFill>
              </a:rPr>
              <a:t> da e per LASA </a:t>
            </a:r>
            <a:r>
              <a:rPr lang="en-US" dirty="0" err="1" smtClean="0">
                <a:solidFill>
                  <a:schemeClr val="tx1"/>
                </a:solidFill>
              </a:rPr>
              <a:t>occorre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timbrare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uscita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reingresso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Esiste</a:t>
            </a:r>
            <a:r>
              <a:rPr lang="en-US" dirty="0" smtClean="0">
                <a:solidFill>
                  <a:schemeClr val="tx1"/>
                </a:solidFill>
              </a:rPr>
              <a:t> la </a:t>
            </a:r>
            <a:r>
              <a:rPr lang="en-US" dirty="0" err="1" smtClean="0">
                <a:solidFill>
                  <a:schemeClr val="tx1"/>
                </a:solidFill>
              </a:rPr>
              <a:t>possibilita</a:t>
            </a:r>
            <a:r>
              <a:rPr lang="en-US" dirty="0" smtClean="0">
                <a:solidFill>
                  <a:schemeClr val="tx1"/>
                </a:solidFill>
              </a:rPr>
              <a:t>’ di </a:t>
            </a:r>
            <a:r>
              <a:rPr lang="en-US" dirty="0" err="1" smtClean="0">
                <a:solidFill>
                  <a:schemeClr val="tx1"/>
                </a:solidFill>
              </a:rPr>
              <a:t>utilizzare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‘</a:t>
            </a:r>
            <a:r>
              <a:rPr lang="en-US" dirty="0" err="1" smtClean="0">
                <a:solidFill>
                  <a:schemeClr val="tx1"/>
                </a:solidFill>
              </a:rPr>
              <a:t>permesso</a:t>
            </a:r>
            <a:r>
              <a:rPr lang="en-US" dirty="0" smtClean="0">
                <a:solidFill>
                  <a:schemeClr val="tx1"/>
                </a:solidFill>
              </a:rPr>
              <a:t> di </a:t>
            </a:r>
            <a:r>
              <a:rPr lang="en-US" dirty="0" err="1" smtClean="0">
                <a:solidFill>
                  <a:schemeClr val="tx1"/>
                </a:solidFill>
              </a:rPr>
              <a:t>servizio</a:t>
            </a:r>
            <a:r>
              <a:rPr lang="en-US" dirty="0" smtClean="0">
                <a:solidFill>
                  <a:schemeClr val="tx1"/>
                </a:solidFill>
              </a:rPr>
              <a:t>’ </a:t>
            </a:r>
            <a:r>
              <a:rPr lang="en-US" dirty="0" err="1" smtClean="0">
                <a:solidFill>
                  <a:schemeClr val="tx1"/>
                </a:solidFill>
              </a:rPr>
              <a:t>che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permette</a:t>
            </a:r>
            <a:r>
              <a:rPr lang="en-US" dirty="0" smtClean="0">
                <a:solidFill>
                  <a:schemeClr val="tx1"/>
                </a:solidFill>
              </a:rPr>
              <a:t> di non </a:t>
            </a:r>
            <a:r>
              <a:rPr lang="en-US" dirty="0" err="1" smtClean="0">
                <a:solidFill>
                  <a:schemeClr val="tx1"/>
                </a:solidFill>
              </a:rPr>
              <a:t>perdere</a:t>
            </a:r>
            <a:r>
              <a:rPr lang="en-US" dirty="0" smtClean="0">
                <a:solidFill>
                  <a:schemeClr val="tx1"/>
                </a:solidFill>
              </a:rPr>
              <a:t> ore di </a:t>
            </a:r>
            <a:r>
              <a:rPr lang="en-US" dirty="0" err="1" smtClean="0">
                <a:solidFill>
                  <a:schemeClr val="tx1"/>
                </a:solidFill>
              </a:rPr>
              <a:t>lavoro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Pausa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pranzo</a:t>
            </a:r>
            <a:r>
              <a:rPr lang="en-US" dirty="0" smtClean="0">
                <a:solidFill>
                  <a:schemeClr val="tx1"/>
                </a:solidFill>
              </a:rPr>
              <a:t> di default a 45 min </a:t>
            </a:r>
            <a:r>
              <a:rPr lang="en-US" dirty="0" err="1" smtClean="0">
                <a:solidFill>
                  <a:schemeClr val="tx1"/>
                </a:solidFill>
              </a:rPr>
              <a:t>applicata</a:t>
            </a:r>
            <a:r>
              <a:rPr lang="en-US" dirty="0" smtClean="0">
                <a:solidFill>
                  <a:schemeClr val="tx1"/>
                </a:solidFill>
              </a:rPr>
              <a:t> dal  1 </a:t>
            </a:r>
            <a:r>
              <a:rPr lang="en-US" dirty="0" err="1" smtClean="0">
                <a:solidFill>
                  <a:schemeClr val="tx1"/>
                </a:solidFill>
              </a:rPr>
              <a:t>maggio</a:t>
            </a: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615" y="5105029"/>
            <a:ext cx="883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messaggio</a:t>
            </a:r>
            <a:r>
              <a:rPr lang="en-US" dirty="0" smtClean="0"/>
              <a:t> e’ </a:t>
            </a:r>
            <a:r>
              <a:rPr lang="en-US" dirty="0" err="1" smtClean="0"/>
              <a:t>gia</a:t>
            </a:r>
            <a:r>
              <a:rPr lang="en-US" dirty="0" smtClean="0"/>
              <a:t>’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ripetuto</a:t>
            </a:r>
            <a:r>
              <a:rPr lang="en-US" dirty="0" smtClean="0"/>
              <a:t> </a:t>
            </a:r>
            <a:r>
              <a:rPr lang="en-US" dirty="0" err="1" smtClean="0"/>
              <a:t>piu</a:t>
            </a:r>
            <a:r>
              <a:rPr lang="en-US" dirty="0" smtClean="0"/>
              <a:t>’ volte </a:t>
            </a:r>
          </a:p>
          <a:p>
            <a:r>
              <a:rPr lang="en-US" dirty="0" err="1" smtClean="0"/>
              <a:t>Alcuni</a:t>
            </a:r>
            <a:r>
              <a:rPr lang="en-US" dirty="0" smtClean="0"/>
              <a:t> lo </a:t>
            </a:r>
            <a:r>
              <a:rPr lang="en-US" dirty="0" err="1" smtClean="0"/>
              <a:t>disattendono</a:t>
            </a:r>
            <a:r>
              <a:rPr lang="en-US" dirty="0" smtClean="0"/>
              <a:t> in </a:t>
            </a:r>
            <a:r>
              <a:rPr lang="en-US" dirty="0" err="1" smtClean="0"/>
              <a:t>maniera</a:t>
            </a:r>
            <a:r>
              <a:rPr lang="en-US" dirty="0" smtClean="0"/>
              <a:t> </a:t>
            </a:r>
            <a:r>
              <a:rPr lang="en-US" dirty="0" err="1" smtClean="0"/>
              <a:t>sistematica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26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Direttori</a:t>
            </a:r>
            <a:r>
              <a:rPr lang="en-US" dirty="0" smtClean="0"/>
              <a:t>  </a:t>
            </a:r>
            <a:r>
              <a:rPr lang="en-US" dirty="0" err="1" smtClean="0"/>
              <a:t>Marzo</a:t>
            </a:r>
            <a:r>
              <a:rPr lang="en-US" dirty="0" smtClean="0"/>
              <a:t> 2017 </a:t>
            </a:r>
            <a:endParaRPr lang="en-US" strike="sngStrik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Immagine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22" y="1361122"/>
            <a:ext cx="6116955" cy="4135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4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Direttori</a:t>
            </a:r>
            <a:r>
              <a:rPr lang="en-US" dirty="0" smtClean="0"/>
              <a:t>  </a:t>
            </a:r>
            <a:r>
              <a:rPr lang="en-US" dirty="0" err="1" smtClean="0"/>
              <a:t>Marzo</a:t>
            </a:r>
            <a:r>
              <a:rPr lang="en-US" dirty="0" smtClean="0"/>
              <a:t> 2017 </a:t>
            </a:r>
            <a:endParaRPr lang="en-US" strike="sngStrik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Immagine 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22" y="1370965"/>
            <a:ext cx="6116955" cy="4116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4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Direttori</a:t>
            </a:r>
            <a:r>
              <a:rPr lang="en-US" dirty="0" smtClean="0"/>
              <a:t> </a:t>
            </a:r>
            <a:r>
              <a:rPr lang="en-US" dirty="0" err="1" smtClean="0"/>
              <a:t>Dicembre</a:t>
            </a:r>
            <a:r>
              <a:rPr lang="en-US" dirty="0" smtClean="0"/>
              <a:t> 2017 </a:t>
            </a:r>
            <a:endParaRPr lang="en-US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75" y="1073330"/>
            <a:ext cx="8862049" cy="546201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Discussione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sulla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riorganizzazione</a:t>
            </a:r>
            <a:r>
              <a:rPr lang="en-US" dirty="0" smtClean="0">
                <a:sym typeface="Wingdings"/>
              </a:rPr>
              <a:t> di AC.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i </a:t>
            </a:r>
            <a:r>
              <a:rPr lang="en-US" dirty="0" err="1" smtClean="0">
                <a:sym typeface="Wingdings"/>
              </a:rPr>
              <a:t>comincia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delineare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struttura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raccoglie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direzione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tutti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aspetti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incidono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bilancio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struttura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occupa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gestione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personale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degli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affari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generali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struttura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servizio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ricerca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accoglie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anche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fondi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esterni</a:t>
            </a:r>
            <a:r>
              <a:rPr lang="en-US" dirty="0" smtClean="0">
                <a:sym typeface="Wingdings"/>
              </a:rPr>
              <a:t>  e </a:t>
            </a:r>
            <a:r>
              <a:rPr lang="en-US" dirty="0" err="1" smtClean="0">
                <a:sym typeface="Wingdings"/>
              </a:rPr>
              <a:t>infine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sistema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informativo</a:t>
            </a:r>
            <a:r>
              <a:rPr lang="en-US" dirty="0" smtClean="0">
                <a:sym typeface="Wingdings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Inoltre</a:t>
            </a:r>
            <a:r>
              <a:rPr lang="en-US" dirty="0" smtClean="0">
                <a:sym typeface="Wingdings"/>
              </a:rPr>
              <a:t> ci </a:t>
            </a:r>
            <a:r>
              <a:rPr lang="en-US" dirty="0" err="1" smtClean="0">
                <a:sym typeface="Wingdings"/>
              </a:rPr>
              <a:t>sono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rispondono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direttamente</a:t>
            </a:r>
            <a:r>
              <a:rPr lang="en-US" dirty="0" smtClean="0">
                <a:sym typeface="Wingdings"/>
              </a:rPr>
              <a:t> al DG.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E’ </a:t>
            </a:r>
            <a:r>
              <a:rPr lang="en-US" dirty="0" err="1" smtClean="0">
                <a:sym typeface="Wingdings"/>
              </a:rPr>
              <a:t>stata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deliberata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divisione</a:t>
            </a:r>
            <a:r>
              <a:rPr lang="en-US" dirty="0" smtClean="0">
                <a:sym typeface="Wingdings"/>
              </a:rPr>
              <a:t> RUP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occupera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delle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gare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centrali</a:t>
            </a:r>
            <a:r>
              <a:rPr lang="en-US" dirty="0" smtClean="0">
                <a:sym typeface="Wingdings"/>
              </a:rPr>
              <a:t> e di fare </a:t>
            </a:r>
            <a:r>
              <a:rPr lang="en-US" dirty="0" err="1" smtClean="0">
                <a:sym typeface="Wingdings"/>
              </a:rPr>
              <a:t>formazione</a:t>
            </a:r>
            <a:r>
              <a:rPr lang="en-US" dirty="0" smtClean="0">
                <a:sym typeface="Wingdings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Si </a:t>
            </a:r>
            <a:r>
              <a:rPr lang="en-US" dirty="0" err="1" smtClean="0">
                <a:sym typeface="Wingdings"/>
              </a:rPr>
              <a:t>vorrebbe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cominciare</a:t>
            </a:r>
            <a:r>
              <a:rPr lang="en-US" dirty="0" smtClean="0">
                <a:sym typeface="Wingdings"/>
              </a:rPr>
              <a:t> a  </a:t>
            </a:r>
            <a:r>
              <a:rPr lang="en-US" dirty="0" err="1" smtClean="0">
                <a:sym typeface="Wingdings"/>
              </a:rPr>
              <a:t>rendere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operativa</a:t>
            </a:r>
            <a:r>
              <a:rPr lang="en-US" dirty="0" smtClean="0">
                <a:sym typeface="Wingdings"/>
              </a:rPr>
              <a:t> la </a:t>
            </a:r>
            <a:r>
              <a:rPr lang="en-US" dirty="0" err="1" smtClean="0">
                <a:sym typeface="Wingdings"/>
              </a:rPr>
              <a:t>riorganizzazione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marzo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aprile</a:t>
            </a:r>
            <a:r>
              <a:rPr lang="en-US" dirty="0" smtClean="0">
                <a:sym typeface="Wingdings"/>
              </a:rPr>
              <a:t> 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Si </a:t>
            </a:r>
            <a:r>
              <a:rPr lang="en-US" dirty="0" err="1" smtClean="0">
                <a:sym typeface="Wingdings"/>
              </a:rPr>
              <a:t>stabilira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anche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scaletta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degli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interventi</a:t>
            </a:r>
            <a:r>
              <a:rPr lang="en-US" dirty="0" smtClean="0">
                <a:sym typeface="Wingdings"/>
              </a:rPr>
              <a:t> sui </a:t>
            </a:r>
            <a:r>
              <a:rPr lang="en-US" dirty="0" err="1" smtClean="0">
                <a:sym typeface="Wingdings"/>
              </a:rPr>
              <a:t>processi</a:t>
            </a:r>
            <a:r>
              <a:rPr lang="en-US" dirty="0" smtClean="0">
                <a:sym typeface="Wingdings"/>
              </a:rPr>
              <a:t> per non </a:t>
            </a:r>
            <a:r>
              <a:rPr lang="en-US" dirty="0" err="1" smtClean="0">
                <a:sym typeface="Wingdings"/>
              </a:rPr>
              <a:t>paralizzare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tutta</a:t>
            </a:r>
            <a:r>
              <a:rPr lang="en-US" dirty="0" smtClean="0">
                <a:sym typeface="Wingdings"/>
              </a:rPr>
              <a:t> la </a:t>
            </a:r>
            <a:r>
              <a:rPr lang="en-US" dirty="0" err="1" smtClean="0">
                <a:sym typeface="Wingdings"/>
              </a:rPr>
              <a:t>struttura</a:t>
            </a:r>
            <a:r>
              <a:rPr lang="en-US" dirty="0" smtClean="0">
                <a:sym typeface="Wingdings"/>
              </a:rPr>
              <a:t>.</a:t>
            </a: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Direttori</a:t>
            </a:r>
            <a:r>
              <a:rPr lang="en-US" dirty="0" smtClean="0"/>
              <a:t> </a:t>
            </a:r>
            <a:r>
              <a:rPr lang="en-US" dirty="0" err="1" smtClean="0"/>
              <a:t>Dicembre</a:t>
            </a:r>
            <a:r>
              <a:rPr lang="en-US" dirty="0" smtClean="0"/>
              <a:t> 2017 </a:t>
            </a:r>
            <a:endParaRPr lang="en-US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75" y="1073330"/>
            <a:ext cx="8862049" cy="546201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Vengono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presentati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risultati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preliminari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gruppo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lavoro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concorsone</a:t>
            </a:r>
            <a:r>
              <a:rPr lang="en-US" dirty="0" smtClean="0">
                <a:sym typeface="Wingdings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Chiesti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approfondimenti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saranno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ridiscussi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marzo</a:t>
            </a:r>
            <a:r>
              <a:rPr lang="en-US" dirty="0" smtClean="0">
                <a:sym typeface="Wingdings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Telelavoro</a:t>
            </a:r>
            <a:r>
              <a:rPr lang="en-US" dirty="0" smtClean="0">
                <a:sym typeface="Wingdings"/>
              </a:rPr>
              <a:t> : </a:t>
            </a:r>
            <a:r>
              <a:rPr lang="en-US" dirty="0" err="1" smtClean="0">
                <a:sym typeface="Wingdings"/>
              </a:rPr>
              <a:t>completati</a:t>
            </a:r>
            <a:r>
              <a:rPr lang="en-US" dirty="0" smtClean="0">
                <a:sym typeface="Wingdings"/>
              </a:rPr>
              <a:t> 2 </a:t>
            </a:r>
            <a:r>
              <a:rPr lang="en-US" dirty="0" err="1" smtClean="0">
                <a:sym typeface="Wingdings"/>
              </a:rPr>
              <a:t>anni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sperimentazione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soddisfazione</a:t>
            </a:r>
            <a:r>
              <a:rPr lang="en-US" dirty="0" smtClean="0">
                <a:sym typeface="Wingdings"/>
              </a:rPr>
              <a:t> per le </a:t>
            </a:r>
            <a:r>
              <a:rPr lang="en-US" dirty="0" err="1" smtClean="0">
                <a:sym typeface="Wingdings"/>
              </a:rPr>
              <a:t>nuove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modalita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sia</a:t>
            </a:r>
            <a:r>
              <a:rPr lang="en-US" dirty="0" smtClean="0">
                <a:sym typeface="Wingdings"/>
              </a:rPr>
              <a:t> del </a:t>
            </a:r>
            <a:r>
              <a:rPr lang="en-US" dirty="0" err="1" smtClean="0">
                <a:sym typeface="Wingdings"/>
              </a:rPr>
              <a:t>personale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strutture</a:t>
            </a:r>
            <a:r>
              <a:rPr lang="en-US" dirty="0" smtClean="0">
                <a:sym typeface="Wingdings"/>
              </a:rPr>
              <a:t>. </a:t>
            </a:r>
            <a:r>
              <a:rPr lang="en-US" dirty="0" err="1" smtClean="0">
                <a:sym typeface="Wingdings"/>
              </a:rPr>
              <a:t>Troppo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lungo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ciclo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approvazione</a:t>
            </a:r>
            <a:r>
              <a:rPr lang="en-US" dirty="0" smtClean="0">
                <a:sym typeface="Wingdings"/>
              </a:rPr>
              <a:t>. </a:t>
            </a:r>
            <a:r>
              <a:rPr lang="en-US" dirty="0" err="1" smtClean="0">
                <a:sym typeface="Wingdings"/>
              </a:rPr>
              <a:t>Proposte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modifiche</a:t>
            </a:r>
            <a:r>
              <a:rPr lang="en-US" dirty="0" smtClean="0">
                <a:sym typeface="Wingdings"/>
              </a:rPr>
              <a:t> al </a:t>
            </a:r>
            <a:r>
              <a:rPr lang="en-US" dirty="0" err="1" smtClean="0">
                <a:sym typeface="Wingdings"/>
              </a:rPr>
              <a:t>regolamento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snellirlo</a:t>
            </a:r>
            <a:r>
              <a:rPr lang="en-US" dirty="0" smtClean="0">
                <a:sym typeface="Wingdings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 Quasi la meta’ </a:t>
            </a:r>
            <a:r>
              <a:rPr lang="en-US" dirty="0" err="1" smtClean="0">
                <a:sym typeface="Wingdings"/>
              </a:rPr>
              <a:t>delle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persone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fanno</a:t>
            </a:r>
            <a:r>
              <a:rPr lang="en-US" dirty="0" smtClean="0">
                <a:sym typeface="Wingdings"/>
              </a:rPr>
              <a:t> un </a:t>
            </a:r>
            <a:r>
              <a:rPr lang="en-US" dirty="0" err="1" smtClean="0">
                <a:sym typeface="Wingdings"/>
              </a:rPr>
              <a:t>unico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giorno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alla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settimana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telelavoro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adottare</a:t>
            </a:r>
            <a:r>
              <a:rPr lang="en-US" dirty="0" smtClean="0">
                <a:sym typeface="Wingdings"/>
              </a:rPr>
              <a:t> lo smart working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Bilancio</a:t>
            </a:r>
            <a:r>
              <a:rPr lang="en-US" dirty="0" smtClean="0">
                <a:sym typeface="Wingdings"/>
              </a:rPr>
              <a:t> – la </a:t>
            </a:r>
            <a:r>
              <a:rPr lang="en-US" dirty="0" err="1" smtClean="0">
                <a:sym typeface="Wingdings"/>
              </a:rPr>
              <a:t>dott.ssa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Fiori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presenta</a:t>
            </a:r>
            <a:r>
              <a:rPr lang="en-US" dirty="0" smtClean="0">
                <a:sym typeface="Wingdings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Maron</a:t>
            </a:r>
            <a:r>
              <a:rPr lang="en-US" dirty="0" smtClean="0">
                <a:sym typeface="Wingdings"/>
              </a:rPr>
              <a:t> – aggiornamenti </a:t>
            </a:r>
            <a:r>
              <a:rPr lang="en-US" dirty="0" err="1" smtClean="0">
                <a:sym typeface="Wingdings"/>
              </a:rPr>
              <a:t>su</a:t>
            </a:r>
            <a:r>
              <a:rPr lang="en-US" dirty="0" smtClean="0">
                <a:sym typeface="Wingdings"/>
              </a:rPr>
              <a:t> CNAF – </a:t>
            </a:r>
            <a:r>
              <a:rPr lang="en-US" dirty="0" err="1" smtClean="0">
                <a:sym typeface="Wingdings"/>
              </a:rPr>
              <a:t>vedi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dopo</a:t>
            </a:r>
            <a:endParaRPr lang="en-US" dirty="0" smtClean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36" y="1066800"/>
            <a:ext cx="8697828" cy="5462016"/>
          </a:xfrm>
        </p:spPr>
        <p:txBody>
          <a:bodyPr>
            <a:normAutofit fontScale="92500" lnSpcReduction="10000"/>
          </a:bodyPr>
          <a:lstStyle/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Delibere</a:t>
            </a:r>
            <a:endParaRPr lang="en-US" dirty="0" smtClean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assunzioni</a:t>
            </a:r>
            <a:r>
              <a:rPr lang="en-US" dirty="0" smtClean="0">
                <a:sym typeface="Wingdings"/>
              </a:rPr>
              <a:t> 73mo </a:t>
            </a:r>
            <a:r>
              <a:rPr lang="en-US" dirty="0" err="1" smtClean="0">
                <a:sym typeface="Wingdings"/>
              </a:rPr>
              <a:t>ricercatore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Bicocca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vari</a:t>
            </a:r>
            <a:r>
              <a:rPr lang="en-US" dirty="0" smtClean="0">
                <a:sym typeface="Wingdings"/>
              </a:rPr>
              <a:t> RTDA</a:t>
            </a: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>
                <a:sym typeface="Wingdings"/>
              </a:rPr>
              <a:t>a</a:t>
            </a:r>
            <a:r>
              <a:rPr lang="en-US" dirty="0" err="1" smtClean="0">
                <a:sym typeface="Wingdings"/>
              </a:rPr>
              <a:t>ppr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indennita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rictec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anni</a:t>
            </a:r>
            <a:r>
              <a:rPr lang="en-US" dirty="0" smtClean="0">
                <a:sym typeface="Wingdings"/>
              </a:rPr>
              <a:t> 2014-2016</a:t>
            </a: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Accordi</a:t>
            </a:r>
            <a:r>
              <a:rPr lang="en-US" dirty="0" smtClean="0">
                <a:sym typeface="Wingdings"/>
              </a:rPr>
              <a:t> con FBK, </a:t>
            </a:r>
            <a:r>
              <a:rPr lang="en-US" dirty="0" err="1" smtClean="0">
                <a:sym typeface="Wingdings"/>
              </a:rPr>
              <a:t>regione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Sardegna,Cineca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calcolo</a:t>
            </a:r>
            <a:r>
              <a:rPr lang="en-US" dirty="0" smtClean="0">
                <a:sym typeface="Wingdings"/>
              </a:rPr>
              <a:t> HTC</a:t>
            </a: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Programma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scambio</a:t>
            </a:r>
            <a:r>
              <a:rPr lang="en-US" dirty="0" smtClean="0">
                <a:sym typeface="Wingdings"/>
              </a:rPr>
              <a:t> summer student DOE</a:t>
            </a:r>
          </a:p>
          <a:p>
            <a:pPr marL="274320" lvl="1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GE</a:t>
            </a:r>
            <a:endParaRPr lang="en-US" dirty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/>
              <a:t>Gara</a:t>
            </a:r>
            <a:r>
              <a:rPr lang="en-US" dirty="0" smtClean="0"/>
              <a:t> DATAFLEX </a:t>
            </a:r>
            <a:r>
              <a:rPr lang="en-US" dirty="0"/>
              <a:t>per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rivelatore</a:t>
            </a:r>
            <a:r>
              <a:rPr lang="en-US" dirty="0"/>
              <a:t> di Upstream Tracker (UT) di </a:t>
            </a:r>
            <a:r>
              <a:rPr lang="en-US" dirty="0" err="1"/>
              <a:t>LHCb</a:t>
            </a:r>
            <a:r>
              <a:rPr lang="en-US" dirty="0" smtClean="0"/>
              <a:t>,</a:t>
            </a:r>
            <a:endParaRPr lang="en-US" dirty="0" smtClean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/>
              <a:t>creazione</a:t>
            </a:r>
            <a:r>
              <a:rPr lang="en-US" dirty="0" smtClean="0"/>
              <a:t> </a:t>
            </a:r>
            <a:r>
              <a:rPr lang="en-US" dirty="0"/>
              <a:t>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struttura</a:t>
            </a:r>
            <a:r>
              <a:rPr lang="en-US" dirty="0"/>
              <a:t> di </a:t>
            </a:r>
            <a:r>
              <a:rPr lang="en-US" dirty="0" err="1"/>
              <a:t>gestione</a:t>
            </a:r>
            <a:r>
              <a:rPr lang="en-US" dirty="0"/>
              <a:t> di </a:t>
            </a:r>
            <a:r>
              <a:rPr lang="en-US" dirty="0" err="1"/>
              <a:t>crisi</a:t>
            </a:r>
            <a:r>
              <a:rPr lang="en-US" dirty="0"/>
              <a:t> </a:t>
            </a:r>
            <a:r>
              <a:rPr lang="en-US" dirty="0" err="1"/>
              <a:t>all’interno</a:t>
            </a:r>
            <a:r>
              <a:rPr lang="en-US" dirty="0"/>
              <a:t> </a:t>
            </a:r>
            <a:r>
              <a:rPr lang="en-US" dirty="0" err="1" smtClean="0"/>
              <a:t>dell’INFN</a:t>
            </a:r>
            <a:endParaRPr lang="en-US" dirty="0" smtClean="0"/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contratto</a:t>
            </a:r>
            <a:r>
              <a:rPr lang="en-US" dirty="0" smtClean="0">
                <a:sym typeface="Wingdings"/>
              </a:rPr>
              <a:t> con IMEC per </a:t>
            </a:r>
            <a:r>
              <a:rPr lang="en-US" dirty="0" err="1" smtClean="0">
                <a:sym typeface="Wingdings"/>
              </a:rPr>
              <a:t>circuiti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inegrati</a:t>
            </a:r>
            <a:r>
              <a:rPr lang="en-US" dirty="0" smtClean="0">
                <a:sym typeface="Wingdings"/>
              </a:rPr>
              <a:t> in TSMC 22 per ATLAS</a:t>
            </a: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 smtClean="0">
                <a:sym typeface="Wingdings"/>
              </a:rPr>
              <a:t>Modifica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contratto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zanon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cavita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prototipo</a:t>
            </a:r>
            <a:endParaRPr lang="en-US" dirty="0" smtClean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endParaRPr lang="en-US" dirty="0" smtClean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endParaRPr lang="en-US" dirty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endParaRPr lang="en-US" dirty="0" smtClean="0">
              <a:sym typeface="Wingdings"/>
            </a:endParaRPr>
          </a:p>
          <a:p>
            <a:pPr marL="274320" lvl="1" indent="0">
              <a:lnSpc>
                <a:spcPct val="120000"/>
              </a:lnSpc>
              <a:buNone/>
            </a:pPr>
            <a:r>
              <a:rPr lang="en-US" dirty="0" err="1">
                <a:sym typeface="Wingdings"/>
              </a:rPr>
              <a:t>Tutte</a:t>
            </a:r>
            <a:r>
              <a:rPr lang="en-US" dirty="0">
                <a:sym typeface="Wingdings"/>
              </a:rPr>
              <a:t> le </a:t>
            </a:r>
            <a:r>
              <a:rPr lang="en-US" dirty="0" err="1">
                <a:sym typeface="Wingdings"/>
              </a:rPr>
              <a:t>delibere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sono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disponibili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sul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sito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della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Presidenza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nel</a:t>
            </a:r>
            <a:r>
              <a:rPr lang="en-US" dirty="0">
                <a:sym typeface="Wingdings"/>
              </a:rPr>
              <a:t> DB </a:t>
            </a:r>
            <a:r>
              <a:rPr lang="en-US" dirty="0" err="1">
                <a:sym typeface="Wingdings"/>
              </a:rPr>
              <a:t>delibere</a:t>
            </a:r>
            <a:r>
              <a:rPr lang="en-US" dirty="0">
                <a:sym typeface="Wingdings"/>
              </a:rPr>
              <a:t> o </a:t>
            </a:r>
            <a:r>
              <a:rPr lang="en-US" dirty="0" err="1">
                <a:sym typeface="Wingdings"/>
              </a:rPr>
              <a:t>tramite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Portale</a:t>
            </a:r>
            <a:r>
              <a:rPr lang="en-US" dirty="0">
                <a:sym typeface="Wingdings"/>
              </a:rPr>
              <a:t>  (https://</a:t>
            </a:r>
            <a:r>
              <a:rPr lang="en-US" dirty="0" err="1">
                <a:sym typeface="Wingdings"/>
              </a:rPr>
              <a:t>iam.infn.it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Portale</a:t>
            </a:r>
            <a:r>
              <a:rPr lang="en-US" dirty="0">
                <a:sym typeface="Wingdings"/>
              </a:rPr>
              <a:t>)</a:t>
            </a:r>
          </a:p>
          <a:p>
            <a:pPr marL="274320" lvl="1" indent="0">
              <a:lnSpc>
                <a:spcPct val="120000"/>
              </a:lnSpc>
              <a:buNone/>
            </a:pPr>
            <a:endParaRPr lang="en-US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Direttivo</a:t>
            </a:r>
            <a:r>
              <a:rPr lang="en-US" dirty="0" smtClean="0"/>
              <a:t> </a:t>
            </a:r>
            <a:r>
              <a:rPr lang="en-US" dirty="0" err="1" smtClean="0"/>
              <a:t>Dicembre</a:t>
            </a:r>
            <a:r>
              <a:rPr lang="en-US" dirty="0" smtClean="0"/>
              <a:t> 2017</a:t>
            </a:r>
            <a:r>
              <a:rPr lang="en-US" strike="sngStrike" dirty="0"/>
              <a:t/>
            </a:r>
            <a:br>
              <a:rPr lang="en-US" strike="sngStrik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21" y="1066800"/>
            <a:ext cx="8763870" cy="5462016"/>
          </a:xfrm>
        </p:spPr>
        <p:txBody>
          <a:bodyPr>
            <a:normAutofit/>
          </a:bodyPr>
          <a:lstStyle/>
          <a:p>
            <a:pPr lvl="0"/>
            <a:r>
              <a:rPr lang="it-IT" sz="1900" dirty="0" smtClean="0"/>
              <a:t>Approvato Piano Triennale 2018-2020 e inviato al MIUR.</a:t>
            </a:r>
          </a:p>
          <a:p>
            <a:pPr lvl="0"/>
            <a:r>
              <a:rPr lang="it-IT" sz="1900" dirty="0" smtClean="0"/>
              <a:t>Si chiede di bandire</a:t>
            </a:r>
          </a:p>
          <a:p>
            <a:pPr lvl="0"/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2017 25 I </a:t>
            </a:r>
            <a:r>
              <a:rPr lang="it-IT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+ 12 Dir </a:t>
            </a:r>
            <a:r>
              <a:rPr lang="it-IT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(banditi appena </a:t>
            </a:r>
            <a:r>
              <a:rPr lang="it-IT" sz="1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approv</a:t>
            </a:r>
            <a:r>
              <a:rPr lang="it-IT" sz="1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disciplinare concorsi)</a:t>
            </a:r>
          </a:p>
          <a:p>
            <a:pPr lvl="0"/>
            <a:r>
              <a:rPr lang="it-IT" sz="1900" dirty="0" smtClean="0"/>
              <a:t>2018 32 I </a:t>
            </a:r>
            <a:r>
              <a:rPr lang="it-IT" sz="1900" dirty="0" err="1"/>
              <a:t>R</a:t>
            </a:r>
            <a:r>
              <a:rPr lang="it-IT" sz="1900" dirty="0" err="1" smtClean="0"/>
              <a:t>ic</a:t>
            </a:r>
            <a:r>
              <a:rPr lang="it-IT" sz="1900" dirty="0" smtClean="0"/>
              <a:t> + 30 Dir </a:t>
            </a:r>
            <a:r>
              <a:rPr lang="it-IT" sz="1900" dirty="0" err="1" smtClean="0"/>
              <a:t>Ric</a:t>
            </a:r>
            <a:endParaRPr lang="it-IT" sz="1900" dirty="0" smtClean="0"/>
          </a:p>
          <a:p>
            <a:pPr lvl="0"/>
            <a:r>
              <a:rPr lang="it-IT" sz="1900" dirty="0" smtClean="0"/>
              <a:t>2019 24 I </a:t>
            </a:r>
            <a:r>
              <a:rPr lang="it-IT" sz="1900" dirty="0" err="1" smtClean="0"/>
              <a:t>Tec</a:t>
            </a:r>
            <a:r>
              <a:rPr lang="it-IT" sz="1900" dirty="0" smtClean="0"/>
              <a:t> </a:t>
            </a:r>
          </a:p>
          <a:p>
            <a:pPr lvl="0"/>
            <a:r>
              <a:rPr lang="it-IT" sz="1900" dirty="0" smtClean="0"/>
              <a:t>2020 30 I </a:t>
            </a:r>
            <a:r>
              <a:rPr lang="it-IT" sz="1900" dirty="0" err="1" smtClean="0"/>
              <a:t>Ric</a:t>
            </a:r>
            <a:endParaRPr lang="it-IT" sz="1900" dirty="0" smtClean="0"/>
          </a:p>
          <a:p>
            <a:pPr lvl="0"/>
            <a:endParaRPr lang="it-IT" sz="1900" dirty="0"/>
          </a:p>
          <a:p>
            <a:pPr lvl="0"/>
            <a:r>
              <a:rPr lang="it-IT" sz="1900" dirty="0" smtClean="0"/>
              <a:t>2018 94 posizioni di TA stabilizzabili + 200 progressioni art 54</a:t>
            </a:r>
          </a:p>
          <a:p>
            <a:pPr lvl="0"/>
            <a:r>
              <a:rPr lang="it-IT" sz="1900" dirty="0" smtClean="0"/>
              <a:t>Non sono inserite le stabilizzazioni di </a:t>
            </a:r>
            <a:r>
              <a:rPr lang="it-IT" sz="1900" dirty="0" err="1" smtClean="0"/>
              <a:t>ric</a:t>
            </a:r>
            <a:r>
              <a:rPr lang="it-IT" sz="1900" dirty="0" smtClean="0"/>
              <a:t> e tecnologi , manca DCPM</a:t>
            </a:r>
          </a:p>
          <a:p>
            <a:pPr lvl="0"/>
            <a:r>
              <a:rPr lang="it-IT" sz="1900" dirty="0" smtClean="0"/>
              <a:t>Non sono inseriti i nuovi posti dalla legge di bilancio </a:t>
            </a:r>
          </a:p>
          <a:p>
            <a:pPr lvl="0"/>
            <a:r>
              <a:rPr lang="it-IT" sz="1900" dirty="0" smtClean="0"/>
              <a:t>E’ possibile aggiungere stabilizzazioni anche dopo la presentazione del PT</a:t>
            </a:r>
          </a:p>
          <a:p>
            <a:pPr lvl="0"/>
            <a:endParaRPr lang="it-IT" sz="1900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Miur</a:t>
            </a:r>
            <a:r>
              <a:rPr lang="en-US" dirty="0" smtClean="0"/>
              <a:t> ha 60gg per </a:t>
            </a:r>
            <a:r>
              <a:rPr lang="en-US" dirty="0" err="1" smtClean="0"/>
              <a:t>rispondere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>
                <a:sym typeface="Wingdings"/>
              </a:rPr>
              <a:t>Trattative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sindacali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su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accessorio</a:t>
            </a:r>
            <a:r>
              <a:rPr lang="en-US" dirty="0">
                <a:sym typeface="Wingdings"/>
              </a:rPr>
              <a:t> 2016, </a:t>
            </a:r>
            <a:r>
              <a:rPr lang="en-US" dirty="0" err="1">
                <a:sym typeface="Wingdings"/>
              </a:rPr>
              <a:t>anzianita</a:t>
            </a:r>
            <a:r>
              <a:rPr lang="en-US" dirty="0">
                <a:sym typeface="Wingdings"/>
              </a:rPr>
              <a:t>’ </a:t>
            </a:r>
            <a:r>
              <a:rPr lang="en-US" dirty="0" err="1">
                <a:sym typeface="Wingdings"/>
              </a:rPr>
              <a:t>pregressa</a:t>
            </a:r>
            <a:r>
              <a:rPr lang="en-US" dirty="0">
                <a:sym typeface="Wingdings"/>
              </a:rPr>
              <a:t> TD, </a:t>
            </a:r>
            <a:r>
              <a:rPr lang="en-US" dirty="0" err="1">
                <a:sym typeface="Wingdings"/>
              </a:rPr>
              <a:t>indennita</a:t>
            </a:r>
            <a:r>
              <a:rPr lang="en-US" dirty="0">
                <a:sym typeface="Wingdings"/>
              </a:rPr>
              <a:t>’ </a:t>
            </a:r>
            <a:r>
              <a:rPr lang="en-US" dirty="0" err="1">
                <a:sym typeface="Wingdings"/>
              </a:rPr>
              <a:t>attivita</a:t>
            </a:r>
            <a:r>
              <a:rPr lang="en-US" dirty="0">
                <a:sym typeface="Wingdings"/>
              </a:rPr>
              <a:t>’ </a:t>
            </a:r>
            <a:r>
              <a:rPr lang="en-US" dirty="0" err="1">
                <a:sym typeface="Wingdings"/>
              </a:rPr>
              <a:t>fuori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sede</a:t>
            </a:r>
            <a:r>
              <a:rPr lang="en-US" dirty="0" smtClean="0">
                <a:sym typeface="Wingdings"/>
              </a:rPr>
              <a:t> al </a:t>
            </a:r>
            <a:r>
              <a:rPr lang="en-US" dirty="0" err="1" smtClean="0">
                <a:sym typeface="Wingdings"/>
              </a:rPr>
              <a:t>momento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sospesa</a:t>
            </a:r>
            <a:endParaRPr lang="en-US" dirty="0">
              <a:sym typeface="Wingdings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Direttori</a:t>
            </a:r>
            <a:r>
              <a:rPr lang="en-US" dirty="0" smtClean="0"/>
              <a:t> </a:t>
            </a:r>
            <a:r>
              <a:rPr lang="en-US" dirty="0" err="1" smtClean="0"/>
              <a:t>Gennaio</a:t>
            </a:r>
            <a:r>
              <a:rPr lang="en-US" dirty="0" smtClean="0"/>
              <a:t> 2018</a:t>
            </a:r>
            <a:r>
              <a:rPr lang="en-US" strike="sngStrike" dirty="0"/>
              <a:t/>
            </a:r>
            <a:br>
              <a:rPr lang="en-US" strike="sngStrik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21" y="1066800"/>
            <a:ext cx="8697828" cy="546201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>
                <a:sym typeface="Wingdings"/>
              </a:rPr>
              <a:t>Presentata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proposta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orario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lavoro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rictec</a:t>
            </a:r>
            <a:r>
              <a:rPr lang="en-US" dirty="0" smtClean="0">
                <a:sym typeface="Wingdings"/>
              </a:rPr>
              <a:t>, ma </a:t>
            </a:r>
            <a:r>
              <a:rPr lang="en-US" dirty="0" err="1" smtClean="0">
                <a:sym typeface="Wingdings"/>
              </a:rPr>
              <a:t>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potrebbe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essere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influenzata</a:t>
            </a:r>
            <a:r>
              <a:rPr lang="en-US" dirty="0" smtClean="0">
                <a:sym typeface="Wingdings"/>
              </a:rPr>
              <a:t> dal </a:t>
            </a:r>
            <a:r>
              <a:rPr lang="en-US" dirty="0" err="1" smtClean="0">
                <a:sym typeface="Wingdings"/>
              </a:rPr>
              <a:t>nuovo</a:t>
            </a:r>
            <a:r>
              <a:rPr lang="en-US" dirty="0" smtClean="0">
                <a:sym typeface="Wingdings"/>
              </a:rPr>
              <a:t> CCNL  </a:t>
            </a:r>
            <a:r>
              <a:rPr lang="en-US" dirty="0" err="1" smtClean="0">
                <a:sym typeface="Wingdings"/>
              </a:rPr>
              <a:t>discutere</a:t>
            </a:r>
            <a:r>
              <a:rPr lang="en-US" dirty="0" smtClean="0">
                <a:sym typeface="Wingdings"/>
              </a:rPr>
              <a:t> in </a:t>
            </a:r>
            <a:r>
              <a:rPr lang="en-US" dirty="0" err="1" smtClean="0">
                <a:sym typeface="Wingdings"/>
              </a:rPr>
              <a:t>assemblea</a:t>
            </a:r>
            <a:endParaRPr lang="en-US" dirty="0">
              <a:sym typeface="Wingdings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>
                <a:sym typeface="Wingdings"/>
              </a:rPr>
              <a:t>Grandi</a:t>
            </a:r>
            <a:r>
              <a:rPr lang="en-US" dirty="0" smtClean="0">
                <a:sym typeface="Wingdings"/>
              </a:rPr>
              <a:t> (CCR) </a:t>
            </a:r>
            <a:r>
              <a:rPr lang="en-US" dirty="0" err="1" smtClean="0">
                <a:sym typeface="Wingdings"/>
              </a:rPr>
              <a:t>informa</a:t>
            </a:r>
            <a:r>
              <a:rPr lang="en-US" dirty="0" smtClean="0">
                <a:sym typeface="Wingdings"/>
              </a:rPr>
              <a:t> sui </a:t>
            </a:r>
            <a:r>
              <a:rPr lang="en-US" dirty="0" err="1" smtClean="0">
                <a:sym typeface="Wingdings"/>
              </a:rPr>
              <a:t>requisiti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minimi</a:t>
            </a:r>
            <a:r>
              <a:rPr lang="en-US" dirty="0" smtClean="0">
                <a:sym typeface="Wingdings"/>
              </a:rPr>
              <a:t> per la </a:t>
            </a:r>
            <a:r>
              <a:rPr lang="en-US" dirty="0" err="1" smtClean="0">
                <a:sym typeface="Wingdings"/>
              </a:rPr>
              <a:t>sicurezza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informatica</a:t>
            </a:r>
            <a:endParaRPr lang="en-US" dirty="0" smtClean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   INFN distingue </a:t>
            </a:r>
            <a:r>
              <a:rPr lang="en-US" dirty="0" err="1" smtClean="0">
                <a:sym typeface="Wingdings"/>
              </a:rPr>
              <a:t>tra</a:t>
            </a:r>
            <a:r>
              <a:rPr lang="en-US" dirty="0" smtClean="0">
                <a:sym typeface="Wingdings"/>
              </a:rPr>
              <a:t> pc per </a:t>
            </a:r>
            <a:r>
              <a:rPr lang="en-US" dirty="0" err="1" smtClean="0">
                <a:sym typeface="Wingdings"/>
              </a:rPr>
              <a:t>uso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gestionale</a:t>
            </a:r>
            <a:r>
              <a:rPr lang="en-US" dirty="0" smtClean="0">
                <a:sym typeface="Wingdings"/>
              </a:rPr>
              <a:t> e per </a:t>
            </a:r>
            <a:r>
              <a:rPr lang="en-US" dirty="0" err="1" smtClean="0">
                <a:sym typeface="Wingdings"/>
              </a:rPr>
              <a:t>uso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scientifico</a:t>
            </a:r>
            <a:r>
              <a:rPr lang="en-US" dirty="0" smtClean="0">
                <a:sym typeface="Wingdings"/>
              </a:rPr>
              <a:t>.  Sara’        </a:t>
            </a:r>
            <a:r>
              <a:rPr lang="en-US" dirty="0" err="1" smtClean="0">
                <a:sym typeface="Wingdings"/>
              </a:rPr>
              <a:t>necessario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intervenire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tutte</a:t>
            </a:r>
            <a:r>
              <a:rPr lang="en-US" dirty="0" smtClean="0">
                <a:sym typeface="Wingdings"/>
              </a:rPr>
              <a:t> le </a:t>
            </a:r>
            <a:r>
              <a:rPr lang="en-US" dirty="0" err="1" smtClean="0">
                <a:sym typeface="Wingdings"/>
              </a:rPr>
              <a:t>macchine</a:t>
            </a:r>
            <a:r>
              <a:rPr lang="en-US" dirty="0" smtClean="0">
                <a:sym typeface="Wingdings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>
                <a:sym typeface="Wingdings"/>
              </a:rPr>
              <a:t>   CCR </a:t>
            </a:r>
            <a:r>
              <a:rPr lang="en-US" dirty="0" err="1" smtClean="0">
                <a:sym typeface="Wingdings"/>
              </a:rPr>
              <a:t>chiede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risorse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alle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strutture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sostenere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servizi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nazionali</a:t>
            </a:r>
            <a:endParaRPr lang="en-US" dirty="0" smtClean="0">
              <a:sym typeface="Wingdings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err="1" smtClean="0">
                <a:sym typeface="Wingdings"/>
              </a:rPr>
              <a:t>Maron</a:t>
            </a:r>
            <a:r>
              <a:rPr lang="en-US" dirty="0" smtClean="0">
                <a:sym typeface="Wingdings"/>
              </a:rPr>
              <a:t> (CNAF) </a:t>
            </a:r>
            <a:r>
              <a:rPr lang="en-US" dirty="0" err="1" smtClean="0">
                <a:sym typeface="Wingdings"/>
              </a:rPr>
              <a:t>entro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febbraio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sara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operativa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anche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una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seconda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linea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elettrica</a:t>
            </a:r>
            <a:r>
              <a:rPr lang="en-US" dirty="0" smtClean="0">
                <a:sym typeface="Wingdings"/>
              </a:rPr>
              <a:t> e lo storage </a:t>
            </a:r>
            <a:r>
              <a:rPr lang="en-US" dirty="0" err="1" smtClean="0">
                <a:sym typeface="Wingdings"/>
              </a:rPr>
              <a:t>degli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esperimenti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dovrebbe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tornare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operativo</a:t>
            </a:r>
            <a:r>
              <a:rPr lang="en-US" dirty="0" smtClean="0">
                <a:sym typeface="Wingdings"/>
              </a:rPr>
              <a:t> 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smtClean="0">
                <a:sym typeface="Wingdings"/>
              </a:rPr>
              <a:t>L ‘</a:t>
            </a:r>
            <a:r>
              <a:rPr lang="en-US" dirty="0" err="1" smtClean="0">
                <a:sym typeface="Wingdings"/>
              </a:rPr>
              <a:t>incidente</a:t>
            </a:r>
            <a:r>
              <a:rPr lang="en-US" dirty="0" smtClean="0">
                <a:sym typeface="Wingdings"/>
              </a:rPr>
              <a:t> ha </a:t>
            </a:r>
            <a:r>
              <a:rPr lang="en-US" dirty="0" err="1" smtClean="0">
                <a:sym typeface="Wingdings"/>
              </a:rPr>
              <a:t>evidenziato</a:t>
            </a:r>
            <a:r>
              <a:rPr lang="en-US" dirty="0" smtClean="0">
                <a:sym typeface="Wingdings"/>
              </a:rPr>
              <a:t> le </a:t>
            </a:r>
            <a:r>
              <a:rPr lang="en-US" dirty="0" err="1" smtClean="0">
                <a:sym typeface="Wingdings"/>
              </a:rPr>
              <a:t>carenze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strutturali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sala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macchine</a:t>
            </a:r>
            <a:r>
              <a:rPr lang="en-US" dirty="0" smtClean="0">
                <a:sym typeface="Wingdings"/>
              </a:rPr>
              <a:t> per cui ci </a:t>
            </a:r>
            <a:r>
              <a:rPr lang="en-US" dirty="0" err="1" smtClean="0">
                <a:sym typeface="Wingdings"/>
              </a:rPr>
              <a:t>si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adoperando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spostarla</a:t>
            </a:r>
            <a:r>
              <a:rPr lang="en-US" dirty="0" smtClean="0">
                <a:sym typeface="Wingdings"/>
              </a:rPr>
              <a:t> al </a:t>
            </a:r>
            <a:r>
              <a:rPr lang="en-US" dirty="0" err="1" smtClean="0">
                <a:sym typeface="Wingdings"/>
              </a:rPr>
              <a:t>piu</a:t>
            </a:r>
            <a:r>
              <a:rPr lang="en-US" dirty="0" smtClean="0">
                <a:sym typeface="Wingdings"/>
              </a:rPr>
              <a:t>’ presto o </a:t>
            </a:r>
            <a:r>
              <a:rPr lang="en-US" dirty="0" err="1" smtClean="0">
                <a:sym typeface="Wingdings"/>
              </a:rPr>
              <a:t>presso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tecnopolo</a:t>
            </a:r>
            <a:r>
              <a:rPr lang="en-US" dirty="0" smtClean="0">
                <a:sym typeface="Wingdings"/>
              </a:rPr>
              <a:t> o in </a:t>
            </a:r>
            <a:r>
              <a:rPr lang="en-US" dirty="0" err="1" smtClean="0">
                <a:sym typeface="Wingdings"/>
              </a:rPr>
              <a:t>altra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sede</a:t>
            </a:r>
            <a:r>
              <a:rPr lang="en-US" dirty="0" smtClean="0">
                <a:sym typeface="Wingdings"/>
              </a:rPr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dirty="0" smtClean="0">
                <a:sym typeface="Wingdings"/>
              </a:rPr>
              <a:t>Sara’ </a:t>
            </a:r>
            <a:r>
              <a:rPr lang="en-US" dirty="0" err="1" smtClean="0">
                <a:sym typeface="Wingdings"/>
              </a:rPr>
              <a:t>introdotta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</a:t>
            </a:r>
            <a:r>
              <a:rPr lang="en-US" dirty="0" err="1" smtClean="0">
                <a:sym typeface="Wingdings"/>
              </a:rPr>
              <a:t>uova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procedura</a:t>
            </a:r>
            <a:r>
              <a:rPr lang="en-US" dirty="0" smtClean="0">
                <a:sym typeface="Wingdings"/>
              </a:rPr>
              <a:t> per </a:t>
            </a:r>
            <a:r>
              <a:rPr lang="en-US" dirty="0" err="1" smtClean="0">
                <a:sym typeface="Wingdings"/>
              </a:rPr>
              <a:t>poter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pagare</a:t>
            </a:r>
            <a:r>
              <a:rPr lang="en-US" dirty="0" smtClean="0">
                <a:sym typeface="Wingdings"/>
              </a:rPr>
              <a:t> un </a:t>
            </a:r>
            <a:r>
              <a:rPr lang="en-US" dirty="0" err="1" smtClean="0">
                <a:sym typeface="Wingdings"/>
              </a:rPr>
              <a:t>compenso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ospiti</a:t>
            </a:r>
            <a:r>
              <a:rPr lang="en-US" dirty="0" smtClean="0">
                <a:sym typeface="Wingdings"/>
              </a:rPr>
              <a:t> e </a:t>
            </a:r>
            <a:r>
              <a:rPr lang="en-US" dirty="0" err="1" smtClean="0">
                <a:sym typeface="Wingdings"/>
              </a:rPr>
              <a:t>docenti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esterni</a:t>
            </a:r>
            <a:r>
              <a:rPr lang="en-US" dirty="0" smtClean="0">
                <a:sym typeface="Wingdings"/>
              </a:rPr>
              <a:t>. Vi </a:t>
            </a:r>
            <a:r>
              <a:rPr lang="en-US" dirty="0" err="1" smtClean="0">
                <a:sym typeface="Wingdings"/>
              </a:rPr>
              <a:t>sara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chiesto</a:t>
            </a:r>
            <a:r>
              <a:rPr lang="en-US" dirty="0" smtClean="0">
                <a:sym typeface="Wingdings"/>
              </a:rPr>
              <a:t> di </a:t>
            </a:r>
            <a:r>
              <a:rPr lang="en-US" dirty="0" err="1" smtClean="0">
                <a:sym typeface="Wingdings"/>
              </a:rPr>
              <a:t>fornire</a:t>
            </a:r>
            <a:r>
              <a:rPr lang="en-US" dirty="0" smtClean="0">
                <a:sym typeface="Wingdings"/>
              </a:rPr>
              <a:t> con </a:t>
            </a:r>
            <a:r>
              <a:rPr lang="en-US" dirty="0" err="1" smtClean="0">
                <a:sym typeface="Wingdings"/>
              </a:rPr>
              <a:t>maggior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anticipo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dati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fiscali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della</a:t>
            </a:r>
            <a:r>
              <a:rPr lang="en-US" dirty="0" smtClean="0">
                <a:sym typeface="Wingdings"/>
              </a:rPr>
              <a:t> persona. </a:t>
            </a:r>
            <a:r>
              <a:rPr lang="en-US" dirty="0" err="1" smtClean="0">
                <a:sym typeface="Wingdings"/>
              </a:rPr>
              <a:t>Seguiranno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istruzioni</a:t>
            </a:r>
            <a:r>
              <a:rPr lang="en-US" dirty="0" smtClean="0">
                <a:sym typeface="Wingdings"/>
              </a:rPr>
              <a:t> al </a:t>
            </a:r>
            <a:r>
              <a:rPr lang="en-US" dirty="0" err="1" smtClean="0">
                <a:sym typeface="Wingdings"/>
              </a:rPr>
              <a:t>momento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opportuno</a:t>
            </a:r>
            <a:endParaRPr lang="en-US" dirty="0" smtClean="0">
              <a:sym typeface="Wingdings"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en-US" dirty="0" smtClean="0">
              <a:sym typeface="Wingdings"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en-US" dirty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Direttori</a:t>
            </a:r>
            <a:r>
              <a:rPr lang="en-US" dirty="0" smtClean="0"/>
              <a:t> </a:t>
            </a:r>
            <a:r>
              <a:rPr lang="en-US" dirty="0" err="1" smtClean="0"/>
              <a:t>Gennaio</a:t>
            </a:r>
            <a:r>
              <a:rPr lang="en-US" dirty="0" smtClean="0"/>
              <a:t> 2017</a:t>
            </a:r>
            <a:r>
              <a:rPr lang="en-US" strike="sngStrike" dirty="0"/>
              <a:t/>
            </a:r>
            <a:br>
              <a:rPr lang="en-US" strike="sngStrik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21" y="1066800"/>
            <a:ext cx="8697828" cy="54620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it-IT" dirty="0" smtClean="0"/>
          </a:p>
          <a:p>
            <a:pPr>
              <a:lnSpc>
                <a:spcPct val="120000"/>
              </a:lnSpc>
            </a:pPr>
            <a:r>
              <a:rPr lang="en-US" dirty="0" err="1"/>
              <a:t>Tra</a:t>
            </a:r>
            <a:r>
              <a:rPr lang="en-US" dirty="0"/>
              <a:t> le </a:t>
            </a:r>
            <a:r>
              <a:rPr lang="en-US" dirty="0" err="1"/>
              <a:t>delibere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Assunzioni</a:t>
            </a:r>
            <a:r>
              <a:rPr lang="en-US" dirty="0"/>
              <a:t> </a:t>
            </a:r>
            <a:r>
              <a:rPr lang="en-US" dirty="0" err="1"/>
              <a:t>c</a:t>
            </a:r>
            <a:r>
              <a:rPr lang="en-US" dirty="0" err="1" smtClean="0"/>
              <a:t>ter</a:t>
            </a:r>
            <a:r>
              <a:rPr lang="en-US" dirty="0"/>
              <a:t>, </a:t>
            </a:r>
            <a:r>
              <a:rPr lang="en-US" dirty="0" err="1"/>
              <a:t>tecnologi</a:t>
            </a:r>
            <a:r>
              <a:rPr lang="en-US" dirty="0"/>
              <a:t> , </a:t>
            </a:r>
            <a:r>
              <a:rPr lang="en-US" dirty="0" err="1" smtClean="0"/>
              <a:t>RTDa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Approvata</a:t>
            </a:r>
            <a:r>
              <a:rPr lang="en-US" dirty="0" smtClean="0"/>
              <a:t> </a:t>
            </a:r>
            <a:r>
              <a:rPr lang="en-US" dirty="0" err="1" smtClean="0"/>
              <a:t>graduatoria</a:t>
            </a:r>
            <a:r>
              <a:rPr lang="en-US" dirty="0" smtClean="0"/>
              <a:t> </a:t>
            </a:r>
            <a:r>
              <a:rPr lang="en-US" dirty="0" err="1" smtClean="0"/>
              <a:t>telelavoro</a:t>
            </a:r>
            <a:r>
              <a:rPr lang="en-US" dirty="0" smtClean="0"/>
              <a:t> , 2 </a:t>
            </a:r>
            <a:r>
              <a:rPr lang="en-US" dirty="0" err="1" smtClean="0"/>
              <a:t>posti</a:t>
            </a:r>
            <a:r>
              <a:rPr lang="en-US" dirty="0" smtClean="0"/>
              <a:t> a </a:t>
            </a:r>
            <a:r>
              <a:rPr lang="en-US" dirty="0" err="1" smtClean="0"/>
              <a:t>milano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Assegnaz</a:t>
            </a:r>
            <a:r>
              <a:rPr lang="en-US" dirty="0" smtClean="0"/>
              <a:t>. Primo </a:t>
            </a:r>
            <a:r>
              <a:rPr lang="en-US" dirty="0" err="1" smtClean="0"/>
              <a:t>contingente</a:t>
            </a:r>
            <a:r>
              <a:rPr lang="en-US" dirty="0" smtClean="0"/>
              <a:t> ore </a:t>
            </a:r>
            <a:r>
              <a:rPr lang="en-US" smtClean="0"/>
              <a:t>straordinario</a:t>
            </a: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dirty="0" err="1">
                <a:sym typeface="Wingdings"/>
              </a:rPr>
              <a:t>Tutte</a:t>
            </a:r>
            <a:r>
              <a:rPr lang="en-US" dirty="0">
                <a:sym typeface="Wingdings"/>
              </a:rPr>
              <a:t> le </a:t>
            </a:r>
            <a:r>
              <a:rPr lang="en-US" dirty="0" err="1">
                <a:sym typeface="Wingdings"/>
              </a:rPr>
              <a:t>delibere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sono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disponibili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sul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sito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della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Presidenza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nel</a:t>
            </a:r>
            <a:r>
              <a:rPr lang="en-US" dirty="0">
                <a:sym typeface="Wingdings"/>
              </a:rPr>
              <a:t> DB </a:t>
            </a:r>
            <a:r>
              <a:rPr lang="en-US" dirty="0" err="1">
                <a:sym typeface="Wingdings"/>
              </a:rPr>
              <a:t>delibere</a:t>
            </a:r>
            <a:r>
              <a:rPr lang="en-US" dirty="0">
                <a:sym typeface="Wingdings"/>
              </a:rPr>
              <a:t> o </a:t>
            </a:r>
            <a:r>
              <a:rPr lang="en-US" dirty="0" err="1">
                <a:sym typeface="Wingdings"/>
              </a:rPr>
              <a:t>tramite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Portale</a:t>
            </a:r>
            <a:r>
              <a:rPr lang="en-US" dirty="0">
                <a:sym typeface="Wingdings"/>
              </a:rPr>
              <a:t>  (https://</a:t>
            </a:r>
            <a:r>
              <a:rPr lang="en-US" dirty="0" err="1">
                <a:sym typeface="Wingdings"/>
              </a:rPr>
              <a:t>iam.infn.it</a:t>
            </a:r>
            <a:r>
              <a:rPr lang="en-US" dirty="0">
                <a:sym typeface="Wingdings"/>
              </a:rPr>
              <a:t>/</a:t>
            </a:r>
            <a:r>
              <a:rPr lang="en-US" dirty="0" err="1">
                <a:sym typeface="Wingdings"/>
              </a:rPr>
              <a:t>Portale</a:t>
            </a:r>
            <a:r>
              <a:rPr lang="en-US" dirty="0">
                <a:sym typeface="Wingdings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Direttivo</a:t>
            </a:r>
            <a:r>
              <a:rPr lang="en-US" dirty="0" smtClean="0"/>
              <a:t> </a:t>
            </a:r>
            <a:r>
              <a:rPr lang="en-US" dirty="0" err="1" smtClean="0"/>
              <a:t>Gennaio</a:t>
            </a:r>
            <a:r>
              <a:rPr lang="en-US" dirty="0" smtClean="0"/>
              <a:t> 2017</a:t>
            </a:r>
            <a:r>
              <a:rPr lang="en-US" strike="sngStrike" dirty="0"/>
              <a:t/>
            </a:r>
            <a:br>
              <a:rPr lang="en-US" strike="sngStrik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21" y="1066800"/>
            <a:ext cx="8697828" cy="54620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/>
              <a:t>Zoccoli</a:t>
            </a:r>
            <a:r>
              <a:rPr lang="en-US" dirty="0" smtClean="0"/>
              <a:t> </a:t>
            </a:r>
            <a:r>
              <a:rPr lang="en-US" dirty="0" err="1" smtClean="0"/>
              <a:t>rieletto</a:t>
            </a:r>
            <a:r>
              <a:rPr lang="en-US" dirty="0" smtClean="0"/>
              <a:t> </a:t>
            </a:r>
            <a:r>
              <a:rPr lang="en-US" dirty="0" err="1" smtClean="0"/>
              <a:t>vicepresidente</a:t>
            </a:r>
            <a:r>
              <a:rPr lang="en-US" dirty="0" smtClean="0"/>
              <a:t> </a:t>
            </a:r>
            <a:r>
              <a:rPr lang="en-US" dirty="0" err="1" smtClean="0"/>
              <a:t>fino</a:t>
            </a:r>
            <a:r>
              <a:rPr lang="en-US" dirty="0" smtClean="0"/>
              <a:t> a fine </a:t>
            </a:r>
            <a:r>
              <a:rPr lang="en-US" dirty="0" err="1" smtClean="0"/>
              <a:t>giugno</a:t>
            </a:r>
            <a:r>
              <a:rPr lang="en-US" dirty="0" smtClean="0"/>
              <a:t> 2018</a:t>
            </a:r>
          </a:p>
          <a:p>
            <a:pPr>
              <a:lnSpc>
                <a:spcPct val="120000"/>
              </a:lnSpc>
            </a:pPr>
            <a:r>
              <a:rPr lang="it-IT" dirty="0"/>
              <a:t>V</a:t>
            </a:r>
            <a:r>
              <a:rPr lang="it-IT" dirty="0" smtClean="0"/>
              <a:t>isti </a:t>
            </a:r>
            <a:r>
              <a:rPr lang="it-IT" dirty="0"/>
              <a:t>i problemi al </a:t>
            </a:r>
            <a:r>
              <a:rPr lang="it-IT" dirty="0" smtClean="0"/>
              <a:t>SI, </a:t>
            </a:r>
            <a:r>
              <a:rPr lang="it-IT" dirty="0"/>
              <a:t>si pensa di riassegnare tutto quello che non spendiamo su consumo, inventario e apparati. La GE su prende un </a:t>
            </a:r>
            <a:r>
              <a:rPr lang="it-IT" dirty="0" err="1"/>
              <a:t>overhead</a:t>
            </a:r>
            <a:r>
              <a:rPr lang="it-IT" dirty="0"/>
              <a:t> del 20%, ma l’80% sarà disponibile per la spesa all’approvazione del bilancio consuntivo</a:t>
            </a:r>
            <a:r>
              <a:rPr lang="it-IT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it-IT" dirty="0" smtClean="0"/>
              <a:t>Presidente riferisce di un problema con CNR per il contributo a ILL e ISIS , fisica neutroni, con potenziale impatto su ESS. INFN </a:t>
            </a:r>
            <a:r>
              <a:rPr lang="it-IT" dirty="0" err="1" smtClean="0"/>
              <a:t>manterra’</a:t>
            </a:r>
            <a:r>
              <a:rPr lang="it-IT" dirty="0" smtClean="0"/>
              <a:t> impegni su costruzione , ma non entra nella gestione</a:t>
            </a:r>
          </a:p>
          <a:p>
            <a:pPr>
              <a:lnSpc>
                <a:spcPct val="120000"/>
              </a:lnSpc>
            </a:pPr>
            <a:r>
              <a:rPr lang="it-IT" dirty="0"/>
              <a:t>Al Senato approvato protocollo partecipazione italiana a </a:t>
            </a:r>
            <a:r>
              <a:rPr lang="it-IT" dirty="0" err="1"/>
              <a:t>Xfel</a:t>
            </a:r>
            <a:r>
              <a:rPr lang="it-IT" dirty="0"/>
              <a:t> e ESFR. Il contributo italiano a </a:t>
            </a:r>
            <a:r>
              <a:rPr lang="it-IT" dirty="0" err="1"/>
              <a:t>Xfel</a:t>
            </a:r>
            <a:r>
              <a:rPr lang="it-IT" dirty="0"/>
              <a:t> di 3.8 milioni </a:t>
            </a:r>
            <a:r>
              <a:rPr lang="it-IT" dirty="0" smtClean="0"/>
              <a:t>l’anno </a:t>
            </a:r>
            <a:r>
              <a:rPr lang="it-IT" dirty="0"/>
              <a:t>sarà preso dal </a:t>
            </a:r>
            <a:r>
              <a:rPr lang="it-IT" dirty="0" err="1"/>
              <a:t>min</a:t>
            </a:r>
            <a:r>
              <a:rPr lang="it-IT" dirty="0"/>
              <a:t> esteri, non dal FOE. </a:t>
            </a:r>
            <a:r>
              <a:rPr lang="it-IT" dirty="0" smtClean="0"/>
              <a:t>Quote </a:t>
            </a:r>
            <a:r>
              <a:rPr lang="it-IT" dirty="0"/>
              <a:t>della società XFEL saranno acquistate in ragione di 2/3 dal CNR e 1/3 </a:t>
            </a:r>
            <a:r>
              <a:rPr lang="it-IT" dirty="0" smtClean="0"/>
              <a:t>dall’INFN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Approvato</a:t>
            </a:r>
            <a:r>
              <a:rPr lang="en-US" dirty="0" smtClean="0"/>
              <a:t> addendum 2 all </a:t>
            </a:r>
            <a:r>
              <a:rPr lang="en-US" dirty="0" err="1" smtClean="0"/>
              <a:t>accordo</a:t>
            </a:r>
            <a:r>
              <a:rPr lang="en-US" dirty="0" smtClean="0"/>
              <a:t> KN3083 con CERN per </a:t>
            </a:r>
            <a:r>
              <a:rPr lang="en-US" dirty="0" err="1" smtClean="0"/>
              <a:t>realizzazione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magneti</a:t>
            </a:r>
            <a:r>
              <a:rPr lang="en-US" dirty="0" smtClean="0"/>
              <a:t> </a:t>
            </a:r>
            <a:r>
              <a:rPr lang="en-US" dirty="0" err="1" smtClean="0"/>
              <a:t>correttori</a:t>
            </a:r>
            <a:r>
              <a:rPr lang="en-US" dirty="0" smtClean="0"/>
              <a:t> </a:t>
            </a:r>
            <a:r>
              <a:rPr lang="en-US" dirty="0" err="1" smtClean="0"/>
              <a:t>multipolo</a:t>
            </a:r>
            <a:r>
              <a:rPr lang="en-US" dirty="0" smtClean="0"/>
              <a:t> per </a:t>
            </a:r>
            <a:r>
              <a:rPr lang="en-US" dirty="0" err="1" smtClean="0"/>
              <a:t>HiLumi</a:t>
            </a:r>
            <a:r>
              <a:rPr lang="en-US" dirty="0" smtClean="0"/>
              <a:t> LHC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ym typeface="Wingdings"/>
              </a:rPr>
              <a:t>Approvato</a:t>
            </a:r>
            <a:r>
              <a:rPr lang="en-US" dirty="0" smtClean="0">
                <a:sym typeface="Wingdings"/>
              </a:rPr>
              <a:t> addendum 2 al coop agreement </a:t>
            </a:r>
            <a:r>
              <a:rPr lang="en-US" dirty="0" err="1" smtClean="0">
                <a:sym typeface="Wingdings"/>
              </a:rPr>
              <a:t>tra</a:t>
            </a:r>
            <a:r>
              <a:rPr lang="en-US" dirty="0" smtClean="0">
                <a:sym typeface="Wingdings"/>
              </a:rPr>
              <a:t> DESY e INFN per test </a:t>
            </a:r>
            <a:r>
              <a:rPr lang="en-US" dirty="0" err="1" smtClean="0">
                <a:sym typeface="Wingdings"/>
              </a:rPr>
              <a:t>cavita</a:t>
            </a:r>
            <a:r>
              <a:rPr lang="en-US" dirty="0" smtClean="0">
                <a:sym typeface="Wingdings"/>
              </a:rPr>
              <a:t>’ per ESS </a:t>
            </a:r>
            <a:endParaRPr lang="en-US" dirty="0">
              <a:sym typeface="Wingdings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Venerdi' 2 Febbraio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Direttivo</a:t>
            </a:r>
            <a:r>
              <a:rPr lang="en-US" dirty="0" smtClean="0"/>
              <a:t> </a:t>
            </a:r>
            <a:r>
              <a:rPr lang="en-US" dirty="0" err="1" smtClean="0"/>
              <a:t>Novembre</a:t>
            </a:r>
            <a:r>
              <a:rPr lang="en-US" dirty="0" smtClean="0"/>
              <a:t> 2017</a:t>
            </a:r>
            <a:r>
              <a:rPr lang="en-US" strike="sngStrike" dirty="0"/>
              <a:t/>
            </a:r>
            <a:br>
              <a:rPr lang="en-US" strike="sngStrik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INFNlow-ATLAS</Template>
  <TotalTime>41780</TotalTime>
  <Words>2371</Words>
  <Application>Microsoft Macintosh PowerPoint</Application>
  <PresentationFormat>On-screen Show (4:3)</PresentationFormat>
  <Paragraphs>319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ＭＳ Ｐゴシック</vt:lpstr>
      <vt:lpstr>Times New Roman</vt:lpstr>
      <vt:lpstr>Wingdings</vt:lpstr>
      <vt:lpstr>Clarity</vt:lpstr>
      <vt:lpstr>Cds Febbraio  2018</vt:lpstr>
      <vt:lpstr>Direttori Dicembre 2017 </vt:lpstr>
      <vt:lpstr>Direttori Dicembre 2017 </vt:lpstr>
      <vt:lpstr>Direttori Dicembre 2017 </vt:lpstr>
      <vt:lpstr> Direttivo Dicembre 2017 </vt:lpstr>
      <vt:lpstr> Direttori Gennaio 2018 </vt:lpstr>
      <vt:lpstr> Direttori Gennaio 2017 </vt:lpstr>
      <vt:lpstr> Direttivo Gennaio 2017 </vt:lpstr>
      <vt:lpstr> Direttivo Novembre 2017 </vt:lpstr>
      <vt:lpstr> Regolamento del Personale  </vt:lpstr>
      <vt:lpstr> Regolamento di organizzazione e funzionamento (ROF) </vt:lpstr>
      <vt:lpstr>PowerPoint Presentation</vt:lpstr>
      <vt:lpstr>PowerPoint Presentation</vt:lpstr>
      <vt:lpstr>PowerPoint Presentation</vt:lpstr>
      <vt:lpstr>Notizie Locali</vt:lpstr>
      <vt:lpstr>Notizie Locali</vt:lpstr>
      <vt:lpstr>Notizie Locali</vt:lpstr>
      <vt:lpstr>Notizie Locali</vt:lpstr>
      <vt:lpstr>Notizie Locali</vt:lpstr>
      <vt:lpstr>Notizie Locali</vt:lpstr>
      <vt:lpstr>Notizie Locali</vt:lpstr>
      <vt:lpstr>Di scorta</vt:lpstr>
      <vt:lpstr>Direttori  Maggio 2017 </vt:lpstr>
      <vt:lpstr>Notizie Locali  </vt:lpstr>
      <vt:lpstr>Direttori  Marzo 2017 </vt:lpstr>
      <vt:lpstr>Direttori  Marzo 2017 </vt:lpstr>
    </vt:vector>
  </TitlesOfParts>
  <Manager/>
  <Company>INFN</Company>
  <LinksUpToDate>false</LinksUpToDate>
  <SharedDoc>false</SharedDoc>
  <HyperlinkBase/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Cds luglio 2012</dc:title>
  <dc:subject/>
  <dc:creator>Chiara Meroni</dc:creator>
  <cp:keywords/>
  <dc:description/>
  <cp:lastModifiedBy>Chiara Meroni</cp:lastModifiedBy>
  <cp:revision>872</cp:revision>
  <cp:lastPrinted>2017-12-01T08:52:47Z</cp:lastPrinted>
  <dcterms:created xsi:type="dcterms:W3CDTF">2012-07-01T07:42:44Z</dcterms:created>
  <dcterms:modified xsi:type="dcterms:W3CDTF">2018-02-02T08:55:50Z</dcterms:modified>
  <cp:category/>
</cp:coreProperties>
</file>