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99" r:id="rId5"/>
    <p:sldId id="414" r:id="rId6"/>
    <p:sldId id="397" r:id="rId7"/>
    <p:sldId id="402" r:id="rId8"/>
    <p:sldId id="403" r:id="rId9"/>
    <p:sldId id="398" r:id="rId10"/>
    <p:sldId id="400" r:id="rId11"/>
    <p:sldId id="413" r:id="rId12"/>
    <p:sldId id="415" r:id="rId13"/>
    <p:sldId id="416" r:id="rId14"/>
    <p:sldId id="401" r:id="rId15"/>
    <p:sldId id="422" r:id="rId16"/>
    <p:sldId id="409" r:id="rId17"/>
    <p:sldId id="417" r:id="rId18"/>
    <p:sldId id="418" r:id="rId19"/>
    <p:sldId id="404" r:id="rId20"/>
    <p:sldId id="407" r:id="rId21"/>
    <p:sldId id="405" r:id="rId22"/>
    <p:sldId id="259" r:id="rId23"/>
    <p:sldId id="412" r:id="rId24"/>
    <p:sldId id="419" r:id="rId25"/>
    <p:sldId id="420" r:id="rId26"/>
    <p:sldId id="410" r:id="rId27"/>
    <p:sldId id="411" r:id="rId28"/>
    <p:sldId id="4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8"/>
  </p:normalViewPr>
  <p:slideViewPr>
    <p:cSldViewPr snapToGrid="0" snapToObjects="1">
      <p:cViewPr varScale="1">
        <p:scale>
          <a:sx n="92" d="100"/>
          <a:sy n="92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BA3BD-AB2F-8B4D-9549-CC7386C36CB5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A535D-FA48-A941-8F38-E1A2B4320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6</a:t>
            </a:fld>
            <a:endParaRPr lang="nl-NL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9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535D-FA48-A941-8F38-E1A2B43204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535D-FA48-A941-8F38-E1A2B43204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4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0B56-3DD7-BA49-8430-2EFD31164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AC5B0-2243-7849-B85E-0C1CBFE62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1E05-39D4-1B41-BA5E-BCAC8A03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E7A8F-B7D6-8C42-865B-EA279C08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DAF9-F494-4345-8D19-FC6EED86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4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F89D-1E16-2A41-B474-5159382E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DE868-3E01-274E-AEC3-71F2A9414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A353E-2867-CE4F-BC08-D111FFEA5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1E344-79FD-B54F-879B-21E18055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0D082-4D7F-9A41-874E-32F8B24B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140175-1597-1949-BE84-B25F96637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E7B1B-20AA-CB44-9330-617819E29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FDD5E-0039-4E42-8643-BD68848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BAB38-EE0D-BE43-A8F8-13411AC1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9F87-0E12-DE4B-AA04-39B5928F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CB6C-12FE-1343-B736-2B3B8362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1C0C9-A3A7-7940-A351-CA02A6BF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3E4D-CA0C-C44E-A577-C3F1D45B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AE81A-F400-1144-890C-090BE9B4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A4E69-865D-DF4C-8359-710B8683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7BDC75-CDCD-8F40-BD5C-94B61DC9990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r="20816"/>
          <a:stretch/>
        </p:blipFill>
        <p:spPr bwMode="auto">
          <a:xfrm>
            <a:off x="11353800" y="0"/>
            <a:ext cx="771888" cy="127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12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C24B-1B9E-9744-B5F7-E671F2DC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2DBB7-DCF8-C04E-ABC7-2CE8D974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525A5-FAAC-9045-B964-1F5AE36F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EBFF5-779F-C246-8C9A-EA566810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D7FA-35BC-BD4E-8287-AD03A2CD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1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256B-8EE7-0341-837D-43403BA6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D319-B4D6-BC4E-A0D9-46B5A22E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A198E-8DF6-1444-85E9-1173A1396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91ED4-AC5E-F34E-A67F-80FE2DB3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7E9DC-B1DA-434F-BE6F-0FAAAF84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B7D0B-2BCA-2842-83C9-6AFA6220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0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0647-3EDF-2D47-9775-AC3F2B02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0C8DD-1011-AF48-A470-BC5FF9004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07ED1-F548-9140-A62B-7E35D837D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B12E3-D716-764D-873B-70359DF72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CE92B-45D8-A441-B821-12C3B3C5F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88B20-435B-8742-A5FA-06E42575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703BD-D9B3-104F-A427-1A79A143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CC270E-EF51-3A48-A0A6-D3B301C7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2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C5A3-0562-A840-9EF2-6D279138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7824E-9DE9-5245-BC1B-C0D8BCEC6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9D188-C341-6142-B6A2-52FD8557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7E03-114A-B94F-B9A8-69FC753B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9DC5B-8A3D-6848-91DF-8C111289D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FC1C9-5656-2A43-A2F6-4A054DF2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5E752-C47B-1044-895C-11C08EBA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1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D978-155B-E14B-BAE2-716908E1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66881-1E81-AF47-96BE-ACF24234F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B75BE-B71C-474D-BE79-033B945E7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9373C-0155-5740-9E7F-87F3B65A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3D057-61BB-394C-91C1-B11F6B25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B9690-05B9-CE44-9120-8E3BA53D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3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7E8D-3308-C146-8D89-B2B65FCE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1AD0A-6C64-FD47-B709-1ED2D5896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D40D6-36A9-204B-9EE2-2AE50203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56D23-E61E-8B4F-B0EC-7FCACCEE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3A404-840E-EA4B-98A9-5E87A727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03240-5D9A-8147-8993-CDF2A80D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3448F4-5543-8146-8BB3-1166F49A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F3465-48C3-9043-BCFF-6DE6214D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0508-AD57-4146-9F57-F187A59BA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4892F-1553-1246-8133-948190EF7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488A-1A8F-DB48-A9C4-25189690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6CA7-C03C-E343-AD0E-A99509FC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829E-DE45-C547-B818-F8CA1096F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Highlights from the Pierre Auger Observatory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39BB3-C21B-2541-8E13-BEC5C5B10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Charles Timmermans, on behalf of the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45DAF-F2FA-A945-B070-97EFC269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890" y="5876010"/>
            <a:ext cx="2877110" cy="921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D4E23-7CE8-354C-9C1A-857C47DC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07" y="5876009"/>
            <a:ext cx="2349948" cy="9211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72D65C2-6F94-284D-8F03-9D76751F4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r="20816"/>
          <a:stretch/>
        </p:blipFill>
        <p:spPr bwMode="auto">
          <a:xfrm>
            <a:off x="10608130" y="0"/>
            <a:ext cx="151755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2074D-992E-1F4C-97C7-ACB179FC7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95" y="157163"/>
            <a:ext cx="2111365" cy="12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1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1ED6-4E67-F740-AAD0-3233DE73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Composition: The elongation rate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C434C-78BD-6E41-A112-36D8C0A9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158A0-264A-EC49-8B15-F2954A17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E6144-9C9C-0249-B4B3-83E81738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470" y="1353786"/>
            <a:ext cx="4897582" cy="492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6241AE-810F-EC45-9502-1852E824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549"/>
          <a:stretch/>
        </p:blipFill>
        <p:spPr>
          <a:xfrm>
            <a:off x="468113" y="1196916"/>
            <a:ext cx="5368610" cy="5159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7F64A-5437-D74B-B6A7-AE87A2040A22}"/>
              </a:ext>
            </a:extLst>
          </p:cNvPr>
          <p:cNvSpPr txBox="1"/>
          <p:nvPr/>
        </p:nvSpPr>
        <p:spPr>
          <a:xfrm>
            <a:off x="5836722" y="6089481"/>
            <a:ext cx="206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J. </a:t>
            </a:r>
            <a:r>
              <a:rPr lang="en-US" dirty="0" err="1">
                <a:solidFill>
                  <a:srgbClr val="FF0000"/>
                </a:solidFill>
              </a:rPr>
              <a:t>Bellido</a:t>
            </a:r>
            <a:r>
              <a:rPr lang="en-US" dirty="0">
                <a:solidFill>
                  <a:srgbClr val="FF0000"/>
                </a:solidFill>
              </a:rPr>
              <a:t>, ICRC 2017</a:t>
            </a:r>
          </a:p>
        </p:txBody>
      </p:sp>
    </p:spTree>
    <p:extLst>
      <p:ext uri="{BB962C8B-B14F-4D97-AF65-F5344CB8AC3E}">
        <p14:creationId xmlns:p14="http://schemas.microsoft.com/office/powerpoint/2010/main" val="208097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420F9C-47E1-684B-9326-78015064D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549"/>
          <a:stretch/>
        </p:blipFill>
        <p:spPr>
          <a:xfrm>
            <a:off x="468113" y="1379478"/>
            <a:ext cx="4958910" cy="4765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71D44-3DDB-3A4C-B625-C21B9A30A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2" t="9346" r="1602"/>
          <a:stretch/>
        </p:blipFill>
        <p:spPr>
          <a:xfrm>
            <a:off x="5836723" y="1681416"/>
            <a:ext cx="6103983" cy="4615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81ED6-4E67-F740-AAD0-3233DE73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Telescope Array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C434C-78BD-6E41-A112-36D8C0A9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158A0-264A-EC49-8B15-F2954A17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02A4CA-6B14-1141-B1A7-EA71DF9FB686}"/>
              </a:ext>
            </a:extLst>
          </p:cNvPr>
          <p:cNvSpPr/>
          <p:nvPr/>
        </p:nvSpPr>
        <p:spPr>
          <a:xfrm rot="20367858">
            <a:off x="2271342" y="2967335"/>
            <a:ext cx="7649338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talk by Olivier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Deligny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Today 11:35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3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899FB0-36F5-B944-B50D-E4D657E0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619" y="1438895"/>
            <a:ext cx="6272894" cy="4206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D82F81-3992-F444-9BAE-B40FC358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Composition/Interactions: SD risetime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8AF4-BCEF-1440-AE43-E454C6FD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45062-A5BB-CC4B-876B-13B6850F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FF9E7-2AFD-7342-820A-B86FF5CD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5348" y="656809"/>
            <a:ext cx="7586008" cy="54524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A9E6E4-303C-A94B-811F-A7ED7EF43DD0}"/>
              </a:ext>
            </a:extLst>
          </p:cNvPr>
          <p:cNvSpPr/>
          <p:nvPr/>
        </p:nvSpPr>
        <p:spPr>
          <a:xfrm>
            <a:off x="7312353" y="581622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arXiv:1710.07249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8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74E3-94F1-B44F-B4E7-DB4822CA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Composition/Interactions: SD risetime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50E55-8111-534C-A6DF-BAC5674C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7A40D-5F93-6F4A-A8BA-88C27F0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C9752-E1EF-D84C-BC2A-1042BC355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7" y="1960853"/>
            <a:ext cx="4618935" cy="4578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48E87-A4DC-BB49-BD7D-03BCE1D4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846" y="1504812"/>
            <a:ext cx="3393385" cy="350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8D41B-B6F5-884C-8273-E0221E40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70" y="1504812"/>
            <a:ext cx="3192117" cy="3164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C41BB-5F3B-D145-BBB8-15A707E4841F}"/>
              </a:ext>
            </a:extLst>
          </p:cNvPr>
          <p:cNvSpPr txBox="1"/>
          <p:nvPr/>
        </p:nvSpPr>
        <p:spPr>
          <a:xfrm>
            <a:off x="4842629" y="5223614"/>
            <a:ext cx="733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Problem: Muon content not well described in simulations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5BF2D5-EF03-2440-96F2-1E31CCCCE415}"/>
              </a:ext>
            </a:extLst>
          </p:cNvPr>
          <p:cNvCxnSpPr/>
          <p:nvPr/>
        </p:nvCxnSpPr>
        <p:spPr>
          <a:xfrm>
            <a:off x="967409" y="4365555"/>
            <a:ext cx="3617843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954D8C-8F1D-FA4D-BE81-4B363946D18E}"/>
              </a:ext>
            </a:extLst>
          </p:cNvPr>
          <p:cNvSpPr/>
          <p:nvPr/>
        </p:nvSpPr>
        <p:spPr>
          <a:xfrm>
            <a:off x="7312353" y="581622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arXiv:1710.07249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4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617A-4FC6-DE48-A7F6-4B6D7799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943" y="1873291"/>
            <a:ext cx="5390408" cy="1677431"/>
          </a:xfrm>
        </p:spPr>
        <p:txBody>
          <a:bodyPr>
            <a:normAutofit fontScale="90000"/>
          </a:bodyPr>
          <a:lstStyle/>
          <a:p>
            <a:r>
              <a:rPr lang="en-US" dirty="0"/>
              <a:t>Composition</a:t>
            </a:r>
            <a:br>
              <a:rPr lang="en-US" dirty="0"/>
            </a:br>
            <a:r>
              <a:rPr lang="en-US" dirty="0"/>
              <a:t>Interactions: </a:t>
            </a:r>
            <a:br>
              <a:rPr lang="en-US" dirty="0"/>
            </a:br>
            <a:r>
              <a:rPr lang="en-US" dirty="0"/>
              <a:t>SD observables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23D84-323B-E342-91D3-2E2AA2C9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28060-8CA2-9F41-9746-6F899760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9F7FE-E034-FA4A-8D42-93614689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94"/>
          <a:stretch/>
        </p:blipFill>
        <p:spPr>
          <a:xfrm>
            <a:off x="79634" y="0"/>
            <a:ext cx="7207314" cy="6721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E5BEA7-FE8A-494E-B740-2461B4404F70}"/>
              </a:ext>
            </a:extLst>
          </p:cNvPr>
          <p:cNvSpPr/>
          <p:nvPr/>
        </p:nvSpPr>
        <p:spPr>
          <a:xfrm>
            <a:off x="7286948" y="5338583"/>
            <a:ext cx="19287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arXiv:1407.5919 </a:t>
            </a:r>
          </a:p>
          <a:p>
            <a:r>
              <a:rPr lang="en-US" dirty="0">
                <a:solidFill>
                  <a:srgbClr val="FF0000"/>
                </a:solidFill>
              </a:rPr>
              <a:t>arXiv:1604.00978 </a:t>
            </a:r>
          </a:p>
          <a:p>
            <a:r>
              <a:rPr lang="en-US" dirty="0">
                <a:solidFill>
                  <a:srgbClr val="FF0000"/>
                </a:solidFill>
              </a:rPr>
              <a:t>arXiv:1710.07249 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320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617A-4FC6-DE48-A7F6-4B6D7799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Composition/Interactions: SD observables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23D84-323B-E342-91D3-2E2AA2C9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28060-8CA2-9F41-9746-6F899760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0E1DC-69F2-3B49-9C43-B54BC8985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2" y="1531373"/>
            <a:ext cx="6380262" cy="4287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4D85E1-32DD-374A-BE80-BB4EA7F1BB3F}"/>
              </a:ext>
            </a:extLst>
          </p:cNvPr>
          <p:cNvSpPr txBox="1"/>
          <p:nvPr/>
        </p:nvSpPr>
        <p:spPr>
          <a:xfrm>
            <a:off x="7002604" y="2693622"/>
            <a:ext cx="468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Muon/Energy scaling required to get model in agreement with data </a:t>
            </a:r>
          </a:p>
          <a:p>
            <a:r>
              <a:rPr lang="en-US" sz="2400" dirty="0"/>
              <a:t>(Number of muons vs energy)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E5A34-DE81-7449-B388-BD9F53D6FC1D}"/>
              </a:ext>
            </a:extLst>
          </p:cNvPr>
          <p:cNvSpPr/>
          <p:nvPr/>
        </p:nvSpPr>
        <p:spPr>
          <a:xfrm>
            <a:off x="4986876" y="5718297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arXiv:1408.1421 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39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6012-4F03-6F48-82C9-C095F569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Searches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F97D8-AB25-D34D-BC7E-B316870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C0EB4-4726-2148-BF4E-AAA79E12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D4BD4-88D5-FF4A-B6E2-A607E70D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746"/>
            <a:ext cx="12397589" cy="3909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D808A-3BCC-1945-B28E-A4F96A9391B7}"/>
              </a:ext>
            </a:extLst>
          </p:cNvPr>
          <p:cNvSpPr txBox="1"/>
          <p:nvPr/>
        </p:nvSpPr>
        <p:spPr>
          <a:xfrm>
            <a:off x="2690191" y="5666387"/>
            <a:ext cx="6488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Deep showers, small footprint, few stations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546C1-ECD5-5044-A0F2-39581F402199}"/>
              </a:ext>
            </a:extLst>
          </p:cNvPr>
          <p:cNvSpPr/>
          <p:nvPr/>
        </p:nvSpPr>
        <p:spPr>
          <a:xfrm>
            <a:off x="928170" y="5374493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arXiv:1612.01517 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2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6012-4F03-6F48-82C9-C095F569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Searches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F97D8-AB25-D34D-BC7E-B316870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C0EB4-4726-2148-BF4E-AAA79E12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C294E-5619-524D-8903-515570D2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96" y="1580387"/>
            <a:ext cx="6814930" cy="5141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B34B7-DBCD-F141-9E9E-FDB9DCF0F545}"/>
              </a:ext>
            </a:extLst>
          </p:cNvPr>
          <p:cNvSpPr txBox="1"/>
          <p:nvPr/>
        </p:nvSpPr>
        <p:spPr>
          <a:xfrm>
            <a:off x="8565873" y="2821086"/>
            <a:ext cx="3082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a multivariate analysis (BDT) photon candidates are selected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91BA3-409B-5A4B-8683-A291E54D4198}"/>
              </a:ext>
            </a:extLst>
          </p:cNvPr>
          <p:cNvSpPr/>
          <p:nvPr/>
        </p:nvSpPr>
        <p:spPr>
          <a:xfrm>
            <a:off x="330759" y="5802005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arXiv:1612.01517 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3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6012-4F03-6F48-82C9-C095F569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Limits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43459-C46A-6146-8A90-F9BA5D60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51" y="1298132"/>
            <a:ext cx="7696821" cy="545077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F97D8-AB25-D34D-BC7E-B316870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C0EB4-4726-2148-BF4E-AAA79E12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9F99-84E9-8F44-A7D1-4850C79507CF}"/>
              </a:ext>
            </a:extLst>
          </p:cNvPr>
          <p:cNvSpPr txBox="1"/>
          <p:nvPr/>
        </p:nvSpPr>
        <p:spPr>
          <a:xfrm>
            <a:off x="8111172" y="2796209"/>
            <a:ext cx="384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Exotic models are excluded</a:t>
            </a:r>
          </a:p>
          <a:p>
            <a:endParaRPr lang="en-US" sz="2400" dirty="0"/>
          </a:p>
          <a:p>
            <a:r>
              <a:rPr lang="en-US" sz="2400" dirty="0"/>
              <a:t>First bite into proton-only GZK models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AE7B8-D93D-DE4B-8650-95D7C27980AB}"/>
              </a:ext>
            </a:extLst>
          </p:cNvPr>
          <p:cNvSpPr/>
          <p:nvPr/>
        </p:nvSpPr>
        <p:spPr>
          <a:xfrm>
            <a:off x="2209800" y="6208624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arXiv:1612.01517 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AFA00-B193-094A-86DB-EA496E101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58" y="1613496"/>
            <a:ext cx="7357945" cy="5025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CDBD1-C937-5E4B-9C7A-B342D061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05E75F-EEC8-0144-9EE1-5041783CDC9C}"/>
              </a:ext>
            </a:extLst>
          </p:cNvPr>
          <p:cNvSpPr/>
          <p:nvPr/>
        </p:nvSpPr>
        <p:spPr>
          <a:xfrm rot="20402735">
            <a:off x="2095968" y="2967335"/>
            <a:ext cx="8000075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talk by Michael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Schimp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Thursday 17:50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E3143-3750-7E41-8069-279ECCF8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3463-5E63-E540-83B2-9A31C173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5E808-795B-2C4B-8C1C-06CB6FC675C7}"/>
              </a:ext>
            </a:extLst>
          </p:cNvPr>
          <p:cNvSpPr txBox="1"/>
          <p:nvPr/>
        </p:nvSpPr>
        <p:spPr>
          <a:xfrm>
            <a:off x="8770969" y="5849437"/>
            <a:ext cx="210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Unger, ICRC 2017</a:t>
            </a:r>
          </a:p>
        </p:txBody>
      </p:sp>
    </p:spTree>
    <p:extLst>
      <p:ext uri="{BB962C8B-B14F-4D97-AF65-F5344CB8AC3E}">
        <p14:creationId xmlns:p14="http://schemas.microsoft.com/office/powerpoint/2010/main" val="303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E34BD-F72C-F34F-B916-993819F1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AD436-700E-3743-9FF0-3E9DA946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Observatory</a:t>
            </a:r>
          </a:p>
          <a:p>
            <a:r>
              <a:rPr lang="en-US" dirty="0"/>
              <a:t>The Cosmic Ray Spectrum</a:t>
            </a:r>
          </a:p>
          <a:p>
            <a:r>
              <a:rPr lang="en-US" dirty="0"/>
              <a:t>The Composition of Cosmic Rays</a:t>
            </a:r>
          </a:p>
          <a:p>
            <a:r>
              <a:rPr lang="en-US" dirty="0"/>
              <a:t>Photons</a:t>
            </a:r>
          </a:p>
          <a:p>
            <a:r>
              <a:rPr lang="en-US" dirty="0"/>
              <a:t>Topics covered in detail at this conference</a:t>
            </a:r>
          </a:p>
          <a:p>
            <a:r>
              <a:rPr lang="en-US" dirty="0"/>
              <a:t>The upgrade of Auger: </a:t>
            </a:r>
            <a:r>
              <a:rPr lang="en-US" dirty="0" err="1"/>
              <a:t>AugerPrime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B4773-1801-3C4A-8FFF-86F9B201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EC304-4D18-0B4C-8836-945E4966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7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74DDCA-DE48-E74C-967E-34432244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2" y="1249050"/>
            <a:ext cx="11614273" cy="505866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BA87D-F6F7-9843-80F3-E90EE09A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0" y="0"/>
            <a:ext cx="10515600" cy="1325563"/>
          </a:xfrm>
        </p:spPr>
        <p:txBody>
          <a:bodyPr/>
          <a:lstStyle/>
          <a:p>
            <a:r>
              <a:rPr lang="en-US" dirty="0"/>
              <a:t>Origin of Cosmic Rays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BECFE3-C965-F949-8E33-17A75F693415}"/>
              </a:ext>
            </a:extLst>
          </p:cNvPr>
          <p:cNvSpPr/>
          <p:nvPr/>
        </p:nvSpPr>
        <p:spPr>
          <a:xfrm rot="20295495">
            <a:off x="1714910" y="2596419"/>
            <a:ext cx="7254679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talk by Quentin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Today 13:05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W-Top-10-Breakthrough-2017-Logo.gif" descr="PW-Top-10-Breakthrough-2017-Logo.gif">
            <a:extLst>
              <a:ext uri="{FF2B5EF4-FFF2-40B4-BE49-F238E27FC236}">
                <a16:creationId xmlns:a16="http://schemas.microsoft.com/office/drawing/2014/main" id="{69C854CF-D712-9445-8F4B-19B241176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231" y="1134965"/>
            <a:ext cx="1908202" cy="19082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70F36-E11E-584D-9312-D20AAF0B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45F6C-328B-6C4E-AF5C-A661EDFF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40232-AE45-B14C-87F7-C1F09380742C}"/>
              </a:ext>
            </a:extLst>
          </p:cNvPr>
          <p:cNvSpPr txBox="1"/>
          <p:nvPr/>
        </p:nvSpPr>
        <p:spPr>
          <a:xfrm>
            <a:off x="106083" y="5785189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Science 357, 2017</a:t>
            </a:r>
          </a:p>
        </p:txBody>
      </p:sp>
    </p:spTree>
    <p:extLst>
      <p:ext uri="{BB962C8B-B14F-4D97-AF65-F5344CB8AC3E}">
        <p14:creationId xmlns:p14="http://schemas.microsoft.com/office/powerpoint/2010/main" val="299216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0206A-B5CE-F34C-80A2-A3302E5BE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4" b="15003"/>
          <a:stretch/>
        </p:blipFill>
        <p:spPr>
          <a:xfrm>
            <a:off x="6368198" y="2210531"/>
            <a:ext cx="5569854" cy="3145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6A777B-5BA5-FB4B-8004-B2CBD195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91" y="1532163"/>
            <a:ext cx="5314988" cy="4672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649DD-09DC-C145-97E9-409AC35E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Detection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460C69-F60E-F74B-AF57-CFABB20175FE}"/>
              </a:ext>
            </a:extLst>
          </p:cNvPr>
          <p:cNvSpPr/>
          <p:nvPr/>
        </p:nvSpPr>
        <p:spPr>
          <a:xfrm rot="20689111">
            <a:off x="2384959" y="2967335"/>
            <a:ext cx="7422096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talk by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Jörg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Hörandel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Today 12:35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00D8EE-E86C-8944-BF6C-A5273061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15A0A-B561-5746-A75C-D30AE763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3A838-71C2-AA4D-BBB8-E54C57C71370}"/>
              </a:ext>
            </a:extLst>
          </p:cNvPr>
          <p:cNvSpPr/>
          <p:nvPr/>
        </p:nvSpPr>
        <p:spPr>
          <a:xfrm>
            <a:off x="2209800" y="6208624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arXiv:1806.05386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98A2-9055-5349-A199-E5FC3074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Upgrade: </a:t>
            </a:r>
            <a:r>
              <a:rPr lang="en-US" dirty="0" err="1"/>
              <a:t>AugerPrime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62836-7506-A348-ABD4-0B607718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67" y="2687440"/>
            <a:ext cx="4096179" cy="3647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0B06E-18A3-A04A-B891-44A040F40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1"/>
          <a:stretch/>
        </p:blipFill>
        <p:spPr>
          <a:xfrm>
            <a:off x="7261631" y="808997"/>
            <a:ext cx="4092170" cy="1857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9522C-3CF7-1141-AAA4-EC162FDFEEEA}"/>
              </a:ext>
            </a:extLst>
          </p:cNvPr>
          <p:cNvSpPr txBox="1"/>
          <p:nvPr/>
        </p:nvSpPr>
        <p:spPr>
          <a:xfrm>
            <a:off x="617516" y="2339440"/>
            <a:ext cx="5925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3.8 m2 scintillator on each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 of station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small PMT in WCD to increase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Buried counters in 750-m array (AMIGA)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FD uptime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81BDB-2C8B-1C43-8703-79DA0735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843E26-CB5F-D541-8F96-6B450C94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5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978B-8154-FD4A-832A-7824D84D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with </a:t>
            </a:r>
            <a:r>
              <a:rPr lang="en-US" dirty="0" err="1"/>
              <a:t>AugerPrime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BD862B-EA5B-C04A-8932-68889BD7DEC5}"/>
              </a:ext>
            </a:extLst>
          </p:cNvPr>
          <p:cNvGrpSpPr>
            <a:grpSpLocks noChangeAspect="1"/>
          </p:cNvGrpSpPr>
          <p:nvPr/>
        </p:nvGrpSpPr>
        <p:grpSpPr>
          <a:xfrm>
            <a:off x="1353104" y="1398427"/>
            <a:ext cx="9995245" cy="4738428"/>
            <a:chOff x="3685554" y="955421"/>
            <a:chExt cx="5219702" cy="1917701"/>
          </a:xfrm>
        </p:grpSpPr>
        <p:pic>
          <p:nvPicPr>
            <p:cNvPr id="5" name="Picture 4" descr="scenarios.pdf">
              <a:extLst>
                <a:ext uri="{FF2B5EF4-FFF2-40B4-BE49-F238E27FC236}">
                  <a16:creationId xmlns:a16="http://schemas.microsoft.com/office/drawing/2014/main" id="{0E1D71A1-960D-584E-A5FF-9072F054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554" y="955421"/>
              <a:ext cx="5219702" cy="19177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E8951-CC4C-504B-90F4-7774B9DF71B5}"/>
                </a:ext>
              </a:extLst>
            </p:cNvPr>
            <p:cNvSpPr txBox="1"/>
            <p:nvPr/>
          </p:nvSpPr>
          <p:spPr>
            <a:xfrm>
              <a:off x="4253495" y="1625400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6AFB8-F593-5348-AACA-C67C78467055}"/>
                </a:ext>
              </a:extLst>
            </p:cNvPr>
            <p:cNvSpPr txBox="1"/>
            <p:nvPr/>
          </p:nvSpPr>
          <p:spPr>
            <a:xfrm>
              <a:off x="4885782" y="1630837"/>
              <a:ext cx="443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50EABB-C7E6-244F-8519-BBAD5C1E82EE}"/>
                </a:ext>
              </a:extLst>
            </p:cNvPr>
            <p:cNvSpPr txBox="1"/>
            <p:nvPr/>
          </p:nvSpPr>
          <p:spPr>
            <a:xfrm>
              <a:off x="5205017" y="1243431"/>
              <a:ext cx="33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F00"/>
                  </a:solidFill>
                </a:rPr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DD6F78-7181-264A-B72C-45200F7103ED}"/>
                </a:ext>
              </a:extLst>
            </p:cNvPr>
            <p:cNvSpPr txBox="1"/>
            <p:nvPr/>
          </p:nvSpPr>
          <p:spPr>
            <a:xfrm>
              <a:off x="5929217" y="1718706"/>
              <a:ext cx="40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6B669-E321-CF41-ADC6-77C2875B5306}"/>
                </a:ext>
              </a:extLst>
            </p:cNvPr>
            <p:cNvSpPr txBox="1"/>
            <p:nvPr/>
          </p:nvSpPr>
          <p:spPr>
            <a:xfrm>
              <a:off x="7899932" y="1303694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3FB976-C692-534E-8964-FA81ED12389C}"/>
                </a:ext>
              </a:extLst>
            </p:cNvPr>
            <p:cNvSpPr txBox="1"/>
            <p:nvPr/>
          </p:nvSpPr>
          <p:spPr>
            <a:xfrm>
              <a:off x="7477800" y="2088037"/>
              <a:ext cx="443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220755-47EC-4F40-A336-DB35DA45CC23}"/>
                </a:ext>
              </a:extLst>
            </p:cNvPr>
            <p:cNvSpPr txBox="1"/>
            <p:nvPr/>
          </p:nvSpPr>
          <p:spPr>
            <a:xfrm>
              <a:off x="7144130" y="1455306"/>
              <a:ext cx="33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F00"/>
                  </a:solidFill>
                </a:rPr>
                <a:t>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FD5185-44D0-E444-A9EF-517FE5B0E70C}"/>
                </a:ext>
              </a:extLst>
            </p:cNvPr>
            <p:cNvSpPr txBox="1"/>
            <p:nvPr/>
          </p:nvSpPr>
          <p:spPr>
            <a:xfrm>
              <a:off x="7917201" y="1949051"/>
              <a:ext cx="40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80AC05-6873-454D-8A52-F1B47E05EDD8}"/>
              </a:ext>
            </a:extLst>
          </p:cNvPr>
          <p:cNvGrpSpPr/>
          <p:nvPr/>
        </p:nvGrpSpPr>
        <p:grpSpPr>
          <a:xfrm>
            <a:off x="2014282" y="1839740"/>
            <a:ext cx="6208297" cy="3686727"/>
            <a:chOff x="2031632" y="1845215"/>
            <a:chExt cx="6208297" cy="36867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27F41B-E742-FD4A-835F-7397DEE83C9E}"/>
                </a:ext>
              </a:extLst>
            </p:cNvPr>
            <p:cNvSpPr/>
            <p:nvPr/>
          </p:nvSpPr>
          <p:spPr>
            <a:xfrm rot="10800000">
              <a:off x="2031632" y="1859281"/>
              <a:ext cx="1293033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000000">
                    <a:alpha val="75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27A485-87E8-9B4A-AA9B-D534ACCE8070}"/>
                </a:ext>
              </a:extLst>
            </p:cNvPr>
            <p:cNvSpPr/>
            <p:nvPr/>
          </p:nvSpPr>
          <p:spPr>
            <a:xfrm rot="10800000">
              <a:off x="6946896" y="1845215"/>
              <a:ext cx="1293033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000000">
                    <a:alpha val="75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815D8-E304-2F4F-9D21-A8D387F96386}"/>
              </a:ext>
            </a:extLst>
          </p:cNvPr>
          <p:cNvGrpSpPr/>
          <p:nvPr/>
        </p:nvGrpSpPr>
        <p:grpSpPr>
          <a:xfrm>
            <a:off x="3845555" y="1845215"/>
            <a:ext cx="7270120" cy="3686730"/>
            <a:chOff x="3845555" y="1588655"/>
            <a:chExt cx="7270120" cy="36867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A6AE6E-F368-D14C-BC71-E16A6FD111EE}"/>
                </a:ext>
              </a:extLst>
            </p:cNvPr>
            <p:cNvSpPr/>
            <p:nvPr/>
          </p:nvSpPr>
          <p:spPr>
            <a:xfrm>
              <a:off x="3845555" y="1602724"/>
              <a:ext cx="2349924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22000">
                  <a:srgbClr val="000000">
                    <a:alpha val="50000"/>
                  </a:srgbClr>
                </a:gs>
                <a:gs pos="50000">
                  <a:schemeClr val="tx1"/>
                </a:gs>
                <a:gs pos="100000">
                  <a:srgbClr val="00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82CCC4-7675-CA41-99E9-6ED1F42DE33B}"/>
                </a:ext>
              </a:extLst>
            </p:cNvPr>
            <p:cNvSpPr/>
            <p:nvPr/>
          </p:nvSpPr>
          <p:spPr>
            <a:xfrm>
              <a:off x="8765751" y="1588655"/>
              <a:ext cx="2349924" cy="367266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22000">
                  <a:srgbClr val="000000">
                    <a:alpha val="50000"/>
                  </a:srgbClr>
                </a:gs>
                <a:gs pos="50000">
                  <a:schemeClr val="tx1"/>
                </a:gs>
                <a:gs pos="100000">
                  <a:srgbClr val="00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F46A95-807A-004F-B20A-CE87883DE22C}"/>
              </a:ext>
            </a:extLst>
          </p:cNvPr>
          <p:cNvGrpSpPr/>
          <p:nvPr/>
        </p:nvGrpSpPr>
        <p:grpSpPr>
          <a:xfrm>
            <a:off x="4389727" y="1804745"/>
            <a:ext cx="6754884" cy="465265"/>
            <a:chOff x="4876615" y="1804745"/>
            <a:chExt cx="6754884" cy="4652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89A807-431B-2B48-9E58-1AD4D0E0ADF4}"/>
                </a:ext>
              </a:extLst>
            </p:cNvPr>
            <p:cNvSpPr txBox="1"/>
            <p:nvPr/>
          </p:nvSpPr>
          <p:spPr>
            <a:xfrm>
              <a:off x="4876615" y="1808345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AugerPrime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320392-AE33-BD4C-9583-A2A61ABA5B5B}"/>
                </a:ext>
              </a:extLst>
            </p:cNvPr>
            <p:cNvSpPr txBox="1"/>
            <p:nvPr/>
          </p:nvSpPr>
          <p:spPr>
            <a:xfrm>
              <a:off x="9819785" y="1804745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AugerPrime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FF949CD-6F23-F647-9776-72403E90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588451B-8533-3842-8CE7-91795DAE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23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2D903D-384D-4A41-928E-936CC0A1F4BF}"/>
              </a:ext>
            </a:extLst>
          </p:cNvPr>
          <p:cNvSpPr/>
          <p:nvPr/>
        </p:nvSpPr>
        <p:spPr>
          <a:xfrm>
            <a:off x="2209800" y="6208624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arXiv:1604.03637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F969-2756-CD41-8B9B-EBE83EEA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with </a:t>
            </a:r>
            <a:r>
              <a:rPr lang="en-US" dirty="0" err="1"/>
              <a:t>AugerPrime</a:t>
            </a:r>
            <a:r>
              <a:rPr lang="en-US" dirty="0"/>
              <a:t>: Expected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888B5-C62E-7044-B396-A931247D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BCDA-AC8E-6340-9CF6-90BC12ED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0A368-028C-0C4C-B90D-C61760585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70" y="1690688"/>
            <a:ext cx="9721899" cy="4641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D093E-FA50-194C-B10B-7A87FDF6DE88}"/>
              </a:ext>
            </a:extLst>
          </p:cNvPr>
          <p:cNvSpPr/>
          <p:nvPr/>
        </p:nvSpPr>
        <p:spPr>
          <a:xfrm>
            <a:off x="2209800" y="6208624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arXiv:1604.03637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29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4DA64-6278-EE42-B5BB-3A36A62A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336" y="365125"/>
            <a:ext cx="7894216" cy="6484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3948D-ECA4-564A-AA47-CB70908C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234496"/>
            <a:ext cx="10515600" cy="1325563"/>
          </a:xfrm>
        </p:spPr>
        <p:txBody>
          <a:bodyPr/>
          <a:lstStyle/>
          <a:p>
            <a:r>
              <a:rPr lang="en-US" dirty="0" err="1"/>
              <a:t>AugerPrime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E2125-44A2-FF44-8104-196E8CE0B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9F747-85C5-7441-9DE9-9177EBF7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F57C7-C5D5-B54C-8C6A-42373876DF17}"/>
              </a:ext>
            </a:extLst>
          </p:cNvPr>
          <p:cNvSpPr/>
          <p:nvPr/>
        </p:nvSpPr>
        <p:spPr>
          <a:xfrm>
            <a:off x="1755259" y="5921962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arXiv:1604.03637</a:t>
            </a:r>
            <a:endParaRPr lang="en-US" dirty="0">
              <a:solidFill>
                <a:srgbClr val="FF0000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0C11B8-F469-C146-BD18-7E50CB957D37}"/>
              </a:ext>
            </a:extLst>
          </p:cNvPr>
          <p:cNvSpPr/>
          <p:nvPr/>
        </p:nvSpPr>
        <p:spPr>
          <a:xfrm>
            <a:off x="10082154" y="6448301"/>
            <a:ext cx="985652" cy="401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2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D951-A81F-7542-A4D6-CCBF0F1C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performance of </a:t>
            </a:r>
            <a:r>
              <a:rPr lang="en-US" dirty="0" err="1"/>
              <a:t>AugerPrime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A367F-5CCE-FD4C-B55B-E7744E1E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7" y="1692337"/>
            <a:ext cx="5637258" cy="425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603AE-AAF1-724B-84A4-A6CDE8A93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4"/>
          <a:stretch/>
        </p:blipFill>
        <p:spPr>
          <a:xfrm>
            <a:off x="6184651" y="1415669"/>
            <a:ext cx="5536294" cy="443886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DE4476-0F90-4844-813D-D6C90332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62D72-C867-E749-ADD6-E8FBD4CB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70564-DEBB-EC4D-9A01-384F4D90EFB7}"/>
              </a:ext>
            </a:extLst>
          </p:cNvPr>
          <p:cNvSpPr txBox="1"/>
          <p:nvPr/>
        </p:nvSpPr>
        <p:spPr>
          <a:xfrm>
            <a:off x="7558741" y="6169580"/>
            <a:ext cx="210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Unger, ICRC 2017</a:t>
            </a:r>
          </a:p>
        </p:txBody>
      </p:sp>
    </p:spTree>
    <p:extLst>
      <p:ext uri="{BB962C8B-B14F-4D97-AF65-F5344CB8AC3E}">
        <p14:creationId xmlns:p14="http://schemas.microsoft.com/office/powerpoint/2010/main" val="1882921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D951-A81F-7542-A4D6-CCBF0F1C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performance of </a:t>
            </a:r>
            <a:r>
              <a:rPr lang="en-US" dirty="0" err="1"/>
              <a:t>AugerPrime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A367F-5CCE-FD4C-B55B-E7744E1E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7" y="1692337"/>
            <a:ext cx="5637258" cy="4259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1F828-7303-0A41-92ED-75EB0F15F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030"/>
          <a:stretch/>
        </p:blipFill>
        <p:spPr>
          <a:xfrm>
            <a:off x="6096000" y="1438697"/>
            <a:ext cx="5767914" cy="47174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27DE6-5EF8-7647-9213-F290BD38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FB5F0-76DF-4D4E-96B8-1C26A7D3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8FFC1-6254-BC4B-9EB7-89776AC8D760}"/>
              </a:ext>
            </a:extLst>
          </p:cNvPr>
          <p:cNvSpPr txBox="1"/>
          <p:nvPr/>
        </p:nvSpPr>
        <p:spPr>
          <a:xfrm>
            <a:off x="7787341" y="6096128"/>
            <a:ext cx="210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Unger, ICRC 2017</a:t>
            </a:r>
          </a:p>
        </p:txBody>
      </p:sp>
    </p:spTree>
    <p:extLst>
      <p:ext uri="{BB962C8B-B14F-4D97-AF65-F5344CB8AC3E}">
        <p14:creationId xmlns:p14="http://schemas.microsoft.com/office/powerpoint/2010/main" val="3577999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90B9-3FBD-604C-B908-DB791B8B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31" y="275915"/>
            <a:ext cx="10515600" cy="1325563"/>
          </a:xfrm>
        </p:spPr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EB8F3-1C7A-A241-AB82-21F14951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96" y="1367844"/>
            <a:ext cx="5120538" cy="4853724"/>
          </a:xfrm>
        </p:spPr>
        <p:txBody>
          <a:bodyPr>
            <a:normAutofit/>
          </a:bodyPr>
          <a:lstStyle/>
          <a:p>
            <a:r>
              <a:rPr lang="en-US" dirty="0"/>
              <a:t>By the end of the year, more than 500 SSDs shipped</a:t>
            </a:r>
          </a:p>
          <a:p>
            <a:endParaRPr lang="en-US" dirty="0"/>
          </a:p>
          <a:p>
            <a:r>
              <a:rPr lang="en-US" dirty="0"/>
              <a:t>All modules produced by 2019</a:t>
            </a:r>
          </a:p>
          <a:p>
            <a:endParaRPr lang="en-US" dirty="0"/>
          </a:p>
          <a:p>
            <a:r>
              <a:rPr lang="en-US" dirty="0"/>
              <a:t>Data taking until 2025</a:t>
            </a:r>
          </a:p>
          <a:p>
            <a:endParaRPr lang="en-US" dirty="0"/>
          </a:p>
          <a:p>
            <a:r>
              <a:rPr lang="en-US" dirty="0"/>
              <a:t>In the meantime: Wonderful physics with data taken at the Auger Observatory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BDB5A-A766-C246-9142-97E6EC3D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F6CE6-E12A-A449-9A07-69E1EE17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3870A-3A73-E643-8BD4-DE7EDD871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3806" y="529666"/>
            <a:ext cx="4853723" cy="64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FBC83-4A5E-2F46-8E29-EFFC39A8B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7"/>
          <a:stretch/>
        </p:blipFill>
        <p:spPr>
          <a:xfrm>
            <a:off x="-15584" y="-1"/>
            <a:ext cx="12279656" cy="7155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90138-265C-204F-A97A-C929D919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15057E-9CCE-0046-B635-96A2891BF45C}"/>
              </a:ext>
            </a:extLst>
          </p:cNvPr>
          <p:cNvGrpSpPr/>
          <p:nvPr/>
        </p:nvGrpSpPr>
        <p:grpSpPr>
          <a:xfrm>
            <a:off x="4643255" y="1414870"/>
            <a:ext cx="4696136" cy="2250281"/>
            <a:chOff x="4458789" y="1219200"/>
            <a:chExt cx="6678949" cy="4267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D8F3E5-399D-BC45-A6A0-1AF53609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950200" y="1219200"/>
              <a:ext cx="3187538" cy="42291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47CF01-AA3E-284B-9990-4470BAC87D0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58789" y="1219200"/>
              <a:ext cx="3491411" cy="1505546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68941D1-6CAC-6F43-975E-9C5F23C0D1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58789" y="3732860"/>
              <a:ext cx="3491411" cy="175354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732CEF-B7E1-B949-81D3-73A540284CC8}"/>
              </a:ext>
            </a:extLst>
          </p:cNvPr>
          <p:cNvGrpSpPr/>
          <p:nvPr/>
        </p:nvGrpSpPr>
        <p:grpSpPr>
          <a:xfrm>
            <a:off x="10444007" y="5373945"/>
            <a:ext cx="980058" cy="1050606"/>
            <a:chOff x="11104260" y="7848600"/>
            <a:chExt cx="893062" cy="1104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4269-943E-4F40-8026-78CE4E1F64F8}"/>
                </a:ext>
              </a:extLst>
            </p:cNvPr>
            <p:cNvSpPr/>
            <p:nvPr/>
          </p:nvSpPr>
          <p:spPr bwMode="auto">
            <a:xfrm>
              <a:off x="11150600" y="7848600"/>
              <a:ext cx="685800" cy="30480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35EB2ED-ABCF-424A-99CE-0227919682CE}"/>
                </a:ext>
              </a:extLst>
            </p:cNvPr>
            <p:cNvSpPr/>
            <p:nvPr/>
          </p:nvSpPr>
          <p:spPr bwMode="auto">
            <a:xfrm>
              <a:off x="11104260" y="8128000"/>
              <a:ext cx="893062" cy="825500"/>
            </a:xfrm>
            <a:custGeom>
              <a:avLst/>
              <a:gdLst>
                <a:gd name="connsiteX0" fmla="*/ 757540 w 893062"/>
                <a:gd name="connsiteY0" fmla="*/ 0 h 825500"/>
                <a:gd name="connsiteX1" fmla="*/ 827390 w 893062"/>
                <a:gd name="connsiteY1" fmla="*/ 101600 h 825500"/>
                <a:gd name="connsiteX2" fmla="*/ 795640 w 893062"/>
                <a:gd name="connsiteY2" fmla="*/ 152400 h 825500"/>
                <a:gd name="connsiteX3" fmla="*/ 852790 w 893062"/>
                <a:gd name="connsiteY3" fmla="*/ 260350 h 825500"/>
                <a:gd name="connsiteX4" fmla="*/ 814690 w 893062"/>
                <a:gd name="connsiteY4" fmla="*/ 349250 h 825500"/>
                <a:gd name="connsiteX5" fmla="*/ 846440 w 893062"/>
                <a:gd name="connsiteY5" fmla="*/ 463550 h 825500"/>
                <a:gd name="connsiteX6" fmla="*/ 846440 w 893062"/>
                <a:gd name="connsiteY6" fmla="*/ 584200 h 825500"/>
                <a:gd name="connsiteX7" fmla="*/ 859140 w 893062"/>
                <a:gd name="connsiteY7" fmla="*/ 673100 h 825500"/>
                <a:gd name="connsiteX8" fmla="*/ 878190 w 893062"/>
                <a:gd name="connsiteY8" fmla="*/ 742950 h 825500"/>
                <a:gd name="connsiteX9" fmla="*/ 884540 w 893062"/>
                <a:gd name="connsiteY9" fmla="*/ 800100 h 825500"/>
                <a:gd name="connsiteX10" fmla="*/ 795640 w 893062"/>
                <a:gd name="connsiteY10" fmla="*/ 819150 h 825500"/>
                <a:gd name="connsiteX11" fmla="*/ 78090 w 893062"/>
                <a:gd name="connsiteY11" fmla="*/ 825500 h 825500"/>
                <a:gd name="connsiteX12" fmla="*/ 39990 w 893062"/>
                <a:gd name="connsiteY12" fmla="*/ 711200 h 825500"/>
                <a:gd name="connsiteX13" fmla="*/ 59040 w 893062"/>
                <a:gd name="connsiteY13" fmla="*/ 609600 h 825500"/>
                <a:gd name="connsiteX14" fmla="*/ 65390 w 893062"/>
                <a:gd name="connsiteY14" fmla="*/ 590550 h 825500"/>
                <a:gd name="connsiteX15" fmla="*/ 59040 w 893062"/>
                <a:gd name="connsiteY15" fmla="*/ 450850 h 825500"/>
                <a:gd name="connsiteX16" fmla="*/ 46340 w 893062"/>
                <a:gd name="connsiteY16" fmla="*/ 393700 h 825500"/>
                <a:gd name="connsiteX17" fmla="*/ 14590 w 893062"/>
                <a:gd name="connsiteY17" fmla="*/ 304800 h 825500"/>
                <a:gd name="connsiteX18" fmla="*/ 8240 w 893062"/>
                <a:gd name="connsiteY18" fmla="*/ 285750 h 825500"/>
                <a:gd name="connsiteX19" fmla="*/ 8240 w 893062"/>
                <a:gd name="connsiteY19" fmla="*/ 285750 h 825500"/>
                <a:gd name="connsiteX20" fmla="*/ 1890 w 893062"/>
                <a:gd name="connsiteY20" fmla="*/ 127000 h 825500"/>
                <a:gd name="connsiteX21" fmla="*/ 20940 w 893062"/>
                <a:gd name="connsiteY21" fmla="*/ 107950 h 825500"/>
                <a:gd name="connsiteX22" fmla="*/ 20940 w 893062"/>
                <a:gd name="connsiteY22" fmla="*/ 63500 h 825500"/>
                <a:gd name="connsiteX23" fmla="*/ 39990 w 893062"/>
                <a:gd name="connsiteY23" fmla="*/ 25400 h 825500"/>
                <a:gd name="connsiteX24" fmla="*/ 757540 w 893062"/>
                <a:gd name="connsiteY2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3062" h="825500">
                  <a:moveTo>
                    <a:pt x="757540" y="0"/>
                  </a:moveTo>
                  <a:lnTo>
                    <a:pt x="827390" y="101600"/>
                  </a:lnTo>
                  <a:lnTo>
                    <a:pt x="795640" y="152400"/>
                  </a:lnTo>
                  <a:lnTo>
                    <a:pt x="852790" y="260350"/>
                  </a:lnTo>
                  <a:lnTo>
                    <a:pt x="814690" y="349250"/>
                  </a:lnTo>
                  <a:lnTo>
                    <a:pt x="846440" y="463550"/>
                  </a:lnTo>
                  <a:cubicBezTo>
                    <a:pt x="852901" y="586314"/>
                    <a:pt x="893062" y="584200"/>
                    <a:pt x="846440" y="584200"/>
                  </a:cubicBezTo>
                  <a:lnTo>
                    <a:pt x="859140" y="673100"/>
                  </a:lnTo>
                  <a:cubicBezTo>
                    <a:pt x="872427" y="739535"/>
                    <a:pt x="856576" y="721336"/>
                    <a:pt x="878190" y="742950"/>
                  </a:cubicBezTo>
                  <a:lnTo>
                    <a:pt x="884540" y="800100"/>
                  </a:lnTo>
                  <a:lnTo>
                    <a:pt x="795640" y="819150"/>
                  </a:lnTo>
                  <a:lnTo>
                    <a:pt x="78090" y="825500"/>
                  </a:lnTo>
                  <a:cubicBezTo>
                    <a:pt x="39286" y="715554"/>
                    <a:pt x="39990" y="755709"/>
                    <a:pt x="39990" y="711200"/>
                  </a:cubicBezTo>
                  <a:cubicBezTo>
                    <a:pt x="46340" y="677333"/>
                    <a:pt x="51942" y="643318"/>
                    <a:pt x="59040" y="609600"/>
                  </a:cubicBezTo>
                  <a:cubicBezTo>
                    <a:pt x="60419" y="603050"/>
                    <a:pt x="65390" y="590550"/>
                    <a:pt x="65390" y="590550"/>
                  </a:cubicBezTo>
                  <a:cubicBezTo>
                    <a:pt x="58706" y="463559"/>
                    <a:pt x="59040" y="510172"/>
                    <a:pt x="59040" y="450850"/>
                  </a:cubicBezTo>
                  <a:cubicBezTo>
                    <a:pt x="43196" y="411239"/>
                    <a:pt x="46340" y="430499"/>
                    <a:pt x="46340" y="393700"/>
                  </a:cubicBezTo>
                  <a:cubicBezTo>
                    <a:pt x="35757" y="364067"/>
                    <a:pt x="25063" y="334473"/>
                    <a:pt x="14590" y="304800"/>
                  </a:cubicBezTo>
                  <a:cubicBezTo>
                    <a:pt x="12362" y="298488"/>
                    <a:pt x="8240" y="285750"/>
                    <a:pt x="8240" y="285750"/>
                  </a:cubicBezTo>
                  <a:lnTo>
                    <a:pt x="8240" y="285750"/>
                  </a:lnTo>
                  <a:cubicBezTo>
                    <a:pt x="6123" y="232833"/>
                    <a:pt x="0" y="179925"/>
                    <a:pt x="1890" y="127000"/>
                  </a:cubicBezTo>
                  <a:cubicBezTo>
                    <a:pt x="2633" y="106189"/>
                    <a:pt x="10600" y="107950"/>
                    <a:pt x="20940" y="107950"/>
                  </a:cubicBezTo>
                  <a:lnTo>
                    <a:pt x="20940" y="63500"/>
                  </a:lnTo>
                  <a:lnTo>
                    <a:pt x="39990" y="25400"/>
                  </a:lnTo>
                  <a:lnTo>
                    <a:pt x="757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FFFF"/>
                </a:gs>
                <a:gs pos="53000">
                  <a:srgbClr val="CAFFFF"/>
                </a:gs>
                <a:gs pos="100000">
                  <a:srgbClr val="66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pic>
          <p:nvPicPr>
            <p:cNvPr id="13" name="Picture 12" descr="fotobuis.png">
              <a:extLst>
                <a:ext uri="{FF2B5EF4-FFF2-40B4-BE49-F238E27FC236}">
                  <a16:creationId xmlns:a16="http://schemas.microsoft.com/office/drawing/2014/main" id="{DFC46A14-0151-E54F-A6F4-AB9E53ADB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1303000" y="7924800"/>
              <a:ext cx="446834" cy="348725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2163F-8F5D-E24E-9571-9233CD7D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15ED0-7E0B-D143-9F40-87A43D4F3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3A6431-815B-AA48-B699-5E98BCDE4EFB}"/>
              </a:ext>
            </a:extLst>
          </p:cNvPr>
          <p:cNvGrpSpPr/>
          <p:nvPr/>
        </p:nvGrpSpPr>
        <p:grpSpPr>
          <a:xfrm>
            <a:off x="141830" y="2830490"/>
            <a:ext cx="4696415" cy="4027510"/>
            <a:chOff x="160500" y="2897482"/>
            <a:chExt cx="4990989" cy="4257540"/>
          </a:xfrm>
        </p:grpSpPr>
        <p:pic>
          <p:nvPicPr>
            <p:cNvPr id="14" name="Picture 13" descr="fig_04a_Layout_of_Pierre_Auger_Observatory.ai">
              <a:extLst>
                <a:ext uri="{FF2B5EF4-FFF2-40B4-BE49-F238E27FC236}">
                  <a16:creationId xmlns:a16="http://schemas.microsoft.com/office/drawing/2014/main" id="{84F4C859-EAF0-F840-A7D6-128EAEC8969E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rcRect l="10799" t="12606" r="11811" b="16929"/>
                <a:stretch>
                  <a:fillRect/>
                </a:stretch>
              </p:blipFill>
            </mc:Choice>
            <mc:Fallback>
              <p:blipFill>
                <a:blip r:embed="rId7"/>
                <a:srcRect l="10799" t="12606" r="11811" b="16929"/>
                <a:stretch>
                  <a:fillRect/>
                </a:stretch>
              </p:blipFill>
            </mc:Fallback>
          </mc:AlternateContent>
          <p:spPr>
            <a:xfrm>
              <a:off x="160500" y="2897482"/>
              <a:ext cx="4990989" cy="42575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E5EC64-5AB7-484E-AD77-6306B598EDC2}"/>
                </a:ext>
              </a:extLst>
            </p:cNvPr>
            <p:cNvSpPr/>
            <p:nvPr/>
          </p:nvSpPr>
          <p:spPr>
            <a:xfrm>
              <a:off x="2855471" y="6721475"/>
              <a:ext cx="22960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" pitchFamily="-1" charset="0"/>
                  <a:ea typeface="ＭＳ Ｐゴシック" pitchFamily="-1" charset="-128"/>
                </a:rPr>
                <a:t> Auger 3000 km</a:t>
              </a:r>
              <a:r>
                <a:rPr lang="en-GB" baseline="30000" dirty="0">
                  <a:solidFill>
                    <a:schemeClr val="accent1"/>
                  </a:solidFill>
                  <a:latin typeface="Arial" pitchFamily="-1" charset="0"/>
                  <a:ea typeface="ＭＳ Ｐゴシック" pitchFamily="-1" charset="-128"/>
                </a:rPr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1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CD859-9584-7F4A-9D23-21891181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929" y="1053202"/>
            <a:ext cx="4561610" cy="2968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35302-9106-F049-A6C0-49285245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Fluorescence measurement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18AE9-35AE-A246-81EB-85D058E49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9" y="1756889"/>
            <a:ext cx="7340600" cy="408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454AC-85AC-F24D-B6D0-E78B1FB9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903" y="4021373"/>
            <a:ext cx="4360636" cy="25290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6B5-B605-8146-B032-EFF02BD2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A70AD-CE1A-4943-B618-DD1E79C3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1FDD9-63C1-B044-A76C-6559917D4F68}"/>
              </a:ext>
            </a:extLst>
          </p:cNvPr>
          <p:cNvSpPr txBox="1"/>
          <p:nvPr/>
        </p:nvSpPr>
        <p:spPr>
          <a:xfrm>
            <a:off x="2575932" y="6200078"/>
            <a:ext cx="26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v. de Souza, </a:t>
            </a:r>
            <a:r>
              <a:rPr lang="en-US" dirty="0" err="1">
                <a:solidFill>
                  <a:srgbClr val="FF0000"/>
                </a:solidFill>
              </a:rPr>
              <a:t>Vulcano</a:t>
            </a:r>
            <a:r>
              <a:rPr lang="en-US" dirty="0">
                <a:solidFill>
                  <a:srgbClr val="FF0000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91644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CD859-9584-7F4A-9D23-21891181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929" y="1053202"/>
            <a:ext cx="4561610" cy="2968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35302-9106-F049-A6C0-49285245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the Fluorescence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18AE9-35AE-A246-81EB-85D058E49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9" y="1756889"/>
            <a:ext cx="7340600" cy="408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454AC-85AC-F24D-B6D0-E78B1FB9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903" y="4021373"/>
            <a:ext cx="4360636" cy="25290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6B5-B605-8146-B032-EFF02BD2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A70AD-CE1A-4943-B618-DD1E79C3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B9629F-27F6-0441-8556-27FEC59DB06D}"/>
              </a:ext>
            </a:extLst>
          </p:cNvPr>
          <p:cNvSpPr/>
          <p:nvPr/>
        </p:nvSpPr>
        <p:spPr>
          <a:xfrm rot="20332593">
            <a:off x="2114572" y="2967335"/>
            <a:ext cx="7962885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talk by Alberto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Segreto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Friday 13:10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05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Straight Arrow Connector 116"/>
          <p:cNvCxnSpPr>
            <a:cxnSpLocks noChangeAspect="1"/>
          </p:cNvCxnSpPr>
          <p:nvPr/>
        </p:nvCxnSpPr>
        <p:spPr bwMode="auto">
          <a:xfrm rot="5400000">
            <a:off x="6387592" y="297767"/>
            <a:ext cx="722097" cy="12656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66FFFF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1809750" y="126132"/>
            <a:ext cx="8858250" cy="482203"/>
          </a:xfrm>
        </p:spPr>
        <p:txBody>
          <a:bodyPr/>
          <a:lstStyle/>
          <a:p>
            <a:pPr algn="ctr"/>
            <a:r>
              <a:rPr lang="en-GB" sz="2672" dirty="0">
                <a:latin typeface="Arial" pitchFamily="-1" charset="0"/>
                <a:ea typeface="ＭＳ Ｐゴシック" pitchFamily="-1" charset="-128"/>
              </a:rPr>
              <a:t>Hybrid detection with baseline Auger</a:t>
            </a:r>
            <a:endParaRPr lang="en-GB" sz="2672" i="1" dirty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809750" y="590203"/>
            <a:ext cx="8858250" cy="5892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State-of-the-art: </a:t>
            </a:r>
            <a:r>
              <a:rPr lang="en-GB" sz="18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FD</a:t>
            </a:r>
          </a:p>
          <a:p>
            <a:pPr>
              <a:defRPr/>
            </a:pPr>
            <a:r>
              <a:rPr lang="en-GB" sz="1800" i="1" dirty="0" err="1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X</a:t>
            </a:r>
            <a:r>
              <a:rPr lang="en-GB" sz="1800" baseline="-25000" dirty="0" err="1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max</a:t>
            </a:r>
            <a:r>
              <a:rPr lang="en-GB" sz="1800" baseline="-25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</a:t>
            </a: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using fluorescence light</a:t>
            </a:r>
          </a:p>
          <a:p>
            <a:pPr>
              <a:defRPr/>
            </a:pP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σ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(</a:t>
            </a:r>
            <a:r>
              <a:rPr lang="en-GB" sz="1800" b="1" i="1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X</a:t>
            </a:r>
            <a:r>
              <a:rPr lang="en-GB" sz="1800" b="1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max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) = 20 g/cm</a:t>
            </a:r>
            <a:r>
              <a:rPr lang="en-GB" sz="18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2</a:t>
            </a: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Only in dark nights</a:t>
            </a:r>
          </a:p>
          <a:p>
            <a:pPr>
              <a:defRPr/>
            </a:pP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							</a:t>
            </a:r>
          </a:p>
          <a:p>
            <a:pPr>
              <a:defRPr/>
            </a:pPr>
            <a:r>
              <a:rPr lang="en-GB" sz="18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~10% duty cycle</a:t>
            </a: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	  SD</a:t>
            </a: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measures only				      24/7</a:t>
            </a:r>
          </a:p>
          <a:p>
            <a:pPr>
              <a:defRPr/>
            </a:pPr>
            <a:r>
              <a:rPr lang="en-GB" sz="18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              tail of shower				      </a:t>
            </a:r>
            <a:r>
              <a:rPr lang="en-GB" sz="18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100% Duty Cycle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159745" y="3411990"/>
            <a:ext cx="1427766" cy="1414640"/>
            <a:chOff x="3225800" y="6553200"/>
            <a:chExt cx="2030601" cy="2011932"/>
          </a:xfrm>
          <a:noFill/>
        </p:grpSpPr>
        <p:pic>
          <p:nvPicPr>
            <p:cNvPr id="25" name="Picture 24" descr="FD.gif"/>
            <p:cNvPicPr>
              <a:picLocks noChangeAspect="1"/>
            </p:cNvPicPr>
            <p:nvPr/>
          </p:nvPicPr>
          <p:blipFill>
            <a:blip r:embed="rId4"/>
            <a:srcRect l="12148" b="8512"/>
            <a:stretch>
              <a:fillRect/>
            </a:stretch>
          </p:blipFill>
          <p:spPr>
            <a:xfrm flipH="1">
              <a:off x="3225800" y="6553200"/>
              <a:ext cx="2030601" cy="2011932"/>
            </a:xfrm>
            <a:prstGeom prst="rect">
              <a:avLst/>
            </a:prstGeom>
            <a:grpFill/>
          </p:spPr>
        </p:pic>
        <p:sp>
          <p:nvSpPr>
            <p:cNvPr id="26" name="Rectangle 25"/>
            <p:cNvSpPr/>
            <p:nvPr/>
          </p:nvSpPr>
          <p:spPr bwMode="auto">
            <a:xfrm>
              <a:off x="3530600" y="7086600"/>
              <a:ext cx="533400" cy="288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292600" y="6874800"/>
              <a:ext cx="533400" cy="162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216400" y="7239000"/>
              <a:ext cx="414000" cy="432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30599" y="6934200"/>
              <a:ext cx="866791" cy="4083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66" dirty="0">
                  <a:latin typeface="Arial"/>
                  <a:cs typeface="Arial"/>
                </a:rPr>
                <a:t>mirror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66475" y="7391401"/>
              <a:ext cx="862231" cy="3467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984" dirty="0">
                  <a:latin typeface="Arial"/>
                  <a:cs typeface="Arial"/>
                </a:rPr>
                <a:t>camera</a:t>
              </a:r>
            </a:p>
          </p:txBody>
        </p:sp>
      </p:grpSp>
      <p:cxnSp>
        <p:nvCxnSpPr>
          <p:cNvPr id="44" name="Straight Connector 43"/>
          <p:cNvCxnSpPr>
            <a:stCxn id="50" idx="0"/>
            <a:endCxn id="50" idx="1"/>
          </p:cNvCxnSpPr>
          <p:nvPr/>
        </p:nvCxnSpPr>
        <p:spPr bwMode="auto">
          <a:xfrm flipH="1">
            <a:off x="3702845" y="1393032"/>
            <a:ext cx="1750218" cy="2270156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50" idx="3"/>
          </p:cNvCxnSpPr>
          <p:nvPr/>
        </p:nvCxnSpPr>
        <p:spPr bwMode="auto">
          <a:xfrm flipH="1">
            <a:off x="3684985" y="2183135"/>
            <a:ext cx="1743903" cy="204953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3363516" y="2086407"/>
            <a:ext cx="140775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7">
                <a:solidFill>
                  <a:schemeClr val="accent1"/>
                </a:solidFill>
                <a:latin typeface="Arial"/>
                <a:cs typeface="Arial"/>
              </a:rPr>
              <a:t>fluorescence</a:t>
            </a:r>
            <a:endParaRPr lang="en-GB" sz="1687" baseline="-25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50" name="Freeform 49"/>
          <p:cNvSpPr/>
          <p:nvPr/>
        </p:nvSpPr>
        <p:spPr bwMode="auto">
          <a:xfrm>
            <a:off x="3702845" y="1393032"/>
            <a:ext cx="1750218" cy="2809875"/>
          </a:xfrm>
          <a:custGeom>
            <a:avLst/>
            <a:gdLst>
              <a:gd name="connsiteX0" fmla="*/ 3064933 w 3064933"/>
              <a:gd name="connsiteY0" fmla="*/ 0 h 4275667"/>
              <a:gd name="connsiteX1" fmla="*/ 0 w 3064933"/>
              <a:gd name="connsiteY1" fmla="*/ 3454400 h 4275667"/>
              <a:gd name="connsiteX2" fmla="*/ 16933 w 3064933"/>
              <a:gd name="connsiteY2" fmla="*/ 4275667 h 4275667"/>
              <a:gd name="connsiteX3" fmla="*/ 3022600 w 3064933"/>
              <a:gd name="connsiteY3" fmla="*/ 1202267 h 4275667"/>
              <a:gd name="connsiteX4" fmla="*/ 3064933 w 3064933"/>
              <a:gd name="connsiteY4" fmla="*/ 0 h 427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933" h="4275667">
                <a:moveTo>
                  <a:pt x="3064933" y="0"/>
                </a:moveTo>
                <a:lnTo>
                  <a:pt x="0" y="3454400"/>
                </a:lnTo>
                <a:lnTo>
                  <a:pt x="16933" y="4275667"/>
                </a:lnTo>
                <a:lnTo>
                  <a:pt x="3022600" y="1202267"/>
                </a:lnTo>
                <a:lnTo>
                  <a:pt x="306493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2812">
              <a:solidFill>
                <a:srgbClr val="FFFFFF"/>
              </a:solidFill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rot="4821361">
            <a:off x="4599025" y="2000386"/>
            <a:ext cx="3429000" cy="1285875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7" name="Freeform 56"/>
          <p:cNvSpPr/>
          <p:nvPr/>
        </p:nvSpPr>
        <p:spPr bwMode="auto">
          <a:xfrm rot="21021361">
            <a:off x="5623204" y="842018"/>
            <a:ext cx="1333500" cy="3396258"/>
          </a:xfrm>
          <a:custGeom>
            <a:avLst/>
            <a:gdLst>
              <a:gd name="connsiteX0" fmla="*/ 1896533 w 1896533"/>
              <a:gd name="connsiteY0" fmla="*/ 0 h 4830233"/>
              <a:gd name="connsiteX1" fmla="*/ 1769533 w 1896533"/>
              <a:gd name="connsiteY1" fmla="*/ 186267 h 4830233"/>
              <a:gd name="connsiteX2" fmla="*/ 1680633 w 1896533"/>
              <a:gd name="connsiteY2" fmla="*/ 292100 h 4830233"/>
              <a:gd name="connsiteX3" fmla="*/ 1612900 w 1896533"/>
              <a:gd name="connsiteY3" fmla="*/ 368300 h 4830233"/>
              <a:gd name="connsiteX4" fmla="*/ 1524000 w 1896533"/>
              <a:gd name="connsiteY4" fmla="*/ 448733 h 4830233"/>
              <a:gd name="connsiteX5" fmla="*/ 1443566 w 1896533"/>
              <a:gd name="connsiteY5" fmla="*/ 512233 h 4830233"/>
              <a:gd name="connsiteX6" fmla="*/ 1354666 w 1896533"/>
              <a:gd name="connsiteY6" fmla="*/ 554567 h 4830233"/>
              <a:gd name="connsiteX7" fmla="*/ 1265766 w 1896533"/>
              <a:gd name="connsiteY7" fmla="*/ 588433 h 4830233"/>
              <a:gd name="connsiteX8" fmla="*/ 1168400 w 1896533"/>
              <a:gd name="connsiteY8" fmla="*/ 592667 h 4830233"/>
              <a:gd name="connsiteX9" fmla="*/ 1045633 w 1896533"/>
              <a:gd name="connsiteY9" fmla="*/ 596900 h 4830233"/>
              <a:gd name="connsiteX10" fmla="*/ 893233 w 1896533"/>
              <a:gd name="connsiteY10" fmla="*/ 605367 h 4830233"/>
              <a:gd name="connsiteX11" fmla="*/ 706966 w 1896533"/>
              <a:gd name="connsiteY11" fmla="*/ 626533 h 4830233"/>
              <a:gd name="connsiteX12" fmla="*/ 554566 w 1896533"/>
              <a:gd name="connsiteY12" fmla="*/ 647700 h 4830233"/>
              <a:gd name="connsiteX13" fmla="*/ 419100 w 1896533"/>
              <a:gd name="connsiteY13" fmla="*/ 677333 h 4830233"/>
              <a:gd name="connsiteX14" fmla="*/ 338666 w 1896533"/>
              <a:gd name="connsiteY14" fmla="*/ 706967 h 4830233"/>
              <a:gd name="connsiteX15" fmla="*/ 279400 w 1896533"/>
              <a:gd name="connsiteY15" fmla="*/ 745067 h 4830233"/>
              <a:gd name="connsiteX16" fmla="*/ 215900 w 1896533"/>
              <a:gd name="connsiteY16" fmla="*/ 795867 h 4830233"/>
              <a:gd name="connsiteX17" fmla="*/ 160866 w 1896533"/>
              <a:gd name="connsiteY17" fmla="*/ 872067 h 4830233"/>
              <a:gd name="connsiteX18" fmla="*/ 135466 w 1896533"/>
              <a:gd name="connsiteY18" fmla="*/ 922867 h 4830233"/>
              <a:gd name="connsiteX19" fmla="*/ 127000 w 1896533"/>
              <a:gd name="connsiteY19" fmla="*/ 956733 h 4830233"/>
              <a:gd name="connsiteX20" fmla="*/ 131233 w 1896533"/>
              <a:gd name="connsiteY20" fmla="*/ 1041400 h 4830233"/>
              <a:gd name="connsiteX21" fmla="*/ 143933 w 1896533"/>
              <a:gd name="connsiteY21" fmla="*/ 1270000 h 4830233"/>
              <a:gd name="connsiteX22" fmla="*/ 241300 w 1896533"/>
              <a:gd name="connsiteY22" fmla="*/ 1706033 h 4830233"/>
              <a:gd name="connsiteX23" fmla="*/ 300566 w 1896533"/>
              <a:gd name="connsiteY23" fmla="*/ 1968500 h 4830233"/>
              <a:gd name="connsiteX24" fmla="*/ 372533 w 1896533"/>
              <a:gd name="connsiteY24" fmla="*/ 2324100 h 4830233"/>
              <a:gd name="connsiteX25" fmla="*/ 427566 w 1896533"/>
              <a:gd name="connsiteY25" fmla="*/ 2595033 h 4830233"/>
              <a:gd name="connsiteX26" fmla="*/ 478366 w 1896533"/>
              <a:gd name="connsiteY26" fmla="*/ 2849033 h 4830233"/>
              <a:gd name="connsiteX27" fmla="*/ 491066 w 1896533"/>
              <a:gd name="connsiteY27" fmla="*/ 2980267 h 4830233"/>
              <a:gd name="connsiteX28" fmla="*/ 486833 w 1896533"/>
              <a:gd name="connsiteY28" fmla="*/ 3153833 h 4830233"/>
              <a:gd name="connsiteX29" fmla="*/ 452966 w 1896533"/>
              <a:gd name="connsiteY29" fmla="*/ 3348567 h 4830233"/>
              <a:gd name="connsiteX30" fmla="*/ 402166 w 1896533"/>
              <a:gd name="connsiteY30" fmla="*/ 3594100 h 4830233"/>
              <a:gd name="connsiteX31" fmla="*/ 321733 w 1896533"/>
              <a:gd name="connsiteY31" fmla="*/ 3881967 h 4830233"/>
              <a:gd name="connsiteX32" fmla="*/ 211666 w 1896533"/>
              <a:gd name="connsiteY32" fmla="*/ 4220633 h 4830233"/>
              <a:gd name="connsiteX33" fmla="*/ 0 w 1896533"/>
              <a:gd name="connsiteY33" fmla="*/ 4796367 h 4830233"/>
              <a:gd name="connsiteX34" fmla="*/ 97366 w 1896533"/>
              <a:gd name="connsiteY34" fmla="*/ 4830233 h 4830233"/>
              <a:gd name="connsiteX35" fmla="*/ 1896533 w 1896533"/>
              <a:gd name="connsiteY35" fmla="*/ 0 h 483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96533" h="4830233">
                <a:moveTo>
                  <a:pt x="1896533" y="0"/>
                </a:moveTo>
                <a:lnTo>
                  <a:pt x="1769533" y="186267"/>
                </a:lnTo>
                <a:lnTo>
                  <a:pt x="1680633" y="292100"/>
                </a:lnTo>
                <a:lnTo>
                  <a:pt x="1612900" y="368300"/>
                </a:lnTo>
                <a:lnTo>
                  <a:pt x="1524000" y="448733"/>
                </a:lnTo>
                <a:lnTo>
                  <a:pt x="1443566" y="512233"/>
                </a:lnTo>
                <a:lnTo>
                  <a:pt x="1354666" y="554567"/>
                </a:lnTo>
                <a:lnTo>
                  <a:pt x="1265766" y="588433"/>
                </a:lnTo>
                <a:lnTo>
                  <a:pt x="1168400" y="592667"/>
                </a:lnTo>
                <a:lnTo>
                  <a:pt x="1045633" y="596900"/>
                </a:lnTo>
                <a:lnTo>
                  <a:pt x="893233" y="605367"/>
                </a:lnTo>
                <a:lnTo>
                  <a:pt x="706966" y="626533"/>
                </a:lnTo>
                <a:lnTo>
                  <a:pt x="554566" y="647700"/>
                </a:lnTo>
                <a:lnTo>
                  <a:pt x="419100" y="677333"/>
                </a:lnTo>
                <a:lnTo>
                  <a:pt x="338666" y="706967"/>
                </a:lnTo>
                <a:lnTo>
                  <a:pt x="279400" y="745067"/>
                </a:lnTo>
                <a:lnTo>
                  <a:pt x="215900" y="795867"/>
                </a:lnTo>
                <a:lnTo>
                  <a:pt x="160866" y="872067"/>
                </a:lnTo>
                <a:lnTo>
                  <a:pt x="135466" y="922867"/>
                </a:lnTo>
                <a:lnTo>
                  <a:pt x="127000" y="956733"/>
                </a:lnTo>
                <a:lnTo>
                  <a:pt x="131233" y="1041400"/>
                </a:lnTo>
                <a:lnTo>
                  <a:pt x="143933" y="1270000"/>
                </a:lnTo>
                <a:lnTo>
                  <a:pt x="241300" y="1706033"/>
                </a:lnTo>
                <a:lnTo>
                  <a:pt x="300566" y="1968500"/>
                </a:lnTo>
                <a:lnTo>
                  <a:pt x="372533" y="2324100"/>
                </a:lnTo>
                <a:lnTo>
                  <a:pt x="427566" y="2595033"/>
                </a:lnTo>
                <a:lnTo>
                  <a:pt x="478366" y="2849033"/>
                </a:lnTo>
                <a:lnTo>
                  <a:pt x="491066" y="2980267"/>
                </a:lnTo>
                <a:lnTo>
                  <a:pt x="486833" y="3153833"/>
                </a:lnTo>
                <a:lnTo>
                  <a:pt x="452966" y="3348567"/>
                </a:lnTo>
                <a:lnTo>
                  <a:pt x="402166" y="3594100"/>
                </a:lnTo>
                <a:lnTo>
                  <a:pt x="321733" y="3881967"/>
                </a:lnTo>
                <a:lnTo>
                  <a:pt x="211666" y="4220633"/>
                </a:lnTo>
                <a:lnTo>
                  <a:pt x="0" y="4796367"/>
                </a:lnTo>
                <a:lnTo>
                  <a:pt x="97366" y="4830233"/>
                </a:lnTo>
                <a:lnTo>
                  <a:pt x="1896533" y="0"/>
                </a:lnTo>
                <a:close/>
              </a:path>
            </a:pathLst>
          </a:custGeom>
          <a:solidFill>
            <a:srgbClr val="66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2812">
              <a:solidFill>
                <a:srgbClr val="FFFFFF"/>
              </a:solidFill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634921">
            <a:off x="4760846" y="3895573"/>
            <a:ext cx="116730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7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</a:p>
        </p:txBody>
      </p:sp>
      <p:cxnSp>
        <p:nvCxnSpPr>
          <p:cNvPr id="60" name="Straight Arrow Connector 59"/>
          <p:cNvCxnSpPr/>
          <p:nvPr/>
        </p:nvCxnSpPr>
        <p:spPr bwMode="auto">
          <a:xfrm rot="10221361">
            <a:off x="4747897" y="4070973"/>
            <a:ext cx="1071563" cy="3750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078016" y="750094"/>
            <a:ext cx="60144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7" i="1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en-GB" sz="1687" baseline="-25000">
                <a:solidFill>
                  <a:srgbClr val="FF0000"/>
                </a:solidFill>
                <a:latin typeface="Arial"/>
                <a:cs typeface="Arial"/>
              </a:rPr>
              <a:t>max</a:t>
            </a:r>
          </a:p>
        </p:txBody>
      </p:sp>
      <p:cxnSp>
        <p:nvCxnSpPr>
          <p:cNvPr id="85" name="Straight Arrow Connector 84"/>
          <p:cNvCxnSpPr/>
          <p:nvPr/>
        </p:nvCxnSpPr>
        <p:spPr bwMode="auto">
          <a:xfrm rot="5400000">
            <a:off x="5131594" y="964406"/>
            <a:ext cx="964406" cy="21431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6" name="Group 101"/>
          <p:cNvGrpSpPr/>
          <p:nvPr/>
        </p:nvGrpSpPr>
        <p:grpSpPr>
          <a:xfrm>
            <a:off x="4649391" y="4681573"/>
            <a:ext cx="2732484" cy="1908536"/>
            <a:chOff x="4445000" y="6629400"/>
            <a:chExt cx="3886200" cy="2714362"/>
          </a:xfrm>
        </p:grpSpPr>
        <p:pic>
          <p:nvPicPr>
            <p:cNvPr id="89" name="Picture 88" descr="SD.gif"/>
            <p:cNvPicPr>
              <a:picLocks noChangeAspect="1"/>
            </p:cNvPicPr>
            <p:nvPr/>
          </p:nvPicPr>
          <p:blipFill>
            <a:blip r:embed="rId5"/>
            <a:srcRect l="10246" r="10246" b="23684"/>
            <a:stretch>
              <a:fillRect/>
            </a:stretch>
          </p:blipFill>
          <p:spPr>
            <a:xfrm>
              <a:off x="4486784" y="6629400"/>
              <a:ext cx="3751077" cy="271436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445000" y="8000233"/>
              <a:ext cx="460855" cy="43289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445000" y="6845847"/>
              <a:ext cx="2031423" cy="57719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123132" y="7350891"/>
              <a:ext cx="618259" cy="57719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94682" y="6917997"/>
              <a:ext cx="1236518" cy="2885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624618" y="7278742"/>
              <a:ext cx="618259" cy="2885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 rot="1976802">
              <a:off x="7433568" y="7446333"/>
              <a:ext cx="883227" cy="2885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 rot="3245249">
              <a:off x="5364000" y="7516800"/>
              <a:ext cx="8382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12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 bwMode="auto">
          <a:xfrm rot="5400000">
            <a:off x="4944415" y="4973585"/>
            <a:ext cx="1428659" cy="41136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5184758" y="4991398"/>
            <a:ext cx="1224079" cy="25884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5400000">
            <a:off x="5229361" y="5045734"/>
            <a:ext cx="1339453" cy="141955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9" name="Picture 48" descr="quadrip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359" y="1308199"/>
            <a:ext cx="3812977" cy="340667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C16E8-09F4-E449-ABA5-C50718C1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89B3A-7F1E-1C4D-9D9A-20955484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3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00D0-7024-C748-B35D-482CECCA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 Energy 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298B7-EF82-8F48-A3D0-A1727916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28" y="1282701"/>
            <a:ext cx="5765000" cy="5101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B332E-3FE6-3A4C-9A1A-E3BADECF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347" y="583828"/>
            <a:ext cx="3479378" cy="2093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C1936-B067-1642-B251-2D44B6BBA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363" y="4004810"/>
            <a:ext cx="2730500" cy="245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A2D0E-C615-D04D-BA37-C27C1E699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72"/>
          <a:stretch/>
        </p:blipFill>
        <p:spPr>
          <a:xfrm>
            <a:off x="6376613" y="2676891"/>
            <a:ext cx="2486750" cy="2006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52EF8-9938-5B4F-9FD8-1BEC424A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ED13C6-6D79-E346-8C56-4C93B11F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E3A18-DC89-E947-B11B-E8D38B5DB308}"/>
              </a:ext>
            </a:extLst>
          </p:cNvPr>
          <p:cNvSpPr txBox="1"/>
          <p:nvPr/>
        </p:nvSpPr>
        <p:spPr>
          <a:xfrm>
            <a:off x="6376613" y="5028431"/>
            <a:ext cx="2486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showers: Compare to expected muon profile at 10 </a:t>
            </a:r>
            <a:r>
              <a:rPr lang="en-US" dirty="0" err="1"/>
              <a:t>EeV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CFF09-BCF9-AD4E-9720-D126A408D963}"/>
              </a:ext>
            </a:extLst>
          </p:cNvPr>
          <p:cNvSpPr txBox="1"/>
          <p:nvPr/>
        </p:nvSpPr>
        <p:spPr>
          <a:xfrm>
            <a:off x="8863363" y="3054022"/>
            <a:ext cx="237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Infill: particle density at 400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29A8E-813C-A148-8E14-0474682987F7}"/>
              </a:ext>
            </a:extLst>
          </p:cNvPr>
          <p:cNvSpPr txBox="1"/>
          <p:nvPr/>
        </p:nvSpPr>
        <p:spPr>
          <a:xfrm>
            <a:off x="8158362" y="658574"/>
            <a:ext cx="276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density at 1000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ECA7A-B829-414B-8012-25A75190B22F}"/>
              </a:ext>
            </a:extLst>
          </p:cNvPr>
          <p:cNvSpPr txBox="1"/>
          <p:nvPr/>
        </p:nvSpPr>
        <p:spPr>
          <a:xfrm>
            <a:off x="1055926" y="5834680"/>
            <a:ext cx="230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Unger, </a:t>
            </a:r>
            <a:r>
              <a:rPr lang="en-US" dirty="0" err="1">
                <a:solidFill>
                  <a:srgbClr val="FF0000"/>
                </a:solidFill>
              </a:rPr>
              <a:t>SuGAR</a:t>
            </a:r>
            <a:r>
              <a:rPr lang="en-US" dirty="0">
                <a:solidFill>
                  <a:srgbClr val="FF0000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64381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C226-D839-C34C-8AEF-A4882524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B80BC-788E-D749-B172-F730F2EB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112" y="1690688"/>
            <a:ext cx="3969355" cy="3889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63EEA-5AE5-DC41-A20F-5D685E6D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3" y="1337494"/>
            <a:ext cx="6390325" cy="476566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D02E9-4144-8344-B31B-2390058B4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3ADC-1953-F041-BD60-6DE49C29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0BAD-70F5-EC4D-B2FE-3F59583ABA02}"/>
              </a:ext>
            </a:extLst>
          </p:cNvPr>
          <p:cNvSpPr txBox="1"/>
          <p:nvPr/>
        </p:nvSpPr>
        <p:spPr>
          <a:xfrm>
            <a:off x="8134597" y="5733828"/>
            <a:ext cx="210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M. Unger, ICRC 2017</a:t>
            </a:r>
          </a:p>
        </p:txBody>
      </p:sp>
    </p:spTree>
    <p:extLst>
      <p:ext uri="{BB962C8B-B14F-4D97-AF65-F5344CB8AC3E}">
        <p14:creationId xmlns:p14="http://schemas.microsoft.com/office/powerpoint/2010/main" val="28601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3CC9-CDAD-3D41-8E57-EC65F37C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Cosmic Ray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21E41-8377-B141-BC7C-A59C6160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59"/>
            <a:ext cx="6290325" cy="4711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BD8EE-DC15-0345-A644-976E7C544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622" y="1690688"/>
            <a:ext cx="6184032" cy="4211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65A8F-F4A4-CD44-A008-3EAA2B49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6/19/18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33ACA-7901-644B-B364-54CA1202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6CA7-C03C-E343-AD0E-A99509FC058E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BBA55-07DE-B647-96F4-543FB835E7F1}"/>
              </a:ext>
            </a:extLst>
          </p:cNvPr>
          <p:cNvSpPr txBox="1"/>
          <p:nvPr/>
        </p:nvSpPr>
        <p:spPr>
          <a:xfrm>
            <a:off x="8610600" y="5944527"/>
            <a:ext cx="189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F. </a:t>
            </a:r>
            <a:r>
              <a:rPr lang="en-US" dirty="0" err="1">
                <a:solidFill>
                  <a:srgbClr val="FF0000"/>
                </a:solidFill>
              </a:rPr>
              <a:t>Fenu</a:t>
            </a:r>
            <a:r>
              <a:rPr lang="en-US" dirty="0">
                <a:solidFill>
                  <a:srgbClr val="FF0000"/>
                </a:solidFill>
              </a:rPr>
              <a:t>, ICRC 2017</a:t>
            </a:r>
          </a:p>
        </p:txBody>
      </p:sp>
    </p:spTree>
    <p:extLst>
      <p:ext uri="{BB962C8B-B14F-4D97-AF65-F5344CB8AC3E}">
        <p14:creationId xmlns:p14="http://schemas.microsoft.com/office/powerpoint/2010/main" val="2192054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497</Words>
  <Application>Microsoft Macintosh PowerPoint</Application>
  <PresentationFormat>Widescreen</PresentationFormat>
  <Paragraphs>183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ヒラギノ明朝 ProN W3</vt:lpstr>
      <vt:lpstr>American Typewriter</vt:lpstr>
      <vt:lpstr>Arial</vt:lpstr>
      <vt:lpstr>Calibri</vt:lpstr>
      <vt:lpstr>Calibri Light</vt:lpstr>
      <vt:lpstr>Times</vt:lpstr>
      <vt:lpstr>Office Theme</vt:lpstr>
      <vt:lpstr>Highlights from the Pierre Auger Observatory</vt:lpstr>
      <vt:lpstr>Content</vt:lpstr>
      <vt:lpstr>The Observatory</vt:lpstr>
      <vt:lpstr>The Fluorescence measurement</vt:lpstr>
      <vt:lpstr>Monitoring the Fluorescence Detector</vt:lpstr>
      <vt:lpstr>Hybrid detection with baseline Auger</vt:lpstr>
      <vt:lpstr>SD Energy Calibration</vt:lpstr>
      <vt:lpstr>Exposure</vt:lpstr>
      <vt:lpstr>The Cosmic Ray Spectrum</vt:lpstr>
      <vt:lpstr>Composition: The elongation rate</vt:lpstr>
      <vt:lpstr>Comparison to Telescope Array</vt:lpstr>
      <vt:lpstr>Composition/Interactions: SD risetime</vt:lpstr>
      <vt:lpstr>Composition/Interactions: SD risetime</vt:lpstr>
      <vt:lpstr>Composition Interactions:  SD observables</vt:lpstr>
      <vt:lpstr>Composition/Interactions: SD observables</vt:lpstr>
      <vt:lpstr>Photon Searches</vt:lpstr>
      <vt:lpstr>Photon Searches</vt:lpstr>
      <vt:lpstr>Photon Limits</vt:lpstr>
      <vt:lpstr>Neutrinos</vt:lpstr>
      <vt:lpstr>Origin of Cosmic Rays</vt:lpstr>
      <vt:lpstr>Radio Detection</vt:lpstr>
      <vt:lpstr>The Upgrade: AugerPrime</vt:lpstr>
      <vt:lpstr>Composition with AugerPrime</vt:lpstr>
      <vt:lpstr>Composition with AugerPrime: Expected performance</vt:lpstr>
      <vt:lpstr>AugerPrime</vt:lpstr>
      <vt:lpstr>Testing the performance of AugerPrime</vt:lpstr>
      <vt:lpstr>Testing the performance of AugerPrime</vt:lpstr>
      <vt:lpstr>Final Remarks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from the Pierre Auger Observatory</dc:title>
  <dc:creator>Charles Timmermans</dc:creator>
  <cp:lastModifiedBy>Charles Timmermans</cp:lastModifiedBy>
  <cp:revision>55</cp:revision>
  <dcterms:created xsi:type="dcterms:W3CDTF">2018-06-12T12:23:11Z</dcterms:created>
  <dcterms:modified xsi:type="dcterms:W3CDTF">2018-06-19T07:37:55Z</dcterms:modified>
</cp:coreProperties>
</file>