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3"/>
  </p:notesMasterIdLst>
  <p:handoutMasterIdLst>
    <p:handoutMasterId r:id="rId74"/>
  </p:handoutMasterIdLst>
  <p:sldIdLst>
    <p:sldId id="256" r:id="rId2"/>
    <p:sldId id="670" r:id="rId3"/>
    <p:sldId id="611" r:id="rId4"/>
    <p:sldId id="662" r:id="rId5"/>
    <p:sldId id="594" r:id="rId6"/>
    <p:sldId id="664" r:id="rId7"/>
    <p:sldId id="598" r:id="rId8"/>
    <p:sldId id="599" r:id="rId9"/>
    <p:sldId id="678" r:id="rId10"/>
    <p:sldId id="532" r:id="rId11"/>
    <p:sldId id="676" r:id="rId12"/>
    <p:sldId id="683" r:id="rId13"/>
    <p:sldId id="656" r:id="rId14"/>
    <p:sldId id="643" r:id="rId15"/>
    <p:sldId id="663" r:id="rId16"/>
    <p:sldId id="576" r:id="rId17"/>
    <p:sldId id="657" r:id="rId18"/>
    <p:sldId id="658" r:id="rId19"/>
    <p:sldId id="675" r:id="rId20"/>
    <p:sldId id="672" r:id="rId21"/>
    <p:sldId id="563" r:id="rId22"/>
    <p:sldId id="564" r:id="rId23"/>
    <p:sldId id="589" r:id="rId24"/>
    <p:sldId id="649" r:id="rId25"/>
    <p:sldId id="660" r:id="rId26"/>
    <p:sldId id="661" r:id="rId27"/>
    <p:sldId id="669" r:id="rId28"/>
    <p:sldId id="570" r:id="rId29"/>
    <p:sldId id="677" r:id="rId30"/>
    <p:sldId id="682" r:id="rId31"/>
    <p:sldId id="671" r:id="rId32"/>
    <p:sldId id="492" r:id="rId33"/>
    <p:sldId id="504" r:id="rId34"/>
    <p:sldId id="666" r:id="rId35"/>
    <p:sldId id="667" r:id="rId36"/>
    <p:sldId id="448" r:id="rId37"/>
    <p:sldId id="668" r:id="rId38"/>
    <p:sldId id="566" r:id="rId39"/>
    <p:sldId id="674" r:id="rId40"/>
    <p:sldId id="679" r:id="rId41"/>
    <p:sldId id="647" r:id="rId42"/>
    <p:sldId id="646" r:id="rId43"/>
    <p:sldId id="641" r:id="rId44"/>
    <p:sldId id="639" r:id="rId45"/>
    <p:sldId id="637" r:id="rId46"/>
    <p:sldId id="635" r:id="rId47"/>
    <p:sldId id="633" r:id="rId48"/>
    <p:sldId id="632" r:id="rId49"/>
    <p:sldId id="628" r:id="rId50"/>
    <p:sldId id="629" r:id="rId51"/>
    <p:sldId id="630" r:id="rId52"/>
    <p:sldId id="631" r:id="rId53"/>
    <p:sldId id="627" r:id="rId54"/>
    <p:sldId id="623" r:id="rId55"/>
    <p:sldId id="624" r:id="rId56"/>
    <p:sldId id="626" r:id="rId57"/>
    <p:sldId id="447" r:id="rId58"/>
    <p:sldId id="655" r:id="rId59"/>
    <p:sldId id="620" r:id="rId60"/>
    <p:sldId id="617" r:id="rId61"/>
    <p:sldId id="614" r:id="rId62"/>
    <p:sldId id="616" r:id="rId63"/>
    <p:sldId id="546" r:id="rId64"/>
    <p:sldId id="562" r:id="rId65"/>
    <p:sldId id="534" r:id="rId66"/>
    <p:sldId id="535" r:id="rId67"/>
    <p:sldId id="653" r:id="rId68"/>
    <p:sldId id="654" r:id="rId69"/>
    <p:sldId id="684" r:id="rId70"/>
    <p:sldId id="686" r:id="rId71"/>
    <p:sldId id="687" r:id="rId7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81"/>
    <a:srgbClr val="FF40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787" autoAdjust="0"/>
    <p:restoredTop sz="88296" autoAdjust="0"/>
  </p:normalViewPr>
  <p:slideViewPr>
    <p:cSldViewPr snapToObjects="1">
      <p:cViewPr>
        <p:scale>
          <a:sx n="90" d="100"/>
          <a:sy n="90" d="100"/>
        </p:scale>
        <p:origin x="936" y="496"/>
      </p:cViewPr>
      <p:guideLst>
        <p:guide orient="horz" pos="2160"/>
        <p:guide pos="2880"/>
      </p:guideLst>
    </p:cSldViewPr>
  </p:slideViewPr>
  <p:notesTextViewPr>
    <p:cViewPr>
      <p:scale>
        <a:sx n="105" d="100"/>
        <a:sy n="10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336BAA1-7BEB-574F-9332-A8CB6336891F}" type="datetime1">
              <a:rPr lang="en-US"/>
              <a:pPr>
                <a:defRPr/>
              </a:pPr>
              <a:t>6/22/18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611E3C2-1F4F-7F48-9F15-03EDCD9FB948}" type="slidenum">
              <a:rPr lang="en-US"/>
              <a:pPr>
                <a:defRPr/>
              </a:pPr>
              <a:t>‹#›</a:t>
            </a:fld>
            <a:endParaRPr lang="en-US"/>
          </a:p>
        </p:txBody>
      </p:sp>
    </p:spTree>
    <p:extLst>
      <p:ext uri="{BB962C8B-B14F-4D97-AF65-F5344CB8AC3E}">
        <p14:creationId xmlns:p14="http://schemas.microsoft.com/office/powerpoint/2010/main" val="4355949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D6950A4-0CF8-574E-9BF4-9F0DC096EE7E}" type="datetime1">
              <a:rPr lang="en-US"/>
              <a:pPr>
                <a:defRPr/>
              </a:pPr>
              <a:t>6/22/18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42B729C-E057-6B48-8C18-E4752CC8D797}" type="slidenum">
              <a:rPr lang="en-US"/>
              <a:pPr>
                <a:defRPr/>
              </a:pPr>
              <a:t>‹#›</a:t>
            </a:fld>
            <a:endParaRPr lang="en-US"/>
          </a:p>
        </p:txBody>
      </p:sp>
    </p:spTree>
    <p:extLst>
      <p:ext uri="{BB962C8B-B14F-4D97-AF65-F5344CB8AC3E}">
        <p14:creationId xmlns:p14="http://schemas.microsoft.com/office/powerpoint/2010/main" val="197036778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ea typeface="ＭＳ Ｐゴシック" charset="0"/>
                <a:cs typeface="ＭＳ Ｐゴシック" charset="0"/>
              </a:rPr>
              <a:t>Questions received:</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baseline="0" dirty="0" smtClean="0">
                <a:latin typeface="Calibri" charset="0"/>
                <a:ea typeface="ＭＳ Ｐゴシック" charset="0"/>
                <a:cs typeface="ＭＳ Ｐゴシック" charset="0"/>
              </a:rPr>
              <a:t>Explain flavor triangle: how to understand axes of triangle? Which of 3 models is ruled out?</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baseline="0" dirty="0" smtClean="0">
                <a:latin typeface="Calibri" charset="0"/>
                <a:ea typeface="ＭＳ Ｐゴシック" charset="0"/>
                <a:cs typeface="ＭＳ Ｐゴシック" charset="0"/>
              </a:rPr>
              <a:t>Can you tell us which 2 of the HESE events are the double cascade candidates?</a:t>
            </a:r>
            <a:r>
              <a:rPr lang="en-US" baseline="0" dirty="0">
                <a:latin typeface="Calibri" charset="0"/>
                <a:ea typeface="ＭＳ Ｐゴシック" charset="0"/>
                <a:cs typeface="ＭＳ Ｐゴシック" charset="0"/>
              </a:rPr>
              <a:t> </a:t>
            </a:r>
            <a:r>
              <a:rPr lang="en-US" baseline="0" dirty="0" smtClean="0">
                <a:latin typeface="Calibri" charset="0"/>
                <a:ea typeface="ＭＳ Ｐゴシック" charset="0"/>
                <a:cs typeface="ＭＳ Ｐゴシック" charset="0"/>
              </a:rPr>
              <a:t> Are the </a:t>
            </a:r>
            <a:r>
              <a:rPr lang="en-US" baseline="0" dirty="0" err="1" smtClean="0">
                <a:latin typeface="Calibri" charset="0"/>
                <a:ea typeface="ＭＳ Ｐゴシック" charset="0"/>
                <a:cs typeface="ＭＳ Ｐゴシック" charset="0"/>
              </a:rPr>
              <a:t>reco</a:t>
            </a:r>
            <a:r>
              <a:rPr lang="en-US" baseline="0" dirty="0" smtClean="0">
                <a:latin typeface="Calibri" charset="0"/>
                <a:ea typeface="ＭＳ Ｐゴシック" charset="0"/>
                <a:cs typeface="ＭＳ Ｐゴシック" charset="0"/>
              </a:rPr>
              <a:t> cascade directions consistent with the direction of double cascade separation?</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55E0F7-852B-C74B-8A8F-E722AF3E4C68}" type="slidenum">
              <a:rPr lang="en-US" sz="1200"/>
              <a:pPr eaLnBrk="1" hangingPunct="1"/>
              <a:t>1</a:t>
            </a:fld>
            <a:endParaRPr lang="en-US" sz="1200"/>
          </a:p>
        </p:txBody>
      </p:sp>
    </p:spTree>
    <p:extLst>
      <p:ext uri="{BB962C8B-B14F-4D97-AF65-F5344CB8AC3E}">
        <p14:creationId xmlns:p14="http://schemas.microsoft.com/office/powerpoint/2010/main" val="860131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Bert over Lake</a:t>
            </a:r>
            <a:r>
              <a:rPr lang="en-US" baseline="0" dirty="0" smtClean="0"/>
              <a:t> Mendota / Memorial Union Terrace</a:t>
            </a:r>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11</a:t>
            </a:fld>
            <a:endParaRPr lang="en-US" altLang="en-US"/>
          </a:p>
        </p:txBody>
      </p:sp>
    </p:spTree>
    <p:extLst>
      <p:ext uri="{BB962C8B-B14F-4D97-AF65-F5344CB8AC3E}">
        <p14:creationId xmlns:p14="http://schemas.microsoft.com/office/powerpoint/2010/main" val="188592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Fig. 1. Drawing of the </a:t>
            </a:r>
            <a:r>
              <a:rPr lang="en-US" altLang="en-US" dirty="0" err="1"/>
              <a:t>IceCube</a:t>
            </a:r>
            <a:r>
              <a:rPr lang="en-US" altLang="en-US" dirty="0"/>
              <a:t> array. Results are from the complete pictured detector for 2011 to 2012 and from a partial detector missing the dark gray strings in the bottom left corner for the 2010 to 2011 season. (A and B) The side view (B) shows a cross section of the detector indicated in the top view (A) in blue. Events producing first light in the veto region (shaded area) were discarded as entering tracks (usually from cosmic ray muons entering the detector). Most background events are nearly </a:t>
            </a:r>
            <a:r>
              <a:rPr lang="en-US" altLang="en-US" dirty="0" err="1"/>
              <a:t>ver</a:t>
            </a:r>
            <a:r>
              <a:rPr lang="en-US" altLang="en-US" dirty="0"/>
              <a:t>- </a:t>
            </a:r>
            <a:r>
              <a:rPr lang="en-US" altLang="en-US" dirty="0" err="1"/>
              <a:t>tical</a:t>
            </a:r>
            <a:r>
              <a:rPr lang="en-US" altLang="en-US" dirty="0"/>
              <a:t>, requiring a thick veto cap at the top of the detector. The shaded region in the middle contains ice of high dust concentration (24). Because of the high degree of light absorption in this region, near horizontal events could have entered here without being tagged at the sides of the detector without a dedicated tagging region.</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362E704-B88D-E541-B313-79DB3E7C535D}" type="slidenum">
              <a:rPr lang="en-US" altLang="en-US" sz="1200"/>
              <a:pPr eaLnBrk="1" hangingPunct="1"/>
              <a:t>12</a:t>
            </a:fld>
            <a:endParaRPr lang="en-US" altLang="en-US" sz="1200"/>
          </a:p>
        </p:txBody>
      </p:sp>
    </p:spTree>
    <p:extLst>
      <p:ext uri="{BB962C8B-B14F-4D97-AF65-F5344CB8AC3E}">
        <p14:creationId xmlns:p14="http://schemas.microsoft.com/office/powerpoint/2010/main" val="121898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smtClean="0">
              <a:solidFill>
                <a:schemeClr val="tx1"/>
              </a:solidFill>
              <a:effectLst/>
              <a:latin typeface="+mn-lt"/>
              <a:ea typeface="ＭＳ Ｐゴシック" charset="-128"/>
              <a:cs typeface="ＭＳ Ｐゴシック" charset="-128"/>
            </a:endParaRPr>
          </a:p>
          <a:p>
            <a:r>
              <a:rPr lang="en-US" sz="1200" kern="1200" dirty="0" smtClean="0">
                <a:solidFill>
                  <a:schemeClr val="tx1"/>
                </a:solidFill>
                <a:effectLst/>
                <a:latin typeface="+mn-lt"/>
                <a:ea typeface="ＭＳ Ｐゴシック" charset="-128"/>
                <a:cs typeface="ＭＳ Ｐゴシック" charset="-128"/>
              </a:rPr>
              <a:t>4 year was 6.5 sigma</a:t>
            </a:r>
          </a:p>
          <a:p>
            <a:endParaRPr lang="en-US" sz="1200" kern="1200" dirty="0" smtClean="0">
              <a:solidFill>
                <a:schemeClr val="tx1"/>
              </a:solidFill>
              <a:effectLst/>
              <a:latin typeface="+mn-lt"/>
              <a:ea typeface="ＭＳ Ｐゴシック" charset="-128"/>
              <a:cs typeface="ＭＳ Ｐゴシック" charset="-128"/>
            </a:endParaRPr>
          </a:p>
          <a:p>
            <a:r>
              <a:rPr lang="en-US" sz="1200" kern="1200" dirty="0" smtClean="0">
                <a:solidFill>
                  <a:schemeClr val="tx1"/>
                </a:solidFill>
                <a:effectLst/>
                <a:latin typeface="+mn-lt"/>
                <a:ea typeface="ＭＳ Ｐゴシック" charset="-128"/>
                <a:cs typeface="ＭＳ Ｐゴシック" charset="-128"/>
              </a:rPr>
              <a:t>2 of the 82</a:t>
            </a:r>
            <a:r>
              <a:rPr lang="en-US" sz="1200" kern="1200" baseline="0" dirty="0" smtClean="0">
                <a:solidFill>
                  <a:schemeClr val="tx1"/>
                </a:solidFill>
                <a:effectLst/>
                <a:latin typeface="+mn-lt"/>
                <a:ea typeface="ＭＳ Ｐゴシック" charset="-128"/>
                <a:cs typeface="ＭＳ Ｐゴシック" charset="-128"/>
              </a:rPr>
              <a:t> events have coincident muons</a:t>
            </a:r>
          </a:p>
          <a:p>
            <a:endParaRPr lang="en-US" dirty="0" smtClean="0"/>
          </a:p>
          <a:p>
            <a:r>
              <a:rPr lang="en-US" dirty="0" smtClean="0"/>
              <a:t>~8 sigma: Nancy </a:t>
            </a:r>
            <a:r>
              <a:rPr lang="en-US" dirty="0" err="1" smtClean="0"/>
              <a:t>Wandkowsky</a:t>
            </a:r>
            <a:r>
              <a:rPr lang="en-US" dirty="0" smtClean="0"/>
              <a:t> @ </a:t>
            </a:r>
            <a:r>
              <a:rPr lang="en-US" dirty="0" err="1" smtClean="0"/>
              <a:t>TeVPA</a:t>
            </a:r>
            <a:r>
              <a:rPr lang="en-US" dirty="0" smtClean="0"/>
              <a:t> 2017 (6 years of data)</a:t>
            </a:r>
          </a:p>
          <a:p>
            <a:endParaRPr lang="en-US" dirty="0" smtClean="0"/>
          </a:p>
          <a:p>
            <a:r>
              <a:rPr lang="en-US" dirty="0" smtClean="0"/>
              <a:t>More </a:t>
            </a:r>
            <a:r>
              <a:rPr lang="en-US" dirty="0" err="1" smtClean="0"/>
              <a:t>detials</a:t>
            </a:r>
            <a:r>
              <a:rPr lang="en-US" baseline="0" dirty="0" smtClean="0"/>
              <a:t> on 6 year analysis:</a:t>
            </a:r>
          </a:p>
          <a:p>
            <a:r>
              <a:rPr lang="en-US" baseline="0" dirty="0" smtClean="0"/>
              <a:t>1710.01191 (ICRC)</a:t>
            </a:r>
          </a:p>
          <a:p>
            <a:endParaRPr lang="en-US" baseline="0" dirty="0" smtClean="0"/>
          </a:p>
          <a:p>
            <a:r>
              <a:rPr lang="en-US" baseline="0" dirty="0" smtClean="0"/>
              <a:t>103 events out of which 60 have </a:t>
            </a:r>
            <a:r>
              <a:rPr lang="en-US" baseline="0" dirty="0" err="1" smtClean="0"/>
              <a:t>Edep</a:t>
            </a:r>
            <a:r>
              <a:rPr lang="en-US" baseline="0" dirty="0" smtClean="0"/>
              <a:t> &gt; 60 </a:t>
            </a:r>
            <a:r>
              <a:rPr lang="en-US" baseline="0" dirty="0" err="1" smtClean="0"/>
              <a:t>TeV</a:t>
            </a:r>
            <a:endParaRPr lang="en-US" baseline="0" dirty="0" smtClean="0"/>
          </a:p>
          <a:p>
            <a:r>
              <a:rPr lang="en-US" baseline="0" dirty="0" smtClean="0"/>
              <a:t>75% </a:t>
            </a:r>
            <a:r>
              <a:rPr lang="en-US" baseline="0" dirty="0" err="1" smtClean="0"/>
              <a:t>astro</a:t>
            </a:r>
            <a:r>
              <a:rPr lang="en-US" baseline="0" dirty="0" smtClean="0"/>
              <a:t> purity above 60 </a:t>
            </a:r>
            <a:r>
              <a:rPr lang="en-US" baseline="0" dirty="0" err="1" smtClean="0"/>
              <a:t>TeV</a:t>
            </a:r>
            <a:endParaRPr lang="en-US" dirty="0" smtClean="0"/>
          </a:p>
        </p:txBody>
      </p:sp>
      <p:sp>
        <p:nvSpPr>
          <p:cNvPr id="4" name="Slide Number Placeholder 3"/>
          <p:cNvSpPr>
            <a:spLocks noGrp="1"/>
          </p:cNvSpPr>
          <p:nvPr>
            <p:ph type="sldNum" sz="quarter" idx="10"/>
          </p:nvPr>
        </p:nvSpPr>
        <p:spPr/>
        <p:txBody>
          <a:bodyPr/>
          <a:lstStyle/>
          <a:p>
            <a:fld id="{DE8E4EC3-94D5-E24E-80EE-0BB2D5203C4B}" type="slidenum">
              <a:rPr lang="en-US" smtClean="0"/>
              <a:pPr/>
              <a:t>13</a:t>
            </a:fld>
            <a:endParaRPr lang="en-US"/>
          </a:p>
        </p:txBody>
      </p:sp>
    </p:spTree>
    <p:extLst>
      <p:ext uri="{BB962C8B-B14F-4D97-AF65-F5344CB8AC3E}">
        <p14:creationId xmlns:p14="http://schemas.microsoft.com/office/powerpoint/2010/main" val="1720848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smtClean="0">
              <a:solidFill>
                <a:schemeClr val="tx1"/>
              </a:solidFill>
              <a:effectLst/>
              <a:latin typeface="+mn-lt"/>
              <a:ea typeface="ＭＳ Ｐゴシック" charset="-128"/>
              <a:cs typeface="ＭＳ Ｐゴシック" charset="-128"/>
            </a:endParaRPr>
          </a:p>
          <a:p>
            <a:r>
              <a:rPr lang="en-US" sz="1200" kern="1200" dirty="0" smtClean="0">
                <a:solidFill>
                  <a:schemeClr val="tx1"/>
                </a:solidFill>
                <a:effectLst/>
                <a:latin typeface="+mn-lt"/>
                <a:ea typeface="ＭＳ Ｐゴシック" charset="-128"/>
                <a:cs typeface="ＭＳ Ｐゴシック" charset="-128"/>
              </a:rPr>
              <a:t>4 year was 6.5 sigma</a:t>
            </a:r>
          </a:p>
          <a:p>
            <a:endParaRPr lang="en-US" sz="1200" kern="1200" dirty="0" smtClean="0">
              <a:solidFill>
                <a:schemeClr val="tx1"/>
              </a:solidFill>
              <a:effectLst/>
              <a:latin typeface="+mn-lt"/>
              <a:ea typeface="ＭＳ Ｐゴシック" charset="-128"/>
              <a:cs typeface="ＭＳ Ｐゴシック" charset="-128"/>
            </a:endParaRPr>
          </a:p>
          <a:p>
            <a:r>
              <a:rPr lang="en-US" sz="1200" kern="1200" dirty="0" smtClean="0">
                <a:solidFill>
                  <a:schemeClr val="tx1"/>
                </a:solidFill>
                <a:effectLst/>
                <a:latin typeface="+mn-lt"/>
                <a:ea typeface="ＭＳ Ｐゴシック" charset="-128"/>
                <a:cs typeface="ＭＳ Ｐゴシック" charset="-128"/>
              </a:rPr>
              <a:t>2 of the 82</a:t>
            </a:r>
            <a:r>
              <a:rPr lang="en-US" sz="1200" kern="1200" baseline="0" dirty="0" smtClean="0">
                <a:solidFill>
                  <a:schemeClr val="tx1"/>
                </a:solidFill>
                <a:effectLst/>
                <a:latin typeface="+mn-lt"/>
                <a:ea typeface="ＭＳ Ｐゴシック" charset="-128"/>
                <a:cs typeface="ＭＳ Ｐゴシック" charset="-128"/>
              </a:rPr>
              <a:t> events have coincident muons</a:t>
            </a:r>
          </a:p>
          <a:p>
            <a:endParaRPr lang="en-US" dirty="0" smtClean="0"/>
          </a:p>
          <a:p>
            <a:r>
              <a:rPr lang="en-US" dirty="0" smtClean="0"/>
              <a:t>~8 sigma: Nancy </a:t>
            </a:r>
            <a:r>
              <a:rPr lang="en-US" dirty="0" err="1" smtClean="0"/>
              <a:t>Wandkowsky</a:t>
            </a:r>
            <a:r>
              <a:rPr lang="en-US" dirty="0" smtClean="0"/>
              <a:t> @ </a:t>
            </a:r>
            <a:r>
              <a:rPr lang="en-US" dirty="0" err="1" smtClean="0"/>
              <a:t>TeVPA</a:t>
            </a:r>
            <a:r>
              <a:rPr lang="en-US" dirty="0" smtClean="0"/>
              <a:t> 2017 (6 years of data)</a:t>
            </a:r>
          </a:p>
          <a:p>
            <a:endParaRPr lang="en-US" dirty="0" smtClean="0"/>
          </a:p>
          <a:p>
            <a:r>
              <a:rPr lang="en-US" dirty="0" smtClean="0"/>
              <a:t>More </a:t>
            </a:r>
            <a:r>
              <a:rPr lang="en-US" dirty="0" err="1" smtClean="0"/>
              <a:t>detials</a:t>
            </a:r>
            <a:r>
              <a:rPr lang="en-US" baseline="0" dirty="0" smtClean="0"/>
              <a:t> on 6 year analysis:</a:t>
            </a:r>
          </a:p>
          <a:p>
            <a:r>
              <a:rPr lang="en-US" baseline="0" dirty="0" smtClean="0"/>
              <a:t>1710.01191 (ICRC)</a:t>
            </a:r>
          </a:p>
          <a:p>
            <a:endParaRPr lang="en-US" dirty="0" smtClean="0"/>
          </a:p>
          <a:p>
            <a:r>
              <a:rPr lang="en-US" dirty="0" smtClean="0"/>
              <a:t>TODO: dates of dataset; background fraction estimation and type of events; background fraction contamination for tracks</a:t>
            </a:r>
            <a:r>
              <a:rPr lang="en-US" baseline="0" dirty="0" smtClean="0"/>
              <a:t> vs. cascades</a:t>
            </a:r>
            <a:endParaRPr lang="en-US" dirty="0" smtClean="0"/>
          </a:p>
          <a:p>
            <a:endParaRPr lang="en-US" baseline="0" dirty="0" smtClean="0"/>
          </a:p>
          <a:p>
            <a:r>
              <a:rPr lang="en-US" baseline="0" dirty="0" smtClean="0"/>
              <a:t>103 above ~20 </a:t>
            </a:r>
            <a:r>
              <a:rPr lang="en-US" baseline="0" dirty="0" err="1" smtClean="0"/>
              <a:t>TeV</a:t>
            </a:r>
            <a:r>
              <a:rPr lang="en-US" baseline="0" dirty="0" smtClean="0"/>
              <a:t> (cut is on </a:t>
            </a:r>
            <a:r>
              <a:rPr lang="en-US" baseline="0" dirty="0" err="1" smtClean="0"/>
              <a:t>Npe</a:t>
            </a:r>
            <a:r>
              <a:rPr lang="en-US" baseline="0" dirty="0" smtClean="0"/>
              <a:t>, not </a:t>
            </a:r>
            <a:r>
              <a:rPr lang="en-US" baseline="0" dirty="0" err="1" smtClean="0"/>
              <a:t>Edep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E8E4EC3-94D5-E24E-80EE-0BB2D5203C4B}" type="slidenum">
              <a:rPr lang="en-US" smtClean="0"/>
              <a:pPr/>
              <a:t>14</a:t>
            </a:fld>
            <a:endParaRPr lang="en-US"/>
          </a:p>
        </p:txBody>
      </p:sp>
    </p:spTree>
    <p:extLst>
      <p:ext uri="{BB962C8B-B14F-4D97-AF65-F5344CB8AC3E}">
        <p14:creationId xmlns:p14="http://schemas.microsoft.com/office/powerpoint/2010/main" val="1122973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160FA11-B990-0F44-8C72-C7CDFE7A694F}" type="slidenum">
              <a:rPr lang="en-US" altLang="en-US" sz="1200"/>
              <a:pPr eaLnBrk="1" hangingPunct="1"/>
              <a:t>15</a:t>
            </a:fld>
            <a:endParaRPr lang="en-US" altLang="en-US" sz="1200"/>
          </a:p>
        </p:txBody>
      </p:sp>
    </p:spTree>
    <p:extLst>
      <p:ext uri="{BB962C8B-B14F-4D97-AF65-F5344CB8AC3E}">
        <p14:creationId xmlns:p14="http://schemas.microsoft.com/office/powerpoint/2010/main" val="538458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years of data</a:t>
            </a:r>
          </a:p>
          <a:p>
            <a:r>
              <a:rPr lang="en-US" dirty="0" smtClean="0"/>
              <a:t>Published </a:t>
            </a:r>
            <a:r>
              <a:rPr lang="en-US" dirty="0" err="1" smtClean="0"/>
              <a:t>ApJ</a:t>
            </a:r>
            <a:r>
              <a:rPr lang="en-US" dirty="0" smtClean="0"/>
              <a:t> is 6 years</a:t>
            </a:r>
          </a:p>
          <a:p>
            <a:r>
              <a:rPr lang="en-US" dirty="0" smtClean="0"/>
              <a:t>Significance: 5.6, 6.7 sigma respectively</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16</a:t>
            </a:fld>
            <a:endParaRPr lang="en-US"/>
          </a:p>
        </p:txBody>
      </p:sp>
    </p:spTree>
    <p:extLst>
      <p:ext uri="{BB962C8B-B14F-4D97-AF65-F5344CB8AC3E}">
        <p14:creationId xmlns:p14="http://schemas.microsoft.com/office/powerpoint/2010/main" val="203617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smtClean="0">
              <a:solidFill>
                <a:schemeClr val="tx1"/>
              </a:solidFill>
              <a:effectLst/>
              <a:latin typeface="+mn-lt"/>
              <a:ea typeface="ＭＳ Ｐゴシック" charset="-128"/>
              <a:cs typeface="ＭＳ Ｐゴシック" charset="-128"/>
            </a:endParaRPr>
          </a:p>
          <a:p>
            <a:r>
              <a:rPr lang="en-US" sz="1200" kern="1200" dirty="0" smtClean="0">
                <a:solidFill>
                  <a:schemeClr val="tx1"/>
                </a:solidFill>
                <a:effectLst/>
                <a:latin typeface="+mn-lt"/>
                <a:ea typeface="ＭＳ Ｐゴシック" charset="-128"/>
                <a:cs typeface="ＭＳ Ｐゴシック" charset="-128"/>
              </a:rPr>
              <a:t>4 year was 6.5 sigma</a:t>
            </a:r>
          </a:p>
          <a:p>
            <a:endParaRPr lang="en-US" sz="1200" kern="1200" dirty="0" smtClean="0">
              <a:solidFill>
                <a:schemeClr val="tx1"/>
              </a:solidFill>
              <a:effectLst/>
              <a:latin typeface="+mn-lt"/>
              <a:ea typeface="ＭＳ Ｐゴシック" charset="-128"/>
              <a:cs typeface="ＭＳ Ｐゴシック" charset="-128"/>
            </a:endParaRPr>
          </a:p>
          <a:p>
            <a:r>
              <a:rPr lang="en-US" sz="1200" kern="1200" dirty="0" smtClean="0">
                <a:solidFill>
                  <a:schemeClr val="tx1"/>
                </a:solidFill>
                <a:effectLst/>
                <a:latin typeface="+mn-lt"/>
                <a:ea typeface="ＭＳ Ｐゴシック" charset="-128"/>
                <a:cs typeface="ＭＳ Ｐゴシック" charset="-128"/>
              </a:rPr>
              <a:t>2 of the 82</a:t>
            </a:r>
            <a:r>
              <a:rPr lang="en-US" sz="1200" kern="1200" baseline="0" dirty="0" smtClean="0">
                <a:solidFill>
                  <a:schemeClr val="tx1"/>
                </a:solidFill>
                <a:effectLst/>
                <a:latin typeface="+mn-lt"/>
                <a:ea typeface="ＭＳ Ｐゴシック" charset="-128"/>
                <a:cs typeface="ＭＳ Ｐゴシック" charset="-128"/>
              </a:rPr>
              <a:t> events have coincident muons</a:t>
            </a:r>
          </a:p>
          <a:p>
            <a:endParaRPr lang="en-US" dirty="0" smtClean="0"/>
          </a:p>
          <a:p>
            <a:r>
              <a:rPr lang="en-US" dirty="0" smtClean="0"/>
              <a:t>~8 sigma: Nancy </a:t>
            </a:r>
            <a:r>
              <a:rPr lang="en-US" dirty="0" err="1" smtClean="0"/>
              <a:t>Wandkowsky</a:t>
            </a:r>
            <a:r>
              <a:rPr lang="en-US" dirty="0" smtClean="0"/>
              <a:t> @ </a:t>
            </a:r>
            <a:r>
              <a:rPr lang="en-US" dirty="0" err="1" smtClean="0"/>
              <a:t>TeVPA</a:t>
            </a:r>
            <a:r>
              <a:rPr lang="en-US" dirty="0" smtClean="0"/>
              <a:t> 2017 (6 years of data)</a:t>
            </a:r>
          </a:p>
          <a:p>
            <a:endParaRPr lang="en-US" dirty="0" smtClean="0"/>
          </a:p>
          <a:p>
            <a:r>
              <a:rPr lang="en-US" dirty="0" smtClean="0"/>
              <a:t>More </a:t>
            </a:r>
            <a:r>
              <a:rPr lang="en-US" dirty="0" err="1" smtClean="0"/>
              <a:t>detials</a:t>
            </a:r>
            <a:r>
              <a:rPr lang="en-US" baseline="0" dirty="0" smtClean="0"/>
              <a:t> on 6 year analysis:</a:t>
            </a:r>
          </a:p>
          <a:p>
            <a:r>
              <a:rPr lang="en-US" baseline="0" dirty="0" smtClean="0"/>
              <a:t>1710.01191 (ICRC)</a:t>
            </a:r>
          </a:p>
          <a:p>
            <a:endParaRPr lang="en-US" dirty="0" smtClean="0"/>
          </a:p>
          <a:p>
            <a:r>
              <a:rPr lang="en-US" dirty="0" smtClean="0"/>
              <a:t>TODO: add details of each dataset</a:t>
            </a:r>
          </a:p>
          <a:p>
            <a:r>
              <a:rPr lang="en-US" dirty="0" smtClean="0"/>
              <a:t>Back of envelope discrepancy test: (2.19-2.87) = 0.68 ± 0.316 so 2.2 sigma</a:t>
            </a:r>
            <a:endParaRPr lang="en-US" dirty="0"/>
          </a:p>
        </p:txBody>
      </p:sp>
      <p:sp>
        <p:nvSpPr>
          <p:cNvPr id="4" name="Slide Number Placeholder 3"/>
          <p:cNvSpPr>
            <a:spLocks noGrp="1"/>
          </p:cNvSpPr>
          <p:nvPr>
            <p:ph type="sldNum" sz="quarter" idx="10"/>
          </p:nvPr>
        </p:nvSpPr>
        <p:spPr/>
        <p:txBody>
          <a:bodyPr/>
          <a:lstStyle/>
          <a:p>
            <a:fld id="{DE8E4EC3-94D5-E24E-80EE-0BB2D5203C4B}" type="slidenum">
              <a:rPr lang="en-US" smtClean="0"/>
              <a:pPr/>
              <a:t>17</a:t>
            </a:fld>
            <a:endParaRPr lang="en-US"/>
          </a:p>
        </p:txBody>
      </p:sp>
    </p:spTree>
    <p:extLst>
      <p:ext uri="{BB962C8B-B14F-4D97-AF65-F5344CB8AC3E}">
        <p14:creationId xmlns:p14="http://schemas.microsoft.com/office/powerpoint/2010/main" val="9951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Figure 13. Results of different </a:t>
            </a:r>
            <a:r>
              <a:rPr lang="en-US" dirty="0" err="1" smtClean="0"/>
              <a:t>IceCube</a:t>
            </a:r>
            <a:r>
              <a:rPr lang="en-US" dirty="0" smtClean="0"/>
              <a:t> analyses measuring the astrophysical flux parameters </a:t>
            </a:r>
            <a:r>
              <a:rPr lang="en-US" dirty="0" err="1" smtClean="0"/>
              <a:t>Fastro</a:t>
            </a:r>
            <a:r>
              <a:rPr lang="en-US" dirty="0" smtClean="0"/>
              <a:t> and gastro. The contour lines show the 90% CL. The result of this analysis (IC tracks, 6yr) is shown by the red solid contour line. The contour obtained by the previous measurement using through-going muons (</a:t>
            </a:r>
            <a:r>
              <a:rPr lang="en-US" dirty="0" err="1" smtClean="0"/>
              <a:t>Aartsen</a:t>
            </a:r>
            <a:r>
              <a:rPr lang="en-US" dirty="0" smtClean="0"/>
              <a:t> et al. 2015c) (IC tracks, 2yr) is the red dashed line. In addition, the results for the most recent analysis of starting events (</a:t>
            </a:r>
            <a:r>
              <a:rPr lang="en-US" dirty="0" err="1" smtClean="0"/>
              <a:t>Kopper</a:t>
            </a:r>
            <a:r>
              <a:rPr lang="en-US" dirty="0" smtClean="0"/>
              <a:t> et al. 2015) (IC HESE, 4yr), the complementary cascade channel (</a:t>
            </a:r>
            <a:r>
              <a:rPr lang="en-US" dirty="0" err="1" smtClean="0"/>
              <a:t>Niederhausen</a:t>
            </a:r>
            <a:r>
              <a:rPr lang="en-US" dirty="0" smtClean="0"/>
              <a:t> et al. 2015) (IC cascades) and an analysis combining different </a:t>
            </a:r>
            <a:r>
              <a:rPr lang="en-US" dirty="0" err="1" smtClean="0"/>
              <a:t>IceCube</a:t>
            </a:r>
            <a:r>
              <a:rPr lang="en-US" dirty="0" smtClean="0"/>
              <a:t> results (IC combined, </a:t>
            </a:r>
            <a:r>
              <a:rPr lang="en-US" dirty="0" err="1" smtClean="0"/>
              <a:t>Aartsen</a:t>
            </a:r>
            <a:r>
              <a:rPr lang="en-US" dirty="0" smtClean="0"/>
              <a:t> et al. 2015f) are shown. The result of this analysis (red, solid) and IC combined are incompatible at 3.3</a:t>
            </a:r>
            <a:r>
              <a:rPr lang="en-US" baseline="0" dirty="0" smtClean="0"/>
              <a:t> sigma</a:t>
            </a:r>
            <a:r>
              <a:rPr lang="en-US" dirty="0" smtClean="0"/>
              <a:t> (two-sided significance).</a:t>
            </a:r>
          </a:p>
          <a:p>
            <a:endParaRPr lang="en-US" dirty="0" smtClean="0"/>
          </a:p>
          <a:p>
            <a:endParaRPr lang="en-US" dirty="0" smtClean="0"/>
          </a:p>
          <a:p>
            <a:r>
              <a:rPr lang="en-US" dirty="0" smtClean="0"/>
              <a:t>Event</a:t>
            </a:r>
            <a:r>
              <a:rPr lang="en-US" baseline="0" dirty="0" smtClean="0"/>
              <a:t> counts:</a:t>
            </a:r>
            <a:endParaRPr lang="en-US" dirty="0" smtClean="0"/>
          </a:p>
          <a:p>
            <a:r>
              <a:rPr lang="en-US" dirty="0" smtClean="0"/>
              <a:t>54 HESE</a:t>
            </a:r>
            <a:r>
              <a:rPr lang="en-US" baseline="0" dirty="0" smtClean="0"/>
              <a:t> 4 </a:t>
            </a:r>
            <a:r>
              <a:rPr lang="en-US" baseline="0" dirty="0" err="1" smtClean="0"/>
              <a:t>yr</a:t>
            </a:r>
            <a:endParaRPr lang="en-US" baseline="0" dirty="0" smtClean="0"/>
          </a:p>
          <a:p>
            <a:r>
              <a:rPr lang="en-US" baseline="0" dirty="0" smtClean="0"/>
              <a:t>172 Cascades 2 </a:t>
            </a:r>
            <a:r>
              <a:rPr lang="en-US" baseline="0" dirty="0" err="1" smtClean="0"/>
              <a:t>yr</a:t>
            </a:r>
            <a:endParaRPr lang="en-US" baseline="0" dirty="0" smtClean="0"/>
          </a:p>
          <a:p>
            <a:endParaRPr lang="en-US" dirty="0" smtClean="0"/>
          </a:p>
          <a:p>
            <a:r>
              <a:rPr lang="en-US" dirty="0" smtClean="0"/>
              <a:t>HESE energy</a:t>
            </a:r>
            <a:r>
              <a:rPr lang="en-US" baseline="0" dirty="0" smtClean="0"/>
              <a:t> range is *deposited*</a:t>
            </a:r>
          </a:p>
          <a:p>
            <a:endParaRPr lang="en-US" baseline="0" dirty="0" smtClean="0"/>
          </a:p>
          <a:p>
            <a:r>
              <a:rPr lang="en-US" baseline="0" dirty="0" smtClean="0"/>
              <a:t>Global fit published numbers are sum of flavors, and others are per flavor, so global fit norm and its errors have here been divided by 3</a:t>
            </a:r>
          </a:p>
          <a:p>
            <a:r>
              <a:rPr lang="en-US" baseline="0" dirty="0" smtClean="0"/>
              <a:t>All assume 1:1:1</a:t>
            </a:r>
          </a:p>
          <a:p>
            <a:endParaRPr lang="en-US" baseline="0" dirty="0" smtClean="0"/>
          </a:p>
          <a:p>
            <a:r>
              <a:rPr lang="en-US" baseline="0" dirty="0" smtClean="0"/>
              <a:t>Tension between </a:t>
            </a:r>
          </a:p>
          <a:p>
            <a:endParaRPr lang="en-US" dirty="0" smtClean="0"/>
          </a:p>
          <a:p>
            <a:r>
              <a:rPr lang="en-US" dirty="0" smtClean="0"/>
              <a:t>TODO: add significance for global fit</a:t>
            </a:r>
          </a:p>
          <a:p>
            <a:r>
              <a:rPr lang="en-US" dirty="0" smtClean="0"/>
              <a:t>TODO: double</a:t>
            </a:r>
            <a:r>
              <a:rPr lang="en-US" baseline="0" dirty="0" smtClean="0"/>
              <a:t> check energy range for 6 </a:t>
            </a:r>
            <a:r>
              <a:rPr lang="en-US" baseline="0" dirty="0" err="1" smtClean="0"/>
              <a:t>yr</a:t>
            </a:r>
            <a:r>
              <a:rPr lang="en-US" baseline="0" dirty="0" smtClean="0"/>
              <a:t> HESE (0.06-3 </a:t>
            </a:r>
            <a:r>
              <a:rPr lang="en-US" baseline="0" dirty="0" err="1" smtClean="0"/>
              <a:t>PeV</a:t>
            </a:r>
            <a:r>
              <a:rPr lang="en-US" baseline="0" dirty="0" smtClean="0"/>
              <a:t> is for 4 </a:t>
            </a:r>
            <a:r>
              <a:rPr lang="en-US" baseline="0" dirty="0" err="1" smtClean="0"/>
              <a:t>yr</a:t>
            </a:r>
            <a:r>
              <a:rPr lang="en-US" baseline="0" dirty="0" smtClean="0"/>
              <a:t>)</a:t>
            </a:r>
          </a:p>
          <a:p>
            <a:r>
              <a:rPr lang="en-US" baseline="0" dirty="0" smtClean="0"/>
              <a:t>TODO: significance of cascade 4 year result</a:t>
            </a:r>
          </a:p>
          <a:p>
            <a:r>
              <a:rPr lang="en-US" baseline="0" dirty="0" smtClean="0"/>
              <a:t>TODO: add HESE 7.5 </a:t>
            </a:r>
            <a:r>
              <a:rPr lang="en-US" baseline="0" dirty="0" err="1" smtClean="0"/>
              <a:t>yr</a:t>
            </a:r>
            <a:endParaRPr lang="en-US" baseline="0" dirty="0" smtClean="0"/>
          </a:p>
          <a:p>
            <a:endParaRPr lang="en-US" baseline="0" dirty="0" smtClean="0"/>
          </a:p>
          <a:p>
            <a:r>
              <a:rPr lang="en-US" baseline="0" dirty="0" smtClean="0"/>
              <a:t>HESE 7.5:</a:t>
            </a:r>
            <a:r>
              <a:rPr lang="en-US" baseline="0" dirty="0"/>
              <a:t> </a:t>
            </a:r>
            <a:r>
              <a:rPr lang="en-US" baseline="0" dirty="0" smtClean="0"/>
              <a:t>index 2.87 +0.3 -0.2; norm 1.86 +0.8 -0.6</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18</a:t>
            </a:fld>
            <a:endParaRPr lang="en-US"/>
          </a:p>
        </p:txBody>
      </p:sp>
    </p:spTree>
    <p:extLst>
      <p:ext uri="{BB962C8B-B14F-4D97-AF65-F5344CB8AC3E}">
        <p14:creationId xmlns:p14="http://schemas.microsoft.com/office/powerpoint/2010/main" val="1033894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Figure 8. Profile likelihood scan of the flavor composition at Earth. Each point in the triangle corresponds to a ratio </a:t>
            </a:r>
            <a:r>
              <a:rPr lang="en-US" sz="1200" i="1" kern="1200" dirty="0" smtClean="0">
                <a:solidFill>
                  <a:schemeClr val="tx1"/>
                </a:solidFill>
                <a:effectLst/>
                <a:latin typeface="+mn-lt"/>
                <a:ea typeface="ＭＳ Ｐゴシック" charset="-128"/>
                <a:cs typeface="ＭＳ Ｐゴシック" charset="-128"/>
              </a:rPr>
              <a:t>ne</a:t>
            </a:r>
            <a:r>
              <a:rPr lang="en-US" sz="1200" kern="1200" dirty="0" smtClean="0">
                <a:solidFill>
                  <a:schemeClr val="tx1"/>
                </a:solidFill>
                <a:effectLst/>
                <a:latin typeface="+mn-lt"/>
                <a:ea typeface="ＭＳ Ｐゴシック" charset="-128"/>
                <a:cs typeface="ＭＳ Ｐゴシック" charset="-128"/>
              </a:rPr>
              <a:t>: </a:t>
            </a:r>
            <a:r>
              <a:rPr lang="en-US" sz="1200" i="1" kern="1200" dirty="0" smtClean="0">
                <a:solidFill>
                  <a:schemeClr val="tx1"/>
                </a:solidFill>
                <a:effectLst/>
                <a:latin typeface="+mn-lt"/>
                <a:ea typeface="ＭＳ Ｐゴシック" charset="-128"/>
                <a:cs typeface="ＭＳ Ｐゴシック" charset="-128"/>
              </a:rPr>
              <a:t>nm</a:t>
            </a:r>
            <a:r>
              <a:rPr lang="en-US" sz="1200" kern="1200" dirty="0" smtClean="0">
                <a:solidFill>
                  <a:schemeClr val="tx1"/>
                </a:solidFill>
                <a:effectLst/>
                <a:latin typeface="+mn-lt"/>
                <a:ea typeface="ＭＳ Ｐゴシック" charset="-128"/>
                <a:cs typeface="ＭＳ Ｐゴシック" charset="-128"/>
              </a:rPr>
              <a:t>: </a:t>
            </a:r>
            <a:r>
              <a:rPr lang="en-US" sz="1200" i="1" kern="1200" dirty="0" err="1" smtClean="0">
                <a:solidFill>
                  <a:schemeClr val="tx1"/>
                </a:solidFill>
                <a:effectLst/>
                <a:latin typeface="+mn-lt"/>
                <a:ea typeface="ＭＳ Ｐゴシック" charset="-128"/>
                <a:cs typeface="ＭＳ Ｐゴシック" charset="-128"/>
              </a:rPr>
              <a:t>nt</a:t>
            </a:r>
            <a:r>
              <a:rPr lang="en-US" sz="1200" i="1" kern="1200" dirty="0" smtClean="0">
                <a:solidFill>
                  <a:schemeClr val="tx1"/>
                </a:solidFill>
                <a:effectLst/>
                <a:latin typeface="+mn-lt"/>
                <a:ea typeface="ＭＳ Ｐゴシック" charset="-128"/>
                <a:cs typeface="ＭＳ Ｐゴシック" charset="-128"/>
              </a:rPr>
              <a:t> </a:t>
            </a:r>
            <a:r>
              <a:rPr lang="en-US" sz="1200" kern="1200" dirty="0" smtClean="0">
                <a:solidFill>
                  <a:schemeClr val="tx1"/>
                </a:solidFill>
                <a:effectLst/>
                <a:latin typeface="+mn-lt"/>
                <a:ea typeface="ＭＳ Ｐゴシック" charset="-128"/>
                <a:cs typeface="ＭＳ Ｐゴシック" charset="-128"/>
              </a:rPr>
              <a:t>as measured on Earth, the individual contributions are read off the three sides of the triangle. The best-fit composition is marked with “×”; 68% and 95% confidence regions are indicated. The ratios corresponding to three flavor composition scenarios at the sources of the neutrinos, computed using the oscillation parameters in Gonzalez-Garcia et al. (2014, inverted hierarchy), are marked by the square (0:1:0), circle (1:2:0), and triangle (1:0:0), respectively. The best-fit composition obtained in an earlier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analysis of the flavor composition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2015b) is marked with a “+.” </a:t>
            </a:r>
            <a:endParaRPr lang="en-US" dirty="0" smtClean="0"/>
          </a:p>
          <a:p>
            <a:endParaRPr lang="en-US" dirty="0" smtClean="0"/>
          </a:p>
          <a:p>
            <a:r>
              <a:rPr lang="en-US" dirty="0" smtClean="0"/>
              <a:t>Muon damped scenario: muons lose</a:t>
            </a:r>
            <a:r>
              <a:rPr lang="en-US" baseline="0" dirty="0" smtClean="0"/>
              <a:t> energy before decaying.  Only nu-mu produced at same time as muon (in pion decay) escape at high energy.  Nu-e from muon decay are at much lower energy.</a:t>
            </a:r>
          </a:p>
          <a:p>
            <a:endParaRPr lang="en-US" baseline="0" dirty="0" smtClean="0"/>
          </a:p>
          <a:p>
            <a:r>
              <a:rPr lang="en-US" baseline="0" dirty="0" smtClean="0"/>
              <a:t>TODO: source classes with muon damped possibility</a:t>
            </a:r>
          </a:p>
          <a:p>
            <a:endParaRPr lang="en-US" baseline="0" dirty="0" smtClean="0"/>
          </a:p>
          <a:p>
            <a:r>
              <a:rPr lang="en-US" baseline="0" dirty="0" smtClean="0"/>
              <a:t>Standard: pi -&gt; µ </a:t>
            </a:r>
            <a:r>
              <a:rPr lang="en-US" baseline="0" dirty="0" err="1" smtClean="0"/>
              <a:t>numu</a:t>
            </a:r>
            <a:r>
              <a:rPr lang="en-US" baseline="0" dirty="0" smtClean="0"/>
              <a:t> -&gt; e </a:t>
            </a:r>
            <a:r>
              <a:rPr lang="en-US" baseline="0" dirty="0" err="1" smtClean="0"/>
              <a:t>nue</a:t>
            </a:r>
            <a:r>
              <a:rPr lang="en-US" baseline="0" dirty="0" smtClean="0"/>
              <a:t> </a:t>
            </a:r>
            <a:r>
              <a:rPr lang="en-US" baseline="0" dirty="0" err="1" smtClean="0"/>
              <a:t>numu</a:t>
            </a:r>
            <a:r>
              <a:rPr lang="en-US" baseline="0" dirty="0" smtClean="0"/>
              <a:t> </a:t>
            </a:r>
            <a:r>
              <a:rPr lang="en-US" baseline="0" dirty="0" err="1" smtClean="0"/>
              <a:t>numu</a:t>
            </a:r>
            <a:endParaRPr lang="en-US" baseline="0" dirty="0" smtClean="0"/>
          </a:p>
          <a:p>
            <a:r>
              <a:rPr lang="en-US" baseline="0" dirty="0" smtClean="0"/>
              <a:t>Neutron decay: n -&gt; p e </a:t>
            </a:r>
            <a:r>
              <a:rPr lang="en-US" baseline="0" dirty="0" err="1" smtClean="0"/>
              <a:t>nuebar</a:t>
            </a:r>
            <a:endParaRPr lang="en-US" baseline="0" dirty="0" smtClean="0"/>
          </a:p>
          <a:p>
            <a:r>
              <a:rPr lang="en-US" baseline="0" dirty="0" smtClean="0"/>
              <a:t>Muon damped: µ loses a lot of energy, so you only get </a:t>
            </a:r>
            <a:r>
              <a:rPr lang="en-US" baseline="0" dirty="0" err="1" smtClean="0"/>
              <a:t>numu</a:t>
            </a:r>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19</a:t>
            </a:fld>
            <a:endParaRPr lang="en-US" altLang="en-US"/>
          </a:p>
        </p:txBody>
      </p:sp>
    </p:spTree>
    <p:extLst>
      <p:ext uri="{BB962C8B-B14F-4D97-AF65-F5344CB8AC3E}">
        <p14:creationId xmlns:p14="http://schemas.microsoft.com/office/powerpoint/2010/main" val="1026973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TODO: read Juliana poster; </a:t>
            </a:r>
            <a:r>
              <a:rPr lang="en-US" dirty="0" err="1" smtClean="0"/>
              <a:t>icecube</a:t>
            </a:r>
            <a:r>
              <a:rPr lang="en-US" dirty="0" smtClean="0"/>
              <a:t>-c analysis</a:t>
            </a:r>
            <a:r>
              <a:rPr lang="en-US" baseline="0" dirty="0" smtClean="0"/>
              <a:t> call minutes; add two 2D histograms as backup</a:t>
            </a:r>
          </a:p>
          <a:p>
            <a:endParaRPr lang="en-US" baseline="0" dirty="0" smtClean="0"/>
          </a:p>
          <a:p>
            <a:r>
              <a:rPr lang="en-US" baseline="0" dirty="0" smtClean="0"/>
              <a:t>TODO: calculate tau decay length</a:t>
            </a:r>
          </a:p>
          <a:p>
            <a:endParaRPr lang="en-US" baseline="0" dirty="0" smtClean="0"/>
          </a:p>
          <a:p>
            <a:r>
              <a:rPr lang="en-US" baseline="0" dirty="0" smtClean="0"/>
              <a:t>TODO: “background” includes astrophysical single cascades?</a:t>
            </a:r>
          </a:p>
          <a:p>
            <a:endParaRPr lang="en-US" baseline="0" dirty="0" smtClean="0"/>
          </a:p>
          <a:p>
            <a:r>
              <a:rPr lang="en-US" baseline="0" dirty="0" smtClean="0"/>
              <a:t>Event #1: L = 16 m, E1 = 1.2 </a:t>
            </a:r>
            <a:r>
              <a:rPr lang="en-US" baseline="0" dirty="0" err="1" smtClean="0"/>
              <a:t>PeV</a:t>
            </a:r>
            <a:r>
              <a:rPr lang="en-US" baseline="0" dirty="0" smtClean="0"/>
              <a:t>, E2 = 0.6 </a:t>
            </a:r>
            <a:r>
              <a:rPr lang="en-US" baseline="0" dirty="0" err="1" smtClean="0"/>
              <a:t>PeV</a:t>
            </a:r>
            <a:endParaRPr lang="en-US" baseline="0" dirty="0" smtClean="0"/>
          </a:p>
          <a:p>
            <a:r>
              <a:rPr lang="en-US" baseline="0" dirty="0" smtClean="0"/>
              <a:t>Event #2: L = 17 m, E1 = 9 </a:t>
            </a:r>
            <a:r>
              <a:rPr lang="en-US" baseline="0" dirty="0" err="1" smtClean="0"/>
              <a:t>TeV</a:t>
            </a:r>
            <a:r>
              <a:rPr lang="en-US" baseline="0" dirty="0" smtClean="0"/>
              <a:t>, E2 = 80 </a:t>
            </a:r>
            <a:r>
              <a:rPr lang="en-US" baseline="0" dirty="0" err="1" smtClean="0"/>
              <a:t>TeV</a:t>
            </a:r>
            <a:endParaRPr lang="en-US" baseline="0" dirty="0" smtClean="0"/>
          </a:p>
          <a:p>
            <a:endParaRPr lang="en-US" dirty="0" smtClean="0"/>
          </a:p>
          <a:p>
            <a:r>
              <a:rPr lang="en-US" dirty="0" smtClean="0"/>
              <a:t>TODO:</a:t>
            </a:r>
          </a:p>
          <a:p>
            <a:pPr marL="171450" indent="-171450">
              <a:buFontTx/>
              <a:buChar char="-"/>
            </a:pPr>
            <a:r>
              <a:rPr lang="en-US" dirty="0" smtClean="0"/>
              <a:t>explain</a:t>
            </a:r>
            <a:r>
              <a:rPr lang="en-US" baseline="0" dirty="0" smtClean="0"/>
              <a:t> </a:t>
            </a:r>
            <a:r>
              <a:rPr lang="en-US" dirty="0" smtClean="0"/>
              <a:t>asymmetric energy difference cut</a:t>
            </a:r>
          </a:p>
          <a:p>
            <a:pPr marL="171450" indent="-171450">
              <a:buFontTx/>
              <a:buChar char="-"/>
            </a:pPr>
            <a:r>
              <a:rPr lang="en-US" baseline="0" dirty="0" smtClean="0"/>
              <a:t>add </a:t>
            </a:r>
            <a:r>
              <a:rPr lang="en-US" dirty="0" smtClean="0"/>
              <a:t>tau vs. muon energy loss</a:t>
            </a:r>
          </a:p>
          <a:p>
            <a:pPr marL="171450" indent="-171450">
              <a:buFontTx/>
              <a:buChar char="-"/>
            </a:pPr>
            <a:r>
              <a:rPr lang="en-US" dirty="0" smtClean="0"/>
              <a:t>add rebuttal</a:t>
            </a:r>
            <a:r>
              <a:rPr lang="en-US" baseline="0" dirty="0" smtClean="0"/>
              <a:t> concerning prompt background</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20</a:t>
            </a:fld>
            <a:endParaRPr lang="en-US"/>
          </a:p>
        </p:txBody>
      </p:sp>
    </p:spTree>
    <p:extLst>
      <p:ext uri="{BB962C8B-B14F-4D97-AF65-F5344CB8AC3E}">
        <p14:creationId xmlns:p14="http://schemas.microsoft.com/office/powerpoint/2010/main" val="183124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a:t>
            </a:fld>
            <a:endParaRPr lang="en-US"/>
          </a:p>
        </p:txBody>
      </p:sp>
    </p:spTree>
    <p:extLst>
      <p:ext uri="{BB962C8B-B14F-4D97-AF65-F5344CB8AC3E}">
        <p14:creationId xmlns:p14="http://schemas.microsoft.com/office/powerpoint/2010/main" val="1259949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charset="-128"/>
                <a:cs typeface="ＭＳ Ｐゴシック" charset="-128"/>
              </a:rPr>
              <a:t>Figure 2 </a:t>
            </a:r>
            <a:r>
              <a:rPr lang="en-US" sz="1200" kern="1200" dirty="0" smtClean="0">
                <a:solidFill>
                  <a:schemeClr val="tx1"/>
                </a:solidFill>
                <a:effectLst/>
                <a:latin typeface="+mn-lt"/>
                <a:ea typeface="ＭＳ Ｐゴシック" charset="-128"/>
                <a:cs typeface="ＭＳ Ｐゴシック" charset="-128"/>
              </a:rPr>
              <a:t>| </a:t>
            </a:r>
            <a:r>
              <a:rPr lang="en-US" sz="1200" b="1" kern="1200" dirty="0" smtClean="0">
                <a:solidFill>
                  <a:schemeClr val="tx1"/>
                </a:solidFill>
                <a:effectLst/>
                <a:latin typeface="+mn-lt"/>
                <a:ea typeface="ＭＳ Ｐゴシック" charset="-128"/>
                <a:cs typeface="ＭＳ Ｐゴシック" charset="-128"/>
              </a:rPr>
              <a:t>Neutrino absorption in the Earth. a</a:t>
            </a:r>
            <a:r>
              <a:rPr lang="en-US" sz="1200" kern="1200" dirty="0" smtClean="0">
                <a:solidFill>
                  <a:schemeClr val="tx1"/>
                </a:solidFill>
                <a:effectLst/>
                <a:latin typeface="+mn-lt"/>
                <a:ea typeface="ＭＳ Ｐゴシック" charset="-128"/>
                <a:cs typeface="ＭＳ Ｐゴシック" charset="-128"/>
              </a:rPr>
              <a:t>, Neutrino absorption is observed by measuring how the neutrino energy spectrum changes with the zenith angle. High-energy neutrinos transiting deep through the Earth are absorbed, whereas low-energy neutrinos are not. Neutrinos from just below the horizon provide a nearly absorption-free baseline at all relevant energies. </a:t>
            </a:r>
            <a:r>
              <a:rPr lang="en-US" sz="1200" b="1" kern="1200" dirty="0" smtClean="0">
                <a:solidFill>
                  <a:schemeClr val="tx1"/>
                </a:solidFill>
                <a:effectLst/>
                <a:latin typeface="+mn-lt"/>
                <a:ea typeface="ＭＳ Ｐゴシック" charset="-128"/>
                <a:cs typeface="ＭＳ Ｐゴシック" charset="-128"/>
              </a:rPr>
              <a:t>b</a:t>
            </a:r>
            <a:r>
              <a:rPr lang="en-US" sz="1200" kern="1200" dirty="0" smtClean="0">
                <a:solidFill>
                  <a:schemeClr val="tx1"/>
                </a:solidFill>
                <a:effectLst/>
                <a:latin typeface="+mn-lt"/>
                <a:ea typeface="ＭＳ Ｐゴシック" charset="-128"/>
                <a:cs typeface="ＭＳ Ｐゴシック" charset="-128"/>
              </a:rPr>
              <a:t>, Standard model prediction for the transmission probability of neutrinos through the Earth as a function of energy and zenith angle. Neutral-current interactions, which occur about 1/3 of the time, are included. When a neutral-current interaction occurs, a neutrino is replaced with one of lower energy. The horizontal white dotted line shows the trajectory (and zenith angle) of a neutrino that just passes through the core–mantle boundary.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21</a:t>
            </a:fld>
            <a:endParaRPr lang="en-US"/>
          </a:p>
        </p:txBody>
      </p:sp>
    </p:spTree>
    <p:extLst>
      <p:ext uri="{BB962C8B-B14F-4D97-AF65-F5344CB8AC3E}">
        <p14:creationId xmlns:p14="http://schemas.microsoft.com/office/powerpoint/2010/main" val="69286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charset="-128"/>
                <a:cs typeface="ＭＳ Ｐゴシック" charset="-128"/>
              </a:rPr>
              <a:t>Figure 1 </a:t>
            </a:r>
            <a:r>
              <a:rPr lang="en-US" sz="1200" kern="1200" dirty="0" smtClean="0">
                <a:solidFill>
                  <a:schemeClr val="tx1"/>
                </a:solidFill>
                <a:effectLst/>
                <a:latin typeface="+mn-lt"/>
                <a:ea typeface="ＭＳ Ｐゴシック" charset="-128"/>
                <a:cs typeface="ＭＳ Ｐゴシック" charset="-128"/>
              </a:rPr>
              <a:t>| </a:t>
            </a:r>
            <a:r>
              <a:rPr lang="en-US" sz="1200" b="1" kern="1200" dirty="0" smtClean="0">
                <a:solidFill>
                  <a:schemeClr val="tx1"/>
                </a:solidFill>
                <a:effectLst/>
                <a:latin typeface="+mn-lt"/>
                <a:ea typeface="ＭＳ Ｐゴシック" charset="-128"/>
                <a:cs typeface="ＭＳ Ｐゴシック" charset="-128"/>
              </a:rPr>
              <a:t>Neutrino cross-section measurements. </a:t>
            </a:r>
            <a:r>
              <a:rPr lang="en-US" sz="1200" kern="1200" dirty="0" smtClean="0">
                <a:solidFill>
                  <a:schemeClr val="tx1"/>
                </a:solidFill>
                <a:effectLst/>
                <a:latin typeface="+mn-lt"/>
                <a:ea typeface="ＭＳ Ｐゴシック" charset="-128"/>
                <a:cs typeface="ＭＳ Ｐゴシック" charset="-128"/>
              </a:rPr>
              <a:t>Measured neutrino charged-current interaction cross-sections </a:t>
            </a:r>
            <a:r>
              <a:rPr lang="en-US" sz="1200" i="1" kern="1200" dirty="0" err="1" smtClean="0">
                <a:solidFill>
                  <a:schemeClr val="tx1"/>
                </a:solidFill>
                <a:effectLst/>
                <a:latin typeface="+mn-lt"/>
                <a:ea typeface="ＭＳ Ｐゴシック" charset="-128"/>
                <a:cs typeface="ＭＳ Ｐゴシック" charset="-128"/>
              </a:rPr>
              <a:t>σν</a:t>
            </a:r>
            <a:r>
              <a:rPr lang="en-US" sz="1200" kern="1200" dirty="0" smtClean="0">
                <a:solidFill>
                  <a:schemeClr val="tx1"/>
                </a:solidFill>
                <a:effectLst/>
                <a:latin typeface="+mn-lt"/>
                <a:ea typeface="ＭＳ Ｐゴシック" charset="-128"/>
                <a:cs typeface="ＭＳ Ｐゴシック" charset="-128"/>
              </a:rPr>
              <a:t>, divided by the neutrino energy </a:t>
            </a:r>
            <a:r>
              <a:rPr lang="en-US" sz="1200" i="1" kern="1200" dirty="0" err="1" smtClean="0">
                <a:solidFill>
                  <a:schemeClr val="tx1"/>
                </a:solidFill>
                <a:effectLst/>
                <a:latin typeface="+mn-lt"/>
                <a:ea typeface="ＭＳ Ｐゴシック" charset="-128"/>
                <a:cs typeface="ＭＳ Ｐゴシック" charset="-128"/>
              </a:rPr>
              <a:t>Eν</a:t>
            </a:r>
            <a:r>
              <a:rPr lang="en-US" sz="1200" kern="1200" dirty="0" smtClean="0">
                <a:solidFill>
                  <a:schemeClr val="tx1"/>
                </a:solidFill>
                <a:effectLst/>
                <a:latin typeface="+mn-lt"/>
                <a:ea typeface="ＭＳ Ｐゴシック" charset="-128"/>
                <a:cs typeface="ＭＳ Ｐゴシック" charset="-128"/>
              </a:rPr>
              <a:t>, from accelerator experiments are shown, along with error bars showing their combined 1</a:t>
            </a:r>
            <a:r>
              <a:rPr lang="en-US" sz="1200" i="1" kern="1200" dirty="0" smtClean="0">
                <a:solidFill>
                  <a:schemeClr val="tx1"/>
                </a:solidFill>
                <a:effectLst/>
                <a:latin typeface="+mn-lt"/>
                <a:ea typeface="ＭＳ Ｐゴシック" charset="-128"/>
                <a:cs typeface="ＭＳ Ｐゴシック" charset="-128"/>
              </a:rPr>
              <a:t>σ </a:t>
            </a:r>
            <a:r>
              <a:rPr lang="en-US" sz="1200" kern="1200" dirty="0" smtClean="0">
                <a:solidFill>
                  <a:schemeClr val="tx1"/>
                </a:solidFill>
                <a:effectLst/>
                <a:latin typeface="+mn-lt"/>
                <a:ea typeface="ＭＳ Ｐゴシック" charset="-128"/>
                <a:cs typeface="ＭＳ Ｐゴシック" charset="-128"/>
              </a:rPr>
              <a:t>statistical and systematic uncertainty, from ref. 1 and from this work. The blue and green lines are the standard model predictions for muon neutrinos </a:t>
            </a:r>
            <a:r>
              <a:rPr lang="en-US" sz="1200" i="1" kern="1200" dirty="0" err="1" smtClean="0">
                <a:solidFill>
                  <a:schemeClr val="tx1"/>
                </a:solidFill>
                <a:effectLst/>
                <a:latin typeface="+mn-lt"/>
                <a:ea typeface="ＭＳ Ｐゴシック" charset="-128"/>
                <a:cs typeface="ＭＳ Ｐゴシック" charset="-128"/>
              </a:rPr>
              <a:t>νμ</a:t>
            </a:r>
            <a:r>
              <a:rPr lang="en-US" sz="1200" i="1" kern="1200" dirty="0" smtClean="0">
                <a:solidFill>
                  <a:schemeClr val="tx1"/>
                </a:solidFill>
                <a:effectLst/>
                <a:latin typeface="+mn-lt"/>
                <a:ea typeface="ＭＳ Ｐゴシック" charset="-128"/>
                <a:cs typeface="ＭＳ Ｐゴシック" charset="-128"/>
              </a:rPr>
              <a:t> </a:t>
            </a:r>
            <a:r>
              <a:rPr lang="en-US" sz="1200" kern="1200" dirty="0" smtClean="0">
                <a:solidFill>
                  <a:schemeClr val="tx1"/>
                </a:solidFill>
                <a:effectLst/>
                <a:latin typeface="+mn-lt"/>
                <a:ea typeface="ＭＳ Ｐゴシック" charset="-128"/>
                <a:cs typeface="ＭＳ Ｐゴシック" charset="-128"/>
              </a:rPr>
              <a:t>and antineutrinos </a:t>
            </a:r>
            <a:r>
              <a:rPr lang="en-US" sz="1200" i="1" kern="1200" dirty="0" err="1" smtClean="0">
                <a:solidFill>
                  <a:schemeClr val="tx1"/>
                </a:solidFill>
                <a:effectLst/>
                <a:latin typeface="+mn-lt"/>
                <a:ea typeface="ＭＳ Ｐゴシック" charset="-128"/>
                <a:cs typeface="ＭＳ Ｐゴシック" charset="-128"/>
              </a:rPr>
              <a:t>νμ</a:t>
            </a:r>
            <a:r>
              <a:rPr lang="en-US" sz="1200" kern="1200" dirty="0" smtClean="0">
                <a:solidFill>
                  <a:schemeClr val="tx1"/>
                </a:solidFill>
                <a:effectLst/>
                <a:latin typeface="+mn-lt"/>
                <a:ea typeface="ＭＳ Ｐゴシック" charset="-128"/>
                <a:cs typeface="ＭＳ Ｐゴシック" charset="-128"/>
              </a:rPr>
              <a:t>, respectively, with the uncertainties on the deep-inelastic cross-sections shown by the shaded bands</a:t>
            </a:r>
            <a:r>
              <a:rPr lang="en-US" sz="1200" kern="1200" baseline="30000" dirty="0" smtClean="0">
                <a:solidFill>
                  <a:schemeClr val="tx1"/>
                </a:solidFill>
                <a:effectLst/>
                <a:latin typeface="+mn-lt"/>
                <a:ea typeface="ＭＳ Ｐゴシック" charset="-128"/>
                <a:cs typeface="ＭＳ Ｐゴシック" charset="-128"/>
              </a:rPr>
              <a:t>3</a:t>
            </a:r>
            <a:r>
              <a:rPr lang="en-US" sz="1200" kern="1200" dirty="0" smtClean="0">
                <a:solidFill>
                  <a:schemeClr val="tx1"/>
                </a:solidFill>
                <a:effectLst/>
                <a:latin typeface="+mn-lt"/>
                <a:ea typeface="ＭＳ Ｐゴシック" charset="-128"/>
                <a:cs typeface="ＭＳ Ｐゴシック" charset="-128"/>
              </a:rPr>
              <a:t>. The red line corresponds to the expected mixture of </a:t>
            </a:r>
            <a:r>
              <a:rPr lang="en-US" sz="1200" i="1" kern="1200" dirty="0" err="1" smtClean="0">
                <a:solidFill>
                  <a:schemeClr val="tx1"/>
                </a:solidFill>
                <a:effectLst/>
                <a:latin typeface="+mn-lt"/>
                <a:ea typeface="ＭＳ Ｐゴシック" charset="-128"/>
                <a:cs typeface="ＭＳ Ｐゴシック" charset="-128"/>
              </a:rPr>
              <a:t>νμ</a:t>
            </a:r>
            <a:r>
              <a:rPr lang="en-US" sz="1200" i="1" kern="1200" dirty="0" smtClean="0">
                <a:solidFill>
                  <a:schemeClr val="tx1"/>
                </a:solidFill>
                <a:effectLst/>
                <a:latin typeface="+mn-lt"/>
                <a:ea typeface="ＭＳ Ｐゴシック" charset="-128"/>
                <a:cs typeface="ＭＳ Ｐゴシック" charset="-128"/>
              </a:rPr>
              <a:t> </a:t>
            </a:r>
            <a:r>
              <a:rPr lang="en-US" sz="1200" kern="1200" dirty="0" smtClean="0">
                <a:solidFill>
                  <a:schemeClr val="tx1"/>
                </a:solidFill>
                <a:effectLst/>
                <a:latin typeface="+mn-lt"/>
                <a:ea typeface="ＭＳ Ｐゴシック" charset="-128"/>
                <a:cs typeface="ＭＳ Ｐゴシック" charset="-128"/>
              </a:rPr>
              <a:t>and </a:t>
            </a:r>
            <a:r>
              <a:rPr lang="en-US" sz="1200" i="1" kern="1200" dirty="0" err="1" smtClean="0">
                <a:solidFill>
                  <a:schemeClr val="tx1"/>
                </a:solidFill>
                <a:effectLst/>
                <a:latin typeface="+mn-lt"/>
                <a:ea typeface="ＭＳ Ｐゴシック" charset="-128"/>
                <a:cs typeface="ＭＳ Ｐゴシック" charset="-128"/>
              </a:rPr>
              <a:t>νμ</a:t>
            </a:r>
            <a:r>
              <a:rPr lang="en-US" sz="1200" i="1" kern="1200" dirty="0" smtClean="0">
                <a:solidFill>
                  <a:schemeClr val="tx1"/>
                </a:solidFill>
                <a:effectLst/>
                <a:latin typeface="+mn-lt"/>
                <a:ea typeface="ＭＳ Ｐゴシック" charset="-128"/>
                <a:cs typeface="ＭＳ Ｐゴシック" charset="-128"/>
              </a:rPr>
              <a:t> </a:t>
            </a:r>
            <a:r>
              <a:rPr lang="en-US" sz="1200" kern="1200" dirty="0" smtClean="0">
                <a:solidFill>
                  <a:schemeClr val="tx1"/>
                </a:solidFill>
                <a:effectLst/>
                <a:latin typeface="+mn-lt"/>
                <a:ea typeface="ＭＳ Ｐゴシック" charset="-128"/>
                <a:cs typeface="ＭＳ Ｐゴシック" charset="-128"/>
              </a:rPr>
              <a:t>in the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sample. The black line shows our result, assuming that the charged- and neutral-current cross-sections vary in proportion, and that the ratio between the actual cross-section and the standard model prediction does not depend on energy. The pink band shows the total 1</a:t>
            </a:r>
            <a:r>
              <a:rPr lang="en-US" sz="1200" i="1" kern="1200" dirty="0" smtClean="0">
                <a:solidFill>
                  <a:schemeClr val="tx1"/>
                </a:solidFill>
                <a:effectLst/>
                <a:latin typeface="+mn-lt"/>
                <a:ea typeface="ＭＳ Ｐゴシック" charset="-128"/>
                <a:cs typeface="ＭＳ Ｐゴシック" charset="-128"/>
              </a:rPr>
              <a:t>σ </a:t>
            </a:r>
            <a:r>
              <a:rPr lang="en-US" sz="1200" kern="1200" dirty="0" smtClean="0">
                <a:solidFill>
                  <a:schemeClr val="tx1"/>
                </a:solidFill>
                <a:effectLst/>
                <a:latin typeface="+mn-lt"/>
                <a:ea typeface="ＭＳ Ｐゴシック" charset="-128"/>
                <a:cs typeface="ＭＳ Ｐゴシック" charset="-128"/>
              </a:rPr>
              <a:t>(statistical plus systematic) uncertainty. The cross-section increases linearly with energy up to about 3 </a:t>
            </a:r>
            <a:r>
              <a:rPr lang="en-US" sz="1200" kern="1200" dirty="0" err="1" smtClean="0">
                <a:solidFill>
                  <a:schemeClr val="tx1"/>
                </a:solidFill>
                <a:effectLst/>
                <a:latin typeface="+mn-lt"/>
                <a:ea typeface="ＭＳ Ｐゴシック" charset="-128"/>
                <a:cs typeface="ＭＳ Ｐゴシック" charset="-128"/>
              </a:rPr>
              <a:t>TeV</a:t>
            </a:r>
            <a:r>
              <a:rPr lang="en-US" sz="1200" kern="1200" dirty="0" smtClean="0">
                <a:solidFill>
                  <a:schemeClr val="tx1"/>
                </a:solidFill>
                <a:effectLst/>
                <a:latin typeface="+mn-lt"/>
                <a:ea typeface="ＭＳ Ｐゴシック" charset="-128"/>
                <a:cs typeface="ＭＳ Ｐゴシック" charset="-128"/>
              </a:rPr>
              <a:t> (log(3,000) = 3.48), after which this increase is moderated and the cross-section becomes roughly proportional to (</a:t>
            </a:r>
            <a:r>
              <a:rPr lang="en-US" sz="1200" i="1" kern="1200" dirty="0" err="1" smtClean="0">
                <a:solidFill>
                  <a:schemeClr val="tx1"/>
                </a:solidFill>
                <a:effectLst/>
                <a:latin typeface="+mn-lt"/>
                <a:ea typeface="ＭＳ Ｐゴシック" charset="-128"/>
                <a:cs typeface="ＭＳ Ｐゴシック" charset="-128"/>
              </a:rPr>
              <a:t>Eν</a:t>
            </a:r>
            <a:r>
              <a:rPr lang="en-US" sz="1200" kern="1200" dirty="0" smtClean="0">
                <a:solidFill>
                  <a:schemeClr val="tx1"/>
                </a:solidFill>
                <a:effectLst/>
                <a:latin typeface="+mn-lt"/>
                <a:ea typeface="ＭＳ Ｐゴシック" charset="-128"/>
                <a:cs typeface="ＭＳ Ｐゴシック" charset="-128"/>
              </a:rPr>
              <a:t>)</a:t>
            </a:r>
            <a:r>
              <a:rPr lang="en-US" sz="1200" kern="1200" baseline="30000" dirty="0" smtClean="0">
                <a:solidFill>
                  <a:schemeClr val="tx1"/>
                </a:solidFill>
                <a:effectLst/>
                <a:latin typeface="+mn-lt"/>
                <a:ea typeface="ＭＳ Ｐゴシック" charset="-128"/>
                <a:cs typeface="ＭＳ Ｐゴシック" charset="-128"/>
              </a:rPr>
              <a:t>0.3</a:t>
            </a:r>
            <a:r>
              <a:rPr lang="en-US" sz="1200" kern="1200" dirty="0" smtClean="0">
                <a:solidFill>
                  <a:schemeClr val="tx1"/>
                </a:solidFill>
                <a:effectLst/>
                <a:latin typeface="+mn-lt"/>
                <a:ea typeface="ＭＳ Ｐゴシック" charset="-128"/>
                <a:cs typeface="ＭＳ Ｐゴシック" charset="-128"/>
              </a:rPr>
              <a:t> owing to the finite </a:t>
            </a:r>
            <a:r>
              <a:rPr lang="en-US" sz="1200" i="1" kern="1200" dirty="0" smtClean="0">
                <a:solidFill>
                  <a:schemeClr val="tx1"/>
                </a:solidFill>
                <a:effectLst/>
                <a:latin typeface="+mn-lt"/>
                <a:ea typeface="ＭＳ Ｐゴシック" charset="-128"/>
                <a:cs typeface="ＭＳ Ｐゴシック" charset="-128"/>
              </a:rPr>
              <a:t>W</a:t>
            </a:r>
            <a:r>
              <a:rPr lang="en-US" sz="1200" kern="1200" baseline="30000" dirty="0" smtClean="0">
                <a:solidFill>
                  <a:schemeClr val="tx1"/>
                </a:solidFill>
                <a:effectLst/>
                <a:latin typeface="+mn-lt"/>
                <a:ea typeface="ＭＳ Ｐゴシック" charset="-128"/>
                <a:cs typeface="ＭＳ Ｐゴシック" charset="-128"/>
              </a:rPr>
              <a:t>±</a:t>
            </a:r>
            <a:r>
              <a:rPr lang="en-US" sz="1200" kern="1200" dirty="0" smtClean="0">
                <a:solidFill>
                  <a:schemeClr val="tx1"/>
                </a:solidFill>
                <a:effectLst/>
                <a:latin typeface="+mn-lt"/>
                <a:ea typeface="ＭＳ Ｐゴシック" charset="-128"/>
                <a:cs typeface="ＭＳ Ｐゴシック" charset="-128"/>
              </a:rPr>
              <a:t> and </a:t>
            </a:r>
            <a:r>
              <a:rPr lang="en-US" sz="1200" i="1" kern="1200" dirty="0" smtClean="0">
                <a:solidFill>
                  <a:schemeClr val="tx1"/>
                </a:solidFill>
                <a:effectLst/>
                <a:latin typeface="+mn-lt"/>
                <a:ea typeface="ＭＳ Ｐゴシック" charset="-128"/>
                <a:cs typeface="ＭＳ Ｐゴシック" charset="-128"/>
              </a:rPr>
              <a:t>Z</a:t>
            </a:r>
            <a:r>
              <a:rPr lang="en-US" sz="1200" strike="noStrike" kern="1200" baseline="30000" dirty="0" smtClean="0">
                <a:solidFill>
                  <a:schemeClr val="tx1"/>
                </a:solidFill>
                <a:effectLst/>
                <a:latin typeface="+mn-lt"/>
                <a:ea typeface="ＭＳ Ｐゴシック" charset="-128"/>
                <a:cs typeface="ＭＳ Ｐゴシック" charset="-128"/>
              </a:rPr>
              <a:t>0</a:t>
            </a:r>
            <a:r>
              <a:rPr lang="en-US" sz="1200" kern="1200" dirty="0" smtClean="0">
                <a:solidFill>
                  <a:schemeClr val="tx1"/>
                </a:solidFill>
                <a:effectLst/>
                <a:latin typeface="+mn-lt"/>
                <a:ea typeface="ＭＳ Ｐゴシック" charset="-128"/>
                <a:cs typeface="ＭＳ Ｐゴシック" charset="-128"/>
              </a:rPr>
              <a:t> masses. </a:t>
            </a:r>
            <a:endParaRPr lang="en-US" dirty="0" smtClean="0"/>
          </a:p>
          <a:p>
            <a:endParaRPr lang="en-US" dirty="0" smtClean="0"/>
          </a:p>
          <a:p>
            <a:r>
              <a:rPr lang="en-US" dirty="0" smtClean="0"/>
              <a:t>Why are neutrino and antineutrino cross</a:t>
            </a:r>
            <a:r>
              <a:rPr lang="en-US" baseline="0" dirty="0" smtClean="0"/>
              <a:t> sections different?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a:t>
            </a:r>
            <a:r>
              <a:rPr lang="en-US" sz="1200" kern="1200" dirty="0" smtClean="0">
                <a:solidFill>
                  <a:schemeClr val="tx1"/>
                </a:solidFill>
                <a:effectLst/>
                <a:latin typeface="+mn-lt"/>
                <a:ea typeface="ＭＳ Ｐゴシック" charset="-128"/>
                <a:cs typeface="ＭＳ Ｐゴシック" charset="-128"/>
              </a:rPr>
              <a:t>In this </a:t>
            </a:r>
            <a:r>
              <a:rPr lang="en-US" sz="1200" i="1" kern="1200" dirty="0" smtClean="0">
                <a:solidFill>
                  <a:schemeClr val="tx1"/>
                </a:solidFill>
                <a:effectLst/>
                <a:latin typeface="+mn-lt"/>
                <a:ea typeface="ＭＳ Ｐゴシック" charset="-128"/>
                <a:cs typeface="ＭＳ Ｐゴシック" charset="-128"/>
              </a:rPr>
              <a:t>x </a:t>
            </a:r>
            <a:r>
              <a:rPr lang="en-US" sz="1200" kern="1200" dirty="0" smtClean="0">
                <a:solidFill>
                  <a:schemeClr val="tx1"/>
                </a:solidFill>
                <a:effectLst/>
                <a:latin typeface="+mn-lt"/>
                <a:ea typeface="ＭＳ Ｐゴシック" charset="-128"/>
                <a:cs typeface="ＭＳ Ｐゴシック" charset="-128"/>
              </a:rPr>
              <a:t>range, there are more quarks than antiquarks, so the interaction cross-section of the antineutrino is about half that of the neutrino.”</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r>
              <a:rPr lang="en-US" baseline="0" dirty="0" smtClean="0"/>
              <a:t>How does weighted combination work?</a:t>
            </a:r>
          </a:p>
          <a:p>
            <a:endParaRPr lang="en-US" baseline="0" dirty="0" smtClean="0"/>
          </a:p>
          <a:p>
            <a:r>
              <a:rPr lang="en-US" baseline="0" dirty="0" smtClean="0"/>
              <a:t>0.35 and 0.65</a:t>
            </a:r>
          </a:p>
          <a:p>
            <a:endParaRPr lang="en-US" baseline="0" dirty="0" smtClean="0"/>
          </a:p>
          <a:p>
            <a:r>
              <a:rPr lang="en-US" baseline="0" dirty="0" smtClean="0"/>
              <a:t>2/(1/0.35 + 1/0.65) = 0.45</a:t>
            </a:r>
          </a:p>
          <a:p>
            <a:endParaRPr lang="en-US" baseline="0" dirty="0"/>
          </a:p>
          <a:p>
            <a:r>
              <a:rPr lang="en-US" baseline="0" dirty="0" smtClean="0"/>
              <a:t>(0.35+0.65)/2 = 0.5</a:t>
            </a:r>
          </a:p>
          <a:p>
            <a:endParaRPr lang="en-US" baseline="0" dirty="0" smtClean="0"/>
          </a:p>
          <a:p>
            <a:r>
              <a:rPr lang="en-US" baseline="0" dirty="0" smtClean="0"/>
              <a:t>Up +2/3</a:t>
            </a:r>
          </a:p>
          <a:p>
            <a:r>
              <a:rPr lang="en-US" baseline="0" dirty="0" smtClean="0"/>
              <a:t>Down -1/3</a:t>
            </a:r>
          </a:p>
          <a:p>
            <a:endParaRPr lang="en-US" baseline="0" dirty="0" smtClean="0"/>
          </a:p>
          <a:p>
            <a:r>
              <a:rPr lang="en-US" baseline="0" dirty="0" smtClean="0"/>
              <a:t>Neutron = </a:t>
            </a:r>
            <a:r>
              <a:rPr lang="en-US" baseline="0" dirty="0" err="1" smtClean="0"/>
              <a:t>udd</a:t>
            </a:r>
            <a:endParaRPr lang="en-US" baseline="0" dirty="0" smtClean="0"/>
          </a:p>
          <a:p>
            <a:r>
              <a:rPr lang="en-US" baseline="0" dirty="0" smtClean="0"/>
              <a:t>Proton = </a:t>
            </a:r>
            <a:r>
              <a:rPr lang="en-US" baseline="0" dirty="0" err="1" smtClean="0"/>
              <a:t>uud</a:t>
            </a:r>
            <a:endParaRPr lang="en-US" baseline="0" dirty="0" smtClean="0"/>
          </a:p>
          <a:p>
            <a:endParaRPr lang="en-US" baseline="0" dirty="0" smtClean="0"/>
          </a:p>
          <a:p>
            <a:r>
              <a:rPr lang="en-US" baseline="0" dirty="0" smtClean="0"/>
              <a:t>H: 1p</a:t>
            </a:r>
          </a:p>
          <a:p>
            <a:r>
              <a:rPr lang="en-US" baseline="0" dirty="0" smtClean="0"/>
              <a:t>H2: 2p = 4u + 2d</a:t>
            </a:r>
          </a:p>
          <a:p>
            <a:endParaRPr lang="en-US" baseline="0" dirty="0" smtClean="0"/>
          </a:p>
          <a:p>
            <a:r>
              <a:rPr lang="en-US" baseline="0" dirty="0" smtClean="0"/>
              <a:t>TODO: show derivation of ratio</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22</a:t>
            </a:fld>
            <a:endParaRPr lang="en-US"/>
          </a:p>
        </p:txBody>
      </p:sp>
    </p:spTree>
    <p:extLst>
      <p:ext uri="{BB962C8B-B14F-4D97-AF65-F5344CB8AC3E}">
        <p14:creationId xmlns:p14="http://schemas.microsoft.com/office/powerpoint/2010/main" val="321856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Figure 6. All-sky result of the </a:t>
            </a:r>
            <a:r>
              <a:rPr lang="en-US" sz="1200" kern="1200" dirty="0" err="1" smtClean="0">
                <a:solidFill>
                  <a:schemeClr val="tx1"/>
                </a:solidFill>
                <a:effectLst/>
                <a:latin typeface="+mn-lt"/>
                <a:ea typeface="ＭＳ Ｐゴシック" charset="-128"/>
                <a:cs typeface="ＭＳ Ｐゴシック" charset="-128"/>
              </a:rPr>
              <a:t>unbinned</a:t>
            </a:r>
            <a:r>
              <a:rPr lang="en-US" sz="1200" kern="1200" dirty="0" smtClean="0">
                <a:solidFill>
                  <a:schemeClr val="tx1"/>
                </a:solidFill>
                <a:effectLst/>
                <a:latin typeface="+mn-lt"/>
                <a:ea typeface="ＭＳ Ｐゴシック" charset="-128"/>
                <a:cs typeface="ＭＳ Ｐゴシック" charset="-128"/>
              </a:rPr>
              <a:t> likelihood maximization shown in equatorial coordinates (J2000). Shown is the negative logarithm of the pre-trial p-value, -log10 </a:t>
            </a:r>
            <a:r>
              <a:rPr lang="en-US" sz="1200" i="1" kern="1200" dirty="0" smtClean="0">
                <a:solidFill>
                  <a:schemeClr val="tx1"/>
                </a:solidFill>
                <a:effectLst/>
                <a:latin typeface="+mn-lt"/>
                <a:ea typeface="ＭＳ Ｐゴシック" charset="-128"/>
                <a:cs typeface="ＭＳ Ｐゴシック" charset="-128"/>
              </a:rPr>
              <a:t>p</a:t>
            </a:r>
            <a:r>
              <a:rPr lang="en-US" sz="1200" kern="1200" dirty="0" smtClean="0">
                <a:solidFill>
                  <a:schemeClr val="tx1"/>
                </a:solidFill>
                <a:effectLst/>
                <a:latin typeface="+mn-lt"/>
                <a:ea typeface="ＭＳ Ｐゴシック" charset="-128"/>
                <a:cs typeface="ＭＳ Ｐゴシック" charset="-128"/>
              </a:rPr>
              <a:t>, assuming no clustering as the null hypothesis. The Galactic plane is shown as the black line. </a:t>
            </a:r>
            <a:endParaRPr lang="en-US" dirty="0" smtClean="0"/>
          </a:p>
          <a:p>
            <a:endParaRPr lang="en-US" dirty="0" smtClean="0"/>
          </a:p>
          <a:p>
            <a:r>
              <a:rPr lang="en-US" dirty="0" smtClean="0"/>
              <a:t>Right:</a:t>
            </a:r>
          </a:p>
          <a:p>
            <a:r>
              <a:rPr lang="en-US" sz="1200" kern="1200" dirty="0" smtClean="0">
                <a:solidFill>
                  <a:schemeClr val="tx1"/>
                </a:solidFill>
                <a:effectLst/>
                <a:latin typeface="+mn-lt"/>
                <a:ea typeface="ＭＳ Ｐゴシック" charset="-128"/>
                <a:cs typeface="ＭＳ Ｐゴシック" charset="-128"/>
              </a:rPr>
              <a:t>Figure 8. Discovery potential (5σ, solid red) and sensitivity (dashed red) for a</a:t>
            </a:r>
            <a:r>
              <a:rPr lang="en-US" sz="1200" kern="1200" baseline="0" dirty="0" smtClean="0">
                <a:solidFill>
                  <a:schemeClr val="tx1"/>
                </a:solidFill>
                <a:effectLst/>
                <a:latin typeface="+mn-lt"/>
                <a:ea typeface="ＭＳ Ｐゴシック" charset="-128"/>
                <a:cs typeface="ＭＳ Ｐゴシック" charset="-128"/>
              </a:rPr>
              <a:t> </a:t>
            </a:r>
            <a:r>
              <a:rPr lang="en-US" sz="1200" kern="1200" baseline="0" dirty="0" err="1" smtClean="0">
                <a:solidFill>
                  <a:schemeClr val="tx1"/>
                </a:solidFill>
                <a:effectLst/>
                <a:latin typeface="+mn-lt"/>
                <a:ea typeface="ＭＳ Ｐゴシック" charset="-128"/>
                <a:cs typeface="ＭＳ Ｐゴシック" charset="-128"/>
              </a:rPr>
              <a:t>numu</a:t>
            </a:r>
            <a:r>
              <a:rPr lang="en-US" sz="1200" kern="1200" baseline="0" dirty="0" smtClean="0">
                <a:solidFill>
                  <a:schemeClr val="tx1"/>
                </a:solidFill>
                <a:effectLst/>
                <a:latin typeface="+mn-lt"/>
                <a:ea typeface="ＭＳ Ｐゴシック" charset="-128"/>
                <a:cs typeface="ＭＳ Ｐゴシック" charset="-128"/>
              </a:rPr>
              <a:t> + </a:t>
            </a:r>
            <a:r>
              <a:rPr lang="en-US" sz="1200" kern="1200" baseline="0" dirty="0" err="1" smtClean="0">
                <a:solidFill>
                  <a:schemeClr val="tx1"/>
                </a:solidFill>
                <a:effectLst/>
                <a:latin typeface="+mn-lt"/>
                <a:ea typeface="ＭＳ Ｐゴシック" charset="-128"/>
                <a:cs typeface="ＭＳ Ｐゴシック" charset="-128"/>
              </a:rPr>
              <a:t>numubar</a:t>
            </a:r>
            <a:r>
              <a:rPr lang="en-US" sz="1200" kern="1200" baseline="0" dirty="0" smtClean="0">
                <a:solidFill>
                  <a:schemeClr val="tx1"/>
                </a:solidFill>
                <a:effectLst/>
                <a:latin typeface="+mn-lt"/>
                <a:ea typeface="ＭＳ Ｐゴシック" charset="-128"/>
                <a:cs typeface="ＭＳ Ｐゴシック" charset="-128"/>
              </a:rPr>
              <a:t> </a:t>
            </a:r>
            <a:r>
              <a:rPr lang="en-US" sz="1200" kern="1200" dirty="0" smtClean="0">
                <a:solidFill>
                  <a:schemeClr val="tx1"/>
                </a:solidFill>
                <a:effectLst/>
                <a:latin typeface="+mn-lt"/>
                <a:ea typeface="ＭＳ Ｐゴシック" charset="-128"/>
                <a:cs typeface="ＭＳ Ｐゴシック" charset="-128"/>
              </a:rPr>
              <a:t>unbroken</a:t>
            </a:r>
            <a:r>
              <a:rPr lang="en-US" sz="1200" kern="1200" baseline="0" dirty="0" smtClean="0">
                <a:solidFill>
                  <a:schemeClr val="tx1"/>
                </a:solidFill>
                <a:effectLst/>
                <a:latin typeface="+mn-lt"/>
                <a:ea typeface="ＭＳ Ｐゴシック" charset="-128"/>
                <a:cs typeface="ＭＳ Ｐゴシック" charset="-128"/>
              </a:rPr>
              <a:t> E^2 </a:t>
            </a:r>
            <a:r>
              <a:rPr lang="en-US" sz="1200" kern="1200" baseline="0" dirty="0" err="1" smtClean="0">
                <a:solidFill>
                  <a:schemeClr val="tx1"/>
                </a:solidFill>
                <a:effectLst/>
                <a:latin typeface="+mn-lt"/>
                <a:ea typeface="ＭＳ Ｐゴシック" charset="-128"/>
                <a:cs typeface="ＭＳ Ｐゴシック" charset="-128"/>
              </a:rPr>
              <a:t>dphi</a:t>
            </a:r>
            <a:r>
              <a:rPr lang="en-US" sz="1200" kern="1200" baseline="0" dirty="0" smtClean="0">
                <a:solidFill>
                  <a:schemeClr val="tx1"/>
                </a:solidFill>
                <a:effectLst/>
                <a:latin typeface="+mn-lt"/>
                <a:ea typeface="ＭＳ Ｐゴシック" charset="-128"/>
                <a:cs typeface="ＭＳ Ｐゴシック" charset="-128"/>
              </a:rPr>
              <a:t>/</a:t>
            </a:r>
            <a:r>
              <a:rPr lang="en-US" sz="1200" kern="1200" baseline="0" dirty="0" err="1" smtClean="0">
                <a:solidFill>
                  <a:schemeClr val="tx1"/>
                </a:solidFill>
                <a:effectLst/>
                <a:latin typeface="+mn-lt"/>
                <a:ea typeface="ＭＳ Ｐゴシック" charset="-128"/>
                <a:cs typeface="ＭＳ Ｐゴシック" charset="-128"/>
              </a:rPr>
              <a:t>dE</a:t>
            </a:r>
            <a:r>
              <a:rPr lang="en-US" sz="1200" i="1" kern="1200" dirty="0" smtClean="0">
                <a:solidFill>
                  <a:schemeClr val="tx1"/>
                </a:solidFill>
                <a:effectLst/>
                <a:latin typeface="+mn-lt"/>
                <a:ea typeface="ＭＳ Ｐゴシック" charset="-128"/>
                <a:cs typeface="ＭＳ Ｐゴシック" charset="-128"/>
              </a:rPr>
              <a:t> </a:t>
            </a:r>
            <a:r>
              <a:rPr lang="en-US" sz="1200" kern="1200" dirty="0" smtClean="0">
                <a:solidFill>
                  <a:schemeClr val="tx1"/>
                </a:solidFill>
                <a:effectLst/>
                <a:latin typeface="+mn-lt"/>
                <a:ea typeface="ＭＳ Ｐゴシック" charset="-128"/>
                <a:cs typeface="ＭＳ Ｐゴシック" charset="-128"/>
              </a:rPr>
              <a:t>flux shown against declination </a:t>
            </a:r>
            <a:r>
              <a:rPr lang="en-US" sz="1200" kern="1200" dirty="0" err="1" smtClean="0">
                <a:solidFill>
                  <a:schemeClr val="tx1"/>
                </a:solidFill>
                <a:effectLst/>
                <a:latin typeface="+mn-lt"/>
                <a:ea typeface="ＭＳ Ｐゴシック" charset="-128"/>
                <a:cs typeface="ＭＳ Ｐゴシック" charset="-128"/>
              </a:rPr>
              <a:t>δ</a:t>
            </a:r>
            <a:r>
              <a:rPr lang="en-US" sz="1200" kern="1200" dirty="0" smtClean="0">
                <a:solidFill>
                  <a:schemeClr val="tx1"/>
                </a:solidFill>
                <a:effectLst/>
                <a:latin typeface="+mn-lt"/>
                <a:ea typeface="ＭＳ Ｐゴシック" charset="-128"/>
                <a:cs typeface="ＭＳ Ｐゴシック" charset="-128"/>
              </a:rPr>
              <a:t>. The gray line shows the results of Adrian-Martinez et al. (2014) in the south. Upper limits of source candidates in Table 2 and Table 3 are depicted by red crosses. The blue line represents the upper limit for the observed most significant spots in each half of the sky for all declinations; the actual declination position of the spots is indicated by a star. </a:t>
            </a:r>
            <a:endParaRPr lang="en-US" dirty="0" smtClean="0"/>
          </a:p>
          <a:p>
            <a:endParaRPr lang="en-US" dirty="0" smtClean="0"/>
          </a:p>
          <a:p>
            <a:r>
              <a:rPr lang="en-US" dirty="0" smtClean="0"/>
              <a:t>TODO:</a:t>
            </a:r>
            <a:r>
              <a:rPr lang="en-US" baseline="0" dirty="0" smtClean="0"/>
              <a:t> add calculation of &gt;100 sources</a:t>
            </a:r>
          </a:p>
          <a:p>
            <a:r>
              <a:rPr lang="en-US" baseline="0" dirty="0" smtClean="0"/>
              <a:t>Which 7 years of data</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23</a:t>
            </a:fld>
            <a:endParaRPr lang="en-US"/>
          </a:p>
        </p:txBody>
      </p:sp>
    </p:spTree>
    <p:extLst>
      <p:ext uri="{BB962C8B-B14F-4D97-AF65-F5344CB8AC3E}">
        <p14:creationId xmlns:p14="http://schemas.microsoft.com/office/powerpoint/2010/main" val="1258724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dark</a:t>
            </a:r>
            <a:r>
              <a:rPr lang="en-US" baseline="0" dirty="0" smtClean="0"/>
              <a:t> matter backup slides</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24</a:t>
            </a:fld>
            <a:endParaRPr lang="en-US"/>
          </a:p>
        </p:txBody>
      </p:sp>
    </p:spTree>
    <p:extLst>
      <p:ext uri="{BB962C8B-B14F-4D97-AF65-F5344CB8AC3E}">
        <p14:creationId xmlns:p14="http://schemas.microsoft.com/office/powerpoint/2010/main" val="1723844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128"/>
                <a:cs typeface="ＭＳ Ｐゴシック" charset="-128"/>
              </a:rPr>
              <a:t>Figure 5. 90% C.L. flux upper limits for all 2LAC blazars in comparison to the observed astrophysical diffuse neutrino flux. The latest combined diffuse neutrino flux results from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(2015b) are plotted as the best-fit power law with a spectral index of −2.5 and as a differential flux unfolding using 68% central and 90% U.L. confidence intervals. The flux upper limit is shown using both weighting schemes for a power law with a spectral index of −2.5 (blue). Percentages denote the fraction of the upper limit compared to the astrophysical best-fit value. The equal-weighting upper limit for a flux with a harder spectral index of −2.2 is shown in green. </a:t>
            </a:r>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25</a:t>
            </a:fld>
            <a:endParaRPr lang="en-US" altLang="en-US"/>
          </a:p>
        </p:txBody>
      </p:sp>
    </p:spTree>
    <p:extLst>
      <p:ext uri="{BB962C8B-B14F-4D97-AF65-F5344CB8AC3E}">
        <p14:creationId xmlns:p14="http://schemas.microsoft.com/office/powerpoint/2010/main" val="1231913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charset="-128"/>
                <a:cs typeface="ＭＳ Ｐゴシック" charset="-128"/>
              </a:rPr>
              <a:t>Figure 8</a:t>
            </a:r>
            <a:r>
              <a:rPr lang="en-US" sz="1200" kern="1200" dirty="0" smtClean="0">
                <a:solidFill>
                  <a:schemeClr val="tx1"/>
                </a:solidFill>
                <a:effectLst/>
                <a:latin typeface="+mn-lt"/>
                <a:ea typeface="ＭＳ Ｐゴシック" charset="-128"/>
                <a:cs typeface="ＭＳ Ｐゴシック" charset="-128"/>
              </a:rPr>
              <a:t>. Excluded regions for a given CL of the generic double broken power law neutrino spectrum as a function of first break energy </a:t>
            </a:r>
            <a:r>
              <a:rPr lang="en-US" sz="1200" kern="1200" dirty="0" err="1" smtClean="0">
                <a:solidFill>
                  <a:schemeClr val="tx1"/>
                </a:solidFill>
                <a:effectLst/>
                <a:latin typeface="+mn-lt"/>
                <a:ea typeface="ＭＳ Ｐゴシック" charset="-128"/>
                <a:cs typeface="ＭＳ Ｐゴシック" charset="-128"/>
              </a:rPr>
              <a:t>εb</a:t>
            </a:r>
            <a:r>
              <a:rPr lang="en-US" sz="1200" kern="1200" dirty="0" smtClean="0">
                <a:solidFill>
                  <a:schemeClr val="tx1"/>
                </a:solidFill>
                <a:effectLst/>
                <a:latin typeface="+mn-lt"/>
                <a:ea typeface="ＭＳ Ｐゴシック" charset="-128"/>
                <a:cs typeface="ＭＳ Ｐゴシック" charset="-128"/>
              </a:rPr>
              <a:t> and per-flavor quasi-diffuse flux normalization Φ0 derived from the presented results combined with previous Northern Hemisphere track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2015d) and all-sky cascade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2016a) searches. Models of neutrino production assuming GRBs are the sole source of the measured UHECR flux either by neutron escape (</a:t>
            </a:r>
            <a:r>
              <a:rPr lang="en-US" sz="1200" kern="1200" dirty="0" err="1" smtClean="0">
                <a:solidFill>
                  <a:schemeClr val="tx1"/>
                </a:solidFill>
                <a:effectLst/>
                <a:latin typeface="+mn-lt"/>
                <a:ea typeface="ＭＳ Ｐゴシック" charset="-128"/>
                <a:cs typeface="ＭＳ Ｐゴシック" charset="-128"/>
              </a:rPr>
              <a:t>Ahlers</a:t>
            </a:r>
            <a:r>
              <a:rPr lang="en-US" sz="1200" kern="1200" dirty="0" smtClean="0">
                <a:solidFill>
                  <a:schemeClr val="tx1"/>
                </a:solidFill>
                <a:effectLst/>
                <a:latin typeface="+mn-lt"/>
                <a:ea typeface="ＭＳ Ｐゴシック" charset="-128"/>
                <a:cs typeface="ＭＳ Ｐゴシック" charset="-128"/>
              </a:rPr>
              <a:t> et al. 2011) or proton escape (Waxman &amp; </a:t>
            </a:r>
            <a:r>
              <a:rPr lang="en-US" sz="1200" kern="1200" dirty="0" err="1" smtClean="0">
                <a:solidFill>
                  <a:schemeClr val="tx1"/>
                </a:solidFill>
                <a:effectLst/>
                <a:latin typeface="+mn-lt"/>
                <a:ea typeface="ＭＳ Ｐゴシック" charset="-128"/>
                <a:cs typeface="ＭＳ Ｐゴシック" charset="-128"/>
              </a:rPr>
              <a:t>Bahcall</a:t>
            </a:r>
            <a:r>
              <a:rPr lang="en-US" sz="1200" kern="1200" dirty="0" smtClean="0">
                <a:solidFill>
                  <a:schemeClr val="tx1"/>
                </a:solidFill>
                <a:effectLst/>
                <a:latin typeface="+mn-lt"/>
                <a:ea typeface="ＭＳ Ｐゴシック" charset="-128"/>
                <a:cs typeface="ＭＳ Ｐゴシック" charset="-128"/>
              </a:rPr>
              <a:t> 1997) from the relativistic fireball are provided for reference.</a:t>
            </a:r>
          </a:p>
          <a:p>
            <a:endParaRPr lang="en-US" sz="1200" kern="1200" dirty="0" smtClean="0">
              <a:solidFill>
                <a:schemeClr val="tx1"/>
              </a:solidFill>
              <a:effectLst/>
              <a:latin typeface="+mn-lt"/>
              <a:ea typeface="ＭＳ Ｐゴシック" charset="-128"/>
              <a:cs typeface="ＭＳ Ｐゴシック" charset="-128"/>
            </a:endParaRPr>
          </a:p>
          <a:p>
            <a:r>
              <a:rPr lang="en-US" sz="1200" kern="1200" dirty="0" smtClean="0">
                <a:solidFill>
                  <a:schemeClr val="tx1"/>
                </a:solidFill>
                <a:effectLst/>
                <a:latin typeface="+mn-lt"/>
                <a:ea typeface="ＭＳ Ｐゴシック" charset="-128"/>
                <a:cs typeface="ＭＳ Ｐゴシック" charset="-128"/>
              </a:rPr>
              <a:t>Implications</a:t>
            </a:r>
            <a:r>
              <a:rPr lang="en-US" sz="1200" kern="1200" baseline="0" dirty="0" smtClean="0">
                <a:solidFill>
                  <a:schemeClr val="tx1"/>
                </a:solidFill>
                <a:effectLst/>
                <a:latin typeface="+mn-lt"/>
                <a:ea typeface="ＭＳ Ｐゴシック" charset="-128"/>
                <a:cs typeface="ＭＳ Ｐゴシック" charset="-128"/>
              </a:rPr>
              <a:t> for GRB as CR sources?</a:t>
            </a:r>
          </a:p>
          <a:p>
            <a:endParaRPr lang="en-US" sz="1200" kern="1200" baseline="0" dirty="0" smtClean="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1172 satellite-detected GRBs</a:t>
            </a:r>
          </a:p>
          <a:p>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26</a:t>
            </a:fld>
            <a:endParaRPr lang="en-US" altLang="en-US"/>
          </a:p>
        </p:txBody>
      </p:sp>
    </p:spTree>
    <p:extLst>
      <p:ext uri="{BB962C8B-B14F-4D97-AF65-F5344CB8AC3E}">
        <p14:creationId xmlns:p14="http://schemas.microsoft.com/office/powerpoint/2010/main" val="2070449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smtClean="0">
                <a:solidFill>
                  <a:srgbClr val="000000"/>
                </a:solidFill>
              </a:rPr>
              <a:t>The total measured extragalactic background (EGB) spectrum is shown (red points), along with the maximum  component that could be due to star-forming galaxies (red line).  The corresponding calculated neutrino spectrum is shown as a black line, compared to the </a:t>
            </a:r>
            <a:r>
              <a:rPr lang="en-GB" sz="1200" dirty="0" err="1" smtClean="0">
                <a:solidFill>
                  <a:srgbClr val="000000"/>
                </a:solidFill>
              </a:rPr>
              <a:t>IceCube</a:t>
            </a:r>
            <a:r>
              <a:rPr lang="en-GB" sz="1200" dirty="0" smtClean="0">
                <a:solidFill>
                  <a:srgbClr val="000000"/>
                </a:solidFill>
              </a:rPr>
              <a:t> measured spectrum.  Star-forming galaxies can explain some but not most of the </a:t>
            </a:r>
            <a:r>
              <a:rPr lang="en-GB" sz="1200" dirty="0" err="1" smtClean="0">
                <a:solidFill>
                  <a:srgbClr val="000000"/>
                </a:solidFill>
              </a:rPr>
              <a:t>IceCube</a:t>
            </a:r>
            <a:r>
              <a:rPr lang="en-GB" sz="1200" dirty="0" smtClean="0">
                <a:solidFill>
                  <a:srgbClr val="000000"/>
                </a:solidFill>
              </a:rPr>
              <a:t> signal. [9]</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dirty="0" smtClean="0">
              <a:solidFill>
                <a:srgbClr val="000000"/>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smtClean="0">
                <a:solidFill>
                  <a:srgbClr val="000000"/>
                </a:solidFill>
              </a:rPr>
              <a:t>8 star-forming galaxies detected by LAT:</a:t>
            </a: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smtClean="0">
                <a:solidFill>
                  <a:srgbClr val="000000"/>
                </a:solidFill>
              </a:rPr>
              <a:t>- non-starbursts</a:t>
            </a:r>
            <a:r>
              <a:rPr lang="en-GB" sz="1200" baseline="0" dirty="0" smtClean="0">
                <a:solidFill>
                  <a:srgbClr val="000000"/>
                </a:solidFill>
              </a:rPr>
              <a:t> </a:t>
            </a:r>
            <a:r>
              <a:rPr lang="en-GB" sz="1200" dirty="0" smtClean="0">
                <a:solidFill>
                  <a:srgbClr val="000000"/>
                </a:solidFill>
              </a:rPr>
              <a:t>MW, M31 (Andromeda), LMC, SMC</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sz="1200" dirty="0" smtClean="0">
                <a:solidFill>
                  <a:srgbClr val="000000"/>
                </a:solidFill>
              </a:rPr>
              <a:t>starbursts M82, NGC</a:t>
            </a:r>
            <a:r>
              <a:rPr lang="en-GB" sz="1200" baseline="0" dirty="0" smtClean="0">
                <a:solidFill>
                  <a:srgbClr val="000000"/>
                </a:solidFill>
              </a:rPr>
              <a:t> 253, NGC 2146, Arp 220</a:t>
            </a:r>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27</a:t>
            </a:fld>
            <a:endParaRPr lang="en-US" altLang="en-US"/>
          </a:p>
        </p:txBody>
      </p:sp>
    </p:spTree>
    <p:extLst>
      <p:ext uri="{BB962C8B-B14F-4D97-AF65-F5344CB8AC3E}">
        <p14:creationId xmlns:p14="http://schemas.microsoft.com/office/powerpoint/2010/main" val="220723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Figure 1. Localizations and sensitive sky areas at the time of the GW event in equatorial coordinates: GW 90% credible-level localization (red contour; Abbott et al. 2017b), direction of NGC 4993 (black plus symbol; Coulter et al. 2017b), directions of </a:t>
            </a:r>
            <a:r>
              <a:rPr lang="en-US" sz="1200" kern="1200" dirty="0" err="1" smtClean="0">
                <a:solidFill>
                  <a:schemeClr val="tx1"/>
                </a:solidFill>
                <a:effectLst/>
                <a:latin typeface="+mn-lt"/>
                <a:ea typeface="ＭＳ Ｐゴシック" charset="-128"/>
                <a:cs typeface="ＭＳ Ｐゴシック" charset="-128"/>
              </a:rPr>
              <a:t>IceCube’s</a:t>
            </a:r>
            <a:r>
              <a:rPr lang="en-US" sz="1200" kern="1200" dirty="0" smtClean="0">
                <a:solidFill>
                  <a:schemeClr val="tx1"/>
                </a:solidFill>
                <a:effectLst/>
                <a:latin typeface="+mn-lt"/>
                <a:ea typeface="ＭＳ Ｐゴシック" charset="-128"/>
                <a:cs typeface="ＭＳ Ｐゴシック" charset="-128"/>
              </a:rPr>
              <a:t> and </a:t>
            </a:r>
            <a:r>
              <a:rPr lang="en-US" sz="1200" kern="1200" dirty="0" err="1" smtClean="0">
                <a:solidFill>
                  <a:schemeClr val="tx1"/>
                </a:solidFill>
                <a:effectLst/>
                <a:latin typeface="+mn-lt"/>
                <a:ea typeface="ＭＳ Ｐゴシック" charset="-128"/>
                <a:cs typeface="ＭＳ Ｐゴシック" charset="-128"/>
              </a:rPr>
              <a:t>ANTARESʼs</a:t>
            </a:r>
            <a:r>
              <a:rPr lang="en-US" sz="1200" kern="1200" dirty="0" smtClean="0">
                <a:solidFill>
                  <a:schemeClr val="tx1"/>
                </a:solidFill>
                <a:effectLst/>
                <a:latin typeface="+mn-lt"/>
                <a:ea typeface="ＭＳ Ｐゴシック" charset="-128"/>
                <a:cs typeface="ＭＳ Ｐゴシック" charset="-128"/>
              </a:rPr>
              <a:t> neutrino candidates within 500 s of the merger (green crosses and blue diamonds, respectively), </a:t>
            </a:r>
            <a:r>
              <a:rPr lang="en-US" sz="1200" kern="1200" dirty="0" err="1" smtClean="0">
                <a:solidFill>
                  <a:schemeClr val="tx1"/>
                </a:solidFill>
                <a:effectLst/>
                <a:latin typeface="+mn-lt"/>
                <a:ea typeface="ＭＳ Ｐゴシック" charset="-128"/>
                <a:cs typeface="ＭＳ Ｐゴシック" charset="-128"/>
              </a:rPr>
              <a:t>ANTARESʼs</a:t>
            </a:r>
            <a:r>
              <a:rPr lang="en-US" sz="1200" kern="1200" dirty="0" smtClean="0">
                <a:solidFill>
                  <a:schemeClr val="tx1"/>
                </a:solidFill>
                <a:effectLst/>
                <a:latin typeface="+mn-lt"/>
                <a:ea typeface="ＭＳ Ｐゴシック" charset="-128"/>
                <a:cs typeface="ＭＳ Ｐゴシック" charset="-128"/>
              </a:rPr>
              <a:t> horizon separating down-going (north of horizon) and up-going (south of horizon) neutrino directions (dashed blue line), and Auger’s fields of view for Earth-skimming (darker blue) and down-going (lighter blue) directions. </a:t>
            </a:r>
            <a:r>
              <a:rPr lang="en-US" sz="1200" kern="1200" dirty="0" err="1" smtClean="0">
                <a:solidFill>
                  <a:schemeClr val="tx1"/>
                </a:solidFill>
                <a:effectLst/>
                <a:latin typeface="+mn-lt"/>
                <a:ea typeface="ＭＳ Ｐゴシック" charset="-128"/>
                <a:cs typeface="ＭＳ Ｐゴシック" charset="-128"/>
              </a:rPr>
              <a:t>IceCube’s</a:t>
            </a:r>
            <a:r>
              <a:rPr lang="en-US" sz="1200" kern="1200" dirty="0" smtClean="0">
                <a:solidFill>
                  <a:schemeClr val="tx1"/>
                </a:solidFill>
                <a:effectLst/>
                <a:latin typeface="+mn-lt"/>
                <a:ea typeface="ＭＳ Ｐゴシック" charset="-128"/>
                <a:cs typeface="ＭＳ Ｐゴシック" charset="-128"/>
              </a:rPr>
              <a:t> up-going and down-going directions are on the northern and southern hemispheres, respectively. The zenith angle of the source at the detection time of the merger was 73.°8 for ANTARES, 66°.6 for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and 91°.9 for Auger.</a:t>
            </a:r>
            <a:endParaRPr lang="en-US" dirty="0" smtClean="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28</a:t>
            </a:fld>
            <a:endParaRPr lang="en-US"/>
          </a:p>
        </p:txBody>
      </p:sp>
    </p:spTree>
    <p:extLst>
      <p:ext uri="{BB962C8B-B14F-4D97-AF65-F5344CB8AC3E}">
        <p14:creationId xmlns:p14="http://schemas.microsoft.com/office/powerpoint/2010/main" val="929868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30</a:t>
            </a:fld>
            <a:endParaRPr lang="en-US"/>
          </a:p>
        </p:txBody>
      </p:sp>
    </p:spTree>
    <p:extLst>
      <p:ext uri="{BB962C8B-B14F-4D97-AF65-F5344CB8AC3E}">
        <p14:creationId xmlns:p14="http://schemas.microsoft.com/office/powerpoint/2010/main" val="2048370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Figure 2. Upper limits at the 90% confidence level on the three-flavor (1:1:1 flavor ratio assumption) neutrino flux from the Galaxy with respect to KRA model predictions and the measured astrophysical flux. Fluxes are integrated over the whole sky for uniform comparison. The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7-year upper limit for the KRA-</a:t>
            </a:r>
            <a:r>
              <a:rPr lang="en-US" sz="1200" kern="1200" dirty="0" err="1" smtClean="0">
                <a:solidFill>
                  <a:schemeClr val="tx1"/>
                </a:solidFill>
                <a:effectLst/>
                <a:latin typeface="+mn-lt"/>
                <a:ea typeface="ＭＳ Ｐゴシック" charset="-128"/>
                <a:cs typeface="ＭＳ Ｐゴシック" charset="-128"/>
              </a:rPr>
              <a:t>γ</a:t>
            </a:r>
            <a:r>
              <a:rPr lang="en-US" sz="1200" kern="1200" dirty="0" smtClean="0">
                <a:solidFill>
                  <a:schemeClr val="tx1"/>
                </a:solidFill>
                <a:effectLst/>
                <a:latin typeface="+mn-lt"/>
                <a:ea typeface="ＭＳ Ｐゴシック" charset="-128"/>
                <a:cs typeface="ＭＳ Ｐゴシック" charset="-128"/>
              </a:rPr>
              <a:t> (50 </a:t>
            </a:r>
            <a:r>
              <a:rPr lang="en-US" sz="1200" kern="1200" dirty="0" err="1" smtClean="0">
                <a:solidFill>
                  <a:schemeClr val="tx1"/>
                </a:solidFill>
                <a:effectLst/>
                <a:latin typeface="+mn-lt"/>
                <a:ea typeface="ＭＳ Ｐゴシック" charset="-128"/>
                <a:cs typeface="ＭＳ Ｐゴシック" charset="-128"/>
              </a:rPr>
              <a:t>PeV</a:t>
            </a:r>
            <a:r>
              <a:rPr lang="en-US" sz="1200" kern="1200" dirty="0" smtClean="0">
                <a:solidFill>
                  <a:schemeClr val="tx1"/>
                </a:solidFill>
                <a:effectLst/>
                <a:latin typeface="+mn-lt"/>
                <a:ea typeface="ＭＳ Ｐゴシック" charset="-128"/>
                <a:cs typeface="ＭＳ Ｐゴシック" charset="-128"/>
              </a:rPr>
              <a:t>) model test for the </a:t>
            </a:r>
            <a:r>
              <a:rPr lang="en-US" sz="1200" kern="1200" dirty="0" err="1" smtClean="0">
                <a:solidFill>
                  <a:schemeClr val="tx1"/>
                </a:solidFill>
                <a:effectLst/>
                <a:latin typeface="+mn-lt"/>
                <a:ea typeface="ＭＳ Ｐゴシック" charset="-128"/>
                <a:cs typeface="ＭＳ Ｐゴシック" charset="-128"/>
              </a:rPr>
              <a:t>ps</a:t>
            </a:r>
            <a:r>
              <a:rPr lang="en-US" sz="1200" kern="1200" dirty="0" smtClean="0">
                <a:solidFill>
                  <a:schemeClr val="tx1"/>
                </a:solidFill>
                <a:effectLst/>
                <a:latin typeface="+mn-lt"/>
                <a:ea typeface="ＭＳ Ｐゴシック" charset="-128"/>
                <a:cs typeface="ＭＳ Ｐゴシック" charset="-128"/>
              </a:rPr>
              <a:t>-template method is shown in red. The energy range of validity is from 1 to 500 </a:t>
            </a:r>
            <a:r>
              <a:rPr lang="en-US" sz="1200" kern="1200" dirty="0" err="1" smtClean="0">
                <a:solidFill>
                  <a:schemeClr val="tx1"/>
                </a:solidFill>
                <a:effectLst/>
                <a:latin typeface="+mn-lt"/>
                <a:ea typeface="ＭＳ Ｐゴシック" charset="-128"/>
                <a:cs typeface="ＭＳ Ｐゴシック" charset="-128"/>
              </a:rPr>
              <a:t>TeV</a:t>
            </a:r>
            <a:r>
              <a:rPr lang="en-US" sz="1200" kern="1200" dirty="0" smtClean="0">
                <a:solidFill>
                  <a:schemeClr val="tx1"/>
                </a:solidFill>
                <a:effectLst/>
                <a:latin typeface="+mn-lt"/>
                <a:ea typeface="ＭＳ Ｐゴシック" charset="-128"/>
                <a:cs typeface="ＭＳ Ｐゴシック" charset="-128"/>
              </a:rPr>
              <a:t>. This range is calculated by finding the low- and high-energy thresholds where removing simulated signal events outside these values decreases the sensitivity by 5% each. The ANTARES limit in blue (</a:t>
            </a:r>
            <a:r>
              <a:rPr lang="en-US" sz="1200" kern="1200" dirty="0" err="1" smtClean="0">
                <a:solidFill>
                  <a:schemeClr val="tx1"/>
                </a:solidFill>
                <a:effectLst/>
                <a:latin typeface="+mn-lt"/>
                <a:ea typeface="ＭＳ Ｐゴシック" charset="-128"/>
                <a:cs typeface="ＭＳ Ｐゴシック" charset="-128"/>
              </a:rPr>
              <a:t>Adrián-Martínez</a:t>
            </a:r>
            <a:r>
              <a:rPr lang="en-US" sz="1200" kern="1200" dirty="0" smtClean="0">
                <a:solidFill>
                  <a:schemeClr val="tx1"/>
                </a:solidFill>
                <a:effectLst/>
                <a:latin typeface="+mn-lt"/>
                <a:ea typeface="ＭＳ Ｐゴシック" charset="-128"/>
                <a:cs typeface="ＭＳ Ｐゴシック" charset="-128"/>
              </a:rPr>
              <a:t> et al. 2016a), directly applicable in the Galactic center region (-40° &lt; </a:t>
            </a:r>
            <a:r>
              <a:rPr lang="en-US" sz="1200" i="1" kern="1200" dirty="0" smtClean="0">
                <a:solidFill>
                  <a:schemeClr val="tx1"/>
                </a:solidFill>
                <a:effectLst/>
                <a:latin typeface="+mn-lt"/>
                <a:ea typeface="ＭＳ Ｐゴシック" charset="-128"/>
                <a:cs typeface="ＭＳ Ｐゴシック" charset="-128"/>
              </a:rPr>
              <a:t>l </a:t>
            </a:r>
            <a:r>
              <a:rPr lang="en-US" sz="1200" kern="1200" dirty="0" smtClean="0">
                <a:solidFill>
                  <a:schemeClr val="tx1"/>
                </a:solidFill>
                <a:effectLst/>
                <a:latin typeface="+mn-lt"/>
                <a:ea typeface="ＭＳ Ｐゴシック" charset="-128"/>
                <a:cs typeface="ＭＳ Ｐゴシック" charset="-128"/>
              </a:rPr>
              <a:t>&lt; 40° and -3° &lt; </a:t>
            </a:r>
            <a:r>
              <a:rPr lang="en-US" sz="1200" i="1" kern="1200" dirty="0" smtClean="0">
                <a:solidFill>
                  <a:schemeClr val="tx1"/>
                </a:solidFill>
                <a:effectLst/>
                <a:latin typeface="+mn-lt"/>
                <a:ea typeface="ＭＳ Ｐゴシック" charset="-128"/>
                <a:cs typeface="ＭＳ Ｐゴシック" charset="-128"/>
              </a:rPr>
              <a:t>b </a:t>
            </a:r>
            <a:r>
              <a:rPr lang="en-US" sz="1200" kern="1200" dirty="0" smtClean="0">
                <a:solidFill>
                  <a:schemeClr val="tx1"/>
                </a:solidFill>
                <a:effectLst/>
                <a:latin typeface="+mn-lt"/>
                <a:ea typeface="ＭＳ Ｐゴシック" charset="-128"/>
                <a:cs typeface="ＭＳ Ｐゴシック" charset="-128"/>
              </a:rPr>
              <a:t>&lt; 3°), has been scaled to represent an all-sky integrated flux for comparison. Due to ANTARES being located in the northern hemisphere, it has a relatively high sensitivity in the southern sky near the Galactic center region using muon neutrinos. The range of predictions for all the KRA models (</a:t>
            </a:r>
            <a:r>
              <a:rPr lang="en-US" sz="1200" kern="1200" dirty="0" err="1" smtClean="0">
                <a:solidFill>
                  <a:schemeClr val="tx1"/>
                </a:solidFill>
                <a:effectLst/>
                <a:latin typeface="+mn-lt"/>
                <a:ea typeface="ＭＳ Ｐゴシック" charset="-128"/>
                <a:cs typeface="ＭＳ Ｐゴシック" charset="-128"/>
              </a:rPr>
              <a:t>Gaggero</a:t>
            </a:r>
            <a:r>
              <a:rPr lang="en-US" sz="1200" kern="1200" dirty="0" smtClean="0">
                <a:solidFill>
                  <a:schemeClr val="tx1"/>
                </a:solidFill>
                <a:effectLst/>
                <a:latin typeface="+mn-lt"/>
                <a:ea typeface="ＭＳ Ｐゴシック" charset="-128"/>
                <a:cs typeface="ＭＳ Ｐゴシック" charset="-128"/>
              </a:rPr>
              <a:t> et al. 2015) is shown as the gray band, with the top of that band representing the KRA-</a:t>
            </a:r>
            <a:r>
              <a:rPr lang="en-US" sz="1200" kern="1200" dirty="0" err="1" smtClean="0">
                <a:solidFill>
                  <a:schemeClr val="tx1"/>
                </a:solidFill>
                <a:effectLst/>
                <a:latin typeface="+mn-lt"/>
                <a:ea typeface="ＭＳ Ｐゴシック" charset="-128"/>
                <a:cs typeface="ＭＳ Ｐゴシック" charset="-128"/>
              </a:rPr>
              <a:t>γ</a:t>
            </a:r>
            <a:r>
              <a:rPr lang="en-US" sz="1200" kern="1200" dirty="0" smtClean="0">
                <a:solidFill>
                  <a:schemeClr val="tx1"/>
                </a:solidFill>
                <a:effectLst/>
                <a:latin typeface="+mn-lt"/>
                <a:ea typeface="ＭＳ Ｐゴシック" charset="-128"/>
                <a:cs typeface="ＭＳ Ｐゴシック" charset="-128"/>
              </a:rPr>
              <a:t> (50 </a:t>
            </a:r>
            <a:r>
              <a:rPr lang="en-US" sz="1200" kern="1200" dirty="0" err="1" smtClean="0">
                <a:solidFill>
                  <a:schemeClr val="tx1"/>
                </a:solidFill>
                <a:effectLst/>
                <a:latin typeface="+mn-lt"/>
                <a:ea typeface="ＭＳ Ｐゴシック" charset="-128"/>
                <a:cs typeface="ＭＳ Ｐゴシック" charset="-128"/>
              </a:rPr>
              <a:t>PeV</a:t>
            </a:r>
            <a:r>
              <a:rPr lang="en-US" sz="1200" kern="1200" dirty="0" smtClean="0">
                <a:solidFill>
                  <a:schemeClr val="tx1"/>
                </a:solidFill>
                <a:effectLst/>
                <a:latin typeface="+mn-lt"/>
                <a:ea typeface="ＭＳ Ｐゴシック" charset="-128"/>
                <a:cs typeface="ＭＳ Ｐゴシック" charset="-128"/>
              </a:rPr>
              <a:t>) model. The model by </a:t>
            </a:r>
            <a:r>
              <a:rPr lang="en-US" sz="1200" kern="1200" dirty="0" err="1" smtClean="0">
                <a:solidFill>
                  <a:schemeClr val="tx1"/>
                </a:solidFill>
                <a:effectLst/>
                <a:latin typeface="+mn-lt"/>
                <a:ea typeface="ＭＳ Ｐゴシック" charset="-128"/>
                <a:cs typeface="ＭＳ Ｐゴシック" charset="-128"/>
              </a:rPr>
              <a:t>Ingelman</a:t>
            </a:r>
            <a:r>
              <a:rPr lang="en-US" sz="1200" kern="1200" dirty="0" smtClean="0">
                <a:solidFill>
                  <a:schemeClr val="tx1"/>
                </a:solidFill>
                <a:effectLst/>
                <a:latin typeface="+mn-lt"/>
                <a:ea typeface="ＭＳ Ｐゴシック" charset="-128"/>
                <a:cs typeface="ＭＳ Ｐゴシック" charset="-128"/>
              </a:rPr>
              <a:t> &amp; </a:t>
            </a:r>
            <a:r>
              <a:rPr lang="en-US" sz="1200" kern="1200" dirty="0" err="1" smtClean="0">
                <a:solidFill>
                  <a:schemeClr val="tx1"/>
                </a:solidFill>
                <a:effectLst/>
                <a:latin typeface="+mn-lt"/>
                <a:ea typeface="ＭＳ Ｐゴシック" charset="-128"/>
                <a:cs typeface="ＭＳ Ｐゴシック" charset="-128"/>
              </a:rPr>
              <a:t>Thunman</a:t>
            </a:r>
            <a:r>
              <a:rPr lang="en-US" sz="1200" kern="1200" dirty="0" smtClean="0">
                <a:solidFill>
                  <a:schemeClr val="tx1"/>
                </a:solidFill>
                <a:effectLst/>
                <a:latin typeface="+mn-lt"/>
                <a:ea typeface="ＭＳ Ｐゴシック" charset="-128"/>
                <a:cs typeface="ＭＳ Ｐゴシック" charset="-128"/>
              </a:rPr>
              <a:t> (</a:t>
            </a:r>
            <a:r>
              <a:rPr lang="en-US" sz="1200" kern="1200" dirty="0" err="1" smtClean="0">
                <a:solidFill>
                  <a:schemeClr val="tx1"/>
                </a:solidFill>
                <a:effectLst/>
                <a:latin typeface="+mn-lt"/>
                <a:ea typeface="ＭＳ Ｐゴシック" charset="-128"/>
                <a:cs typeface="ＭＳ Ｐゴシック" charset="-128"/>
              </a:rPr>
              <a:t>Ingelman</a:t>
            </a:r>
            <a:r>
              <a:rPr lang="en-US" sz="1200" kern="1200" dirty="0" smtClean="0">
                <a:solidFill>
                  <a:schemeClr val="tx1"/>
                </a:solidFill>
                <a:effectLst/>
                <a:latin typeface="+mn-lt"/>
                <a:ea typeface="ＭＳ Ｐゴシック" charset="-128"/>
                <a:cs typeface="ＭＳ Ｐゴシック" charset="-128"/>
              </a:rPr>
              <a:t> &amp; </a:t>
            </a:r>
            <a:r>
              <a:rPr lang="en-US" sz="1200" kern="1200" dirty="0" err="1" smtClean="0">
                <a:solidFill>
                  <a:schemeClr val="tx1"/>
                </a:solidFill>
                <a:effectLst/>
                <a:latin typeface="+mn-lt"/>
                <a:ea typeface="ＭＳ Ｐゴシック" charset="-128"/>
                <a:cs typeface="ＭＳ Ｐゴシック" charset="-128"/>
              </a:rPr>
              <a:t>Thunman</a:t>
            </a:r>
            <a:r>
              <a:rPr lang="en-US" sz="1200" kern="1200" dirty="0" smtClean="0">
                <a:solidFill>
                  <a:schemeClr val="tx1"/>
                </a:solidFill>
                <a:effectLst/>
                <a:latin typeface="+mn-lt"/>
                <a:ea typeface="ＭＳ Ｐゴシック" charset="-128"/>
                <a:cs typeface="ＭＳ Ｐゴシック" charset="-128"/>
              </a:rPr>
              <a:t> 1996) is shown in purple. For comparison, measurements of the all- sky diffuse flux are shown: a differential unfolding (black points) and a power- law unfolding (yellow band) of combined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data sets from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(2015a), as well as a measurement based only on northern sky muon data (green band), from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(2016). </a:t>
            </a:r>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Models: D. </a:t>
            </a:r>
            <a:r>
              <a:rPr lang="en-US" sz="1200" dirty="0" err="1" smtClean="0"/>
              <a:t>Gaggero</a:t>
            </a:r>
            <a:r>
              <a:rPr lang="en-US" sz="1200" dirty="0" smtClean="0"/>
              <a:t> et al. </a:t>
            </a:r>
            <a:r>
              <a:rPr lang="en-US" sz="1200" dirty="0" err="1" smtClean="0"/>
              <a:t>ApJL</a:t>
            </a:r>
            <a:r>
              <a:rPr lang="en-US" sz="1200" dirty="0" smtClean="0"/>
              <a:t> 815, L25 (2015)</a:t>
            </a:r>
            <a:endParaRPr lang="en-US" dirty="0" smtClean="0"/>
          </a:p>
          <a:p>
            <a:endParaRPr lang="en-US" dirty="0" smtClean="0"/>
          </a:p>
          <a:p>
            <a:r>
              <a:rPr lang="en-US" dirty="0" smtClean="0"/>
              <a:t>From </a:t>
            </a:r>
            <a:r>
              <a:rPr lang="en-US" dirty="0" err="1" smtClean="0"/>
              <a:t>Gaggero</a:t>
            </a:r>
            <a:r>
              <a:rPr lang="en-US" dirty="0" smtClean="0"/>
              <a:t> et al: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“Following (</a:t>
            </a:r>
            <a:r>
              <a:rPr lang="en-US" sz="1200" kern="1200" dirty="0" err="1" smtClean="0">
                <a:solidFill>
                  <a:schemeClr val="tx1"/>
                </a:solidFill>
                <a:effectLst/>
                <a:latin typeface="+mn-lt"/>
                <a:ea typeface="ＭＳ Ｐゴシック" charset="-128"/>
                <a:cs typeface="ＭＳ Ｐゴシック" charset="-128"/>
              </a:rPr>
              <a:t>Gaggero</a:t>
            </a:r>
            <a:r>
              <a:rPr lang="en-US" sz="1200" kern="1200" dirty="0" smtClean="0">
                <a:solidFill>
                  <a:schemeClr val="tx1"/>
                </a:solidFill>
                <a:effectLst/>
                <a:latin typeface="+mn-lt"/>
                <a:ea typeface="ＭＳ Ｐゴシック" charset="-128"/>
                <a:cs typeface="ＭＳ Ｐゴシック" charset="-128"/>
              </a:rPr>
              <a:t> et al. 2014), the starting point is a conventional propagation setup characterized by </a:t>
            </a:r>
            <a:r>
              <a:rPr lang="en-US" sz="1200" kern="1200" dirty="0" err="1" smtClean="0">
                <a:solidFill>
                  <a:schemeClr val="tx1"/>
                </a:solidFill>
                <a:effectLst/>
                <a:latin typeface="+mn-lt"/>
                <a:ea typeface="ＭＳ Ｐゴシック" charset="-128"/>
                <a:cs typeface="ＭＳ Ｐゴシック" charset="-128"/>
              </a:rPr>
              <a:t>δ</a:t>
            </a:r>
            <a:r>
              <a:rPr lang="en-US" sz="1200" kern="1200" dirty="0" smtClean="0">
                <a:solidFill>
                  <a:schemeClr val="tx1"/>
                </a:solidFill>
                <a:effectLst/>
                <a:latin typeface="+mn-lt"/>
                <a:ea typeface="ＭＳ Ｐゴシック" charset="-128"/>
                <a:cs typeface="ＭＳ Ｐゴシック" charset="-128"/>
              </a:rPr>
              <a:t> = 0.5, compatible with a </a:t>
            </a:r>
            <a:r>
              <a:rPr lang="en-US" sz="1200" kern="1200" dirty="0" err="1" smtClean="0">
                <a:solidFill>
                  <a:schemeClr val="tx1"/>
                </a:solidFill>
                <a:effectLst/>
                <a:latin typeface="+mn-lt"/>
                <a:ea typeface="ＭＳ Ｐゴシック" charset="-128"/>
                <a:cs typeface="ＭＳ Ｐゴシック" charset="-128"/>
              </a:rPr>
              <a:t>Kraichnan</a:t>
            </a:r>
            <a:r>
              <a:rPr lang="en-US" sz="1200" kern="1200" dirty="0" smtClean="0">
                <a:solidFill>
                  <a:schemeClr val="tx1"/>
                </a:solidFill>
                <a:effectLst/>
                <a:latin typeface="+mn-lt"/>
                <a:ea typeface="ＭＳ Ｐゴシック" charset="-128"/>
                <a:cs typeface="ＭＳ Ｐゴシック" charset="-128"/>
              </a:rPr>
              <a:t> spectrum of the interstellar turbulence within the quasi-linear theory framework. We will refer to this setup as the “KRA model” (see also </a:t>
            </a:r>
            <a:r>
              <a:rPr lang="en-US" sz="1200" kern="1200" dirty="0" err="1" smtClean="0">
                <a:solidFill>
                  <a:schemeClr val="tx1"/>
                </a:solidFill>
                <a:effectLst/>
                <a:latin typeface="+mn-lt"/>
                <a:ea typeface="ＭＳ Ｐゴシック" charset="-128"/>
                <a:cs typeface="ＭＳ Ｐゴシック" charset="-128"/>
              </a:rPr>
              <a:t>Evoli</a:t>
            </a:r>
            <a:r>
              <a:rPr lang="en-US" sz="1200" kern="1200" dirty="0" smtClean="0">
                <a:solidFill>
                  <a:schemeClr val="tx1"/>
                </a:solidFill>
                <a:effectLst/>
                <a:latin typeface="+mn-lt"/>
                <a:ea typeface="ＭＳ Ｐゴシック" charset="-128"/>
                <a:cs typeface="ＭＳ Ｐゴシック" charset="-128"/>
              </a:rPr>
              <a:t> et al. 2011).”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ＭＳ Ｐゴシック" charset="-128"/>
                <a:cs typeface="ＭＳ Ｐゴシック" charset="-128"/>
              </a:rPr>
              <a:t>delta is defined by D(rho) </a:t>
            </a:r>
            <a:r>
              <a:rPr lang="en-US" sz="1200" b="0" i="0" u="none" strike="noStrike" kern="1200" baseline="0" dirty="0" err="1" smtClean="0">
                <a:solidFill>
                  <a:schemeClr val="tx1"/>
                </a:solidFill>
                <a:latin typeface="+mn-lt"/>
                <a:ea typeface="ＭＳ Ｐゴシック" charset="-128"/>
                <a:cs typeface="ＭＳ Ｐゴシック" charset="-128"/>
              </a:rPr>
              <a:t>propto</a:t>
            </a:r>
            <a:r>
              <a:rPr lang="en-US" sz="1200" b="0" i="0" u="none" strike="noStrike" kern="1200" baseline="0" dirty="0" smtClean="0">
                <a:solidFill>
                  <a:schemeClr val="tx1"/>
                </a:solidFill>
                <a:latin typeface="+mn-lt"/>
                <a:ea typeface="ＭＳ Ｐゴシック" charset="-128"/>
                <a:cs typeface="ＭＳ Ｐゴシック" charset="-128"/>
              </a:rPr>
              <a:t> (rho/rho_0)^delta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effectLst/>
                <a:latin typeface="+mn-lt"/>
                <a:ea typeface="ＭＳ Ｐゴシック" charset="-128"/>
                <a:cs typeface="ＭＳ Ｐゴシック" charset="-128"/>
              </a:rPr>
              <a:t>Paper 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The origins of high-energy astrophysical neutrinos remain a mystery despite extensive searches for their sources. We present constraints from seven years of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Neutrino Observatory muon data on the neutrino flux coming from the Galactic plane. This flux is expected from cosmic-ray interactions with the interstellar medium or near localized sources. Two methods were developed to test for a spatially extended flux from the entire plane, both of which are maximum likelihood fits but with different signal and background modeling techniques. We consider three templates for Galactic neutrino emission based primarily on gamma-ray observations and models that cover a wide range of possibilities. Based on these templates and in the benchmark case of an unbroken </a:t>
            </a:r>
            <a:r>
              <a:rPr lang="en-US" sz="1200" i="1" kern="1200" dirty="0" smtClean="0">
                <a:solidFill>
                  <a:schemeClr val="tx1"/>
                </a:solidFill>
                <a:effectLst/>
                <a:latin typeface="+mn-lt"/>
                <a:ea typeface="ＭＳ Ｐゴシック" charset="-128"/>
                <a:cs typeface="ＭＳ Ｐゴシック" charset="-128"/>
              </a:rPr>
              <a:t>E</a:t>
            </a:r>
            <a:r>
              <a:rPr lang="en-US" sz="1200" kern="1200" dirty="0" smtClean="0">
                <a:solidFill>
                  <a:schemeClr val="tx1"/>
                </a:solidFill>
                <a:effectLst/>
                <a:latin typeface="+mn-lt"/>
                <a:ea typeface="ＭＳ Ｐゴシック" charset="-128"/>
                <a:cs typeface="ＭＳ Ｐゴシック" charset="-128"/>
              </a:rPr>
              <a:t>-2.5 power-law energy spectrum, we set 90% confidence level upper limits, constraining the possible Galactic contribution to the diffuse neutrino flux to be relatively small, less than 14% of the flux reported in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above 1 </a:t>
            </a:r>
            <a:r>
              <a:rPr lang="en-US" sz="1200" kern="1200" dirty="0" err="1" smtClean="0">
                <a:solidFill>
                  <a:schemeClr val="tx1"/>
                </a:solidFill>
                <a:effectLst/>
                <a:latin typeface="+mn-lt"/>
                <a:ea typeface="ＭＳ Ｐゴシック" charset="-128"/>
                <a:cs typeface="ＭＳ Ｐゴシック" charset="-128"/>
              </a:rPr>
              <a:t>TeV</a:t>
            </a:r>
            <a:r>
              <a:rPr lang="en-US" sz="1200" kern="1200" dirty="0" smtClean="0">
                <a:solidFill>
                  <a:schemeClr val="tx1"/>
                </a:solidFill>
                <a:effectLst/>
                <a:latin typeface="+mn-lt"/>
                <a:ea typeface="ＭＳ Ｐゴシック" charset="-128"/>
                <a:cs typeface="ＭＳ Ｐゴシック" charset="-128"/>
              </a:rPr>
              <a:t>. A stacking method is also used to test catalogs of known high-energy Galactic gamma-ray sources.</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31</a:t>
            </a:fld>
            <a:endParaRPr lang="en-US"/>
          </a:p>
        </p:txBody>
      </p:sp>
    </p:spTree>
    <p:extLst>
      <p:ext uri="{BB962C8B-B14F-4D97-AF65-F5344CB8AC3E}">
        <p14:creationId xmlns:p14="http://schemas.microsoft.com/office/powerpoint/2010/main" val="347665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55E0F7-852B-C74B-8A8F-E722AF3E4C68}" type="slidenum">
              <a:rPr lang="en-US" sz="1200"/>
              <a:pPr eaLnBrk="1" hangingPunct="1"/>
              <a:t>3</a:t>
            </a:fld>
            <a:endParaRPr lang="en-US" sz="1200"/>
          </a:p>
        </p:txBody>
      </p:sp>
    </p:spTree>
    <p:extLst>
      <p:ext uri="{BB962C8B-B14F-4D97-AF65-F5344CB8AC3E}">
        <p14:creationId xmlns:p14="http://schemas.microsoft.com/office/powerpoint/2010/main" val="1472741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https://</a:t>
            </a:r>
            <a:r>
              <a:rPr lang="en-US" dirty="0" err="1" smtClean="0"/>
              <a:t>gcn.gsfc.nasa.gov</a:t>
            </a:r>
            <a:r>
              <a:rPr lang="en-US" dirty="0" smtClean="0"/>
              <a:t>/</a:t>
            </a:r>
            <a:r>
              <a:rPr lang="en-US" dirty="0" err="1" smtClean="0"/>
              <a:t>amon_ehe_events.html</a:t>
            </a:r>
            <a:r>
              <a:rPr lang="en-US" dirty="0" smtClean="0"/>
              <a:t> (6 as of Feb</a:t>
            </a:r>
            <a:r>
              <a:rPr lang="en-US" baseline="0" dirty="0" smtClean="0"/>
              <a:t> 15</a:t>
            </a:r>
            <a:r>
              <a:rPr lang="en-US" dirty="0" smtClean="0"/>
              <a:t> 2017)</a:t>
            </a:r>
          </a:p>
          <a:p>
            <a:r>
              <a:rPr lang="en-US" dirty="0" smtClean="0"/>
              <a:t>https://</a:t>
            </a:r>
            <a:r>
              <a:rPr lang="en-US" dirty="0" err="1" smtClean="0"/>
              <a:t>gcn.gsfc.nasa.gov</a:t>
            </a:r>
            <a:r>
              <a:rPr lang="en-US" dirty="0" smtClean="0"/>
              <a:t>/</a:t>
            </a:r>
            <a:r>
              <a:rPr lang="en-US" dirty="0" err="1" smtClean="0"/>
              <a:t>amon_hese_events.html</a:t>
            </a:r>
            <a:r>
              <a:rPr lang="en-US" dirty="0" smtClean="0"/>
              <a:t> (8 as of Feb</a:t>
            </a:r>
            <a:r>
              <a:rPr lang="en-US" baseline="0" dirty="0" smtClean="0"/>
              <a:t> 15</a:t>
            </a:r>
            <a:r>
              <a:rPr lang="en-US" dirty="0" smtClean="0"/>
              <a:t> 2017)</a:t>
            </a:r>
          </a:p>
          <a:p>
            <a:r>
              <a:rPr lang="en-US" dirty="0" smtClean="0"/>
              <a:t>9+6-1=14 </a:t>
            </a:r>
            <a:r>
              <a:rPr lang="en-US" baseline="0" dirty="0" smtClean="0"/>
              <a:t>total</a:t>
            </a:r>
            <a:endParaRPr lang="en-US" dirty="0" smtClean="0"/>
          </a:p>
          <a:p>
            <a:r>
              <a:rPr lang="en-US" dirty="0" smtClean="0"/>
              <a:t>First alert issued April 27, 2016</a:t>
            </a:r>
          </a:p>
          <a:p>
            <a:r>
              <a:rPr lang="en-US" dirty="0" smtClean="0"/>
              <a:t>Most recent April</a:t>
            </a:r>
            <a:r>
              <a:rPr lang="en-US" baseline="0" dirty="0" smtClean="0"/>
              <a:t> 23, 2018</a:t>
            </a:r>
            <a:endParaRPr lang="en-US" dirty="0" smtClean="0"/>
          </a:p>
          <a:p>
            <a:endParaRPr lang="en-US" dirty="0" smtClean="0"/>
          </a:p>
          <a:p>
            <a:r>
              <a:rPr lang="en-US" dirty="0" smtClean="0"/>
              <a:t>HESE events:</a:t>
            </a:r>
          </a:p>
          <a:p>
            <a:r>
              <a:rPr lang="en-US" dirty="0" smtClean="0"/>
              <a:t>160427</a:t>
            </a:r>
          </a:p>
          <a:p>
            <a:r>
              <a:rPr lang="en-US" dirty="0" smtClean="0"/>
              <a:t>160731 (also EHE)</a:t>
            </a:r>
          </a:p>
          <a:p>
            <a:r>
              <a:rPr lang="en-US" dirty="0" smtClean="0"/>
              <a:t>160814</a:t>
            </a:r>
          </a:p>
          <a:p>
            <a:r>
              <a:rPr lang="en-US" dirty="0" smtClean="0"/>
              <a:t>161103</a:t>
            </a:r>
          </a:p>
          <a:p>
            <a:r>
              <a:rPr lang="en-US" dirty="0" smtClean="0"/>
              <a:t>170312</a:t>
            </a:r>
          </a:p>
          <a:p>
            <a:r>
              <a:rPr lang="en-US" dirty="0" smtClean="0"/>
              <a:t>170506</a:t>
            </a:r>
          </a:p>
          <a:p>
            <a:r>
              <a:rPr lang="en-US" dirty="0" smtClean="0"/>
              <a:t>171015</a:t>
            </a:r>
          </a:p>
          <a:p>
            <a:r>
              <a:rPr lang="en-US" dirty="0" smtClean="0"/>
              <a:t>171028</a:t>
            </a:r>
          </a:p>
          <a:p>
            <a:r>
              <a:rPr lang="en-US" dirty="0" smtClean="0"/>
              <a:t>180423</a:t>
            </a:r>
          </a:p>
          <a:p>
            <a:r>
              <a:rPr lang="en-US" dirty="0" smtClean="0"/>
              <a:t>; </a:t>
            </a:r>
          </a:p>
          <a:p>
            <a:r>
              <a:rPr lang="en-US" dirty="0" smtClean="0"/>
              <a:t>EHE events:</a:t>
            </a:r>
          </a:p>
          <a:p>
            <a:r>
              <a:rPr lang="en-US" dirty="0" smtClean="0"/>
              <a:t>160731 1:55:04.00 [GCN 1:55:45</a:t>
            </a:r>
            <a:r>
              <a:rPr lang="en-US" baseline="0" dirty="0" smtClean="0"/>
              <a:t> HESE and 1:55:58 EHE; revised 160801 2:35:38 HESE and 2:35:54 EHE]</a:t>
            </a:r>
            <a:endParaRPr lang="en-US" dirty="0" smtClean="0"/>
          </a:p>
          <a:p>
            <a:r>
              <a:rPr lang="en-US" dirty="0" smtClean="0"/>
              <a:t>160806 12:21:33.00 [GCN 12:22:10]; latency</a:t>
            </a:r>
            <a:r>
              <a:rPr lang="en-US" baseline="0" dirty="0" smtClean="0"/>
              <a:t> (22*60+10) </a:t>
            </a:r>
            <a:r>
              <a:rPr lang="mr-IN" baseline="0" dirty="0" smtClean="0"/>
              <a:t>–</a:t>
            </a:r>
            <a:r>
              <a:rPr lang="en-US" baseline="0" dirty="0" smtClean="0"/>
              <a:t> (21*60+33.00) = 37 sec</a:t>
            </a:r>
            <a:endParaRPr lang="en-US" dirty="0" smtClean="0"/>
          </a:p>
          <a:p>
            <a:r>
              <a:rPr lang="en-US" dirty="0" smtClean="0"/>
              <a:t>161210 20:06:40.31 [GCN 20:07:16; revised 161211 16:04:50]; latency (7*60+16) - (6*60+40.31) = 35.69 sec</a:t>
            </a:r>
          </a:p>
          <a:p>
            <a:r>
              <a:rPr lang="en-US" dirty="0" smtClean="0"/>
              <a:t>170321 07:32:20.69 [GCN 7:32:58]; latency = (32*60+58)</a:t>
            </a:r>
            <a:r>
              <a:rPr lang="en-US" baseline="0" dirty="0" smtClean="0"/>
              <a:t> - (32*60+20.69) = 37.31 sec</a:t>
            </a:r>
            <a:endParaRPr lang="en-US" dirty="0" smtClean="0"/>
          </a:p>
          <a:p>
            <a:r>
              <a:rPr lang="en-US" b="1" dirty="0" smtClean="0"/>
              <a:t>170922 20:54:30.43 [GCN 20:55:13]: latency = (55*60+13) - (54*60+30.43)</a:t>
            </a:r>
            <a:r>
              <a:rPr lang="en-US" b="1" baseline="0" dirty="0" smtClean="0"/>
              <a:t> = 42.57 sec</a:t>
            </a:r>
            <a:endParaRPr lang="en-US" b="1" dirty="0" smtClean="0"/>
          </a:p>
          <a:p>
            <a:r>
              <a:rPr lang="en-US" dirty="0" smtClean="0"/>
              <a:t>171106 18:39:39.21 [GCN 18:40:24]:</a:t>
            </a:r>
            <a:r>
              <a:rPr lang="en-US" baseline="0" dirty="0" smtClean="0"/>
              <a:t> latency = (40*60+24) - (39*60+39.21) = 44.79 sec sec</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32</a:t>
            </a:fld>
            <a:endParaRPr lang="en-US"/>
          </a:p>
        </p:txBody>
      </p:sp>
    </p:spTree>
    <p:extLst>
      <p:ext uri="{BB962C8B-B14F-4D97-AF65-F5344CB8AC3E}">
        <p14:creationId xmlns:p14="http://schemas.microsoft.com/office/powerpoint/2010/main" val="1895024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 = 0.3365: </a:t>
            </a:r>
          </a:p>
          <a:p>
            <a:r>
              <a:rPr lang="en-US" dirty="0" smtClean="0"/>
              <a:t>Angular diameter distance 1 </a:t>
            </a:r>
            <a:r>
              <a:rPr lang="en-US" dirty="0" err="1" smtClean="0"/>
              <a:t>Gpc</a:t>
            </a:r>
            <a:endParaRPr lang="en-US" dirty="0" smtClean="0"/>
          </a:p>
          <a:p>
            <a:r>
              <a:rPr lang="en-US" dirty="0" smtClean="0"/>
              <a:t>Luminosity</a:t>
            </a:r>
            <a:r>
              <a:rPr lang="en-US" baseline="0" dirty="0" smtClean="0"/>
              <a:t> distance 2 </a:t>
            </a:r>
            <a:r>
              <a:rPr lang="en-US" baseline="0" dirty="0" err="1" smtClean="0"/>
              <a:t>Gpc</a:t>
            </a:r>
            <a:endParaRPr lang="en-US" baseline="0" dirty="0" smtClean="0"/>
          </a:p>
          <a:p>
            <a:r>
              <a:rPr lang="en-US" baseline="0" dirty="0" smtClean="0"/>
              <a:t>It is </a:t>
            </a:r>
            <a:r>
              <a:rPr lang="en-US" b="0" baseline="0" dirty="0" smtClean="0"/>
              <a:t>a BL Lac</a:t>
            </a:r>
          </a:p>
          <a:p>
            <a:endParaRPr lang="en-US" b="0" baseline="0" dirty="0" smtClean="0"/>
          </a:p>
          <a:p>
            <a:r>
              <a:rPr lang="en-US" b="0" dirty="0" smtClean="0"/>
              <a:t>https://</a:t>
            </a:r>
            <a:r>
              <a:rPr lang="en-US" b="0" dirty="0" err="1" smtClean="0"/>
              <a:t>heasarc.gsfc.nasa.gov</a:t>
            </a:r>
            <a:r>
              <a:rPr lang="en-US" b="0" dirty="0" smtClean="0"/>
              <a:t>/W3Browse/radio-catalog/</a:t>
            </a:r>
            <a:r>
              <a:rPr lang="en-US" b="0" dirty="0" err="1" smtClean="0"/>
              <a:t>texas.html</a:t>
            </a:r>
            <a:endParaRPr lang="en-US" b="0" dirty="0" smtClean="0"/>
          </a:p>
          <a:p>
            <a:r>
              <a:rPr lang="en-US" b="0" dirty="0" smtClean="0"/>
              <a:t>TEXAS - Texas Survey of Radio Sources at 365 MHz</a:t>
            </a:r>
            <a:br>
              <a:rPr lang="en-US" b="0" dirty="0" smtClean="0"/>
            </a:br>
            <a:r>
              <a:rPr lang="en-US" b="0" dirty="0" smtClean="0"/>
              <a:t>“</a:t>
            </a:r>
            <a:r>
              <a:rPr lang="en-US" sz="1200" b="0" i="0" kern="1200" dirty="0" smtClean="0">
                <a:solidFill>
                  <a:schemeClr val="tx1"/>
                </a:solidFill>
                <a:effectLst/>
                <a:latin typeface="+mn-lt"/>
                <a:ea typeface="ＭＳ Ｐゴシック" charset="-128"/>
                <a:cs typeface="ＭＳ Ｐゴシック" charset="-128"/>
              </a:rPr>
              <a:t>The University of Texas Radio Astronomy Observatory (UTRAO) carried out, with the Texas Interferometer, this 365 MHz survey of the sky”</a:t>
            </a:r>
            <a:endParaRPr lang="en-US" b="0"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33</a:t>
            </a:fld>
            <a:endParaRPr lang="en-US"/>
          </a:p>
        </p:txBody>
      </p:sp>
    </p:spTree>
    <p:extLst>
      <p:ext uri="{BB962C8B-B14F-4D97-AF65-F5344CB8AC3E}">
        <p14:creationId xmlns:p14="http://schemas.microsoft.com/office/powerpoint/2010/main" val="1509282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PINGU LOI: 1401.2046</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34</a:t>
            </a:fld>
            <a:endParaRPr lang="en-US"/>
          </a:p>
        </p:txBody>
      </p:sp>
    </p:spTree>
    <p:extLst>
      <p:ext uri="{BB962C8B-B14F-4D97-AF65-F5344CB8AC3E}">
        <p14:creationId xmlns:p14="http://schemas.microsoft.com/office/powerpoint/2010/main" val="320750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a:t>
            </a:r>
            <a:r>
              <a:rPr lang="en-US" baseline="0" dirty="0" smtClean="0"/>
              <a:t> Marek Kowalski @ IPA 2017</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35</a:t>
            </a:fld>
            <a:endParaRPr lang="en-US"/>
          </a:p>
        </p:txBody>
      </p:sp>
    </p:spTree>
    <p:extLst>
      <p:ext uri="{BB962C8B-B14F-4D97-AF65-F5344CB8AC3E}">
        <p14:creationId xmlns:p14="http://schemas.microsoft.com/office/powerpoint/2010/main" val="2021928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Additional interesting source classes: supernovae, radio galaxies</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Non-detection of neutrinos in coincidence with gravitational waves or fast radio bursts</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36</a:t>
            </a:fld>
            <a:endParaRPr lang="en-US"/>
          </a:p>
        </p:txBody>
      </p:sp>
    </p:spTree>
    <p:extLst>
      <p:ext uri="{BB962C8B-B14F-4D97-AF65-F5344CB8AC3E}">
        <p14:creationId xmlns:p14="http://schemas.microsoft.com/office/powerpoint/2010/main" val="61804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40</a:t>
            </a:fld>
            <a:endParaRPr lang="en-US"/>
          </a:p>
        </p:txBody>
      </p:sp>
    </p:spTree>
    <p:extLst>
      <p:ext uri="{BB962C8B-B14F-4D97-AF65-F5344CB8AC3E}">
        <p14:creationId xmlns:p14="http://schemas.microsoft.com/office/powerpoint/2010/main" val="1181174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ＭＳ Ｐゴシック" charset="-128"/>
                <a:cs typeface="ＭＳ Ｐゴシック" charset="-128"/>
              </a:rPr>
              <a:t>Figure 2.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median angular resolution vs. neutrino energy for</a:t>
            </a:r>
            <a:r>
              <a:rPr lang="en-US" sz="1200" kern="1200" baseline="0" dirty="0" smtClean="0">
                <a:solidFill>
                  <a:schemeClr val="tx1"/>
                </a:solidFill>
                <a:effectLst/>
                <a:latin typeface="+mn-lt"/>
                <a:ea typeface="ＭＳ Ｐゴシック" charset="-128"/>
                <a:cs typeface="ＭＳ Ｐゴシック" charset="-128"/>
              </a:rPr>
              <a:t> </a:t>
            </a:r>
            <a:r>
              <a:rPr lang="en-US" sz="1200" kern="1200" baseline="0" dirty="0" err="1" smtClean="0">
                <a:solidFill>
                  <a:schemeClr val="tx1"/>
                </a:solidFill>
                <a:effectLst/>
                <a:latin typeface="+mn-lt"/>
                <a:ea typeface="ＭＳ Ｐゴシック" charset="-128"/>
                <a:cs typeface="ＭＳ Ｐゴシック" charset="-128"/>
              </a:rPr>
              <a:t>numu</a:t>
            </a:r>
            <a:r>
              <a:rPr lang="en-US" sz="1200" kern="1200" baseline="0" dirty="0" smtClean="0">
                <a:solidFill>
                  <a:schemeClr val="tx1"/>
                </a:solidFill>
                <a:effectLst/>
                <a:latin typeface="+mn-lt"/>
                <a:ea typeface="ＭＳ Ｐゴシック" charset="-128"/>
                <a:cs typeface="ＭＳ Ｐゴシック" charset="-128"/>
              </a:rPr>
              <a:t> + </a:t>
            </a:r>
            <a:r>
              <a:rPr lang="en-US" sz="1200" kern="1200" baseline="0" dirty="0" err="1" smtClean="0">
                <a:solidFill>
                  <a:schemeClr val="tx1"/>
                </a:solidFill>
                <a:effectLst/>
                <a:latin typeface="+mn-lt"/>
                <a:ea typeface="ＭＳ Ｐゴシック" charset="-128"/>
                <a:cs typeface="ＭＳ Ｐゴシック" charset="-128"/>
              </a:rPr>
              <a:t>numubar</a:t>
            </a:r>
            <a:r>
              <a:rPr lang="en-US" sz="1200" kern="1200" baseline="0" dirty="0" smtClean="0">
                <a:solidFill>
                  <a:schemeClr val="tx1"/>
                </a:solidFill>
                <a:effectLst/>
                <a:latin typeface="+mn-lt"/>
                <a:ea typeface="ＭＳ Ｐゴシック" charset="-128"/>
                <a:cs typeface="ＭＳ Ｐゴシック" charset="-128"/>
              </a:rPr>
              <a:t> </a:t>
            </a:r>
            <a:r>
              <a:rPr lang="en-US" sz="1200" kern="1200" dirty="0" smtClean="0">
                <a:solidFill>
                  <a:schemeClr val="tx1"/>
                </a:solidFill>
                <a:effectLst/>
                <a:latin typeface="+mn-lt"/>
                <a:ea typeface="ＭＳ Ｐゴシック" charset="-128"/>
                <a:cs typeface="ＭＳ Ｐゴシック" charset="-128"/>
              </a:rPr>
              <a:t>calculated from Monte Carlo simulation for the IC86 sample described in Section 2.2. Through-going tracks (solid black) are shown together with starting tracks (dashed black; see Section 2.3). Moreover, the median kinematic angle of the secondary muon in CC neutrino interactions is shown (dotted black line).</a:t>
            </a:r>
          </a:p>
          <a:p>
            <a:endParaRPr lang="en-US" sz="1200" kern="1200" dirty="0" smtClean="0">
              <a:solidFill>
                <a:schemeClr val="tx1"/>
              </a:solidFill>
              <a:effectLst/>
              <a:latin typeface="+mn-lt"/>
              <a:ea typeface="ＭＳ Ｐゴシック" charset="-128"/>
              <a:cs typeface="ＭＳ Ｐゴシック" charset="-128"/>
            </a:endParaRPr>
          </a:p>
          <a:p>
            <a:r>
              <a:rPr lang="en-US" sz="1200" kern="1200" dirty="0" smtClean="0">
                <a:solidFill>
                  <a:schemeClr val="tx1"/>
                </a:solidFill>
                <a:effectLst/>
                <a:latin typeface="+mn-lt"/>
                <a:ea typeface="ＭＳ Ｐゴシック" charset="-128"/>
                <a:cs typeface="ＭＳ Ｐゴシック" charset="-128"/>
              </a:rPr>
              <a:t>from</a:t>
            </a:r>
            <a:r>
              <a:rPr lang="en-US" sz="1200" kern="1200" baseline="0" dirty="0" smtClean="0">
                <a:solidFill>
                  <a:schemeClr val="tx1"/>
                </a:solidFill>
                <a:effectLst/>
                <a:latin typeface="+mn-lt"/>
                <a:ea typeface="ＭＳ Ｐゴシック" charset="-128"/>
                <a:cs typeface="ＭＳ Ｐゴシック" charset="-128"/>
              </a:rPr>
              <a:t> seven-year point source paper</a:t>
            </a:r>
            <a:endParaRPr 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8043E49-4885-E64E-B846-4F1431A11437}" type="slidenum">
              <a:rPr lang="en-US" altLang="en-US" sz="1200"/>
              <a:pPr eaLnBrk="1" hangingPunct="1"/>
              <a:t>41</a:t>
            </a:fld>
            <a:endParaRPr lang="en-US" altLang="en-US" sz="1200"/>
          </a:p>
        </p:txBody>
      </p:sp>
    </p:spTree>
    <p:extLst>
      <p:ext uri="{BB962C8B-B14F-4D97-AF65-F5344CB8AC3E}">
        <p14:creationId xmlns:p14="http://schemas.microsoft.com/office/powerpoint/2010/main" val="1816913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Figure 2. Upper limits at the 90% confidence level on the three-flavor (1:1:1 flavor ratio assumption) neutrino flux from the Galaxy with respect to KRA model predictions and the measured astrophysical flux. Fluxes are integrated over the whole sky for uniform comparison. The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7-year upper limit for the KRA-</a:t>
            </a:r>
            <a:r>
              <a:rPr lang="en-US" sz="1200" kern="1200" dirty="0" err="1" smtClean="0">
                <a:solidFill>
                  <a:schemeClr val="tx1"/>
                </a:solidFill>
                <a:effectLst/>
                <a:latin typeface="+mn-lt"/>
                <a:ea typeface="ＭＳ Ｐゴシック" charset="-128"/>
                <a:cs typeface="ＭＳ Ｐゴシック" charset="-128"/>
              </a:rPr>
              <a:t>γ</a:t>
            </a:r>
            <a:r>
              <a:rPr lang="en-US" sz="1200" kern="1200" dirty="0" smtClean="0">
                <a:solidFill>
                  <a:schemeClr val="tx1"/>
                </a:solidFill>
                <a:effectLst/>
                <a:latin typeface="+mn-lt"/>
                <a:ea typeface="ＭＳ Ｐゴシック" charset="-128"/>
                <a:cs typeface="ＭＳ Ｐゴシック" charset="-128"/>
              </a:rPr>
              <a:t> (50 </a:t>
            </a:r>
            <a:r>
              <a:rPr lang="en-US" sz="1200" kern="1200" dirty="0" err="1" smtClean="0">
                <a:solidFill>
                  <a:schemeClr val="tx1"/>
                </a:solidFill>
                <a:effectLst/>
                <a:latin typeface="+mn-lt"/>
                <a:ea typeface="ＭＳ Ｐゴシック" charset="-128"/>
                <a:cs typeface="ＭＳ Ｐゴシック" charset="-128"/>
              </a:rPr>
              <a:t>PeV</a:t>
            </a:r>
            <a:r>
              <a:rPr lang="en-US" sz="1200" kern="1200" dirty="0" smtClean="0">
                <a:solidFill>
                  <a:schemeClr val="tx1"/>
                </a:solidFill>
                <a:effectLst/>
                <a:latin typeface="+mn-lt"/>
                <a:ea typeface="ＭＳ Ｐゴシック" charset="-128"/>
                <a:cs typeface="ＭＳ Ｐゴシック" charset="-128"/>
              </a:rPr>
              <a:t>) model test for the </a:t>
            </a:r>
            <a:r>
              <a:rPr lang="en-US" sz="1200" kern="1200" dirty="0" err="1" smtClean="0">
                <a:solidFill>
                  <a:schemeClr val="tx1"/>
                </a:solidFill>
                <a:effectLst/>
                <a:latin typeface="+mn-lt"/>
                <a:ea typeface="ＭＳ Ｐゴシック" charset="-128"/>
                <a:cs typeface="ＭＳ Ｐゴシック" charset="-128"/>
              </a:rPr>
              <a:t>ps</a:t>
            </a:r>
            <a:r>
              <a:rPr lang="en-US" sz="1200" kern="1200" dirty="0" smtClean="0">
                <a:solidFill>
                  <a:schemeClr val="tx1"/>
                </a:solidFill>
                <a:effectLst/>
                <a:latin typeface="+mn-lt"/>
                <a:ea typeface="ＭＳ Ｐゴシック" charset="-128"/>
                <a:cs typeface="ＭＳ Ｐゴシック" charset="-128"/>
              </a:rPr>
              <a:t>-template method is shown in red. The energy range of validity is from 1 to 500 </a:t>
            </a:r>
            <a:r>
              <a:rPr lang="en-US" sz="1200" kern="1200" dirty="0" err="1" smtClean="0">
                <a:solidFill>
                  <a:schemeClr val="tx1"/>
                </a:solidFill>
                <a:effectLst/>
                <a:latin typeface="+mn-lt"/>
                <a:ea typeface="ＭＳ Ｐゴシック" charset="-128"/>
                <a:cs typeface="ＭＳ Ｐゴシック" charset="-128"/>
              </a:rPr>
              <a:t>TeV</a:t>
            </a:r>
            <a:r>
              <a:rPr lang="en-US" sz="1200" kern="1200" dirty="0" smtClean="0">
                <a:solidFill>
                  <a:schemeClr val="tx1"/>
                </a:solidFill>
                <a:effectLst/>
                <a:latin typeface="+mn-lt"/>
                <a:ea typeface="ＭＳ Ｐゴシック" charset="-128"/>
                <a:cs typeface="ＭＳ Ｐゴシック" charset="-128"/>
              </a:rPr>
              <a:t>. This range is calculated by finding the low- and high-energy thresholds where removing simulated signal events outside these values decreases the sensitivity by 5% each. The ANTARES limit in blue (</a:t>
            </a:r>
            <a:r>
              <a:rPr lang="en-US" sz="1200" kern="1200" dirty="0" err="1" smtClean="0">
                <a:solidFill>
                  <a:schemeClr val="tx1"/>
                </a:solidFill>
                <a:effectLst/>
                <a:latin typeface="+mn-lt"/>
                <a:ea typeface="ＭＳ Ｐゴシック" charset="-128"/>
                <a:cs typeface="ＭＳ Ｐゴシック" charset="-128"/>
              </a:rPr>
              <a:t>Adrián-Martínez</a:t>
            </a:r>
            <a:r>
              <a:rPr lang="en-US" sz="1200" kern="1200" dirty="0" smtClean="0">
                <a:solidFill>
                  <a:schemeClr val="tx1"/>
                </a:solidFill>
                <a:effectLst/>
                <a:latin typeface="+mn-lt"/>
                <a:ea typeface="ＭＳ Ｐゴシック" charset="-128"/>
                <a:cs typeface="ＭＳ Ｐゴシック" charset="-128"/>
              </a:rPr>
              <a:t> et al. 2016a), directly applicable in the Galactic center region (-40° &lt; </a:t>
            </a:r>
            <a:r>
              <a:rPr lang="en-US" sz="1200" i="1" kern="1200" dirty="0" smtClean="0">
                <a:solidFill>
                  <a:schemeClr val="tx1"/>
                </a:solidFill>
                <a:effectLst/>
                <a:latin typeface="+mn-lt"/>
                <a:ea typeface="ＭＳ Ｐゴシック" charset="-128"/>
                <a:cs typeface="ＭＳ Ｐゴシック" charset="-128"/>
              </a:rPr>
              <a:t>l </a:t>
            </a:r>
            <a:r>
              <a:rPr lang="en-US" sz="1200" kern="1200" dirty="0" smtClean="0">
                <a:solidFill>
                  <a:schemeClr val="tx1"/>
                </a:solidFill>
                <a:effectLst/>
                <a:latin typeface="+mn-lt"/>
                <a:ea typeface="ＭＳ Ｐゴシック" charset="-128"/>
                <a:cs typeface="ＭＳ Ｐゴシック" charset="-128"/>
              </a:rPr>
              <a:t>&lt; 40° and -3° &lt; </a:t>
            </a:r>
            <a:r>
              <a:rPr lang="en-US" sz="1200" i="1" kern="1200" dirty="0" smtClean="0">
                <a:solidFill>
                  <a:schemeClr val="tx1"/>
                </a:solidFill>
                <a:effectLst/>
                <a:latin typeface="+mn-lt"/>
                <a:ea typeface="ＭＳ Ｐゴシック" charset="-128"/>
                <a:cs typeface="ＭＳ Ｐゴシック" charset="-128"/>
              </a:rPr>
              <a:t>b </a:t>
            </a:r>
            <a:r>
              <a:rPr lang="en-US" sz="1200" kern="1200" dirty="0" smtClean="0">
                <a:solidFill>
                  <a:schemeClr val="tx1"/>
                </a:solidFill>
                <a:effectLst/>
                <a:latin typeface="+mn-lt"/>
                <a:ea typeface="ＭＳ Ｐゴシック" charset="-128"/>
                <a:cs typeface="ＭＳ Ｐゴシック" charset="-128"/>
              </a:rPr>
              <a:t>&lt; 3°), has been scaled to represent an all-sky integrated flux for comparison. Due to ANTARES being located in the northern hemisphere, it has a relatively high sensitivity in the southern sky near the Galactic center region using muon neutrinos. The range of predictions for all the KRA models (</a:t>
            </a:r>
            <a:r>
              <a:rPr lang="en-US" sz="1200" kern="1200" dirty="0" err="1" smtClean="0">
                <a:solidFill>
                  <a:schemeClr val="tx1"/>
                </a:solidFill>
                <a:effectLst/>
                <a:latin typeface="+mn-lt"/>
                <a:ea typeface="ＭＳ Ｐゴシック" charset="-128"/>
                <a:cs typeface="ＭＳ Ｐゴシック" charset="-128"/>
              </a:rPr>
              <a:t>Gaggero</a:t>
            </a:r>
            <a:r>
              <a:rPr lang="en-US" sz="1200" kern="1200" dirty="0" smtClean="0">
                <a:solidFill>
                  <a:schemeClr val="tx1"/>
                </a:solidFill>
                <a:effectLst/>
                <a:latin typeface="+mn-lt"/>
                <a:ea typeface="ＭＳ Ｐゴシック" charset="-128"/>
                <a:cs typeface="ＭＳ Ｐゴシック" charset="-128"/>
              </a:rPr>
              <a:t> et al. 2015) is shown as the gray band, with the top of that band representing the KRA-</a:t>
            </a:r>
            <a:r>
              <a:rPr lang="en-US" sz="1200" kern="1200" dirty="0" err="1" smtClean="0">
                <a:solidFill>
                  <a:schemeClr val="tx1"/>
                </a:solidFill>
                <a:effectLst/>
                <a:latin typeface="+mn-lt"/>
                <a:ea typeface="ＭＳ Ｐゴシック" charset="-128"/>
                <a:cs typeface="ＭＳ Ｐゴシック" charset="-128"/>
              </a:rPr>
              <a:t>γ</a:t>
            </a:r>
            <a:r>
              <a:rPr lang="en-US" sz="1200" kern="1200" dirty="0" smtClean="0">
                <a:solidFill>
                  <a:schemeClr val="tx1"/>
                </a:solidFill>
                <a:effectLst/>
                <a:latin typeface="+mn-lt"/>
                <a:ea typeface="ＭＳ Ｐゴシック" charset="-128"/>
                <a:cs typeface="ＭＳ Ｐゴシック" charset="-128"/>
              </a:rPr>
              <a:t> (50 </a:t>
            </a:r>
            <a:r>
              <a:rPr lang="en-US" sz="1200" kern="1200" dirty="0" err="1" smtClean="0">
                <a:solidFill>
                  <a:schemeClr val="tx1"/>
                </a:solidFill>
                <a:effectLst/>
                <a:latin typeface="+mn-lt"/>
                <a:ea typeface="ＭＳ Ｐゴシック" charset="-128"/>
                <a:cs typeface="ＭＳ Ｐゴシック" charset="-128"/>
              </a:rPr>
              <a:t>PeV</a:t>
            </a:r>
            <a:r>
              <a:rPr lang="en-US" sz="1200" kern="1200" dirty="0" smtClean="0">
                <a:solidFill>
                  <a:schemeClr val="tx1"/>
                </a:solidFill>
                <a:effectLst/>
                <a:latin typeface="+mn-lt"/>
                <a:ea typeface="ＭＳ Ｐゴシック" charset="-128"/>
                <a:cs typeface="ＭＳ Ｐゴシック" charset="-128"/>
              </a:rPr>
              <a:t>) model. The model by </a:t>
            </a:r>
            <a:r>
              <a:rPr lang="en-US" sz="1200" kern="1200" dirty="0" err="1" smtClean="0">
                <a:solidFill>
                  <a:schemeClr val="tx1"/>
                </a:solidFill>
                <a:effectLst/>
                <a:latin typeface="+mn-lt"/>
                <a:ea typeface="ＭＳ Ｐゴシック" charset="-128"/>
                <a:cs typeface="ＭＳ Ｐゴシック" charset="-128"/>
              </a:rPr>
              <a:t>Ingelman</a:t>
            </a:r>
            <a:r>
              <a:rPr lang="en-US" sz="1200" kern="1200" dirty="0" smtClean="0">
                <a:solidFill>
                  <a:schemeClr val="tx1"/>
                </a:solidFill>
                <a:effectLst/>
                <a:latin typeface="+mn-lt"/>
                <a:ea typeface="ＭＳ Ｐゴシック" charset="-128"/>
                <a:cs typeface="ＭＳ Ｐゴシック" charset="-128"/>
              </a:rPr>
              <a:t> &amp; </a:t>
            </a:r>
            <a:r>
              <a:rPr lang="en-US" sz="1200" kern="1200" dirty="0" err="1" smtClean="0">
                <a:solidFill>
                  <a:schemeClr val="tx1"/>
                </a:solidFill>
                <a:effectLst/>
                <a:latin typeface="+mn-lt"/>
                <a:ea typeface="ＭＳ Ｐゴシック" charset="-128"/>
                <a:cs typeface="ＭＳ Ｐゴシック" charset="-128"/>
              </a:rPr>
              <a:t>Thunman</a:t>
            </a:r>
            <a:r>
              <a:rPr lang="en-US" sz="1200" kern="1200" dirty="0" smtClean="0">
                <a:solidFill>
                  <a:schemeClr val="tx1"/>
                </a:solidFill>
                <a:effectLst/>
                <a:latin typeface="+mn-lt"/>
                <a:ea typeface="ＭＳ Ｐゴシック" charset="-128"/>
                <a:cs typeface="ＭＳ Ｐゴシック" charset="-128"/>
              </a:rPr>
              <a:t> (</a:t>
            </a:r>
            <a:r>
              <a:rPr lang="en-US" sz="1200" kern="1200" dirty="0" err="1" smtClean="0">
                <a:solidFill>
                  <a:schemeClr val="tx1"/>
                </a:solidFill>
                <a:effectLst/>
                <a:latin typeface="+mn-lt"/>
                <a:ea typeface="ＭＳ Ｐゴシック" charset="-128"/>
                <a:cs typeface="ＭＳ Ｐゴシック" charset="-128"/>
              </a:rPr>
              <a:t>Ingelman</a:t>
            </a:r>
            <a:r>
              <a:rPr lang="en-US" sz="1200" kern="1200" dirty="0" smtClean="0">
                <a:solidFill>
                  <a:schemeClr val="tx1"/>
                </a:solidFill>
                <a:effectLst/>
                <a:latin typeface="+mn-lt"/>
                <a:ea typeface="ＭＳ Ｐゴシック" charset="-128"/>
                <a:cs typeface="ＭＳ Ｐゴシック" charset="-128"/>
              </a:rPr>
              <a:t> &amp; </a:t>
            </a:r>
            <a:r>
              <a:rPr lang="en-US" sz="1200" kern="1200" dirty="0" err="1" smtClean="0">
                <a:solidFill>
                  <a:schemeClr val="tx1"/>
                </a:solidFill>
                <a:effectLst/>
                <a:latin typeface="+mn-lt"/>
                <a:ea typeface="ＭＳ Ｐゴシック" charset="-128"/>
                <a:cs typeface="ＭＳ Ｐゴシック" charset="-128"/>
              </a:rPr>
              <a:t>Thunman</a:t>
            </a:r>
            <a:r>
              <a:rPr lang="en-US" sz="1200" kern="1200" dirty="0" smtClean="0">
                <a:solidFill>
                  <a:schemeClr val="tx1"/>
                </a:solidFill>
                <a:effectLst/>
                <a:latin typeface="+mn-lt"/>
                <a:ea typeface="ＭＳ Ｐゴシック" charset="-128"/>
                <a:cs typeface="ＭＳ Ｐゴシック" charset="-128"/>
              </a:rPr>
              <a:t> 1996) is shown in purple. For comparison, measurements of the all- sky diffuse flux are shown: a differential unfolding (black points) and a power- law unfolding (yellow band) of combined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data sets from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(2015a), as well as a measurement based only on northern sky muon data (green band), from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(2016). </a:t>
            </a:r>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Models: D. </a:t>
            </a:r>
            <a:r>
              <a:rPr lang="en-US" sz="1200" dirty="0" err="1" smtClean="0"/>
              <a:t>Gaggero</a:t>
            </a:r>
            <a:r>
              <a:rPr lang="en-US" sz="1200" dirty="0" smtClean="0"/>
              <a:t> et al. </a:t>
            </a:r>
            <a:r>
              <a:rPr lang="en-US" sz="1200" dirty="0" err="1" smtClean="0"/>
              <a:t>ApJL</a:t>
            </a:r>
            <a:r>
              <a:rPr lang="en-US" sz="1200" dirty="0" smtClean="0"/>
              <a:t> 815, L25 (2015)</a:t>
            </a:r>
            <a:endParaRPr lang="en-US" dirty="0" smtClean="0"/>
          </a:p>
          <a:p>
            <a:endParaRPr lang="en-US" dirty="0" smtClean="0"/>
          </a:p>
          <a:p>
            <a:r>
              <a:rPr lang="en-US" dirty="0" smtClean="0"/>
              <a:t>From </a:t>
            </a:r>
            <a:r>
              <a:rPr lang="en-US" dirty="0" err="1" smtClean="0"/>
              <a:t>Gaggero</a:t>
            </a:r>
            <a:r>
              <a:rPr lang="en-US" dirty="0" smtClean="0"/>
              <a:t> et al: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“Following (</a:t>
            </a:r>
            <a:r>
              <a:rPr lang="en-US" sz="1200" kern="1200" dirty="0" err="1" smtClean="0">
                <a:solidFill>
                  <a:schemeClr val="tx1"/>
                </a:solidFill>
                <a:effectLst/>
                <a:latin typeface="+mn-lt"/>
                <a:ea typeface="ＭＳ Ｐゴシック" charset="-128"/>
                <a:cs typeface="ＭＳ Ｐゴシック" charset="-128"/>
              </a:rPr>
              <a:t>Gaggero</a:t>
            </a:r>
            <a:r>
              <a:rPr lang="en-US" sz="1200" kern="1200" dirty="0" smtClean="0">
                <a:solidFill>
                  <a:schemeClr val="tx1"/>
                </a:solidFill>
                <a:effectLst/>
                <a:latin typeface="+mn-lt"/>
                <a:ea typeface="ＭＳ Ｐゴシック" charset="-128"/>
                <a:cs typeface="ＭＳ Ｐゴシック" charset="-128"/>
              </a:rPr>
              <a:t> et al. 2014), the starting point is a conventional propagation setup characterized by </a:t>
            </a:r>
            <a:r>
              <a:rPr lang="en-US" sz="1200" kern="1200" dirty="0" err="1" smtClean="0">
                <a:solidFill>
                  <a:schemeClr val="tx1"/>
                </a:solidFill>
                <a:effectLst/>
                <a:latin typeface="+mn-lt"/>
                <a:ea typeface="ＭＳ Ｐゴシック" charset="-128"/>
                <a:cs typeface="ＭＳ Ｐゴシック" charset="-128"/>
              </a:rPr>
              <a:t>δ</a:t>
            </a:r>
            <a:r>
              <a:rPr lang="en-US" sz="1200" kern="1200" dirty="0" smtClean="0">
                <a:solidFill>
                  <a:schemeClr val="tx1"/>
                </a:solidFill>
                <a:effectLst/>
                <a:latin typeface="+mn-lt"/>
                <a:ea typeface="ＭＳ Ｐゴシック" charset="-128"/>
                <a:cs typeface="ＭＳ Ｐゴシック" charset="-128"/>
              </a:rPr>
              <a:t> = 0.5, compatible with a </a:t>
            </a:r>
            <a:r>
              <a:rPr lang="en-US" sz="1200" kern="1200" dirty="0" err="1" smtClean="0">
                <a:solidFill>
                  <a:schemeClr val="tx1"/>
                </a:solidFill>
                <a:effectLst/>
                <a:latin typeface="+mn-lt"/>
                <a:ea typeface="ＭＳ Ｐゴシック" charset="-128"/>
                <a:cs typeface="ＭＳ Ｐゴシック" charset="-128"/>
              </a:rPr>
              <a:t>Kraichnan</a:t>
            </a:r>
            <a:r>
              <a:rPr lang="en-US" sz="1200" kern="1200" dirty="0" smtClean="0">
                <a:solidFill>
                  <a:schemeClr val="tx1"/>
                </a:solidFill>
                <a:effectLst/>
                <a:latin typeface="+mn-lt"/>
                <a:ea typeface="ＭＳ Ｐゴシック" charset="-128"/>
                <a:cs typeface="ＭＳ Ｐゴシック" charset="-128"/>
              </a:rPr>
              <a:t> spectrum of the interstellar turbulence within the quasi-linear theory framework. We will refer to this setup as the “KRA model” (see also </a:t>
            </a:r>
            <a:r>
              <a:rPr lang="en-US" sz="1200" kern="1200" dirty="0" err="1" smtClean="0">
                <a:solidFill>
                  <a:schemeClr val="tx1"/>
                </a:solidFill>
                <a:effectLst/>
                <a:latin typeface="+mn-lt"/>
                <a:ea typeface="ＭＳ Ｐゴシック" charset="-128"/>
                <a:cs typeface="ＭＳ Ｐゴシック" charset="-128"/>
              </a:rPr>
              <a:t>Evoli</a:t>
            </a:r>
            <a:r>
              <a:rPr lang="en-US" sz="1200" kern="1200" dirty="0" smtClean="0">
                <a:solidFill>
                  <a:schemeClr val="tx1"/>
                </a:solidFill>
                <a:effectLst/>
                <a:latin typeface="+mn-lt"/>
                <a:ea typeface="ＭＳ Ｐゴシック" charset="-128"/>
                <a:cs typeface="ＭＳ Ｐゴシック" charset="-128"/>
              </a:rPr>
              <a:t> et al. 2011).”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ＭＳ Ｐゴシック" charset="-128"/>
                <a:cs typeface="ＭＳ Ｐゴシック" charset="-128"/>
              </a:rPr>
              <a:t>delta is defined by D(rho) </a:t>
            </a:r>
            <a:r>
              <a:rPr lang="en-US" sz="1200" b="0" i="0" u="none" strike="noStrike" kern="1200" baseline="0" dirty="0" err="1" smtClean="0">
                <a:solidFill>
                  <a:schemeClr val="tx1"/>
                </a:solidFill>
                <a:latin typeface="+mn-lt"/>
                <a:ea typeface="ＭＳ Ｐゴシック" charset="-128"/>
                <a:cs typeface="ＭＳ Ｐゴシック" charset="-128"/>
              </a:rPr>
              <a:t>propto</a:t>
            </a:r>
            <a:r>
              <a:rPr lang="en-US" sz="1200" b="0" i="0" u="none" strike="noStrike" kern="1200" baseline="0" dirty="0" smtClean="0">
                <a:solidFill>
                  <a:schemeClr val="tx1"/>
                </a:solidFill>
                <a:latin typeface="+mn-lt"/>
                <a:ea typeface="ＭＳ Ｐゴシック" charset="-128"/>
                <a:cs typeface="ＭＳ Ｐゴシック" charset="-128"/>
              </a:rPr>
              <a:t> (rho/rho_0)^delta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effectLst/>
                <a:latin typeface="+mn-lt"/>
                <a:ea typeface="ＭＳ Ｐゴシック" charset="-128"/>
                <a:cs typeface="ＭＳ Ｐゴシック" charset="-128"/>
              </a:rPr>
              <a:t>Paper 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The origins of high-energy astrophysical neutrinos remain a mystery despite extensive searches for their sources. We present constraints from seven years of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Neutrino Observatory muon data on the neutrino flux coming from the Galactic plane. This flux is expected from cosmic-ray interactions with the interstellar medium or near localized sources. Two methods were developed to test for a spatially extended flux from the entire plane, both of which are maximum likelihood fits but with different signal and background modeling techniques. We consider three templates for Galactic neutrino emission based primarily on gamma-ray observations and models that cover a wide range of possibilities. Based on these templates and in the benchmark case of an unbroken </a:t>
            </a:r>
            <a:r>
              <a:rPr lang="en-US" sz="1200" i="1" kern="1200" dirty="0" smtClean="0">
                <a:solidFill>
                  <a:schemeClr val="tx1"/>
                </a:solidFill>
                <a:effectLst/>
                <a:latin typeface="+mn-lt"/>
                <a:ea typeface="ＭＳ Ｐゴシック" charset="-128"/>
                <a:cs typeface="ＭＳ Ｐゴシック" charset="-128"/>
              </a:rPr>
              <a:t>E</a:t>
            </a:r>
            <a:r>
              <a:rPr lang="en-US" sz="1200" kern="1200" dirty="0" smtClean="0">
                <a:solidFill>
                  <a:schemeClr val="tx1"/>
                </a:solidFill>
                <a:effectLst/>
                <a:latin typeface="+mn-lt"/>
                <a:ea typeface="ＭＳ Ｐゴシック" charset="-128"/>
                <a:cs typeface="ＭＳ Ｐゴシック" charset="-128"/>
              </a:rPr>
              <a:t>-2.5 power-law energy spectrum, we set 90% confidence level upper limits, constraining the possible Galactic contribution to the diffuse neutrino flux to be relatively small, less than 14% of the flux reported in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above 1 </a:t>
            </a:r>
            <a:r>
              <a:rPr lang="en-US" sz="1200" kern="1200" dirty="0" err="1" smtClean="0">
                <a:solidFill>
                  <a:schemeClr val="tx1"/>
                </a:solidFill>
                <a:effectLst/>
                <a:latin typeface="+mn-lt"/>
                <a:ea typeface="ＭＳ Ｐゴシック" charset="-128"/>
                <a:cs typeface="ＭＳ Ｐゴシック" charset="-128"/>
              </a:rPr>
              <a:t>TeV</a:t>
            </a:r>
            <a:r>
              <a:rPr lang="en-US" sz="1200" kern="1200" dirty="0" smtClean="0">
                <a:solidFill>
                  <a:schemeClr val="tx1"/>
                </a:solidFill>
                <a:effectLst/>
                <a:latin typeface="+mn-lt"/>
                <a:ea typeface="ＭＳ Ｐゴシック" charset="-128"/>
                <a:cs typeface="ＭＳ Ｐゴシック" charset="-128"/>
              </a:rPr>
              <a:t>. A stacking method is also used to test catalogs of known high-energy Galactic gamma-ray sources.</a:t>
            </a:r>
            <a:endParaRPr lang="en-US" dirty="0" smtClean="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42</a:t>
            </a:fld>
            <a:endParaRPr lang="en-US"/>
          </a:p>
        </p:txBody>
      </p:sp>
    </p:spTree>
    <p:extLst>
      <p:ext uri="{BB962C8B-B14F-4D97-AF65-F5344CB8AC3E}">
        <p14:creationId xmlns:p14="http://schemas.microsoft.com/office/powerpoint/2010/main" val="1288110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Figure 2. Upper limits at the 90% confidence level on the three-flavor (1:1:1 flavor ratio assumption) neutrino flux from the Galaxy with respect to KRA model predictions and the measured astrophysical flux. Fluxes are integrated over the whole sky for uniform comparison. The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7-year upper limit for the KRA-</a:t>
            </a:r>
            <a:r>
              <a:rPr lang="en-US" sz="1200" kern="1200" dirty="0" err="1" smtClean="0">
                <a:solidFill>
                  <a:schemeClr val="tx1"/>
                </a:solidFill>
                <a:effectLst/>
                <a:latin typeface="+mn-lt"/>
                <a:ea typeface="ＭＳ Ｐゴシック" charset="-128"/>
                <a:cs typeface="ＭＳ Ｐゴシック" charset="-128"/>
              </a:rPr>
              <a:t>γ</a:t>
            </a:r>
            <a:r>
              <a:rPr lang="en-US" sz="1200" kern="1200" dirty="0" smtClean="0">
                <a:solidFill>
                  <a:schemeClr val="tx1"/>
                </a:solidFill>
                <a:effectLst/>
                <a:latin typeface="+mn-lt"/>
                <a:ea typeface="ＭＳ Ｐゴシック" charset="-128"/>
                <a:cs typeface="ＭＳ Ｐゴシック" charset="-128"/>
              </a:rPr>
              <a:t> (50 </a:t>
            </a:r>
            <a:r>
              <a:rPr lang="en-US" sz="1200" kern="1200" dirty="0" err="1" smtClean="0">
                <a:solidFill>
                  <a:schemeClr val="tx1"/>
                </a:solidFill>
                <a:effectLst/>
                <a:latin typeface="+mn-lt"/>
                <a:ea typeface="ＭＳ Ｐゴシック" charset="-128"/>
                <a:cs typeface="ＭＳ Ｐゴシック" charset="-128"/>
              </a:rPr>
              <a:t>PeV</a:t>
            </a:r>
            <a:r>
              <a:rPr lang="en-US" sz="1200" kern="1200" dirty="0" smtClean="0">
                <a:solidFill>
                  <a:schemeClr val="tx1"/>
                </a:solidFill>
                <a:effectLst/>
                <a:latin typeface="+mn-lt"/>
                <a:ea typeface="ＭＳ Ｐゴシック" charset="-128"/>
                <a:cs typeface="ＭＳ Ｐゴシック" charset="-128"/>
              </a:rPr>
              <a:t>) model test for the </a:t>
            </a:r>
            <a:r>
              <a:rPr lang="en-US" sz="1200" kern="1200" dirty="0" err="1" smtClean="0">
                <a:solidFill>
                  <a:schemeClr val="tx1"/>
                </a:solidFill>
                <a:effectLst/>
                <a:latin typeface="+mn-lt"/>
                <a:ea typeface="ＭＳ Ｐゴシック" charset="-128"/>
                <a:cs typeface="ＭＳ Ｐゴシック" charset="-128"/>
              </a:rPr>
              <a:t>ps</a:t>
            </a:r>
            <a:r>
              <a:rPr lang="en-US" sz="1200" kern="1200" dirty="0" smtClean="0">
                <a:solidFill>
                  <a:schemeClr val="tx1"/>
                </a:solidFill>
                <a:effectLst/>
                <a:latin typeface="+mn-lt"/>
                <a:ea typeface="ＭＳ Ｐゴシック" charset="-128"/>
                <a:cs typeface="ＭＳ Ｐゴシック" charset="-128"/>
              </a:rPr>
              <a:t>-template method is shown in red. The energy range of validity is from 1 to 500 </a:t>
            </a:r>
            <a:r>
              <a:rPr lang="en-US" sz="1200" kern="1200" dirty="0" err="1" smtClean="0">
                <a:solidFill>
                  <a:schemeClr val="tx1"/>
                </a:solidFill>
                <a:effectLst/>
                <a:latin typeface="+mn-lt"/>
                <a:ea typeface="ＭＳ Ｐゴシック" charset="-128"/>
                <a:cs typeface="ＭＳ Ｐゴシック" charset="-128"/>
              </a:rPr>
              <a:t>TeV</a:t>
            </a:r>
            <a:r>
              <a:rPr lang="en-US" sz="1200" kern="1200" dirty="0" smtClean="0">
                <a:solidFill>
                  <a:schemeClr val="tx1"/>
                </a:solidFill>
                <a:effectLst/>
                <a:latin typeface="+mn-lt"/>
                <a:ea typeface="ＭＳ Ｐゴシック" charset="-128"/>
                <a:cs typeface="ＭＳ Ｐゴシック" charset="-128"/>
              </a:rPr>
              <a:t>. This range is calculated by finding the low- and high-energy thresholds where removing simulated signal events outside these values decreases the sensitivity by 5% each. The ANTARES limit in blue (</a:t>
            </a:r>
            <a:r>
              <a:rPr lang="en-US" sz="1200" kern="1200" dirty="0" err="1" smtClean="0">
                <a:solidFill>
                  <a:schemeClr val="tx1"/>
                </a:solidFill>
                <a:effectLst/>
                <a:latin typeface="+mn-lt"/>
                <a:ea typeface="ＭＳ Ｐゴシック" charset="-128"/>
                <a:cs typeface="ＭＳ Ｐゴシック" charset="-128"/>
              </a:rPr>
              <a:t>Adrián-Martínez</a:t>
            </a:r>
            <a:r>
              <a:rPr lang="en-US" sz="1200" kern="1200" dirty="0" smtClean="0">
                <a:solidFill>
                  <a:schemeClr val="tx1"/>
                </a:solidFill>
                <a:effectLst/>
                <a:latin typeface="+mn-lt"/>
                <a:ea typeface="ＭＳ Ｐゴシック" charset="-128"/>
                <a:cs typeface="ＭＳ Ｐゴシック" charset="-128"/>
              </a:rPr>
              <a:t> et al. 2016a), directly applicable in the Galactic center region (-40° &lt; </a:t>
            </a:r>
            <a:r>
              <a:rPr lang="en-US" sz="1200" i="1" kern="1200" dirty="0" smtClean="0">
                <a:solidFill>
                  <a:schemeClr val="tx1"/>
                </a:solidFill>
                <a:effectLst/>
                <a:latin typeface="+mn-lt"/>
                <a:ea typeface="ＭＳ Ｐゴシック" charset="-128"/>
                <a:cs typeface="ＭＳ Ｐゴシック" charset="-128"/>
              </a:rPr>
              <a:t>l </a:t>
            </a:r>
            <a:r>
              <a:rPr lang="en-US" sz="1200" kern="1200" dirty="0" smtClean="0">
                <a:solidFill>
                  <a:schemeClr val="tx1"/>
                </a:solidFill>
                <a:effectLst/>
                <a:latin typeface="+mn-lt"/>
                <a:ea typeface="ＭＳ Ｐゴシック" charset="-128"/>
                <a:cs typeface="ＭＳ Ｐゴシック" charset="-128"/>
              </a:rPr>
              <a:t>&lt; 40° and -3° &lt; </a:t>
            </a:r>
            <a:r>
              <a:rPr lang="en-US" sz="1200" i="1" kern="1200" dirty="0" smtClean="0">
                <a:solidFill>
                  <a:schemeClr val="tx1"/>
                </a:solidFill>
                <a:effectLst/>
                <a:latin typeface="+mn-lt"/>
                <a:ea typeface="ＭＳ Ｐゴシック" charset="-128"/>
                <a:cs typeface="ＭＳ Ｐゴシック" charset="-128"/>
              </a:rPr>
              <a:t>b </a:t>
            </a:r>
            <a:r>
              <a:rPr lang="en-US" sz="1200" kern="1200" dirty="0" smtClean="0">
                <a:solidFill>
                  <a:schemeClr val="tx1"/>
                </a:solidFill>
                <a:effectLst/>
                <a:latin typeface="+mn-lt"/>
                <a:ea typeface="ＭＳ Ｐゴシック" charset="-128"/>
                <a:cs typeface="ＭＳ Ｐゴシック" charset="-128"/>
              </a:rPr>
              <a:t>&lt; 3°), has been scaled to represent an all-sky integrated flux for comparison. Due to ANTARES being located in the northern hemisphere, it has a relatively high sensitivity in the southern sky near the Galactic center region using muon neutrinos. The range of predictions for all the KRA models (</a:t>
            </a:r>
            <a:r>
              <a:rPr lang="en-US" sz="1200" kern="1200" dirty="0" err="1" smtClean="0">
                <a:solidFill>
                  <a:schemeClr val="tx1"/>
                </a:solidFill>
                <a:effectLst/>
                <a:latin typeface="+mn-lt"/>
                <a:ea typeface="ＭＳ Ｐゴシック" charset="-128"/>
                <a:cs typeface="ＭＳ Ｐゴシック" charset="-128"/>
              </a:rPr>
              <a:t>Gaggero</a:t>
            </a:r>
            <a:r>
              <a:rPr lang="en-US" sz="1200" kern="1200" dirty="0" smtClean="0">
                <a:solidFill>
                  <a:schemeClr val="tx1"/>
                </a:solidFill>
                <a:effectLst/>
                <a:latin typeface="+mn-lt"/>
                <a:ea typeface="ＭＳ Ｐゴシック" charset="-128"/>
                <a:cs typeface="ＭＳ Ｐゴシック" charset="-128"/>
              </a:rPr>
              <a:t> et al. 2015) is shown as the gray band, with the top of that band representing the KRA-</a:t>
            </a:r>
            <a:r>
              <a:rPr lang="en-US" sz="1200" kern="1200" dirty="0" err="1" smtClean="0">
                <a:solidFill>
                  <a:schemeClr val="tx1"/>
                </a:solidFill>
                <a:effectLst/>
                <a:latin typeface="+mn-lt"/>
                <a:ea typeface="ＭＳ Ｐゴシック" charset="-128"/>
                <a:cs typeface="ＭＳ Ｐゴシック" charset="-128"/>
              </a:rPr>
              <a:t>γ</a:t>
            </a:r>
            <a:r>
              <a:rPr lang="en-US" sz="1200" kern="1200" dirty="0" smtClean="0">
                <a:solidFill>
                  <a:schemeClr val="tx1"/>
                </a:solidFill>
                <a:effectLst/>
                <a:latin typeface="+mn-lt"/>
                <a:ea typeface="ＭＳ Ｐゴシック" charset="-128"/>
                <a:cs typeface="ＭＳ Ｐゴシック" charset="-128"/>
              </a:rPr>
              <a:t> (50 </a:t>
            </a:r>
            <a:r>
              <a:rPr lang="en-US" sz="1200" kern="1200" dirty="0" err="1" smtClean="0">
                <a:solidFill>
                  <a:schemeClr val="tx1"/>
                </a:solidFill>
                <a:effectLst/>
                <a:latin typeface="+mn-lt"/>
                <a:ea typeface="ＭＳ Ｐゴシック" charset="-128"/>
                <a:cs typeface="ＭＳ Ｐゴシック" charset="-128"/>
              </a:rPr>
              <a:t>PeV</a:t>
            </a:r>
            <a:r>
              <a:rPr lang="en-US" sz="1200" kern="1200" dirty="0" smtClean="0">
                <a:solidFill>
                  <a:schemeClr val="tx1"/>
                </a:solidFill>
                <a:effectLst/>
                <a:latin typeface="+mn-lt"/>
                <a:ea typeface="ＭＳ Ｐゴシック" charset="-128"/>
                <a:cs typeface="ＭＳ Ｐゴシック" charset="-128"/>
              </a:rPr>
              <a:t>) model. The model by </a:t>
            </a:r>
            <a:r>
              <a:rPr lang="en-US" sz="1200" kern="1200" dirty="0" err="1" smtClean="0">
                <a:solidFill>
                  <a:schemeClr val="tx1"/>
                </a:solidFill>
                <a:effectLst/>
                <a:latin typeface="+mn-lt"/>
                <a:ea typeface="ＭＳ Ｐゴシック" charset="-128"/>
                <a:cs typeface="ＭＳ Ｐゴシック" charset="-128"/>
              </a:rPr>
              <a:t>Ingelman</a:t>
            </a:r>
            <a:r>
              <a:rPr lang="en-US" sz="1200" kern="1200" dirty="0" smtClean="0">
                <a:solidFill>
                  <a:schemeClr val="tx1"/>
                </a:solidFill>
                <a:effectLst/>
                <a:latin typeface="+mn-lt"/>
                <a:ea typeface="ＭＳ Ｐゴシック" charset="-128"/>
                <a:cs typeface="ＭＳ Ｐゴシック" charset="-128"/>
              </a:rPr>
              <a:t> &amp; </a:t>
            </a:r>
            <a:r>
              <a:rPr lang="en-US" sz="1200" kern="1200" dirty="0" err="1" smtClean="0">
                <a:solidFill>
                  <a:schemeClr val="tx1"/>
                </a:solidFill>
                <a:effectLst/>
                <a:latin typeface="+mn-lt"/>
                <a:ea typeface="ＭＳ Ｐゴシック" charset="-128"/>
                <a:cs typeface="ＭＳ Ｐゴシック" charset="-128"/>
              </a:rPr>
              <a:t>Thunman</a:t>
            </a:r>
            <a:r>
              <a:rPr lang="en-US" sz="1200" kern="1200" dirty="0" smtClean="0">
                <a:solidFill>
                  <a:schemeClr val="tx1"/>
                </a:solidFill>
                <a:effectLst/>
                <a:latin typeface="+mn-lt"/>
                <a:ea typeface="ＭＳ Ｐゴシック" charset="-128"/>
                <a:cs typeface="ＭＳ Ｐゴシック" charset="-128"/>
              </a:rPr>
              <a:t> (</a:t>
            </a:r>
            <a:r>
              <a:rPr lang="en-US" sz="1200" kern="1200" dirty="0" err="1" smtClean="0">
                <a:solidFill>
                  <a:schemeClr val="tx1"/>
                </a:solidFill>
                <a:effectLst/>
                <a:latin typeface="+mn-lt"/>
                <a:ea typeface="ＭＳ Ｐゴシック" charset="-128"/>
                <a:cs typeface="ＭＳ Ｐゴシック" charset="-128"/>
              </a:rPr>
              <a:t>Ingelman</a:t>
            </a:r>
            <a:r>
              <a:rPr lang="en-US" sz="1200" kern="1200" dirty="0" smtClean="0">
                <a:solidFill>
                  <a:schemeClr val="tx1"/>
                </a:solidFill>
                <a:effectLst/>
                <a:latin typeface="+mn-lt"/>
                <a:ea typeface="ＭＳ Ｐゴシック" charset="-128"/>
                <a:cs typeface="ＭＳ Ｐゴシック" charset="-128"/>
              </a:rPr>
              <a:t> &amp; </a:t>
            </a:r>
            <a:r>
              <a:rPr lang="en-US" sz="1200" kern="1200" dirty="0" err="1" smtClean="0">
                <a:solidFill>
                  <a:schemeClr val="tx1"/>
                </a:solidFill>
                <a:effectLst/>
                <a:latin typeface="+mn-lt"/>
                <a:ea typeface="ＭＳ Ｐゴシック" charset="-128"/>
                <a:cs typeface="ＭＳ Ｐゴシック" charset="-128"/>
              </a:rPr>
              <a:t>Thunman</a:t>
            </a:r>
            <a:r>
              <a:rPr lang="en-US" sz="1200" kern="1200" dirty="0" smtClean="0">
                <a:solidFill>
                  <a:schemeClr val="tx1"/>
                </a:solidFill>
                <a:effectLst/>
                <a:latin typeface="+mn-lt"/>
                <a:ea typeface="ＭＳ Ｐゴシック" charset="-128"/>
                <a:cs typeface="ＭＳ Ｐゴシック" charset="-128"/>
              </a:rPr>
              <a:t> 1996) is shown in purple. For comparison, measurements of the all- sky diffuse flux are shown: a differential unfolding (black points) and a power- law unfolding (yellow band) of combined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data sets from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(2015a), as well as a measurement based only on northern sky muon data (green band), from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(2016). </a:t>
            </a:r>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Models: D. </a:t>
            </a:r>
            <a:r>
              <a:rPr lang="en-US" sz="1200" dirty="0" err="1" smtClean="0"/>
              <a:t>Gaggero</a:t>
            </a:r>
            <a:r>
              <a:rPr lang="en-US" sz="1200" dirty="0" smtClean="0"/>
              <a:t> et al. </a:t>
            </a:r>
            <a:r>
              <a:rPr lang="en-US" sz="1200" dirty="0" err="1" smtClean="0"/>
              <a:t>ApJL</a:t>
            </a:r>
            <a:r>
              <a:rPr lang="en-US" sz="1200" dirty="0" smtClean="0"/>
              <a:t> 815, L25 (2015)</a:t>
            </a:r>
            <a:endParaRPr lang="en-US" dirty="0" smtClean="0"/>
          </a:p>
          <a:p>
            <a:endParaRPr lang="en-US" dirty="0" smtClean="0"/>
          </a:p>
          <a:p>
            <a:r>
              <a:rPr lang="en-US" dirty="0" smtClean="0"/>
              <a:t>From </a:t>
            </a:r>
            <a:r>
              <a:rPr lang="en-US" dirty="0" err="1" smtClean="0"/>
              <a:t>Gaggero</a:t>
            </a:r>
            <a:r>
              <a:rPr lang="en-US" dirty="0" smtClean="0"/>
              <a:t> et al: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“Following (</a:t>
            </a:r>
            <a:r>
              <a:rPr lang="en-US" sz="1200" kern="1200" dirty="0" err="1" smtClean="0">
                <a:solidFill>
                  <a:schemeClr val="tx1"/>
                </a:solidFill>
                <a:effectLst/>
                <a:latin typeface="+mn-lt"/>
                <a:ea typeface="ＭＳ Ｐゴシック" charset="-128"/>
                <a:cs typeface="ＭＳ Ｐゴシック" charset="-128"/>
              </a:rPr>
              <a:t>Gaggero</a:t>
            </a:r>
            <a:r>
              <a:rPr lang="en-US" sz="1200" kern="1200" dirty="0" smtClean="0">
                <a:solidFill>
                  <a:schemeClr val="tx1"/>
                </a:solidFill>
                <a:effectLst/>
                <a:latin typeface="+mn-lt"/>
                <a:ea typeface="ＭＳ Ｐゴシック" charset="-128"/>
                <a:cs typeface="ＭＳ Ｐゴシック" charset="-128"/>
              </a:rPr>
              <a:t> et al. 2014), the starting point is a conventional propagation setup characterized by </a:t>
            </a:r>
            <a:r>
              <a:rPr lang="en-US" sz="1200" kern="1200" dirty="0" err="1" smtClean="0">
                <a:solidFill>
                  <a:schemeClr val="tx1"/>
                </a:solidFill>
                <a:effectLst/>
                <a:latin typeface="+mn-lt"/>
                <a:ea typeface="ＭＳ Ｐゴシック" charset="-128"/>
                <a:cs typeface="ＭＳ Ｐゴシック" charset="-128"/>
              </a:rPr>
              <a:t>δ</a:t>
            </a:r>
            <a:r>
              <a:rPr lang="en-US" sz="1200" kern="1200" dirty="0" smtClean="0">
                <a:solidFill>
                  <a:schemeClr val="tx1"/>
                </a:solidFill>
                <a:effectLst/>
                <a:latin typeface="+mn-lt"/>
                <a:ea typeface="ＭＳ Ｐゴシック" charset="-128"/>
                <a:cs typeface="ＭＳ Ｐゴシック" charset="-128"/>
              </a:rPr>
              <a:t> = 0.5, compatible with a </a:t>
            </a:r>
            <a:r>
              <a:rPr lang="en-US" sz="1200" kern="1200" dirty="0" err="1" smtClean="0">
                <a:solidFill>
                  <a:schemeClr val="tx1"/>
                </a:solidFill>
                <a:effectLst/>
                <a:latin typeface="+mn-lt"/>
                <a:ea typeface="ＭＳ Ｐゴシック" charset="-128"/>
                <a:cs typeface="ＭＳ Ｐゴシック" charset="-128"/>
              </a:rPr>
              <a:t>Kraichnan</a:t>
            </a:r>
            <a:r>
              <a:rPr lang="en-US" sz="1200" kern="1200" dirty="0" smtClean="0">
                <a:solidFill>
                  <a:schemeClr val="tx1"/>
                </a:solidFill>
                <a:effectLst/>
                <a:latin typeface="+mn-lt"/>
                <a:ea typeface="ＭＳ Ｐゴシック" charset="-128"/>
                <a:cs typeface="ＭＳ Ｐゴシック" charset="-128"/>
              </a:rPr>
              <a:t> spectrum of the interstellar turbulence within the quasi-linear theory framework. We will refer to this setup as the “KRA model” (see also </a:t>
            </a:r>
            <a:r>
              <a:rPr lang="en-US" sz="1200" kern="1200" dirty="0" err="1" smtClean="0">
                <a:solidFill>
                  <a:schemeClr val="tx1"/>
                </a:solidFill>
                <a:effectLst/>
                <a:latin typeface="+mn-lt"/>
                <a:ea typeface="ＭＳ Ｐゴシック" charset="-128"/>
                <a:cs typeface="ＭＳ Ｐゴシック" charset="-128"/>
              </a:rPr>
              <a:t>Evoli</a:t>
            </a:r>
            <a:r>
              <a:rPr lang="en-US" sz="1200" kern="1200" dirty="0" smtClean="0">
                <a:solidFill>
                  <a:schemeClr val="tx1"/>
                </a:solidFill>
                <a:effectLst/>
                <a:latin typeface="+mn-lt"/>
                <a:ea typeface="ＭＳ Ｐゴシック" charset="-128"/>
                <a:cs typeface="ＭＳ Ｐゴシック" charset="-128"/>
              </a:rPr>
              <a:t> et al. 2011).”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ＭＳ Ｐゴシック" charset="-128"/>
                <a:cs typeface="ＭＳ Ｐゴシック" charset="-128"/>
              </a:rPr>
              <a:t>delta is defined by D(rho) </a:t>
            </a:r>
            <a:r>
              <a:rPr lang="en-US" sz="1200" b="0" i="0" u="none" strike="noStrike" kern="1200" baseline="0" dirty="0" err="1" smtClean="0">
                <a:solidFill>
                  <a:schemeClr val="tx1"/>
                </a:solidFill>
                <a:latin typeface="+mn-lt"/>
                <a:ea typeface="ＭＳ Ｐゴシック" charset="-128"/>
                <a:cs typeface="ＭＳ Ｐゴシック" charset="-128"/>
              </a:rPr>
              <a:t>propto</a:t>
            </a:r>
            <a:r>
              <a:rPr lang="en-US" sz="1200" b="0" i="0" u="none" strike="noStrike" kern="1200" baseline="0" dirty="0" smtClean="0">
                <a:solidFill>
                  <a:schemeClr val="tx1"/>
                </a:solidFill>
                <a:latin typeface="+mn-lt"/>
                <a:ea typeface="ＭＳ Ｐゴシック" charset="-128"/>
                <a:cs typeface="ＭＳ Ｐゴシック" charset="-128"/>
              </a:rPr>
              <a:t> (rho/rho_0)^delta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effectLst/>
                <a:latin typeface="+mn-lt"/>
                <a:ea typeface="ＭＳ Ｐゴシック" charset="-128"/>
                <a:cs typeface="ＭＳ Ｐゴシック" charset="-128"/>
              </a:rPr>
              <a:t>Paper 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The origins of high-energy astrophysical neutrinos remain a mystery despite extensive searches for their sources. We present constraints from seven years of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Neutrino Observatory muon data on the neutrino flux coming from the Galactic plane. This flux is expected from cosmic-ray interactions with the interstellar medium or near localized sources. Two methods were developed to test for a spatially extended flux from the entire plane, both of which are maximum likelihood fits but with different signal and background modeling techniques. We consider three templates for Galactic neutrino emission based primarily on gamma-ray observations and models that cover a wide range of possibilities. Based on these templates and in the benchmark case of an unbroken </a:t>
            </a:r>
            <a:r>
              <a:rPr lang="en-US" sz="1200" i="1" kern="1200" dirty="0" smtClean="0">
                <a:solidFill>
                  <a:schemeClr val="tx1"/>
                </a:solidFill>
                <a:effectLst/>
                <a:latin typeface="+mn-lt"/>
                <a:ea typeface="ＭＳ Ｐゴシック" charset="-128"/>
                <a:cs typeface="ＭＳ Ｐゴシック" charset="-128"/>
              </a:rPr>
              <a:t>E</a:t>
            </a:r>
            <a:r>
              <a:rPr lang="en-US" sz="1200" kern="1200" dirty="0" smtClean="0">
                <a:solidFill>
                  <a:schemeClr val="tx1"/>
                </a:solidFill>
                <a:effectLst/>
                <a:latin typeface="+mn-lt"/>
                <a:ea typeface="ＭＳ Ｐゴシック" charset="-128"/>
                <a:cs typeface="ＭＳ Ｐゴシック" charset="-128"/>
              </a:rPr>
              <a:t>-2.5 power-law energy spectrum, we set 90% confidence level upper limits, constraining the possible Galactic contribution to the diffuse neutrino flux to be relatively small, less than 14% of the flux reported in </a:t>
            </a:r>
            <a:r>
              <a:rPr lang="en-US" sz="1200" kern="1200" dirty="0" err="1" smtClean="0">
                <a:solidFill>
                  <a:schemeClr val="tx1"/>
                </a:solidFill>
                <a:effectLst/>
                <a:latin typeface="+mn-lt"/>
                <a:ea typeface="ＭＳ Ｐゴシック" charset="-128"/>
                <a:cs typeface="ＭＳ Ｐゴシック" charset="-128"/>
              </a:rPr>
              <a:t>Aartsen</a:t>
            </a:r>
            <a:r>
              <a:rPr lang="en-US" sz="1200" kern="1200" dirty="0" smtClean="0">
                <a:solidFill>
                  <a:schemeClr val="tx1"/>
                </a:solidFill>
                <a:effectLst/>
                <a:latin typeface="+mn-lt"/>
                <a:ea typeface="ＭＳ Ｐゴシック" charset="-128"/>
                <a:cs typeface="ＭＳ Ｐゴシック" charset="-128"/>
              </a:rPr>
              <a:t> et al. above 1 </a:t>
            </a:r>
            <a:r>
              <a:rPr lang="en-US" sz="1200" kern="1200" dirty="0" err="1" smtClean="0">
                <a:solidFill>
                  <a:schemeClr val="tx1"/>
                </a:solidFill>
                <a:effectLst/>
                <a:latin typeface="+mn-lt"/>
                <a:ea typeface="ＭＳ Ｐゴシック" charset="-128"/>
                <a:cs typeface="ＭＳ Ｐゴシック" charset="-128"/>
              </a:rPr>
              <a:t>TeV</a:t>
            </a:r>
            <a:r>
              <a:rPr lang="en-US" sz="1200" kern="1200" dirty="0" smtClean="0">
                <a:solidFill>
                  <a:schemeClr val="tx1"/>
                </a:solidFill>
                <a:effectLst/>
                <a:latin typeface="+mn-lt"/>
                <a:ea typeface="ＭＳ Ｐゴシック" charset="-128"/>
                <a:cs typeface="ＭＳ Ｐゴシック" charset="-128"/>
              </a:rPr>
              <a:t>. A stacking method is also used to test catalogs of known high-energy Galactic gamma-ray sources.</a:t>
            </a:r>
            <a:endParaRPr lang="en-US" dirty="0" smtClean="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43</a:t>
            </a:fld>
            <a:endParaRPr lang="en-US"/>
          </a:p>
        </p:txBody>
      </p:sp>
    </p:spTree>
    <p:extLst>
      <p:ext uri="{BB962C8B-B14F-4D97-AF65-F5344CB8AC3E}">
        <p14:creationId xmlns:p14="http://schemas.microsoft.com/office/powerpoint/2010/main" val="1756734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150914: 3 neutrinos</a:t>
            </a:r>
          </a:p>
          <a:p>
            <a:endParaRPr lang="en-US" dirty="0" smtClean="0"/>
          </a:p>
          <a:p>
            <a:r>
              <a:rPr lang="en-US" dirty="0" smtClean="0"/>
              <a:t>Neutrino search: ±500 seconds</a:t>
            </a:r>
          </a:p>
          <a:p>
            <a:endParaRPr lang="en-US" dirty="0" smtClean="0"/>
          </a:p>
          <a:p>
            <a:r>
              <a:rPr lang="en-US" dirty="0" smtClean="0"/>
              <a:t>GW150914: 3 </a:t>
            </a:r>
            <a:r>
              <a:rPr lang="en-US" dirty="0" err="1" smtClean="0"/>
              <a:t>IceCube</a:t>
            </a:r>
            <a:r>
              <a:rPr lang="en-US" dirty="0" smtClean="0"/>
              <a:t>, 0 ANTARES, muon energies</a:t>
            </a:r>
            <a:r>
              <a:rPr lang="en-US" baseline="0" dirty="0" smtClean="0"/>
              <a:t> 0.33-175 </a:t>
            </a:r>
            <a:r>
              <a:rPr lang="en-US" baseline="0" dirty="0" err="1" smtClean="0"/>
              <a:t>TeV</a:t>
            </a:r>
            <a:endParaRPr lang="en-US" dirty="0" smtClean="0"/>
          </a:p>
          <a:p>
            <a:r>
              <a:rPr lang="en-US" dirty="0" smtClean="0"/>
              <a:t>GW151226: 2 </a:t>
            </a:r>
            <a:r>
              <a:rPr lang="en-US" dirty="0" err="1" smtClean="0"/>
              <a:t>IceCube</a:t>
            </a:r>
            <a:r>
              <a:rPr lang="en-US" dirty="0" smtClean="0"/>
              <a:t>,</a:t>
            </a:r>
            <a:r>
              <a:rPr lang="en-US" baseline="0" dirty="0" smtClean="0"/>
              <a:t> 1 ANTARES, </a:t>
            </a:r>
            <a:r>
              <a:rPr lang="en-US" dirty="0" smtClean="0"/>
              <a:t>muon </a:t>
            </a:r>
            <a:r>
              <a:rPr lang="en-US" baseline="0" dirty="0" smtClean="0"/>
              <a:t>energies 6.3-158 </a:t>
            </a:r>
            <a:r>
              <a:rPr lang="en-US" baseline="0" dirty="0" err="1" smtClean="0"/>
              <a:t>TeV</a:t>
            </a:r>
            <a:endParaRPr lang="en-US" baseline="0" dirty="0" smtClean="0"/>
          </a:p>
          <a:p>
            <a:r>
              <a:rPr lang="en-US" baseline="0" dirty="0" smtClean="0"/>
              <a:t>LVT151012: 4 </a:t>
            </a:r>
            <a:r>
              <a:rPr lang="en-US" baseline="0" dirty="0" err="1" smtClean="0"/>
              <a:t>IceCube</a:t>
            </a:r>
            <a:r>
              <a:rPr lang="en-US" baseline="0" dirty="0" smtClean="0"/>
              <a:t>, 0 ANTARES, </a:t>
            </a:r>
            <a:r>
              <a:rPr lang="en-US" dirty="0" smtClean="0"/>
              <a:t>muon </a:t>
            </a:r>
            <a:r>
              <a:rPr lang="en-US" baseline="0" dirty="0" smtClean="0"/>
              <a:t>energies 0.35-13.7 </a:t>
            </a:r>
            <a:r>
              <a:rPr lang="en-US" baseline="0" dirty="0" err="1" smtClean="0"/>
              <a:t>TeV</a:t>
            </a:r>
            <a:endParaRPr lang="en-US" baseline="0" dirty="0" smtClean="0"/>
          </a:p>
          <a:p>
            <a:endParaRPr lang="en-US" baseline="0" dirty="0" smtClean="0"/>
          </a:p>
          <a:p>
            <a:r>
              <a:rPr lang="en-US" baseline="0" dirty="0" smtClean="0"/>
              <a:t>Top 1 panel: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 1. GW </a:t>
            </a:r>
            <a:r>
              <a:rPr lang="en-US" sz="1200" kern="1200" dirty="0" err="1" smtClean="0">
                <a:solidFill>
                  <a:schemeClr val="tx1"/>
                </a:solidFill>
                <a:effectLst/>
                <a:latin typeface="+mn-lt"/>
                <a:ea typeface="ＭＳ Ｐゴシック" charset="-128"/>
                <a:cs typeface="ＭＳ Ｐゴシック" charset="-128"/>
              </a:rPr>
              <a:t>skymap</a:t>
            </a:r>
            <a:r>
              <a:rPr lang="en-US" sz="1200" kern="1200" dirty="0" smtClean="0">
                <a:solidFill>
                  <a:schemeClr val="tx1"/>
                </a:solidFill>
                <a:effectLst/>
                <a:latin typeface="+mn-lt"/>
                <a:ea typeface="ＭＳ Ｐゴシック" charset="-128"/>
                <a:cs typeface="ＭＳ Ｐゴシック" charset="-128"/>
              </a:rPr>
              <a:t> in equatorial coordinates, showing the reconstructed probability density contours of the GW event at 50%, 90% and 99% CL, and the reconstructed directions of high- energy neutrino candidates detected by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(crosses) during a `500 s time window around the GW event. The neutrino directional uncertainties are &lt; 1° and are not shown. GW shading indicates the reconstructed probability density of the GW event, darker regions corresponding to higher probability. Neutrino numbers refer to the first column of Table I. </a:t>
            </a:r>
            <a:endParaRPr lang="en-US" dirty="0" smtClean="0"/>
          </a:p>
          <a:p>
            <a:endParaRPr lang="en-US" baseline="0" dirty="0" smtClean="0"/>
          </a:p>
          <a:p>
            <a:r>
              <a:rPr lang="en-US" baseline="0" dirty="0" smtClean="0"/>
              <a:t>Bottom 2 panels: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 1. GW </a:t>
            </a:r>
            <a:r>
              <a:rPr lang="en-US" sz="1200" kern="1200" dirty="0" err="1" smtClean="0">
                <a:solidFill>
                  <a:schemeClr val="tx1"/>
                </a:solidFill>
                <a:effectLst/>
                <a:latin typeface="+mn-lt"/>
                <a:ea typeface="ＭＳ Ｐゴシック" charset="-128"/>
                <a:cs typeface="ＭＳ Ｐゴシック" charset="-128"/>
              </a:rPr>
              <a:t>skymap</a:t>
            </a:r>
            <a:r>
              <a:rPr lang="en-US" sz="1200" kern="1200" dirty="0" smtClean="0">
                <a:solidFill>
                  <a:schemeClr val="tx1"/>
                </a:solidFill>
                <a:effectLst/>
                <a:latin typeface="+mn-lt"/>
                <a:ea typeface="ＭＳ Ｐゴシック" charset="-128"/>
                <a:cs typeface="ＭＳ Ｐゴシック" charset="-128"/>
              </a:rPr>
              <a:t> for GW151226 (top) and LVT151012 (bottom), and the reconstructed directions for high-energy neutrino candidates detected by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(green crosses) and Antares (blue cross) within ±500 s around the GW signals. The maps are in equatorial coordinates. The GW </a:t>
            </a:r>
            <a:r>
              <a:rPr lang="en-US" sz="1200" kern="1200" dirty="0" err="1" smtClean="0">
                <a:solidFill>
                  <a:schemeClr val="tx1"/>
                </a:solidFill>
                <a:effectLst/>
                <a:latin typeface="+mn-lt"/>
                <a:ea typeface="ＭＳ Ｐゴシック" charset="-128"/>
                <a:cs typeface="ＭＳ Ｐゴシック" charset="-128"/>
              </a:rPr>
              <a:t>skymap</a:t>
            </a:r>
            <a:r>
              <a:rPr lang="en-US" sz="1200" kern="1200" dirty="0" smtClean="0">
                <a:solidFill>
                  <a:schemeClr val="tx1"/>
                </a:solidFill>
                <a:effectLst/>
                <a:latin typeface="+mn-lt"/>
                <a:ea typeface="ＭＳ Ｐゴシック" charset="-128"/>
                <a:cs typeface="ＭＳ Ｐゴシック" charset="-128"/>
              </a:rPr>
              <a:t> shows the reconstructed probability density contours of the GW event 90% CL. GW shading indicates the reconstructed probability density of the GW event, darker regions corresponding to higher probability. The neutrino directional un- certainties are below 1◦ for most of the candidates, and in any case too small to be shown. Neutrino event numbers refer to the first column of Table I.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44</a:t>
            </a:fld>
            <a:endParaRPr lang="en-US"/>
          </a:p>
        </p:txBody>
      </p:sp>
    </p:spTree>
    <p:extLst>
      <p:ext uri="{BB962C8B-B14F-4D97-AF65-F5344CB8AC3E}">
        <p14:creationId xmlns:p14="http://schemas.microsoft.com/office/powerpoint/2010/main" val="1127431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B4DB371-79C0-784E-B7EB-4247EB7189B3}" type="slidenum">
              <a:rPr lang="en-US" altLang="en-US" sz="1200"/>
              <a:pPr/>
              <a:t>4</a:t>
            </a:fld>
            <a:endParaRPr lang="en-US" alt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en-US" dirty="0" smtClean="0">
                <a:latin typeface="Arial" charset="0"/>
                <a:ea typeface="ＭＳ Ｐゴシック" charset="-128"/>
              </a:rPr>
              <a:t>Redshift of 0.1</a:t>
            </a:r>
            <a:r>
              <a:rPr lang="en-US" altLang="en-US" baseline="0" dirty="0" smtClean="0">
                <a:latin typeface="Arial" charset="0"/>
                <a:ea typeface="ＭＳ Ｐゴシック" charset="-128"/>
              </a:rPr>
              <a:t> tau=1 for 1 </a:t>
            </a:r>
            <a:r>
              <a:rPr lang="en-US" altLang="en-US" baseline="0" dirty="0" err="1" smtClean="0">
                <a:latin typeface="Arial" charset="0"/>
                <a:ea typeface="ＭＳ Ｐゴシック" charset="-128"/>
              </a:rPr>
              <a:t>TeV</a:t>
            </a:r>
            <a:endParaRPr lang="en-US" altLang="en-US" baseline="0" dirty="0" smtClean="0">
              <a:latin typeface="Arial" charset="0"/>
              <a:ea typeface="ＭＳ Ｐゴシック" charset="-128"/>
            </a:endParaRPr>
          </a:p>
          <a:p>
            <a:pPr eaLnBrk="1" hangingPunct="1"/>
            <a:endParaRPr lang="en-US" altLang="en-US" baseline="0" dirty="0" smtClean="0">
              <a:latin typeface="Arial" charset="0"/>
              <a:ea typeface="ＭＳ Ｐゴシック" charset="-128"/>
            </a:endParaRPr>
          </a:p>
          <a:p>
            <a:pPr eaLnBrk="1" hangingPunct="1"/>
            <a:r>
              <a:rPr lang="en-US" altLang="en-US" baseline="0" dirty="0" smtClean="0">
                <a:latin typeface="Arial" charset="0"/>
                <a:ea typeface="ＭＳ Ｐゴシック" charset="-128"/>
              </a:rPr>
              <a:t>z = 0.01: 40 </a:t>
            </a:r>
            <a:r>
              <a:rPr lang="en-US" altLang="en-US" baseline="0" dirty="0" err="1" smtClean="0">
                <a:latin typeface="Arial" charset="0"/>
                <a:ea typeface="ＭＳ Ｐゴシック" charset="-128"/>
              </a:rPr>
              <a:t>Mpc</a:t>
            </a:r>
            <a:endParaRPr lang="en-US" altLang="en-US" baseline="0" dirty="0" smtClean="0">
              <a:latin typeface="Arial" charset="0"/>
              <a:ea typeface="ＭＳ Ｐゴシック" charset="-128"/>
            </a:endParaRPr>
          </a:p>
          <a:p>
            <a:pPr eaLnBrk="1" hangingPunct="1"/>
            <a:r>
              <a:rPr lang="en-US" altLang="en-US" baseline="0" dirty="0" smtClean="0">
                <a:latin typeface="Arial" charset="0"/>
                <a:ea typeface="ＭＳ Ｐゴシック" charset="-128"/>
              </a:rPr>
              <a:t>z = 0.1: 400 </a:t>
            </a:r>
            <a:r>
              <a:rPr lang="en-US" altLang="en-US" baseline="0" dirty="0" err="1" smtClean="0">
                <a:latin typeface="Arial" charset="0"/>
                <a:ea typeface="ＭＳ Ｐゴシック" charset="-128"/>
              </a:rPr>
              <a:t>Mpc</a:t>
            </a:r>
            <a:endParaRPr lang="en-US" altLang="en-US" baseline="0" dirty="0" smtClean="0">
              <a:latin typeface="Arial" charset="0"/>
              <a:ea typeface="ＭＳ Ｐゴシック" charset="-128"/>
            </a:endParaRPr>
          </a:p>
          <a:p>
            <a:pPr eaLnBrk="1" hangingPunct="1"/>
            <a:r>
              <a:rPr lang="en-US" altLang="en-US" baseline="0" dirty="0" smtClean="0">
                <a:latin typeface="Arial" charset="0"/>
                <a:ea typeface="ＭＳ Ｐゴシック" charset="-128"/>
              </a:rPr>
              <a:t>z = 1: 4 </a:t>
            </a:r>
            <a:r>
              <a:rPr lang="en-US" altLang="en-US" baseline="0" dirty="0" err="1" smtClean="0">
                <a:latin typeface="Arial" charset="0"/>
                <a:ea typeface="ＭＳ Ｐゴシック" charset="-128"/>
              </a:rPr>
              <a:t>Gpc</a:t>
            </a:r>
            <a:endParaRPr lang="en-US" altLang="en-US" baseline="0" dirty="0" smtClean="0">
              <a:latin typeface="Arial" charset="0"/>
              <a:ea typeface="ＭＳ Ｐゴシック" charset="-128"/>
            </a:endParaRPr>
          </a:p>
          <a:p>
            <a:pPr eaLnBrk="1" hangingPunct="1"/>
            <a:endParaRPr lang="en-US" altLang="en-US" baseline="0" dirty="0" smtClean="0">
              <a:latin typeface="Arial" charset="0"/>
              <a:ea typeface="ＭＳ Ｐゴシック" charset="-128"/>
            </a:endParaRPr>
          </a:p>
          <a:p>
            <a:pPr eaLnBrk="1" hangingPunct="1"/>
            <a:r>
              <a:rPr lang="en-US" altLang="en-US" baseline="0" dirty="0" smtClean="0">
                <a:latin typeface="Arial" charset="0"/>
                <a:ea typeface="ＭＳ Ｐゴシック" charset="-128"/>
              </a:rPr>
              <a:t>TODO: Z burst back of envelope</a:t>
            </a:r>
            <a:endParaRPr lang="en-US" altLang="en-US" dirty="0">
              <a:latin typeface="Arial" charset="0"/>
              <a:ea typeface="ＭＳ Ｐゴシック" charset="-128"/>
            </a:endParaRPr>
          </a:p>
        </p:txBody>
      </p:sp>
    </p:spTree>
    <p:extLst>
      <p:ext uri="{BB962C8B-B14F-4D97-AF65-F5344CB8AC3E}">
        <p14:creationId xmlns:p14="http://schemas.microsoft.com/office/powerpoint/2010/main" val="2080408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FIG. 8 (color online). Contour plot of the value of ns in the </a:t>
            </a:r>
            <a:r>
              <a:rPr lang="en-US" altLang="en-US" dirty="0" err="1" smtClean="0"/>
              <a:t>ðΔ</a:t>
            </a:r>
            <a:r>
              <a:rPr lang="en-US" altLang="en-US" dirty="0" smtClean="0"/>
              <a:t>α; </a:t>
            </a:r>
            <a:r>
              <a:rPr lang="en-US" altLang="en-US" dirty="0" err="1" smtClean="0"/>
              <a:t>ΔδÞ</a:t>
            </a:r>
            <a:r>
              <a:rPr lang="en-US" altLang="en-US" dirty="0" smtClean="0"/>
              <a:t> coordinate system for on-source region</a:t>
            </a:r>
            <a:r>
              <a:rPr lang="en-US" altLang="en-US" baseline="0" dirty="0" smtClean="0"/>
              <a:t> of the </a:t>
            </a:r>
            <a:r>
              <a:rPr lang="en-US" altLang="en-US" dirty="0" smtClean="0"/>
              <a:t>IC59 data set.</a:t>
            </a:r>
          </a:p>
          <a:p>
            <a:endParaRPr lang="en-US" altLang="en-US" dirty="0" smtClean="0"/>
          </a:p>
          <a:p>
            <a:r>
              <a:rPr lang="en-US" altLang="en-US" dirty="0" smtClean="0"/>
              <a:t>Muon direction within 0.1° of CR direction for multi-</a:t>
            </a:r>
            <a:r>
              <a:rPr lang="en-US" altLang="en-US" dirty="0" err="1" smtClean="0"/>
              <a:t>TeV</a:t>
            </a:r>
            <a:r>
              <a:rPr lang="en-US" altLang="en-US" dirty="0" smtClean="0"/>
              <a:t> muons</a:t>
            </a:r>
          </a:p>
          <a:p>
            <a:r>
              <a:rPr lang="en-US" altLang="en-US" dirty="0" smtClean="0"/>
              <a:t>CR energy threshold: several </a:t>
            </a:r>
            <a:r>
              <a:rPr lang="en-US" altLang="en-US" dirty="0" err="1" smtClean="0"/>
              <a:t>TeV</a:t>
            </a:r>
            <a:r>
              <a:rPr lang="en-US" altLang="en-US" dirty="0" smtClean="0"/>
              <a:t> needed</a:t>
            </a:r>
            <a:r>
              <a:rPr lang="en-US" altLang="en-US" baseline="0" dirty="0" smtClean="0"/>
              <a:t> </a:t>
            </a:r>
            <a:r>
              <a:rPr lang="en-US" altLang="en-US" dirty="0" smtClean="0"/>
              <a:t>in order to produce a muon that survives to </a:t>
            </a:r>
            <a:r>
              <a:rPr lang="en-US" altLang="en-US" dirty="0" err="1" smtClean="0"/>
              <a:t>IceCube</a:t>
            </a:r>
            <a:r>
              <a:rPr lang="en-US" altLang="en-US" dirty="0" smtClean="0"/>
              <a:t> depth</a:t>
            </a:r>
          </a:p>
          <a:p>
            <a:r>
              <a:rPr lang="en-US" altLang="en-US" dirty="0" smtClean="0"/>
              <a:t>Central 68% energy range of primaries: 10-200</a:t>
            </a:r>
            <a:r>
              <a:rPr lang="en-US" altLang="en-US" baseline="0" dirty="0" smtClean="0"/>
              <a:t> </a:t>
            </a:r>
            <a:r>
              <a:rPr lang="en-US" altLang="en-US" baseline="0" dirty="0" err="1" smtClean="0"/>
              <a:t>TeV</a:t>
            </a:r>
            <a:endParaRPr lang="en-US" altLang="en-US" baseline="0" dirty="0" smtClean="0"/>
          </a:p>
          <a:p>
            <a:r>
              <a:rPr lang="en-US" altLang="en-US" baseline="0" dirty="0" smtClean="0"/>
              <a:t>Muon energies in sample: 2 </a:t>
            </a:r>
            <a:r>
              <a:rPr lang="en-US" altLang="en-US" baseline="0" dirty="0" err="1" smtClean="0"/>
              <a:t>TeV</a:t>
            </a:r>
            <a:r>
              <a:rPr lang="en-US" altLang="en-US" baseline="0" dirty="0" smtClean="0"/>
              <a:t> at ground level, 200 GeV at detector</a:t>
            </a:r>
          </a:p>
          <a:p>
            <a:endParaRPr lang="en-US" altLang="en-US" baseline="0" dirty="0" smtClean="0"/>
          </a:p>
          <a:p>
            <a:r>
              <a:rPr lang="en-US" altLang="en-US" baseline="0" dirty="0" smtClean="0"/>
              <a:t>Modeling: deflection = 1.9° * Z / E[</a:t>
            </a:r>
            <a:r>
              <a:rPr lang="en-US" altLang="en-US" baseline="0" dirty="0" err="1" smtClean="0"/>
              <a:t>TeV</a:t>
            </a:r>
            <a:r>
              <a:rPr lang="en-US" altLang="en-US" baseline="0" dirty="0" smtClean="0"/>
              <a:t>]</a:t>
            </a:r>
            <a:endParaRPr lang="en-US" altLang="en-US" dirty="0" smtClean="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5105351-C2F8-2544-AF72-3D63F6B67FAE}" type="slidenum">
              <a:rPr lang="en-US" altLang="en-US" sz="1200"/>
              <a:pPr eaLnBrk="1" hangingPunct="1"/>
              <a:t>45</a:t>
            </a:fld>
            <a:endParaRPr lang="en-US" altLang="en-US" sz="1200"/>
          </a:p>
        </p:txBody>
      </p:sp>
    </p:spTree>
    <p:extLst>
      <p:ext uri="{BB962C8B-B14F-4D97-AF65-F5344CB8AC3E}">
        <p14:creationId xmlns:p14="http://schemas.microsoft.com/office/powerpoint/2010/main" val="131604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Lars </a:t>
            </a:r>
            <a:r>
              <a:rPr lang="en-US" baseline="0" dirty="0" err="1" smtClean="0"/>
              <a:t>Mohrmann</a:t>
            </a:r>
            <a:r>
              <a:rPr lang="en-US" baseline="0" dirty="0" smtClean="0"/>
              <a:t>, DESY </a:t>
            </a:r>
            <a:r>
              <a:rPr lang="en-US" baseline="0" dirty="0" err="1" smtClean="0"/>
              <a:t>Zeuthen</a:t>
            </a:r>
            <a:r>
              <a:rPr lang="en-US" baseline="0" dirty="0" smtClean="0"/>
              <a:t> PhD thesis</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46</a:t>
            </a:fld>
            <a:endParaRPr lang="en-US"/>
          </a:p>
        </p:txBody>
      </p:sp>
    </p:spTree>
    <p:extLst>
      <p:ext uri="{BB962C8B-B14F-4D97-AF65-F5344CB8AC3E}">
        <p14:creationId xmlns:p14="http://schemas.microsoft.com/office/powerpoint/2010/main" val="359235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 4.  All-flavor-sum neutrino flux quasi-differential 90% CL</a:t>
            </a:r>
            <a:r>
              <a:rPr lang="en-US" sz="1200" kern="1200" baseline="0" dirty="0" smtClean="0">
                <a:solidFill>
                  <a:schemeClr val="tx1"/>
                </a:solidFill>
                <a:effectLst/>
                <a:latin typeface="+mn-lt"/>
                <a:ea typeface="ＭＳ Ｐゴシック" charset="-128"/>
                <a:cs typeface="ＭＳ Ｐゴシック" charset="-128"/>
              </a:rPr>
              <a:t> </a:t>
            </a:r>
            <a:r>
              <a:rPr lang="en-US" sz="1200" kern="1200" dirty="0" smtClean="0">
                <a:solidFill>
                  <a:schemeClr val="tx1"/>
                </a:solidFill>
                <a:effectLst/>
                <a:latin typeface="+mn-lt"/>
                <a:ea typeface="ＭＳ Ｐゴシック" charset="-128"/>
                <a:cs typeface="ＭＳ Ｐゴシック" charset="-128"/>
              </a:rPr>
              <a:t>upper limit on one energy decade E−1 flux windows (solid line). The limits are derived using a log-likelihood ratio method. The median null observation limit (sensitivity) is also shown (dashed line). Cosmogenic-neutrino model predictions (assuming primary protons) are shown for comparison: </a:t>
            </a:r>
            <a:r>
              <a:rPr lang="en-US" sz="1200" kern="1200" dirty="0" err="1" smtClean="0">
                <a:solidFill>
                  <a:schemeClr val="tx1"/>
                </a:solidFill>
                <a:effectLst/>
                <a:latin typeface="+mn-lt"/>
                <a:ea typeface="ＭＳ Ｐゴシック" charset="-128"/>
                <a:cs typeface="ＭＳ Ｐゴシック" charset="-128"/>
              </a:rPr>
              <a:t>Kotera</a:t>
            </a:r>
            <a:r>
              <a:rPr lang="en-US" sz="1200" kern="1200" dirty="0" smtClean="0">
                <a:solidFill>
                  <a:schemeClr val="tx1"/>
                </a:solidFill>
                <a:effectLst/>
                <a:latin typeface="+mn-lt"/>
                <a:ea typeface="ＭＳ Ｐゴシック" charset="-128"/>
                <a:cs typeface="ＭＳ Ｐゴシック" charset="-128"/>
              </a:rPr>
              <a:t> et al. [53], </a:t>
            </a:r>
            <a:r>
              <a:rPr lang="en-US" sz="1200" kern="1200" dirty="0" err="1" smtClean="0">
                <a:solidFill>
                  <a:schemeClr val="tx1"/>
                </a:solidFill>
                <a:effectLst/>
                <a:latin typeface="+mn-lt"/>
                <a:ea typeface="ＭＳ Ｐゴシック" charset="-128"/>
                <a:cs typeface="ＭＳ Ｐゴシック" charset="-128"/>
              </a:rPr>
              <a:t>Ahlers</a:t>
            </a:r>
            <a:r>
              <a:rPr lang="en-US" sz="1200" kern="1200" dirty="0" smtClean="0">
                <a:solidFill>
                  <a:schemeClr val="tx1"/>
                </a:solidFill>
                <a:effectLst/>
                <a:latin typeface="+mn-lt"/>
                <a:ea typeface="ＭＳ Ｐゴシック" charset="-128"/>
                <a:cs typeface="ＭＳ Ｐゴシック" charset="-128"/>
              </a:rPr>
              <a:t> et al. [42], and an astrophysical neutrino model from </a:t>
            </a:r>
            <a:r>
              <a:rPr lang="en-US" sz="1200" kern="1200" dirty="0" err="1" smtClean="0">
                <a:solidFill>
                  <a:schemeClr val="tx1"/>
                </a:solidFill>
                <a:effectLst/>
                <a:latin typeface="+mn-lt"/>
                <a:ea typeface="ＭＳ Ｐゴシック" charset="-128"/>
                <a:cs typeface="ＭＳ Ｐゴシック" charset="-128"/>
              </a:rPr>
              <a:t>Murase</a:t>
            </a:r>
            <a:r>
              <a:rPr lang="en-US" sz="1200" kern="1200" dirty="0" smtClean="0">
                <a:solidFill>
                  <a:schemeClr val="tx1"/>
                </a:solidFill>
                <a:effectLst/>
                <a:latin typeface="+mn-lt"/>
                <a:ea typeface="ＭＳ Ｐゴシック" charset="-128"/>
                <a:cs typeface="ＭＳ Ｐゴシック" charset="-128"/>
              </a:rPr>
              <a:t> et al. [56]. Model-independent differential limits on one energy decade E−1 flux from Auger [45] and ANITA-II [88] with appropriate normalization are also shown. A model-dependent upper limit on an unbroken E−2 power-law flux from the current analysis (E2ν </a:t>
            </a:r>
            <a:r>
              <a:rPr lang="en-US" sz="1200" kern="1200" dirty="0" err="1" smtClean="0">
                <a:solidFill>
                  <a:schemeClr val="tx1"/>
                </a:solidFill>
                <a:effectLst/>
                <a:latin typeface="+mn-lt"/>
                <a:ea typeface="ＭＳ Ｐゴシック" charset="-128"/>
                <a:cs typeface="ＭＳ Ｐゴシック" charset="-128"/>
              </a:rPr>
              <a:t>φ</a:t>
            </a:r>
            <a:r>
              <a:rPr lang="en-US" sz="1200" kern="1200" dirty="0" smtClean="0">
                <a:solidFill>
                  <a:schemeClr val="tx1"/>
                </a:solidFill>
                <a:effectLst/>
                <a:latin typeface="+mn-lt"/>
                <a:ea typeface="ＭＳ Ｐゴシック" charset="-128"/>
                <a:cs typeface="ＭＳ Ｐゴシック" charset="-128"/>
              </a:rPr>
              <a:t> &lt; 9.2 × 10−9 GeV=cm2 s </a:t>
            </a:r>
            <a:r>
              <a:rPr lang="en-US" sz="1200" kern="1200" dirty="0" err="1" smtClean="0">
                <a:solidFill>
                  <a:schemeClr val="tx1"/>
                </a:solidFill>
                <a:effectLst/>
                <a:latin typeface="+mn-lt"/>
                <a:ea typeface="ＭＳ Ｐゴシック" charset="-128"/>
                <a:cs typeface="ＭＳ Ｐゴシック" charset="-128"/>
              </a:rPr>
              <a:t>sr</a:t>
            </a:r>
            <a:r>
              <a:rPr lang="en-US" sz="1200" kern="1200" dirty="0" smtClean="0">
                <a:solidFill>
                  <a:schemeClr val="tx1"/>
                </a:solidFill>
                <a:effectLst/>
                <a:latin typeface="+mn-lt"/>
                <a:ea typeface="ＭＳ Ｐゴシック" charset="-128"/>
                <a:cs typeface="ＭＳ Ｐゴシック" charset="-128"/>
              </a:rPr>
              <a:t>) is shown for refer- </a:t>
            </a:r>
            <a:r>
              <a:rPr lang="en-US" sz="1200" kern="1200" dirty="0" err="1" smtClean="0">
                <a:solidFill>
                  <a:schemeClr val="tx1"/>
                </a:solidFill>
                <a:effectLst/>
                <a:latin typeface="+mn-lt"/>
                <a:ea typeface="ＭＳ Ｐゴシック" charset="-128"/>
                <a:cs typeface="ＭＳ Ｐゴシック" charset="-128"/>
              </a:rPr>
              <a:t>ence</a:t>
            </a:r>
            <a:r>
              <a:rPr lang="en-US" sz="1200" kern="1200" dirty="0" smtClean="0">
                <a:solidFill>
                  <a:schemeClr val="tx1"/>
                </a:solidFill>
                <a:effectLst/>
                <a:latin typeface="+mn-lt"/>
                <a:ea typeface="ＭＳ Ｐゴシック" charset="-128"/>
                <a:cs typeface="ＭＳ Ｐゴシック" charset="-128"/>
              </a:rPr>
              <a:t> (dotted line).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47</a:t>
            </a:fld>
            <a:endParaRPr lang="en-US"/>
          </a:p>
        </p:txBody>
      </p:sp>
    </p:spTree>
    <p:extLst>
      <p:ext uri="{BB962C8B-B14F-4D97-AF65-F5344CB8AC3E}">
        <p14:creationId xmlns:p14="http://schemas.microsoft.com/office/powerpoint/2010/main" val="2032210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Figure 7. Maps in Equatorial and Galactic coordinates showing the arrival directions of the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cascades (black dots) and tracks (diamonds), as well as those of the UHECRs detected by the Pierre Auger Observatory (magenta stars) and Telescope Array (orange stars). The circles around the showers indicate angular errors. The black diamonds are the HESE tracks while the blue diamonds stand for the tracks from the through-going muon sample. The blue curve indicates the Super-Galactic plane. </a:t>
            </a:r>
            <a:endParaRPr lang="en-US" dirty="0" smtClean="0"/>
          </a:p>
          <a:p>
            <a:endParaRPr lang="en-US" dirty="0" smtClean="0"/>
          </a:p>
          <a:p>
            <a:r>
              <a:rPr lang="en-US" dirty="0" smtClean="0"/>
              <a:t>Auger:</a:t>
            </a:r>
            <a:r>
              <a:rPr lang="en-US" baseline="0" dirty="0" smtClean="0"/>
              <a:t> 231 events above 5.2e19 eV from 10 years (2004 to 2014)</a:t>
            </a:r>
          </a:p>
          <a:p>
            <a:r>
              <a:rPr lang="en-US" dirty="0" smtClean="0"/>
              <a:t>TA: 87 events above 5.7e19 eV from 6 years (2008 to 2014)</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48</a:t>
            </a:fld>
            <a:endParaRPr lang="en-US"/>
          </a:p>
        </p:txBody>
      </p:sp>
    </p:spTree>
    <p:extLst>
      <p:ext uri="{BB962C8B-B14F-4D97-AF65-F5344CB8AC3E}">
        <p14:creationId xmlns:p14="http://schemas.microsoft.com/office/powerpoint/2010/main" val="4256168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ATWD gains: 16, 2, 0.25</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49</a:t>
            </a:fld>
            <a:endParaRPr lang="en-US"/>
          </a:p>
        </p:txBody>
      </p:sp>
    </p:spTree>
    <p:extLst>
      <p:ext uri="{BB962C8B-B14F-4D97-AF65-F5344CB8AC3E}">
        <p14:creationId xmlns:p14="http://schemas.microsoft.com/office/powerpoint/2010/main" val="1366077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charset="-128"/>
                <a:cs typeface="ＭＳ Ｐゴシック" charset="-128"/>
              </a:rPr>
              <a:t>Figure 50. </a:t>
            </a:r>
            <a:r>
              <a:rPr lang="en-US" sz="1200" kern="1200" dirty="0" smtClean="0">
                <a:solidFill>
                  <a:schemeClr val="tx1"/>
                </a:solidFill>
                <a:effectLst/>
                <a:latin typeface="+mn-lt"/>
                <a:ea typeface="ＭＳ Ｐゴシック" charset="-128"/>
                <a:cs typeface="ＭＳ Ｐゴシック" charset="-128"/>
              </a:rPr>
              <a:t>Detector performance breakdown by run period. Clean uptime indicates pristine, full-detector data; “good uptime” includes partial-detector runs that are otherwise healthy; and “excluded uptime” indicates runs that are declared unusable for analysis.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51</a:t>
            </a:fld>
            <a:endParaRPr lang="en-US"/>
          </a:p>
        </p:txBody>
      </p:sp>
    </p:spTree>
    <p:extLst>
      <p:ext uri="{BB962C8B-B14F-4D97-AF65-F5344CB8AC3E}">
        <p14:creationId xmlns:p14="http://schemas.microsoft.com/office/powerpoint/2010/main" val="1231613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128"/>
                <a:cs typeface="ＭＳ Ｐゴシック" charset="-128"/>
              </a:rPr>
              <a:t>Fig. 1. A modern adaption of the so-called ‘‘</a:t>
            </a:r>
            <a:r>
              <a:rPr lang="en-US" sz="1200" b="0" i="0" u="none" strike="noStrike" kern="1200" baseline="0" dirty="0" err="1" smtClean="0">
                <a:solidFill>
                  <a:schemeClr val="tx1"/>
                </a:solidFill>
                <a:latin typeface="+mn-lt"/>
                <a:ea typeface="ＭＳ Ｐゴシック" charset="-128"/>
                <a:cs typeface="ＭＳ Ｐゴシック" charset="-128"/>
              </a:rPr>
              <a:t>Hillas</a:t>
            </a:r>
            <a:r>
              <a:rPr lang="en-US" sz="1200" b="0" i="0" u="none" strike="noStrike" kern="1200" baseline="0" dirty="0" smtClean="0">
                <a:solidFill>
                  <a:schemeClr val="tx1"/>
                </a:solidFill>
                <a:latin typeface="+mn-lt"/>
                <a:ea typeface="ＭＳ Ｐゴシック" charset="-128"/>
                <a:cs typeface="ＭＳ Ｐゴシック" charset="-128"/>
              </a:rPr>
              <a:t> plot”. It displays upper</a:t>
            </a:r>
          </a:p>
          <a:p>
            <a:r>
              <a:rPr lang="en-US" sz="1200" b="0" i="0" u="none" strike="noStrike" kern="1200" baseline="0" dirty="0" smtClean="0">
                <a:solidFill>
                  <a:schemeClr val="tx1"/>
                </a:solidFill>
                <a:latin typeface="+mn-lt"/>
                <a:ea typeface="ＭＳ Ｐゴシック" charset="-128"/>
                <a:cs typeface="ＭＳ Ｐゴシック" charset="-128"/>
              </a:rPr>
              <a:t>limits on the reachable CR energy dependent on the size of the</a:t>
            </a:r>
          </a:p>
          <a:p>
            <a:r>
              <a:rPr lang="en-US" sz="1200" b="0" i="0" u="none" strike="noStrike" kern="1200" baseline="0" dirty="0" smtClean="0">
                <a:solidFill>
                  <a:schemeClr val="tx1"/>
                </a:solidFill>
                <a:latin typeface="+mn-lt"/>
                <a:ea typeface="ＭＳ Ｐゴシック" charset="-128"/>
                <a:cs typeface="ＭＳ Ｐゴシック" charset="-128"/>
              </a:rPr>
              <a:t>acceleration region and magnetic field strength. The red lines indicate</a:t>
            </a:r>
          </a:p>
          <a:p>
            <a:r>
              <a:rPr lang="en-US" sz="1200" b="0" i="0" u="none" strike="noStrike" kern="1200" baseline="0" dirty="0" smtClean="0">
                <a:solidFill>
                  <a:schemeClr val="tx1"/>
                </a:solidFill>
                <a:latin typeface="+mn-lt"/>
                <a:ea typeface="ＭＳ Ｐゴシック" charset="-128"/>
                <a:cs typeface="ＭＳ Ｐゴシック" charset="-128"/>
              </a:rPr>
              <a:t>the upper limits due to the loss of confinement in the acceleration region</a:t>
            </a:r>
          </a:p>
          <a:p>
            <a:r>
              <a:rPr lang="en-US" sz="1200" b="0" i="0" u="none" strike="noStrike" kern="1200" baseline="0" dirty="0" smtClean="0">
                <a:solidFill>
                  <a:schemeClr val="tx1"/>
                </a:solidFill>
                <a:latin typeface="+mn-lt"/>
                <a:ea typeface="ＭＳ Ｐゴシック" charset="-128"/>
                <a:cs typeface="ＭＳ Ｐゴシック" charset="-128"/>
              </a:rPr>
              <a:t>for CRs at the knee, ankle, and the Greisen-</a:t>
            </a:r>
            <a:r>
              <a:rPr lang="en-US" sz="1200" b="0" i="0" u="none" strike="noStrike" kern="1200" baseline="0" dirty="0" err="1" smtClean="0">
                <a:solidFill>
                  <a:schemeClr val="tx1"/>
                </a:solidFill>
                <a:latin typeface="+mn-lt"/>
                <a:ea typeface="ＭＳ Ｐゴシック" charset="-128"/>
                <a:cs typeface="ＭＳ Ｐゴシック" charset="-128"/>
              </a:rPr>
              <a:t>Zatsepin</a:t>
            </a:r>
            <a:r>
              <a:rPr lang="en-US" sz="1200" b="0" i="0" u="none" strike="noStrike" kern="1200" baseline="0" dirty="0" smtClean="0">
                <a:solidFill>
                  <a:schemeClr val="tx1"/>
                </a:solidFill>
                <a:latin typeface="+mn-lt"/>
                <a:ea typeface="ＭＳ Ｐゴシック" charset="-128"/>
                <a:cs typeface="ＭＳ Ｐゴシック" charset="-128"/>
              </a:rPr>
              <a:t>-</a:t>
            </a:r>
            <a:r>
              <a:rPr lang="en-US" sz="1200" b="0" i="0" u="none" strike="noStrike" kern="1200" baseline="0" dirty="0" err="1" smtClean="0">
                <a:solidFill>
                  <a:schemeClr val="tx1"/>
                </a:solidFill>
                <a:latin typeface="+mn-lt"/>
                <a:ea typeface="ＭＳ Ｐゴシック" charset="-128"/>
                <a:cs typeface="ＭＳ Ｐゴシック" charset="-128"/>
              </a:rPr>
              <a:t>Kuzmin</a:t>
            </a:r>
            <a:r>
              <a:rPr lang="en-US" sz="1200" b="0" i="0" u="none" strike="noStrike" kern="1200" baseline="0" dirty="0" smtClean="0">
                <a:solidFill>
                  <a:schemeClr val="tx1"/>
                </a:solidFill>
                <a:latin typeface="+mn-lt"/>
                <a:ea typeface="ＭＳ Ｐゴシック" charset="-128"/>
                <a:cs typeface="ＭＳ Ｐゴシック" charset="-128"/>
              </a:rPr>
              <a:t> (GZK) cutoff</a:t>
            </a:r>
          </a:p>
          <a:p>
            <a:r>
              <a:rPr lang="en-US" sz="1200" b="0" i="0" u="none" strike="noStrike" kern="1200" baseline="0" dirty="0" smtClean="0">
                <a:solidFill>
                  <a:schemeClr val="tx1"/>
                </a:solidFill>
                <a:latin typeface="+mn-lt"/>
                <a:ea typeface="ＭＳ Ｐゴシック" charset="-128"/>
                <a:cs typeface="ＭＳ Ｐゴシック" charset="-128"/>
              </a:rPr>
              <a:t>(Greisen, 1966; </a:t>
            </a:r>
            <a:r>
              <a:rPr lang="en-US" sz="1200" b="0" i="0" u="none" strike="noStrike" kern="1200" baseline="0" dirty="0" err="1" smtClean="0">
                <a:solidFill>
                  <a:schemeClr val="tx1"/>
                </a:solidFill>
                <a:latin typeface="+mn-lt"/>
                <a:ea typeface="ＭＳ Ｐゴシック" charset="-128"/>
                <a:cs typeface="ＭＳ Ｐゴシック" charset="-128"/>
              </a:rPr>
              <a:t>Zatsepin</a:t>
            </a:r>
            <a:r>
              <a:rPr lang="en-US" sz="1200" b="0" i="0" u="none" strike="noStrike" kern="1200" baseline="0" dirty="0" smtClean="0">
                <a:solidFill>
                  <a:schemeClr val="tx1"/>
                </a:solidFill>
                <a:latin typeface="+mn-lt"/>
                <a:ea typeface="ＭＳ Ｐゴシック" charset="-128"/>
                <a:cs typeface="ＭＳ Ｐゴシック" charset="-128"/>
              </a:rPr>
              <a:t> and </a:t>
            </a:r>
            <a:r>
              <a:rPr lang="en-US" sz="1200" b="0" i="0" u="none" strike="noStrike" kern="1200" baseline="0" dirty="0" err="1" smtClean="0">
                <a:solidFill>
                  <a:schemeClr val="tx1"/>
                </a:solidFill>
                <a:latin typeface="+mn-lt"/>
                <a:ea typeface="ＭＳ Ｐゴシック" charset="-128"/>
                <a:cs typeface="ＭＳ Ｐゴシック" charset="-128"/>
              </a:rPr>
              <a:t>Kuzmin</a:t>
            </a:r>
            <a:r>
              <a:rPr lang="en-US" sz="1200" b="0" i="0" u="none" strike="noStrike" kern="1200" baseline="0" dirty="0" smtClean="0">
                <a:solidFill>
                  <a:schemeClr val="tx1"/>
                </a:solidFill>
                <a:latin typeface="+mn-lt"/>
                <a:ea typeface="ＭＳ Ｐゴシック" charset="-128"/>
                <a:cs typeface="ＭＳ Ｐゴシック" charset="-128"/>
              </a:rPr>
              <a:t>, 1966). The dotted gray line</a:t>
            </a:r>
          </a:p>
          <a:p>
            <a:r>
              <a:rPr lang="en-US" sz="1200" b="0" i="0" u="none" strike="noStrike" kern="1200" baseline="0" dirty="0" smtClean="0">
                <a:solidFill>
                  <a:schemeClr val="tx1"/>
                </a:solidFill>
                <a:latin typeface="+mn-lt"/>
                <a:ea typeface="ＭＳ Ｐゴシック" charset="-128"/>
                <a:cs typeface="ＭＳ Ｐゴシック" charset="-128"/>
              </a:rPr>
              <a:t>corresponds to a second upper limit that arises from synchrotron losses in</a:t>
            </a:r>
          </a:p>
          <a:p>
            <a:r>
              <a:rPr lang="en-US" sz="1200" b="0" i="0" u="none" strike="noStrike" kern="1200" baseline="0" dirty="0" smtClean="0">
                <a:solidFill>
                  <a:schemeClr val="tx1"/>
                </a:solidFill>
                <a:latin typeface="+mn-lt"/>
                <a:ea typeface="ＭＳ Ｐゴシック" charset="-128"/>
                <a:cs typeface="ＭＳ Ｐゴシック" charset="-128"/>
              </a:rPr>
              <a:t>the sources and interactions in the cosmic photon background. Figure</a:t>
            </a:r>
          </a:p>
          <a:p>
            <a:r>
              <a:rPr lang="en-US" sz="1200" b="0" i="0" u="none" strike="noStrike" kern="1200" baseline="0" dirty="0" smtClean="0">
                <a:solidFill>
                  <a:schemeClr val="tx1"/>
                </a:solidFill>
                <a:latin typeface="+mn-lt"/>
                <a:ea typeface="ＭＳ Ｐゴシック" charset="-128"/>
                <a:cs typeface="ＭＳ Ｐゴシック" charset="-128"/>
              </a:rPr>
              <a:t>taken from </a:t>
            </a:r>
            <a:r>
              <a:rPr lang="en-US" sz="1200" b="0" i="0" u="none" strike="noStrike" kern="1200" baseline="0" dirty="0" err="1" smtClean="0">
                <a:solidFill>
                  <a:schemeClr val="tx1"/>
                </a:solidFill>
                <a:latin typeface="+mn-lt"/>
                <a:ea typeface="ＭＳ Ｐゴシック" charset="-128"/>
                <a:cs typeface="ＭＳ Ｐゴシック" charset="-128"/>
              </a:rPr>
              <a:t>Ahlers</a:t>
            </a:r>
            <a:r>
              <a:rPr lang="en-US" sz="1200" b="0" i="0" u="none" strike="noStrike" kern="1200" baseline="0" dirty="0" smtClean="0">
                <a:solidFill>
                  <a:schemeClr val="tx1"/>
                </a:solidFill>
                <a:latin typeface="+mn-lt"/>
                <a:ea typeface="ＭＳ Ｐゴシック" charset="-128"/>
                <a:cs typeface="ＭＳ Ｐゴシック" charset="-128"/>
              </a:rPr>
              <a:t> et al. (2010a). (For interpretation of the references</a:t>
            </a:r>
          </a:p>
          <a:p>
            <a:r>
              <a:rPr lang="en-US" sz="1200" b="0" i="0" u="none" strike="noStrike" kern="1200" baseline="0" dirty="0" smtClean="0">
                <a:solidFill>
                  <a:schemeClr val="tx1"/>
                </a:solidFill>
                <a:latin typeface="+mn-lt"/>
                <a:ea typeface="ＭＳ Ｐゴシック" charset="-128"/>
                <a:cs typeface="ＭＳ Ｐゴシック" charset="-128"/>
              </a:rPr>
              <a:t>to color in this figure legend, the reader is referred to the web version of</a:t>
            </a:r>
          </a:p>
          <a:p>
            <a:r>
              <a:rPr lang="en-US" sz="1200" b="0" i="0" u="none" strike="noStrike" kern="1200" baseline="0" dirty="0" smtClean="0">
                <a:solidFill>
                  <a:schemeClr val="tx1"/>
                </a:solidFill>
                <a:latin typeface="+mn-lt"/>
                <a:ea typeface="ＭＳ Ｐゴシック" charset="-128"/>
                <a:cs typeface="ＭＳ Ｐゴシック" charset="-128"/>
              </a:rPr>
              <a:t>this article.)</a:t>
            </a: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LHC magnets:</a:t>
            </a:r>
          </a:p>
          <a:p>
            <a:r>
              <a:rPr lang="en-US" sz="1200" b="0" i="0" u="none" strike="noStrike" kern="1200" baseline="0" dirty="0" smtClean="0">
                <a:solidFill>
                  <a:schemeClr val="tx1"/>
                </a:solidFill>
                <a:latin typeface="+mn-lt"/>
                <a:ea typeface="ＭＳ Ｐゴシック" charset="-128"/>
                <a:cs typeface="ＭＳ Ｐゴシック" charset="-128"/>
              </a:rPr>
              <a:t>8 Tesla</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53</a:t>
            </a:fld>
            <a:endParaRPr lang="en-US"/>
          </a:p>
        </p:txBody>
      </p:sp>
    </p:spTree>
    <p:extLst>
      <p:ext uri="{BB962C8B-B14F-4D97-AF65-F5344CB8AC3E}">
        <p14:creationId xmlns:p14="http://schemas.microsoft.com/office/powerpoint/2010/main" val="2025500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mn-lt"/>
                <a:ea typeface="ＭＳ Ｐゴシック" charset="-128"/>
                <a:cs typeface="ＭＳ Ｐゴシック" charset="-128"/>
              </a:rPr>
              <a:t>Figure 4: </a:t>
            </a:r>
            <a:r>
              <a:rPr lang="en-US" sz="1200" kern="1200" dirty="0" smtClean="0">
                <a:solidFill>
                  <a:schemeClr val="tx1"/>
                </a:solidFill>
                <a:effectLst/>
                <a:latin typeface="+mn-lt"/>
                <a:ea typeface="ＭＳ Ｐゴシック" charset="-128"/>
                <a:cs typeface="ＭＳ Ｐゴシック" charset="-128"/>
              </a:rPr>
              <a:t>All-flavor ratio measurement using the ternary PID (this work) on the six-year HESE data sample. The best-fit is marked with ’×’. The solid and dashed lines show the 68% and 95% contours, respectively. Compositions expected at Earth are marked for three different source scenarios. The gray lines show the previously published 68% and 95% contours [13].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58</a:t>
            </a:fld>
            <a:endParaRPr lang="en-US"/>
          </a:p>
        </p:txBody>
      </p:sp>
    </p:spTree>
    <p:extLst>
      <p:ext uri="{BB962C8B-B14F-4D97-AF65-F5344CB8AC3E}">
        <p14:creationId xmlns:p14="http://schemas.microsoft.com/office/powerpoint/2010/main" val="341990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 10.</a:t>
            </a:r>
            <a:r>
              <a:rPr lang="en-US" sz="1200" kern="1200" baseline="0" dirty="0" smtClean="0">
                <a:solidFill>
                  <a:schemeClr val="tx1"/>
                </a:solidFill>
                <a:effectLst/>
                <a:latin typeface="+mn-lt"/>
                <a:ea typeface="ＭＳ Ｐゴシック" charset="-128"/>
                <a:cs typeface="ＭＳ Ｐゴシック" charset="-128"/>
              </a:rPr>
              <a:t>  Neutrino flux upper limits and models as a function of </a:t>
            </a:r>
            <a:r>
              <a:rPr lang="en-US" sz="1200" kern="1200" dirty="0" smtClean="0">
                <a:solidFill>
                  <a:schemeClr val="tx1"/>
                </a:solidFill>
                <a:effectLst/>
                <a:latin typeface="+mn-lt"/>
                <a:ea typeface="ＭＳ Ｐゴシック" charset="-128"/>
                <a:cs typeface="ＭＳ Ｐゴシック" charset="-128"/>
              </a:rPr>
              <a:t>the primary neutrino energy. The thick red curve is the </a:t>
            </a:r>
            <a:r>
              <a:rPr lang="en-US" sz="1200" kern="1200" dirty="0" err="1" smtClean="0">
                <a:solidFill>
                  <a:schemeClr val="tx1"/>
                </a:solidFill>
                <a:effectLst/>
                <a:latin typeface="+mn-lt"/>
                <a:ea typeface="ＭＳ Ｐゴシック" charset="-128"/>
                <a:cs typeface="ＭＳ Ｐゴシック" charset="-128"/>
              </a:rPr>
              <a:t>ντ</a:t>
            </a:r>
            <a:r>
              <a:rPr lang="en-US" sz="1200" kern="1200" dirty="0" smtClean="0">
                <a:solidFill>
                  <a:schemeClr val="tx1"/>
                </a:solidFill>
                <a:effectLst/>
                <a:latin typeface="+mn-lt"/>
                <a:ea typeface="ＭＳ Ｐゴシック" charset="-128"/>
                <a:cs typeface="ＭＳ Ｐゴシック" charset="-128"/>
              </a:rPr>
              <a:t> differential upper limit derived from this analysis, including systematic and statistical errors. In computing the differential upper limit, values of the flux limit were calculated for each energy decade with a sliding energy window of 0.1 decade. The thick black error bars depict the all-flavor astrophysical neutrino flux observed by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[2]. The thick dashed line is the differential upper limit derived from a search for extremely high energy events which has found the first two </a:t>
            </a:r>
            <a:r>
              <a:rPr lang="en-US" sz="1200" kern="1200" dirty="0" err="1" smtClean="0">
                <a:solidFill>
                  <a:schemeClr val="tx1"/>
                </a:solidFill>
                <a:effectLst/>
                <a:latin typeface="+mn-lt"/>
                <a:ea typeface="ＭＳ Ｐゴシック" charset="-128"/>
                <a:cs typeface="ＭＳ Ｐゴシック" charset="-128"/>
              </a:rPr>
              <a:t>PeV</a:t>
            </a:r>
            <a:r>
              <a:rPr lang="en-US" sz="1200" kern="1200" dirty="0" smtClean="0">
                <a:solidFill>
                  <a:schemeClr val="tx1"/>
                </a:solidFill>
                <a:effectLst/>
                <a:latin typeface="+mn-lt"/>
                <a:ea typeface="ＭＳ Ｐゴシック" charset="-128"/>
                <a:cs typeface="ＭＳ Ｐゴシック" charset="-128"/>
              </a:rPr>
              <a:t> cascade events in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[42,47]. The blue dotted line is the Auger differential upper limit from </a:t>
            </a:r>
            <a:r>
              <a:rPr lang="en-US" sz="1200" kern="1200" dirty="0" err="1" smtClean="0">
                <a:solidFill>
                  <a:schemeClr val="tx1"/>
                </a:solidFill>
                <a:effectLst/>
                <a:latin typeface="+mn-lt"/>
                <a:ea typeface="ＭＳ Ｐゴシック" charset="-128"/>
                <a:cs typeface="ＭＳ Ｐゴシック" charset="-128"/>
              </a:rPr>
              <a:t>ντ</a:t>
            </a:r>
            <a:r>
              <a:rPr lang="en-US" sz="1200" kern="1200" dirty="0" smtClean="0">
                <a:solidFill>
                  <a:schemeClr val="tx1"/>
                </a:solidFill>
                <a:effectLst/>
                <a:latin typeface="+mn-lt"/>
                <a:ea typeface="ＭＳ Ｐゴシック" charset="-128"/>
                <a:cs typeface="ＭＳ Ｐゴシック" charset="-128"/>
              </a:rPr>
              <a:t>-induced air showers [27]. The orange dashed line is the Waxman-</a:t>
            </a:r>
            <a:r>
              <a:rPr lang="en-US" sz="1200" kern="1200" dirty="0" err="1" smtClean="0">
                <a:solidFill>
                  <a:schemeClr val="tx1"/>
                </a:solidFill>
                <a:effectLst/>
                <a:latin typeface="+mn-lt"/>
                <a:ea typeface="ＭＳ Ｐゴシック" charset="-128"/>
                <a:cs typeface="ＭＳ Ｐゴシック" charset="-128"/>
              </a:rPr>
              <a:t>Bahcall</a:t>
            </a:r>
            <a:r>
              <a:rPr lang="en-US" sz="1200" kern="1200" dirty="0" smtClean="0">
                <a:solidFill>
                  <a:schemeClr val="tx1"/>
                </a:solidFill>
                <a:effectLst/>
                <a:latin typeface="+mn-lt"/>
                <a:ea typeface="ＭＳ Ｐゴシック" charset="-128"/>
                <a:cs typeface="ＭＳ Ｐゴシック" charset="-128"/>
              </a:rPr>
              <a:t> upper bound which uses the UHECR flux to set a bound on astrophysical neutrino production [48]. The dash-dotted line (magenta) represents the prompt neutrino flux predicted from GRBs; prompt in this context means in time with the gamma rays [49]. The dash-dot-dot line (grey) indicates the neutrino flux predicted from the cores of active galaxies [50]. The thin dash- triple-dot line (red) shows the neutrino flux predicted from star</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 galaxies, which are rich in supernovae [</a:t>
            </a:r>
            <a:r>
              <a:rPr lang="en-US" sz="1200" kern="1200" smtClean="0">
                <a:solidFill>
                  <a:schemeClr val="tx1"/>
                </a:solidFill>
                <a:effectLst/>
                <a:latin typeface="+mn-lt"/>
                <a:ea typeface="ＭＳ Ｐゴシック" charset="-128"/>
                <a:cs typeface="ＭＳ Ｐゴシック" charset="-128"/>
              </a:rPr>
              <a:t>51].</a:t>
            </a:r>
            <a:endParaRPr lang="en-US" sz="1200" kern="1200" dirty="0" smtClean="0">
              <a:solidFill>
                <a:schemeClr val="tx1"/>
              </a:solidFill>
              <a:effectLst/>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59</a:t>
            </a:fld>
            <a:endParaRPr lang="en-US" altLang="en-US"/>
          </a:p>
        </p:txBody>
      </p:sp>
    </p:spTree>
    <p:extLst>
      <p:ext uri="{BB962C8B-B14F-4D97-AF65-F5344CB8AC3E}">
        <p14:creationId xmlns:p14="http://schemas.microsoft.com/office/powerpoint/2010/main" val="453333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from </a:t>
            </a:r>
            <a:r>
              <a:rPr lang="en-US" dirty="0" smtClean="0"/>
              <a:t>http://</a:t>
            </a:r>
            <a:r>
              <a:rPr lang="en-US" dirty="0" err="1" smtClean="0"/>
              <a:t>icecube.wisc.edu</a:t>
            </a:r>
            <a:r>
              <a:rPr lang="en-US" dirty="0" smtClean="0"/>
              <a:t>/news/view/346</a:t>
            </a:r>
          </a:p>
          <a:p>
            <a:pPr fontAlgn="b"/>
            <a:endParaRPr lang="en-US" dirty="0" smtClean="0">
              <a:effectLst/>
            </a:endParaRPr>
          </a:p>
          <a:p>
            <a:r>
              <a:rPr lang="en-US" dirty="0" smtClean="0"/>
              <a:t>We observed a muon event with an energy of multiple </a:t>
            </a:r>
            <a:r>
              <a:rPr lang="en-US" dirty="0" err="1" smtClean="0"/>
              <a:t>PeV</a:t>
            </a:r>
            <a:r>
              <a:rPr lang="en-US" dirty="0" smtClean="0"/>
              <a:t> originating from a neutrino interaction in the vicinity of the </a:t>
            </a:r>
            <a:r>
              <a:rPr lang="en-US" dirty="0" err="1" smtClean="0"/>
              <a:t>IceCube</a:t>
            </a:r>
            <a:r>
              <a:rPr lang="en-US" dirty="0" smtClean="0"/>
              <a:t> detector. </a:t>
            </a:r>
            <a:r>
              <a:rPr lang="en-US" dirty="0" err="1" smtClean="0"/>
              <a:t>IceCube</a:t>
            </a:r>
            <a:r>
              <a:rPr lang="en-US" dirty="0" smtClean="0"/>
              <a:t> is a cubic-kilometer neutrino detector installed in the ice at the geographic South Pole mostly sensitive to neutrinos in the </a:t>
            </a:r>
            <a:r>
              <a:rPr lang="en-US" dirty="0" err="1" smtClean="0"/>
              <a:t>TeV-PeV</a:t>
            </a:r>
            <a:r>
              <a:rPr lang="en-US" dirty="0" smtClean="0"/>
              <a:t> energy range. The event is the highest-energy event in a search for a diffuse flux of astrophysical muon neutrinos using </a:t>
            </a:r>
            <a:r>
              <a:rPr lang="en-US" dirty="0" err="1" smtClean="0"/>
              <a:t>IceCube</a:t>
            </a:r>
            <a:r>
              <a:rPr lang="en-US" dirty="0" smtClean="0"/>
              <a:t> data recorded between May 2009 and May 2015. It was detected on June 11th 2014 (56819.20444852863 MJD) and deposited a total energy of 2.6 +/- 0.3 </a:t>
            </a:r>
            <a:r>
              <a:rPr lang="en-US" dirty="0" err="1" smtClean="0"/>
              <a:t>PeV</a:t>
            </a:r>
            <a:r>
              <a:rPr lang="en-US" dirty="0" smtClean="0"/>
              <a:t> within the instrumented volume of </a:t>
            </a:r>
            <a:r>
              <a:rPr lang="en-US" dirty="0" err="1" smtClean="0"/>
              <a:t>IceCube</a:t>
            </a:r>
            <a:r>
              <a:rPr lang="en-US" dirty="0" smtClean="0"/>
              <a:t>, which is also a lower bound on the muon and neutrino energy. The reconstructed direction of the event (J2000.0) is R.A.: 110.34 </a:t>
            </a:r>
            <a:r>
              <a:rPr lang="en-US" dirty="0" err="1" smtClean="0"/>
              <a:t>deg</a:t>
            </a:r>
            <a:r>
              <a:rPr lang="en-US" dirty="0" smtClean="0"/>
              <a:t> and Decl.: 11.48 deg. For simulated events with the same topology, 99% of them are reconstructed better than 1 </a:t>
            </a:r>
            <a:r>
              <a:rPr lang="en-US" dirty="0" err="1" smtClean="0"/>
              <a:t>deg</a:t>
            </a:r>
            <a:r>
              <a:rPr lang="en-US" dirty="0" smtClean="0"/>
              <a:t> and 50% better than 0.27 deg. The probability of this event being of atmospheric origin is less than 0.01%. The </a:t>
            </a:r>
            <a:r>
              <a:rPr lang="en-US" dirty="0" err="1" smtClean="0"/>
              <a:t>IceCube</a:t>
            </a:r>
            <a:r>
              <a:rPr lang="en-US" dirty="0" smtClean="0"/>
              <a:t> contact persons for this event are Leif </a:t>
            </a:r>
            <a:r>
              <a:rPr lang="en-US" dirty="0" err="1" smtClean="0"/>
              <a:t>Raedel</a:t>
            </a:r>
            <a:r>
              <a:rPr lang="en-US" dirty="0" smtClean="0"/>
              <a:t> (RWTH Aachen University, </a:t>
            </a:r>
            <a:r>
              <a:rPr lang="en-US" dirty="0" err="1" smtClean="0"/>
              <a:t>raedel@physik.rwth-aachen.de</a:t>
            </a:r>
            <a:r>
              <a:rPr lang="en-US" dirty="0" smtClean="0"/>
              <a:t>) and Sebastian </a:t>
            </a:r>
            <a:r>
              <a:rPr lang="en-US" dirty="0" err="1" smtClean="0"/>
              <a:t>Schoenen</a:t>
            </a:r>
            <a:r>
              <a:rPr lang="en-US" dirty="0" smtClean="0"/>
              <a:t> (RWTH Aachen University, </a:t>
            </a:r>
            <a:r>
              <a:rPr lang="en-US" dirty="0" err="1" smtClean="0"/>
              <a:t>schoenen@physik.rwth-aachen.de</a:t>
            </a:r>
            <a:r>
              <a:rPr lang="en-US" dirty="0" smtClean="0"/>
              <a:t>) </a:t>
            </a:r>
          </a:p>
          <a:p>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62</a:t>
            </a:fld>
            <a:endParaRPr lang="en-US" altLang="en-US"/>
          </a:p>
        </p:txBody>
      </p:sp>
    </p:spTree>
    <p:extLst>
      <p:ext uri="{BB962C8B-B14F-4D97-AF65-F5344CB8AC3E}">
        <p14:creationId xmlns:p14="http://schemas.microsoft.com/office/powerpoint/2010/main" val="146931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smtClean="0"/>
              <a:t>IceTop</a:t>
            </a:r>
            <a:r>
              <a:rPr lang="en-US" dirty="0" smtClean="0"/>
              <a:t>: </a:t>
            </a:r>
            <a:r>
              <a:rPr lang="en-US" sz="1200" kern="0" dirty="0" smtClean="0">
                <a:latin typeface="+mn-lt"/>
                <a:ea typeface="Calibri" charset="0"/>
                <a:cs typeface="Calibri" charset="0"/>
                <a:sym typeface="Arial"/>
              </a:rPr>
              <a:t>81x2 tanks, 324 optical sensors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smtClean="0"/>
              <a:t>DeepCore</a:t>
            </a:r>
            <a:r>
              <a:rPr lang="en-US" dirty="0" smtClean="0"/>
              <a:t>: </a:t>
            </a:r>
            <a:r>
              <a:rPr lang="en-US" sz="1200" kern="0" dirty="0" smtClean="0">
                <a:latin typeface="+mn-lt"/>
                <a:ea typeface="Calibri" charset="0"/>
                <a:cs typeface="Calibri" charset="0"/>
                <a:sym typeface="Arial"/>
              </a:rPr>
              <a:t>8 strings, 480 optical sensors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dirty="0" smtClean="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0" dirty="0" smtClean="0">
                <a:latin typeface="+mn-lt"/>
                <a:ea typeface="Calibri" charset="0"/>
                <a:cs typeface="Calibri" charset="0"/>
                <a:sym typeface="Arial"/>
              </a:rPr>
              <a:t>Larger than most radio</a:t>
            </a:r>
            <a:r>
              <a:rPr lang="en-US" sz="1200" kern="0" baseline="0" dirty="0" smtClean="0">
                <a:latin typeface="+mn-lt"/>
                <a:ea typeface="Calibri" charset="0"/>
                <a:cs typeface="Calibri" charset="0"/>
                <a:sym typeface="Arial"/>
              </a:rPr>
              <a:t> telescopes including FAST but not </a:t>
            </a:r>
            <a:r>
              <a:rPr lang="en-US" sz="1200" kern="0" baseline="0" dirty="0" err="1" smtClean="0">
                <a:latin typeface="+mn-lt"/>
                <a:ea typeface="Calibri" charset="0"/>
                <a:cs typeface="Calibri" charset="0"/>
                <a:sym typeface="Arial"/>
              </a:rPr>
              <a:t>Molonglo</a:t>
            </a:r>
            <a:endParaRPr lang="en-US" sz="1200" kern="0" baseline="0" dirty="0" smtClean="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baseline="0" dirty="0" smtClean="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smtClean="0">
                <a:latin typeface="Calibri" charset="0"/>
                <a:ea typeface="ＭＳ Ｐゴシック" charset="0"/>
                <a:cs typeface="ＭＳ Ｐゴシック" charset="0"/>
              </a:rPr>
              <a:t>Molonglo</a:t>
            </a:r>
            <a:r>
              <a:rPr lang="en-US" dirty="0" smtClean="0">
                <a:latin typeface="Calibri" charset="0"/>
                <a:ea typeface="ＭＳ Ｐゴシック" charset="0"/>
                <a:cs typeface="ＭＳ Ｐゴシック" charset="0"/>
              </a:rPr>
              <a:t>: </a:t>
            </a:r>
            <a:r>
              <a:rPr lang="it-IT" dirty="0" smtClean="0"/>
              <a:t>1.6 km x 12 m </a:t>
            </a:r>
          </a:p>
          <a:p>
            <a:r>
              <a:rPr lang="en-US" dirty="0" smtClean="0">
                <a:latin typeface="Calibri" charset="0"/>
                <a:ea typeface="ＭＳ Ｐゴシック" charset="0"/>
                <a:cs typeface="ＭＳ Ｐゴシック" charset="0"/>
              </a:rPr>
              <a:t>FAST: 0.5</a:t>
            </a:r>
            <a:r>
              <a:rPr lang="en-US" baseline="0" dirty="0" smtClean="0">
                <a:latin typeface="Calibri" charset="0"/>
                <a:ea typeface="ＭＳ Ｐゴシック" charset="0"/>
                <a:cs typeface="ＭＳ Ｐゴシック" charset="0"/>
              </a:rPr>
              <a:t> km</a:t>
            </a:r>
          </a:p>
          <a:p>
            <a:r>
              <a:rPr lang="en-US" baseline="0" dirty="0" smtClean="0">
                <a:latin typeface="Calibri" charset="0"/>
                <a:ea typeface="ＭＳ Ｐゴシック" charset="0"/>
                <a:cs typeface="ＭＳ Ｐゴシック" charset="0"/>
              </a:rPr>
              <a:t>CHIME: 20 x 100 m</a:t>
            </a:r>
            <a:endParaRPr lang="en-US" dirty="0" smtClean="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dirty="0" smtClean="0">
              <a:latin typeface="+mn-lt"/>
              <a:ea typeface="Calibri" charset="0"/>
              <a:cs typeface="Calibri" charset="0"/>
              <a:sym typeface="Arial"/>
            </a:endParaRP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5</a:t>
            </a:fld>
            <a:endParaRPr lang="en-US"/>
          </a:p>
        </p:txBody>
      </p:sp>
    </p:spTree>
    <p:extLst>
      <p:ext uri="{BB962C8B-B14F-4D97-AF65-F5344CB8AC3E}">
        <p14:creationId xmlns:p14="http://schemas.microsoft.com/office/powerpoint/2010/main" val="2140242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charset="-128"/>
                <a:cs typeface="ＭＳ Ｐゴシック" charset="-128"/>
              </a:rPr>
              <a:t>Figure 3 </a:t>
            </a:r>
            <a:r>
              <a:rPr lang="en-US" sz="1200" kern="1200" dirty="0" smtClean="0">
                <a:solidFill>
                  <a:schemeClr val="tx1"/>
                </a:solidFill>
                <a:effectLst/>
                <a:latin typeface="+mn-lt"/>
                <a:ea typeface="ＭＳ Ｐゴシック" charset="-128"/>
                <a:cs typeface="ＭＳ Ｐゴシック" charset="-128"/>
              </a:rPr>
              <a:t>| </a:t>
            </a:r>
            <a:r>
              <a:rPr lang="en-US" sz="1200" b="1" kern="1200" dirty="0" smtClean="0">
                <a:solidFill>
                  <a:schemeClr val="tx1"/>
                </a:solidFill>
                <a:effectLst/>
                <a:latin typeface="+mn-lt"/>
                <a:ea typeface="ＭＳ Ｐゴシック" charset="-128"/>
                <a:cs typeface="ＭＳ Ｐゴシック" charset="-128"/>
              </a:rPr>
              <a:t>Cross-section data compared with Monte Carlo model predictions. </a:t>
            </a:r>
            <a:r>
              <a:rPr lang="en-US" sz="1200" kern="1200" dirty="0" smtClean="0">
                <a:solidFill>
                  <a:schemeClr val="tx1"/>
                </a:solidFill>
                <a:effectLst/>
                <a:latin typeface="+mn-lt"/>
                <a:ea typeface="ＭＳ Ｐゴシック" charset="-128"/>
                <a:cs typeface="ＭＳ Ｐゴシック" charset="-128"/>
              </a:rPr>
              <a:t>Energy spectrum of the data (black points) and the best-fit results (red curve) with the cross-sections fixed to 0.2 (green) and 3.0 (blue) times that predicted by the standard model for events with zenith angles between 110° and 180°, where absorption is substantial, are shown in the top panel. The bottom panel shows the ratios of the data to the three Monte Carlo predictions. The error bars show the 1</a:t>
            </a:r>
            <a:r>
              <a:rPr lang="en-US" sz="1200" i="1" kern="1200" dirty="0" smtClean="0">
                <a:solidFill>
                  <a:schemeClr val="tx1"/>
                </a:solidFill>
                <a:effectLst/>
                <a:latin typeface="+mn-lt"/>
                <a:ea typeface="ＭＳ Ｐゴシック" charset="-128"/>
                <a:cs typeface="ＭＳ Ｐゴシック" charset="-128"/>
              </a:rPr>
              <a:t>σ </a:t>
            </a:r>
            <a:r>
              <a:rPr lang="en-US" sz="1200" kern="1200" dirty="0" smtClean="0">
                <a:solidFill>
                  <a:schemeClr val="tx1"/>
                </a:solidFill>
                <a:effectLst/>
                <a:latin typeface="+mn-lt"/>
                <a:ea typeface="ＭＳ Ｐゴシック" charset="-128"/>
                <a:cs typeface="ＭＳ Ｐゴシック" charset="-128"/>
              </a:rPr>
              <a:t>(statistical only) errors.</a:t>
            </a:r>
            <a:endParaRPr lang="en-US" dirty="0" smtClean="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64</a:t>
            </a:fld>
            <a:endParaRPr lang="en-US"/>
          </a:p>
        </p:txBody>
      </p:sp>
    </p:spTree>
    <p:extLst>
      <p:ext uri="{BB962C8B-B14F-4D97-AF65-F5344CB8AC3E}">
        <p14:creationId xmlns:p14="http://schemas.microsoft.com/office/powerpoint/2010/main" val="1629267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FIG.4 (color online). The two observed events from (a) August 2011 and (b) January 2012. Each sphere represents a DOM. Colors represent the arrival times of the photons where red indicates early and blue late times. The size of the spheres is a measure for the recorded number of photoelectrons.</a:t>
            </a:r>
          </a:p>
          <a:p>
            <a:endParaRPr lang="en-US" altLang="en-US" dirty="0"/>
          </a:p>
          <a:p>
            <a:r>
              <a:rPr lang="en-US" altLang="en-US" dirty="0"/>
              <a:t>http://</a:t>
            </a:r>
            <a:r>
              <a:rPr lang="en-US" altLang="en-US" dirty="0" err="1"/>
              <a:t>antarcticaneutrinos.blogspot.com</a:t>
            </a:r>
            <a:r>
              <a:rPr lang="en-US" altLang="en-US" dirty="0"/>
              <a:t>/2013/04/</a:t>
            </a:r>
            <a:r>
              <a:rPr lang="en-US" altLang="en-US" dirty="0" err="1"/>
              <a:t>bert</a:t>
            </a:r>
            <a:r>
              <a:rPr lang="en-US" altLang="en-US" dirty="0"/>
              <a:t>-and-</a:t>
            </a:r>
            <a:r>
              <a:rPr lang="en-US" altLang="en-US" dirty="0" err="1"/>
              <a:t>ernie</a:t>
            </a:r>
            <a:r>
              <a:rPr lang="en-US" altLang="en-US" dirty="0"/>
              <a:t>-step-</a:t>
            </a:r>
            <a:r>
              <a:rPr lang="en-US" altLang="en-US" dirty="0" err="1"/>
              <a:t>out.html</a:t>
            </a:r>
            <a:endParaRPr lang="en-US" altLang="en-US" dirty="0"/>
          </a:p>
          <a:p>
            <a:endParaRPr lang="en-US" altLang="en-US" dirty="0"/>
          </a:p>
          <a:p>
            <a:r>
              <a:rPr lang="en-US" altLang="en-US" dirty="0"/>
              <a:t>Bert (left), Ernie (right)</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6CFF51D-5DED-8B4B-BFBF-7DD458E851E6}" type="slidenum">
              <a:rPr lang="en-US" altLang="en-US" sz="1200"/>
              <a:pPr eaLnBrk="1" hangingPunct="1"/>
              <a:t>65</a:t>
            </a:fld>
            <a:endParaRPr lang="en-US" altLang="en-US" sz="1200"/>
          </a:p>
        </p:txBody>
      </p:sp>
    </p:spTree>
    <p:extLst>
      <p:ext uri="{BB962C8B-B14F-4D97-AF65-F5344CB8AC3E}">
        <p14:creationId xmlns:p14="http://schemas.microsoft.com/office/powerpoint/2010/main" val="1472058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Science paper: 687 citations according</a:t>
            </a:r>
            <a:r>
              <a:rPr lang="en-US" baseline="0" dirty="0" smtClean="0"/>
              <a:t> to </a:t>
            </a:r>
            <a:r>
              <a:rPr lang="en-US" dirty="0" smtClean="0"/>
              <a:t>Google Scholar May 25 2017</a:t>
            </a:r>
          </a:p>
          <a:p>
            <a:endParaRPr lang="en-US" dirty="0" smtClean="0"/>
          </a:p>
          <a:p>
            <a:r>
              <a:rPr lang="en-US" dirty="0" smtClean="0"/>
              <a:t>13.5 events per year</a:t>
            </a:r>
          </a:p>
          <a:p>
            <a:endParaRPr lang="en-US" dirty="0" smtClean="0"/>
          </a:p>
          <a:p>
            <a:r>
              <a:rPr lang="en-US" dirty="0" smtClean="0"/>
              <a:t>How</a:t>
            </a:r>
            <a:r>
              <a:rPr lang="en-US" baseline="0" dirty="0" smtClean="0"/>
              <a:t> many of 54 are background?</a:t>
            </a:r>
          </a:p>
          <a:p>
            <a:r>
              <a:rPr lang="en-US" baseline="0" dirty="0" err="1" smtClean="0"/>
              <a:t>Atm</a:t>
            </a:r>
            <a:r>
              <a:rPr lang="en-US" baseline="0" dirty="0" smtClean="0"/>
              <a:t> muon: 12.6 ± 5.1</a:t>
            </a:r>
          </a:p>
          <a:p>
            <a:r>
              <a:rPr lang="en-US" dirty="0" err="1" smtClean="0"/>
              <a:t>Atm</a:t>
            </a:r>
            <a:r>
              <a:rPr lang="en-US" dirty="0" smtClean="0"/>
              <a:t> neutrinos: 9.0 +8.0 -2.2</a:t>
            </a:r>
          </a:p>
          <a:p>
            <a:r>
              <a:rPr lang="en-US" dirty="0" smtClean="0"/>
              <a:t>So ~40% are background</a:t>
            </a:r>
          </a:p>
          <a:p>
            <a:endParaRPr lang="en-US" dirty="0" smtClean="0"/>
          </a:p>
          <a:p>
            <a:r>
              <a:rPr lang="en-US" dirty="0" smtClean="0"/>
              <a:t>Back</a:t>
            </a:r>
            <a:r>
              <a:rPr lang="en-US" baseline="0" dirty="0" smtClean="0"/>
              <a:t> of envelope significance: 54 on 21.6±9.5, so (54-21.6)/9.5 = 3.4 but this does not energy and direction distributions</a:t>
            </a:r>
          </a:p>
          <a:p>
            <a:endParaRPr lang="en-US" baseline="0" dirty="0" smtClean="0"/>
          </a:p>
          <a:p>
            <a:r>
              <a:rPr lang="en-US" baseline="0" dirty="0" smtClean="0"/>
              <a:t>Events 1-28 (years 1-2):</a:t>
            </a:r>
          </a:p>
          <a:p>
            <a:r>
              <a:rPr lang="en-US" baseline="0" dirty="0" smtClean="0"/>
              <a:t>7 tracks</a:t>
            </a:r>
          </a:p>
          <a:p>
            <a:r>
              <a:rPr lang="en-US" baseline="0" dirty="0" smtClean="0"/>
              <a:t>21 showers</a:t>
            </a:r>
          </a:p>
          <a:p>
            <a:endParaRPr lang="en-US" baseline="0" dirty="0" smtClean="0"/>
          </a:p>
          <a:p>
            <a:r>
              <a:rPr lang="en-US" baseline="0" dirty="0" smtClean="0"/>
              <a:t>Events 29-37 (year 3):</a:t>
            </a:r>
          </a:p>
          <a:p>
            <a:r>
              <a:rPr lang="en-US" baseline="0" dirty="0" smtClean="0"/>
              <a:t>1 track</a:t>
            </a:r>
          </a:p>
          <a:p>
            <a:r>
              <a:rPr lang="en-US" baseline="0" dirty="0" smtClean="0"/>
              <a:t>7 showers</a:t>
            </a:r>
          </a:p>
          <a:p>
            <a:r>
              <a:rPr lang="en-US" baseline="0" dirty="0" smtClean="0"/>
              <a:t>1 coincident (background)</a:t>
            </a:r>
          </a:p>
          <a:p>
            <a:endParaRPr lang="en-US" baseline="0" dirty="0" smtClean="0"/>
          </a:p>
          <a:p>
            <a:r>
              <a:rPr lang="en-US" dirty="0" smtClean="0"/>
              <a:t>Events 38-54</a:t>
            </a:r>
            <a:r>
              <a:rPr lang="en-US" baseline="0" dirty="0" smtClean="0"/>
              <a:t> (year 4):</a:t>
            </a:r>
            <a:endParaRPr lang="en-US" dirty="0" smtClean="0"/>
          </a:p>
          <a:p>
            <a:r>
              <a:rPr lang="en-US" dirty="0" smtClean="0"/>
              <a:t>6 tracks</a:t>
            </a:r>
          </a:p>
          <a:p>
            <a:r>
              <a:rPr lang="en-US" dirty="0" smtClean="0"/>
              <a:t>11</a:t>
            </a:r>
            <a:r>
              <a:rPr lang="en-US" baseline="0" dirty="0" smtClean="0"/>
              <a:t> showers</a:t>
            </a:r>
          </a:p>
          <a:p>
            <a:endParaRPr lang="en-US" baseline="0" dirty="0" smtClean="0"/>
          </a:p>
          <a:p>
            <a:r>
              <a:rPr lang="en-US" baseline="0" dirty="0" smtClean="0"/>
              <a:t>Total:</a:t>
            </a:r>
          </a:p>
          <a:p>
            <a:r>
              <a:rPr lang="en-US" baseline="0" dirty="0" smtClean="0"/>
              <a:t>14 tracks</a:t>
            </a:r>
          </a:p>
          <a:p>
            <a:r>
              <a:rPr lang="en-US" baseline="0" dirty="0" smtClean="0"/>
              <a:t>39 showers</a:t>
            </a:r>
          </a:p>
          <a:p>
            <a:r>
              <a:rPr lang="en-US" baseline="0" dirty="0" smtClean="0"/>
              <a:t>1 coincident (background)</a:t>
            </a:r>
          </a:p>
          <a:p>
            <a:r>
              <a:rPr lang="en-US" baseline="0" dirty="0" smtClean="0"/>
              <a:t>54 total</a:t>
            </a:r>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66</a:t>
            </a:fld>
            <a:endParaRPr lang="en-US"/>
          </a:p>
        </p:txBody>
      </p:sp>
    </p:spTree>
    <p:extLst>
      <p:ext uri="{BB962C8B-B14F-4D97-AF65-F5344CB8AC3E}">
        <p14:creationId xmlns:p14="http://schemas.microsoft.com/office/powerpoint/2010/main" val="9111537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Figure caption: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FIG. 9. The results of the likelihood scan performed in the analysis. The solid lines in the larger panel show the exclusion limits set in this study at 90% (dark blue) and 99% C.L. (light blue) assuming the normal neutrino (NO) mass ordering and using critical values from χ2 with 2 </a:t>
            </a:r>
            <a:r>
              <a:rPr lang="en-US" sz="1200" kern="1200" dirty="0" err="1" smtClean="0">
                <a:solidFill>
                  <a:schemeClr val="tx1"/>
                </a:solidFill>
                <a:effectLst/>
                <a:latin typeface="+mn-lt"/>
                <a:ea typeface="ＭＳ Ｐゴシック" charset="-128"/>
                <a:cs typeface="ＭＳ Ｐゴシック" charset="-128"/>
              </a:rPr>
              <a:t>d.o.f</a:t>
            </a:r>
            <a:r>
              <a:rPr lang="en-US" sz="1200" kern="1200" dirty="0" smtClean="0">
                <a:solidFill>
                  <a:schemeClr val="tx1"/>
                </a:solidFill>
                <a:effectLst/>
                <a:latin typeface="+mn-lt"/>
                <a:ea typeface="ＭＳ Ｐゴシック" charset="-128"/>
                <a:cs typeface="ＭＳ Ｐゴシック" charset="-128"/>
              </a:rPr>
              <a:t>. The dark (light) red dash-dotted lines represent the 90% (99%) C.L. exclusions assuming an inverted mass ordering (IO). The dashed lines show the exclusion from the Super-</a:t>
            </a:r>
            <a:r>
              <a:rPr lang="en-US" sz="1200" kern="1200" dirty="0" err="1" smtClean="0">
                <a:solidFill>
                  <a:schemeClr val="tx1"/>
                </a:solidFill>
                <a:effectLst/>
                <a:latin typeface="+mn-lt"/>
                <a:ea typeface="ＭＳ Ｐゴシック" charset="-128"/>
                <a:cs typeface="ＭＳ Ｐゴシック" charset="-128"/>
              </a:rPr>
              <a:t>Kamiokande</a:t>
            </a:r>
            <a:r>
              <a:rPr lang="en-US" sz="1200" kern="1200" dirty="0" smtClean="0">
                <a:solidFill>
                  <a:schemeClr val="tx1"/>
                </a:solidFill>
                <a:effectLst/>
                <a:latin typeface="+mn-lt"/>
                <a:ea typeface="ＭＳ Ｐゴシック" charset="-128"/>
                <a:cs typeface="ＭＳ Ｐゴシック" charset="-128"/>
              </a:rPr>
              <a:t> experiment [66]. The top and right panels show the projection of the likelihood on the mixing matrix elements jUμ4j2 and jUτ4j2, respectively. </a:t>
            </a:r>
            <a:endParaRPr lang="en-US" dirty="0" smtClean="0"/>
          </a:p>
          <a:p>
            <a:endParaRPr lang="en-US" dirty="0" smtClean="0"/>
          </a:p>
          <a:p>
            <a:r>
              <a:rPr lang="en-US" dirty="0" smtClean="0"/>
              <a:t>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We present a search for a light sterile neutrino using three years of atmospheric neutrino data from the </a:t>
            </a:r>
            <a:r>
              <a:rPr lang="en-US" sz="1200" kern="1200" dirty="0" err="1" smtClean="0">
                <a:solidFill>
                  <a:schemeClr val="tx1"/>
                </a:solidFill>
                <a:effectLst/>
                <a:latin typeface="+mn-lt"/>
                <a:ea typeface="ＭＳ Ｐゴシック" charset="-128"/>
                <a:cs typeface="ＭＳ Ｐゴシック" charset="-128"/>
              </a:rPr>
              <a:t>DeepCore</a:t>
            </a:r>
            <a:r>
              <a:rPr lang="en-US" sz="1200" kern="1200" dirty="0" smtClean="0">
                <a:solidFill>
                  <a:schemeClr val="tx1"/>
                </a:solidFill>
                <a:effectLst/>
                <a:latin typeface="+mn-lt"/>
                <a:ea typeface="ＭＳ Ｐゴシック" charset="-128"/>
                <a:cs typeface="ＭＳ Ｐゴシック" charset="-128"/>
              </a:rPr>
              <a:t> detector in the energy range of approximately 10–60 GeV. </a:t>
            </a:r>
            <a:r>
              <a:rPr lang="en-US" sz="1200" kern="1200" dirty="0" err="1" smtClean="0">
                <a:solidFill>
                  <a:schemeClr val="tx1"/>
                </a:solidFill>
                <a:effectLst/>
                <a:latin typeface="+mn-lt"/>
                <a:ea typeface="ＭＳ Ｐゴシック" charset="-128"/>
                <a:cs typeface="ＭＳ Ｐゴシック" charset="-128"/>
              </a:rPr>
              <a:t>DeepCore</a:t>
            </a:r>
            <a:r>
              <a:rPr lang="en-US" sz="1200" kern="1200" dirty="0" smtClean="0">
                <a:solidFill>
                  <a:schemeClr val="tx1"/>
                </a:solidFill>
                <a:effectLst/>
                <a:latin typeface="+mn-lt"/>
                <a:ea typeface="ＭＳ Ｐゴシック" charset="-128"/>
                <a:cs typeface="ＭＳ Ｐゴシック" charset="-128"/>
              </a:rPr>
              <a:t> is the low-energy subarray of the </a:t>
            </a:r>
            <a:r>
              <a:rPr lang="en-US" sz="1200" kern="1200" dirty="0" err="1" smtClean="0">
                <a:solidFill>
                  <a:schemeClr val="tx1"/>
                </a:solidFill>
                <a:effectLst/>
                <a:latin typeface="+mn-lt"/>
                <a:ea typeface="ＭＳ Ｐゴシック" charset="-128"/>
                <a:cs typeface="ＭＳ Ｐゴシック" charset="-128"/>
              </a:rPr>
              <a:t>IceCube</a:t>
            </a:r>
            <a:r>
              <a:rPr lang="en-US" sz="1200" kern="1200" dirty="0" smtClean="0">
                <a:solidFill>
                  <a:schemeClr val="tx1"/>
                </a:solidFill>
                <a:effectLst/>
                <a:latin typeface="+mn-lt"/>
                <a:ea typeface="ＭＳ Ｐゴシック" charset="-128"/>
                <a:cs typeface="ＭＳ Ｐゴシック" charset="-128"/>
              </a:rPr>
              <a:t> Neutrino Observatory. The standard three-neutrino paradigm can be probed by adding an additional light (Δm241 ∼ 1 eV2) sterile neutrino. Sterile neutrinos do not interact through the standard weak interaction and, therefore, cannot be directly detected. However, their mixing with the three active neutrino states leaves an imprint on the standard atmospheric neutrino oscillations for energies below 100 GeV. A search for such mixing via muon neutrino disappearance is presented here. The data are found to be consistent with the standard three-neutrino hypothesis. Therefore, we derive limits on the mixing matrix elements at the level of jUμ4j2 &lt; 0.11 and jUτ4j2 &lt; 0.15 (90% C.L.) for the sterile neutrino mass splitting Δm241 1⁄4 1.0 eV2.</a:t>
            </a:r>
            <a:endParaRPr lang="en-US" dirty="0" smtClean="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68</a:t>
            </a:fld>
            <a:endParaRPr lang="en-US"/>
          </a:p>
        </p:txBody>
      </p:sp>
    </p:spTree>
    <p:extLst>
      <p:ext uri="{BB962C8B-B14F-4D97-AF65-F5344CB8AC3E}">
        <p14:creationId xmlns:p14="http://schemas.microsoft.com/office/powerpoint/2010/main" val="460523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324307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from </a:t>
            </a:r>
            <a:r>
              <a:rPr lang="en-US" dirty="0" smtClean="0"/>
              <a:t>http://</a:t>
            </a:r>
            <a:r>
              <a:rPr lang="en-US" dirty="0" err="1" smtClean="0"/>
              <a:t>icecube.wisc.edu</a:t>
            </a:r>
            <a:r>
              <a:rPr lang="en-US" dirty="0" smtClean="0"/>
              <a:t>/news/view/346</a:t>
            </a:r>
          </a:p>
          <a:p>
            <a:pPr fontAlgn="b"/>
            <a:endParaRPr lang="en-US" dirty="0" smtClean="0">
              <a:effectLst/>
            </a:endParaRPr>
          </a:p>
          <a:p>
            <a:r>
              <a:rPr lang="en-US" dirty="0" smtClean="0"/>
              <a:t>We observed a muon event with an energy of multiple </a:t>
            </a:r>
            <a:r>
              <a:rPr lang="en-US" dirty="0" err="1" smtClean="0"/>
              <a:t>PeV</a:t>
            </a:r>
            <a:r>
              <a:rPr lang="en-US" dirty="0" smtClean="0"/>
              <a:t> originating from a neutrino interaction in the vicinity of the </a:t>
            </a:r>
            <a:r>
              <a:rPr lang="en-US" dirty="0" err="1" smtClean="0"/>
              <a:t>IceCube</a:t>
            </a:r>
            <a:r>
              <a:rPr lang="en-US" dirty="0" smtClean="0"/>
              <a:t> detector. </a:t>
            </a:r>
            <a:r>
              <a:rPr lang="en-US" dirty="0" err="1" smtClean="0"/>
              <a:t>IceCube</a:t>
            </a:r>
            <a:r>
              <a:rPr lang="en-US" dirty="0" smtClean="0"/>
              <a:t> is a cubic-kilometer neutrino detector installed in the ice at the geographic South Pole mostly sensitive to neutrinos in the </a:t>
            </a:r>
            <a:r>
              <a:rPr lang="en-US" dirty="0" err="1" smtClean="0"/>
              <a:t>TeV-PeV</a:t>
            </a:r>
            <a:r>
              <a:rPr lang="en-US" dirty="0" smtClean="0"/>
              <a:t> energy range. The event is the highest-energy event in a search for a diffuse flux of astrophysical muon neutrinos using </a:t>
            </a:r>
            <a:r>
              <a:rPr lang="en-US" dirty="0" err="1" smtClean="0"/>
              <a:t>IceCube</a:t>
            </a:r>
            <a:r>
              <a:rPr lang="en-US" dirty="0" smtClean="0"/>
              <a:t> data recorded between May 2009 and May 2015. It was detected on June 11th 2014 (56819.20444852863 MJD) and deposited a total energy of 2.6 +/- 0.3 </a:t>
            </a:r>
            <a:r>
              <a:rPr lang="en-US" dirty="0" err="1" smtClean="0"/>
              <a:t>PeV</a:t>
            </a:r>
            <a:r>
              <a:rPr lang="en-US" dirty="0" smtClean="0"/>
              <a:t> within the instrumented volume of </a:t>
            </a:r>
            <a:r>
              <a:rPr lang="en-US" dirty="0" err="1" smtClean="0"/>
              <a:t>IceCube</a:t>
            </a:r>
            <a:r>
              <a:rPr lang="en-US" dirty="0" smtClean="0"/>
              <a:t>, which is also a lower bound on the muon and neutrino energy. The reconstructed direction of the event (J2000.0) is R.A.: 110.34 </a:t>
            </a:r>
            <a:r>
              <a:rPr lang="en-US" dirty="0" err="1" smtClean="0"/>
              <a:t>deg</a:t>
            </a:r>
            <a:r>
              <a:rPr lang="en-US" dirty="0" smtClean="0"/>
              <a:t> and Decl.: 11.48 deg. For simulated events with the same topology, 99% of them are reconstructed better than 1 </a:t>
            </a:r>
            <a:r>
              <a:rPr lang="en-US" dirty="0" err="1" smtClean="0"/>
              <a:t>deg</a:t>
            </a:r>
            <a:r>
              <a:rPr lang="en-US" dirty="0" smtClean="0"/>
              <a:t> and 50% better than 0.27 deg. The probability of this event being of atmospheric origin is less than 0.01%. The </a:t>
            </a:r>
            <a:r>
              <a:rPr lang="en-US" dirty="0" err="1" smtClean="0"/>
              <a:t>IceCube</a:t>
            </a:r>
            <a:r>
              <a:rPr lang="en-US" dirty="0" smtClean="0"/>
              <a:t> contact persons for this event are Leif </a:t>
            </a:r>
            <a:r>
              <a:rPr lang="en-US" dirty="0" err="1" smtClean="0"/>
              <a:t>Raedel</a:t>
            </a:r>
            <a:r>
              <a:rPr lang="en-US" dirty="0" smtClean="0"/>
              <a:t> (RWTH Aachen University, </a:t>
            </a:r>
            <a:r>
              <a:rPr lang="en-US" dirty="0" err="1" smtClean="0"/>
              <a:t>raedel@physik.rwth-aachen.de</a:t>
            </a:r>
            <a:r>
              <a:rPr lang="en-US" dirty="0" smtClean="0"/>
              <a:t>) and Sebastian </a:t>
            </a:r>
            <a:r>
              <a:rPr lang="en-US" dirty="0" err="1" smtClean="0"/>
              <a:t>Schoenen</a:t>
            </a:r>
            <a:r>
              <a:rPr lang="en-US" dirty="0" smtClean="0"/>
              <a:t> (RWTH Aachen University, </a:t>
            </a:r>
            <a:r>
              <a:rPr lang="en-US" dirty="0" err="1" smtClean="0"/>
              <a:t>schoenen@physik.rwth-aachen.de</a:t>
            </a:r>
            <a:r>
              <a:rPr lang="en-US" dirty="0" smtClean="0"/>
              <a:t>) </a:t>
            </a:r>
          </a:p>
          <a:p>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71</a:t>
            </a:fld>
            <a:endParaRPr lang="en-US" altLang="en-US"/>
          </a:p>
        </p:txBody>
      </p:sp>
    </p:spTree>
    <p:extLst>
      <p:ext uri="{BB962C8B-B14F-4D97-AF65-F5344CB8AC3E}">
        <p14:creationId xmlns:p14="http://schemas.microsoft.com/office/powerpoint/2010/main" val="1204959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ＭＳ Ｐゴシック" charset="-128"/>
                <a:cs typeface="ＭＳ Ｐゴシック" charset="-128"/>
              </a:rPr>
              <a:t>Francis: 550 cosmic neutrinos in the Aachen analysis on a background of 340,000</a:t>
            </a:r>
          </a:p>
          <a:p>
            <a:endParaRPr lang="en-US" sz="1200" b="0" i="0" kern="1200" dirty="0" smtClean="0">
              <a:solidFill>
                <a:schemeClr val="tx1"/>
              </a:solidFill>
              <a:effectLst/>
              <a:latin typeface="+mn-lt"/>
              <a:ea typeface="ＭＳ Ｐゴシック" charset="-128"/>
              <a:cs typeface="ＭＳ Ｐゴシック" charset="-128"/>
            </a:endParaRPr>
          </a:p>
          <a:p>
            <a:r>
              <a:rPr lang="en-US" sz="1200" b="0" i="0" kern="1200" dirty="0" smtClean="0">
                <a:solidFill>
                  <a:schemeClr val="tx1"/>
                </a:solidFill>
                <a:effectLst/>
                <a:latin typeface="+mn-lt"/>
                <a:ea typeface="ＭＳ Ｐゴシック" charset="-128"/>
                <a:cs typeface="ＭＳ Ｐゴシック" charset="-128"/>
              </a:rPr>
              <a:t>Waxman-</a:t>
            </a:r>
            <a:r>
              <a:rPr lang="en-US" sz="1200" b="0" i="0" kern="1200" dirty="0" err="1" smtClean="0">
                <a:solidFill>
                  <a:schemeClr val="tx1"/>
                </a:solidFill>
                <a:effectLst/>
                <a:latin typeface="+mn-lt"/>
                <a:ea typeface="ＭＳ Ｐゴシック" charset="-128"/>
                <a:cs typeface="ＭＳ Ｐゴシック" charset="-128"/>
              </a:rPr>
              <a:t>Bahcall</a:t>
            </a:r>
            <a:r>
              <a:rPr lang="en-US" sz="1200" b="0" i="0" kern="1200" baseline="0" dirty="0" smtClean="0">
                <a:solidFill>
                  <a:schemeClr val="tx1"/>
                </a:solidFill>
                <a:effectLst/>
                <a:latin typeface="+mn-lt"/>
                <a:ea typeface="ＭＳ Ｐゴシック" charset="-128"/>
                <a:cs typeface="ＭＳ Ｐゴシック" charset="-128"/>
              </a:rPr>
              <a:t> is scaled by 3/2 (why?)</a:t>
            </a:r>
          </a:p>
          <a:p>
            <a:endParaRPr lang="en-US" sz="1200" b="0" i="0" kern="1200" baseline="0" dirty="0" smtClean="0">
              <a:solidFill>
                <a:schemeClr val="tx1"/>
              </a:solidFill>
              <a:effectLst/>
              <a:latin typeface="+mn-lt"/>
              <a:ea typeface="ＭＳ Ｐゴシック" charset="-128"/>
              <a:cs typeface="ＭＳ Ｐゴシック" charset="-128"/>
            </a:endParaRPr>
          </a:p>
          <a:p>
            <a:r>
              <a:rPr lang="en-US" sz="1200" b="0" i="0" kern="1200" baseline="0" dirty="0" smtClean="0">
                <a:solidFill>
                  <a:schemeClr val="tx1"/>
                </a:solidFill>
                <a:effectLst/>
                <a:latin typeface="+mn-lt"/>
                <a:ea typeface="ＭＳ Ｐゴシック" charset="-128"/>
                <a:cs typeface="ＭＳ Ｐゴシック" charset="-128"/>
              </a:rPr>
              <a:t>Atmospheric neutrino production:</a:t>
            </a:r>
          </a:p>
          <a:p>
            <a:r>
              <a:rPr lang="en-US" sz="1200" b="0" i="0" kern="1200" baseline="0" dirty="0" smtClean="0">
                <a:solidFill>
                  <a:schemeClr val="tx1"/>
                </a:solidFill>
                <a:effectLst/>
                <a:latin typeface="+mn-lt"/>
                <a:ea typeface="ＭＳ Ｐゴシック" charset="-128"/>
                <a:cs typeface="ＭＳ Ｐゴシック" charset="-128"/>
              </a:rPr>
              <a:t>Cosmic rays produce muons, </a:t>
            </a:r>
            <a:r>
              <a:rPr lang="en-US" sz="1200" b="0" i="0" kern="1200" baseline="0" dirty="0" err="1" smtClean="0">
                <a:solidFill>
                  <a:schemeClr val="tx1"/>
                </a:solidFill>
                <a:effectLst/>
                <a:latin typeface="+mn-lt"/>
                <a:ea typeface="ＭＳ Ｐゴシック" charset="-128"/>
                <a:cs typeface="ＭＳ Ｐゴシック" charset="-128"/>
              </a:rPr>
              <a:t>pions</a:t>
            </a:r>
            <a:r>
              <a:rPr lang="en-US" sz="1200" b="0" i="0" kern="1200" baseline="0" dirty="0" smtClean="0">
                <a:solidFill>
                  <a:schemeClr val="tx1"/>
                </a:solidFill>
                <a:effectLst/>
                <a:latin typeface="+mn-lt"/>
                <a:ea typeface="ＭＳ Ｐゴシック" charset="-128"/>
                <a:cs typeface="ＭＳ Ｐゴシック" charset="-128"/>
              </a:rPr>
              <a:t>, kaons which decay to neutrinos</a:t>
            </a:r>
          </a:p>
          <a:p>
            <a:r>
              <a:rPr lang="en-US" sz="1200" b="0" i="0" kern="1200" baseline="0" dirty="0" smtClean="0">
                <a:solidFill>
                  <a:schemeClr val="tx1"/>
                </a:solidFill>
                <a:effectLst/>
                <a:latin typeface="+mn-lt"/>
                <a:ea typeface="ＭＳ Ｐゴシック" charset="-128"/>
                <a:cs typeface="ＭＳ Ｐゴシック" charset="-128"/>
              </a:rPr>
              <a:t>Toward horizon, more atmosphere column depth within which particles can decay before being absorbed by Earth</a:t>
            </a:r>
          </a:p>
          <a:p>
            <a:endParaRPr lang="en-US" sz="1200" b="0" i="0" kern="1200" baseline="0" dirty="0" smtClean="0">
              <a:solidFill>
                <a:schemeClr val="tx1"/>
              </a:solidFill>
              <a:effectLst/>
              <a:latin typeface="+mn-lt"/>
              <a:ea typeface="ＭＳ Ｐゴシック" charset="-128"/>
              <a:cs typeface="ＭＳ Ｐゴシック" charset="-128"/>
            </a:endParaRPr>
          </a:p>
          <a:p>
            <a:r>
              <a:rPr lang="en-US" sz="1200" b="0" i="0" kern="1200" baseline="0" dirty="0" smtClean="0">
                <a:solidFill>
                  <a:schemeClr val="tx1"/>
                </a:solidFill>
                <a:effectLst/>
                <a:latin typeface="+mn-lt"/>
                <a:ea typeface="ＭＳ Ｐゴシック" charset="-128"/>
                <a:cs typeface="ＭＳ Ｐゴシック" charset="-128"/>
              </a:rPr>
              <a:t>Prompt/charm: don’t need path length to decay</a:t>
            </a:r>
          </a:p>
        </p:txBody>
      </p:sp>
    </p:spTree>
    <p:extLst>
      <p:ext uri="{BB962C8B-B14F-4D97-AF65-F5344CB8AC3E}">
        <p14:creationId xmlns:p14="http://schemas.microsoft.com/office/powerpoint/2010/main" val="138118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a:t>
            </a:fld>
            <a:endParaRPr lang="en-US"/>
          </a:p>
        </p:txBody>
      </p:sp>
    </p:spTree>
    <p:extLst>
      <p:ext uri="{BB962C8B-B14F-4D97-AF65-F5344CB8AC3E}">
        <p14:creationId xmlns:p14="http://schemas.microsoft.com/office/powerpoint/2010/main" val="43303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charset="-128"/>
                <a:cs typeface="ＭＳ Ｐゴシック" charset="-128"/>
              </a:rPr>
              <a:t>Fig. 10. </a:t>
            </a:r>
            <a:r>
              <a:rPr lang="en-US" sz="1200" kern="1200" dirty="0" smtClean="0">
                <a:solidFill>
                  <a:schemeClr val="tx1"/>
                </a:solidFill>
                <a:effectLst/>
                <a:latin typeface="+mn-lt"/>
                <a:ea typeface="ＭＳ Ｐゴシック" charset="-128"/>
                <a:cs typeface="ＭＳ Ｐゴシック" charset="-128"/>
              </a:rPr>
              <a:t>Expected rate distribution at 10 </a:t>
            </a:r>
            <a:r>
              <a:rPr lang="en-US" sz="1200" kern="1200" dirty="0" err="1" smtClean="0">
                <a:solidFill>
                  <a:schemeClr val="tx1"/>
                </a:solidFill>
                <a:effectLst/>
                <a:latin typeface="+mn-lt"/>
                <a:ea typeface="ＭＳ Ｐゴシック" charset="-128"/>
                <a:cs typeface="ＭＳ Ｐゴシック" charset="-128"/>
              </a:rPr>
              <a:t>kpc</a:t>
            </a:r>
            <a:r>
              <a:rPr lang="en-US" sz="1200" kern="1200" dirty="0" smtClean="0">
                <a:solidFill>
                  <a:schemeClr val="tx1"/>
                </a:solidFill>
                <a:effectLst/>
                <a:latin typeface="+mn-lt"/>
                <a:ea typeface="ＭＳ Ｐゴシック" charset="-128"/>
                <a:cs typeface="ＭＳ Ｐゴシック" charset="-128"/>
              </a:rPr>
              <a:t> distance for the Lawrence- Livermore model (dashed line) and O-Ne-Mg model by </a:t>
            </a:r>
            <a:r>
              <a:rPr lang="en-US" sz="1200" kern="1200" dirty="0" err="1" smtClean="0">
                <a:solidFill>
                  <a:schemeClr val="tx1"/>
                </a:solidFill>
                <a:effectLst/>
                <a:latin typeface="+mn-lt"/>
                <a:ea typeface="ＭＳ Ｐゴシック" charset="-128"/>
                <a:cs typeface="ＭＳ Ｐゴシック" charset="-128"/>
              </a:rPr>
              <a:t>Hüdepohl</a:t>
            </a:r>
            <a:r>
              <a:rPr lang="en-US" sz="1200" kern="1200" dirty="0" smtClean="0">
                <a:solidFill>
                  <a:schemeClr val="tx1"/>
                </a:solidFill>
                <a:effectLst/>
                <a:latin typeface="+mn-lt"/>
                <a:ea typeface="ＭＳ Ｐゴシック" charset="-128"/>
                <a:cs typeface="ＭＳ Ｐゴシック" charset="-128"/>
              </a:rPr>
              <a:t> et al. (2010) with the full set of neutrino opacities (solid line). The 1 </a:t>
            </a:r>
            <a:r>
              <a:rPr lang="en-US" sz="1200" kern="1200" dirty="0" err="1" smtClean="0">
                <a:solidFill>
                  <a:schemeClr val="tx1"/>
                </a:solidFill>
                <a:effectLst/>
                <a:latin typeface="+mn-lt"/>
                <a:ea typeface="ＭＳ Ｐゴシック" charset="-128"/>
                <a:cs typeface="ＭＳ Ｐゴシック" charset="-128"/>
              </a:rPr>
              <a:t>σ</a:t>
            </a:r>
            <a:r>
              <a:rPr lang="en-US" sz="1200" kern="1200" dirty="0" smtClean="0">
                <a:solidFill>
                  <a:schemeClr val="tx1"/>
                </a:solidFill>
                <a:effectLst/>
                <a:latin typeface="+mn-lt"/>
                <a:ea typeface="ＭＳ Ｐゴシック" charset="-128"/>
                <a:cs typeface="ＭＳ Ｐゴシック" charset="-128"/>
              </a:rPr>
              <a:t>-band corresponding to measured detector noise (hatched area) has a width of about ±330 counts.</a:t>
            </a:r>
            <a:endParaRPr lang="en-US" dirty="0" smtClean="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9</a:t>
            </a:fld>
            <a:endParaRPr lang="en-US"/>
          </a:p>
        </p:txBody>
      </p:sp>
    </p:spTree>
    <p:extLst>
      <p:ext uri="{BB962C8B-B14F-4D97-AF65-F5344CB8AC3E}">
        <p14:creationId xmlns:p14="http://schemas.microsoft.com/office/powerpoint/2010/main" val="562300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FIG.4 (color online). The two observed events from (a) August 2011 and (b) January 2012. Each sphere represents a DOM. Colors represent the arrival times of the photons where red indicates early and blue late times. The size of the spheres is a measure for the recorded number of photoelectrons.</a:t>
            </a:r>
          </a:p>
          <a:p>
            <a:endParaRPr lang="en-US" altLang="en-US" dirty="0"/>
          </a:p>
          <a:p>
            <a:r>
              <a:rPr lang="en-US" altLang="en-US" dirty="0"/>
              <a:t>http://</a:t>
            </a:r>
            <a:r>
              <a:rPr lang="en-US" altLang="en-US" dirty="0" err="1"/>
              <a:t>antarcticaneutrinos.blogspot.com</a:t>
            </a:r>
            <a:r>
              <a:rPr lang="en-US" altLang="en-US" dirty="0"/>
              <a:t>/2013/04/</a:t>
            </a:r>
            <a:r>
              <a:rPr lang="en-US" altLang="en-US" dirty="0" err="1"/>
              <a:t>bert</a:t>
            </a:r>
            <a:r>
              <a:rPr lang="en-US" altLang="en-US" dirty="0"/>
              <a:t>-and-</a:t>
            </a:r>
            <a:r>
              <a:rPr lang="en-US" altLang="en-US" dirty="0" err="1"/>
              <a:t>ernie</a:t>
            </a:r>
            <a:r>
              <a:rPr lang="en-US" altLang="en-US" dirty="0"/>
              <a:t>-step-</a:t>
            </a:r>
            <a:r>
              <a:rPr lang="en-US" altLang="en-US" dirty="0" err="1"/>
              <a:t>out.html</a:t>
            </a:r>
            <a:endParaRPr lang="en-US" altLang="en-US" dirty="0"/>
          </a:p>
          <a:p>
            <a:endParaRPr lang="en-US" altLang="en-US" dirty="0"/>
          </a:p>
          <a:p>
            <a:r>
              <a:rPr lang="en-US" altLang="en-US" dirty="0"/>
              <a:t>Bert (left), Ernie (right)</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6CFF51D-5DED-8B4B-BFBF-7DD458E851E6}" type="slidenum">
              <a:rPr lang="en-US" altLang="en-US" sz="1200"/>
              <a:pPr eaLnBrk="1" hangingPunct="1"/>
              <a:t>10</a:t>
            </a:fld>
            <a:endParaRPr lang="en-US" altLang="en-US" sz="1200"/>
          </a:p>
        </p:txBody>
      </p:sp>
    </p:spTree>
    <p:extLst>
      <p:ext uri="{BB962C8B-B14F-4D97-AF65-F5344CB8AC3E}">
        <p14:creationId xmlns:p14="http://schemas.microsoft.com/office/powerpoint/2010/main" val="934022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mr-IN" smtClean="0"/>
              <a:t>Justin Vandenbroucke                                          IceCube highlights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27395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mr-IN" smtClean="0"/>
              <a:t>Justin Vandenbroucke                                          IceCube highlights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8823319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mr-IN" smtClean="0"/>
              <a:t>Justin Vandenbroucke                                          IceCube highlights</a:t>
            </a:r>
            <a:endParaRPr lang="en-US" dirty="0"/>
          </a:p>
        </p:txBody>
      </p:sp>
      <p:sp>
        <p:nvSpPr>
          <p:cNvPr id="7"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38852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mr-IN" smtClean="0"/>
              <a:t>Justin Vandenbroucke                                          IceCube highlights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269136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 1 column">
    <p:bg>
      <p:bgRef idx="1001">
        <a:schemeClr val="bg1"/>
      </p:bgRef>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118872" y="121920"/>
            <a:ext cx="8910046" cy="853440"/>
          </a:xfrm>
          <a:prstGeom prst="rect">
            <a:avLst/>
          </a:prstGeom>
        </p:spPr>
        <p:txBody>
          <a:bodyPr lIns="91425" tIns="91425" rIns="91425" bIns="91425" anchor="t" anchorCtr="0"/>
          <a:lstStyle>
            <a:lvl1pPr lvl="0">
              <a:spcBef>
                <a:spcPts val="0"/>
              </a:spcBef>
              <a:defRPr sz="3600" baseline="0">
                <a:solidFill>
                  <a:sysClr val="windowText" lastClr="000000"/>
                </a:solidFill>
                <a:latin typeface="Calibri" charset="0"/>
                <a:ea typeface="Calibri" charset="0"/>
                <a:cs typeface="Calibri"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Content Placeholder 5"/>
          <p:cNvSpPr>
            <a:spLocks noGrp="1"/>
          </p:cNvSpPr>
          <p:nvPr>
            <p:ph sz="quarter" idx="13"/>
          </p:nvPr>
        </p:nvSpPr>
        <p:spPr>
          <a:xfrm>
            <a:off x="118872" y="1085855"/>
            <a:ext cx="8915400" cy="5181600"/>
          </a:xfrm>
          <a:prstGeom prst="rect">
            <a:avLst/>
          </a:prstGeom>
        </p:spPr>
        <p:txBody>
          <a:bodyPr/>
          <a:lstStyle>
            <a:lvl1pPr>
              <a:buClr>
                <a:schemeClr val="tx1"/>
              </a:buClr>
              <a:defRPr sz="2880" baseline="0">
                <a:solidFill>
                  <a:sysClr val="windowText" lastClr="000000"/>
                </a:solidFill>
                <a:latin typeface="Calibri" charset="0"/>
                <a:ea typeface="Calibri" charset="0"/>
                <a:cs typeface="Calibri" charset="0"/>
              </a:defRPr>
            </a:lvl1pPr>
            <a:lvl2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2pPr>
            <a:lvl3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3pPr>
            <a:lvl4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4pPr>
            <a:lvl5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mr-IN" smtClean="0"/>
              <a:t>Justin Vandenbroucke                                          IceCube highlights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7669148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mr-IN" smtClean="0"/>
              <a:t>Justin Vandenbroucke                                          IceCube highlights</a:t>
            </a:r>
            <a:endParaRPr lang="en-US" dirty="0"/>
          </a:p>
        </p:txBody>
      </p:sp>
      <p:sp>
        <p:nvSpPr>
          <p:cNvPr id="9"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343" r:id="rId1"/>
    <p:sldLayoutId id="2147485344" r:id="rId2"/>
    <p:sldLayoutId id="2147485348" r:id="rId3"/>
    <p:sldLayoutId id="2147485349" r:id="rId4"/>
    <p:sldLayoutId id="2147485350" r:id="rId5"/>
  </p:sldLayoutIdLst>
  <p:hf hdr="0" dt="0"/>
  <p:txStyles>
    <p:titleStyle>
      <a:lvl1pPr algn="ctr" defTabSz="457200" rtl="0" eaLnBrk="0" fontAlgn="base" hangingPunct="0">
        <a:spcBef>
          <a:spcPct val="0"/>
        </a:spcBef>
        <a:spcAft>
          <a:spcPct val="0"/>
        </a:spcAft>
        <a:defRPr sz="28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 Id="rId3" Type="http://schemas.openxmlformats.org/officeDocument/2006/relationships/image" Target="../media/image3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4.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8.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0.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57.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0.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9.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1" name="Title 1"/>
          <p:cNvSpPr>
            <a:spLocks noGrp="1"/>
          </p:cNvSpPr>
          <p:nvPr>
            <p:ph type="ctrTitle"/>
          </p:nvPr>
        </p:nvSpPr>
        <p:spPr>
          <a:xfrm>
            <a:off x="0" y="0"/>
            <a:ext cx="9144000" cy="749763"/>
          </a:xfrm>
        </p:spPr>
        <p:txBody>
          <a:bodyPr/>
          <a:lstStyle/>
          <a:p>
            <a:r>
              <a:rPr lang="en-US" dirty="0" smtClean="0">
                <a:solidFill>
                  <a:schemeClr val="bg1"/>
                </a:solidFill>
              </a:rPr>
              <a:t>Highlights from the </a:t>
            </a:r>
            <a:r>
              <a:rPr lang="en-US" dirty="0" err="1" smtClean="0">
                <a:solidFill>
                  <a:schemeClr val="bg1"/>
                </a:solidFill>
              </a:rPr>
              <a:t>IceCube</a:t>
            </a:r>
            <a:r>
              <a:rPr lang="en-US" dirty="0" smtClean="0">
                <a:solidFill>
                  <a:schemeClr val="bg1"/>
                </a:solidFill>
              </a:rPr>
              <a:t> Neutrino Observatory</a:t>
            </a:r>
            <a:endParaRPr lang="en-US" dirty="0">
              <a:solidFill>
                <a:schemeClr val="bg1"/>
              </a:solidFill>
            </a:endParaRPr>
          </a:p>
        </p:txBody>
      </p:sp>
      <p:sp>
        <p:nvSpPr>
          <p:cNvPr id="15362" name="Subtitle 2"/>
          <p:cNvSpPr txBox="1">
            <a:spLocks/>
          </p:cNvSpPr>
          <p:nvPr/>
        </p:nvSpPr>
        <p:spPr bwMode="auto">
          <a:xfrm>
            <a:off x="0" y="5579860"/>
            <a:ext cx="9144000" cy="1278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2200" dirty="0" smtClean="0">
                <a:solidFill>
                  <a:schemeClr val="bg1"/>
                </a:solidFill>
                <a:latin typeface="Calibri" charset="0"/>
                <a:cs typeface="Arial" charset="0"/>
              </a:rPr>
              <a:t>Justin Vandenbroucke (University of Wisconsin)</a:t>
            </a:r>
          </a:p>
          <a:p>
            <a:pPr algn="ctr" eaLnBrk="1" hangingPunct="1">
              <a:spcBef>
                <a:spcPct val="20000"/>
              </a:spcBef>
            </a:pPr>
            <a:r>
              <a:rPr lang="en-US" sz="2200" dirty="0">
                <a:solidFill>
                  <a:schemeClr val="bg1"/>
                </a:solidFill>
                <a:latin typeface="Calibri" charset="0"/>
                <a:cs typeface="Arial" charset="0"/>
              </a:rPr>
              <a:t>f</a:t>
            </a:r>
            <a:r>
              <a:rPr lang="en-US" sz="2200" dirty="0" smtClean="0">
                <a:solidFill>
                  <a:schemeClr val="bg1"/>
                </a:solidFill>
                <a:latin typeface="Calibri" charset="0"/>
                <a:cs typeface="Arial" charset="0"/>
              </a:rPr>
              <a:t>or the </a:t>
            </a:r>
            <a:r>
              <a:rPr lang="en-US" sz="2200" dirty="0" err="1" smtClean="0">
                <a:solidFill>
                  <a:schemeClr val="bg1"/>
                </a:solidFill>
                <a:latin typeface="Calibri" charset="0"/>
                <a:cs typeface="Arial" charset="0"/>
              </a:rPr>
              <a:t>IceCube</a:t>
            </a:r>
            <a:r>
              <a:rPr lang="en-US" sz="2200" dirty="0" smtClean="0">
                <a:solidFill>
                  <a:schemeClr val="bg1"/>
                </a:solidFill>
                <a:latin typeface="Calibri" charset="0"/>
                <a:cs typeface="Arial" charset="0"/>
              </a:rPr>
              <a:t> Collaboration</a:t>
            </a:r>
          </a:p>
          <a:p>
            <a:pPr algn="ctr" eaLnBrk="1" hangingPunct="1">
              <a:spcBef>
                <a:spcPct val="20000"/>
              </a:spcBef>
            </a:pPr>
            <a:r>
              <a:rPr lang="en-US" sz="2200" dirty="0" smtClean="0">
                <a:solidFill>
                  <a:schemeClr val="bg1"/>
                </a:solidFill>
                <a:latin typeface="Calibri" charset="0"/>
                <a:cs typeface="Arial" charset="0"/>
              </a:rPr>
              <a:t>CRIS, </a:t>
            </a:r>
            <a:r>
              <a:rPr lang="en-US" sz="2200" dirty="0" err="1" smtClean="0">
                <a:solidFill>
                  <a:schemeClr val="bg1"/>
                </a:solidFill>
                <a:latin typeface="Calibri" charset="0"/>
                <a:cs typeface="Arial" charset="0"/>
              </a:rPr>
              <a:t>Portopalo</a:t>
            </a:r>
            <a:r>
              <a:rPr lang="en-US" sz="2200" dirty="0" smtClean="0">
                <a:solidFill>
                  <a:schemeClr val="bg1"/>
                </a:solidFill>
                <a:latin typeface="Calibri" charset="0"/>
                <a:cs typeface="Arial" charset="0"/>
              </a:rPr>
              <a:t> di Capo </a:t>
            </a:r>
            <a:r>
              <a:rPr lang="en-US" sz="2200" dirty="0" err="1" smtClean="0">
                <a:solidFill>
                  <a:schemeClr val="bg1"/>
                </a:solidFill>
                <a:latin typeface="Calibri" charset="0"/>
                <a:cs typeface="Arial" charset="0"/>
              </a:rPr>
              <a:t>Passero</a:t>
            </a:r>
            <a:r>
              <a:rPr lang="en-US" sz="2200" dirty="0" smtClean="0">
                <a:solidFill>
                  <a:schemeClr val="bg1"/>
                </a:solidFill>
                <a:latin typeface="Calibri" charset="0"/>
                <a:cs typeface="Arial" charset="0"/>
              </a:rPr>
              <a:t>, June 21, 2018</a:t>
            </a:r>
          </a:p>
        </p:txBody>
      </p:sp>
      <p:sp>
        <p:nvSpPr>
          <p:cNvPr id="20" name="Rectangle 19"/>
          <p:cNvSpPr/>
          <p:nvPr/>
        </p:nvSpPr>
        <p:spPr>
          <a:xfrm>
            <a:off x="1600200" y="3581401"/>
            <a:ext cx="1478397" cy="8382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 y="5579860"/>
            <a:ext cx="1143000" cy="1108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0485" y="5579860"/>
            <a:ext cx="1143300" cy="12781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536" y="733450"/>
            <a:ext cx="6235664" cy="467674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0" y="-1"/>
            <a:ext cx="9144000" cy="747625"/>
          </a:xfrm>
        </p:spPr>
        <p:txBody>
          <a:bodyPr/>
          <a:lstStyle/>
          <a:p>
            <a:r>
              <a:rPr lang="en-US" altLang="en-US" dirty="0" smtClean="0"/>
              <a:t>Discovery of a diffuse astrophysical neutrino flux</a:t>
            </a:r>
            <a:endParaRPr lang="en-US" altLang="en-US" dirty="0"/>
          </a:p>
        </p:txBody>
      </p:sp>
      <p:sp>
        <p:nvSpPr>
          <p:cNvPr id="32774" name="Content Placeholder 2"/>
          <p:cNvSpPr>
            <a:spLocks noGrp="1"/>
          </p:cNvSpPr>
          <p:nvPr>
            <p:ph idx="1"/>
          </p:nvPr>
        </p:nvSpPr>
        <p:spPr bwMode="auto">
          <a:xfrm>
            <a:off x="381000" y="5029200"/>
            <a:ext cx="3962400" cy="4457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sz="2000" dirty="0" smtClean="0"/>
              <a:t>Two </a:t>
            </a:r>
            <a:r>
              <a:rPr lang="en-US" altLang="en-US" sz="2000" dirty="0" err="1" smtClean="0"/>
              <a:t>PeV</a:t>
            </a:r>
            <a:r>
              <a:rPr lang="en-US" altLang="en-US" sz="2000" dirty="0" smtClean="0"/>
              <a:t> events in </a:t>
            </a:r>
            <a:r>
              <a:rPr lang="en-US" altLang="en-US" sz="2000" dirty="0"/>
              <a:t>two years </a:t>
            </a:r>
            <a:r>
              <a:rPr lang="en-US" altLang="en-US" sz="2000" dirty="0" smtClean="0"/>
              <a:t>(2.8 </a:t>
            </a:r>
            <a:r>
              <a:rPr lang="en-US" altLang="en-US" sz="2000" dirty="0" err="1" smtClean="0"/>
              <a:t>σ</a:t>
            </a:r>
            <a:r>
              <a:rPr lang="en-US" altLang="en-US" sz="2000" dirty="0" smtClean="0"/>
              <a:t>)</a:t>
            </a:r>
            <a:endParaRPr lang="en-US" altLang="en-US" sz="2000" dirty="0"/>
          </a:p>
        </p:txBody>
      </p:sp>
      <p:sp>
        <p:nvSpPr>
          <p:cNvPr id="11" name="Rectangle 10"/>
          <p:cNvSpPr/>
          <p:nvPr/>
        </p:nvSpPr>
        <p:spPr>
          <a:xfrm>
            <a:off x="330200" y="10160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Rectangle 11"/>
          <p:cNvSpPr/>
          <p:nvPr/>
        </p:nvSpPr>
        <p:spPr>
          <a:xfrm>
            <a:off x="4419600" y="9779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2777" name="Picture 1" descr="pr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838200"/>
            <a:ext cx="3276600"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10</a:t>
            </a:fld>
            <a:endParaRPr lang="en-US" dirty="0"/>
          </a:p>
        </p:txBody>
      </p:sp>
      <p:pic>
        <p:nvPicPr>
          <p:cNvPr id="10" name="Picture 9" descr="F1.mediu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0945" y="838200"/>
            <a:ext cx="3263900" cy="415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359025" y="5714654"/>
            <a:ext cx="4198585" cy="923330"/>
          </a:xfrm>
          <a:prstGeom prst="rect">
            <a:avLst/>
          </a:prstGeom>
          <a:solidFill>
            <a:schemeClr val="bg1"/>
          </a:solidFill>
        </p:spPr>
        <p:txBody>
          <a:bodyPr wrap="none" rtlCol="0">
            <a:spAutoFit/>
          </a:bodyPr>
          <a:lstStyle/>
          <a:p>
            <a:pPr algn="ctr"/>
            <a:r>
              <a:rPr lang="en-US" sz="1800" dirty="0" err="1" smtClean="0"/>
              <a:t>IceCube</a:t>
            </a:r>
            <a:r>
              <a:rPr lang="en-US" sz="1800" dirty="0" smtClean="0"/>
              <a:t>, PRL 111, 021103 (2013)</a:t>
            </a:r>
          </a:p>
          <a:p>
            <a:pPr algn="ctr"/>
            <a:r>
              <a:rPr lang="en-US" sz="1800" dirty="0" err="1" smtClean="0"/>
              <a:t>IceCube</a:t>
            </a:r>
            <a:r>
              <a:rPr lang="en-US" sz="1800" dirty="0" smtClean="0"/>
              <a:t>, Science 342, 1242856 (2013)</a:t>
            </a:r>
          </a:p>
          <a:p>
            <a:pPr algn="ctr"/>
            <a:r>
              <a:rPr lang="en-US" sz="1800" dirty="0" err="1" smtClean="0"/>
              <a:t>IceCube</a:t>
            </a:r>
            <a:r>
              <a:rPr lang="en-US" sz="1800" dirty="0" smtClean="0"/>
              <a:t>, PRL 113, 101101 (2014)</a:t>
            </a:r>
          </a:p>
        </p:txBody>
      </p:sp>
      <p:sp>
        <p:nvSpPr>
          <p:cNvPr id="14" name="Content Placeholder 2"/>
          <p:cNvSpPr txBox="1">
            <a:spLocks/>
          </p:cNvSpPr>
          <p:nvPr/>
        </p:nvSpPr>
        <p:spPr bwMode="auto">
          <a:xfrm>
            <a:off x="4876800" y="5029200"/>
            <a:ext cx="450972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000" dirty="0" smtClean="0"/>
              <a:t>28 additional events in two years (4.1 </a:t>
            </a:r>
            <a:r>
              <a:rPr lang="en-US" altLang="en-US" sz="2000" dirty="0" err="1" smtClean="0"/>
              <a:t>σ</a:t>
            </a:r>
            <a:r>
              <a:rPr lang="en-US" altLang="en-US" sz="2000" dirty="0" smtClean="0"/>
              <a:t>)</a:t>
            </a:r>
            <a:endParaRPr lang="en-US" altLang="en-US" sz="2000" dirty="0"/>
          </a:p>
        </p:txBody>
      </p:sp>
    </p:spTree>
    <p:extLst>
      <p:ext uri="{BB962C8B-B14F-4D97-AF65-F5344CB8AC3E}">
        <p14:creationId xmlns:p14="http://schemas.microsoft.com/office/powerpoint/2010/main" val="897023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8-Event_Scale-1.jpg"/>
          <p:cNvPicPr>
            <a:picLocks noChangeAspect="1"/>
          </p:cNvPicPr>
          <p:nvPr/>
        </p:nvPicPr>
        <p:blipFill>
          <a:blip r:embed="rId3"/>
          <a:stretch>
            <a:fillRect/>
          </a:stretch>
        </p:blipFill>
        <p:spPr>
          <a:xfrm>
            <a:off x="0" y="0"/>
            <a:ext cx="9143999" cy="6858000"/>
          </a:xfrm>
          <a:prstGeom prst="rect">
            <a:avLst/>
          </a:prstGeom>
        </p:spPr>
      </p:pic>
      <p:sp>
        <p:nvSpPr>
          <p:cNvPr id="6" name="Footer Placeholder 5"/>
          <p:cNvSpPr>
            <a:spLocks noGrp="1"/>
          </p:cNvSpPr>
          <p:nvPr>
            <p:ph type="ftr" sz="quarter" idx="3"/>
          </p:nvPr>
        </p:nvSpPr>
        <p:spPr/>
        <p:txBody>
          <a:bodyPr/>
          <a:lstStyle/>
          <a:p>
            <a:pPr>
              <a:defRPr/>
            </a:pPr>
            <a:r>
              <a:rPr lang="mr-IN" smtClean="0"/>
              <a:t>Justin Vandenbroucke                                          IceCube highlights</a:t>
            </a:r>
            <a:endParaRPr lang="en-US" dirty="0"/>
          </a:p>
        </p:txBody>
      </p:sp>
      <p:sp>
        <p:nvSpPr>
          <p:cNvPr id="7" name="Slide Number Placeholder 6"/>
          <p:cNvSpPr>
            <a:spLocks noGrp="1"/>
          </p:cNvSpPr>
          <p:nvPr>
            <p:ph type="sldNum" sz="quarter" idx="4"/>
          </p:nvPr>
        </p:nvSpPr>
        <p:spPr/>
        <p:txBody>
          <a:bodyPr/>
          <a:lstStyle/>
          <a:p>
            <a:pPr>
              <a:defRPr/>
            </a:pPr>
            <a:fld id="{FE987253-B894-114D-BDC2-8F3A1EBD88EF}" type="slidenum">
              <a:rPr lang="en-US" smtClean="0"/>
              <a:pPr>
                <a:defRPr/>
              </a:pPr>
              <a:t>11</a:t>
            </a:fld>
            <a:endParaRPr lang="en-US" dirty="0"/>
          </a:p>
        </p:txBody>
      </p:sp>
    </p:spTree>
    <p:extLst>
      <p:ext uri="{BB962C8B-B14F-4D97-AF65-F5344CB8AC3E}">
        <p14:creationId xmlns:p14="http://schemas.microsoft.com/office/powerpoint/2010/main" val="11789742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1" descr="F1.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762000"/>
            <a:ext cx="82423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971800" y="4903787"/>
            <a:ext cx="25019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dirty="0">
                <a:solidFill>
                  <a:schemeClr val="tx1"/>
                </a:solidFill>
              </a:rPr>
              <a:t>Science 342 (2013) 947</a:t>
            </a:r>
          </a:p>
        </p:txBody>
      </p:sp>
      <p:sp>
        <p:nvSpPr>
          <p:cNvPr id="9" name="Rectangle 8"/>
          <p:cNvSpPr/>
          <p:nvPr/>
        </p:nvSpPr>
        <p:spPr>
          <a:xfrm>
            <a:off x="4419600" y="723900"/>
            <a:ext cx="533400" cy="3902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5847" name="Title 1"/>
          <p:cNvSpPr>
            <a:spLocks noGrp="1"/>
          </p:cNvSpPr>
          <p:nvPr>
            <p:ph type="title"/>
          </p:nvPr>
        </p:nvSpPr>
        <p:spPr>
          <a:xfrm>
            <a:off x="431800" y="-4763"/>
            <a:ext cx="8229600" cy="931863"/>
          </a:xfrm>
        </p:spPr>
        <p:txBody>
          <a:bodyPr/>
          <a:lstStyle/>
          <a:p>
            <a:r>
              <a:rPr lang="en-US" altLang="en-US" dirty="0" smtClean="0"/>
              <a:t>A veto technique for starting events</a:t>
            </a:r>
            <a:endParaRPr lang="en-US" altLang="en-US" dirty="0"/>
          </a:p>
        </p:txBody>
      </p:sp>
      <p:sp>
        <p:nvSpPr>
          <p:cNvPr id="35848" name="TextBox 2"/>
          <p:cNvSpPr txBox="1">
            <a:spLocks noChangeArrowheads="1"/>
          </p:cNvSpPr>
          <p:nvPr/>
        </p:nvSpPr>
        <p:spPr bwMode="auto">
          <a:xfrm>
            <a:off x="0" y="5548065"/>
            <a:ext cx="92448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Atmospheric muons (dominant background) always start outside the detector</a:t>
            </a:r>
          </a:p>
          <a:p>
            <a:pPr eaLnBrk="1" hangingPunct="1">
              <a:buFont typeface="Arial" charset="0"/>
              <a:buChar char="•"/>
            </a:pPr>
            <a:r>
              <a:rPr lang="en-US" altLang="en-US" sz="2000" dirty="0"/>
              <a:t>Neutrino-induced muons sometimes start inside the </a:t>
            </a:r>
            <a:r>
              <a:rPr lang="en-US" altLang="en-US" sz="2000" dirty="0" smtClean="0"/>
              <a:t>detector</a:t>
            </a:r>
          </a:p>
          <a:p>
            <a:pPr eaLnBrk="1" hangingPunct="1">
              <a:buFont typeface="Arial" charset="0"/>
              <a:buChar char="•"/>
            </a:pPr>
            <a:r>
              <a:rPr lang="en-US" altLang="en-US" sz="2000" dirty="0" smtClean="0"/>
              <a:t>Atmospheric neutrinos are accompanied by atmospheric muons: vetoed</a:t>
            </a:r>
            <a:endParaRPr lang="en-US" altLang="en-US" sz="2000" dirty="0"/>
          </a:p>
        </p:txBody>
      </p:sp>
      <p:sp>
        <p:nvSpPr>
          <p:cNvPr id="10" name="Rectangle 9"/>
          <p:cNvSpPr/>
          <p:nvPr/>
        </p:nvSpPr>
        <p:spPr>
          <a:xfrm>
            <a:off x="254000" y="4572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Footer Placeholder 3"/>
          <p:cNvSpPr>
            <a:spLocks noGrp="1"/>
          </p:cNvSpPr>
          <p:nvPr>
            <p:ph type="ftr" sz="quarter" idx="3"/>
          </p:nvPr>
        </p:nvSpPr>
        <p:spPr>
          <a:xfrm>
            <a:off x="0" y="6573253"/>
            <a:ext cx="9144000" cy="304800"/>
          </a:xfrm>
        </p:spPr>
        <p:txBody>
          <a:bodyPr/>
          <a:lstStyle/>
          <a:p>
            <a:pPr>
              <a:defRPr/>
            </a:pPr>
            <a:r>
              <a:rPr lang="mr-IN" dirty="0" err="1" smtClean="0"/>
              <a:t>Justin</a:t>
            </a:r>
            <a:r>
              <a:rPr lang="mr-IN" dirty="0" smtClean="0"/>
              <a:t> Vandenbroucke                                          </a:t>
            </a:r>
            <a:r>
              <a:rPr lang="mr-IN" dirty="0" err="1" smtClean="0"/>
              <a:t>IceCube</a:t>
            </a:r>
            <a:r>
              <a:rPr lang="mr-IN" dirty="0" smtClean="0"/>
              <a:t> </a:t>
            </a:r>
            <a:r>
              <a:rPr lang="mr-IN" dirty="0" err="1" smtClean="0"/>
              <a:t>highlights</a:t>
            </a:r>
            <a:endParaRPr lang="en-US" dirty="0"/>
          </a:p>
        </p:txBody>
      </p:sp>
      <p:sp>
        <p:nvSpPr>
          <p:cNvPr id="2" name="Slide Number Placeholder 1"/>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12</a:t>
            </a:fld>
            <a:endParaRPr lang="en-US" dirty="0"/>
          </a:p>
        </p:txBody>
      </p:sp>
    </p:spTree>
    <p:extLst>
      <p:ext uri="{BB962C8B-B14F-4D97-AF65-F5344CB8AC3E}">
        <p14:creationId xmlns:p14="http://schemas.microsoft.com/office/powerpoint/2010/main" val="887073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2800" dirty="0">
                <a:solidFill>
                  <a:schemeClr val="tx1"/>
                </a:solidFill>
              </a:rPr>
              <a:t>New (June 2018): </a:t>
            </a:r>
            <a:r>
              <a:rPr lang="en-US" altLang="en-US" sz="2800" dirty="0" smtClean="0">
                <a:solidFill>
                  <a:schemeClr val="tx1"/>
                </a:solidFill>
              </a:rPr>
              <a:t>High-energy </a:t>
            </a:r>
            <a:r>
              <a:rPr lang="en-US" altLang="en-US" sz="2800" dirty="0">
                <a:solidFill>
                  <a:schemeClr val="tx1"/>
                </a:solidFill>
              </a:rPr>
              <a:t>starting events (7.5 </a:t>
            </a:r>
            <a:r>
              <a:rPr lang="en-US" altLang="en-US" sz="2800" dirty="0" err="1">
                <a:solidFill>
                  <a:schemeClr val="tx1"/>
                </a:solidFill>
              </a:rPr>
              <a:t>yr</a:t>
            </a:r>
            <a:r>
              <a:rPr lang="en-US" altLang="en-US" sz="2800" dirty="0">
                <a:solidFill>
                  <a:schemeClr val="tx1"/>
                </a:solidFill>
              </a:rPr>
              <a:t>)</a:t>
            </a:r>
            <a:endParaRPr lang="en-US" sz="2800" dirty="0">
              <a:solidFill>
                <a:schemeClr val="tx1"/>
              </a:solidFill>
            </a:endParaRPr>
          </a:p>
        </p:txBody>
      </p:sp>
      <p:sp>
        <p:nvSpPr>
          <p:cNvPr id="6" name="Slide Number Placeholder 5"/>
          <p:cNvSpPr>
            <a:spLocks noGrp="1"/>
          </p:cNvSpPr>
          <p:nvPr>
            <p:ph type="sldNum" sz="quarter" idx="4"/>
          </p:nvPr>
        </p:nvSpPr>
        <p:spPr>
          <a:xfrm>
            <a:off x="8686800" y="6573253"/>
            <a:ext cx="461962" cy="295275"/>
          </a:xfrm>
        </p:spPr>
        <p:txBody>
          <a:bodyPr/>
          <a:lstStyle/>
          <a:p>
            <a:pPr>
              <a:defRPr/>
            </a:pPr>
            <a:fld id="{FE987253-B894-114D-BDC2-8F3A1EBD88EF}" type="slidenum">
              <a:rPr lang="en-US" smtClean="0"/>
              <a:pPr>
                <a:defRPr/>
              </a:pPr>
              <a:t>13</a:t>
            </a:fld>
            <a:endParaRPr lang="en-US" dirty="0"/>
          </a:p>
        </p:txBody>
      </p:sp>
      <p:sp>
        <p:nvSpPr>
          <p:cNvPr id="4" name="Footer Placeholder 3"/>
          <p:cNvSpPr>
            <a:spLocks noGrp="1"/>
          </p:cNvSpPr>
          <p:nvPr>
            <p:ph type="ftr" sz="quarter" idx="3"/>
          </p:nvPr>
        </p:nvSpPr>
        <p:spPr>
          <a:xfrm>
            <a:off x="0" y="6573253"/>
            <a:ext cx="9144000" cy="304800"/>
          </a:xfrm>
        </p:spPr>
        <p:txBody>
          <a:bodyPr/>
          <a:lstStyle/>
          <a:p>
            <a:pPr>
              <a:defRPr/>
            </a:pPr>
            <a:r>
              <a:rPr lang="mr-IN" dirty="0" err="1" smtClean="0"/>
              <a:t>Justin</a:t>
            </a:r>
            <a:r>
              <a:rPr lang="mr-IN" dirty="0" smtClean="0"/>
              <a:t> Vandenbroucke                                          </a:t>
            </a:r>
            <a:r>
              <a:rPr lang="mr-IN" dirty="0" err="1" smtClean="0"/>
              <a:t>IceCube</a:t>
            </a:r>
            <a:r>
              <a:rPr lang="mr-IN" dirty="0" smtClean="0"/>
              <a:t> </a:t>
            </a:r>
            <a:r>
              <a:rPr lang="mr-IN" dirty="0" err="1" smtClean="0"/>
              <a:t>highlights</a:t>
            </a:r>
            <a:endParaRPr lang="en-US" dirty="0"/>
          </a:p>
        </p:txBody>
      </p:sp>
      <p:pic>
        <p:nvPicPr>
          <p:cNvPr id="9" name="Picture 8"/>
          <p:cNvPicPr>
            <a:picLocks noChangeAspect="1"/>
          </p:cNvPicPr>
          <p:nvPr/>
        </p:nvPicPr>
        <p:blipFill>
          <a:blip r:embed="rId3"/>
          <a:stretch>
            <a:fillRect/>
          </a:stretch>
        </p:blipFill>
        <p:spPr>
          <a:xfrm>
            <a:off x="244842" y="951566"/>
            <a:ext cx="7696200" cy="5489453"/>
          </a:xfrm>
          <a:prstGeom prst="rect">
            <a:avLst/>
          </a:prstGeom>
        </p:spPr>
      </p:pic>
      <p:sp>
        <p:nvSpPr>
          <p:cNvPr id="2" name="TextBox 1"/>
          <p:cNvSpPr txBox="1"/>
          <p:nvPr/>
        </p:nvSpPr>
        <p:spPr>
          <a:xfrm>
            <a:off x="6019800" y="2209800"/>
            <a:ext cx="1742785" cy="461665"/>
          </a:xfrm>
          <a:prstGeom prst="rect">
            <a:avLst/>
          </a:prstGeom>
          <a:noFill/>
        </p:spPr>
        <p:txBody>
          <a:bodyPr wrap="none" rtlCol="0">
            <a:spAutoFit/>
          </a:bodyPr>
          <a:lstStyle/>
          <a:p>
            <a:r>
              <a:rPr lang="en-US" dirty="0" smtClean="0">
                <a:solidFill>
                  <a:srgbClr val="FF3381"/>
                </a:solidFill>
              </a:rPr>
              <a:t>new events</a:t>
            </a:r>
            <a:endParaRPr lang="en-US" dirty="0">
              <a:solidFill>
                <a:srgbClr val="FF3381"/>
              </a:solidFill>
            </a:endParaRPr>
          </a:p>
        </p:txBody>
      </p:sp>
      <p:sp>
        <p:nvSpPr>
          <p:cNvPr id="7" name="TextBox 6"/>
          <p:cNvSpPr txBox="1"/>
          <p:nvPr/>
        </p:nvSpPr>
        <p:spPr>
          <a:xfrm>
            <a:off x="3852893" y="718731"/>
            <a:ext cx="1438214" cy="400110"/>
          </a:xfrm>
          <a:prstGeom prst="rect">
            <a:avLst/>
          </a:prstGeom>
          <a:noFill/>
        </p:spPr>
        <p:txBody>
          <a:bodyPr wrap="none" rtlCol="0">
            <a:spAutoFit/>
          </a:bodyPr>
          <a:lstStyle/>
          <a:p>
            <a:r>
              <a:rPr lang="en-US" sz="2000" dirty="0" smtClean="0"/>
              <a:t>103 events</a:t>
            </a:r>
            <a:endParaRPr lang="en-US" sz="2000" dirty="0"/>
          </a:p>
        </p:txBody>
      </p:sp>
    </p:spTree>
    <p:extLst>
      <p:ext uri="{BB962C8B-B14F-4D97-AF65-F5344CB8AC3E}">
        <p14:creationId xmlns:p14="http://schemas.microsoft.com/office/powerpoint/2010/main" val="1800937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22710" y="479087"/>
            <a:ext cx="8495071" cy="5476645"/>
          </a:xfrm>
          <a:prstGeom prst="rect">
            <a:avLst/>
          </a:prstGeom>
        </p:spPr>
      </p:pic>
      <p:sp>
        <p:nvSpPr>
          <p:cNvPr id="7" name="TextBox 6"/>
          <p:cNvSpPr txBox="1"/>
          <p:nvPr/>
        </p:nvSpPr>
        <p:spPr>
          <a:xfrm>
            <a:off x="0" y="5867400"/>
            <a:ext cx="9129728" cy="707886"/>
          </a:xfrm>
          <a:prstGeom prst="rect">
            <a:avLst/>
          </a:prstGeom>
          <a:noFill/>
        </p:spPr>
        <p:txBody>
          <a:bodyPr wrap="square" rtlCol="0">
            <a:spAutoFit/>
          </a:bodyPr>
          <a:lstStyle/>
          <a:p>
            <a:pPr algn="ctr"/>
            <a:r>
              <a:rPr lang="en-US" sz="2000" dirty="0" smtClean="0"/>
              <a:t>&gt;8 sigma detection of astrophysical neutrinos</a:t>
            </a:r>
          </a:p>
          <a:p>
            <a:pPr algn="ctr"/>
            <a:r>
              <a:rPr lang="en-US" sz="2000" dirty="0" smtClean="0"/>
              <a:t>No significant clustering observed (103 events)</a:t>
            </a:r>
          </a:p>
        </p:txBody>
      </p:sp>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2800" dirty="0" smtClean="0">
                <a:solidFill>
                  <a:schemeClr val="tx1"/>
                </a:solidFill>
                <a:latin typeface="+mj-lt"/>
              </a:rPr>
              <a:t>New (June 2018): High-energy starting events (7.5 </a:t>
            </a:r>
            <a:r>
              <a:rPr lang="en-US" altLang="en-US" sz="2800" dirty="0" err="1" smtClean="0">
                <a:solidFill>
                  <a:schemeClr val="tx1"/>
                </a:solidFill>
                <a:latin typeface="+mj-lt"/>
              </a:rPr>
              <a:t>yr</a:t>
            </a:r>
            <a:r>
              <a:rPr lang="en-US" altLang="en-US" sz="2800" dirty="0" smtClean="0">
                <a:solidFill>
                  <a:schemeClr val="tx1"/>
                </a:solidFill>
                <a:latin typeface="+mj-lt"/>
              </a:rPr>
              <a:t>)</a:t>
            </a:r>
            <a:endParaRPr lang="en-US" sz="2800" dirty="0">
              <a:solidFill>
                <a:schemeClr val="tx1"/>
              </a:solidFill>
              <a:latin typeface="+mj-lt"/>
            </a:endParaRP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14</a:t>
            </a:fld>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11" name="TextBox 10"/>
          <p:cNvSpPr txBox="1"/>
          <p:nvPr/>
        </p:nvSpPr>
        <p:spPr>
          <a:xfrm>
            <a:off x="6851617" y="4191000"/>
            <a:ext cx="2078454" cy="369332"/>
          </a:xfrm>
          <a:prstGeom prst="rect">
            <a:avLst/>
          </a:prstGeom>
          <a:noFill/>
        </p:spPr>
        <p:txBody>
          <a:bodyPr wrap="none" rtlCol="0">
            <a:spAutoFit/>
          </a:bodyPr>
          <a:lstStyle/>
          <a:p>
            <a:r>
              <a:rPr lang="en-US" sz="1800" b="1" dirty="0" smtClean="0">
                <a:solidFill>
                  <a:srgbClr val="FF0000"/>
                </a:solidFill>
              </a:rPr>
              <a:t>Work in progress</a:t>
            </a:r>
            <a:endParaRPr lang="en-US" sz="1800" b="1" dirty="0">
              <a:solidFill>
                <a:srgbClr val="FF0000"/>
              </a:solidFill>
            </a:endParaRPr>
          </a:p>
        </p:txBody>
      </p:sp>
      <p:sp>
        <p:nvSpPr>
          <p:cNvPr id="2" name="TextBox 1"/>
          <p:cNvSpPr txBox="1"/>
          <p:nvPr/>
        </p:nvSpPr>
        <p:spPr>
          <a:xfrm>
            <a:off x="4114800" y="4560332"/>
            <a:ext cx="1313180" cy="369332"/>
          </a:xfrm>
          <a:prstGeom prst="rect">
            <a:avLst/>
          </a:prstGeom>
          <a:noFill/>
        </p:spPr>
        <p:txBody>
          <a:bodyPr wrap="none" rtlCol="0">
            <a:spAutoFit/>
          </a:bodyPr>
          <a:lstStyle/>
          <a:p>
            <a:r>
              <a:rPr lang="en-US" sz="1800" dirty="0" smtClean="0"/>
              <a:t>103 events</a:t>
            </a:r>
            <a:endParaRPr lang="en-US" sz="1800" dirty="0"/>
          </a:p>
        </p:txBody>
      </p:sp>
    </p:spTree>
    <p:extLst>
      <p:ext uri="{BB962C8B-B14F-4D97-AF65-F5344CB8AC3E}">
        <p14:creationId xmlns:p14="http://schemas.microsoft.com/office/powerpoint/2010/main" val="2023482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0" y="274638"/>
            <a:ext cx="9144000" cy="1143000"/>
          </a:xfrm>
        </p:spPr>
        <p:txBody>
          <a:bodyPr/>
          <a:lstStyle/>
          <a:p>
            <a:r>
              <a:rPr lang="en-US" altLang="en-US" dirty="0"/>
              <a:t>A more traditional search:</a:t>
            </a:r>
            <a:br>
              <a:rPr lang="en-US" altLang="en-US" dirty="0"/>
            </a:br>
            <a:r>
              <a:rPr lang="en-US" altLang="en-US" dirty="0" smtClean="0"/>
              <a:t>up-going </a:t>
            </a:r>
            <a:r>
              <a:rPr lang="en-US" altLang="en-US" dirty="0"/>
              <a:t>muon neutrinos from </a:t>
            </a:r>
            <a:r>
              <a:rPr lang="en-US" altLang="en-US" dirty="0" smtClean="0"/>
              <a:t>the Northern </a:t>
            </a:r>
            <a:r>
              <a:rPr lang="en-US" altLang="en-US" dirty="0"/>
              <a:t>hemisphere</a:t>
            </a:r>
          </a:p>
        </p:txBody>
      </p:sp>
      <p:pic>
        <p:nvPicPr>
          <p:cNvPr id="46085" name="Picture 6" descr="amanda-pengi.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90700"/>
            <a:ext cx="353695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15</a:t>
            </a:fld>
            <a:endParaRPr lang="en-US" dirty="0"/>
          </a:p>
        </p:txBody>
      </p:sp>
    </p:spTree>
    <p:extLst>
      <p:ext uri="{BB962C8B-B14F-4D97-AF65-F5344CB8AC3E}">
        <p14:creationId xmlns:p14="http://schemas.microsoft.com/office/powerpoint/2010/main" val="846018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72" y="762000"/>
            <a:ext cx="7696200" cy="4993556"/>
          </a:xfrm>
          <a:prstGeom prst="rect">
            <a:avLst/>
          </a:prstGeom>
        </p:spPr>
      </p:pic>
      <p:sp>
        <p:nvSpPr>
          <p:cNvPr id="2" name="Title 1"/>
          <p:cNvSpPr>
            <a:spLocks noGrp="1"/>
          </p:cNvSpPr>
          <p:nvPr>
            <p:ph type="title"/>
          </p:nvPr>
        </p:nvSpPr>
        <p:spPr>
          <a:xfrm>
            <a:off x="0" y="0"/>
            <a:ext cx="9144000" cy="923807"/>
          </a:xfrm>
        </p:spPr>
        <p:txBody>
          <a:bodyPr/>
          <a:lstStyle/>
          <a:p>
            <a:r>
              <a:rPr lang="en-US" dirty="0" smtClean="0"/>
              <a:t>Through-going Northern tracks (8 </a:t>
            </a:r>
            <a:r>
              <a:rPr lang="en-US" dirty="0" err="1" smtClean="0"/>
              <a:t>yr</a:t>
            </a:r>
            <a:r>
              <a:rPr lang="en-US" dirty="0" smtClean="0"/>
              <a:t>)</a:t>
            </a:r>
            <a:endParaRPr lang="en-US" dirty="0"/>
          </a:p>
        </p:txBody>
      </p:sp>
      <p:sp>
        <p:nvSpPr>
          <p:cNvPr id="5" name="Rectangle 4"/>
          <p:cNvSpPr/>
          <p:nvPr/>
        </p:nvSpPr>
        <p:spPr>
          <a:xfrm>
            <a:off x="4572000" y="2554069"/>
            <a:ext cx="3200400" cy="646331"/>
          </a:xfrm>
          <a:prstGeom prst="rect">
            <a:avLst/>
          </a:prstGeom>
          <a:noFill/>
          <a:effectLst>
            <a:outerShdw blurRad="50800" dist="50800" dir="5400000" algn="ctr" rotWithShape="0">
              <a:srgbClr val="000000">
                <a:alpha val="0"/>
              </a:srgbClr>
            </a:outerShdw>
          </a:effectLst>
        </p:spPr>
        <p:txBody>
          <a:bodyPr wrap="square">
            <a:spAutoFit/>
          </a:bodyPr>
          <a:lstStyle/>
          <a:p>
            <a:r>
              <a:rPr lang="en-US" sz="1800" dirty="0" err="1" smtClean="0"/>
              <a:t>IceCube</a:t>
            </a:r>
            <a:r>
              <a:rPr lang="en-US" sz="1800" dirty="0" smtClean="0"/>
              <a:t>, 1710.01191 (ICRC)</a:t>
            </a:r>
          </a:p>
          <a:p>
            <a:r>
              <a:rPr lang="en-US" sz="1800" dirty="0" err="1" smtClean="0"/>
              <a:t>IceCube</a:t>
            </a:r>
            <a:r>
              <a:rPr lang="en-US" sz="1800" dirty="0" smtClean="0"/>
              <a:t>, </a:t>
            </a:r>
            <a:r>
              <a:rPr lang="en-US" sz="1800" dirty="0" err="1" smtClean="0"/>
              <a:t>ApJ</a:t>
            </a:r>
            <a:r>
              <a:rPr lang="en-US" sz="1800" dirty="0" smtClean="0"/>
              <a:t> 833:3 </a:t>
            </a:r>
            <a:r>
              <a:rPr lang="en-US" sz="1800" dirty="0"/>
              <a:t>(2016</a:t>
            </a:r>
            <a:r>
              <a:rPr lang="en-US" sz="1800" dirty="0" smtClean="0"/>
              <a:t>)</a:t>
            </a:r>
            <a:endParaRPr lang="en-US" sz="1800" dirty="0"/>
          </a:p>
        </p:txBody>
      </p:sp>
      <p:sp>
        <p:nvSpPr>
          <p:cNvPr id="6" name="TextBox 5"/>
          <p:cNvSpPr txBox="1"/>
          <p:nvPr/>
        </p:nvSpPr>
        <p:spPr>
          <a:xfrm>
            <a:off x="776287" y="5867400"/>
            <a:ext cx="7834313" cy="400110"/>
          </a:xfrm>
          <a:prstGeom prst="rect">
            <a:avLst/>
          </a:prstGeom>
          <a:noFill/>
        </p:spPr>
        <p:txBody>
          <a:bodyPr wrap="square" rtlCol="0">
            <a:spAutoFit/>
          </a:bodyPr>
          <a:lstStyle/>
          <a:p>
            <a:r>
              <a:rPr lang="en-US" sz="2000" dirty="0" smtClean="0"/>
              <a:t>Astrophysical neutrinos from two interaction and detection methods</a:t>
            </a:r>
          </a:p>
        </p:txBody>
      </p:sp>
      <p:sp>
        <p:nvSpPr>
          <p:cNvPr id="7" name="Slide Number Placeholder 6"/>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16</a:t>
            </a:fld>
            <a:endParaRPr lang="en-US" dirty="0"/>
          </a:p>
        </p:txBody>
      </p:sp>
      <p:sp>
        <p:nvSpPr>
          <p:cNvPr id="8" name="Footer Placeholder 7"/>
          <p:cNvSpPr>
            <a:spLocks noGrp="1"/>
          </p:cNvSpPr>
          <p:nvPr>
            <p:ph type="ftr" sz="quarter" idx="3"/>
          </p:nvPr>
        </p:nvSpPr>
        <p:spPr/>
        <p:txBody>
          <a:bodyPr/>
          <a:lstStyle/>
          <a:p>
            <a:pPr>
              <a:defRPr/>
            </a:pPr>
            <a:r>
              <a:rPr lang="mr-IN" smtClean="0"/>
              <a:t>Justin Vandenbroucke                                          IceCube highlights</a:t>
            </a:r>
            <a:endParaRPr lang="en-US" dirty="0"/>
          </a:p>
        </p:txBody>
      </p:sp>
      <p:sp>
        <p:nvSpPr>
          <p:cNvPr id="3" name="TextBox 2"/>
          <p:cNvSpPr txBox="1"/>
          <p:nvPr/>
        </p:nvSpPr>
        <p:spPr>
          <a:xfrm>
            <a:off x="1828800" y="2831068"/>
            <a:ext cx="2454518" cy="369332"/>
          </a:xfrm>
          <a:prstGeom prst="rect">
            <a:avLst/>
          </a:prstGeom>
          <a:noFill/>
        </p:spPr>
        <p:txBody>
          <a:bodyPr wrap="none" rtlCol="0">
            <a:spAutoFit/>
          </a:bodyPr>
          <a:lstStyle/>
          <a:p>
            <a:r>
              <a:rPr lang="en-US" sz="1800" smtClean="0"/>
              <a:t>6.7 </a:t>
            </a:r>
            <a:r>
              <a:rPr lang="en-US" sz="1800" dirty="0" smtClean="0"/>
              <a:t>sigma significance</a:t>
            </a:r>
            <a:endParaRPr lang="en-US" sz="1800" dirty="0"/>
          </a:p>
        </p:txBody>
      </p:sp>
    </p:spTree>
    <p:extLst>
      <p:ext uri="{BB962C8B-B14F-4D97-AF65-F5344CB8AC3E}">
        <p14:creationId xmlns:p14="http://schemas.microsoft.com/office/powerpoint/2010/main" val="1330239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sz="2800" dirty="0" smtClean="0">
                <a:solidFill>
                  <a:schemeClr val="tx1"/>
                </a:solidFill>
                <a:latin typeface="+mj-lt"/>
              </a:rPr>
              <a:t>Characterizing the </a:t>
            </a:r>
            <a:r>
              <a:rPr lang="en-US" sz="2800" dirty="0">
                <a:solidFill>
                  <a:schemeClr val="tx1"/>
                </a:solidFill>
                <a:latin typeface="+mj-lt"/>
              </a:rPr>
              <a:t>diffuse astrophysical neutrino spectrum</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17</a:t>
            </a:fld>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pic>
        <p:nvPicPr>
          <p:cNvPr id="10" name="Picture 9"/>
          <p:cNvPicPr>
            <a:picLocks noChangeAspect="1"/>
          </p:cNvPicPr>
          <p:nvPr/>
        </p:nvPicPr>
        <p:blipFill>
          <a:blip r:embed="rId3"/>
          <a:stretch>
            <a:fillRect/>
          </a:stretch>
        </p:blipFill>
        <p:spPr>
          <a:xfrm>
            <a:off x="267572" y="975629"/>
            <a:ext cx="8608855" cy="5045711"/>
          </a:xfrm>
          <a:prstGeom prst="rect">
            <a:avLst/>
          </a:prstGeom>
        </p:spPr>
      </p:pic>
    </p:spTree>
    <p:extLst>
      <p:ext uri="{BB962C8B-B14F-4D97-AF65-F5344CB8AC3E}">
        <p14:creationId xmlns:p14="http://schemas.microsoft.com/office/powerpoint/2010/main" val="19974785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400" y="661954"/>
            <a:ext cx="4996399" cy="4149950"/>
          </a:xfrm>
          <a:prstGeom prst="rect">
            <a:avLst/>
          </a:prstGeom>
        </p:spPr>
      </p:pic>
      <p:sp>
        <p:nvSpPr>
          <p:cNvPr id="2" name="Title 1"/>
          <p:cNvSpPr>
            <a:spLocks noGrp="1"/>
          </p:cNvSpPr>
          <p:nvPr>
            <p:ph type="title"/>
          </p:nvPr>
        </p:nvSpPr>
        <p:spPr>
          <a:xfrm>
            <a:off x="0" y="1"/>
            <a:ext cx="9144000" cy="661953"/>
          </a:xfrm>
        </p:spPr>
        <p:txBody>
          <a:bodyPr/>
          <a:lstStyle/>
          <a:p>
            <a:r>
              <a:rPr lang="en-US" dirty="0" smtClean="0"/>
              <a:t>Characterizing the diffuse astrophysical neutrino spectrum</a:t>
            </a:r>
            <a:endParaRPr lang="en-US" dirty="0"/>
          </a:p>
        </p:txBody>
      </p:sp>
      <p:graphicFrame>
        <p:nvGraphicFramePr>
          <p:cNvPr id="4" name="Content Placeholder 3"/>
          <p:cNvGraphicFramePr>
            <a:graphicFrameLocks noGrp="1"/>
          </p:cNvGraphicFramePr>
          <p:nvPr>
            <p:ph idx="1"/>
            <p:extLst/>
          </p:nvPr>
        </p:nvGraphicFramePr>
        <p:xfrm>
          <a:off x="322325" y="4867275"/>
          <a:ext cx="8669275" cy="1676400"/>
        </p:xfrm>
        <a:graphic>
          <a:graphicData uri="http://schemas.openxmlformats.org/drawingml/2006/table">
            <a:tbl>
              <a:tblPr firstRow="1" bandRow="1">
                <a:tableStyleId>{5C22544A-7EE6-4342-B048-85BDC9FD1C3A}</a:tableStyleId>
              </a:tblPr>
              <a:tblGrid>
                <a:gridCol w="1886712"/>
                <a:gridCol w="1143318"/>
                <a:gridCol w="2358263"/>
                <a:gridCol w="1510602"/>
                <a:gridCol w="1770380"/>
              </a:tblGrid>
              <a:tr h="279999">
                <a:tc>
                  <a:txBody>
                    <a:bodyPr/>
                    <a:lstStyle/>
                    <a:p>
                      <a:r>
                        <a:rPr lang="en-US" sz="1600" dirty="0" smtClean="0"/>
                        <a:t>Analysis</a:t>
                      </a:r>
                      <a:endParaRPr lang="en-US" sz="1600" dirty="0"/>
                    </a:p>
                  </a:txBody>
                  <a:tcPr/>
                </a:tc>
                <a:tc>
                  <a:txBody>
                    <a:bodyPr/>
                    <a:lstStyle/>
                    <a:p>
                      <a:r>
                        <a:rPr lang="en-US" sz="1600" dirty="0" smtClean="0"/>
                        <a:t>Index</a:t>
                      </a:r>
                      <a:endParaRPr lang="en-US" sz="1600" dirty="0"/>
                    </a:p>
                  </a:txBody>
                  <a:tcPr/>
                </a:tc>
                <a:tc>
                  <a:txBody>
                    <a:bodyPr/>
                    <a:lstStyle/>
                    <a:p>
                      <a:r>
                        <a:rPr lang="en-US" sz="1600" dirty="0" smtClean="0"/>
                        <a:t>Normalization @ 100 </a:t>
                      </a:r>
                      <a:r>
                        <a:rPr lang="en-US" sz="1600" dirty="0" err="1" smtClean="0"/>
                        <a:t>TeV</a:t>
                      </a:r>
                      <a:endParaRPr lang="en-US" sz="1600" dirty="0"/>
                    </a:p>
                  </a:txBody>
                  <a:tcPr/>
                </a:tc>
                <a:tc>
                  <a:txBody>
                    <a:bodyPr/>
                    <a:lstStyle/>
                    <a:p>
                      <a:r>
                        <a:rPr lang="en-US" sz="1600" dirty="0" smtClean="0"/>
                        <a:t>Significance</a:t>
                      </a:r>
                      <a:r>
                        <a:rPr lang="en-US" sz="1600" baseline="0" dirty="0" smtClean="0"/>
                        <a:t> (</a:t>
                      </a:r>
                      <a:r>
                        <a:rPr lang="en-US" sz="1600" baseline="0" dirty="0" err="1" smtClean="0"/>
                        <a:t>σ</a:t>
                      </a:r>
                      <a:r>
                        <a:rPr lang="en-US" sz="1600" baseline="0" dirty="0" smtClean="0"/>
                        <a:t>)</a:t>
                      </a:r>
                      <a:endParaRPr lang="en-US" sz="1600" dirty="0"/>
                    </a:p>
                  </a:txBody>
                  <a:tcPr/>
                </a:tc>
                <a:tc>
                  <a:txBody>
                    <a:bodyPr/>
                    <a:lstStyle/>
                    <a:p>
                      <a:r>
                        <a:rPr lang="en-US" sz="1600" dirty="0" smtClean="0"/>
                        <a:t>Energy range</a:t>
                      </a:r>
                      <a:endParaRPr lang="en-US" sz="1600" dirty="0"/>
                    </a:p>
                  </a:txBody>
                  <a:tcPr/>
                </a:tc>
              </a:tr>
              <a:tr h="214144">
                <a:tc>
                  <a:txBody>
                    <a:bodyPr/>
                    <a:lstStyle/>
                    <a:p>
                      <a:r>
                        <a:rPr lang="en-US" sz="1600" dirty="0" smtClean="0"/>
                        <a:t>HESE 6 </a:t>
                      </a:r>
                      <a:r>
                        <a:rPr lang="en-US" sz="1600" dirty="0" err="1" smtClean="0"/>
                        <a:t>yr</a:t>
                      </a:r>
                      <a:endParaRPr lang="en-US" sz="1600" dirty="0"/>
                    </a:p>
                  </a:txBody>
                  <a:tcPr/>
                </a:tc>
                <a:tc>
                  <a:txBody>
                    <a:bodyPr/>
                    <a:lstStyle/>
                    <a:p>
                      <a:r>
                        <a:rPr lang="en-US" sz="1600" dirty="0" smtClean="0"/>
                        <a:t>2.92 ±</a:t>
                      </a:r>
                      <a:r>
                        <a:rPr lang="en-US" sz="1600" baseline="0" dirty="0" smtClean="0"/>
                        <a:t> 0.3</a:t>
                      </a:r>
                      <a:endParaRPr lang="en-US" sz="1600" dirty="0"/>
                    </a:p>
                  </a:txBody>
                  <a:tcPr/>
                </a:tc>
                <a:tc>
                  <a:txBody>
                    <a:bodyPr/>
                    <a:lstStyle/>
                    <a:p>
                      <a:r>
                        <a:rPr lang="en-US" sz="1600" dirty="0" smtClean="0"/>
                        <a:t>2.46 ± 0.8</a:t>
                      </a:r>
                      <a:endParaRPr lang="en-US" sz="1600" dirty="0"/>
                    </a:p>
                  </a:txBody>
                  <a:tcPr/>
                </a:tc>
                <a:tc>
                  <a:txBody>
                    <a:bodyPr/>
                    <a:lstStyle/>
                    <a:p>
                      <a:r>
                        <a:rPr lang="en-US" sz="1600" dirty="0" smtClean="0"/>
                        <a:t>8</a:t>
                      </a:r>
                      <a:endParaRPr lang="en-US" sz="1600" dirty="0"/>
                    </a:p>
                  </a:txBody>
                  <a:tcPr/>
                </a:tc>
                <a:tc>
                  <a:txBody>
                    <a:bodyPr/>
                    <a:lstStyle/>
                    <a:p>
                      <a:r>
                        <a:rPr lang="en-US" sz="1600" dirty="0" smtClean="0"/>
                        <a:t>60 </a:t>
                      </a:r>
                      <a:r>
                        <a:rPr lang="en-US" sz="1600" dirty="0" err="1" smtClean="0"/>
                        <a:t>TeV</a:t>
                      </a:r>
                      <a:r>
                        <a:rPr lang="en-US" sz="1600" dirty="0" smtClean="0"/>
                        <a:t> to 3 </a:t>
                      </a:r>
                      <a:r>
                        <a:rPr lang="en-US" sz="1600" dirty="0" err="1" smtClean="0"/>
                        <a:t>PeV</a:t>
                      </a:r>
                      <a:endParaRPr lang="en-US" sz="1600" dirty="0"/>
                    </a:p>
                  </a:txBody>
                  <a:tcPr/>
                </a:tc>
              </a:tr>
              <a:tr h="259864">
                <a:tc>
                  <a:txBody>
                    <a:bodyPr/>
                    <a:lstStyle/>
                    <a:p>
                      <a:r>
                        <a:rPr lang="en-US" sz="1600" dirty="0" smtClean="0"/>
                        <a:t>Northern tracks 6 </a:t>
                      </a:r>
                      <a:r>
                        <a:rPr lang="en-US" sz="1600" dirty="0" err="1" smtClean="0"/>
                        <a:t>yr</a:t>
                      </a:r>
                      <a:endParaRPr lang="en-US" sz="1600" dirty="0"/>
                    </a:p>
                  </a:txBody>
                  <a:tcPr/>
                </a:tc>
                <a:tc>
                  <a:txBody>
                    <a:bodyPr/>
                    <a:lstStyle/>
                    <a:p>
                      <a:r>
                        <a:rPr lang="en-US" sz="1600" dirty="0" smtClean="0"/>
                        <a:t>2.19 ± 0.10</a:t>
                      </a:r>
                      <a:endParaRPr lang="en-US" sz="1600" dirty="0"/>
                    </a:p>
                  </a:txBody>
                  <a:tcPr/>
                </a:tc>
                <a:tc>
                  <a:txBody>
                    <a:bodyPr/>
                    <a:lstStyle/>
                    <a:p>
                      <a:r>
                        <a:rPr lang="en-US" sz="1600" dirty="0" smtClean="0"/>
                        <a:t>1.01 +0.26 -0.23</a:t>
                      </a:r>
                      <a:endParaRPr lang="en-US" sz="1600" dirty="0"/>
                    </a:p>
                  </a:txBody>
                  <a:tcPr/>
                </a:tc>
                <a:tc>
                  <a:txBody>
                    <a:bodyPr/>
                    <a:lstStyle/>
                    <a:p>
                      <a:r>
                        <a:rPr lang="en-US" sz="1600" dirty="0" smtClean="0"/>
                        <a:t>6.7</a:t>
                      </a:r>
                      <a:endParaRPr lang="en-US" sz="1600" dirty="0"/>
                    </a:p>
                  </a:txBody>
                  <a:tcPr/>
                </a:tc>
                <a:tc>
                  <a:txBody>
                    <a:bodyPr/>
                    <a:lstStyle/>
                    <a:p>
                      <a:r>
                        <a:rPr lang="en-US" sz="1600" dirty="0" smtClean="0"/>
                        <a:t>119 </a:t>
                      </a:r>
                      <a:r>
                        <a:rPr lang="en-US" sz="1600" dirty="0" err="1" smtClean="0"/>
                        <a:t>TeV</a:t>
                      </a:r>
                      <a:r>
                        <a:rPr lang="en-US" sz="1600" dirty="0" smtClean="0"/>
                        <a:t> to 4.8 </a:t>
                      </a:r>
                      <a:r>
                        <a:rPr lang="en-US" sz="1600" dirty="0" err="1" smtClean="0"/>
                        <a:t>PeV</a:t>
                      </a:r>
                      <a:endParaRPr lang="en-US" sz="1600" dirty="0"/>
                    </a:p>
                  </a:txBody>
                  <a:tcPr/>
                </a:tc>
              </a:tr>
              <a:tr h="221930">
                <a:tc>
                  <a:txBody>
                    <a:bodyPr/>
                    <a:lstStyle/>
                    <a:p>
                      <a:r>
                        <a:rPr lang="en-US" sz="1600" dirty="0" smtClean="0"/>
                        <a:t>Cascades 4</a:t>
                      </a:r>
                      <a:r>
                        <a:rPr lang="en-US" sz="1600" baseline="0" dirty="0" smtClean="0"/>
                        <a:t> </a:t>
                      </a:r>
                      <a:r>
                        <a:rPr lang="en-US" sz="1600" baseline="0" dirty="0" err="1" smtClean="0"/>
                        <a:t>yr</a:t>
                      </a:r>
                      <a:endParaRPr lang="en-US" sz="1600" dirty="0"/>
                    </a:p>
                  </a:txBody>
                  <a:tcPr/>
                </a:tc>
                <a:tc>
                  <a:txBody>
                    <a:bodyPr/>
                    <a:lstStyle/>
                    <a:p>
                      <a:r>
                        <a:rPr lang="en-US" sz="1600" dirty="0" smtClean="0"/>
                        <a:t>2.48 ± 0.08</a:t>
                      </a:r>
                      <a:endParaRPr lang="en-US" sz="1600" dirty="0"/>
                    </a:p>
                  </a:txBody>
                  <a:tcPr/>
                </a:tc>
                <a:tc>
                  <a:txBody>
                    <a:bodyPr/>
                    <a:lstStyle/>
                    <a:p>
                      <a:r>
                        <a:rPr lang="en-US" sz="1600" dirty="0" smtClean="0"/>
                        <a:t>1.57 +0.23</a:t>
                      </a:r>
                      <a:r>
                        <a:rPr lang="en-US" sz="1600" baseline="0" dirty="0" smtClean="0"/>
                        <a:t> -0.22</a:t>
                      </a:r>
                      <a:endParaRPr lang="en-US" sz="1600" dirty="0"/>
                    </a:p>
                  </a:txBody>
                  <a:tcPr/>
                </a:tc>
                <a:tc>
                  <a:txBody>
                    <a:bodyPr/>
                    <a:lstStyle/>
                    <a:p>
                      <a:r>
                        <a:rPr lang="en-US" sz="1600" dirty="0" smtClean="0"/>
                        <a:t>4.7 (2 year)</a:t>
                      </a:r>
                      <a:endParaRPr lang="en-US" sz="1600" dirty="0"/>
                    </a:p>
                  </a:txBody>
                  <a:tcPr/>
                </a:tc>
                <a:tc>
                  <a:txBody>
                    <a:bodyPr/>
                    <a:lstStyle/>
                    <a:p>
                      <a:r>
                        <a:rPr lang="en-US" sz="1600" dirty="0" smtClean="0"/>
                        <a:t>10 </a:t>
                      </a:r>
                      <a:r>
                        <a:rPr lang="en-US" sz="1600" dirty="0" err="1" smtClean="0"/>
                        <a:t>TeV</a:t>
                      </a:r>
                      <a:r>
                        <a:rPr lang="en-US" sz="1600" baseline="0" dirty="0" smtClean="0"/>
                        <a:t> to 1 </a:t>
                      </a:r>
                      <a:r>
                        <a:rPr lang="en-US" sz="1600" baseline="0" dirty="0" err="1" smtClean="0"/>
                        <a:t>PeV</a:t>
                      </a:r>
                      <a:endParaRPr lang="en-US" sz="1600" dirty="0"/>
                    </a:p>
                  </a:txBody>
                  <a:tcPr/>
                </a:tc>
              </a:tr>
              <a:tr h="182880">
                <a:tc>
                  <a:txBody>
                    <a:bodyPr/>
                    <a:lstStyle/>
                    <a:p>
                      <a:r>
                        <a:rPr lang="en-US" sz="1600" dirty="0" smtClean="0"/>
                        <a:t>Global fit</a:t>
                      </a:r>
                      <a:endParaRPr lang="en-US" sz="1600" dirty="0"/>
                    </a:p>
                  </a:txBody>
                  <a:tcPr/>
                </a:tc>
                <a:tc>
                  <a:txBody>
                    <a:bodyPr/>
                    <a:lstStyle/>
                    <a:p>
                      <a:r>
                        <a:rPr lang="en-US" sz="1600" dirty="0" smtClean="0"/>
                        <a:t>2.50 ± 0.09</a:t>
                      </a:r>
                      <a:endParaRPr lang="en-US" sz="1600" dirty="0"/>
                    </a:p>
                  </a:txBody>
                  <a:tcPr/>
                </a:tc>
                <a:tc>
                  <a:txBody>
                    <a:bodyPr/>
                    <a:lstStyle/>
                    <a:p>
                      <a:r>
                        <a:rPr lang="en-US" sz="1600" dirty="0" smtClean="0"/>
                        <a:t>2.2 ±</a:t>
                      </a:r>
                      <a:r>
                        <a:rPr lang="en-US" sz="1600" baseline="0" dirty="0" smtClean="0"/>
                        <a:t> </a:t>
                      </a:r>
                      <a:r>
                        <a:rPr lang="en-US" sz="1600" dirty="0" smtClean="0"/>
                        <a:t>0.4</a:t>
                      </a:r>
                      <a:endParaRPr lang="en-US" sz="1600" dirty="0"/>
                    </a:p>
                  </a:txBody>
                  <a:tcPr/>
                </a:tc>
                <a:tc>
                  <a:txBody>
                    <a:bodyPr/>
                    <a:lstStyle/>
                    <a:p>
                      <a:endParaRPr lang="en-US" sz="1600" dirty="0"/>
                    </a:p>
                  </a:txBody>
                  <a:tcPr/>
                </a:tc>
                <a:tc>
                  <a:txBody>
                    <a:bodyPr/>
                    <a:lstStyle/>
                    <a:p>
                      <a:r>
                        <a:rPr lang="en-US" sz="1600" dirty="0" smtClean="0"/>
                        <a:t>25 </a:t>
                      </a:r>
                      <a:r>
                        <a:rPr lang="en-US" sz="1600" dirty="0" err="1" smtClean="0"/>
                        <a:t>TeV</a:t>
                      </a:r>
                      <a:r>
                        <a:rPr lang="en-US" sz="1600" dirty="0" smtClean="0"/>
                        <a:t> to 2.8 </a:t>
                      </a:r>
                      <a:r>
                        <a:rPr lang="en-US" sz="1600" dirty="0" err="1" smtClean="0"/>
                        <a:t>PeV</a:t>
                      </a:r>
                      <a:endParaRPr lang="en-US" sz="1600" dirty="0"/>
                    </a:p>
                  </a:txBody>
                  <a:tcPr/>
                </a:tc>
              </a:tr>
            </a:tbl>
          </a:graphicData>
        </a:graphic>
      </p:graphicFrame>
      <p:sp>
        <p:nvSpPr>
          <p:cNvPr id="6" name="Footer Placeholder 5"/>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7" name="Slide Number Placeholder 6"/>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18</a:t>
            </a:fld>
            <a:endParaRPr lang="en-US" dirty="0"/>
          </a:p>
        </p:txBody>
      </p:sp>
      <p:sp>
        <p:nvSpPr>
          <p:cNvPr id="8" name="TextBox 7"/>
          <p:cNvSpPr txBox="1"/>
          <p:nvPr/>
        </p:nvSpPr>
        <p:spPr>
          <a:xfrm>
            <a:off x="3733800" y="3821668"/>
            <a:ext cx="2929135" cy="369332"/>
          </a:xfrm>
          <a:prstGeom prst="rect">
            <a:avLst/>
          </a:prstGeom>
          <a:noFill/>
        </p:spPr>
        <p:txBody>
          <a:bodyPr wrap="none" rtlCol="0">
            <a:spAutoFit/>
          </a:bodyPr>
          <a:lstStyle/>
          <a:p>
            <a:r>
              <a:rPr lang="en-US" sz="1800" dirty="0" err="1" smtClean="0"/>
              <a:t>IceCube</a:t>
            </a:r>
            <a:r>
              <a:rPr lang="en-US" sz="1800" dirty="0" smtClean="0"/>
              <a:t>, </a:t>
            </a:r>
            <a:r>
              <a:rPr lang="en-US" sz="1800" dirty="0" err="1" smtClean="0"/>
              <a:t>ApJ</a:t>
            </a:r>
            <a:r>
              <a:rPr lang="en-US" sz="1800" dirty="0" smtClean="0"/>
              <a:t> 833:3 (2016)</a:t>
            </a:r>
            <a:endParaRPr lang="en-US" sz="1800" dirty="0"/>
          </a:p>
        </p:txBody>
      </p:sp>
      <p:sp>
        <p:nvSpPr>
          <p:cNvPr id="10" name="TextBox 9"/>
          <p:cNvSpPr txBox="1"/>
          <p:nvPr/>
        </p:nvSpPr>
        <p:spPr>
          <a:xfrm>
            <a:off x="2514600" y="2182931"/>
            <a:ext cx="1005403" cy="369332"/>
          </a:xfrm>
          <a:prstGeom prst="rect">
            <a:avLst/>
          </a:prstGeom>
          <a:noFill/>
        </p:spPr>
        <p:txBody>
          <a:bodyPr wrap="none" rtlCol="0">
            <a:spAutoFit/>
          </a:bodyPr>
          <a:lstStyle/>
          <a:p>
            <a:r>
              <a:rPr lang="en-US" sz="1800" dirty="0" smtClean="0"/>
              <a:t>90% CL</a:t>
            </a:r>
            <a:endParaRPr lang="en-US" sz="1800" dirty="0"/>
          </a:p>
        </p:txBody>
      </p:sp>
    </p:spTree>
    <p:extLst>
      <p:ext uri="{BB962C8B-B14F-4D97-AF65-F5344CB8AC3E}">
        <p14:creationId xmlns:p14="http://schemas.microsoft.com/office/powerpoint/2010/main" val="96423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919163"/>
            <a:ext cx="4971960" cy="4120525"/>
          </a:xfrm>
          <a:prstGeom prst="rect">
            <a:avLst/>
          </a:prstGeom>
        </p:spPr>
      </p:pic>
      <p:sp>
        <p:nvSpPr>
          <p:cNvPr id="2" name="Title 1"/>
          <p:cNvSpPr>
            <a:spLocks noGrp="1"/>
          </p:cNvSpPr>
          <p:nvPr>
            <p:ph type="title"/>
          </p:nvPr>
        </p:nvSpPr>
        <p:spPr>
          <a:xfrm>
            <a:off x="450850" y="0"/>
            <a:ext cx="8229600" cy="916503"/>
          </a:xfrm>
        </p:spPr>
        <p:txBody>
          <a:bodyPr/>
          <a:lstStyle/>
          <a:p>
            <a:r>
              <a:rPr lang="en-US" dirty="0"/>
              <a:t>Astrophysical neutrino flavor ratio</a:t>
            </a:r>
          </a:p>
        </p:txBody>
      </p:sp>
      <p:sp>
        <p:nvSpPr>
          <p:cNvPr id="3" name="Content Placeholder 2"/>
          <p:cNvSpPr>
            <a:spLocks noGrp="1"/>
          </p:cNvSpPr>
          <p:nvPr>
            <p:ph idx="1"/>
          </p:nvPr>
        </p:nvSpPr>
        <p:spPr>
          <a:xfrm>
            <a:off x="0" y="4876800"/>
            <a:ext cx="9144000" cy="1676400"/>
          </a:xfrm>
        </p:spPr>
        <p:txBody>
          <a:bodyPr/>
          <a:lstStyle/>
          <a:p>
            <a:r>
              <a:rPr lang="en-US" sz="2000" dirty="0" smtClean="0"/>
              <a:t>Production of purely electron neutrinos at the source (from neutron decay) rejected at 3.6 </a:t>
            </a:r>
            <a:r>
              <a:rPr lang="en-US" sz="2000" dirty="0" err="1"/>
              <a:t>σ</a:t>
            </a:r>
            <a:r>
              <a:rPr lang="en-US" sz="2000" dirty="0"/>
              <a:t> </a:t>
            </a:r>
            <a:r>
              <a:rPr lang="en-US" sz="2000" dirty="0" smtClean="0"/>
              <a:t>significance</a:t>
            </a:r>
          </a:p>
          <a:p>
            <a:r>
              <a:rPr lang="en-US" sz="2000" dirty="0" smtClean="0"/>
              <a:t>“Muon damped”: muons lose energy to synchrotron radiation within/near source</a:t>
            </a:r>
          </a:p>
          <a:p>
            <a:r>
              <a:rPr lang="en-US" sz="2000" dirty="0" smtClean="0"/>
              <a:t>With future data, the </a:t>
            </a:r>
            <a:r>
              <a:rPr lang="en-US" sz="2000" i="1" dirty="0" smtClean="0"/>
              <a:t>neutrino</a:t>
            </a:r>
            <a:r>
              <a:rPr lang="en-US" sz="2000" dirty="0" smtClean="0"/>
              <a:t> flavor ratio can constrain </a:t>
            </a:r>
            <a:r>
              <a:rPr lang="en-US" sz="2000" i="1" dirty="0" smtClean="0"/>
              <a:t>magnetic</a:t>
            </a:r>
            <a:r>
              <a:rPr lang="en-US" sz="2000" dirty="0" smtClean="0"/>
              <a:t> field amplitude at source of astrophysical neutrinos / cosmic rays</a:t>
            </a:r>
            <a:endParaRPr lang="en-US" sz="2000" dirty="0"/>
          </a:p>
        </p:txBody>
      </p:sp>
      <p:sp>
        <p:nvSpPr>
          <p:cNvPr id="8" name="TextBox 7"/>
          <p:cNvSpPr txBox="1"/>
          <p:nvPr/>
        </p:nvSpPr>
        <p:spPr>
          <a:xfrm>
            <a:off x="102572" y="2384391"/>
            <a:ext cx="3655809" cy="646331"/>
          </a:xfrm>
          <a:prstGeom prst="rect">
            <a:avLst/>
          </a:prstGeom>
          <a:noFill/>
        </p:spPr>
        <p:txBody>
          <a:bodyPr wrap="none" rtlCol="0">
            <a:spAutoFit/>
          </a:bodyPr>
          <a:lstStyle/>
          <a:p>
            <a:pPr algn="ctr"/>
            <a:r>
              <a:rPr lang="en-US" sz="1800" dirty="0" err="1" smtClean="0"/>
              <a:t>IceCube</a:t>
            </a:r>
            <a:r>
              <a:rPr lang="en-US" sz="1800" dirty="0" smtClean="0"/>
              <a:t>, </a:t>
            </a:r>
            <a:r>
              <a:rPr lang="en-US" sz="1800" dirty="0" err="1" smtClean="0"/>
              <a:t>ApJ</a:t>
            </a:r>
            <a:r>
              <a:rPr lang="en-US" sz="1800" dirty="0" smtClean="0"/>
              <a:t> 809:98 (2015)</a:t>
            </a:r>
          </a:p>
          <a:p>
            <a:pPr algn="ctr"/>
            <a:r>
              <a:rPr lang="en-US" sz="1800" dirty="0" err="1" smtClean="0"/>
              <a:t>IceCube</a:t>
            </a:r>
            <a:r>
              <a:rPr lang="en-US" sz="1800" dirty="0" smtClean="0"/>
              <a:t>, PRL 114, 171102 (2015)</a:t>
            </a:r>
            <a:endParaRPr lang="en-US" sz="1800" dirty="0"/>
          </a:p>
        </p:txBody>
      </p:sp>
      <p:sp>
        <p:nvSpPr>
          <p:cNvPr id="9" name="TextBox 8"/>
          <p:cNvSpPr txBox="1"/>
          <p:nvPr/>
        </p:nvSpPr>
        <p:spPr>
          <a:xfrm>
            <a:off x="1271267" y="990600"/>
            <a:ext cx="2462533" cy="923330"/>
          </a:xfrm>
          <a:prstGeom prst="rect">
            <a:avLst/>
          </a:prstGeom>
          <a:noFill/>
        </p:spPr>
        <p:txBody>
          <a:bodyPr wrap="none" rtlCol="0">
            <a:spAutoFit/>
          </a:bodyPr>
          <a:lstStyle/>
          <a:p>
            <a:pPr algn="r"/>
            <a:r>
              <a:rPr lang="en-US" sz="1800" dirty="0" smtClean="0">
                <a:solidFill>
                  <a:schemeClr val="accent6">
                    <a:lumMod val="75000"/>
                  </a:schemeClr>
                </a:solidFill>
              </a:rPr>
              <a:t>Muon damped</a:t>
            </a:r>
          </a:p>
          <a:p>
            <a:pPr algn="r"/>
            <a:r>
              <a:rPr lang="en-US" sz="1800" dirty="0" smtClean="0">
                <a:solidFill>
                  <a:srgbClr val="FF0000"/>
                </a:solidFill>
              </a:rPr>
              <a:t>Standard 𝜋 production</a:t>
            </a:r>
          </a:p>
          <a:p>
            <a:pPr algn="r"/>
            <a:r>
              <a:rPr lang="en-US" sz="1800" dirty="0" smtClean="0">
                <a:solidFill>
                  <a:srgbClr val="00B050"/>
                </a:solidFill>
              </a:rPr>
              <a:t>Neutron decay</a:t>
            </a:r>
            <a:endParaRPr lang="en-US" sz="1800" dirty="0">
              <a:solidFill>
                <a:srgbClr val="00B050"/>
              </a:solidFill>
            </a:endParaRPr>
          </a:p>
        </p:txBody>
      </p:sp>
      <p:sp>
        <p:nvSpPr>
          <p:cNvPr id="4" name="Footer Placeholder 3"/>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19</a:t>
            </a:fld>
            <a:endParaRPr lang="en-US" dirty="0"/>
          </a:p>
        </p:txBody>
      </p:sp>
      <p:sp>
        <p:nvSpPr>
          <p:cNvPr id="6" name="TextBox 5"/>
          <p:cNvSpPr txBox="1"/>
          <p:nvPr/>
        </p:nvSpPr>
        <p:spPr>
          <a:xfrm>
            <a:off x="4451260" y="3888303"/>
            <a:ext cx="697627" cy="369332"/>
          </a:xfrm>
          <a:prstGeom prst="rect">
            <a:avLst/>
          </a:prstGeom>
          <a:noFill/>
        </p:spPr>
        <p:txBody>
          <a:bodyPr wrap="none" rtlCol="0">
            <a:spAutoFit/>
          </a:bodyPr>
          <a:lstStyle/>
          <a:p>
            <a:r>
              <a:rPr lang="en-US" sz="1800" dirty="0" smtClean="0"/>
              <a:t>0:0:1</a:t>
            </a:r>
            <a:endParaRPr lang="en-US" sz="1800" dirty="0"/>
          </a:p>
        </p:txBody>
      </p:sp>
      <p:sp>
        <p:nvSpPr>
          <p:cNvPr id="10" name="TextBox 9"/>
          <p:cNvSpPr txBox="1"/>
          <p:nvPr/>
        </p:nvSpPr>
        <p:spPr>
          <a:xfrm>
            <a:off x="6578510" y="3871138"/>
            <a:ext cx="697627" cy="369332"/>
          </a:xfrm>
          <a:prstGeom prst="rect">
            <a:avLst/>
          </a:prstGeom>
          <a:noFill/>
        </p:spPr>
        <p:txBody>
          <a:bodyPr wrap="none" rtlCol="0">
            <a:spAutoFit/>
          </a:bodyPr>
          <a:lstStyle/>
          <a:p>
            <a:r>
              <a:rPr lang="en-US" sz="1800" dirty="0" smtClean="0"/>
              <a:t>1:0:0</a:t>
            </a:r>
            <a:endParaRPr lang="en-US" sz="1800" dirty="0"/>
          </a:p>
        </p:txBody>
      </p:sp>
      <p:sp>
        <p:nvSpPr>
          <p:cNvPr id="11" name="TextBox 10"/>
          <p:cNvSpPr txBox="1"/>
          <p:nvPr/>
        </p:nvSpPr>
        <p:spPr>
          <a:xfrm>
            <a:off x="6640094" y="1375092"/>
            <a:ext cx="992579" cy="369332"/>
          </a:xfrm>
          <a:prstGeom prst="rect">
            <a:avLst/>
          </a:prstGeom>
          <a:noFill/>
        </p:spPr>
        <p:txBody>
          <a:bodyPr wrap="none" rtlCol="0">
            <a:spAutoFit/>
          </a:bodyPr>
          <a:lstStyle/>
          <a:p>
            <a:r>
              <a:rPr lang="en-US" sz="1800" dirty="0"/>
              <a:t>a</a:t>
            </a:r>
            <a:r>
              <a:rPr lang="en-US" sz="1800" dirty="0" smtClean="0"/>
              <a:t>t Earth</a:t>
            </a:r>
            <a:endParaRPr lang="en-US" sz="1800" dirty="0"/>
          </a:p>
        </p:txBody>
      </p:sp>
      <p:sp>
        <p:nvSpPr>
          <p:cNvPr id="12" name="TextBox 11"/>
          <p:cNvSpPr txBox="1"/>
          <p:nvPr/>
        </p:nvSpPr>
        <p:spPr>
          <a:xfrm>
            <a:off x="5560850" y="1828800"/>
            <a:ext cx="697627" cy="369332"/>
          </a:xfrm>
          <a:prstGeom prst="rect">
            <a:avLst/>
          </a:prstGeom>
          <a:noFill/>
        </p:spPr>
        <p:txBody>
          <a:bodyPr wrap="none" rtlCol="0">
            <a:spAutoFit/>
          </a:bodyPr>
          <a:lstStyle/>
          <a:p>
            <a:r>
              <a:rPr lang="en-US" sz="1800" smtClean="0"/>
              <a:t>0:1:0</a:t>
            </a:r>
            <a:endParaRPr lang="en-US" sz="1800" dirty="0"/>
          </a:p>
        </p:txBody>
      </p:sp>
    </p:spTree>
    <p:extLst>
      <p:ext uri="{BB962C8B-B14F-4D97-AF65-F5344CB8AC3E}">
        <p14:creationId xmlns:p14="http://schemas.microsoft.com/office/powerpoint/2010/main" val="796726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609600" y="1175084"/>
            <a:ext cx="8077200" cy="5073316"/>
          </a:xfrm>
        </p:spPr>
        <p:txBody>
          <a:bodyPr/>
          <a:lstStyle/>
          <a:p>
            <a:r>
              <a:rPr lang="en-US" sz="2800" dirty="0" smtClean="0"/>
              <a:t>Neutrinos as astrophysical messengers</a:t>
            </a:r>
          </a:p>
          <a:p>
            <a:r>
              <a:rPr lang="en-US" sz="2800" dirty="0" smtClean="0"/>
              <a:t>Design and performance of </a:t>
            </a:r>
            <a:r>
              <a:rPr lang="en-US" sz="2800" dirty="0" err="1" smtClean="0"/>
              <a:t>IceCube</a:t>
            </a:r>
            <a:endParaRPr lang="en-US" sz="2800" dirty="0" smtClean="0"/>
          </a:p>
          <a:p>
            <a:r>
              <a:rPr lang="en-US" sz="2800" dirty="0" smtClean="0"/>
              <a:t>Discovery and measurement of a diffuse astrophysical neutrino flux</a:t>
            </a:r>
          </a:p>
          <a:p>
            <a:r>
              <a:rPr lang="en-US" sz="2800" dirty="0" smtClean="0"/>
              <a:t>Constraints on astrophysical neutrino flavor</a:t>
            </a:r>
            <a:endParaRPr lang="en-US" sz="2800" dirty="0"/>
          </a:p>
          <a:p>
            <a:r>
              <a:rPr lang="en-US" sz="2800" dirty="0" smtClean="0"/>
              <a:t>Measurement of neutrino-nucleon cross section</a:t>
            </a:r>
          </a:p>
          <a:p>
            <a:r>
              <a:rPr lang="en-US" sz="2800" dirty="0" smtClean="0"/>
              <a:t>Searches for the astrophysical neutrino origins</a:t>
            </a:r>
          </a:p>
          <a:p>
            <a:r>
              <a:rPr lang="en-US" sz="2800" dirty="0" smtClean="0"/>
              <a:t>A high-energy neutrino in coincidence with a flaring GeV-</a:t>
            </a:r>
            <a:r>
              <a:rPr lang="en-US" sz="2800" dirty="0" err="1" smtClean="0"/>
              <a:t>TeV</a:t>
            </a:r>
            <a:r>
              <a:rPr lang="en-US" sz="2800" dirty="0" smtClean="0"/>
              <a:t> blazar</a:t>
            </a:r>
          </a:p>
          <a:p>
            <a:r>
              <a:rPr lang="en-US" sz="2800" dirty="0" smtClean="0"/>
              <a:t>Future outlook</a:t>
            </a:r>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a:t>
            </a:fld>
            <a:endParaRPr lang="en-US" dirty="0"/>
          </a:p>
        </p:txBody>
      </p:sp>
    </p:spTree>
    <p:extLst>
      <p:ext uri="{BB962C8B-B14F-4D97-AF65-F5344CB8AC3E}">
        <p14:creationId xmlns:p14="http://schemas.microsoft.com/office/powerpoint/2010/main" val="117699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855"/>
            <a:ext cx="9143999" cy="1143000"/>
          </a:xfrm>
        </p:spPr>
        <p:txBody>
          <a:bodyPr/>
          <a:lstStyle/>
          <a:p>
            <a:r>
              <a:rPr lang="en-US" altLang="en-US" dirty="0"/>
              <a:t>New (June 2018): </a:t>
            </a:r>
            <a:r>
              <a:rPr lang="en-US" dirty="0" smtClean="0"/>
              <a:t>High-energy starting events (7.5 years)</a:t>
            </a:r>
            <a:br>
              <a:rPr lang="en-US" dirty="0" smtClean="0"/>
            </a:br>
            <a:r>
              <a:rPr lang="en-US" dirty="0" smtClean="0"/>
              <a:t>Discovery of two double-cascade events</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20</a:t>
            </a:fld>
            <a:endParaRPr lang="en-US" dirty="0"/>
          </a:p>
        </p:txBody>
      </p:sp>
      <p:pic>
        <p:nvPicPr>
          <p:cNvPr id="6" name="Picture 5" descr="panopticon_bigbird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 y="990600"/>
            <a:ext cx="4562004" cy="3798714"/>
          </a:xfrm>
          <a:prstGeom prst="rect">
            <a:avLst/>
          </a:prstGeom>
        </p:spPr>
      </p:pic>
      <p:pic>
        <p:nvPicPr>
          <p:cNvPr id="7" name="Picture 6" descr="panopticon_event2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852" y="990600"/>
            <a:ext cx="4563211" cy="3798715"/>
          </a:xfrm>
          <a:prstGeom prst="rect">
            <a:avLst/>
          </a:prstGeom>
        </p:spPr>
      </p:pic>
      <p:sp>
        <p:nvSpPr>
          <p:cNvPr id="8" name="TextBox 7"/>
          <p:cNvSpPr txBox="1"/>
          <p:nvPr/>
        </p:nvSpPr>
        <p:spPr>
          <a:xfrm>
            <a:off x="1383632" y="4876801"/>
            <a:ext cx="1053494" cy="400110"/>
          </a:xfrm>
          <a:prstGeom prst="rect">
            <a:avLst/>
          </a:prstGeom>
          <a:noFill/>
        </p:spPr>
        <p:txBody>
          <a:bodyPr wrap="none" rtlCol="0">
            <a:spAutoFit/>
          </a:bodyPr>
          <a:lstStyle/>
          <a:p>
            <a:r>
              <a:rPr lang="en-US" sz="2000" dirty="0" smtClean="0"/>
              <a:t>Event 1</a:t>
            </a:r>
            <a:endParaRPr lang="en-US" sz="2000" dirty="0"/>
          </a:p>
        </p:txBody>
      </p:sp>
      <p:sp>
        <p:nvSpPr>
          <p:cNvPr id="9" name="TextBox 8"/>
          <p:cNvSpPr txBox="1"/>
          <p:nvPr/>
        </p:nvSpPr>
        <p:spPr>
          <a:xfrm>
            <a:off x="6183346" y="4876800"/>
            <a:ext cx="1053494" cy="400110"/>
          </a:xfrm>
          <a:prstGeom prst="rect">
            <a:avLst/>
          </a:prstGeom>
          <a:noFill/>
        </p:spPr>
        <p:txBody>
          <a:bodyPr wrap="none" rtlCol="0">
            <a:spAutoFit/>
          </a:bodyPr>
          <a:lstStyle/>
          <a:p>
            <a:r>
              <a:rPr lang="en-US" sz="2000" dirty="0" smtClean="0"/>
              <a:t>Event 2</a:t>
            </a:r>
            <a:endParaRPr lang="en-US" sz="2000" dirty="0"/>
          </a:p>
        </p:txBody>
      </p:sp>
      <p:sp>
        <p:nvSpPr>
          <p:cNvPr id="10" name="TextBox 9"/>
          <p:cNvSpPr txBox="1"/>
          <p:nvPr/>
        </p:nvSpPr>
        <p:spPr>
          <a:xfrm>
            <a:off x="331202" y="5477768"/>
            <a:ext cx="8369300" cy="923330"/>
          </a:xfrm>
          <a:prstGeom prst="rect">
            <a:avLst/>
          </a:prstGeom>
          <a:noFill/>
        </p:spPr>
        <p:txBody>
          <a:bodyPr wrap="square" rtlCol="0">
            <a:spAutoFit/>
          </a:bodyPr>
          <a:lstStyle/>
          <a:p>
            <a:pPr marL="342900" indent="-342900">
              <a:buFont typeface="Arial" charset="0"/>
              <a:buChar char="•"/>
            </a:pPr>
            <a:r>
              <a:rPr lang="en-US" sz="1800" dirty="0" smtClean="0"/>
              <a:t>Possible signal: astrophysical tau neutrino</a:t>
            </a:r>
          </a:p>
          <a:p>
            <a:pPr marL="342900" indent="-342900">
              <a:buFont typeface="Arial" charset="0"/>
              <a:buChar char="•"/>
            </a:pPr>
            <a:r>
              <a:rPr lang="en-US" sz="1800" dirty="0" smtClean="0"/>
              <a:t>Background expectation: ~0.7 event (signal expectation: ~1.4 event)</a:t>
            </a:r>
          </a:p>
          <a:p>
            <a:pPr marL="342900" indent="-342900">
              <a:buFont typeface="Arial" charset="0"/>
              <a:buChar char="•"/>
            </a:pPr>
            <a:r>
              <a:rPr lang="en-US" sz="1800" dirty="0" smtClean="0"/>
              <a:t>Detailed study of waveforms and background probability in progress</a:t>
            </a:r>
          </a:p>
        </p:txBody>
      </p:sp>
    </p:spTree>
    <p:extLst>
      <p:ext uri="{BB962C8B-B14F-4D97-AF65-F5344CB8AC3E}">
        <p14:creationId xmlns:p14="http://schemas.microsoft.com/office/powerpoint/2010/main" val="2080129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74"/>
            <a:ext cx="8229600" cy="1143000"/>
          </a:xfrm>
        </p:spPr>
        <p:txBody>
          <a:bodyPr/>
          <a:lstStyle/>
          <a:p>
            <a:r>
              <a:rPr lang="en-US" dirty="0" smtClean="0"/>
              <a:t>Measurement of neutrino-nucleon cross section using Earth absorption</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556419"/>
            <a:ext cx="8875059" cy="6858000"/>
          </a:xfrm>
          <a:prstGeom prst="rect">
            <a:avLst/>
          </a:prstGeom>
        </p:spPr>
      </p:pic>
      <p:sp>
        <p:nvSpPr>
          <p:cNvPr id="7" name="TextBox 6"/>
          <p:cNvSpPr txBox="1"/>
          <p:nvPr/>
        </p:nvSpPr>
        <p:spPr>
          <a:xfrm>
            <a:off x="4800600" y="5595494"/>
            <a:ext cx="3493264" cy="369332"/>
          </a:xfrm>
          <a:prstGeom prst="rect">
            <a:avLst/>
          </a:prstGeom>
          <a:noFill/>
        </p:spPr>
        <p:txBody>
          <a:bodyPr wrap="none" rtlCol="0">
            <a:spAutoFit/>
          </a:bodyPr>
          <a:lstStyle/>
          <a:p>
            <a:r>
              <a:rPr lang="en-US" sz="1800" dirty="0" err="1" smtClean="0"/>
              <a:t>IceCube</a:t>
            </a:r>
            <a:r>
              <a:rPr lang="en-US" sz="1800" dirty="0" smtClean="0"/>
              <a:t>, Nature 551 (2017) 596</a:t>
            </a:r>
            <a:endParaRPr lang="en-US" sz="1800" dirty="0"/>
          </a:p>
        </p:txBody>
      </p:sp>
    </p:spTree>
    <p:extLst>
      <p:ext uri="{BB962C8B-B14F-4D97-AF65-F5344CB8AC3E}">
        <p14:creationId xmlns:p14="http://schemas.microsoft.com/office/powerpoint/2010/main" val="1693227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1" y="530110"/>
            <a:ext cx="8163859" cy="6308436"/>
          </a:xfrm>
          <a:prstGeom prst="rect">
            <a:avLst/>
          </a:prstGeom>
        </p:spPr>
      </p:pic>
      <p:sp>
        <p:nvSpPr>
          <p:cNvPr id="2" name="Title 1"/>
          <p:cNvSpPr>
            <a:spLocks noGrp="1"/>
          </p:cNvSpPr>
          <p:nvPr>
            <p:ph type="title"/>
          </p:nvPr>
        </p:nvSpPr>
        <p:spPr>
          <a:xfrm>
            <a:off x="457200" y="7374"/>
            <a:ext cx="8229600" cy="1143000"/>
          </a:xfrm>
        </p:spPr>
        <p:txBody>
          <a:bodyPr/>
          <a:lstStyle/>
          <a:p>
            <a:r>
              <a:rPr lang="en-US" dirty="0" smtClean="0"/>
              <a:t>Measurement of neutrino-nucleon cross section</a:t>
            </a:r>
            <a:br>
              <a:rPr lang="en-US" dirty="0" smtClean="0"/>
            </a:br>
            <a:r>
              <a:rPr lang="en-US" dirty="0" smtClean="0"/>
              <a:t>using Earth absorption</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22</a:t>
            </a:fld>
            <a:endParaRPr lang="en-US" dirty="0"/>
          </a:p>
        </p:txBody>
      </p:sp>
      <p:sp>
        <p:nvSpPr>
          <p:cNvPr id="7" name="TextBox 6"/>
          <p:cNvSpPr txBox="1"/>
          <p:nvPr/>
        </p:nvSpPr>
        <p:spPr>
          <a:xfrm>
            <a:off x="2825368" y="6218281"/>
            <a:ext cx="3493264" cy="369332"/>
          </a:xfrm>
          <a:prstGeom prst="rect">
            <a:avLst/>
          </a:prstGeom>
          <a:noFill/>
        </p:spPr>
        <p:txBody>
          <a:bodyPr wrap="none" rtlCol="0">
            <a:spAutoFit/>
          </a:bodyPr>
          <a:lstStyle/>
          <a:p>
            <a:r>
              <a:rPr lang="en-US" sz="1800" dirty="0" err="1" smtClean="0"/>
              <a:t>IceCube</a:t>
            </a:r>
            <a:r>
              <a:rPr lang="en-US" sz="1800" dirty="0" smtClean="0"/>
              <a:t>, Nature 551 (2017) 596</a:t>
            </a:r>
            <a:endParaRPr lang="en-US" sz="1800" dirty="0"/>
          </a:p>
        </p:txBody>
      </p:sp>
    </p:spTree>
    <p:extLst>
      <p:ext uri="{BB962C8B-B14F-4D97-AF65-F5344CB8AC3E}">
        <p14:creationId xmlns:p14="http://schemas.microsoft.com/office/powerpoint/2010/main" val="1765374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99716"/>
            <a:ext cx="7391400" cy="1027471"/>
          </a:xfrm>
        </p:spPr>
        <p:txBody>
          <a:bodyPr/>
          <a:lstStyle/>
          <a:p>
            <a:r>
              <a:rPr lang="en-US" sz="3200" dirty="0" smtClean="0"/>
              <a:t>All-sky search for discrete neutrino sources </a:t>
            </a:r>
            <a:r>
              <a:rPr lang="en-US" sz="3200" smtClean="0"/>
              <a:t>(neutrino clusters)</a:t>
            </a:r>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6798"/>
            <a:ext cx="4572000" cy="32051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84085"/>
            <a:ext cx="4572000" cy="3308513"/>
          </a:xfrm>
          <a:prstGeom prst="rect">
            <a:avLst/>
          </a:prstGeom>
        </p:spPr>
      </p:pic>
      <p:sp>
        <p:nvSpPr>
          <p:cNvPr id="7" name="Rectangle 6"/>
          <p:cNvSpPr/>
          <p:nvPr/>
        </p:nvSpPr>
        <p:spPr>
          <a:xfrm>
            <a:off x="1391840" y="5595553"/>
            <a:ext cx="6360319" cy="707886"/>
          </a:xfrm>
          <a:prstGeom prst="rect">
            <a:avLst/>
          </a:prstGeom>
        </p:spPr>
        <p:txBody>
          <a:bodyPr wrap="square">
            <a:spAutoFit/>
          </a:bodyPr>
          <a:lstStyle/>
          <a:p>
            <a:pPr algn="ctr"/>
            <a:r>
              <a:rPr lang="is-IS" sz="2000" dirty="0" smtClean="0">
                <a:solidFill>
                  <a:srgbClr val="000000"/>
                </a:solidFill>
                <a:ea typeface="Arial" charset="0"/>
                <a:cs typeface="Arial" charset="0"/>
              </a:rPr>
              <a:t>Comparing the measured diffuse flux with point source upper limits: there are at least 10</a:t>
            </a:r>
            <a:r>
              <a:rPr lang="is-IS" sz="2000" baseline="30000" dirty="0" smtClean="0">
                <a:solidFill>
                  <a:srgbClr val="000000"/>
                </a:solidFill>
                <a:ea typeface="Arial" charset="0"/>
                <a:cs typeface="Arial" charset="0"/>
              </a:rPr>
              <a:t>2</a:t>
            </a:r>
            <a:r>
              <a:rPr lang="is-IS" sz="2000" dirty="0" smtClean="0">
                <a:solidFill>
                  <a:srgbClr val="000000"/>
                </a:solidFill>
                <a:ea typeface="Arial" charset="0"/>
                <a:cs typeface="Arial" charset="0"/>
              </a:rPr>
              <a:t> sources</a:t>
            </a:r>
          </a:p>
        </p:txBody>
      </p:sp>
      <p:sp>
        <p:nvSpPr>
          <p:cNvPr id="3" name="Footer Placeholder 2"/>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23</a:t>
            </a:fld>
            <a:endParaRPr lang="en-US" dirty="0"/>
          </a:p>
        </p:txBody>
      </p:sp>
      <p:sp>
        <p:nvSpPr>
          <p:cNvPr id="8" name="Rectangle 7"/>
          <p:cNvSpPr/>
          <p:nvPr/>
        </p:nvSpPr>
        <p:spPr>
          <a:xfrm>
            <a:off x="2819400" y="1524000"/>
            <a:ext cx="3185616" cy="369332"/>
          </a:xfrm>
          <a:prstGeom prst="rect">
            <a:avLst/>
          </a:prstGeom>
        </p:spPr>
        <p:txBody>
          <a:bodyPr wrap="none">
            <a:spAutoFit/>
          </a:bodyPr>
          <a:lstStyle/>
          <a:p>
            <a:pPr algn="ctr"/>
            <a:r>
              <a:rPr lang="is-IS" sz="1800" dirty="0">
                <a:solidFill>
                  <a:srgbClr val="000000"/>
                </a:solidFill>
                <a:ea typeface="Arial" charset="0"/>
                <a:cs typeface="Arial" charset="0"/>
              </a:rPr>
              <a:t>IceCube, ApJ 835:151 (2017)</a:t>
            </a:r>
          </a:p>
        </p:txBody>
      </p:sp>
      <p:sp>
        <p:nvSpPr>
          <p:cNvPr id="9" name="TextBox 8"/>
          <p:cNvSpPr txBox="1"/>
          <p:nvPr/>
        </p:nvSpPr>
        <p:spPr>
          <a:xfrm>
            <a:off x="152400" y="1483975"/>
            <a:ext cx="1806905" cy="400110"/>
          </a:xfrm>
          <a:prstGeom prst="rect">
            <a:avLst/>
          </a:prstGeom>
          <a:noFill/>
        </p:spPr>
        <p:txBody>
          <a:bodyPr wrap="none" rtlCol="0">
            <a:spAutoFit/>
          </a:bodyPr>
          <a:lstStyle/>
          <a:p>
            <a:r>
              <a:rPr lang="en-US" sz="2000" smtClean="0"/>
              <a:t>7 year dataset</a:t>
            </a:r>
            <a:endParaRPr lang="en-US" sz="2000" dirty="0"/>
          </a:p>
        </p:txBody>
      </p:sp>
    </p:spTree>
    <p:extLst>
      <p:ext uri="{BB962C8B-B14F-4D97-AF65-F5344CB8AC3E}">
        <p14:creationId xmlns:p14="http://schemas.microsoft.com/office/powerpoint/2010/main" val="315163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200" dirty="0" smtClean="0"/>
              <a:t>What is producing the neutrinos?</a:t>
            </a:r>
            <a:br>
              <a:rPr lang="en-US" sz="3200" dirty="0" smtClean="0"/>
            </a:br>
            <a:r>
              <a:rPr lang="en-US" sz="3200" dirty="0"/>
              <a:t>c</a:t>
            </a:r>
            <a:r>
              <a:rPr lang="en-US" sz="3200" dirty="0" smtClean="0"/>
              <a:t>onstraining candidate sources and source classes</a:t>
            </a:r>
            <a:endParaRPr lang="en-US" sz="3200" dirty="0"/>
          </a:p>
        </p:txBody>
      </p:sp>
      <p:sp>
        <p:nvSpPr>
          <p:cNvPr id="3" name="Content Placeholder 2"/>
          <p:cNvSpPr>
            <a:spLocks noGrp="1"/>
          </p:cNvSpPr>
          <p:nvPr>
            <p:ph idx="1"/>
          </p:nvPr>
        </p:nvSpPr>
        <p:spPr>
          <a:xfrm>
            <a:off x="1828800" y="1238250"/>
            <a:ext cx="5715000" cy="5219700"/>
          </a:xfrm>
        </p:spPr>
        <p:txBody>
          <a:bodyPr/>
          <a:lstStyle/>
          <a:p>
            <a:r>
              <a:rPr lang="en-US" sz="2200" dirty="0" smtClean="0"/>
              <a:t>Gamma-ray bursts</a:t>
            </a:r>
          </a:p>
          <a:p>
            <a:r>
              <a:rPr lang="en-US" sz="2200" dirty="0" smtClean="0"/>
              <a:t>Star-forming galaxies</a:t>
            </a:r>
          </a:p>
          <a:p>
            <a:r>
              <a:rPr lang="en-US" sz="2200" dirty="0" smtClean="0"/>
              <a:t>Blazars (time averaged)</a:t>
            </a:r>
          </a:p>
          <a:p>
            <a:r>
              <a:rPr lang="en-US" sz="2200" dirty="0" smtClean="0"/>
              <a:t>Blazars (flares)</a:t>
            </a:r>
          </a:p>
          <a:p>
            <a:r>
              <a:rPr lang="en-US" sz="2200" dirty="0" smtClean="0"/>
              <a:t>Tidal disruption events</a:t>
            </a:r>
          </a:p>
          <a:p>
            <a:r>
              <a:rPr lang="en-US" sz="2200" dirty="0" smtClean="0"/>
              <a:t>Supernovae</a:t>
            </a:r>
          </a:p>
          <a:p>
            <a:r>
              <a:rPr lang="en-US" sz="2200" dirty="0" smtClean="0"/>
              <a:t>Galactic diffuse emission</a:t>
            </a:r>
          </a:p>
          <a:p>
            <a:r>
              <a:rPr lang="en-US" sz="2200" dirty="0" smtClean="0"/>
              <a:t>Discrete Galactic sources</a:t>
            </a:r>
          </a:p>
          <a:p>
            <a:r>
              <a:rPr lang="en-US" sz="2200" dirty="0" smtClean="0"/>
              <a:t>Binary black hole or neutron star mergers</a:t>
            </a:r>
          </a:p>
          <a:p>
            <a:r>
              <a:rPr lang="en-US" sz="2200" dirty="0"/>
              <a:t>Fast radio </a:t>
            </a:r>
            <a:r>
              <a:rPr lang="en-US" sz="2200" dirty="0" smtClean="0"/>
              <a:t>bursts</a:t>
            </a:r>
          </a:p>
          <a:p>
            <a:r>
              <a:rPr lang="en-US" sz="2200" dirty="0" smtClean="0"/>
              <a:t>Heavy dark matter</a:t>
            </a:r>
          </a:p>
          <a:p>
            <a:r>
              <a:rPr lang="en-US" sz="2200" dirty="0" smtClean="0"/>
              <a:t>Novae</a:t>
            </a:r>
          </a:p>
          <a:p>
            <a:r>
              <a:rPr lang="en-US" sz="2200" dirty="0" smtClean="0"/>
              <a:t>Two ANITA neutrino candidate directions</a:t>
            </a:r>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24</a:t>
            </a:fld>
            <a:endParaRPr lang="en-US" dirty="0"/>
          </a:p>
        </p:txBody>
      </p:sp>
    </p:spTree>
    <p:extLst>
      <p:ext uri="{BB962C8B-B14F-4D97-AF65-F5344CB8AC3E}">
        <p14:creationId xmlns:p14="http://schemas.microsoft.com/office/powerpoint/2010/main" val="133004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887332"/>
            <a:ext cx="6252090" cy="4168060"/>
          </a:xfrm>
          <a:prstGeom prst="rect">
            <a:avLst/>
          </a:prstGeom>
        </p:spPr>
      </p:pic>
      <p:sp>
        <p:nvSpPr>
          <p:cNvPr id="2" name="Title 1"/>
          <p:cNvSpPr>
            <a:spLocks noGrp="1"/>
          </p:cNvSpPr>
          <p:nvPr>
            <p:ph type="title"/>
          </p:nvPr>
        </p:nvSpPr>
        <p:spPr>
          <a:xfrm>
            <a:off x="0" y="0"/>
            <a:ext cx="9144000" cy="990600"/>
          </a:xfrm>
        </p:spPr>
        <p:txBody>
          <a:bodyPr/>
          <a:lstStyle/>
          <a:p>
            <a:r>
              <a:rPr lang="en-US" sz="3200" dirty="0" smtClean="0"/>
              <a:t>The neutrinos are not produced predominantly by Fermi-LAT-detected blazars</a:t>
            </a:r>
            <a:endParaRPr lang="en-US" sz="3200" dirty="0"/>
          </a:p>
        </p:txBody>
      </p:sp>
      <p:sp>
        <p:nvSpPr>
          <p:cNvPr id="8" name="TextBox 7"/>
          <p:cNvSpPr txBox="1"/>
          <p:nvPr/>
        </p:nvSpPr>
        <p:spPr>
          <a:xfrm>
            <a:off x="387350" y="5029200"/>
            <a:ext cx="8369300" cy="1477328"/>
          </a:xfrm>
          <a:prstGeom prst="rect">
            <a:avLst/>
          </a:prstGeom>
          <a:noFill/>
        </p:spPr>
        <p:txBody>
          <a:bodyPr wrap="square" rtlCol="0">
            <a:spAutoFit/>
          </a:bodyPr>
          <a:lstStyle/>
          <a:p>
            <a:pPr marL="342900" indent="-342900">
              <a:buFont typeface="Arial" charset="0"/>
              <a:buChar char="•"/>
            </a:pPr>
            <a:r>
              <a:rPr lang="en-US" sz="1800" dirty="0" smtClean="0"/>
              <a:t>Search for correlation between </a:t>
            </a:r>
            <a:r>
              <a:rPr lang="en-US" sz="1800" dirty="0" err="1" smtClean="0"/>
              <a:t>IceCube</a:t>
            </a:r>
            <a:r>
              <a:rPr lang="en-US" sz="1800" dirty="0" smtClean="0"/>
              <a:t> neutrinos and </a:t>
            </a:r>
            <a:r>
              <a:rPr lang="en-US" sz="1800" dirty="0" err="1" smtClean="0"/>
              <a:t>GeV</a:t>
            </a:r>
            <a:r>
              <a:rPr lang="en-US" sz="1800" dirty="0" smtClean="0"/>
              <a:t> </a:t>
            </a:r>
            <a:r>
              <a:rPr lang="en-US" sz="1800" dirty="0" err="1" smtClean="0"/>
              <a:t>blazars</a:t>
            </a:r>
            <a:endParaRPr lang="en-US" sz="1800" dirty="0"/>
          </a:p>
          <a:p>
            <a:pPr marL="342900" indent="-342900">
              <a:buFont typeface="Arial" charset="0"/>
              <a:buChar char="•"/>
            </a:pPr>
            <a:r>
              <a:rPr lang="en-US" sz="1800" dirty="0" smtClean="0"/>
              <a:t>Fermi 2LAC sample: 862 blazars</a:t>
            </a:r>
          </a:p>
          <a:p>
            <a:pPr marL="342900" indent="-342900">
              <a:buFont typeface="Arial" charset="0"/>
              <a:buChar char="•"/>
            </a:pPr>
            <a:r>
              <a:rPr lang="en-US" sz="1800" dirty="0" smtClean="0"/>
              <a:t>Lack of detection constrains contribution of 2LAC </a:t>
            </a:r>
            <a:r>
              <a:rPr lang="en-US" sz="1800" dirty="0" err="1" smtClean="0"/>
              <a:t>blazars</a:t>
            </a:r>
            <a:r>
              <a:rPr lang="en-US" sz="1800" dirty="0" smtClean="0"/>
              <a:t> to at most</a:t>
            </a:r>
          </a:p>
          <a:p>
            <a:pPr marL="800100" lvl="1" indent="-342900">
              <a:buFont typeface="Arial" charset="0"/>
              <a:buChar char="•"/>
            </a:pPr>
            <a:r>
              <a:rPr lang="en-US" sz="1800" dirty="0"/>
              <a:t>2</a:t>
            </a:r>
            <a:r>
              <a:rPr lang="en-US" sz="1800" dirty="0" smtClean="0"/>
              <a:t>7% of neutrino signal assuming equal weighting among blazars</a:t>
            </a:r>
          </a:p>
          <a:p>
            <a:pPr marL="800100" lvl="1" indent="-342900">
              <a:buFont typeface="Arial" charset="0"/>
              <a:buChar char="•"/>
            </a:pPr>
            <a:r>
              <a:rPr lang="en-US" sz="1800" dirty="0"/>
              <a:t>7</a:t>
            </a:r>
            <a:r>
              <a:rPr lang="en-US" sz="1800" dirty="0" smtClean="0"/>
              <a:t>% of neutrino signal assuming neutrino flux proportional to gamma flux</a:t>
            </a:r>
          </a:p>
        </p:txBody>
      </p:sp>
      <p:sp>
        <p:nvSpPr>
          <p:cNvPr id="10" name="TextBox 9"/>
          <p:cNvSpPr txBox="1"/>
          <p:nvPr/>
        </p:nvSpPr>
        <p:spPr>
          <a:xfrm>
            <a:off x="5398165" y="2038624"/>
            <a:ext cx="3057375" cy="369332"/>
          </a:xfrm>
          <a:prstGeom prst="rect">
            <a:avLst/>
          </a:prstGeom>
          <a:solidFill>
            <a:schemeClr val="bg1"/>
          </a:solidFill>
        </p:spPr>
        <p:txBody>
          <a:bodyPr wrap="none" rtlCol="0">
            <a:spAutoFit/>
          </a:bodyPr>
          <a:lstStyle/>
          <a:p>
            <a:pPr algn="r"/>
            <a:r>
              <a:rPr lang="en-US" sz="1800" dirty="0" err="1" smtClean="0"/>
              <a:t>IceCube</a:t>
            </a:r>
            <a:r>
              <a:rPr lang="en-US" sz="1800" dirty="0" smtClean="0"/>
              <a:t>, </a:t>
            </a:r>
            <a:r>
              <a:rPr lang="en-US" sz="1800" dirty="0" err="1" smtClean="0"/>
              <a:t>ApJ</a:t>
            </a:r>
            <a:r>
              <a:rPr lang="en-US" sz="1800" dirty="0" smtClean="0"/>
              <a:t> 835:45 (2017)</a:t>
            </a:r>
            <a:endParaRPr lang="en-US" sz="1800" dirty="0"/>
          </a:p>
        </p:txBody>
      </p:sp>
      <p:sp>
        <p:nvSpPr>
          <p:cNvPr id="5" name="Slide Number Placeholder 4"/>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25</a:t>
            </a:fld>
            <a:endParaRPr lang="en-US" dirty="0"/>
          </a:p>
        </p:txBody>
      </p:sp>
      <p:sp>
        <p:nvSpPr>
          <p:cNvPr id="6" name="Footer Placeholder 5"/>
          <p:cNvSpPr>
            <a:spLocks noGrp="1"/>
          </p:cNvSpPr>
          <p:nvPr>
            <p:ph type="ftr" sz="quarter" idx="3"/>
          </p:nvPr>
        </p:nvSpPr>
        <p:spPr/>
        <p:txBody>
          <a:bodyPr/>
          <a:lstStyle/>
          <a:p>
            <a:pPr>
              <a:defRPr/>
            </a:pPr>
            <a:r>
              <a:rPr lang="mr-IN" smtClean="0"/>
              <a:t>Justin Vandenbroucke                                          IceCube highlights</a:t>
            </a:r>
            <a:endParaRPr lang="en-US" dirty="0"/>
          </a:p>
        </p:txBody>
      </p:sp>
    </p:spTree>
    <p:extLst>
      <p:ext uri="{BB962C8B-B14F-4D97-AF65-F5344CB8AC3E}">
        <p14:creationId xmlns:p14="http://schemas.microsoft.com/office/powerpoint/2010/main" val="74565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52600" y="960383"/>
            <a:ext cx="5192415" cy="4678417"/>
            <a:chOff x="1219200" y="807983"/>
            <a:chExt cx="5421015" cy="489808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807983"/>
              <a:ext cx="5421015" cy="4898087"/>
            </a:xfrm>
            <a:prstGeom prst="rect">
              <a:avLst/>
            </a:prstGeom>
          </p:spPr>
        </p:pic>
        <p:sp>
          <p:nvSpPr>
            <p:cNvPr id="13" name="Rectangle 12"/>
            <p:cNvSpPr/>
            <p:nvPr/>
          </p:nvSpPr>
          <p:spPr>
            <a:xfrm>
              <a:off x="2504638" y="2928848"/>
              <a:ext cx="1813317" cy="369332"/>
            </a:xfrm>
            <a:prstGeom prst="rect">
              <a:avLst/>
            </a:prstGeom>
          </p:spPr>
          <p:txBody>
            <a:bodyPr wrap="none">
              <a:spAutoFit/>
            </a:bodyPr>
            <a:lstStyle/>
            <a:p>
              <a:r>
                <a:rPr lang="en-US" sz="1800" dirty="0" smtClean="0">
                  <a:solidFill>
                    <a:schemeClr val="bg1"/>
                  </a:solidFill>
                </a:rPr>
                <a:t>excluded region</a:t>
              </a:r>
              <a:endParaRPr lang="en-US" sz="1800" dirty="0">
                <a:solidFill>
                  <a:schemeClr val="bg1"/>
                </a:solidFill>
              </a:endParaRPr>
            </a:p>
          </p:txBody>
        </p:sp>
        <p:sp>
          <p:nvSpPr>
            <p:cNvPr id="10" name="TextBox 9"/>
            <p:cNvSpPr txBox="1"/>
            <p:nvPr/>
          </p:nvSpPr>
          <p:spPr>
            <a:xfrm>
              <a:off x="5334000" y="4542785"/>
              <a:ext cx="966931" cy="369332"/>
            </a:xfrm>
            <a:prstGeom prst="rect">
              <a:avLst/>
            </a:prstGeom>
            <a:noFill/>
          </p:spPr>
          <p:txBody>
            <a:bodyPr wrap="none" rtlCol="0">
              <a:spAutoFit/>
            </a:bodyPr>
            <a:lstStyle/>
            <a:p>
              <a:r>
                <a:rPr lang="en-US" sz="1800" smtClean="0"/>
                <a:t>allowed</a:t>
              </a:r>
              <a:endParaRPr lang="en-US" sz="1800" dirty="0"/>
            </a:p>
          </p:txBody>
        </p:sp>
      </p:grpSp>
      <p:sp>
        <p:nvSpPr>
          <p:cNvPr id="2" name="Title 1"/>
          <p:cNvSpPr>
            <a:spLocks noGrp="1"/>
          </p:cNvSpPr>
          <p:nvPr>
            <p:ph type="title"/>
          </p:nvPr>
        </p:nvSpPr>
        <p:spPr>
          <a:xfrm>
            <a:off x="0" y="0"/>
            <a:ext cx="9144000" cy="920584"/>
          </a:xfrm>
        </p:spPr>
        <p:txBody>
          <a:bodyPr/>
          <a:lstStyle/>
          <a:p>
            <a:r>
              <a:rPr lang="en-US" sz="3200" dirty="0" smtClean="0"/>
              <a:t>The neutrinos are not produced predominantly by gamma-ray bursts</a:t>
            </a:r>
            <a:endParaRPr lang="en-US" sz="3200"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26</a:t>
            </a:fld>
            <a:endParaRPr lang="en-US" dirty="0"/>
          </a:p>
        </p:txBody>
      </p:sp>
      <p:sp>
        <p:nvSpPr>
          <p:cNvPr id="12" name="TextBox 11"/>
          <p:cNvSpPr txBox="1"/>
          <p:nvPr/>
        </p:nvSpPr>
        <p:spPr>
          <a:xfrm>
            <a:off x="1042748" y="5530493"/>
            <a:ext cx="7500771" cy="923330"/>
          </a:xfrm>
          <a:prstGeom prst="rect">
            <a:avLst/>
          </a:prstGeom>
          <a:noFill/>
        </p:spPr>
        <p:txBody>
          <a:bodyPr wrap="none" rtlCol="0">
            <a:spAutoFit/>
          </a:bodyPr>
          <a:lstStyle/>
          <a:p>
            <a:pPr marL="342900" indent="-342900">
              <a:buFont typeface="Arial" charset="0"/>
              <a:buChar char="•"/>
            </a:pPr>
            <a:r>
              <a:rPr lang="en-US" sz="1800" dirty="0" smtClean="0"/>
              <a:t>No GRB correlation with five years of muon neutrino track events</a:t>
            </a:r>
          </a:p>
          <a:p>
            <a:pPr marL="342900" indent="-342900">
              <a:buFont typeface="Arial" charset="0"/>
              <a:buChar char="•"/>
            </a:pPr>
            <a:r>
              <a:rPr lang="en-US" sz="1800" dirty="0" smtClean="0"/>
              <a:t>Conclusion: &lt;1% of astrophysical neutrino flux is produced by GRBs</a:t>
            </a:r>
          </a:p>
          <a:p>
            <a:pPr marL="342900" indent="-342900">
              <a:buFont typeface="Arial" charset="0"/>
              <a:buChar char="•"/>
            </a:pPr>
            <a:r>
              <a:rPr lang="en-US" sz="1800" dirty="0" smtClean="0"/>
              <a:t>Non-detection disfavors GRBs as the source of UHE cosmic rays</a:t>
            </a:r>
          </a:p>
        </p:txBody>
      </p:sp>
      <p:sp>
        <p:nvSpPr>
          <p:cNvPr id="5" name="Footer Placeholder 4"/>
          <p:cNvSpPr>
            <a:spLocks noGrp="1"/>
          </p:cNvSpPr>
          <p:nvPr>
            <p:ph type="ftr" sz="quarter" idx="3"/>
          </p:nvPr>
        </p:nvSpPr>
        <p:spPr/>
        <p:txBody>
          <a:bodyPr/>
          <a:lstStyle/>
          <a:p>
            <a:pPr>
              <a:defRPr/>
            </a:pPr>
            <a:r>
              <a:rPr lang="mr-IN" smtClean="0"/>
              <a:t>Justin Vandenbroucke                                          IceCube highlights</a:t>
            </a:r>
            <a:endParaRPr lang="en-US" dirty="0"/>
          </a:p>
        </p:txBody>
      </p:sp>
      <p:sp>
        <p:nvSpPr>
          <p:cNvPr id="4" name="Rectangle 3"/>
          <p:cNvSpPr/>
          <p:nvPr/>
        </p:nvSpPr>
        <p:spPr>
          <a:xfrm>
            <a:off x="2971800" y="1936753"/>
            <a:ext cx="2193806" cy="646331"/>
          </a:xfrm>
          <a:prstGeom prst="rect">
            <a:avLst/>
          </a:prstGeom>
        </p:spPr>
        <p:txBody>
          <a:bodyPr wrap="none">
            <a:spAutoFit/>
          </a:bodyPr>
          <a:lstStyle/>
          <a:p>
            <a:r>
              <a:rPr lang="en-US" sz="1800" dirty="0" err="1" smtClean="0">
                <a:solidFill>
                  <a:schemeClr val="bg1"/>
                </a:solidFill>
              </a:rPr>
              <a:t>IceCube</a:t>
            </a:r>
            <a:r>
              <a:rPr lang="en-US" sz="1800" dirty="0" smtClean="0">
                <a:solidFill>
                  <a:schemeClr val="bg1"/>
                </a:solidFill>
              </a:rPr>
              <a:t>,</a:t>
            </a:r>
          </a:p>
          <a:p>
            <a:r>
              <a:rPr lang="en-US" sz="1800" dirty="0" err="1" smtClean="0">
                <a:solidFill>
                  <a:schemeClr val="bg1"/>
                </a:solidFill>
              </a:rPr>
              <a:t>ApJ</a:t>
            </a:r>
            <a:r>
              <a:rPr lang="en-US" sz="1800" dirty="0" smtClean="0">
                <a:solidFill>
                  <a:schemeClr val="bg1"/>
                </a:solidFill>
              </a:rPr>
              <a:t> 843:112 (2017)</a:t>
            </a:r>
            <a:endParaRPr lang="en-US" sz="1800" dirty="0">
              <a:solidFill>
                <a:schemeClr val="bg1"/>
              </a:solidFill>
            </a:endParaRPr>
          </a:p>
        </p:txBody>
      </p:sp>
    </p:spTree>
    <p:extLst>
      <p:ext uri="{BB962C8B-B14F-4D97-AF65-F5344CB8AC3E}">
        <p14:creationId xmlns:p14="http://schemas.microsoft.com/office/powerpoint/2010/main" val="880991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932" y="990600"/>
            <a:ext cx="6426200" cy="5067300"/>
          </a:xfrm>
          <a:prstGeom prst="rect">
            <a:avLst/>
          </a:prstGeom>
        </p:spPr>
      </p:pic>
      <p:sp>
        <p:nvSpPr>
          <p:cNvPr id="2" name="Title 1"/>
          <p:cNvSpPr>
            <a:spLocks noGrp="1"/>
          </p:cNvSpPr>
          <p:nvPr>
            <p:ph type="title"/>
          </p:nvPr>
        </p:nvSpPr>
        <p:spPr>
          <a:xfrm>
            <a:off x="0" y="0"/>
            <a:ext cx="9144000" cy="860425"/>
          </a:xfrm>
        </p:spPr>
        <p:txBody>
          <a:bodyPr/>
          <a:lstStyle/>
          <a:p>
            <a:r>
              <a:rPr lang="en-US" dirty="0" smtClean="0"/>
              <a:t>The neutrinos are not produced predominantly by star-forming galaxies</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090" y="31340573"/>
            <a:ext cx="8117305" cy="6400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490" y="31492973"/>
            <a:ext cx="8117305" cy="6400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890" y="31645373"/>
            <a:ext cx="8117305"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290" y="31797773"/>
            <a:ext cx="8117305" cy="6400800"/>
          </a:xfrm>
          <a:prstGeom prst="rect">
            <a:avLst/>
          </a:prstGeom>
        </p:spPr>
      </p:pic>
      <p:sp>
        <p:nvSpPr>
          <p:cNvPr id="12" name="TextBox 11"/>
          <p:cNvSpPr txBox="1"/>
          <p:nvPr/>
        </p:nvSpPr>
        <p:spPr>
          <a:xfrm>
            <a:off x="461962" y="6107668"/>
            <a:ext cx="8301038" cy="369332"/>
          </a:xfrm>
          <a:prstGeom prst="rect">
            <a:avLst/>
          </a:prstGeom>
          <a:noFill/>
        </p:spPr>
        <p:txBody>
          <a:bodyPr wrap="square" rtlCol="0">
            <a:spAutoFit/>
          </a:bodyPr>
          <a:lstStyle/>
          <a:p>
            <a:pPr algn="ctr"/>
            <a:r>
              <a:rPr lang="en-US" sz="1800" dirty="0" err="1" smtClean="0"/>
              <a:t>Bechtol</a:t>
            </a:r>
            <a:r>
              <a:rPr lang="en-US" sz="1800" dirty="0" smtClean="0"/>
              <a:t>, </a:t>
            </a:r>
            <a:r>
              <a:rPr lang="en-US" sz="1800" dirty="0" err="1" smtClean="0"/>
              <a:t>Ahlers</a:t>
            </a:r>
            <a:r>
              <a:rPr lang="en-US" sz="1800" dirty="0" smtClean="0"/>
              <a:t>, Di Mauro, </a:t>
            </a:r>
            <a:r>
              <a:rPr lang="en-US" sz="1800" dirty="0" err="1" smtClean="0"/>
              <a:t>Ajello</a:t>
            </a:r>
            <a:r>
              <a:rPr lang="en-US" sz="1800" dirty="0" smtClean="0"/>
              <a:t>, Vandenbroucke, </a:t>
            </a:r>
            <a:r>
              <a:rPr lang="en-US" sz="1800" dirty="0" err="1" smtClean="0"/>
              <a:t>ApJ</a:t>
            </a:r>
            <a:r>
              <a:rPr lang="en-US" sz="1800" dirty="0" smtClean="0"/>
              <a:t> 836:47 (2017)</a:t>
            </a:r>
            <a:endParaRPr lang="en-US" sz="1800" dirty="0"/>
          </a:p>
        </p:txBody>
      </p:sp>
      <p:sp>
        <p:nvSpPr>
          <p:cNvPr id="13" name="TextBox 12"/>
          <p:cNvSpPr txBox="1"/>
          <p:nvPr/>
        </p:nvSpPr>
        <p:spPr>
          <a:xfrm>
            <a:off x="1149884" y="4563070"/>
            <a:ext cx="1898116" cy="923330"/>
          </a:xfrm>
          <a:prstGeom prst="rect">
            <a:avLst/>
          </a:prstGeom>
          <a:solidFill>
            <a:schemeClr val="bg1"/>
          </a:solidFill>
        </p:spPr>
        <p:txBody>
          <a:bodyPr wrap="square" rtlCol="0">
            <a:spAutoFit/>
          </a:bodyPr>
          <a:lstStyle/>
          <a:p>
            <a:r>
              <a:rPr lang="en-US" sz="1800" dirty="0" smtClean="0">
                <a:solidFill>
                  <a:srgbClr val="FF0000"/>
                </a:solidFill>
              </a:rPr>
              <a:t>Maximum non-</a:t>
            </a:r>
            <a:r>
              <a:rPr lang="en-US" sz="1800" dirty="0" err="1" smtClean="0">
                <a:solidFill>
                  <a:srgbClr val="FF0000"/>
                </a:solidFill>
              </a:rPr>
              <a:t>blazar</a:t>
            </a:r>
            <a:r>
              <a:rPr lang="en-US" sz="1800" dirty="0" smtClean="0">
                <a:solidFill>
                  <a:srgbClr val="FF0000"/>
                </a:solidFill>
              </a:rPr>
              <a:t> gamma-ray spectrum</a:t>
            </a:r>
            <a:endParaRPr lang="en-US" sz="1800" dirty="0">
              <a:solidFill>
                <a:srgbClr val="FF0000"/>
              </a:solidFill>
            </a:endParaRPr>
          </a:p>
        </p:txBody>
      </p:sp>
      <p:sp>
        <p:nvSpPr>
          <p:cNvPr id="14" name="TextBox 13"/>
          <p:cNvSpPr txBox="1"/>
          <p:nvPr/>
        </p:nvSpPr>
        <p:spPr>
          <a:xfrm>
            <a:off x="5053654" y="4687669"/>
            <a:ext cx="2490146" cy="646331"/>
          </a:xfrm>
          <a:prstGeom prst="rect">
            <a:avLst/>
          </a:prstGeom>
          <a:noFill/>
        </p:spPr>
        <p:txBody>
          <a:bodyPr wrap="square" rtlCol="0">
            <a:spAutoFit/>
          </a:bodyPr>
          <a:lstStyle/>
          <a:p>
            <a:r>
              <a:rPr lang="en-US" sz="1800" dirty="0" smtClean="0"/>
              <a:t>Corresponding neutrino spectrum</a:t>
            </a:r>
            <a:endParaRPr lang="en-US" sz="1800"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27</a:t>
            </a:fld>
            <a:endParaRPr lang="en-US" dirty="0"/>
          </a:p>
        </p:txBody>
      </p:sp>
      <p:sp>
        <p:nvSpPr>
          <p:cNvPr id="6" name="Footer Placeholder 5"/>
          <p:cNvSpPr>
            <a:spLocks noGrp="1"/>
          </p:cNvSpPr>
          <p:nvPr>
            <p:ph type="ftr" sz="quarter" idx="3"/>
          </p:nvPr>
        </p:nvSpPr>
        <p:spPr/>
        <p:txBody>
          <a:bodyPr/>
          <a:lstStyle/>
          <a:p>
            <a:pPr>
              <a:defRPr/>
            </a:pPr>
            <a:r>
              <a:rPr lang="mr-IN" smtClean="0"/>
              <a:t>Justin Vandenbroucke                                          IceCube highlights</a:t>
            </a:r>
            <a:endParaRPr lang="en-US" dirty="0"/>
          </a:p>
        </p:txBody>
      </p:sp>
    </p:spTree>
    <p:extLst>
      <p:ext uri="{BB962C8B-B14F-4D97-AF65-F5344CB8AC3E}">
        <p14:creationId xmlns:p14="http://schemas.microsoft.com/office/powerpoint/2010/main" val="565792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74"/>
            <a:ext cx="9144000" cy="830826"/>
          </a:xfrm>
        </p:spPr>
        <p:txBody>
          <a:bodyPr/>
          <a:lstStyle/>
          <a:p>
            <a:r>
              <a:rPr lang="en-US" dirty="0" smtClean="0"/>
              <a:t>Searches for neutrinos in coincidence with gravitational waves</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28</a:t>
            </a:fld>
            <a:endParaRPr lang="en-US" dirty="0"/>
          </a:p>
        </p:txBody>
      </p:sp>
      <p:sp>
        <p:nvSpPr>
          <p:cNvPr id="7" name="TextBox 6"/>
          <p:cNvSpPr txBox="1"/>
          <p:nvPr/>
        </p:nvSpPr>
        <p:spPr>
          <a:xfrm>
            <a:off x="1320408" y="5760461"/>
            <a:ext cx="6503191" cy="646331"/>
          </a:xfrm>
          <a:prstGeom prst="rect">
            <a:avLst/>
          </a:prstGeom>
          <a:noFill/>
        </p:spPr>
        <p:txBody>
          <a:bodyPr wrap="none" rtlCol="0">
            <a:spAutoFit/>
          </a:bodyPr>
          <a:lstStyle/>
          <a:p>
            <a:pPr algn="ctr"/>
            <a:r>
              <a:rPr lang="en-US" sz="1800" dirty="0" smtClean="0"/>
              <a:t>ANTARES, </a:t>
            </a:r>
            <a:r>
              <a:rPr lang="en-US" sz="1800" dirty="0" err="1" smtClean="0"/>
              <a:t>IceCube</a:t>
            </a:r>
            <a:r>
              <a:rPr lang="en-US" sz="1800" dirty="0" smtClean="0"/>
              <a:t>, Auger, LIGO/Virgo, </a:t>
            </a:r>
            <a:r>
              <a:rPr lang="en-US" sz="1800" dirty="0" err="1" smtClean="0"/>
              <a:t>ApJL</a:t>
            </a:r>
            <a:r>
              <a:rPr lang="en-US" sz="1800" dirty="0" smtClean="0"/>
              <a:t> 850:L35 (2017)</a:t>
            </a:r>
          </a:p>
          <a:p>
            <a:pPr algn="ctr"/>
            <a:r>
              <a:rPr lang="en-US" sz="1800" dirty="0" smtClean="0"/>
              <a:t>(also: searches for neutrinos from binary black hole mergers)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434167" cy="4345832"/>
          </a:xfrm>
          <a:prstGeom prst="rect">
            <a:avLst/>
          </a:prstGeom>
        </p:spPr>
      </p:pic>
      <p:sp>
        <p:nvSpPr>
          <p:cNvPr id="6" name="TextBox 5"/>
          <p:cNvSpPr txBox="1"/>
          <p:nvPr/>
        </p:nvSpPr>
        <p:spPr>
          <a:xfrm>
            <a:off x="7134772" y="1483719"/>
            <a:ext cx="1552028" cy="400110"/>
          </a:xfrm>
          <a:prstGeom prst="rect">
            <a:avLst/>
          </a:prstGeom>
          <a:noFill/>
        </p:spPr>
        <p:txBody>
          <a:bodyPr wrap="none" rtlCol="0">
            <a:spAutoFit/>
          </a:bodyPr>
          <a:lstStyle/>
          <a:p>
            <a:r>
              <a:rPr lang="en-US" sz="2000" dirty="0" smtClean="0"/>
              <a:t>GW 170817</a:t>
            </a:r>
            <a:endParaRPr lang="en-US" sz="2000" dirty="0"/>
          </a:p>
        </p:txBody>
      </p:sp>
      <p:sp>
        <p:nvSpPr>
          <p:cNvPr id="8" name="TextBox 7"/>
          <p:cNvSpPr txBox="1"/>
          <p:nvPr/>
        </p:nvSpPr>
        <p:spPr>
          <a:xfrm>
            <a:off x="3116324" y="1035743"/>
            <a:ext cx="3201517" cy="400110"/>
          </a:xfrm>
          <a:prstGeom prst="rect">
            <a:avLst/>
          </a:prstGeom>
          <a:noFill/>
        </p:spPr>
        <p:txBody>
          <a:bodyPr wrap="none" rtlCol="0">
            <a:spAutoFit/>
          </a:bodyPr>
          <a:lstStyle/>
          <a:p>
            <a:r>
              <a:rPr lang="en-US" sz="2000" dirty="0"/>
              <a:t>b</a:t>
            </a:r>
            <a:r>
              <a:rPr lang="en-US" sz="2000" dirty="0" smtClean="0"/>
              <a:t>inary neutron star merger</a:t>
            </a:r>
            <a:endParaRPr lang="en-US" sz="2000" dirty="0"/>
          </a:p>
        </p:txBody>
      </p:sp>
    </p:spTree>
    <p:extLst>
      <p:ext uri="{BB962C8B-B14F-4D97-AF65-F5344CB8AC3E}">
        <p14:creationId xmlns:p14="http://schemas.microsoft.com/office/powerpoint/2010/main" val="18277301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Searches </a:t>
            </a:r>
            <a:r>
              <a:rPr lang="en-US" dirty="0"/>
              <a:t>for neutrinos from fast radio </a:t>
            </a:r>
            <a:r>
              <a:rPr lang="en-US" dirty="0" smtClean="0"/>
              <a:t>bursts </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29</a:t>
            </a:fld>
            <a:endParaRPr lang="en-US" dirty="0"/>
          </a:p>
        </p:txBody>
      </p:sp>
      <p:sp>
        <p:nvSpPr>
          <p:cNvPr id="8" name="TextBox 7"/>
          <p:cNvSpPr txBox="1"/>
          <p:nvPr/>
        </p:nvSpPr>
        <p:spPr>
          <a:xfrm>
            <a:off x="507507" y="5486400"/>
            <a:ext cx="8422306" cy="923330"/>
          </a:xfrm>
          <a:prstGeom prst="rect">
            <a:avLst/>
          </a:prstGeom>
          <a:noFill/>
        </p:spPr>
        <p:txBody>
          <a:bodyPr wrap="none" rtlCol="0">
            <a:spAutoFit/>
          </a:bodyPr>
          <a:lstStyle/>
          <a:p>
            <a:pPr algn="ctr"/>
            <a:r>
              <a:rPr lang="en-US" sz="1800" dirty="0" smtClean="0"/>
              <a:t>1 year: S. Fahey, A. </a:t>
            </a:r>
            <a:r>
              <a:rPr lang="en-US" sz="1800" dirty="0" err="1" smtClean="0"/>
              <a:t>Kheirandish</a:t>
            </a:r>
            <a:r>
              <a:rPr lang="en-US" sz="1800" dirty="0" smtClean="0"/>
              <a:t>, J. Vandenbroucke, D. Xu, </a:t>
            </a:r>
            <a:r>
              <a:rPr lang="en-US" sz="1800" dirty="0" err="1" smtClean="0"/>
              <a:t>ApJ</a:t>
            </a:r>
            <a:r>
              <a:rPr lang="en-US" sz="1800" dirty="0" smtClean="0"/>
              <a:t> 845 (2017) 1, 14</a:t>
            </a:r>
          </a:p>
          <a:p>
            <a:pPr algn="ctr"/>
            <a:r>
              <a:rPr lang="en-US" sz="1800" dirty="0" smtClean="0"/>
              <a:t>6 year: </a:t>
            </a:r>
            <a:r>
              <a:rPr lang="en-US" sz="1800" dirty="0" err="1" smtClean="0"/>
              <a:t>IceCube</a:t>
            </a:r>
            <a:r>
              <a:rPr lang="en-US" sz="1800" dirty="0" smtClean="0"/>
              <a:t>, </a:t>
            </a:r>
            <a:r>
              <a:rPr lang="is-IS" sz="1800" dirty="0" smtClean="0"/>
              <a:t>1712.06277 (ApJ accepted)</a:t>
            </a:r>
          </a:p>
          <a:p>
            <a:pPr algn="ctr"/>
            <a:r>
              <a:rPr lang="is-IS" sz="1800" dirty="0" smtClean="0"/>
              <a:t>3 additional analyses underway</a:t>
            </a: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66800"/>
            <a:ext cx="4270248" cy="320268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533" y="1066800"/>
            <a:ext cx="4270248" cy="3202686"/>
          </a:xfrm>
          <a:prstGeom prst="rect">
            <a:avLst/>
          </a:prstGeom>
        </p:spPr>
      </p:pic>
      <p:sp>
        <p:nvSpPr>
          <p:cNvPr id="3" name="TextBox 2"/>
          <p:cNvSpPr txBox="1"/>
          <p:nvPr/>
        </p:nvSpPr>
        <p:spPr>
          <a:xfrm>
            <a:off x="1270682" y="4309296"/>
            <a:ext cx="6753701" cy="707886"/>
          </a:xfrm>
          <a:prstGeom prst="rect">
            <a:avLst/>
          </a:prstGeom>
          <a:noFill/>
        </p:spPr>
        <p:txBody>
          <a:bodyPr wrap="square" rtlCol="0">
            <a:spAutoFit/>
          </a:bodyPr>
          <a:lstStyle/>
          <a:p>
            <a:pPr algn="ctr"/>
            <a:r>
              <a:rPr lang="en-US" sz="2000" dirty="0" smtClean="0"/>
              <a:t>No significant correlation (time &amp; direction) found in Northern or Southern hemisphere</a:t>
            </a:r>
            <a:endParaRPr lang="en-US" sz="2000" dirty="0"/>
          </a:p>
        </p:txBody>
      </p:sp>
    </p:spTree>
    <p:extLst>
      <p:ext uri="{BB962C8B-B14F-4D97-AF65-F5344CB8AC3E}">
        <p14:creationId xmlns:p14="http://schemas.microsoft.com/office/powerpoint/2010/main" val="1174995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7"/>
          <p:cNvGrpSpPr>
            <a:grpSpLocks noChangeAspect="1"/>
          </p:cNvGrpSpPr>
          <p:nvPr/>
        </p:nvGrpSpPr>
        <p:grpSpPr>
          <a:xfrm>
            <a:off x="-98" y="-175575"/>
            <a:ext cx="9144097" cy="7033575"/>
            <a:chOff x="-152400" y="1219200"/>
            <a:chExt cx="7315200" cy="5626802"/>
          </a:xfrm>
          <a:effectLst>
            <a:outerShdw blurRad="50800" dist="38100" dir="5400000">
              <a:srgbClr val="000000">
                <a:alpha val="43000"/>
              </a:srgbClr>
            </a:outerShdw>
            <a:reflection stA="0" endPos="0" dir="5400000" sy="-100000" algn="bl" rotWithShape="0"/>
          </a:effectLst>
        </p:grpSpPr>
        <p:pic>
          <p:nvPicPr>
            <p:cNvPr id="16" name="Picture 15"/>
            <p:cNvPicPr>
              <a:picLocks noChangeAspect="1"/>
            </p:cNvPicPr>
            <p:nvPr/>
          </p:nvPicPr>
          <p:blipFill rotWithShape="1">
            <a:blip r:embed="rId3"/>
            <a:srcRect l="2185" t="19258" r="23779" b="2463"/>
            <a:stretch/>
          </p:blipFill>
          <p:spPr>
            <a:xfrm>
              <a:off x="-152400" y="1219200"/>
              <a:ext cx="7315200" cy="5626802"/>
            </a:xfrm>
            <a:prstGeom prst="rect">
              <a:avLst/>
            </a:prstGeom>
            <a:effectLst>
              <a:reflection stA="0" endPos="0" dir="5400000" sy="-100000" algn="bl" rotWithShape="0"/>
            </a:effectLst>
          </p:spPr>
        </p:pic>
        <p:sp>
          <p:nvSpPr>
            <p:cNvPr id="17" name="Rectangle 16"/>
            <p:cNvSpPr/>
            <p:nvPr/>
          </p:nvSpPr>
          <p:spPr>
            <a:xfrm>
              <a:off x="5257800" y="1219200"/>
              <a:ext cx="1905000" cy="28956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a:off x="5562600" y="4038600"/>
              <a:ext cx="1600200" cy="3048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6705600" y="4191000"/>
              <a:ext cx="457200" cy="2286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0" name="Rectangle 19"/>
          <p:cNvSpPr/>
          <p:nvPr/>
        </p:nvSpPr>
        <p:spPr>
          <a:xfrm>
            <a:off x="-98" y="4343400"/>
            <a:ext cx="1981298" cy="91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p:cNvSpPr txBox="1"/>
          <p:nvPr/>
        </p:nvSpPr>
        <p:spPr>
          <a:xfrm>
            <a:off x="4139704" y="64533"/>
            <a:ext cx="4618572" cy="1569660"/>
          </a:xfrm>
          <a:prstGeom prst="rect">
            <a:avLst/>
          </a:prstGeom>
          <a:noFill/>
        </p:spPr>
        <p:txBody>
          <a:bodyPr wrap="none" rtlCol="0">
            <a:spAutoFit/>
          </a:bodyPr>
          <a:lstStyle/>
          <a:p>
            <a:pPr algn="ctr"/>
            <a:r>
              <a:rPr lang="en-US" dirty="0" smtClean="0">
                <a:solidFill>
                  <a:schemeClr val="bg1"/>
                </a:solidFill>
              </a:rPr>
              <a:t>Multi-messenger astronomy with</a:t>
            </a:r>
          </a:p>
          <a:p>
            <a:pPr algn="ctr"/>
            <a:r>
              <a:rPr lang="en-US" dirty="0">
                <a:solidFill>
                  <a:srgbClr val="00B050"/>
                </a:solidFill>
              </a:rPr>
              <a:t>c</a:t>
            </a:r>
            <a:r>
              <a:rPr lang="en-US" dirty="0" smtClean="0">
                <a:solidFill>
                  <a:srgbClr val="00B050"/>
                </a:solidFill>
              </a:rPr>
              <a:t>osmic rays</a:t>
            </a:r>
          </a:p>
          <a:p>
            <a:pPr algn="ctr"/>
            <a:r>
              <a:rPr lang="en-US" dirty="0">
                <a:solidFill>
                  <a:srgbClr val="FFFF00"/>
                </a:solidFill>
              </a:rPr>
              <a:t>g</a:t>
            </a:r>
            <a:r>
              <a:rPr lang="en-US" dirty="0" smtClean="0">
                <a:solidFill>
                  <a:srgbClr val="FFFF00"/>
                </a:solidFill>
              </a:rPr>
              <a:t>amma rays</a:t>
            </a:r>
          </a:p>
          <a:p>
            <a:pPr algn="ctr"/>
            <a:r>
              <a:rPr lang="en-US" dirty="0" smtClean="0">
                <a:solidFill>
                  <a:srgbClr val="FF0000"/>
                </a:solidFill>
              </a:rPr>
              <a:t>neutrinos</a:t>
            </a:r>
            <a:endParaRPr lang="en-US" dirty="0">
              <a:solidFill>
                <a:srgbClr val="FF0000"/>
              </a:solidFill>
            </a:endParaRPr>
          </a:p>
        </p:txBody>
      </p:sp>
      <p:sp>
        <p:nvSpPr>
          <p:cNvPr id="3" name="TextBox 2"/>
          <p:cNvSpPr txBox="1"/>
          <p:nvPr/>
        </p:nvSpPr>
        <p:spPr>
          <a:xfrm>
            <a:off x="278650" y="6248400"/>
            <a:ext cx="3405099" cy="461665"/>
          </a:xfrm>
          <a:prstGeom prst="rect">
            <a:avLst/>
          </a:prstGeom>
          <a:noFill/>
        </p:spPr>
        <p:txBody>
          <a:bodyPr wrap="none" rtlCol="0">
            <a:spAutoFit/>
          </a:bodyPr>
          <a:lstStyle/>
          <a:p>
            <a:r>
              <a:rPr lang="en-US" dirty="0">
                <a:solidFill>
                  <a:schemeClr val="bg1"/>
                </a:solidFill>
              </a:rPr>
              <a:t>a</a:t>
            </a:r>
            <a:r>
              <a:rPr lang="en-US" dirty="0" smtClean="0">
                <a:solidFill>
                  <a:schemeClr val="bg1"/>
                </a:solidFill>
              </a:rPr>
              <a:t>nd </a:t>
            </a:r>
            <a:r>
              <a:rPr lang="en-US" smtClean="0">
                <a:solidFill>
                  <a:schemeClr val="bg1"/>
                </a:solidFill>
              </a:rPr>
              <a:t>gravitational waves</a:t>
            </a:r>
            <a:endParaRPr lang="en-US" dirty="0">
              <a:solidFill>
                <a:schemeClr val="bg1"/>
              </a:solidFill>
            </a:endParaRPr>
          </a:p>
        </p:txBody>
      </p:sp>
    </p:spTree>
    <p:extLst>
      <p:ext uri="{BB962C8B-B14F-4D97-AF65-F5344CB8AC3E}">
        <p14:creationId xmlns:p14="http://schemas.microsoft.com/office/powerpoint/2010/main" val="1921412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Search for Galactic neutrino sources with HAWC + </a:t>
            </a:r>
            <a:r>
              <a:rPr lang="en-US" dirty="0" err="1" smtClean="0"/>
              <a:t>IceCube</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30</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332" b="3809"/>
          <a:stretch/>
        </p:blipFill>
        <p:spPr>
          <a:xfrm>
            <a:off x="609600" y="762000"/>
            <a:ext cx="7543800" cy="4688006"/>
          </a:xfrm>
          <a:prstGeom prst="rect">
            <a:avLst/>
          </a:prstGeom>
        </p:spPr>
      </p:pic>
      <p:sp>
        <p:nvSpPr>
          <p:cNvPr id="7" name="TextBox 6"/>
          <p:cNvSpPr txBox="1"/>
          <p:nvPr/>
        </p:nvSpPr>
        <p:spPr>
          <a:xfrm>
            <a:off x="2209800" y="1000572"/>
            <a:ext cx="2668359" cy="646331"/>
          </a:xfrm>
          <a:prstGeom prst="rect">
            <a:avLst/>
          </a:prstGeom>
          <a:noFill/>
        </p:spPr>
        <p:txBody>
          <a:bodyPr wrap="none" rtlCol="0">
            <a:spAutoFit/>
          </a:bodyPr>
          <a:lstStyle/>
          <a:p>
            <a:pPr algn="r"/>
            <a:r>
              <a:rPr lang="en-US" sz="1800" dirty="0" smtClean="0"/>
              <a:t>Joshua Wood (</a:t>
            </a:r>
            <a:r>
              <a:rPr lang="en-US" sz="1800" dirty="0" err="1" smtClean="0"/>
              <a:t>IceCube</a:t>
            </a:r>
            <a:r>
              <a:rPr lang="en-US" sz="1800" dirty="0" smtClean="0"/>
              <a:t>)</a:t>
            </a:r>
          </a:p>
          <a:p>
            <a:pPr algn="r"/>
            <a:r>
              <a:rPr lang="en-US" sz="1800" dirty="0" err="1" smtClean="0"/>
              <a:t>TeVPA</a:t>
            </a:r>
            <a:r>
              <a:rPr lang="en-US" sz="1800" dirty="0" smtClean="0"/>
              <a:t> 2017</a:t>
            </a:r>
            <a:endParaRPr lang="en-US" sz="1800" dirty="0"/>
          </a:p>
        </p:txBody>
      </p:sp>
      <p:sp>
        <p:nvSpPr>
          <p:cNvPr id="3" name="Content Placeholder 2"/>
          <p:cNvSpPr>
            <a:spLocks noGrp="1"/>
          </p:cNvSpPr>
          <p:nvPr>
            <p:ph idx="1"/>
          </p:nvPr>
        </p:nvSpPr>
        <p:spPr>
          <a:xfrm>
            <a:off x="171450" y="5450006"/>
            <a:ext cx="8801100" cy="1016000"/>
          </a:xfrm>
        </p:spPr>
        <p:txBody>
          <a:bodyPr/>
          <a:lstStyle/>
          <a:p>
            <a:r>
              <a:rPr lang="en-US" sz="2000" dirty="0" smtClean="0"/>
              <a:t>Search for cumulative neutrino emission from 20 Galactic HAWC sources</a:t>
            </a:r>
          </a:p>
          <a:p>
            <a:r>
              <a:rPr lang="en-US" sz="2000" dirty="0" smtClean="0"/>
              <a:t>If 100% hadronic, expected total emission is greater than stacked IC sensitivity</a:t>
            </a:r>
          </a:p>
          <a:p>
            <a:r>
              <a:rPr lang="en-US" sz="2000" dirty="0" smtClean="0"/>
              <a:t>If no detection, will constrain hadronic fraction of HAWC emission to be &lt;100%</a:t>
            </a:r>
          </a:p>
        </p:txBody>
      </p:sp>
      <p:sp>
        <p:nvSpPr>
          <p:cNvPr id="8" name="TextBox 7"/>
          <p:cNvSpPr txBox="1"/>
          <p:nvPr/>
        </p:nvSpPr>
        <p:spPr>
          <a:xfrm>
            <a:off x="2057400" y="3364468"/>
            <a:ext cx="2223686" cy="369332"/>
          </a:xfrm>
          <a:prstGeom prst="rect">
            <a:avLst/>
          </a:prstGeom>
          <a:noFill/>
        </p:spPr>
        <p:txBody>
          <a:bodyPr wrap="none" rtlCol="0">
            <a:spAutoFit/>
          </a:bodyPr>
          <a:lstStyle/>
          <a:p>
            <a:r>
              <a:rPr lang="en-US" sz="1800" dirty="0"/>
              <a:t>a</a:t>
            </a:r>
            <a:r>
              <a:rPr lang="en-US" sz="1800" dirty="0" smtClean="0"/>
              <a:t>nalysis </a:t>
            </a:r>
            <a:r>
              <a:rPr lang="en-US" sz="1800" smtClean="0"/>
              <a:t>in progress</a:t>
            </a:r>
            <a:endParaRPr lang="en-US" sz="1800" dirty="0"/>
          </a:p>
        </p:txBody>
      </p:sp>
      <p:sp>
        <p:nvSpPr>
          <p:cNvPr id="9" name="Footer Placeholder 8"/>
          <p:cNvSpPr>
            <a:spLocks noGrp="1"/>
          </p:cNvSpPr>
          <p:nvPr>
            <p:ph type="ftr" sz="quarter" idx="3"/>
          </p:nvPr>
        </p:nvSpPr>
        <p:spPr/>
        <p:txBody>
          <a:bodyPr/>
          <a:lstStyle/>
          <a:p>
            <a:pPr>
              <a:defRPr/>
            </a:pPr>
            <a:r>
              <a:rPr lang="mr-IN" smtClean="0"/>
              <a:t>Justin Vandenbroucke                                          IceCube highlights</a:t>
            </a:r>
            <a:endParaRPr lang="en-US" dirty="0"/>
          </a:p>
        </p:txBody>
      </p:sp>
    </p:spTree>
    <p:extLst>
      <p:ext uri="{BB962C8B-B14F-4D97-AF65-F5344CB8AC3E}">
        <p14:creationId xmlns:p14="http://schemas.microsoft.com/office/powerpoint/2010/main" val="11914485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a:stretch>
            <a:fillRect/>
          </a:stretch>
        </p:blipFill>
        <p:spPr>
          <a:xfrm>
            <a:off x="1295400" y="524559"/>
            <a:ext cx="5982750" cy="4675314"/>
          </a:xfrm>
          <a:prstGeom prst="rect">
            <a:avLst/>
          </a:prstGeom>
        </p:spPr>
      </p:pic>
      <p:sp>
        <p:nvSpPr>
          <p:cNvPr id="2" name="Title 1"/>
          <p:cNvSpPr>
            <a:spLocks noGrp="1"/>
          </p:cNvSpPr>
          <p:nvPr>
            <p:ph type="title"/>
          </p:nvPr>
        </p:nvSpPr>
        <p:spPr>
          <a:xfrm>
            <a:off x="0" y="1"/>
            <a:ext cx="9144000" cy="524558"/>
          </a:xfrm>
        </p:spPr>
        <p:txBody>
          <a:bodyPr/>
          <a:lstStyle/>
          <a:p>
            <a:r>
              <a:rPr lang="en-US" dirty="0" smtClean="0"/>
              <a:t>Search for diffuse Galactic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31</a:t>
            </a:fld>
            <a:endParaRPr lang="en-US" dirty="0"/>
          </a:p>
        </p:txBody>
      </p:sp>
      <p:sp>
        <p:nvSpPr>
          <p:cNvPr id="6" name="TextBox 5"/>
          <p:cNvSpPr txBox="1"/>
          <p:nvPr/>
        </p:nvSpPr>
        <p:spPr>
          <a:xfrm>
            <a:off x="157162" y="5334000"/>
            <a:ext cx="8760619" cy="1477328"/>
          </a:xfrm>
          <a:prstGeom prst="rect">
            <a:avLst/>
          </a:prstGeom>
          <a:noFill/>
        </p:spPr>
        <p:txBody>
          <a:bodyPr wrap="square" rtlCol="0">
            <a:spAutoFit/>
          </a:bodyPr>
          <a:lstStyle/>
          <a:p>
            <a:pPr marL="457200" indent="-457200">
              <a:buFont typeface="Arial" charset="0"/>
              <a:buChar char="•"/>
            </a:pPr>
            <a:r>
              <a:rPr lang="en-US" sz="1800" dirty="0" smtClean="0"/>
              <a:t>Galactic neutrinos are expected from both diffuse emission and discrete sources</a:t>
            </a:r>
          </a:p>
          <a:p>
            <a:pPr marL="457200" indent="-457200">
              <a:buFont typeface="Arial" charset="0"/>
              <a:buChar char="•"/>
            </a:pPr>
            <a:r>
              <a:rPr lang="en-US" sz="1800" dirty="0" smtClean="0"/>
              <a:t>Measurements of diffuse 1-500 </a:t>
            </a:r>
            <a:r>
              <a:rPr lang="en-US" sz="1800" dirty="0" err="1" smtClean="0"/>
              <a:t>TeV</a:t>
            </a:r>
            <a:r>
              <a:rPr lang="en-US" sz="1800" dirty="0" smtClean="0"/>
              <a:t> Galactic diffuse neutrinos will complement 0.2-300 GeV gamma-ray measurements</a:t>
            </a:r>
          </a:p>
          <a:p>
            <a:pPr marL="457200" indent="-457200">
              <a:buFont typeface="Arial" charset="0"/>
              <a:buChar char="•"/>
            </a:pPr>
            <a:r>
              <a:rPr lang="en-US" sz="1800" dirty="0"/>
              <a:t>See also </a:t>
            </a:r>
            <a:r>
              <a:rPr lang="en-US" sz="1800" dirty="0" err="1"/>
              <a:t>IceCube</a:t>
            </a:r>
            <a:r>
              <a:rPr lang="en-US" sz="1800" dirty="0"/>
              <a:t>, </a:t>
            </a:r>
            <a:r>
              <a:rPr lang="en-US" sz="1800" dirty="0" err="1"/>
              <a:t>ApJ</a:t>
            </a:r>
            <a:r>
              <a:rPr lang="en-US" sz="1800" dirty="0"/>
              <a:t> 849:67 (2017</a:t>
            </a:r>
            <a:r>
              <a:rPr lang="en-US" sz="1800" dirty="0" smtClean="0"/>
              <a:t>): &lt;14% of </a:t>
            </a:r>
            <a:r>
              <a:rPr lang="en-US" sz="1800" dirty="0"/>
              <a:t>diffuse 𝜈 flux is Galactic</a:t>
            </a:r>
          </a:p>
          <a:p>
            <a:pPr marL="457200" indent="-457200">
              <a:buFont typeface="Arial" charset="0"/>
              <a:buChar char="•"/>
            </a:pPr>
            <a:endParaRPr lang="en-US" sz="1800" dirty="0"/>
          </a:p>
        </p:txBody>
      </p:sp>
      <p:sp>
        <p:nvSpPr>
          <p:cNvPr id="3" name="Footer Placeholder 2"/>
          <p:cNvSpPr>
            <a:spLocks noGrp="1"/>
          </p:cNvSpPr>
          <p:nvPr>
            <p:ph type="ftr" sz="quarter" idx="3"/>
          </p:nvPr>
        </p:nvSpPr>
        <p:spPr/>
        <p:txBody>
          <a:bodyPr/>
          <a:lstStyle/>
          <a:p>
            <a:pPr>
              <a:defRPr/>
            </a:pPr>
            <a:r>
              <a:rPr lang="mr-IN" smtClean="0"/>
              <a:t>Justin Vandenbroucke                                          IceCube highlights</a:t>
            </a:r>
            <a:endParaRPr lang="en-US" dirty="0"/>
          </a:p>
        </p:txBody>
      </p:sp>
      <p:sp>
        <p:nvSpPr>
          <p:cNvPr id="4" name="Rectangle 3"/>
          <p:cNvSpPr/>
          <p:nvPr/>
        </p:nvSpPr>
        <p:spPr>
          <a:xfrm>
            <a:off x="2286000" y="2862216"/>
            <a:ext cx="2919814" cy="646331"/>
          </a:xfrm>
          <a:prstGeom prst="rect">
            <a:avLst/>
          </a:prstGeom>
        </p:spPr>
        <p:txBody>
          <a:bodyPr wrap="square">
            <a:spAutoFit/>
          </a:bodyPr>
          <a:lstStyle/>
          <a:p>
            <a:pPr algn="ctr"/>
            <a:r>
              <a:rPr lang="en-US" sz="1800" dirty="0" smtClean="0">
                <a:latin typeface="+mn-lt"/>
              </a:rPr>
              <a:t>Model:</a:t>
            </a:r>
          </a:p>
          <a:p>
            <a:pPr algn="ctr"/>
            <a:r>
              <a:rPr lang="en-US" sz="1800" dirty="0" err="1" smtClean="0">
                <a:latin typeface="+mn-lt"/>
              </a:rPr>
              <a:t>Gaggero</a:t>
            </a:r>
            <a:r>
              <a:rPr lang="en-US" sz="1800" dirty="0" smtClean="0">
                <a:latin typeface="+mn-lt"/>
              </a:rPr>
              <a:t> </a:t>
            </a:r>
            <a:r>
              <a:rPr lang="en-US" sz="1800" dirty="0">
                <a:latin typeface="+mn-lt"/>
              </a:rPr>
              <a:t>et al. PRL 2017, 119</a:t>
            </a:r>
          </a:p>
        </p:txBody>
      </p:sp>
    </p:spTree>
    <p:extLst>
      <p:ext uri="{BB962C8B-B14F-4D97-AF65-F5344CB8AC3E}">
        <p14:creationId xmlns:p14="http://schemas.microsoft.com/office/powerpoint/2010/main" val="1475289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32</a:t>
            </a:fld>
            <a:endParaRPr lang="en-US" dirty="0"/>
          </a:p>
        </p:txBody>
      </p:sp>
      <p:grpSp>
        <p:nvGrpSpPr>
          <p:cNvPr id="6" name="Group 5"/>
          <p:cNvGrpSpPr/>
          <p:nvPr/>
        </p:nvGrpSpPr>
        <p:grpSpPr>
          <a:xfrm>
            <a:off x="0" y="457200"/>
            <a:ext cx="9144000" cy="6054725"/>
            <a:chOff x="0" y="457200"/>
            <a:chExt cx="9144000" cy="6054725"/>
          </a:xfrm>
        </p:grpSpPr>
        <p:pic>
          <p:nvPicPr>
            <p:cNvPr id="19457" name="Picture 6" descr="ofu.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57984" y="4495800"/>
              <a:ext cx="100584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87552" y="4535424"/>
              <a:ext cx="1252728" cy="466344"/>
            </a:xfrm>
            <a:prstGeom prst="rect">
              <a:avLst/>
            </a:prstGeom>
            <a:noFill/>
            <a:ln w="7493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867400" y="5819037"/>
              <a:ext cx="9906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153400" y="5694806"/>
              <a:ext cx="9906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4650334" y="5865594"/>
            <a:ext cx="4493666" cy="646331"/>
          </a:xfrm>
          <a:prstGeom prst="rect">
            <a:avLst/>
          </a:prstGeom>
          <a:solidFill>
            <a:schemeClr val="bg1"/>
          </a:solidFill>
        </p:spPr>
        <p:txBody>
          <a:bodyPr wrap="none" rtlCol="0">
            <a:spAutoFit/>
          </a:bodyPr>
          <a:lstStyle/>
          <a:p>
            <a:pPr algn="r"/>
            <a:r>
              <a:rPr lang="en-US" sz="1800" dirty="0" err="1" smtClean="0"/>
              <a:t>IceCube</a:t>
            </a:r>
            <a:r>
              <a:rPr lang="en-US" sz="1800" dirty="0" smtClean="0"/>
              <a:t>, 1309.6979 (ICRC)</a:t>
            </a:r>
          </a:p>
          <a:p>
            <a:pPr algn="r"/>
            <a:r>
              <a:rPr lang="en-US" sz="1800" dirty="0" err="1" smtClean="0"/>
              <a:t>IceCube</a:t>
            </a:r>
            <a:r>
              <a:rPr lang="en-US" sz="1800" dirty="0" smtClean="0"/>
              <a:t>, </a:t>
            </a:r>
            <a:r>
              <a:rPr lang="en-US" sz="1800" dirty="0" err="1" smtClean="0"/>
              <a:t>Astropart</a:t>
            </a:r>
            <a:r>
              <a:rPr lang="en-US" sz="1800" dirty="0" smtClean="0"/>
              <a:t>. Phys. 92 (2017) 30-41</a:t>
            </a:r>
            <a:endParaRPr lang="en-US" sz="1800" dirty="0"/>
          </a:p>
        </p:txBody>
      </p:sp>
      <p:sp>
        <p:nvSpPr>
          <p:cNvPr id="19458" name="Title 1"/>
          <p:cNvSpPr>
            <a:spLocks noGrp="1"/>
          </p:cNvSpPr>
          <p:nvPr>
            <p:ph type="title"/>
          </p:nvPr>
        </p:nvSpPr>
        <p:spPr>
          <a:xfrm>
            <a:off x="0" y="7938"/>
            <a:ext cx="9144000" cy="1249362"/>
          </a:xfrm>
        </p:spPr>
        <p:txBody>
          <a:bodyPr/>
          <a:lstStyle/>
          <a:p>
            <a:r>
              <a:rPr lang="en-US" altLang="en-US" dirty="0" err="1"/>
              <a:t>IceCube</a:t>
            </a:r>
            <a:r>
              <a:rPr lang="en-US" altLang="en-US" dirty="0"/>
              <a:t> alerts optical, x-ray, and gamma-ray observatories</a:t>
            </a:r>
            <a:br>
              <a:rPr lang="en-US" altLang="en-US" dirty="0"/>
            </a:br>
            <a:r>
              <a:rPr lang="en-US" altLang="en-US" dirty="0"/>
              <a:t>where and when to point</a:t>
            </a:r>
          </a:p>
        </p:txBody>
      </p:sp>
      <p:sp>
        <p:nvSpPr>
          <p:cNvPr id="10" name="TextBox 9"/>
          <p:cNvSpPr txBox="1"/>
          <p:nvPr/>
        </p:nvSpPr>
        <p:spPr>
          <a:xfrm>
            <a:off x="0" y="5588595"/>
            <a:ext cx="3097122" cy="923330"/>
          </a:xfrm>
          <a:prstGeom prst="rect">
            <a:avLst/>
          </a:prstGeom>
          <a:noFill/>
        </p:spPr>
        <p:txBody>
          <a:bodyPr wrap="square" rtlCol="0">
            <a:spAutoFit/>
          </a:bodyPr>
          <a:lstStyle/>
          <a:p>
            <a:pPr marL="342900" indent="-342900">
              <a:buFont typeface="Arial" charset="0"/>
              <a:buChar char="•"/>
            </a:pPr>
            <a:r>
              <a:rPr lang="en-US" sz="1800" dirty="0" smtClean="0"/>
              <a:t>Real time (~1 minute) public alerts since 2016</a:t>
            </a:r>
          </a:p>
          <a:p>
            <a:pPr marL="342900" indent="-342900">
              <a:buFont typeface="Arial" charset="0"/>
              <a:buChar char="•"/>
            </a:pPr>
            <a:r>
              <a:rPr lang="en-US" sz="1800" dirty="0" smtClean="0"/>
              <a:t>14 alerts to date</a:t>
            </a:r>
            <a:endParaRPr lang="en-US" sz="1800" dirty="0"/>
          </a:p>
        </p:txBody>
      </p:sp>
      <p:sp>
        <p:nvSpPr>
          <p:cNvPr id="11" name="Footer Placeholder 10"/>
          <p:cNvSpPr>
            <a:spLocks noGrp="1"/>
          </p:cNvSpPr>
          <p:nvPr>
            <p:ph type="ftr" sz="quarter" idx="3"/>
          </p:nvPr>
        </p:nvSpPr>
        <p:spPr/>
        <p:txBody>
          <a:bodyPr/>
          <a:lstStyle/>
          <a:p>
            <a:pPr>
              <a:defRPr/>
            </a:pPr>
            <a:r>
              <a:rPr lang="mr-IN" smtClean="0"/>
              <a:t>Justin Vandenbroucke                                          IceCube highlights</a:t>
            </a:r>
            <a:endParaRPr lang="en-US" dirty="0"/>
          </a:p>
        </p:txBody>
      </p:sp>
    </p:spTree>
    <p:extLst>
      <p:ext uri="{BB962C8B-B14F-4D97-AF65-F5344CB8AC3E}">
        <p14:creationId xmlns:p14="http://schemas.microsoft.com/office/powerpoint/2010/main" val="1470488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0" y="0"/>
            <a:ext cx="9156290" cy="1143000"/>
          </a:xfrm>
        </p:spPr>
        <p:txBody>
          <a:bodyPr/>
          <a:lstStyle/>
          <a:p>
            <a:r>
              <a:rPr lang="en-US" dirty="0" smtClean="0"/>
              <a:t>IceCube-170922:</a:t>
            </a:r>
            <a:br>
              <a:rPr lang="en-US" dirty="0" smtClean="0"/>
            </a:br>
            <a:r>
              <a:rPr lang="en-US" dirty="0" smtClean="0"/>
              <a:t>a muon neutrino in the direction of a flaring GeV-</a:t>
            </a:r>
            <a:r>
              <a:rPr lang="en-US" dirty="0" err="1" smtClean="0"/>
              <a:t>TeV</a:t>
            </a:r>
            <a:r>
              <a:rPr lang="en-US" dirty="0" smtClean="0"/>
              <a:t> blazar</a:t>
            </a:r>
            <a:endParaRPr lang="en-US" dirty="0"/>
          </a:p>
        </p:txBody>
      </p:sp>
      <p:sp>
        <p:nvSpPr>
          <p:cNvPr id="3" name="Content Placeholder 2"/>
          <p:cNvSpPr>
            <a:spLocks noGrp="1"/>
          </p:cNvSpPr>
          <p:nvPr>
            <p:ph idx="1"/>
          </p:nvPr>
        </p:nvSpPr>
        <p:spPr>
          <a:xfrm>
            <a:off x="-12290" y="1066799"/>
            <a:ext cx="9144000" cy="5476875"/>
          </a:xfrm>
        </p:spPr>
        <p:txBody>
          <a:bodyPr/>
          <a:lstStyle/>
          <a:p>
            <a:r>
              <a:rPr lang="en-US" sz="2000" dirty="0" smtClean="0"/>
              <a:t>An event selected with extremely high energy (EHE) event selection (simple requirement of large light deposit)</a:t>
            </a:r>
          </a:p>
          <a:p>
            <a:r>
              <a:rPr lang="en-US" sz="2000" dirty="0" smtClean="0"/>
              <a:t>Track with ~1°angular resolution, declination = +5.7°</a:t>
            </a:r>
          </a:p>
          <a:p>
            <a:r>
              <a:rPr lang="en-US" sz="2000" dirty="0" smtClean="0"/>
              <a:t>43 seconds from neutrino interaction to GCN publication</a:t>
            </a:r>
          </a:p>
          <a:p>
            <a:r>
              <a:rPr lang="en-US" sz="2000" dirty="0" smtClean="0"/>
              <a:t>Coincident with known, flaring Fermi blazar (</a:t>
            </a:r>
            <a:r>
              <a:rPr lang="is-IS" sz="2000" dirty="0"/>
              <a:t>TXS </a:t>
            </a:r>
            <a:r>
              <a:rPr lang="is-IS" sz="2000" dirty="0" smtClean="0"/>
              <a:t>0506+056, a </a:t>
            </a:r>
            <a:r>
              <a:rPr lang="en-US" sz="2000" dirty="0" smtClean="0"/>
              <a:t>BL Lac)</a:t>
            </a:r>
          </a:p>
          <a:p>
            <a:r>
              <a:rPr lang="en-US" sz="2000" dirty="0" smtClean="0"/>
              <a:t>No previously known very-high-energy gamma-ray source</a:t>
            </a:r>
          </a:p>
          <a:p>
            <a:r>
              <a:rPr lang="en-US" sz="2000" dirty="0" smtClean="0"/>
              <a:t>Not detected by initial H.E.S.S., VERITAS follow-up</a:t>
            </a:r>
          </a:p>
          <a:p>
            <a:r>
              <a:rPr lang="en-US" sz="2000" b="1" i="1" dirty="0" smtClean="0">
                <a:solidFill>
                  <a:srgbClr val="0070C0"/>
                </a:solidFill>
              </a:rPr>
              <a:t>In 12-hour follow-up observation, MAGIC detected 5 </a:t>
            </a:r>
            <a:r>
              <a:rPr lang="en-US" altLang="en-US" sz="2000" b="1" i="1" dirty="0" err="1">
                <a:solidFill>
                  <a:srgbClr val="0070C0"/>
                </a:solidFill>
              </a:rPr>
              <a:t>σ</a:t>
            </a:r>
            <a:r>
              <a:rPr lang="en-US" sz="2000" b="1" i="1" dirty="0" smtClean="0">
                <a:solidFill>
                  <a:srgbClr val="0070C0"/>
                </a:solidFill>
              </a:rPr>
              <a:t> source above 100 GeV</a:t>
            </a:r>
          </a:p>
          <a:p>
            <a:endParaRPr lang="en-US" sz="2000" dirty="0" smtClean="0"/>
          </a:p>
          <a:p>
            <a:endParaRPr lang="en-US" sz="2000" dirty="0"/>
          </a:p>
          <a:p>
            <a:endParaRPr lang="en-US" sz="2000" dirty="0" smtClean="0"/>
          </a:p>
          <a:p>
            <a:endParaRPr lang="en-US" sz="2000" dirty="0"/>
          </a:p>
          <a:p>
            <a:endParaRPr lang="en-US" sz="2000" dirty="0" smtClean="0"/>
          </a:p>
          <a:p>
            <a:r>
              <a:rPr lang="en-US" sz="2000" dirty="0" smtClean="0"/>
              <a:t>Subsequent detection by VERITAS</a:t>
            </a:r>
          </a:p>
          <a:p>
            <a:r>
              <a:rPr lang="en-US" sz="2000" dirty="0" smtClean="0"/>
              <a:t>24 Astronomers Telegrams; measured </a:t>
            </a:r>
            <a:r>
              <a:rPr lang="hr-HR" sz="2000" dirty="0"/>
              <a:t>z = </a:t>
            </a:r>
            <a:r>
              <a:rPr lang="hr-HR" sz="2000" dirty="0" smtClean="0"/>
              <a:t>0.3365 (</a:t>
            </a:r>
            <a:r>
              <a:rPr lang="hr-HR" sz="2000" dirty="0" err="1" smtClean="0"/>
              <a:t>Paiano</a:t>
            </a:r>
            <a:r>
              <a:rPr lang="hr-HR" sz="2000" dirty="0" smtClean="0"/>
              <a:t> </a:t>
            </a:r>
            <a:r>
              <a:rPr lang="hr-HR" sz="2000" dirty="0" err="1" smtClean="0"/>
              <a:t>et</a:t>
            </a:r>
            <a:r>
              <a:rPr lang="hr-HR" sz="2000" dirty="0" smtClean="0"/>
              <a:t> </a:t>
            </a:r>
            <a:r>
              <a:rPr lang="hr-HR" sz="2000" dirty="0" err="1" smtClean="0"/>
              <a:t>al</a:t>
            </a:r>
            <a:r>
              <a:rPr lang="hr-HR" sz="2000" dirty="0" smtClean="0"/>
              <a:t>. 2018)</a:t>
            </a:r>
            <a:endParaRPr lang="en-US" sz="2000"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33</a:t>
            </a:fld>
            <a:endParaRPr lang="en-US" dirty="0"/>
          </a:p>
        </p:txBody>
      </p:sp>
      <p:sp>
        <p:nvSpPr>
          <p:cNvPr id="6" name="Footer Placeholder 5"/>
          <p:cNvSpPr>
            <a:spLocks noGrp="1"/>
          </p:cNvSpPr>
          <p:nvPr>
            <p:ph type="ftr" sz="quarter" idx="3"/>
          </p:nvPr>
        </p:nvSpPr>
        <p:spPr/>
        <p:txBody>
          <a:bodyPr/>
          <a:lstStyle/>
          <a:p>
            <a:pPr>
              <a:defRPr/>
            </a:pPr>
            <a:r>
              <a:rPr lang="mr-IN" smtClean="0"/>
              <a:t>Justin Vandenbroucke                                          IceCube highlights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068" y="4038600"/>
            <a:ext cx="6365531" cy="1676826"/>
          </a:xfrm>
          <a:prstGeom prst="rect">
            <a:avLst/>
          </a:prstGeom>
          <a:ln w="25400">
            <a:solidFill>
              <a:schemeClr val="tx1"/>
            </a:solidFill>
          </a:ln>
        </p:spPr>
      </p:pic>
    </p:spTree>
    <p:extLst>
      <p:ext uri="{BB962C8B-B14F-4D97-AF65-F5344CB8AC3E}">
        <p14:creationId xmlns:p14="http://schemas.microsoft.com/office/powerpoint/2010/main" val="194856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176" t="37778" r="11176" b="35556"/>
          <a:stretch/>
        </p:blipFill>
        <p:spPr>
          <a:xfrm>
            <a:off x="-581687" y="313757"/>
            <a:ext cx="9899181" cy="4399636"/>
          </a:xfrm>
          <a:prstGeom prst="rect">
            <a:avLst/>
          </a:prstGeom>
        </p:spPr>
      </p:pic>
      <p:sp>
        <p:nvSpPr>
          <p:cNvPr id="2" name="Title 1"/>
          <p:cNvSpPr>
            <a:spLocks noGrp="1"/>
          </p:cNvSpPr>
          <p:nvPr>
            <p:ph type="title"/>
          </p:nvPr>
        </p:nvSpPr>
        <p:spPr>
          <a:xfrm>
            <a:off x="0" y="0"/>
            <a:ext cx="9144000" cy="795580"/>
          </a:xfrm>
        </p:spPr>
        <p:txBody>
          <a:bodyPr>
            <a:normAutofit/>
          </a:bodyPr>
          <a:lstStyle/>
          <a:p>
            <a:r>
              <a:rPr lang="en-US" dirty="0" err="1" smtClean="0"/>
              <a:t>IceCube</a:t>
            </a:r>
            <a:r>
              <a:rPr lang="en-US" dirty="0" smtClean="0"/>
              <a:t> Gen 2: the next generation</a:t>
            </a:r>
            <a:endParaRPr lang="en-US" dirty="0"/>
          </a:p>
        </p:txBody>
      </p:sp>
      <p:sp>
        <p:nvSpPr>
          <p:cNvPr id="3" name="Content Placeholder 2"/>
          <p:cNvSpPr>
            <a:spLocks noGrp="1"/>
          </p:cNvSpPr>
          <p:nvPr>
            <p:ph idx="1"/>
          </p:nvPr>
        </p:nvSpPr>
        <p:spPr>
          <a:xfrm>
            <a:off x="381000" y="4108107"/>
            <a:ext cx="8229600" cy="2126839"/>
          </a:xfrm>
        </p:spPr>
        <p:txBody>
          <a:bodyPr/>
          <a:lstStyle/>
          <a:p>
            <a:r>
              <a:rPr lang="en-US" sz="1800" dirty="0" smtClean="0"/>
              <a:t>High energy extension: Instrument ~10 km</a:t>
            </a:r>
            <a:r>
              <a:rPr lang="en-US" sz="1800" baseline="30000" dirty="0" smtClean="0"/>
              <a:t>3</a:t>
            </a:r>
            <a:r>
              <a:rPr lang="en-US" sz="1800" dirty="0" smtClean="0"/>
              <a:t> (sparsely with ~120 new strings) to increase sensitivity to high energy (0.1-10 </a:t>
            </a:r>
            <a:r>
              <a:rPr lang="en-US" sz="1800" dirty="0" err="1" smtClean="0"/>
              <a:t>PeV</a:t>
            </a:r>
            <a:r>
              <a:rPr lang="en-US" sz="1800" dirty="0" smtClean="0"/>
              <a:t>) muon and cascade events</a:t>
            </a:r>
          </a:p>
          <a:p>
            <a:r>
              <a:rPr lang="en-US" sz="1800" dirty="0" smtClean="0"/>
              <a:t>Surface array for </a:t>
            </a:r>
            <a:r>
              <a:rPr lang="en-US" sz="1800" dirty="0"/>
              <a:t>increased southern sky sensitivity and cosmic-ray physics</a:t>
            </a:r>
          </a:p>
          <a:p>
            <a:r>
              <a:rPr lang="en-US" sz="1800" dirty="0"/>
              <a:t>Identify neutrino sources and study them with multiple messengers</a:t>
            </a:r>
          </a:p>
          <a:p>
            <a:r>
              <a:rPr lang="en-US" sz="1800" dirty="0"/>
              <a:t>D</a:t>
            </a:r>
            <a:r>
              <a:rPr lang="en-US" sz="1800" dirty="0" smtClean="0"/>
              <a:t>ense inner core for neutrino physics including mass hierarchy</a:t>
            </a:r>
          </a:p>
          <a:p>
            <a:r>
              <a:rPr lang="en-US" sz="1800" dirty="0" err="1" smtClean="0"/>
              <a:t>Askaryan</a:t>
            </a:r>
            <a:r>
              <a:rPr lang="en-US" sz="1800" dirty="0" smtClean="0"/>
              <a:t> Radio Array for 10</a:t>
            </a:r>
            <a:r>
              <a:rPr lang="en-US" sz="1800" baseline="30000" dirty="0" smtClean="0"/>
              <a:t>18</a:t>
            </a:r>
            <a:r>
              <a:rPr lang="en-US" sz="1800" dirty="0" smtClean="0"/>
              <a:t> eV neutrinos</a:t>
            </a:r>
          </a:p>
        </p:txBody>
      </p:sp>
      <p:sp>
        <p:nvSpPr>
          <p:cNvPr id="8" name="TextBox 11"/>
          <p:cNvSpPr txBox="1">
            <a:spLocks noChangeArrowheads="1"/>
          </p:cNvSpPr>
          <p:nvPr/>
        </p:nvSpPr>
        <p:spPr bwMode="auto">
          <a:xfrm>
            <a:off x="5945937" y="5906869"/>
            <a:ext cx="3172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err="1" smtClean="0"/>
              <a:t>IceCube</a:t>
            </a:r>
            <a:r>
              <a:rPr lang="en-US" altLang="en-US" sz="1800" dirty="0" smtClean="0"/>
              <a:t>, </a:t>
            </a:r>
            <a:r>
              <a:rPr lang="hr-HR" altLang="en-US" sz="1800" dirty="0" smtClean="0"/>
              <a:t>1412.5106 (LOI)</a:t>
            </a:r>
          </a:p>
          <a:p>
            <a:pPr eaLnBrk="1" hangingPunct="1"/>
            <a:r>
              <a:rPr lang="hr-HR" altLang="en-US" sz="1800" dirty="0" err="1" smtClean="0"/>
              <a:t>IceCube</a:t>
            </a:r>
            <a:r>
              <a:rPr lang="hr-HR" altLang="en-US" sz="1800" dirty="0" smtClean="0"/>
              <a:t>, 1510.05228 (ICRC)</a:t>
            </a:r>
            <a:endParaRPr lang="en-US" altLang="en-US" sz="1800"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34</a:t>
            </a:fld>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Tree>
    <p:extLst>
      <p:ext uri="{BB962C8B-B14F-4D97-AF65-F5344CB8AC3E}">
        <p14:creationId xmlns:p14="http://schemas.microsoft.com/office/powerpoint/2010/main" val="936468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35</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709" r="18142" b="1869"/>
          <a:stretch/>
        </p:blipFill>
        <p:spPr>
          <a:xfrm rot="16200000">
            <a:off x="1928222" y="-918391"/>
            <a:ext cx="5135155" cy="9296400"/>
          </a:xfrm>
          <a:prstGeom prst="rect">
            <a:avLst/>
          </a:prstGeom>
        </p:spPr>
      </p:pic>
      <p:sp>
        <p:nvSpPr>
          <p:cNvPr id="8" name="Title 1"/>
          <p:cNvSpPr>
            <a:spLocks noGrp="1"/>
          </p:cNvSpPr>
          <p:nvPr>
            <p:ph type="title"/>
          </p:nvPr>
        </p:nvSpPr>
        <p:spPr>
          <a:xfrm>
            <a:off x="0" y="0"/>
            <a:ext cx="9144000" cy="990600"/>
          </a:xfrm>
        </p:spPr>
        <p:txBody>
          <a:bodyPr/>
          <a:lstStyle/>
          <a:p>
            <a:r>
              <a:rPr lang="en-US" sz="3200" dirty="0" err="1" smtClean="0"/>
              <a:t>IceCube</a:t>
            </a:r>
            <a:r>
              <a:rPr lang="en-US" sz="3200" dirty="0" smtClean="0"/>
              <a:t> Upgrade (first stage of Gen 2)</a:t>
            </a:r>
            <a:endParaRPr lang="en-US" sz="3200" dirty="0"/>
          </a:p>
        </p:txBody>
      </p:sp>
    </p:spTree>
    <p:extLst>
      <p:ext uri="{BB962C8B-B14F-4D97-AF65-F5344CB8AC3E}">
        <p14:creationId xmlns:p14="http://schemas.microsoft.com/office/powerpoint/2010/main" val="6613464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dirty="0" smtClean="0"/>
              <a:t>Conclusions and Outlook</a:t>
            </a:r>
            <a:endParaRPr lang="en-US" dirty="0"/>
          </a:p>
        </p:txBody>
      </p:sp>
      <p:sp>
        <p:nvSpPr>
          <p:cNvPr id="3" name="Content Placeholder 2"/>
          <p:cNvSpPr>
            <a:spLocks noGrp="1"/>
          </p:cNvSpPr>
          <p:nvPr>
            <p:ph idx="1"/>
          </p:nvPr>
        </p:nvSpPr>
        <p:spPr>
          <a:xfrm>
            <a:off x="-14594" y="3143581"/>
            <a:ext cx="9144000" cy="3413997"/>
          </a:xfrm>
        </p:spPr>
        <p:txBody>
          <a:bodyPr/>
          <a:lstStyle/>
          <a:p>
            <a:r>
              <a:rPr lang="en-US" sz="2000" dirty="0" err="1" smtClean="0"/>
              <a:t>IceCube</a:t>
            </a:r>
            <a:r>
              <a:rPr lang="en-US" sz="2000" dirty="0" smtClean="0"/>
              <a:t> has discovered and characterized a diffuse astrophysical neutrino flux between several </a:t>
            </a:r>
            <a:r>
              <a:rPr lang="en-US" sz="2000" dirty="0" err="1" smtClean="0"/>
              <a:t>TeV</a:t>
            </a:r>
            <a:r>
              <a:rPr lang="en-US" sz="2000" dirty="0" smtClean="0"/>
              <a:t> and several </a:t>
            </a:r>
            <a:r>
              <a:rPr lang="en-US" sz="2000" dirty="0" err="1" smtClean="0"/>
              <a:t>PeV</a:t>
            </a:r>
            <a:endParaRPr lang="en-US" sz="2000" dirty="0" smtClean="0"/>
          </a:p>
          <a:p>
            <a:r>
              <a:rPr lang="en-US" sz="2000" dirty="0" smtClean="0"/>
              <a:t>The neutrinos are not predominantly from gamma-ray bursts, star-forming galaxies, or steady emission from Fermi-LAT blazars</a:t>
            </a:r>
          </a:p>
          <a:p>
            <a:r>
              <a:rPr lang="en-US" sz="2000" dirty="0" smtClean="0"/>
              <a:t>High-energy neutrino detected from direction of a flaring GeV-</a:t>
            </a:r>
            <a:r>
              <a:rPr lang="en-US" sz="2000" dirty="0" err="1" smtClean="0"/>
              <a:t>TeV</a:t>
            </a:r>
            <a:r>
              <a:rPr lang="en-US" sz="2000" dirty="0" smtClean="0"/>
              <a:t> gamma-ray blazar: may be the first identified astrophysical high-energy neutrino source</a:t>
            </a:r>
          </a:p>
          <a:p>
            <a:r>
              <a:rPr lang="en-US" sz="2000" dirty="0" smtClean="0"/>
              <a:t>Multi-messenger astrophysics with gamma rays, neutrinos, gravitational waves, and cosmic rays is now a reality</a:t>
            </a:r>
          </a:p>
          <a:p>
            <a:r>
              <a:rPr lang="en-US" sz="2000" dirty="0" smtClean="0"/>
              <a:t>Pace of discoveries will accelerate with IceCube-Gen2, KM3NeT, CTA, LIGO/VIRGO, SKA, LSST</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36</a:t>
            </a:fld>
            <a:endParaRPr lang="en-US" dirty="0"/>
          </a:p>
        </p:txBody>
      </p:sp>
      <p:sp>
        <p:nvSpPr>
          <p:cNvPr id="6" name="Footer Placeholder 5"/>
          <p:cNvSpPr>
            <a:spLocks noGrp="1"/>
          </p:cNvSpPr>
          <p:nvPr>
            <p:ph type="ftr" sz="quarter" idx="3"/>
          </p:nvPr>
        </p:nvSpPr>
        <p:spPr/>
        <p:txBody>
          <a:bodyPr/>
          <a:lstStyle/>
          <a:p>
            <a:pPr>
              <a:defRPr/>
            </a:pPr>
            <a:r>
              <a:rPr lang="mr-IN" smtClean="0"/>
              <a:t>Justin Vandenbroucke                                          IceCube highlights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556" y="637739"/>
            <a:ext cx="3695700" cy="2463800"/>
          </a:xfrm>
          <a:prstGeom prst="rect">
            <a:avLst/>
          </a:prstGeom>
        </p:spPr>
      </p:pic>
    </p:spTree>
    <p:extLst>
      <p:ext uri="{BB962C8B-B14F-4D97-AF65-F5344CB8AC3E}">
        <p14:creationId xmlns:p14="http://schemas.microsoft.com/office/powerpoint/2010/main" val="110685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Advertisement: ICRC 2019 in Madison, </a:t>
            </a:r>
            <a:r>
              <a:rPr lang="en-US" dirty="0"/>
              <a:t>Wisconsin</a:t>
            </a:r>
            <a:br>
              <a:rPr lang="en-US" dirty="0"/>
            </a:br>
            <a:r>
              <a:rPr lang="en-US" dirty="0"/>
              <a:t>July 25 </a:t>
            </a:r>
            <a:r>
              <a:rPr lang="mr-IN" dirty="0"/>
              <a:t>–</a:t>
            </a:r>
            <a:r>
              <a:rPr lang="en-US" dirty="0"/>
              <a:t> August 1, </a:t>
            </a:r>
            <a:r>
              <a:rPr lang="en-US" dirty="0" smtClean="0"/>
              <a:t>2019</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856"/>
            <a:ext cx="9144000" cy="27432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2356"/>
          <a:stretch/>
        </p:blipFill>
        <p:spPr>
          <a:xfrm>
            <a:off x="27039" y="4188585"/>
            <a:ext cx="9116961" cy="2288415"/>
          </a:xfrm>
          <a:prstGeom prst="rect">
            <a:avLst/>
          </a:prstGeom>
        </p:spPr>
      </p:pic>
    </p:spTree>
    <p:extLst>
      <p:ext uri="{BB962C8B-B14F-4D97-AF65-F5344CB8AC3E}">
        <p14:creationId xmlns:p14="http://schemas.microsoft.com/office/powerpoint/2010/main" val="7084054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43000"/>
          </a:xfrm>
        </p:spPr>
        <p:txBody>
          <a:bodyPr/>
          <a:lstStyle/>
          <a:p>
            <a:r>
              <a:rPr lang="en-US" dirty="0"/>
              <a:t>a</a:t>
            </a:r>
            <a:r>
              <a:rPr lang="en-US" dirty="0" smtClean="0"/>
              <a:t>dditional slides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38</a:t>
            </a:fld>
            <a:endParaRPr lang="en-US" dirty="0"/>
          </a:p>
        </p:txBody>
      </p:sp>
      <p:sp>
        <p:nvSpPr>
          <p:cNvPr id="6" name="Footer Placeholder 5"/>
          <p:cNvSpPr>
            <a:spLocks noGrp="1"/>
          </p:cNvSpPr>
          <p:nvPr>
            <p:ph type="ftr" sz="quarter" idx="3"/>
          </p:nvPr>
        </p:nvSpPr>
        <p:spPr/>
        <p:txBody>
          <a:bodyPr/>
          <a:lstStyle/>
          <a:p>
            <a:pPr>
              <a:defRPr/>
            </a:pPr>
            <a:r>
              <a:rPr lang="mr-IN" smtClean="0"/>
              <a:t>Justin Vandenbroucke                                          IceCube highlights</a:t>
            </a:r>
            <a:endParaRPr lang="en-US" dirty="0"/>
          </a:p>
        </p:txBody>
      </p:sp>
    </p:spTree>
    <p:extLst>
      <p:ext uri="{BB962C8B-B14F-4D97-AF65-F5344CB8AC3E}">
        <p14:creationId xmlns:p14="http://schemas.microsoft.com/office/powerpoint/2010/main" val="17810645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New (June 2018):</a:t>
            </a:r>
            <a:br>
              <a:rPr lang="en-US" dirty="0" smtClean="0"/>
            </a:br>
            <a:r>
              <a:rPr lang="en-US" dirty="0" smtClean="0"/>
              <a:t>Astrophysical neutrino flavor ratio with 7.5 </a:t>
            </a:r>
            <a:r>
              <a:rPr lang="en-US" dirty="0" err="1" smtClean="0"/>
              <a:t>yr</a:t>
            </a:r>
            <a:r>
              <a:rPr lang="en-US" dirty="0" smtClean="0"/>
              <a:t> HESE events</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39</a:t>
            </a:fld>
            <a:endParaRPr lang="en-US" dirty="0"/>
          </a:p>
        </p:txBody>
      </p:sp>
      <p:pic>
        <p:nvPicPr>
          <p:cNvPr id="6" name="Picture 5" descr="flavor_tria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9" y="1143000"/>
            <a:ext cx="8305800" cy="5290004"/>
          </a:xfrm>
          <a:prstGeom prst="rect">
            <a:avLst/>
          </a:prstGeom>
        </p:spPr>
      </p:pic>
    </p:spTree>
    <p:extLst>
      <p:ext uri="{BB962C8B-B14F-4D97-AF65-F5344CB8AC3E}">
        <p14:creationId xmlns:p14="http://schemas.microsoft.com/office/powerpoint/2010/main" val="960684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endCxn id="2" idx="1"/>
          </p:cNvCxnSpPr>
          <p:nvPr/>
        </p:nvCxnSpPr>
        <p:spPr>
          <a:xfrm>
            <a:off x="1021545" y="4419600"/>
            <a:ext cx="5562600" cy="585"/>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44033" name="Rectangle 2"/>
          <p:cNvSpPr>
            <a:spLocks noGrp="1" noChangeArrowheads="1"/>
          </p:cNvSpPr>
          <p:nvPr>
            <p:ph type="title"/>
          </p:nvPr>
        </p:nvSpPr>
        <p:spPr>
          <a:xfrm>
            <a:off x="6400800" y="0"/>
            <a:ext cx="2743200" cy="1638300"/>
          </a:xfrm>
        </p:spPr>
        <p:txBody>
          <a:bodyPr/>
          <a:lstStyle/>
          <a:p>
            <a:pPr eaLnBrk="1" hangingPunct="1"/>
            <a:r>
              <a:rPr lang="en-US" altLang="en-US" sz="2400" dirty="0" smtClean="0"/>
              <a:t>Distant universe: observable with neutrinos but not protons or gammas</a:t>
            </a:r>
            <a:endParaRPr lang="en-US" altLang="en-US" sz="2400" dirty="0"/>
          </a:p>
        </p:txBody>
      </p:sp>
      <p:sp>
        <p:nvSpPr>
          <p:cNvPr id="2" name="TextBox 1"/>
          <p:cNvSpPr txBox="1"/>
          <p:nvPr/>
        </p:nvSpPr>
        <p:spPr>
          <a:xfrm>
            <a:off x="6584145" y="4220130"/>
            <a:ext cx="836319" cy="400110"/>
          </a:xfrm>
          <a:prstGeom prst="rect">
            <a:avLst/>
          </a:prstGeom>
          <a:noFill/>
        </p:spPr>
        <p:txBody>
          <a:bodyPr wrap="none" rtlCol="0">
            <a:spAutoFit/>
          </a:bodyPr>
          <a:lstStyle/>
          <a:p>
            <a:r>
              <a:rPr lang="en-US" sz="2000" dirty="0" smtClean="0">
                <a:solidFill>
                  <a:srgbClr val="0432FF"/>
                </a:solidFill>
              </a:rPr>
              <a:t>1 </a:t>
            </a:r>
            <a:r>
              <a:rPr lang="en-US" sz="2000" dirty="0" err="1" smtClean="0">
                <a:solidFill>
                  <a:srgbClr val="0432FF"/>
                </a:solidFill>
              </a:rPr>
              <a:t>TeV</a:t>
            </a:r>
            <a:endParaRPr lang="en-US" sz="2000" dirty="0">
              <a:solidFill>
                <a:srgbClr val="0432FF"/>
              </a:solidFill>
            </a:endParaRPr>
          </a:p>
        </p:txBody>
      </p:sp>
      <p:sp>
        <p:nvSpPr>
          <p:cNvPr id="9" name="TextBox 8"/>
          <p:cNvSpPr txBox="1"/>
          <p:nvPr/>
        </p:nvSpPr>
        <p:spPr>
          <a:xfrm>
            <a:off x="6532958" y="1919968"/>
            <a:ext cx="1239442" cy="400110"/>
          </a:xfrm>
          <a:prstGeom prst="rect">
            <a:avLst/>
          </a:prstGeom>
          <a:noFill/>
        </p:spPr>
        <p:txBody>
          <a:bodyPr wrap="none" rtlCol="0">
            <a:spAutoFit/>
          </a:bodyPr>
          <a:lstStyle/>
          <a:p>
            <a:r>
              <a:rPr lang="en-US" sz="2000" dirty="0" smtClean="0">
                <a:solidFill>
                  <a:srgbClr val="FF0000"/>
                </a:solidFill>
              </a:rPr>
              <a:t>100  </a:t>
            </a:r>
            <a:r>
              <a:rPr lang="en-US" sz="2000" dirty="0" err="1" smtClean="0">
                <a:solidFill>
                  <a:srgbClr val="FF0000"/>
                </a:solidFill>
              </a:rPr>
              <a:t>EeV</a:t>
            </a:r>
            <a:endParaRPr lang="en-US" sz="2000" dirty="0">
              <a:solidFill>
                <a:srgbClr val="FF0000"/>
              </a:solidFill>
            </a:endParaRPr>
          </a:p>
        </p:txBody>
      </p:sp>
      <p:cxnSp>
        <p:nvCxnSpPr>
          <p:cNvPr id="14" name="Straight Connector 13"/>
          <p:cNvCxnSpPr>
            <a:endCxn id="9" idx="1"/>
          </p:cNvCxnSpPr>
          <p:nvPr/>
        </p:nvCxnSpPr>
        <p:spPr>
          <a:xfrm flipV="1">
            <a:off x="1021545" y="2120023"/>
            <a:ext cx="5511413" cy="13577"/>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791200" y="4620240"/>
            <a:ext cx="228600" cy="1094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0" y="0"/>
            <a:ext cx="6477000" cy="6563639"/>
            <a:chOff x="0" y="0"/>
            <a:chExt cx="6477000" cy="656363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44851" cy="6563639"/>
            </a:xfrm>
            <a:prstGeom prst="rect">
              <a:avLst/>
            </a:prstGeom>
            <a:solidFill>
              <a:schemeClr val="bg1"/>
            </a:solidFill>
            <a:ln>
              <a:noFill/>
            </a:ln>
          </p:spPr>
        </p:pic>
        <p:cxnSp>
          <p:nvCxnSpPr>
            <p:cNvPr id="25" name="Straight Connector 24"/>
            <p:cNvCxnSpPr/>
            <p:nvPr/>
          </p:nvCxnSpPr>
          <p:spPr>
            <a:xfrm>
              <a:off x="838200" y="2120023"/>
              <a:ext cx="5638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38200" y="4419600"/>
              <a:ext cx="5638800" cy="0"/>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grpSp>
      <p:sp>
        <p:nvSpPr>
          <p:cNvPr id="7" name="Slide Number Placeholder 6"/>
          <p:cNvSpPr>
            <a:spLocks noGrp="1"/>
          </p:cNvSpPr>
          <p:nvPr>
            <p:ph type="sldNum" sz="quarter" idx="4"/>
          </p:nvPr>
        </p:nvSpPr>
        <p:spPr/>
        <p:txBody>
          <a:bodyPr/>
          <a:lstStyle/>
          <a:p>
            <a:pPr>
              <a:defRPr/>
            </a:pPr>
            <a:fld id="{FE987253-B894-114D-BDC2-8F3A1EBD88EF}" type="slidenum">
              <a:rPr lang="en-US" smtClean="0"/>
              <a:pPr>
                <a:defRPr/>
              </a:pPr>
              <a:t>4</a:t>
            </a:fld>
            <a:endParaRPr lang="en-US" dirty="0"/>
          </a:p>
        </p:txBody>
      </p:sp>
      <p:sp>
        <p:nvSpPr>
          <p:cNvPr id="8" name="Footer Placeholder 7"/>
          <p:cNvSpPr>
            <a:spLocks noGrp="1"/>
          </p:cNvSpPr>
          <p:nvPr>
            <p:ph type="ftr" sz="quarter" idx="3"/>
          </p:nvPr>
        </p:nvSpPr>
        <p:spPr/>
        <p:txBody>
          <a:bodyPr/>
          <a:lstStyle/>
          <a:p>
            <a:pPr>
              <a:defRPr/>
            </a:pPr>
            <a:r>
              <a:rPr lang="mr-IN" smtClean="0"/>
              <a:t>Justin Vandenbroucke                                          IceCube highlights</a:t>
            </a:r>
            <a:endParaRPr lang="en-US" dirty="0"/>
          </a:p>
        </p:txBody>
      </p:sp>
    </p:spTree>
    <p:extLst>
      <p:ext uri="{BB962C8B-B14F-4D97-AF65-F5344CB8AC3E}">
        <p14:creationId xmlns:p14="http://schemas.microsoft.com/office/powerpoint/2010/main" val="13296036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855"/>
            <a:ext cx="9143999" cy="1143000"/>
          </a:xfrm>
        </p:spPr>
        <p:txBody>
          <a:bodyPr/>
          <a:lstStyle/>
          <a:p>
            <a:r>
              <a:rPr lang="en-US" altLang="en-US" dirty="0"/>
              <a:t>New (June 2018): </a:t>
            </a:r>
            <a:r>
              <a:rPr lang="en-US" dirty="0" smtClean="0"/>
              <a:t>High-energy starting events (7.5 years)</a:t>
            </a:r>
            <a:br>
              <a:rPr lang="en-US" dirty="0" smtClean="0"/>
            </a:br>
            <a:r>
              <a:rPr lang="en-US" dirty="0" smtClean="0"/>
              <a:t>Discovery of two double-cascade events</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40</a:t>
            </a:fld>
            <a:endParaRPr lang="en-US" dirty="0"/>
          </a:p>
        </p:txBody>
      </p:sp>
      <p:pic>
        <p:nvPicPr>
          <p:cNvPr id="11" name="Picture 10" descr="2D_histogra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7800"/>
            <a:ext cx="9144000" cy="3735949"/>
          </a:xfrm>
          <a:prstGeom prst="rect">
            <a:avLst/>
          </a:prstGeom>
        </p:spPr>
      </p:pic>
    </p:spTree>
    <p:extLst>
      <p:ext uri="{BB962C8B-B14F-4D97-AF65-F5344CB8AC3E}">
        <p14:creationId xmlns:p14="http://schemas.microsoft.com/office/powerpoint/2010/main" val="10331163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4444" b="24445"/>
          <a:stretch/>
        </p:blipFill>
        <p:spPr>
          <a:xfrm>
            <a:off x="227041" y="704721"/>
            <a:ext cx="8689918" cy="5747841"/>
          </a:xfrm>
          <a:prstGeom prst="rect">
            <a:avLst/>
          </a:prstGeom>
        </p:spPr>
      </p:pic>
      <mc:AlternateContent xmlns:mc="http://schemas.openxmlformats.org/markup-compatibility/2006" xmlns:a14="http://schemas.microsoft.com/office/drawing/2010/main">
        <mc:Choice Requires="a14">
          <p:sp>
            <p:nvSpPr>
              <p:cNvPr id="28681" name="Rectangle 1"/>
              <p:cNvSpPr>
                <a:spLocks noChangeArrowheads="1"/>
              </p:cNvSpPr>
              <p:nvPr/>
            </p:nvSpPr>
            <p:spPr bwMode="auto">
              <a:xfrm rot="16200000">
                <a:off x="-2171027" y="3447916"/>
                <a:ext cx="5257801" cy="400110"/>
              </a:xfrm>
              <a:prstGeom prst="rect">
                <a:avLst/>
              </a:prstGeom>
              <a:solidFill>
                <a:schemeClr val="bg1"/>
              </a:solidFill>
              <a:ln>
                <a:noFill/>
              </a:ln>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000" dirty="0">
                    <a:latin typeface="Calibri" charset="0"/>
                  </a:rPr>
                  <a:t>Muon neutrino </a:t>
                </a:r>
                <a:r>
                  <a:rPr lang="en-US" altLang="en-US" sz="2000" dirty="0" smtClean="0">
                    <a:latin typeface="Calibri" charset="0"/>
                  </a:rPr>
                  <a:t>median angular resolution (</a:t>
                </a:r>
                <a14:m>
                  <m:oMath xmlns:m="http://schemas.openxmlformats.org/officeDocument/2006/math">
                    <m:r>
                      <a:rPr lang="it-IT" altLang="en-US" sz="2000" i="1" dirty="0" smtClean="0">
                        <a:latin typeface="Cambria Math" charset="0"/>
                        <a:ea typeface="Cambria Math" charset="0"/>
                        <a:cs typeface="Cambria Math" charset="0"/>
                      </a:rPr>
                      <m:t>°</m:t>
                    </m:r>
                  </m:oMath>
                </a14:m>
                <a:r>
                  <a:rPr lang="en-US" altLang="en-US" sz="2000" dirty="0" smtClean="0">
                    <a:latin typeface="Calibri" charset="0"/>
                  </a:rPr>
                  <a:t>)</a:t>
                </a:r>
                <a:endParaRPr lang="en-US" altLang="en-US" sz="2000" dirty="0"/>
              </a:p>
            </p:txBody>
          </p:sp>
        </mc:Choice>
        <mc:Fallback xmlns="">
          <p:sp>
            <p:nvSpPr>
              <p:cNvPr id="28681" name="Rectangle 1"/>
              <p:cNvSpPr>
                <a:spLocks noRot="1" noChangeAspect="1" noMove="1" noResize="1" noEditPoints="1" noAdjustHandles="1" noChangeArrowheads="1" noChangeShapeType="1" noTextEdit="1"/>
              </p:cNvSpPr>
              <p:nvPr/>
            </p:nvSpPr>
            <p:spPr bwMode="auto">
              <a:xfrm rot="16200000">
                <a:off x="-2171027" y="3447916"/>
                <a:ext cx="5257801" cy="400110"/>
              </a:xfrm>
              <a:prstGeom prst="rect">
                <a:avLst/>
              </a:prstGeom>
              <a:blipFill rotWithShape="0">
                <a:blip r:embed="rId4"/>
                <a:stretch>
                  <a:fillRect l="-7576" r="-25758"/>
                </a:stretch>
              </a:blipFill>
              <a:ln>
                <a:noFill/>
              </a:ln>
              <a:extLst/>
            </p:spPr>
            <p:txBody>
              <a:bodyPr/>
              <a:lstStyle/>
              <a:p>
                <a:r>
                  <a:rPr lang="en-US">
                    <a:noFill/>
                  </a:rPr>
                  <a:t> </a:t>
                </a:r>
              </a:p>
            </p:txBody>
          </p:sp>
        </mc:Fallback>
      </mc:AlternateContent>
      <p:sp>
        <p:nvSpPr>
          <p:cNvPr id="4" name="TextBox 3"/>
          <p:cNvSpPr txBox="1"/>
          <p:nvPr/>
        </p:nvSpPr>
        <p:spPr>
          <a:xfrm>
            <a:off x="4724400" y="1905000"/>
            <a:ext cx="3517630" cy="400110"/>
          </a:xfrm>
          <a:prstGeom prst="rect">
            <a:avLst/>
          </a:prstGeom>
          <a:solidFill>
            <a:schemeClr val="bg1"/>
          </a:solidFill>
        </p:spPr>
        <p:txBody>
          <a:bodyPr wrap="none" rtlCol="0">
            <a:spAutoFit/>
          </a:bodyPr>
          <a:lstStyle/>
          <a:p>
            <a:r>
              <a:rPr lang="en-US" sz="2000" dirty="0" err="1" smtClean="0"/>
              <a:t>IceCube</a:t>
            </a:r>
            <a:r>
              <a:rPr lang="en-US" sz="2000" dirty="0" smtClean="0"/>
              <a:t>, </a:t>
            </a:r>
            <a:r>
              <a:rPr lang="en-US" sz="2000" dirty="0" err="1" smtClean="0"/>
              <a:t>ApJ</a:t>
            </a:r>
            <a:r>
              <a:rPr lang="en-US" sz="2000" dirty="0" smtClean="0"/>
              <a:t> 835:151 (2017)</a:t>
            </a:r>
            <a:endParaRPr lang="en-US" sz="2000" dirty="0"/>
          </a:p>
        </p:txBody>
      </p:sp>
      <p:sp>
        <p:nvSpPr>
          <p:cNvPr id="28674" name="Title 1"/>
          <p:cNvSpPr>
            <a:spLocks noGrp="1"/>
          </p:cNvSpPr>
          <p:nvPr>
            <p:ph type="title"/>
          </p:nvPr>
        </p:nvSpPr>
        <p:spPr>
          <a:xfrm>
            <a:off x="0" y="0"/>
            <a:ext cx="9144000" cy="839099"/>
          </a:xfrm>
        </p:spPr>
        <p:txBody>
          <a:bodyPr/>
          <a:lstStyle/>
          <a:p>
            <a:r>
              <a:rPr lang="en-US" altLang="en-US" sz="3200" dirty="0" smtClean="0"/>
              <a:t>Angular resolution (tracks from muon neutrinos)</a:t>
            </a:r>
            <a:endParaRPr lang="en-US" altLang="en-US" sz="3200" dirty="0"/>
          </a:p>
        </p:txBody>
      </p:sp>
      <p:sp>
        <p:nvSpPr>
          <p:cNvPr id="5" name="Footer Placeholder 4"/>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41</a:t>
            </a:fld>
            <a:endParaRPr lang="en-US" dirty="0"/>
          </a:p>
        </p:txBody>
      </p:sp>
    </p:spTree>
    <p:extLst>
      <p:ext uri="{BB962C8B-B14F-4D97-AF65-F5344CB8AC3E}">
        <p14:creationId xmlns:p14="http://schemas.microsoft.com/office/powerpoint/2010/main" val="19995026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00455"/>
            <a:ext cx="7696200" cy="5138345"/>
          </a:xfrm>
          <a:prstGeom prst="rect">
            <a:avLst/>
          </a:prstGeom>
        </p:spPr>
      </p:pic>
      <p:sp>
        <p:nvSpPr>
          <p:cNvPr id="2" name="Title 1"/>
          <p:cNvSpPr>
            <a:spLocks noGrp="1"/>
          </p:cNvSpPr>
          <p:nvPr>
            <p:ph type="title"/>
          </p:nvPr>
        </p:nvSpPr>
        <p:spPr>
          <a:xfrm>
            <a:off x="0" y="1"/>
            <a:ext cx="9144000" cy="524558"/>
          </a:xfrm>
        </p:spPr>
        <p:txBody>
          <a:bodyPr/>
          <a:lstStyle/>
          <a:p>
            <a:r>
              <a:rPr lang="en-US" dirty="0" smtClean="0"/>
              <a:t>Search for diffuse Galactic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42</a:t>
            </a:fld>
            <a:endParaRPr lang="en-US" dirty="0"/>
          </a:p>
        </p:txBody>
      </p:sp>
      <p:sp>
        <p:nvSpPr>
          <p:cNvPr id="6" name="TextBox 5"/>
          <p:cNvSpPr txBox="1"/>
          <p:nvPr/>
        </p:nvSpPr>
        <p:spPr>
          <a:xfrm>
            <a:off x="157162" y="5620345"/>
            <a:ext cx="8760619" cy="923330"/>
          </a:xfrm>
          <a:prstGeom prst="rect">
            <a:avLst/>
          </a:prstGeom>
          <a:noFill/>
        </p:spPr>
        <p:txBody>
          <a:bodyPr wrap="square" rtlCol="0">
            <a:spAutoFit/>
          </a:bodyPr>
          <a:lstStyle/>
          <a:p>
            <a:pPr marL="457200" indent="-457200">
              <a:buFont typeface="Arial" charset="0"/>
              <a:buChar char="•"/>
            </a:pPr>
            <a:r>
              <a:rPr lang="en-US" sz="1800" dirty="0" smtClean="0"/>
              <a:t>Galactic neutrinos are expected from both diffuse emission and discrete sources</a:t>
            </a:r>
          </a:p>
          <a:p>
            <a:pPr marL="457200" indent="-457200">
              <a:buFont typeface="Arial" charset="0"/>
              <a:buChar char="•"/>
            </a:pPr>
            <a:r>
              <a:rPr lang="en-US" sz="1800" dirty="0" smtClean="0"/>
              <a:t>Measurements of diffuse 1-500 </a:t>
            </a:r>
            <a:r>
              <a:rPr lang="en-US" sz="1800" dirty="0" err="1" smtClean="0"/>
              <a:t>TeV</a:t>
            </a:r>
            <a:r>
              <a:rPr lang="en-US" sz="1800" dirty="0" smtClean="0"/>
              <a:t> Galactic diffuse neutrinos will complement 0.2-300 GeV gamma-ray measurements</a:t>
            </a:r>
            <a:endParaRPr lang="en-US" sz="1800" dirty="0"/>
          </a:p>
        </p:txBody>
      </p:sp>
      <p:sp>
        <p:nvSpPr>
          <p:cNvPr id="7" name="TextBox 6"/>
          <p:cNvSpPr txBox="1"/>
          <p:nvPr/>
        </p:nvSpPr>
        <p:spPr>
          <a:xfrm>
            <a:off x="1676400" y="4488226"/>
            <a:ext cx="3505200" cy="369332"/>
          </a:xfrm>
          <a:prstGeom prst="rect">
            <a:avLst/>
          </a:prstGeom>
          <a:solidFill>
            <a:schemeClr val="bg1"/>
          </a:solidFill>
        </p:spPr>
        <p:txBody>
          <a:bodyPr wrap="square" rtlCol="0">
            <a:spAutoFit/>
          </a:bodyPr>
          <a:lstStyle/>
          <a:p>
            <a:pPr algn="ctr"/>
            <a:r>
              <a:rPr lang="en-US" sz="1800" dirty="0" smtClean="0"/>
              <a:t>&lt;14% of diffuse 𝜈 flux is Galactic</a:t>
            </a:r>
            <a:endParaRPr lang="en-US" sz="1800" dirty="0"/>
          </a:p>
        </p:txBody>
      </p:sp>
      <p:sp>
        <p:nvSpPr>
          <p:cNvPr id="3" name="Footer Placeholder 2"/>
          <p:cNvSpPr>
            <a:spLocks noGrp="1"/>
          </p:cNvSpPr>
          <p:nvPr>
            <p:ph type="ftr" sz="quarter" idx="3"/>
          </p:nvPr>
        </p:nvSpPr>
        <p:spPr/>
        <p:txBody>
          <a:bodyPr/>
          <a:lstStyle/>
          <a:p>
            <a:pPr>
              <a:defRPr/>
            </a:pPr>
            <a:r>
              <a:rPr lang="mr-IN" smtClean="0"/>
              <a:t>Justin Vandenbroucke                                          IceCube highlights</a:t>
            </a:r>
            <a:endParaRPr lang="en-US" dirty="0"/>
          </a:p>
        </p:txBody>
      </p:sp>
      <p:sp>
        <p:nvSpPr>
          <p:cNvPr id="8" name="TextBox 7"/>
          <p:cNvSpPr txBox="1"/>
          <p:nvPr/>
        </p:nvSpPr>
        <p:spPr>
          <a:xfrm>
            <a:off x="5029200" y="621268"/>
            <a:ext cx="3057375" cy="369332"/>
          </a:xfrm>
          <a:prstGeom prst="rect">
            <a:avLst/>
          </a:prstGeom>
          <a:noFill/>
        </p:spPr>
        <p:txBody>
          <a:bodyPr wrap="none" rtlCol="0">
            <a:spAutoFit/>
          </a:bodyPr>
          <a:lstStyle/>
          <a:p>
            <a:r>
              <a:rPr lang="en-US" sz="1800" dirty="0" err="1" smtClean="0"/>
              <a:t>IceCube</a:t>
            </a:r>
            <a:r>
              <a:rPr lang="en-US" sz="1800" dirty="0" smtClean="0"/>
              <a:t>, </a:t>
            </a:r>
            <a:r>
              <a:rPr lang="en-US" sz="1800" dirty="0" err="1" smtClean="0"/>
              <a:t>ApJ</a:t>
            </a:r>
            <a:r>
              <a:rPr lang="en-US" sz="1800" dirty="0" smtClean="0"/>
              <a:t> 849:67 (2017)</a:t>
            </a:r>
            <a:endParaRPr lang="en-US" sz="1800" dirty="0"/>
          </a:p>
        </p:txBody>
      </p:sp>
    </p:spTree>
    <p:extLst>
      <p:ext uri="{BB962C8B-B14F-4D97-AF65-F5344CB8AC3E}">
        <p14:creationId xmlns:p14="http://schemas.microsoft.com/office/powerpoint/2010/main" val="15513706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52277"/>
            <a:ext cx="9296400" cy="4405523"/>
          </a:xfrm>
          <a:prstGeom prst="rect">
            <a:avLst/>
          </a:prstGeom>
        </p:spPr>
      </p:pic>
      <p:sp>
        <p:nvSpPr>
          <p:cNvPr id="2" name="Title 1"/>
          <p:cNvSpPr>
            <a:spLocks noGrp="1"/>
          </p:cNvSpPr>
          <p:nvPr>
            <p:ph type="title"/>
          </p:nvPr>
        </p:nvSpPr>
        <p:spPr>
          <a:xfrm>
            <a:off x="0" y="0"/>
            <a:ext cx="9144000" cy="852277"/>
          </a:xfrm>
        </p:spPr>
        <p:txBody>
          <a:bodyPr/>
          <a:lstStyle/>
          <a:p>
            <a:r>
              <a:rPr lang="en-US" dirty="0" smtClean="0"/>
              <a:t>Search for </a:t>
            </a:r>
            <a:r>
              <a:rPr lang="en-US" smtClean="0"/>
              <a:t>Galactic neutrinos:</a:t>
            </a:r>
            <a:r>
              <a:rPr lang="en-US"/>
              <a:t> </a:t>
            </a:r>
            <a:r>
              <a:rPr lang="en-US" smtClean="0"/>
              <a:t>diffuse </a:t>
            </a:r>
            <a:r>
              <a:rPr lang="en-US" dirty="0" smtClean="0"/>
              <a:t>spatial template</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43</a:t>
            </a:fld>
            <a:endParaRPr lang="en-US" dirty="0"/>
          </a:p>
        </p:txBody>
      </p:sp>
      <p:sp>
        <p:nvSpPr>
          <p:cNvPr id="3" name="Footer Placeholder 2"/>
          <p:cNvSpPr>
            <a:spLocks noGrp="1"/>
          </p:cNvSpPr>
          <p:nvPr>
            <p:ph type="ftr" sz="quarter" idx="3"/>
          </p:nvPr>
        </p:nvSpPr>
        <p:spPr/>
        <p:txBody>
          <a:bodyPr/>
          <a:lstStyle/>
          <a:p>
            <a:pPr>
              <a:defRPr/>
            </a:pPr>
            <a:r>
              <a:rPr lang="mr-IN" smtClean="0"/>
              <a:t>Justin Vandenbroucke                                          IceCube highlights</a:t>
            </a:r>
            <a:endParaRPr lang="en-US" dirty="0"/>
          </a:p>
        </p:txBody>
      </p:sp>
      <p:sp>
        <p:nvSpPr>
          <p:cNvPr id="8" name="TextBox 7"/>
          <p:cNvSpPr txBox="1"/>
          <p:nvPr/>
        </p:nvSpPr>
        <p:spPr>
          <a:xfrm>
            <a:off x="914400" y="4281277"/>
            <a:ext cx="3057375" cy="369332"/>
          </a:xfrm>
          <a:prstGeom prst="rect">
            <a:avLst/>
          </a:prstGeom>
          <a:noFill/>
        </p:spPr>
        <p:txBody>
          <a:bodyPr wrap="none" rtlCol="0">
            <a:spAutoFit/>
          </a:bodyPr>
          <a:lstStyle/>
          <a:p>
            <a:r>
              <a:rPr lang="en-US" sz="1800" dirty="0" err="1" smtClean="0">
                <a:solidFill>
                  <a:schemeClr val="bg1"/>
                </a:solidFill>
              </a:rPr>
              <a:t>IceCube</a:t>
            </a:r>
            <a:r>
              <a:rPr lang="en-US" sz="1800" dirty="0" smtClean="0">
                <a:solidFill>
                  <a:schemeClr val="bg1"/>
                </a:solidFill>
              </a:rPr>
              <a:t>, </a:t>
            </a:r>
            <a:r>
              <a:rPr lang="en-US" sz="1800" dirty="0" err="1" smtClean="0">
                <a:solidFill>
                  <a:schemeClr val="bg1"/>
                </a:solidFill>
              </a:rPr>
              <a:t>ApJ</a:t>
            </a:r>
            <a:r>
              <a:rPr lang="en-US" sz="1800" dirty="0" smtClean="0">
                <a:solidFill>
                  <a:schemeClr val="bg1"/>
                </a:solidFill>
              </a:rPr>
              <a:t> 849:67 (2017)</a:t>
            </a:r>
            <a:endParaRPr lang="en-US" sz="1800" dirty="0">
              <a:solidFill>
                <a:schemeClr val="bg1"/>
              </a:solidFill>
            </a:endParaRPr>
          </a:p>
        </p:txBody>
      </p:sp>
      <p:sp>
        <p:nvSpPr>
          <p:cNvPr id="11" name="TextBox 10"/>
          <p:cNvSpPr txBox="1"/>
          <p:nvPr/>
        </p:nvSpPr>
        <p:spPr>
          <a:xfrm>
            <a:off x="0" y="5410200"/>
            <a:ext cx="9144000" cy="1015663"/>
          </a:xfrm>
          <a:prstGeom prst="rect">
            <a:avLst/>
          </a:prstGeom>
          <a:noFill/>
        </p:spPr>
        <p:txBody>
          <a:bodyPr wrap="square" rtlCol="0">
            <a:spAutoFit/>
          </a:bodyPr>
          <a:lstStyle/>
          <a:p>
            <a:pPr marL="342900" indent="-342900">
              <a:buFont typeface="Arial" charset="0"/>
              <a:buChar char="•"/>
            </a:pPr>
            <a:r>
              <a:rPr lang="en-US" sz="2000" dirty="0" smtClean="0"/>
              <a:t>Based on Fermi 𝜋</a:t>
            </a:r>
            <a:r>
              <a:rPr lang="en-US" sz="2000" baseline="30000" dirty="0" smtClean="0"/>
              <a:t>0</a:t>
            </a:r>
            <a:r>
              <a:rPr lang="en-US" sz="2000" dirty="0" smtClean="0"/>
              <a:t> template combined with </a:t>
            </a:r>
            <a:r>
              <a:rPr lang="en-US" sz="2000" dirty="0" err="1" smtClean="0"/>
              <a:t>IceCube</a:t>
            </a:r>
            <a:r>
              <a:rPr lang="en-US" sz="2000" dirty="0" smtClean="0"/>
              <a:t> effective area and angular resolution (forward folding)</a:t>
            </a:r>
          </a:p>
          <a:p>
            <a:pPr marL="342900" indent="-342900">
              <a:buFont typeface="Arial" charset="0"/>
              <a:buChar char="•"/>
            </a:pPr>
            <a:r>
              <a:rPr lang="en-US" sz="2000" dirty="0" smtClean="0"/>
              <a:t>Also tested models from </a:t>
            </a:r>
            <a:r>
              <a:rPr lang="en-US" sz="2000" dirty="0" err="1" smtClean="0"/>
              <a:t>Ingelman</a:t>
            </a:r>
            <a:r>
              <a:rPr lang="en-US" sz="2000" dirty="0" smtClean="0"/>
              <a:t> &amp; </a:t>
            </a:r>
            <a:r>
              <a:rPr lang="en-US" sz="2000" dirty="0" err="1" smtClean="0"/>
              <a:t>Thunman</a:t>
            </a:r>
            <a:r>
              <a:rPr lang="en-US" sz="2000" dirty="0" smtClean="0"/>
              <a:t> (1996), </a:t>
            </a:r>
            <a:r>
              <a:rPr lang="en-US" sz="2000" dirty="0" err="1" smtClean="0"/>
              <a:t>Gaggero</a:t>
            </a:r>
            <a:r>
              <a:rPr lang="en-US" sz="2000" dirty="0" smtClean="0"/>
              <a:t> et al. 2015</a:t>
            </a:r>
            <a:endParaRPr lang="en-US" sz="2000" dirty="0"/>
          </a:p>
        </p:txBody>
      </p:sp>
    </p:spTree>
    <p:extLst>
      <p:ext uri="{BB962C8B-B14F-4D97-AF65-F5344CB8AC3E}">
        <p14:creationId xmlns:p14="http://schemas.microsoft.com/office/powerpoint/2010/main" val="3916015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45"/>
            <a:ext cx="9144000" cy="1226796"/>
          </a:xfrm>
        </p:spPr>
        <p:txBody>
          <a:bodyPr>
            <a:noAutofit/>
          </a:bodyPr>
          <a:lstStyle/>
          <a:p>
            <a:r>
              <a:rPr lang="en-US" dirty="0"/>
              <a:t>Search for neutrinos in coincidence with gravitational waves from binary black hole </a:t>
            </a:r>
            <a:r>
              <a:rPr lang="en-US" dirty="0" smtClean="0"/>
              <a:t>mergers (</a:t>
            </a:r>
            <a:r>
              <a:rPr lang="en-US" dirty="0"/>
              <a:t>m</a:t>
            </a:r>
            <a:r>
              <a:rPr lang="en-US" dirty="0" smtClean="0"/>
              <a:t>ulti-messenger astrophysics</a:t>
            </a:r>
            <a:r>
              <a:rPr lang="en-US" dirty="0"/>
              <a:t> </a:t>
            </a:r>
            <a:r>
              <a:rPr lang="en-US" dirty="0" smtClean="0"/>
              <a:t>without electromagnetic messengers!)</a:t>
            </a:r>
            <a:endParaRPr lang="en-US" dirty="0"/>
          </a:p>
        </p:txBody>
      </p:sp>
      <p:sp>
        <p:nvSpPr>
          <p:cNvPr id="4" name="Footer Placeholder 3"/>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8" name="Slide Number Placeholder 7"/>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44</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953" y="1219200"/>
            <a:ext cx="5710047" cy="2632967"/>
          </a:xfrm>
          <a:prstGeom prst="rect">
            <a:avLst/>
          </a:prstGeom>
        </p:spPr>
      </p:pic>
      <p:sp>
        <p:nvSpPr>
          <p:cNvPr id="9" name="TextBox 8"/>
          <p:cNvSpPr txBox="1"/>
          <p:nvPr/>
        </p:nvSpPr>
        <p:spPr>
          <a:xfrm>
            <a:off x="4038600" y="1424438"/>
            <a:ext cx="1351652" cy="369332"/>
          </a:xfrm>
          <a:prstGeom prst="rect">
            <a:avLst/>
          </a:prstGeom>
          <a:noFill/>
        </p:spPr>
        <p:txBody>
          <a:bodyPr wrap="none" rtlCol="0">
            <a:spAutoFit/>
          </a:bodyPr>
          <a:lstStyle/>
          <a:p>
            <a:r>
              <a:rPr lang="en-US" sz="1800" dirty="0" smtClean="0"/>
              <a:t>GW150914</a:t>
            </a:r>
            <a:endParaRPr lang="en-US" sz="1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 y="3765934"/>
            <a:ext cx="4572000" cy="2108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847800"/>
            <a:ext cx="4572000" cy="2108200"/>
          </a:xfrm>
          <a:prstGeom prst="rect">
            <a:avLst/>
          </a:prstGeom>
        </p:spPr>
      </p:pic>
      <p:sp>
        <p:nvSpPr>
          <p:cNvPr id="14" name="TextBox 13"/>
          <p:cNvSpPr txBox="1"/>
          <p:nvPr/>
        </p:nvSpPr>
        <p:spPr>
          <a:xfrm>
            <a:off x="3403811" y="1840468"/>
            <a:ext cx="2621230" cy="369332"/>
          </a:xfrm>
          <a:prstGeom prst="rect">
            <a:avLst/>
          </a:prstGeom>
          <a:noFill/>
        </p:spPr>
        <p:txBody>
          <a:bodyPr wrap="none" rtlCol="0">
            <a:spAutoFit/>
          </a:bodyPr>
          <a:lstStyle/>
          <a:p>
            <a:pPr algn="ctr"/>
            <a:r>
              <a:rPr lang="en-US" sz="1800" dirty="0" smtClean="0"/>
              <a:t>PRD 93, 122010 (2016)</a:t>
            </a:r>
          </a:p>
        </p:txBody>
      </p:sp>
      <p:sp>
        <p:nvSpPr>
          <p:cNvPr id="15" name="Rectangle 14"/>
          <p:cNvSpPr/>
          <p:nvPr/>
        </p:nvSpPr>
        <p:spPr>
          <a:xfrm>
            <a:off x="3048463" y="5844335"/>
            <a:ext cx="2621230" cy="369332"/>
          </a:xfrm>
          <a:prstGeom prst="rect">
            <a:avLst/>
          </a:prstGeom>
        </p:spPr>
        <p:txBody>
          <a:bodyPr wrap="none">
            <a:spAutoFit/>
          </a:bodyPr>
          <a:lstStyle/>
          <a:p>
            <a:pPr algn="ctr"/>
            <a:r>
              <a:rPr lang="en-US" sz="1800" dirty="0" smtClean="0"/>
              <a:t>PRD 96, 022005 (2017)</a:t>
            </a:r>
            <a:endParaRPr lang="en-US" sz="1800" dirty="0"/>
          </a:p>
        </p:txBody>
      </p:sp>
      <p:sp>
        <p:nvSpPr>
          <p:cNvPr id="11" name="Rectangle 10"/>
          <p:cNvSpPr/>
          <p:nvPr/>
        </p:nvSpPr>
        <p:spPr>
          <a:xfrm>
            <a:off x="2059429" y="6213667"/>
            <a:ext cx="4950971" cy="369332"/>
          </a:xfrm>
          <a:prstGeom prst="rect">
            <a:avLst/>
          </a:prstGeom>
        </p:spPr>
        <p:txBody>
          <a:bodyPr wrap="none">
            <a:spAutoFit/>
          </a:bodyPr>
          <a:lstStyle/>
          <a:p>
            <a:pPr algn="ctr"/>
            <a:r>
              <a:rPr lang="en-US" sz="1800" dirty="0" smtClean="0"/>
              <a:t>ANTARES, </a:t>
            </a:r>
            <a:r>
              <a:rPr lang="en-US" sz="1800" dirty="0" err="1" smtClean="0"/>
              <a:t>IceCube</a:t>
            </a:r>
            <a:r>
              <a:rPr lang="en-US" sz="1800" dirty="0" smtClean="0"/>
              <a:t>, LIGO/VIRGO partnership</a:t>
            </a:r>
            <a:endParaRPr lang="en-US" sz="1800" dirty="0"/>
          </a:p>
        </p:txBody>
      </p:sp>
    </p:spTree>
    <p:extLst>
      <p:ext uri="{BB962C8B-B14F-4D97-AF65-F5344CB8AC3E}">
        <p14:creationId xmlns:p14="http://schemas.microsoft.com/office/powerpoint/2010/main" val="10752782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ic59_ub_n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2398" y="609600"/>
            <a:ext cx="6379204" cy="52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itle 1"/>
          <p:cNvSpPr>
            <a:spLocks noGrp="1"/>
          </p:cNvSpPr>
          <p:nvPr>
            <p:ph type="title"/>
          </p:nvPr>
        </p:nvSpPr>
        <p:spPr>
          <a:xfrm>
            <a:off x="0" y="20638"/>
            <a:ext cx="9144000" cy="779462"/>
          </a:xfrm>
        </p:spPr>
        <p:txBody>
          <a:bodyPr/>
          <a:lstStyle/>
          <a:p>
            <a:r>
              <a:rPr lang="en-US" altLang="en-US" dirty="0"/>
              <a:t>Validation of direction reconstruction with Moon shadow</a:t>
            </a:r>
          </a:p>
        </p:txBody>
      </p:sp>
      <p:sp>
        <p:nvSpPr>
          <p:cNvPr id="30726" name="Rectangle 7"/>
          <p:cNvSpPr>
            <a:spLocks noChangeArrowheads="1"/>
          </p:cNvSpPr>
          <p:nvPr/>
        </p:nvSpPr>
        <p:spPr bwMode="auto">
          <a:xfrm>
            <a:off x="2590800" y="1447800"/>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err="1" smtClean="0">
                <a:solidFill>
                  <a:schemeClr val="bg1"/>
                </a:solidFill>
              </a:rPr>
              <a:t>IceCube</a:t>
            </a:r>
            <a:r>
              <a:rPr lang="en-US" altLang="en-US" sz="1800" dirty="0" smtClean="0">
                <a:solidFill>
                  <a:schemeClr val="bg1"/>
                </a:solidFill>
              </a:rPr>
              <a:t>, PRD 89 </a:t>
            </a:r>
            <a:r>
              <a:rPr lang="en-US" altLang="en-US" sz="1800" dirty="0">
                <a:solidFill>
                  <a:schemeClr val="bg1"/>
                </a:solidFill>
              </a:rPr>
              <a:t>(2014) 102004</a:t>
            </a:r>
          </a:p>
        </p:txBody>
      </p:sp>
      <p:sp>
        <p:nvSpPr>
          <p:cNvPr id="2" name="Footer Placeholder 1"/>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45</a:t>
            </a:fld>
            <a:endParaRPr lang="en-US" dirty="0"/>
          </a:p>
        </p:txBody>
      </p:sp>
      <p:sp>
        <p:nvSpPr>
          <p:cNvPr id="4" name="TextBox 3"/>
          <p:cNvSpPr txBox="1"/>
          <p:nvPr/>
        </p:nvSpPr>
        <p:spPr>
          <a:xfrm>
            <a:off x="1447800" y="5816285"/>
            <a:ext cx="6194103" cy="707886"/>
          </a:xfrm>
          <a:prstGeom prst="rect">
            <a:avLst/>
          </a:prstGeom>
          <a:noFill/>
        </p:spPr>
        <p:txBody>
          <a:bodyPr wrap="square" rtlCol="0">
            <a:spAutoFit/>
          </a:bodyPr>
          <a:lstStyle/>
          <a:p>
            <a:pPr algn="ctr"/>
            <a:r>
              <a:rPr lang="en-US" sz="2000" dirty="0" smtClean="0"/>
              <a:t>Expect these ~40 </a:t>
            </a:r>
            <a:r>
              <a:rPr lang="en-US" sz="2000" dirty="0" err="1" smtClean="0"/>
              <a:t>TeV</a:t>
            </a:r>
            <a:r>
              <a:rPr lang="en-US" sz="2000" dirty="0" smtClean="0"/>
              <a:t> (median) primary cosmic rays to be deflected by ~0.1°in geomagnetic field</a:t>
            </a:r>
            <a:endParaRPr lang="en-US" sz="2000" dirty="0"/>
          </a:p>
        </p:txBody>
      </p:sp>
    </p:spTree>
    <p:extLst>
      <p:ext uri="{BB962C8B-B14F-4D97-AF65-F5344CB8AC3E}">
        <p14:creationId xmlns:p14="http://schemas.microsoft.com/office/powerpoint/2010/main" val="2261663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mr-IN" smtClean="0"/>
              <a:t>Justin Vandenbroucke                                          IceCube highlights</a:t>
            </a:r>
            <a:endParaRPr lang="en-US" dirty="0"/>
          </a:p>
        </p:txBody>
      </p:sp>
      <p:sp>
        <p:nvSpPr>
          <p:cNvPr id="3" name="Slide Number Placeholder 2"/>
          <p:cNvSpPr>
            <a:spLocks noGrp="1"/>
          </p:cNvSpPr>
          <p:nvPr>
            <p:ph type="sldNum" sz="quarter" idx="4"/>
          </p:nvPr>
        </p:nvSpPr>
        <p:spPr/>
        <p:txBody>
          <a:bodyPr/>
          <a:lstStyle/>
          <a:p>
            <a:pPr>
              <a:defRPr/>
            </a:pPr>
            <a:fld id="{FE987253-B894-114D-BDC2-8F3A1EBD88EF}" type="slidenum">
              <a:rPr lang="en-US" smtClean="0"/>
              <a:pPr>
                <a:defRPr/>
              </a:pPr>
              <a:t>46</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07845"/>
            <a:ext cx="8077200" cy="5613400"/>
          </a:xfrm>
          <a:prstGeom prst="rect">
            <a:avLst/>
          </a:prstGeom>
        </p:spPr>
      </p:pic>
      <p:sp>
        <p:nvSpPr>
          <p:cNvPr id="5"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2800" dirty="0" smtClean="0">
                <a:solidFill>
                  <a:schemeClr val="tx1"/>
                </a:solidFill>
                <a:latin typeface="+mj-lt"/>
              </a:rPr>
              <a:t>Diffuse gamma rays, cosmic rays, and neutrinos</a:t>
            </a:r>
            <a:endParaRPr lang="en-US" sz="2800" dirty="0">
              <a:solidFill>
                <a:schemeClr val="tx1"/>
              </a:solidFill>
              <a:latin typeface="+mj-lt"/>
            </a:endParaRPr>
          </a:p>
        </p:txBody>
      </p:sp>
      <p:sp>
        <p:nvSpPr>
          <p:cNvPr id="6" name="TextBox 5"/>
          <p:cNvSpPr txBox="1"/>
          <p:nvPr/>
        </p:nvSpPr>
        <p:spPr>
          <a:xfrm>
            <a:off x="1752600" y="5269468"/>
            <a:ext cx="1544012" cy="369332"/>
          </a:xfrm>
          <a:prstGeom prst="rect">
            <a:avLst/>
          </a:prstGeom>
          <a:noFill/>
        </p:spPr>
        <p:txBody>
          <a:bodyPr wrap="none" rtlCol="0">
            <a:spAutoFit/>
          </a:bodyPr>
          <a:lstStyle/>
          <a:p>
            <a:r>
              <a:rPr lang="en-US" sz="1800" dirty="0" smtClean="0"/>
              <a:t>L. </a:t>
            </a:r>
            <a:r>
              <a:rPr lang="en-US" sz="1800" dirty="0" err="1" smtClean="0"/>
              <a:t>Mohrmann</a:t>
            </a:r>
            <a:endParaRPr lang="en-US" sz="1800" dirty="0"/>
          </a:p>
        </p:txBody>
      </p:sp>
    </p:spTree>
    <p:extLst>
      <p:ext uri="{BB962C8B-B14F-4D97-AF65-F5344CB8AC3E}">
        <p14:creationId xmlns:p14="http://schemas.microsoft.com/office/powerpoint/2010/main" val="7624438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02171"/>
            <a:ext cx="4725924" cy="4584229"/>
          </a:xfrm>
          <a:prstGeom prst="rect">
            <a:avLst/>
          </a:prstGeom>
        </p:spPr>
      </p:pic>
      <p:sp>
        <p:nvSpPr>
          <p:cNvPr id="2" name="Title 1"/>
          <p:cNvSpPr>
            <a:spLocks noGrp="1"/>
          </p:cNvSpPr>
          <p:nvPr>
            <p:ph type="title"/>
          </p:nvPr>
        </p:nvSpPr>
        <p:spPr>
          <a:xfrm>
            <a:off x="0" y="-1"/>
            <a:ext cx="9144000" cy="933015"/>
          </a:xfrm>
        </p:spPr>
        <p:txBody>
          <a:bodyPr/>
          <a:lstStyle/>
          <a:p>
            <a:r>
              <a:rPr lang="en-US" dirty="0" smtClean="0"/>
              <a:t>No cosmogenic (GZK) neutrino detection:</a:t>
            </a:r>
            <a:br>
              <a:rPr lang="en-US" dirty="0" smtClean="0"/>
            </a:br>
            <a:r>
              <a:rPr lang="en-US" dirty="0" smtClean="0"/>
              <a:t>starting to constrain EHE cosmic rays as protons</a:t>
            </a:r>
            <a:endParaRPr lang="en-US" dirty="0"/>
          </a:p>
        </p:txBody>
      </p:sp>
      <p:sp>
        <p:nvSpPr>
          <p:cNvPr id="8" name="TextBox 7"/>
          <p:cNvSpPr txBox="1"/>
          <p:nvPr/>
        </p:nvSpPr>
        <p:spPr>
          <a:xfrm>
            <a:off x="381000" y="5562600"/>
            <a:ext cx="8305800" cy="923330"/>
          </a:xfrm>
          <a:prstGeom prst="rect">
            <a:avLst/>
          </a:prstGeom>
          <a:noFill/>
        </p:spPr>
        <p:txBody>
          <a:bodyPr wrap="square" rtlCol="0">
            <a:spAutoFit/>
          </a:bodyPr>
          <a:lstStyle/>
          <a:p>
            <a:pPr marL="342900" indent="-342900">
              <a:buFont typeface="Arial" charset="0"/>
              <a:buChar char="•"/>
            </a:pPr>
            <a:r>
              <a:rPr lang="en-US" sz="1800" dirty="0" smtClean="0"/>
              <a:t>Non-detection in 6 years of data (including 3 years of IC86)</a:t>
            </a:r>
          </a:p>
          <a:p>
            <a:pPr marL="342900" indent="-342900">
              <a:buFont typeface="Arial" charset="0"/>
              <a:buChar char="•"/>
            </a:pPr>
            <a:r>
              <a:rPr lang="en-US" sz="1800" dirty="0" smtClean="0"/>
              <a:t>Beginning to disfavor proton UHECR models in favor of heavier composition</a:t>
            </a:r>
          </a:p>
          <a:p>
            <a:pPr marL="342900" indent="-342900">
              <a:buFont typeface="Arial" charset="0"/>
              <a:buChar char="•"/>
            </a:pPr>
            <a:r>
              <a:rPr lang="en-US" sz="1800" dirty="0" smtClean="0"/>
              <a:t>If composition is heavy (high Z), it will be difficult to detect UHECR sources</a:t>
            </a:r>
            <a:endParaRPr lang="en-US" sz="1800"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47</a:t>
            </a:fld>
            <a:endParaRPr lang="en-US" dirty="0"/>
          </a:p>
        </p:txBody>
      </p:sp>
      <p:sp>
        <p:nvSpPr>
          <p:cNvPr id="6" name="TextBox 5"/>
          <p:cNvSpPr txBox="1"/>
          <p:nvPr/>
        </p:nvSpPr>
        <p:spPr>
          <a:xfrm>
            <a:off x="5261972" y="2754868"/>
            <a:ext cx="3655809" cy="369332"/>
          </a:xfrm>
          <a:prstGeom prst="rect">
            <a:avLst/>
          </a:prstGeom>
          <a:solidFill>
            <a:schemeClr val="bg1"/>
          </a:solidFill>
        </p:spPr>
        <p:txBody>
          <a:bodyPr wrap="none" rtlCol="0">
            <a:spAutoFit/>
          </a:bodyPr>
          <a:lstStyle/>
          <a:p>
            <a:r>
              <a:rPr lang="en-US" sz="1800" dirty="0" err="1" smtClean="0"/>
              <a:t>IceCube</a:t>
            </a:r>
            <a:r>
              <a:rPr lang="en-US" sz="1800" dirty="0" smtClean="0"/>
              <a:t>, PRL 117, 241101 (2016)</a:t>
            </a:r>
            <a:endParaRPr lang="en-US" sz="1800" dirty="0"/>
          </a:p>
        </p:txBody>
      </p:sp>
      <p:sp>
        <p:nvSpPr>
          <p:cNvPr id="10" name="TextBox 9"/>
          <p:cNvSpPr txBox="1"/>
          <p:nvPr/>
        </p:nvSpPr>
        <p:spPr>
          <a:xfrm>
            <a:off x="2925395" y="3669268"/>
            <a:ext cx="1646605" cy="369332"/>
          </a:xfrm>
          <a:prstGeom prst="rect">
            <a:avLst/>
          </a:prstGeom>
          <a:noFill/>
        </p:spPr>
        <p:txBody>
          <a:bodyPr wrap="none" rtlCol="0">
            <a:spAutoFit/>
          </a:bodyPr>
          <a:lstStyle/>
          <a:p>
            <a:r>
              <a:rPr lang="en-US" sz="1800" dirty="0"/>
              <a:t>p</a:t>
            </a:r>
            <a:r>
              <a:rPr lang="en-US" sz="1800" dirty="0" smtClean="0"/>
              <a:t>roton models</a:t>
            </a:r>
            <a:endParaRPr lang="en-US" sz="1800" dirty="0"/>
          </a:p>
        </p:txBody>
      </p:sp>
      <p:sp>
        <p:nvSpPr>
          <p:cNvPr id="7" name="Footer Placeholder 6"/>
          <p:cNvSpPr>
            <a:spLocks noGrp="1"/>
          </p:cNvSpPr>
          <p:nvPr>
            <p:ph type="ftr" sz="quarter" idx="3"/>
          </p:nvPr>
        </p:nvSpPr>
        <p:spPr/>
        <p:txBody>
          <a:bodyPr/>
          <a:lstStyle/>
          <a:p>
            <a:pPr>
              <a:defRPr/>
            </a:pPr>
            <a:r>
              <a:rPr lang="mr-IN" smtClean="0"/>
              <a:t>Justin Vandenbroucke                                          IceCube highlights</a:t>
            </a:r>
            <a:endParaRPr lang="en-US" dirty="0"/>
          </a:p>
        </p:txBody>
      </p:sp>
    </p:spTree>
    <p:extLst>
      <p:ext uri="{BB962C8B-B14F-4D97-AF65-F5344CB8AC3E}">
        <p14:creationId xmlns:p14="http://schemas.microsoft.com/office/powerpoint/2010/main" val="10886205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676"/>
            <a:ext cx="9601200" cy="4367486"/>
          </a:xfrm>
          <a:prstGeom prst="rect">
            <a:avLst/>
          </a:prstGeom>
        </p:spPr>
      </p:pic>
      <p:sp>
        <p:nvSpPr>
          <p:cNvPr id="2" name="Title 1"/>
          <p:cNvSpPr>
            <a:spLocks noGrp="1"/>
          </p:cNvSpPr>
          <p:nvPr>
            <p:ph type="title"/>
          </p:nvPr>
        </p:nvSpPr>
        <p:spPr>
          <a:xfrm>
            <a:off x="457200" y="-6090"/>
            <a:ext cx="8229600" cy="1143000"/>
          </a:xfrm>
        </p:spPr>
        <p:txBody>
          <a:bodyPr/>
          <a:lstStyle/>
          <a:p>
            <a:r>
              <a:rPr lang="en-US" dirty="0" smtClean="0"/>
              <a:t>No correlation detected between astrophysical neutrinos and ultra-high-energy cosmic rays</a:t>
            </a:r>
            <a:endParaRPr lang="en-US" dirty="0"/>
          </a:p>
        </p:txBody>
      </p:sp>
      <p:sp>
        <p:nvSpPr>
          <p:cNvPr id="3" name="Content Placeholder 2"/>
          <p:cNvSpPr>
            <a:spLocks noGrp="1"/>
          </p:cNvSpPr>
          <p:nvPr>
            <p:ph idx="1"/>
          </p:nvPr>
        </p:nvSpPr>
        <p:spPr>
          <a:xfrm>
            <a:off x="-52189" y="5514945"/>
            <a:ext cx="8624689" cy="962055"/>
          </a:xfrm>
        </p:spPr>
        <p:txBody>
          <a:bodyPr/>
          <a:lstStyle/>
          <a:p>
            <a:r>
              <a:rPr lang="en-US" sz="2000" dirty="0" smtClean="0"/>
              <a:t>Expect Galactic magnetic fields to deflect 10</a:t>
            </a:r>
            <a:r>
              <a:rPr lang="en-US" sz="2000" baseline="30000" dirty="0" smtClean="0"/>
              <a:t>20</a:t>
            </a:r>
            <a:r>
              <a:rPr lang="en-US" sz="2000" dirty="0" smtClean="0"/>
              <a:t> eV protons by ~3°</a:t>
            </a:r>
          </a:p>
          <a:p>
            <a:r>
              <a:rPr lang="en-US" sz="2000" dirty="0" smtClean="0"/>
              <a:t>If UHECR composition is heavy (e.g. iron), magnetic fields likely deflect them too much to detect discrete sources or correlation with neutrino directions</a:t>
            </a:r>
            <a:endParaRPr lang="en-US" sz="2000"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48</a:t>
            </a:fld>
            <a:endParaRPr lang="en-US" dirty="0"/>
          </a:p>
        </p:txBody>
      </p:sp>
      <p:sp>
        <p:nvSpPr>
          <p:cNvPr id="12" name="TextBox 11"/>
          <p:cNvSpPr txBox="1"/>
          <p:nvPr/>
        </p:nvSpPr>
        <p:spPr>
          <a:xfrm>
            <a:off x="0" y="4493752"/>
            <a:ext cx="2181623" cy="707886"/>
          </a:xfrm>
          <a:prstGeom prst="rect">
            <a:avLst/>
          </a:prstGeom>
          <a:noFill/>
        </p:spPr>
        <p:txBody>
          <a:bodyPr wrap="none" rtlCol="0">
            <a:spAutoFit/>
          </a:bodyPr>
          <a:lstStyle/>
          <a:p>
            <a:r>
              <a:rPr lang="en-US" sz="2000" dirty="0" err="1" smtClean="0">
                <a:latin typeface="+mn-lt"/>
              </a:rPr>
              <a:t>IceCube</a:t>
            </a:r>
            <a:r>
              <a:rPr lang="en-US" sz="2000" dirty="0" smtClean="0">
                <a:latin typeface="+mn-lt"/>
              </a:rPr>
              <a:t>, Auger, TA,</a:t>
            </a:r>
          </a:p>
          <a:p>
            <a:r>
              <a:rPr lang="en-US" sz="2000" dirty="0" smtClean="0">
                <a:latin typeface="+mn-lt"/>
              </a:rPr>
              <a:t>JCAP01 (2016) 037</a:t>
            </a:r>
            <a:endParaRPr lang="en-US" sz="2000" dirty="0">
              <a:latin typeface="+mn-lt"/>
            </a:endParaRPr>
          </a:p>
        </p:txBody>
      </p:sp>
      <p:sp>
        <p:nvSpPr>
          <p:cNvPr id="13" name="TextBox 12"/>
          <p:cNvSpPr txBox="1"/>
          <p:nvPr/>
        </p:nvSpPr>
        <p:spPr>
          <a:xfrm>
            <a:off x="-52189" y="1344880"/>
            <a:ext cx="2286000" cy="1754326"/>
          </a:xfrm>
          <a:prstGeom prst="rect">
            <a:avLst/>
          </a:prstGeom>
          <a:noFill/>
        </p:spPr>
        <p:txBody>
          <a:bodyPr wrap="square" rtlCol="0">
            <a:spAutoFit/>
          </a:bodyPr>
          <a:lstStyle/>
          <a:p>
            <a:r>
              <a:rPr lang="en-US" sz="1800" dirty="0" smtClean="0">
                <a:latin typeface="+mn-lt"/>
              </a:rPr>
              <a:t>● neutrino cascades</a:t>
            </a:r>
          </a:p>
          <a:p>
            <a:r>
              <a:rPr lang="en-US" sz="1800" dirty="0">
                <a:solidFill>
                  <a:srgbClr val="0432FF"/>
                </a:solidFill>
                <a:latin typeface="+mn-lt"/>
              </a:rPr>
              <a:t>◆ through tracks</a:t>
            </a:r>
          </a:p>
          <a:p>
            <a:r>
              <a:rPr lang="en-US" sz="1800" dirty="0" smtClean="0">
                <a:latin typeface="+mn-lt"/>
              </a:rPr>
              <a:t>◆ HESE tracks</a:t>
            </a:r>
          </a:p>
          <a:p>
            <a:r>
              <a:rPr lang="en-US" sz="1800" dirty="0" smtClean="0">
                <a:solidFill>
                  <a:srgbClr val="FF40FF"/>
                </a:solidFill>
                <a:latin typeface="+mn-lt"/>
              </a:rPr>
              <a:t>★ Auger</a:t>
            </a:r>
          </a:p>
          <a:p>
            <a:r>
              <a:rPr lang="en-US" sz="1800" dirty="0" smtClean="0">
                <a:solidFill>
                  <a:srgbClr val="FFC000"/>
                </a:solidFill>
                <a:latin typeface="+mn-lt"/>
              </a:rPr>
              <a:t>★ TA</a:t>
            </a:r>
          </a:p>
          <a:p>
            <a:endParaRPr lang="en-US" sz="1800" dirty="0">
              <a:latin typeface="+mn-lt"/>
            </a:endParaRPr>
          </a:p>
        </p:txBody>
      </p:sp>
      <p:sp>
        <p:nvSpPr>
          <p:cNvPr id="14" name="TextBox 13"/>
          <p:cNvSpPr txBox="1"/>
          <p:nvPr/>
        </p:nvSpPr>
        <p:spPr>
          <a:xfrm>
            <a:off x="7469701" y="1255693"/>
            <a:ext cx="1473480" cy="400110"/>
          </a:xfrm>
          <a:prstGeom prst="rect">
            <a:avLst/>
          </a:prstGeom>
          <a:noFill/>
        </p:spPr>
        <p:txBody>
          <a:bodyPr wrap="none" rtlCol="0">
            <a:spAutoFit/>
          </a:bodyPr>
          <a:lstStyle/>
          <a:p>
            <a:r>
              <a:rPr lang="en-US" sz="2000" dirty="0" smtClean="0">
                <a:latin typeface="+mn-lt"/>
              </a:rPr>
              <a:t>E&gt; ~5e19 eV</a:t>
            </a:r>
            <a:endParaRPr lang="en-US" sz="2000" dirty="0">
              <a:latin typeface="+mn-lt"/>
            </a:endParaRPr>
          </a:p>
        </p:txBody>
      </p:sp>
      <p:sp>
        <p:nvSpPr>
          <p:cNvPr id="6" name="Footer Placeholder 5"/>
          <p:cNvSpPr>
            <a:spLocks noGrp="1"/>
          </p:cNvSpPr>
          <p:nvPr>
            <p:ph type="ftr" sz="quarter" idx="3"/>
          </p:nvPr>
        </p:nvSpPr>
        <p:spPr/>
        <p:txBody>
          <a:bodyPr/>
          <a:lstStyle/>
          <a:p>
            <a:pPr>
              <a:defRPr/>
            </a:pPr>
            <a:r>
              <a:rPr lang="mr-IN" smtClean="0"/>
              <a:t>Justin Vandenbroucke                                          IceCube highlights</a:t>
            </a:r>
            <a:endParaRPr lang="en-US" dirty="0"/>
          </a:p>
        </p:txBody>
      </p:sp>
    </p:spTree>
    <p:extLst>
      <p:ext uri="{BB962C8B-B14F-4D97-AF65-F5344CB8AC3E}">
        <p14:creationId xmlns:p14="http://schemas.microsoft.com/office/powerpoint/2010/main" val="16880366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
            <a:ext cx="8229600" cy="703262"/>
          </a:xfrm>
        </p:spPr>
        <p:txBody>
          <a:bodyPr>
            <a:normAutofit/>
          </a:bodyPr>
          <a:lstStyle/>
          <a:p>
            <a:r>
              <a:rPr lang="en-US" sz="3200" dirty="0" err="1" smtClean="0"/>
              <a:t>IceCube</a:t>
            </a:r>
            <a:r>
              <a:rPr lang="en-US" sz="3200" dirty="0"/>
              <a:t> </a:t>
            </a:r>
            <a:r>
              <a:rPr lang="en-US" sz="3200" dirty="0" smtClean="0"/>
              <a:t>Digital Optical Module</a:t>
            </a:r>
            <a:endParaRPr lang="en-US" sz="3200" dirty="0"/>
          </a:p>
        </p:txBody>
      </p:sp>
      <p:sp>
        <p:nvSpPr>
          <p:cNvPr id="3" name="Content Placeholder 2"/>
          <p:cNvSpPr>
            <a:spLocks noGrp="1"/>
          </p:cNvSpPr>
          <p:nvPr>
            <p:ph idx="1"/>
          </p:nvPr>
        </p:nvSpPr>
        <p:spPr>
          <a:xfrm>
            <a:off x="-34413" y="4800600"/>
            <a:ext cx="9232900" cy="1689100"/>
          </a:xfrm>
        </p:spPr>
        <p:txBody>
          <a:bodyPr>
            <a:noAutofit/>
          </a:bodyPr>
          <a:lstStyle/>
          <a:p>
            <a:r>
              <a:rPr lang="en-US" sz="2000" dirty="0" smtClean="0"/>
              <a:t>10 inch diameter PMT digitized within the module</a:t>
            </a:r>
          </a:p>
          <a:p>
            <a:r>
              <a:rPr lang="en-US" sz="2000" dirty="0"/>
              <a:t>FADC: 40 MHz, 256 samples (6400 ns), no dead time, gain of 23</a:t>
            </a:r>
          </a:p>
          <a:p>
            <a:r>
              <a:rPr lang="en-US" sz="2000" dirty="0"/>
              <a:t>ATWD (Analog Transient Waveform </a:t>
            </a:r>
            <a:r>
              <a:rPr lang="en-US" sz="2000" dirty="0" smtClean="0"/>
              <a:t>Digitizer) ASIC: </a:t>
            </a:r>
            <a:r>
              <a:rPr lang="en-US" sz="2000" dirty="0"/>
              <a:t>3-channel (each with different </a:t>
            </a:r>
            <a:r>
              <a:rPr lang="en-US" sz="2000" dirty="0" smtClean="0"/>
              <a:t>gain), 300 </a:t>
            </a:r>
            <a:r>
              <a:rPr lang="en-US" sz="2000" dirty="0"/>
              <a:t>MHz, 128 analog samples (427 ns) stored in buffer and digitized upon request, dead time 32-88 µs depending on number of channels </a:t>
            </a:r>
            <a:r>
              <a:rPr lang="en-US" sz="2000" dirty="0" smtClean="0"/>
              <a:t>digitized</a:t>
            </a:r>
            <a:endParaRPr lang="en-US" sz="2000" dirty="0"/>
          </a:p>
        </p:txBody>
      </p:sp>
      <p:pic>
        <p:nvPicPr>
          <p:cNvPr id="4" name="Picture 3" descr="icecube figure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75" y="898851"/>
            <a:ext cx="6149725" cy="3749349"/>
          </a:xfrm>
          <a:prstGeom prst="rect">
            <a:avLst/>
          </a:prstGeom>
        </p:spPr>
      </p:pic>
      <p:sp>
        <p:nvSpPr>
          <p:cNvPr id="8" name="Footer Placeholder 2"/>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5" name="TextBox 4"/>
          <p:cNvSpPr txBox="1"/>
          <p:nvPr/>
        </p:nvSpPr>
        <p:spPr>
          <a:xfrm>
            <a:off x="5260843" y="3605396"/>
            <a:ext cx="3878241" cy="646331"/>
          </a:xfrm>
          <a:prstGeom prst="rect">
            <a:avLst/>
          </a:prstGeom>
          <a:noFill/>
        </p:spPr>
        <p:txBody>
          <a:bodyPr wrap="none" rtlCol="0">
            <a:spAutoFit/>
          </a:bodyPr>
          <a:lstStyle/>
          <a:p>
            <a:pPr algn="r"/>
            <a:r>
              <a:rPr lang="en-US" sz="1800" dirty="0" err="1" smtClean="0"/>
              <a:t>IceCube</a:t>
            </a:r>
            <a:r>
              <a:rPr lang="en-US" sz="1800" dirty="0" smtClean="0"/>
              <a:t>, J. Inst. 12 (2017) P03012</a:t>
            </a:r>
          </a:p>
          <a:p>
            <a:pPr algn="r"/>
            <a:r>
              <a:rPr lang="en-US" sz="1800" dirty="0" err="1" smtClean="0"/>
              <a:t>IceCube</a:t>
            </a:r>
            <a:r>
              <a:rPr lang="en-US" sz="1800" dirty="0" smtClean="0"/>
              <a:t>, NIM A 618 (2010) 139-152</a:t>
            </a:r>
            <a:endParaRPr lang="en-US" sz="1800" dirty="0"/>
          </a:p>
        </p:txBody>
      </p:sp>
    </p:spTree>
    <p:extLst>
      <p:ext uri="{BB962C8B-B14F-4D97-AF65-F5344CB8AC3E}">
        <p14:creationId xmlns:p14="http://schemas.microsoft.com/office/powerpoint/2010/main" val="786652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p:cNvPicPr>
            <a:picLocks noChangeAspect="1"/>
          </p:cNvPicPr>
          <p:nvPr/>
        </p:nvPicPr>
        <p:blipFill rotWithShape="1">
          <a:blip r:embed="rId3">
            <a:extLst>
              <a:ext uri="{28A0092B-C50C-407E-A947-70E740481C1C}">
                <a14:useLocalDpi xmlns:a14="http://schemas.microsoft.com/office/drawing/2010/main" val="0"/>
              </a:ext>
            </a:extLst>
          </a:blip>
          <a:srcRect l="19063" r="22453"/>
          <a:stretch/>
        </p:blipFill>
        <p:spPr bwMode="auto">
          <a:xfrm>
            <a:off x="-228600" y="838200"/>
            <a:ext cx="4094922" cy="505145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00008"/>
          </a:xfrm>
        </p:spPr>
        <p:txBody>
          <a:bodyPr/>
          <a:lstStyle/>
          <a:p>
            <a:r>
              <a:rPr lang="en-US" sz="3200" dirty="0" smtClean="0"/>
              <a:t>The </a:t>
            </a:r>
            <a:r>
              <a:rPr lang="en-US" sz="3200" dirty="0" err="1" smtClean="0"/>
              <a:t>IceCube</a:t>
            </a:r>
            <a:r>
              <a:rPr lang="en-US" sz="3200" dirty="0" smtClean="0"/>
              <a:t> Neutrino Observatory</a:t>
            </a:r>
            <a:endParaRPr lang="en-US" sz="3200" dirty="0"/>
          </a:p>
        </p:txBody>
      </p:sp>
      <p:sp>
        <p:nvSpPr>
          <p:cNvPr id="5" name="TextBox 4"/>
          <p:cNvSpPr txBox="1"/>
          <p:nvPr/>
        </p:nvSpPr>
        <p:spPr>
          <a:xfrm>
            <a:off x="76200" y="5939135"/>
            <a:ext cx="4668079" cy="461665"/>
          </a:xfrm>
          <a:prstGeom prst="rect">
            <a:avLst/>
          </a:prstGeom>
          <a:noFill/>
        </p:spPr>
        <p:txBody>
          <a:bodyPr wrap="square" rtlCol="0">
            <a:spAutoFit/>
          </a:bodyPr>
          <a:lstStyle/>
          <a:p>
            <a:pPr defTabSz="634950"/>
            <a:r>
              <a:rPr lang="en-US" b="1" kern="0" dirty="0" err="1">
                <a:solidFill>
                  <a:srgbClr val="0070C0"/>
                </a:solidFill>
                <a:latin typeface="+mn-lt"/>
                <a:ea typeface="Calibri" charset="0"/>
                <a:cs typeface="Calibri" charset="0"/>
                <a:sym typeface="Arial"/>
              </a:rPr>
              <a:t>DeepCore</a:t>
            </a:r>
            <a:r>
              <a:rPr lang="en-US" b="1" kern="0" dirty="0">
                <a:solidFill>
                  <a:srgbClr val="0070C0"/>
                </a:solidFill>
                <a:latin typeface="+mn-lt"/>
                <a:ea typeface="Calibri" charset="0"/>
                <a:cs typeface="Calibri" charset="0"/>
                <a:sym typeface="Arial"/>
              </a:rPr>
              <a:t> </a:t>
            </a:r>
            <a:r>
              <a:rPr lang="en-US" kern="0" dirty="0">
                <a:latin typeface="+mn-lt"/>
                <a:ea typeface="Calibri" charset="0"/>
                <a:cs typeface="Calibri" charset="0"/>
                <a:sym typeface="Arial"/>
              </a:rPr>
              <a:t>(low </a:t>
            </a:r>
            <a:r>
              <a:rPr lang="en-US" kern="0" dirty="0" smtClean="0">
                <a:latin typeface="+mn-lt"/>
                <a:ea typeface="Calibri" charset="0"/>
                <a:cs typeface="Calibri" charset="0"/>
                <a:sym typeface="Arial"/>
              </a:rPr>
              <a:t>energy threshold)</a:t>
            </a:r>
          </a:p>
        </p:txBody>
      </p:sp>
      <p:sp>
        <p:nvSpPr>
          <p:cNvPr id="6" name="TextBox 5"/>
          <p:cNvSpPr txBox="1"/>
          <p:nvPr/>
        </p:nvSpPr>
        <p:spPr>
          <a:xfrm>
            <a:off x="3657600" y="609600"/>
            <a:ext cx="5334000" cy="2308324"/>
          </a:xfrm>
          <a:prstGeom prst="rect">
            <a:avLst/>
          </a:prstGeom>
          <a:noFill/>
        </p:spPr>
        <p:txBody>
          <a:bodyPr wrap="square" rtlCol="0">
            <a:spAutoFit/>
          </a:bodyPr>
          <a:lstStyle/>
          <a:p>
            <a:pPr defTabSz="634950"/>
            <a:r>
              <a:rPr lang="en-US" b="1" kern="0" dirty="0" err="1" smtClean="0">
                <a:solidFill>
                  <a:srgbClr val="0070C0"/>
                </a:solidFill>
                <a:latin typeface="+mn-lt"/>
                <a:ea typeface="Calibri" charset="0"/>
                <a:cs typeface="Calibri" charset="0"/>
                <a:sym typeface="Arial"/>
              </a:rPr>
              <a:t>IceTop</a:t>
            </a:r>
            <a:r>
              <a:rPr lang="en-US" kern="0" dirty="0" smtClean="0">
                <a:solidFill>
                  <a:srgbClr val="0070C0"/>
                </a:solidFill>
                <a:latin typeface="+mn-lt"/>
                <a:ea typeface="Calibri" charset="0"/>
                <a:cs typeface="Calibri" charset="0"/>
                <a:sym typeface="Arial"/>
              </a:rPr>
              <a:t> </a:t>
            </a:r>
            <a:r>
              <a:rPr lang="en-US" kern="0" dirty="0" smtClean="0">
                <a:latin typeface="+mn-lt"/>
                <a:ea typeface="Calibri" charset="0"/>
                <a:cs typeface="Calibri" charset="0"/>
                <a:sym typeface="Arial"/>
              </a:rPr>
              <a:t>(surface array): 81 stations</a:t>
            </a:r>
          </a:p>
          <a:p>
            <a:pPr defTabSz="634950"/>
            <a:endParaRPr lang="en-US" b="1" kern="0" dirty="0">
              <a:solidFill>
                <a:srgbClr val="0070C0"/>
              </a:solidFill>
              <a:latin typeface="+mn-lt"/>
              <a:ea typeface="Calibri" charset="0"/>
              <a:cs typeface="Calibri" charset="0"/>
              <a:sym typeface="Arial"/>
            </a:endParaRPr>
          </a:p>
          <a:p>
            <a:pPr defTabSz="634950"/>
            <a:r>
              <a:rPr lang="en-US" b="1" kern="0" dirty="0" err="1" smtClean="0">
                <a:solidFill>
                  <a:srgbClr val="0070C0"/>
                </a:solidFill>
                <a:latin typeface="+mn-lt"/>
                <a:ea typeface="Calibri" charset="0"/>
                <a:cs typeface="Calibri" charset="0"/>
                <a:sym typeface="Arial"/>
              </a:rPr>
              <a:t>IceCube</a:t>
            </a:r>
            <a:r>
              <a:rPr lang="en-US" kern="0" dirty="0" smtClean="0">
                <a:latin typeface="+mn-lt"/>
                <a:ea typeface="Calibri" charset="0"/>
                <a:cs typeface="Calibri" charset="0"/>
                <a:sym typeface="Arial"/>
              </a:rPr>
              <a:t>: 86 strings</a:t>
            </a:r>
          </a:p>
          <a:p>
            <a:pPr defTabSz="634950"/>
            <a:r>
              <a:rPr lang="en-US" kern="0" dirty="0" smtClean="0">
                <a:latin typeface="+mn-lt"/>
                <a:ea typeface="Calibri" charset="0"/>
                <a:cs typeface="Calibri" charset="0"/>
                <a:sym typeface="Arial"/>
              </a:rPr>
              <a:t>5160 </a:t>
            </a:r>
            <a:r>
              <a:rPr lang="en-US" kern="0" dirty="0">
                <a:latin typeface="+mn-lt"/>
                <a:ea typeface="Calibri" charset="0"/>
                <a:cs typeface="Calibri" charset="0"/>
                <a:sym typeface="Arial"/>
              </a:rPr>
              <a:t>optical sensors over 1 km</a:t>
            </a:r>
            <a:r>
              <a:rPr lang="en-US" kern="0" baseline="30000" dirty="0">
                <a:latin typeface="+mn-lt"/>
                <a:ea typeface="Calibri" charset="0"/>
                <a:cs typeface="Calibri" charset="0"/>
                <a:sym typeface="Arial"/>
              </a:rPr>
              <a:t>3</a:t>
            </a:r>
            <a:r>
              <a:rPr lang="en-US" kern="0" dirty="0">
                <a:latin typeface="+mn-lt"/>
                <a:ea typeface="Calibri" charset="0"/>
                <a:cs typeface="Calibri" charset="0"/>
                <a:sym typeface="Arial"/>
              </a:rPr>
              <a:t>  volume</a:t>
            </a:r>
          </a:p>
          <a:p>
            <a:pPr defTabSz="634950"/>
            <a:r>
              <a:rPr lang="en-US" kern="0" dirty="0">
                <a:latin typeface="+mn-lt"/>
                <a:ea typeface="Calibri" charset="0"/>
                <a:cs typeface="Calibri" charset="0"/>
                <a:sym typeface="Arial"/>
              </a:rPr>
              <a:t>17 m  vertical spacing </a:t>
            </a:r>
          </a:p>
          <a:p>
            <a:pPr defTabSz="634950"/>
            <a:r>
              <a:rPr lang="en-US" kern="0" dirty="0">
                <a:latin typeface="+mn-lt"/>
                <a:ea typeface="Calibri" charset="0"/>
                <a:cs typeface="Calibri" charset="0"/>
                <a:sym typeface="Arial"/>
              </a:rPr>
              <a:t>125 m horizontal spacing</a:t>
            </a:r>
          </a:p>
        </p:txBody>
      </p:sp>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00600" y="3030117"/>
            <a:ext cx="4234277" cy="3804070"/>
          </a:xfrm>
          <a:prstGeom prst="rect">
            <a:avLst/>
          </a:prstGeom>
        </p:spPr>
      </p:pic>
      <p:sp>
        <p:nvSpPr>
          <p:cNvPr id="3" name="Footer Placeholder 2"/>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5</a:t>
            </a:fld>
            <a:endParaRPr lang="en-US" dirty="0"/>
          </a:p>
        </p:txBody>
      </p:sp>
    </p:spTree>
    <p:extLst>
      <p:ext uri="{BB962C8B-B14F-4D97-AF65-F5344CB8AC3E}">
        <p14:creationId xmlns:p14="http://schemas.microsoft.com/office/powerpoint/2010/main" val="2247525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50</a:t>
            </a:fld>
            <a:endParaRPr lang="en-US" dirty="0"/>
          </a:p>
        </p:txBody>
      </p:sp>
      <p:pic>
        <p:nvPicPr>
          <p:cNvPr id="6" name="Picture 2" descr="dr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7546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Detector down time &lt; 1%</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33400"/>
            <a:ext cx="9392812" cy="5453116"/>
          </a:xfrm>
          <a:prstGeom prst="rect">
            <a:avLst/>
          </a:prstGeom>
        </p:spPr>
      </p:pic>
      <p:sp>
        <p:nvSpPr>
          <p:cNvPr id="7" name="TextBox 6"/>
          <p:cNvSpPr txBox="1"/>
          <p:nvPr/>
        </p:nvSpPr>
        <p:spPr>
          <a:xfrm>
            <a:off x="2793917" y="6076890"/>
            <a:ext cx="3556166" cy="400110"/>
          </a:xfrm>
          <a:prstGeom prst="rect">
            <a:avLst/>
          </a:prstGeom>
          <a:noFill/>
        </p:spPr>
        <p:txBody>
          <a:bodyPr wrap="none" rtlCol="0">
            <a:spAutoFit/>
          </a:bodyPr>
          <a:lstStyle/>
          <a:p>
            <a:r>
              <a:rPr lang="en-US" sz="2000" dirty="0" err="1" smtClean="0">
                <a:latin typeface="+mn-lt"/>
              </a:rPr>
              <a:t>IceCube</a:t>
            </a:r>
            <a:r>
              <a:rPr lang="en-US" sz="2000" dirty="0" smtClean="0">
                <a:latin typeface="+mn-lt"/>
              </a:rPr>
              <a:t>, J Inst 12 (2017) P03012</a:t>
            </a:r>
            <a:endParaRPr lang="en-US" sz="2000" dirty="0">
              <a:latin typeface="+mn-lt"/>
            </a:endParaRPr>
          </a:p>
        </p:txBody>
      </p:sp>
    </p:spTree>
    <p:extLst>
      <p:ext uri="{BB962C8B-B14F-4D97-AF65-F5344CB8AC3E}">
        <p14:creationId xmlns:p14="http://schemas.microsoft.com/office/powerpoint/2010/main" val="5355706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41" y="-76200"/>
            <a:ext cx="8773459" cy="6779491"/>
          </a:xfrm>
          <a:prstGeom prst="rect">
            <a:avLst/>
          </a:prstGeom>
        </p:spPr>
      </p:pic>
      <p:sp>
        <p:nvSpPr>
          <p:cNvPr id="2" name="Footer Placeholder 1"/>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52</a:t>
            </a:fld>
            <a:endParaRPr lang="en-US" dirty="0"/>
          </a:p>
        </p:txBody>
      </p:sp>
    </p:spTree>
    <p:extLst>
      <p:ext uri="{BB962C8B-B14F-4D97-AF65-F5344CB8AC3E}">
        <p14:creationId xmlns:p14="http://schemas.microsoft.com/office/powerpoint/2010/main" val="1388177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097" y="142875"/>
            <a:ext cx="6644751" cy="6400800"/>
          </a:xfrm>
          <a:prstGeom prst="rect">
            <a:avLst/>
          </a:prstGeom>
        </p:spPr>
      </p:pic>
      <p:sp>
        <p:nvSpPr>
          <p:cNvPr id="2" name="Title 1"/>
          <p:cNvSpPr>
            <a:spLocks noGrp="1"/>
          </p:cNvSpPr>
          <p:nvPr>
            <p:ph type="title"/>
          </p:nvPr>
        </p:nvSpPr>
        <p:spPr>
          <a:xfrm>
            <a:off x="-2558127" y="0"/>
            <a:ext cx="8229600" cy="1143000"/>
          </a:xfrm>
        </p:spPr>
        <p:txBody>
          <a:bodyPr/>
          <a:lstStyle/>
          <a:p>
            <a:r>
              <a:rPr lang="en-US" dirty="0" smtClean="0"/>
              <a:t>Particle accelerators</a:t>
            </a:r>
            <a:br>
              <a:rPr lang="en-US" dirty="0" smtClean="0"/>
            </a:br>
            <a:r>
              <a:rPr lang="en-US" dirty="0" smtClean="0"/>
              <a:t>(</a:t>
            </a:r>
            <a:r>
              <a:rPr lang="en-US" dirty="0" err="1" smtClean="0"/>
              <a:t>Hillas</a:t>
            </a:r>
            <a:r>
              <a:rPr lang="en-US" dirty="0" smtClean="0"/>
              <a:t> plot)</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53</a:t>
            </a:fld>
            <a:endParaRPr lang="en-US" dirty="0"/>
          </a:p>
        </p:txBody>
      </p:sp>
      <p:sp>
        <p:nvSpPr>
          <p:cNvPr id="3" name="Footer Placeholder 2"/>
          <p:cNvSpPr>
            <a:spLocks noGrp="1"/>
          </p:cNvSpPr>
          <p:nvPr>
            <p:ph type="ftr" sz="quarter" idx="3"/>
          </p:nvPr>
        </p:nvSpPr>
        <p:spPr/>
        <p:txBody>
          <a:bodyPr/>
          <a:lstStyle/>
          <a:p>
            <a:pPr>
              <a:defRPr/>
            </a:pPr>
            <a:r>
              <a:rPr lang="mr-IN" smtClean="0"/>
              <a:t>Justin Vandenbroucke                                          IceCube highlights</a:t>
            </a:r>
            <a:endParaRPr lang="en-US" dirty="0"/>
          </a:p>
        </p:txBody>
      </p:sp>
      <p:sp>
        <p:nvSpPr>
          <p:cNvPr id="8" name="TextBox 7"/>
          <p:cNvSpPr txBox="1"/>
          <p:nvPr/>
        </p:nvSpPr>
        <p:spPr>
          <a:xfrm>
            <a:off x="5410200" y="1312914"/>
            <a:ext cx="3015328" cy="923330"/>
          </a:xfrm>
          <a:prstGeom prst="rect">
            <a:avLst/>
          </a:prstGeom>
          <a:noFill/>
        </p:spPr>
        <p:txBody>
          <a:bodyPr wrap="square" rtlCol="0">
            <a:spAutoFit/>
          </a:bodyPr>
          <a:lstStyle/>
          <a:p>
            <a:pPr algn="r"/>
            <a:r>
              <a:rPr lang="en-US" sz="1800" dirty="0" err="1" smtClean="0"/>
              <a:t>Ahlers</a:t>
            </a:r>
            <a:r>
              <a:rPr lang="en-US" sz="1800" dirty="0" smtClean="0"/>
              <a:t> et al., from </a:t>
            </a:r>
            <a:r>
              <a:rPr lang="en-US" sz="1800" dirty="0" err="1" smtClean="0"/>
              <a:t>IceCube</a:t>
            </a:r>
            <a:r>
              <a:rPr lang="en-US" sz="1800" dirty="0" smtClean="0"/>
              <a:t>, Adv. Space Res. </a:t>
            </a:r>
            <a:r>
              <a:rPr lang="en-US" sz="1800" dirty="0"/>
              <a:t>r</a:t>
            </a:r>
            <a:r>
              <a:rPr lang="en-US" sz="1800" dirty="0" smtClean="0"/>
              <a:t>eview (2017)</a:t>
            </a:r>
            <a:endParaRPr lang="en-US" sz="1800" dirty="0"/>
          </a:p>
        </p:txBody>
      </p:sp>
    </p:spTree>
    <p:extLst>
      <p:ext uri="{BB962C8B-B14F-4D97-AF65-F5344CB8AC3E}">
        <p14:creationId xmlns:p14="http://schemas.microsoft.com/office/powerpoint/2010/main" val="741011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t>Search for neutrinos from fast radio bursts in 1 year of data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45577"/>
            <a:ext cx="6095999" cy="4572000"/>
          </a:xfrm>
          <a:prstGeom prst="rect">
            <a:avLst/>
          </a:prstGeom>
        </p:spPr>
      </p:pic>
      <p:sp>
        <p:nvSpPr>
          <p:cNvPr id="5" name="TextBox 4"/>
          <p:cNvSpPr txBox="1"/>
          <p:nvPr/>
        </p:nvSpPr>
        <p:spPr>
          <a:xfrm>
            <a:off x="838200" y="5791200"/>
            <a:ext cx="7812157" cy="707886"/>
          </a:xfrm>
          <a:prstGeom prst="rect">
            <a:avLst/>
          </a:prstGeom>
          <a:noFill/>
        </p:spPr>
        <p:txBody>
          <a:bodyPr wrap="square" rtlCol="0">
            <a:spAutoFit/>
          </a:bodyPr>
          <a:lstStyle/>
          <a:p>
            <a:pPr algn="ctr"/>
            <a:r>
              <a:rPr lang="en-US" sz="2000" dirty="0" smtClean="0"/>
              <a:t>No FRB has an </a:t>
            </a:r>
            <a:r>
              <a:rPr lang="en-US" sz="2000" dirty="0" err="1" smtClean="0"/>
              <a:t>IceCube</a:t>
            </a:r>
            <a:r>
              <a:rPr lang="en-US" sz="2000" dirty="0" smtClean="0"/>
              <a:t> event coincident in direction</a:t>
            </a:r>
          </a:p>
          <a:p>
            <a:pPr algn="ctr"/>
            <a:r>
              <a:rPr lang="en-US" sz="2000" dirty="0" smtClean="0"/>
              <a:t>(within estimated 99% error radius) and time on one day time scale</a:t>
            </a:r>
            <a:endParaRPr lang="en-US" sz="2000" dirty="0"/>
          </a:p>
        </p:txBody>
      </p:sp>
      <p:sp>
        <p:nvSpPr>
          <p:cNvPr id="6" name="Rectangle 5"/>
          <p:cNvSpPr/>
          <p:nvPr/>
        </p:nvSpPr>
        <p:spPr>
          <a:xfrm>
            <a:off x="1053601" y="687288"/>
            <a:ext cx="7652864" cy="369332"/>
          </a:xfrm>
          <a:prstGeom prst="rect">
            <a:avLst/>
          </a:prstGeom>
        </p:spPr>
        <p:txBody>
          <a:bodyPr wrap="none">
            <a:spAutoFit/>
          </a:bodyPr>
          <a:lstStyle/>
          <a:p>
            <a:r>
              <a:rPr lang="en-US" sz="1800" dirty="0" smtClean="0"/>
              <a:t>S. Fahey, A. </a:t>
            </a:r>
            <a:r>
              <a:rPr lang="en-US" sz="1800" dirty="0" err="1" smtClean="0"/>
              <a:t>Kheirandish</a:t>
            </a:r>
            <a:r>
              <a:rPr lang="en-US" sz="1800" dirty="0" smtClean="0"/>
              <a:t>, J. Vandenbroucke, D. Xu,</a:t>
            </a:r>
            <a:r>
              <a:rPr lang="en-US" sz="1800" dirty="0"/>
              <a:t> </a:t>
            </a:r>
            <a:r>
              <a:rPr lang="en-US" sz="1800" dirty="0" err="1" smtClean="0"/>
              <a:t>ApJ</a:t>
            </a:r>
            <a:r>
              <a:rPr lang="en-US" sz="1800" dirty="0" smtClean="0"/>
              <a:t> 845 (2017) 1, 14</a:t>
            </a:r>
            <a:endParaRPr lang="en-US" sz="1800" dirty="0"/>
          </a:p>
        </p:txBody>
      </p:sp>
      <p:sp>
        <p:nvSpPr>
          <p:cNvPr id="9" name="Footer Placeholder 8"/>
          <p:cNvSpPr>
            <a:spLocks noGrp="1"/>
          </p:cNvSpPr>
          <p:nvPr>
            <p:ph type="ftr" sz="quarter" idx="3"/>
          </p:nvPr>
        </p:nvSpPr>
        <p:spPr/>
        <p:txBody>
          <a:bodyPr/>
          <a:lstStyle/>
          <a:p>
            <a:pPr>
              <a:defRPr/>
            </a:pPr>
            <a:r>
              <a:rPr lang="mr-IN" smtClean="0"/>
              <a:t>Justin Vandenbroucke                                          IceCube highlights</a:t>
            </a:r>
            <a:endParaRPr lang="en-US" dirty="0"/>
          </a:p>
        </p:txBody>
      </p:sp>
      <p:sp>
        <p:nvSpPr>
          <p:cNvPr id="10" name="Slide Number Placeholder 9"/>
          <p:cNvSpPr>
            <a:spLocks noGrp="1"/>
          </p:cNvSpPr>
          <p:nvPr>
            <p:ph type="sldNum" sz="quarter" idx="4"/>
          </p:nvPr>
        </p:nvSpPr>
        <p:spPr/>
        <p:txBody>
          <a:bodyPr/>
          <a:lstStyle/>
          <a:p>
            <a:pPr>
              <a:defRPr/>
            </a:pPr>
            <a:fld id="{FE987253-B894-114D-BDC2-8F3A1EBD88EF}" type="slidenum">
              <a:rPr lang="en-US" smtClean="0"/>
              <a:pPr>
                <a:defRPr/>
              </a:pPr>
              <a:t>54</a:t>
            </a:fld>
            <a:endParaRPr lang="en-US" dirty="0"/>
          </a:p>
        </p:txBody>
      </p:sp>
      <p:sp>
        <p:nvSpPr>
          <p:cNvPr id="7" name="Rectangle 1"/>
          <p:cNvSpPr>
            <a:spLocks noChangeArrowheads="1"/>
          </p:cNvSpPr>
          <p:nvPr/>
        </p:nvSpPr>
        <p:spPr bwMode="auto">
          <a:xfrm>
            <a:off x="457200" y="3497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396553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52400"/>
            <a:ext cx="8763000" cy="7566445"/>
          </a:xfrm>
          <a:prstGeom prst="rect">
            <a:avLst/>
          </a:prstGeom>
        </p:spPr>
      </p:pic>
      <p:sp>
        <p:nvSpPr>
          <p:cNvPr id="2" name="Title 1"/>
          <p:cNvSpPr>
            <a:spLocks noGrp="1"/>
          </p:cNvSpPr>
          <p:nvPr>
            <p:ph type="title"/>
          </p:nvPr>
        </p:nvSpPr>
        <p:spPr>
          <a:xfrm>
            <a:off x="0" y="0"/>
            <a:ext cx="9144000" cy="1143000"/>
          </a:xfrm>
        </p:spPr>
        <p:txBody>
          <a:bodyPr/>
          <a:lstStyle/>
          <a:p>
            <a:r>
              <a:rPr lang="en-US" dirty="0" smtClean="0"/>
              <a:t>Search for neutrinos from fast radio bursts in 6 years of data</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55</a:t>
            </a:fld>
            <a:endParaRPr lang="en-US" dirty="0"/>
          </a:p>
        </p:txBody>
      </p:sp>
      <p:sp>
        <p:nvSpPr>
          <p:cNvPr id="8" name="TextBox 7"/>
          <p:cNvSpPr txBox="1"/>
          <p:nvPr/>
        </p:nvSpPr>
        <p:spPr>
          <a:xfrm>
            <a:off x="5585312" y="6054971"/>
            <a:ext cx="2390398" cy="369332"/>
          </a:xfrm>
          <a:prstGeom prst="rect">
            <a:avLst/>
          </a:prstGeom>
          <a:noFill/>
        </p:spPr>
        <p:txBody>
          <a:bodyPr wrap="none" rtlCol="0">
            <a:spAutoFit/>
          </a:bodyPr>
          <a:lstStyle/>
          <a:p>
            <a:r>
              <a:rPr lang="en-US" sz="1800" dirty="0" err="1" smtClean="0"/>
              <a:t>IceCube</a:t>
            </a:r>
            <a:r>
              <a:rPr lang="en-US" sz="1800" dirty="0" smtClean="0"/>
              <a:t>, 1712.06277</a:t>
            </a:r>
            <a:endParaRPr lang="en-US" sz="1800" dirty="0"/>
          </a:p>
        </p:txBody>
      </p:sp>
    </p:spTree>
    <p:extLst>
      <p:ext uri="{BB962C8B-B14F-4D97-AF65-F5344CB8AC3E}">
        <p14:creationId xmlns:p14="http://schemas.microsoft.com/office/powerpoint/2010/main" val="589519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62000"/>
            <a:ext cx="6657598" cy="5326078"/>
          </a:xfrm>
          <a:prstGeom prst="rect">
            <a:avLst/>
          </a:prstGeom>
        </p:spPr>
      </p:pic>
      <p:sp>
        <p:nvSpPr>
          <p:cNvPr id="2" name="Title 1"/>
          <p:cNvSpPr>
            <a:spLocks noGrp="1"/>
          </p:cNvSpPr>
          <p:nvPr>
            <p:ph type="title"/>
          </p:nvPr>
        </p:nvSpPr>
        <p:spPr>
          <a:xfrm>
            <a:off x="0" y="0"/>
            <a:ext cx="9144000" cy="682054"/>
          </a:xfrm>
        </p:spPr>
        <p:txBody>
          <a:bodyPr/>
          <a:lstStyle/>
          <a:p>
            <a:r>
              <a:rPr lang="en-US" dirty="0"/>
              <a:t>Search for neutrinos from fast radio bursts in 6 years of data</a:t>
            </a:r>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56</a:t>
            </a:fld>
            <a:endParaRPr lang="en-US" dirty="0"/>
          </a:p>
        </p:txBody>
      </p:sp>
      <p:sp>
        <p:nvSpPr>
          <p:cNvPr id="8" name="TextBox 7"/>
          <p:cNvSpPr txBox="1"/>
          <p:nvPr/>
        </p:nvSpPr>
        <p:spPr>
          <a:xfrm>
            <a:off x="5562600" y="6019800"/>
            <a:ext cx="2390398" cy="369332"/>
          </a:xfrm>
          <a:prstGeom prst="rect">
            <a:avLst/>
          </a:prstGeom>
          <a:noFill/>
        </p:spPr>
        <p:txBody>
          <a:bodyPr wrap="none" rtlCol="0">
            <a:spAutoFit/>
          </a:bodyPr>
          <a:lstStyle/>
          <a:p>
            <a:r>
              <a:rPr lang="en-US" sz="1800" dirty="0" err="1" smtClean="0"/>
              <a:t>IceCube</a:t>
            </a:r>
            <a:r>
              <a:rPr lang="en-US" sz="1800" dirty="0" smtClean="0"/>
              <a:t>, 1712.06277</a:t>
            </a:r>
            <a:endParaRPr lang="en-US" sz="1800" dirty="0"/>
          </a:p>
        </p:txBody>
      </p:sp>
    </p:spTree>
    <p:extLst>
      <p:ext uri="{BB962C8B-B14F-4D97-AF65-F5344CB8AC3E}">
        <p14:creationId xmlns:p14="http://schemas.microsoft.com/office/powerpoint/2010/main" val="4025439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3648739" cy="1524000"/>
          </a:xfrm>
        </p:spPr>
        <p:txBody>
          <a:bodyPr/>
          <a:lstStyle/>
          <a:p>
            <a:r>
              <a:rPr lang="en-US" dirty="0" smtClean="0"/>
              <a:t>Looking to the future</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3" y="4068763"/>
            <a:ext cx="3946396" cy="23622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76" t="37778" r="57962" b="35556"/>
          <a:stretch/>
        </p:blipFill>
        <p:spPr>
          <a:xfrm>
            <a:off x="4198365" y="-87707"/>
            <a:ext cx="3934487" cy="4399636"/>
          </a:xfrm>
          <a:prstGeom prst="rect">
            <a:avLst/>
          </a:prstGeom>
        </p:spPr>
      </p:pic>
      <p:sp>
        <p:nvSpPr>
          <p:cNvPr id="9" name="Footer Placeholder 8"/>
          <p:cNvSpPr>
            <a:spLocks noGrp="1"/>
          </p:cNvSpPr>
          <p:nvPr>
            <p:ph type="ftr" sz="quarter" idx="3"/>
          </p:nvPr>
        </p:nvSpPr>
        <p:spPr/>
        <p:txBody>
          <a:bodyPr/>
          <a:lstStyle/>
          <a:p>
            <a:pPr>
              <a:defRPr/>
            </a:pPr>
            <a:r>
              <a:rPr lang="mr-IN" smtClean="0"/>
              <a:t>Justin Vandenbroucke                                          IceCube highlights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023" y="3774758"/>
            <a:ext cx="3581400" cy="2656205"/>
          </a:xfrm>
          <a:prstGeom prst="rect">
            <a:avLst/>
          </a:prstGeom>
        </p:spPr>
      </p:pic>
      <p:sp>
        <p:nvSpPr>
          <p:cNvPr id="7" name="Rectangle 6"/>
          <p:cNvSpPr/>
          <p:nvPr/>
        </p:nvSpPr>
        <p:spPr>
          <a:xfrm>
            <a:off x="1669644" y="3648988"/>
            <a:ext cx="1111202" cy="400110"/>
          </a:xfrm>
          <a:prstGeom prst="rect">
            <a:avLst/>
          </a:prstGeom>
        </p:spPr>
        <p:txBody>
          <a:bodyPr wrap="none">
            <a:spAutoFit/>
          </a:bodyPr>
          <a:lstStyle/>
          <a:p>
            <a:r>
              <a:rPr lang="en-US" sz="2000" dirty="0"/>
              <a:t>Km3Net</a:t>
            </a:r>
          </a:p>
        </p:txBody>
      </p:sp>
      <p:sp>
        <p:nvSpPr>
          <p:cNvPr id="11" name="Rectangle 10"/>
          <p:cNvSpPr/>
          <p:nvPr/>
        </p:nvSpPr>
        <p:spPr>
          <a:xfrm>
            <a:off x="6519769" y="3879761"/>
            <a:ext cx="1511952" cy="400110"/>
          </a:xfrm>
          <a:prstGeom prst="rect">
            <a:avLst/>
          </a:prstGeom>
        </p:spPr>
        <p:txBody>
          <a:bodyPr wrap="none">
            <a:spAutoFit/>
          </a:bodyPr>
          <a:lstStyle/>
          <a:p>
            <a:r>
              <a:rPr lang="en-US" sz="2000"/>
              <a:t>Baikal GVD</a:t>
            </a:r>
            <a:endParaRPr lang="en-US" sz="2000" dirty="0"/>
          </a:p>
        </p:txBody>
      </p:sp>
      <p:sp>
        <p:nvSpPr>
          <p:cNvPr id="12" name="Rectangle 11"/>
          <p:cNvSpPr/>
          <p:nvPr/>
        </p:nvSpPr>
        <p:spPr>
          <a:xfrm>
            <a:off x="5434375" y="457200"/>
            <a:ext cx="1907895" cy="400110"/>
          </a:xfrm>
          <a:prstGeom prst="rect">
            <a:avLst/>
          </a:prstGeom>
        </p:spPr>
        <p:txBody>
          <a:bodyPr wrap="none">
            <a:spAutoFit/>
          </a:bodyPr>
          <a:lstStyle/>
          <a:p>
            <a:r>
              <a:rPr lang="en-US" sz="2000" dirty="0" err="1"/>
              <a:t>IceCube</a:t>
            </a:r>
            <a:r>
              <a:rPr lang="en-US" sz="2000" dirty="0"/>
              <a:t> </a:t>
            </a:r>
            <a:r>
              <a:rPr lang="en-US" sz="2000" dirty="0" smtClean="0"/>
              <a:t>Gen 2</a:t>
            </a:r>
            <a:endParaRPr lang="en-US" sz="2000" dirty="0"/>
          </a:p>
        </p:txBody>
      </p:sp>
    </p:spTree>
    <p:extLst>
      <p:ext uri="{BB962C8B-B14F-4D97-AF65-F5344CB8AC3E}">
        <p14:creationId xmlns:p14="http://schemas.microsoft.com/office/powerpoint/2010/main" val="21457224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742" y="-7374"/>
            <a:ext cx="8229600" cy="540774"/>
          </a:xfrm>
        </p:spPr>
        <p:txBody>
          <a:bodyPr/>
          <a:lstStyle/>
          <a:p>
            <a:r>
              <a:rPr lang="en-US" dirty="0" smtClean="0"/>
              <a:t>Search for astrophysical tau neutrinos</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42" y="609600"/>
            <a:ext cx="7772400" cy="5320890"/>
          </a:xfrm>
          <a:prstGeom prst="rect">
            <a:avLst/>
          </a:prstGeom>
        </p:spPr>
      </p:pic>
      <p:sp>
        <p:nvSpPr>
          <p:cNvPr id="7" name="TextBox 6"/>
          <p:cNvSpPr txBox="1"/>
          <p:nvPr/>
        </p:nvSpPr>
        <p:spPr>
          <a:xfrm>
            <a:off x="2286000" y="5841735"/>
            <a:ext cx="4126707" cy="400110"/>
          </a:xfrm>
          <a:prstGeom prst="rect">
            <a:avLst/>
          </a:prstGeom>
          <a:noFill/>
        </p:spPr>
        <p:txBody>
          <a:bodyPr wrap="none" rtlCol="0">
            <a:spAutoFit/>
          </a:bodyPr>
          <a:lstStyle/>
          <a:p>
            <a:r>
              <a:rPr lang="en-US" sz="2000" dirty="0" err="1" smtClean="0"/>
              <a:t>IceCube</a:t>
            </a:r>
            <a:r>
              <a:rPr lang="en-US" sz="2000" dirty="0" smtClean="0"/>
              <a:t>, 1710.01191 (ICRC 2017)</a:t>
            </a:r>
            <a:endParaRPr lang="en-US" sz="2000" dirty="0"/>
          </a:p>
        </p:txBody>
      </p:sp>
    </p:spTree>
    <p:extLst>
      <p:ext uri="{BB962C8B-B14F-4D97-AF65-F5344CB8AC3E}">
        <p14:creationId xmlns:p14="http://schemas.microsoft.com/office/powerpoint/2010/main" val="626415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100" y="264903"/>
            <a:ext cx="5880100" cy="5745282"/>
          </a:xfrm>
          <a:prstGeom prst="rect">
            <a:avLst/>
          </a:prstGeom>
        </p:spPr>
      </p:pic>
      <p:sp>
        <p:nvSpPr>
          <p:cNvPr id="2" name="Title 1"/>
          <p:cNvSpPr>
            <a:spLocks noGrp="1"/>
          </p:cNvSpPr>
          <p:nvPr>
            <p:ph type="title"/>
          </p:nvPr>
        </p:nvSpPr>
        <p:spPr>
          <a:xfrm>
            <a:off x="0" y="0"/>
            <a:ext cx="9144000" cy="749300"/>
          </a:xfrm>
        </p:spPr>
        <p:txBody>
          <a:bodyPr/>
          <a:lstStyle/>
          <a:p>
            <a:r>
              <a:rPr lang="en-US" dirty="0" smtClean="0"/>
              <a:t>Tau neutrino upper limit from three years of 86-string data</a:t>
            </a:r>
            <a:endParaRPr lang="en-US" dirty="0"/>
          </a:p>
        </p:txBody>
      </p:sp>
      <p:sp>
        <p:nvSpPr>
          <p:cNvPr id="3" name="TextBox 2"/>
          <p:cNvSpPr txBox="1"/>
          <p:nvPr/>
        </p:nvSpPr>
        <p:spPr>
          <a:xfrm>
            <a:off x="1397000" y="5783914"/>
            <a:ext cx="6540500" cy="707886"/>
          </a:xfrm>
          <a:prstGeom prst="rect">
            <a:avLst/>
          </a:prstGeom>
          <a:noFill/>
        </p:spPr>
        <p:txBody>
          <a:bodyPr wrap="square" rtlCol="0">
            <a:spAutoFit/>
          </a:bodyPr>
          <a:lstStyle/>
          <a:p>
            <a:pPr algn="ctr"/>
            <a:r>
              <a:rPr lang="en-US" sz="2000" dirty="0" smtClean="0"/>
              <a:t>Reached &gt;2 orders of magnitude lower energy than previous (Pierre Auger) tau neutrino searches</a:t>
            </a:r>
          </a:p>
        </p:txBody>
      </p:sp>
      <p:sp>
        <p:nvSpPr>
          <p:cNvPr id="4" name="Footer Placeholder 3"/>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59</a:t>
            </a:fld>
            <a:endParaRPr lang="en-US" dirty="0"/>
          </a:p>
        </p:txBody>
      </p:sp>
      <p:sp>
        <p:nvSpPr>
          <p:cNvPr id="6" name="TextBox 5"/>
          <p:cNvSpPr txBox="1"/>
          <p:nvPr/>
        </p:nvSpPr>
        <p:spPr>
          <a:xfrm>
            <a:off x="2862910" y="4736068"/>
            <a:ext cx="3608680" cy="369332"/>
          </a:xfrm>
          <a:prstGeom prst="rect">
            <a:avLst/>
          </a:prstGeom>
          <a:solidFill>
            <a:schemeClr val="bg1"/>
          </a:solidFill>
        </p:spPr>
        <p:txBody>
          <a:bodyPr wrap="none" rtlCol="0">
            <a:spAutoFit/>
          </a:bodyPr>
          <a:lstStyle/>
          <a:p>
            <a:r>
              <a:rPr lang="en-US" sz="1800" smtClean="0"/>
              <a:t>IceCube</a:t>
            </a:r>
            <a:r>
              <a:rPr lang="en-US" sz="1800" dirty="0" smtClean="0"/>
              <a:t>, PRD 93, 022001 (2016)</a:t>
            </a:r>
            <a:endParaRPr lang="en-US" sz="1800" dirty="0"/>
          </a:p>
        </p:txBody>
      </p:sp>
    </p:spTree>
    <p:extLst>
      <p:ext uri="{BB962C8B-B14F-4D97-AF65-F5344CB8AC3E}">
        <p14:creationId xmlns:p14="http://schemas.microsoft.com/office/powerpoint/2010/main" val="1229077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981"/>
            <a:ext cx="9144000" cy="6093619"/>
          </a:xfrm>
          <a:prstGeom prst="rect">
            <a:avLst/>
          </a:prstGeom>
        </p:spPr>
      </p:pic>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a:t>
            </a:fld>
            <a:endParaRPr lang="en-US" dirty="0"/>
          </a:p>
        </p:txBody>
      </p:sp>
    </p:spTree>
    <p:extLst>
      <p:ext uri="{BB962C8B-B14F-4D97-AF65-F5344CB8AC3E}">
        <p14:creationId xmlns:p14="http://schemas.microsoft.com/office/powerpoint/2010/main" val="21327342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Complementarity of </a:t>
            </a:r>
            <a:r>
              <a:rPr lang="en-US" dirty="0" err="1" smtClean="0"/>
              <a:t>IceCube</a:t>
            </a:r>
            <a:r>
              <a:rPr lang="en-US" dirty="0" smtClean="0"/>
              <a:t> and ANTARES/KM3NeT</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60</a:t>
            </a:fld>
            <a:endParaRPr lang="en-US" dirty="0"/>
          </a:p>
        </p:txBody>
      </p:sp>
      <p:grpSp>
        <p:nvGrpSpPr>
          <p:cNvPr id="6" name="Group 5"/>
          <p:cNvGrpSpPr/>
          <p:nvPr/>
        </p:nvGrpSpPr>
        <p:grpSpPr>
          <a:xfrm>
            <a:off x="1329601" y="762000"/>
            <a:ext cx="6976199" cy="5664864"/>
            <a:chOff x="1797001" y="762000"/>
            <a:chExt cx="6976199" cy="566486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001" y="762000"/>
              <a:ext cx="6976199" cy="5580959"/>
            </a:xfrm>
            <a:prstGeom prst="rect">
              <a:avLst/>
            </a:prstGeom>
          </p:spPr>
        </p:pic>
        <p:sp>
          <p:nvSpPr>
            <p:cNvPr id="3" name="TextBox 2"/>
            <p:cNvSpPr txBox="1"/>
            <p:nvPr/>
          </p:nvSpPr>
          <p:spPr>
            <a:xfrm>
              <a:off x="6501001" y="6026754"/>
              <a:ext cx="811441" cy="400110"/>
            </a:xfrm>
            <a:prstGeom prst="rect">
              <a:avLst/>
            </a:prstGeom>
            <a:noFill/>
          </p:spPr>
          <p:txBody>
            <a:bodyPr wrap="none" rtlCol="0">
              <a:spAutoFit/>
            </a:bodyPr>
            <a:lstStyle/>
            <a:p>
              <a:r>
                <a:rPr lang="en-US" sz="2000" dirty="0" smtClean="0"/>
                <a:t>North</a:t>
              </a:r>
              <a:endParaRPr lang="en-US" sz="2000" dirty="0"/>
            </a:p>
          </p:txBody>
        </p:sp>
        <p:sp>
          <p:nvSpPr>
            <p:cNvPr id="9" name="TextBox 8"/>
            <p:cNvSpPr txBox="1"/>
            <p:nvPr/>
          </p:nvSpPr>
          <p:spPr>
            <a:xfrm>
              <a:off x="2386201" y="6026754"/>
              <a:ext cx="854721" cy="400110"/>
            </a:xfrm>
            <a:prstGeom prst="rect">
              <a:avLst/>
            </a:prstGeom>
            <a:noFill/>
          </p:spPr>
          <p:txBody>
            <a:bodyPr wrap="none" rtlCol="0">
              <a:spAutoFit/>
            </a:bodyPr>
            <a:lstStyle/>
            <a:p>
              <a:r>
                <a:rPr lang="en-US" sz="2000" dirty="0" smtClean="0"/>
                <a:t>South</a:t>
              </a:r>
              <a:endParaRPr lang="en-US" sz="2000" dirty="0"/>
            </a:p>
          </p:txBody>
        </p:sp>
      </p:grpSp>
      <p:sp>
        <p:nvSpPr>
          <p:cNvPr id="8" name="TextBox 7"/>
          <p:cNvSpPr txBox="1"/>
          <p:nvPr/>
        </p:nvSpPr>
        <p:spPr>
          <a:xfrm>
            <a:off x="7588652" y="4916269"/>
            <a:ext cx="1402948" cy="646331"/>
          </a:xfrm>
          <a:prstGeom prst="rect">
            <a:avLst/>
          </a:prstGeom>
          <a:noFill/>
        </p:spPr>
        <p:txBody>
          <a:bodyPr wrap="none" rtlCol="0">
            <a:spAutoFit/>
          </a:bodyPr>
          <a:lstStyle/>
          <a:p>
            <a:pPr algn="r"/>
            <a:r>
              <a:rPr lang="en-US" sz="1800" dirty="0" err="1" smtClean="0"/>
              <a:t>IceCube</a:t>
            </a:r>
            <a:r>
              <a:rPr lang="en-US" sz="1800" dirty="0" smtClean="0"/>
              <a:t>,</a:t>
            </a:r>
          </a:p>
          <a:p>
            <a:pPr algn="r"/>
            <a:r>
              <a:rPr lang="en-US" sz="1800" dirty="0" smtClean="0"/>
              <a:t>1712.06277</a:t>
            </a:r>
            <a:endParaRPr lang="en-US" sz="1800" dirty="0"/>
          </a:p>
        </p:txBody>
      </p:sp>
    </p:spTree>
    <p:extLst>
      <p:ext uri="{BB962C8B-B14F-4D97-AF65-F5344CB8AC3E}">
        <p14:creationId xmlns:p14="http://schemas.microsoft.com/office/powerpoint/2010/main" val="11441786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56" y="29497"/>
            <a:ext cx="3581400" cy="2583426"/>
          </a:xfrm>
        </p:spPr>
        <p:txBody>
          <a:bodyPr/>
          <a:lstStyle/>
          <a:p>
            <a:r>
              <a:rPr lang="en-US" dirty="0"/>
              <a:t>Search for neutrinos in coincidence with gravitational waves from binary neutron star merger (</a:t>
            </a:r>
            <a:r>
              <a:rPr lang="en-US" dirty="0" err="1"/>
              <a:t>kilonova</a:t>
            </a:r>
            <a:r>
              <a:rPr lang="en-US" dirty="0"/>
              <a:t>)</a:t>
            </a:r>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61</a:t>
            </a:fld>
            <a:endParaRPr lang="en-US" dirty="0"/>
          </a:p>
        </p:txBody>
      </p:sp>
      <p:sp>
        <p:nvSpPr>
          <p:cNvPr id="7" name="TextBox 6"/>
          <p:cNvSpPr txBox="1"/>
          <p:nvPr/>
        </p:nvSpPr>
        <p:spPr>
          <a:xfrm>
            <a:off x="71438" y="5799014"/>
            <a:ext cx="3784996" cy="646331"/>
          </a:xfrm>
          <a:prstGeom prst="rect">
            <a:avLst/>
          </a:prstGeom>
          <a:noFill/>
        </p:spPr>
        <p:txBody>
          <a:bodyPr wrap="square" rtlCol="0">
            <a:spAutoFit/>
          </a:bodyPr>
          <a:lstStyle/>
          <a:p>
            <a:pPr algn="ctr"/>
            <a:r>
              <a:rPr lang="en-US" sz="1800" dirty="0" smtClean="0"/>
              <a:t>ANTARES, </a:t>
            </a:r>
            <a:r>
              <a:rPr lang="en-US" sz="1800" dirty="0" err="1" smtClean="0"/>
              <a:t>IceCube</a:t>
            </a:r>
            <a:r>
              <a:rPr lang="en-US" sz="1800" dirty="0" smtClean="0"/>
              <a:t>, Auger, LIGO/Virgo, </a:t>
            </a:r>
            <a:r>
              <a:rPr lang="en-US" sz="1800" dirty="0" err="1" smtClean="0"/>
              <a:t>ApJL</a:t>
            </a:r>
            <a:r>
              <a:rPr lang="en-US" sz="1800" dirty="0" smtClean="0"/>
              <a:t> 850:L35 (2017)</a:t>
            </a: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1196" y="90103"/>
            <a:ext cx="5282804" cy="6573863"/>
          </a:xfrm>
          <a:prstGeom prst="rect">
            <a:avLst/>
          </a:prstGeom>
        </p:spPr>
      </p:pic>
    </p:spTree>
    <p:extLst>
      <p:ext uri="{BB962C8B-B14F-4D97-AF65-F5344CB8AC3E}">
        <p14:creationId xmlns:p14="http://schemas.microsoft.com/office/powerpoint/2010/main" val="2648056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12800"/>
          </a:xfrm>
        </p:spPr>
        <p:txBody>
          <a:bodyPr/>
          <a:lstStyle/>
          <a:p>
            <a:r>
              <a:rPr lang="en-US" smtClean="0"/>
              <a:t>An up-going </a:t>
            </a:r>
            <a:r>
              <a:rPr lang="en-US" dirty="0" smtClean="0"/>
              <a:t>muon neutrino track depositing several </a:t>
            </a:r>
            <a:r>
              <a:rPr lang="en-US" dirty="0" err="1" smtClean="0"/>
              <a:t>PeV</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300" y="927781"/>
            <a:ext cx="3784598" cy="3784598"/>
          </a:xfrm>
          <a:prstGeom prst="rect">
            <a:avLst/>
          </a:prstGeom>
        </p:spPr>
      </p:pic>
      <p:sp>
        <p:nvSpPr>
          <p:cNvPr id="8" name="TextBox 7"/>
          <p:cNvSpPr txBox="1"/>
          <p:nvPr/>
        </p:nvSpPr>
        <p:spPr>
          <a:xfrm>
            <a:off x="444500" y="5015547"/>
            <a:ext cx="8064309" cy="1477328"/>
          </a:xfrm>
          <a:prstGeom prst="rect">
            <a:avLst/>
          </a:prstGeom>
          <a:noFill/>
        </p:spPr>
        <p:txBody>
          <a:bodyPr wrap="square" rtlCol="0">
            <a:spAutoFit/>
          </a:bodyPr>
          <a:lstStyle/>
          <a:p>
            <a:pPr marL="342900" indent="-342900">
              <a:buFont typeface="Arial" charset="0"/>
              <a:buChar char="•"/>
            </a:pPr>
            <a:r>
              <a:rPr lang="en-US" sz="1800" dirty="0" smtClean="0"/>
              <a:t>Track with &lt;1°angular resolution</a:t>
            </a:r>
          </a:p>
          <a:p>
            <a:pPr marL="342900" indent="-342900">
              <a:buFont typeface="Arial" charset="0"/>
              <a:buChar char="•"/>
            </a:pPr>
            <a:r>
              <a:rPr lang="en-US" sz="1800" dirty="0" smtClean="0"/>
              <a:t>Discovered in six-year (2009-2015) astrophysical muon neutrino analysis</a:t>
            </a:r>
          </a:p>
          <a:p>
            <a:pPr marL="342900" indent="-342900">
              <a:buFont typeface="Arial" charset="0"/>
              <a:buChar char="•"/>
            </a:pPr>
            <a:r>
              <a:rPr lang="en-US" sz="1800" dirty="0" smtClean="0"/>
              <a:t>Deposited 2.6 </a:t>
            </a:r>
            <a:r>
              <a:rPr lang="en-US" sz="1800" dirty="0" err="1" smtClean="0"/>
              <a:t>PeV</a:t>
            </a:r>
            <a:r>
              <a:rPr lang="en-US" sz="1800" dirty="0" smtClean="0"/>
              <a:t> (June 11, 2014)</a:t>
            </a:r>
          </a:p>
          <a:p>
            <a:pPr marL="342900" indent="-342900">
              <a:buFont typeface="Arial" charset="0"/>
              <a:buChar char="•"/>
            </a:pPr>
            <a:r>
              <a:rPr lang="en-US" sz="1800" dirty="0" smtClean="0"/>
              <a:t>Neutrino energy likely several times larger</a:t>
            </a:r>
          </a:p>
          <a:p>
            <a:pPr marL="342900" indent="-342900">
              <a:buFont typeface="Arial" charset="0"/>
              <a:buChar char="•"/>
            </a:pPr>
            <a:r>
              <a:rPr lang="en-US" sz="1800" dirty="0" smtClean="0"/>
              <a:t>Less than 0.01% chance of being atmospheric background</a:t>
            </a:r>
            <a:endParaRPr lang="en-US" sz="1800" dirty="0"/>
          </a:p>
        </p:txBody>
      </p:sp>
      <p:sp>
        <p:nvSpPr>
          <p:cNvPr id="9" name="TextBox 8"/>
          <p:cNvSpPr txBox="1"/>
          <p:nvPr/>
        </p:nvSpPr>
        <p:spPr>
          <a:xfrm>
            <a:off x="651378" y="2898784"/>
            <a:ext cx="1450333" cy="400110"/>
          </a:xfrm>
          <a:prstGeom prst="rect">
            <a:avLst/>
          </a:prstGeom>
          <a:noFill/>
        </p:spPr>
        <p:txBody>
          <a:bodyPr wrap="none" rtlCol="0">
            <a:spAutoFit/>
          </a:bodyPr>
          <a:lstStyle/>
          <a:p>
            <a:r>
              <a:rPr lang="en-US" sz="2000" smtClean="0"/>
              <a:t>ATel</a:t>
            </a:r>
            <a:r>
              <a:rPr lang="en-US" sz="2000" dirty="0" smtClean="0"/>
              <a:t> #7856</a:t>
            </a:r>
            <a:endParaRPr lang="en-US" sz="2000" dirty="0"/>
          </a:p>
        </p:txBody>
      </p:sp>
      <p:sp>
        <p:nvSpPr>
          <p:cNvPr id="3" name="Footer Placeholder 2"/>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62</a:t>
            </a:fld>
            <a:endParaRPr lang="en-US" dirty="0"/>
          </a:p>
        </p:txBody>
      </p:sp>
    </p:spTree>
    <p:extLst>
      <p:ext uri="{BB962C8B-B14F-4D97-AF65-F5344CB8AC3E}">
        <p14:creationId xmlns:p14="http://schemas.microsoft.com/office/powerpoint/2010/main" val="12767969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0" y="398299"/>
            <a:ext cx="7175500" cy="5740400"/>
          </a:xfrm>
          <a:prstGeom prst="rect">
            <a:avLst/>
          </a:prstGeom>
        </p:spPr>
      </p:pic>
      <p:sp>
        <p:nvSpPr>
          <p:cNvPr id="2" name="Title 1"/>
          <p:cNvSpPr>
            <a:spLocks noGrp="1"/>
          </p:cNvSpPr>
          <p:nvPr>
            <p:ph type="title"/>
          </p:nvPr>
        </p:nvSpPr>
        <p:spPr>
          <a:xfrm>
            <a:off x="0" y="0"/>
            <a:ext cx="9144000" cy="1143000"/>
          </a:xfrm>
        </p:spPr>
        <p:txBody>
          <a:bodyPr/>
          <a:lstStyle/>
          <a:p>
            <a:r>
              <a:rPr lang="en-US" dirty="0" smtClean="0"/>
              <a:t>Complementarity of </a:t>
            </a:r>
            <a:r>
              <a:rPr lang="en-US" dirty="0" err="1" smtClean="0"/>
              <a:t>IceCube</a:t>
            </a:r>
            <a:r>
              <a:rPr lang="en-US" dirty="0" smtClean="0"/>
              <a:t> and ANTARES/KM3NeT</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63</a:t>
            </a:fld>
            <a:endParaRPr lang="en-US" dirty="0"/>
          </a:p>
        </p:txBody>
      </p:sp>
      <p:sp>
        <p:nvSpPr>
          <p:cNvPr id="8" name="TextBox 7"/>
          <p:cNvSpPr txBox="1"/>
          <p:nvPr/>
        </p:nvSpPr>
        <p:spPr>
          <a:xfrm>
            <a:off x="5585312" y="6054971"/>
            <a:ext cx="2390398" cy="369332"/>
          </a:xfrm>
          <a:prstGeom prst="rect">
            <a:avLst/>
          </a:prstGeom>
          <a:noFill/>
        </p:spPr>
        <p:txBody>
          <a:bodyPr wrap="none" rtlCol="0">
            <a:spAutoFit/>
          </a:bodyPr>
          <a:lstStyle/>
          <a:p>
            <a:r>
              <a:rPr lang="en-US" sz="1800" dirty="0" err="1" smtClean="0"/>
              <a:t>IceCube</a:t>
            </a:r>
            <a:r>
              <a:rPr lang="en-US" sz="1800" dirty="0" smtClean="0"/>
              <a:t>, 1712.06277</a:t>
            </a:r>
            <a:endParaRPr lang="en-US" sz="1800" dirty="0"/>
          </a:p>
        </p:txBody>
      </p:sp>
    </p:spTree>
    <p:extLst>
      <p:ext uri="{BB962C8B-B14F-4D97-AF65-F5344CB8AC3E}">
        <p14:creationId xmlns:p14="http://schemas.microsoft.com/office/powerpoint/2010/main" val="14844452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795700"/>
            <a:ext cx="7041418" cy="5188844"/>
          </a:xfrm>
          <a:prstGeom prst="rect">
            <a:avLst/>
          </a:prstGeom>
        </p:spPr>
      </p:pic>
      <p:sp>
        <p:nvSpPr>
          <p:cNvPr id="2" name="Title 1"/>
          <p:cNvSpPr>
            <a:spLocks noGrp="1"/>
          </p:cNvSpPr>
          <p:nvPr>
            <p:ph type="title"/>
          </p:nvPr>
        </p:nvSpPr>
        <p:spPr>
          <a:xfrm>
            <a:off x="457200" y="7374"/>
            <a:ext cx="8229600" cy="1143000"/>
          </a:xfrm>
        </p:spPr>
        <p:txBody>
          <a:bodyPr/>
          <a:lstStyle/>
          <a:p>
            <a:r>
              <a:rPr lang="en-US" dirty="0" err="1" smtClean="0"/>
              <a:t>IceCube</a:t>
            </a:r>
            <a:r>
              <a:rPr lang="en-US" dirty="0" smtClean="0"/>
              <a:t> measurement of neutrino-nucleon cross section using Earth absorption</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64</a:t>
            </a:fld>
            <a:endParaRPr lang="en-US" dirty="0"/>
          </a:p>
        </p:txBody>
      </p:sp>
      <p:sp>
        <p:nvSpPr>
          <p:cNvPr id="7" name="TextBox 6"/>
          <p:cNvSpPr txBox="1"/>
          <p:nvPr/>
        </p:nvSpPr>
        <p:spPr>
          <a:xfrm>
            <a:off x="-17052" y="6091535"/>
            <a:ext cx="3493264" cy="369332"/>
          </a:xfrm>
          <a:prstGeom prst="rect">
            <a:avLst/>
          </a:prstGeom>
          <a:noFill/>
        </p:spPr>
        <p:txBody>
          <a:bodyPr wrap="none" rtlCol="0">
            <a:spAutoFit/>
          </a:bodyPr>
          <a:lstStyle/>
          <a:p>
            <a:r>
              <a:rPr lang="en-US" sz="1800" dirty="0" err="1" smtClean="0"/>
              <a:t>IceCube</a:t>
            </a:r>
            <a:r>
              <a:rPr lang="en-US" sz="1800" dirty="0" smtClean="0"/>
              <a:t>, Nature 551 (2017) 596</a:t>
            </a:r>
            <a:endParaRPr lang="en-US" sz="1800" dirty="0"/>
          </a:p>
        </p:txBody>
      </p:sp>
    </p:spTree>
    <p:extLst>
      <p:ext uri="{BB962C8B-B14F-4D97-AF65-F5344CB8AC3E}">
        <p14:creationId xmlns:p14="http://schemas.microsoft.com/office/powerpoint/2010/main" val="5485956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025900" y="241300"/>
            <a:ext cx="4914900" cy="812800"/>
          </a:xfrm>
        </p:spPr>
        <p:txBody>
          <a:bodyPr/>
          <a:lstStyle/>
          <a:p>
            <a:r>
              <a:rPr lang="en-US" altLang="en-US"/>
              <a:t>Two PeV events detected in two years of data</a:t>
            </a:r>
          </a:p>
        </p:txBody>
      </p:sp>
      <p:pic>
        <p:nvPicPr>
          <p:cNvPr id="32773" name="Picture 7" descr="fig4b_v6.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2463" y="1155700"/>
            <a:ext cx="37242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Content Placeholder 2"/>
          <p:cNvSpPr>
            <a:spLocks noGrp="1"/>
          </p:cNvSpPr>
          <p:nvPr>
            <p:ph idx="1"/>
          </p:nvPr>
        </p:nvSpPr>
        <p:spPr bwMode="auto">
          <a:xfrm>
            <a:off x="419100" y="4279900"/>
            <a:ext cx="8559800" cy="214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t>One year with 79 strings + one year with 86 strings</a:t>
            </a:r>
          </a:p>
          <a:p>
            <a:r>
              <a:rPr lang="en-US" altLang="en-US" sz="2000" dirty="0"/>
              <a:t>This analysis was optimized for extremely high energy (GZK) neutrinos</a:t>
            </a:r>
          </a:p>
          <a:p>
            <a:r>
              <a:rPr lang="en-US" altLang="en-US" sz="2000" dirty="0"/>
              <a:t>Each event is a contained neutrino-induced shower with at least 1 </a:t>
            </a:r>
            <a:r>
              <a:rPr lang="en-US" altLang="en-US" sz="2000" dirty="0" err="1"/>
              <a:t>PeV</a:t>
            </a:r>
            <a:r>
              <a:rPr lang="en-US" altLang="en-US" sz="2000" dirty="0"/>
              <a:t> deposited in detector (lower limit on neutrino energy)</a:t>
            </a:r>
          </a:p>
          <a:p>
            <a:r>
              <a:rPr lang="en-US" altLang="en-US" sz="2000" dirty="0"/>
              <a:t>First hint of astrophysical neutrinos (atmospheric events unlikely to produce this many events at this high energy): 2.8 </a:t>
            </a:r>
            <a:r>
              <a:rPr lang="en-US" altLang="en-US" sz="2000" dirty="0" err="1"/>
              <a:t>σ</a:t>
            </a:r>
            <a:r>
              <a:rPr lang="en-US" altLang="en-US" sz="2000" dirty="0"/>
              <a:t> significance</a:t>
            </a:r>
          </a:p>
        </p:txBody>
      </p:sp>
      <p:sp>
        <p:nvSpPr>
          <p:cNvPr id="11" name="Rectangle 10"/>
          <p:cNvSpPr/>
          <p:nvPr/>
        </p:nvSpPr>
        <p:spPr>
          <a:xfrm>
            <a:off x="330200" y="10160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Rectangle 11"/>
          <p:cNvSpPr/>
          <p:nvPr/>
        </p:nvSpPr>
        <p:spPr>
          <a:xfrm>
            <a:off x="4419600" y="9779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2777" name="Picture 1" descr="pr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 y="176213"/>
            <a:ext cx="3276600"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65</a:t>
            </a:fld>
            <a:endParaRPr lang="en-US" dirty="0"/>
          </a:p>
        </p:txBody>
      </p:sp>
    </p:spTree>
    <p:extLst>
      <p:ext uri="{BB962C8B-B14F-4D97-AF65-F5344CB8AC3E}">
        <p14:creationId xmlns:p14="http://schemas.microsoft.com/office/powerpoint/2010/main" val="13645772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0"/>
            <a:ext cx="9144000" cy="714845"/>
          </a:xfrm>
        </p:spPr>
        <p:txBody>
          <a:bodyPr/>
          <a:lstStyle/>
          <a:p>
            <a:r>
              <a:rPr lang="en-US" altLang="en-US"/>
              <a:t>Evidence for astrophysical neutrinos in two years of data</a:t>
            </a:r>
          </a:p>
        </p:txBody>
      </p:sp>
      <p:sp>
        <p:nvSpPr>
          <p:cNvPr id="34818" name="Content Placeholder 2"/>
          <p:cNvSpPr>
            <a:spLocks noGrp="1"/>
          </p:cNvSpPr>
          <p:nvPr>
            <p:ph idx="1"/>
          </p:nvPr>
        </p:nvSpPr>
        <p:spPr bwMode="auto">
          <a:xfrm>
            <a:off x="101600" y="1498600"/>
            <a:ext cx="4711700" cy="454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t>Same two years of data (IC79 and IC86) as first two </a:t>
            </a:r>
            <a:r>
              <a:rPr lang="en-US" altLang="en-US" sz="2400" dirty="0" err="1"/>
              <a:t>PeV</a:t>
            </a:r>
            <a:r>
              <a:rPr lang="en-US" altLang="en-US" sz="2400" dirty="0"/>
              <a:t> events</a:t>
            </a:r>
          </a:p>
          <a:p>
            <a:r>
              <a:rPr lang="en-US" altLang="en-US" sz="2400" dirty="0"/>
              <a:t>Follow-up analysis using starting events to reduce energy threshold and detect both tracks and showers from full sky</a:t>
            </a:r>
          </a:p>
          <a:p>
            <a:r>
              <a:rPr lang="en-US" altLang="en-US" sz="2400" dirty="0"/>
              <a:t>26 additional events (28 total)</a:t>
            </a:r>
          </a:p>
          <a:p>
            <a:r>
              <a:rPr lang="en-US" altLang="en-US" sz="2400" dirty="0"/>
              <a:t>Inconsistent with purely atmospheric origin at 4.1 </a:t>
            </a:r>
            <a:r>
              <a:rPr lang="en-US" altLang="en-US" sz="2400" dirty="0" err="1"/>
              <a:t>σ</a:t>
            </a:r>
            <a:r>
              <a:rPr lang="en-US" altLang="en-US" sz="2400" dirty="0"/>
              <a:t> significance</a:t>
            </a:r>
          </a:p>
        </p:txBody>
      </p:sp>
      <p:pic>
        <p:nvPicPr>
          <p:cNvPr id="34822" name="Picture 1" descr="F1.mediu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6018" y="837083"/>
            <a:ext cx="3916363"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66</a:t>
            </a:fld>
            <a:endParaRPr lang="en-US" dirty="0"/>
          </a:p>
        </p:txBody>
      </p:sp>
      <p:sp>
        <p:nvSpPr>
          <p:cNvPr id="8" name="TextBox 7"/>
          <p:cNvSpPr txBox="1"/>
          <p:nvPr/>
        </p:nvSpPr>
        <p:spPr>
          <a:xfrm>
            <a:off x="4837288" y="5865598"/>
            <a:ext cx="4198585" cy="646331"/>
          </a:xfrm>
          <a:prstGeom prst="rect">
            <a:avLst/>
          </a:prstGeom>
          <a:solidFill>
            <a:schemeClr val="bg1"/>
          </a:solidFill>
        </p:spPr>
        <p:txBody>
          <a:bodyPr wrap="none" rtlCol="0">
            <a:spAutoFit/>
          </a:bodyPr>
          <a:lstStyle/>
          <a:p>
            <a:pPr algn="ctr"/>
            <a:r>
              <a:rPr lang="en-US" sz="1800" dirty="0" err="1" smtClean="0"/>
              <a:t>IceCube</a:t>
            </a:r>
            <a:r>
              <a:rPr lang="en-US" sz="1800" dirty="0" smtClean="0"/>
              <a:t>, Science 342, 1242856 (2013)</a:t>
            </a:r>
          </a:p>
          <a:p>
            <a:pPr algn="ctr"/>
            <a:r>
              <a:rPr lang="en-US" sz="1800" dirty="0" err="1" smtClean="0"/>
              <a:t>IceCube</a:t>
            </a:r>
            <a:r>
              <a:rPr lang="en-US" sz="1800" dirty="0" smtClean="0"/>
              <a:t>, PRL 113, 101101 (2014)</a:t>
            </a:r>
          </a:p>
        </p:txBody>
      </p:sp>
    </p:spTree>
    <p:extLst>
      <p:ext uri="{BB962C8B-B14F-4D97-AF65-F5344CB8AC3E}">
        <p14:creationId xmlns:p14="http://schemas.microsoft.com/office/powerpoint/2010/main" val="18751254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452" y="-36871"/>
            <a:ext cx="8229600" cy="722671"/>
          </a:xfrm>
        </p:spPr>
        <p:txBody>
          <a:bodyPr/>
          <a:lstStyle/>
          <a:p>
            <a:r>
              <a:rPr lang="en-US" dirty="0" smtClean="0"/>
              <a:t>Neutrino oscillations</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67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66800"/>
            <a:ext cx="6767052" cy="5075289"/>
          </a:xfrm>
          <a:prstGeom prst="rect">
            <a:avLst/>
          </a:prstGeom>
        </p:spPr>
      </p:pic>
      <p:sp>
        <p:nvSpPr>
          <p:cNvPr id="7" name="TextBox 6"/>
          <p:cNvSpPr txBox="1"/>
          <p:nvPr/>
        </p:nvSpPr>
        <p:spPr>
          <a:xfrm>
            <a:off x="6803166" y="1219200"/>
            <a:ext cx="2340834" cy="707886"/>
          </a:xfrm>
          <a:prstGeom prst="rect">
            <a:avLst/>
          </a:prstGeom>
          <a:noFill/>
        </p:spPr>
        <p:txBody>
          <a:bodyPr wrap="none" rtlCol="0">
            <a:spAutoFit/>
          </a:bodyPr>
          <a:lstStyle/>
          <a:p>
            <a:pPr algn="r"/>
            <a:r>
              <a:rPr lang="en-US" sz="2000" dirty="0" err="1" smtClean="0"/>
              <a:t>IceCube</a:t>
            </a:r>
            <a:r>
              <a:rPr lang="en-US" sz="2000" dirty="0" smtClean="0"/>
              <a:t>, PRL 120,</a:t>
            </a:r>
          </a:p>
          <a:p>
            <a:pPr algn="r"/>
            <a:r>
              <a:rPr lang="en-US" sz="2000" dirty="0" smtClean="0"/>
              <a:t>071801 (2018)</a:t>
            </a:r>
            <a:endParaRPr lang="en-US" sz="2000" dirty="0"/>
          </a:p>
        </p:txBody>
      </p:sp>
    </p:spTree>
    <p:extLst>
      <p:ext uri="{BB962C8B-B14F-4D97-AF65-F5344CB8AC3E}">
        <p14:creationId xmlns:p14="http://schemas.microsoft.com/office/powerpoint/2010/main" val="13611800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6"/>
            <a:ext cx="8229600" cy="868362"/>
          </a:xfrm>
        </p:spPr>
        <p:txBody>
          <a:bodyPr/>
          <a:lstStyle/>
          <a:p>
            <a:r>
              <a:rPr lang="en-US" dirty="0" smtClean="0"/>
              <a:t>Sterile neutrino search</a:t>
            </a:r>
            <a:endParaRPr lang="en-US" dirty="0"/>
          </a:p>
        </p:txBody>
      </p:sp>
      <p:sp>
        <p:nvSpPr>
          <p:cNvPr id="4" name="Footer Placeholder 3"/>
          <p:cNvSpPr>
            <a:spLocks noGrp="1"/>
          </p:cNvSpPr>
          <p:nvPr>
            <p:ph type="ftr" sz="quarter" idx="3"/>
          </p:nvPr>
        </p:nvSpPr>
        <p:spPr/>
        <p:txBody>
          <a:bodyPr/>
          <a:lstStyle/>
          <a:p>
            <a:pPr>
              <a:defRPr/>
            </a:pPr>
            <a:r>
              <a:rPr lang="mr-IN" smtClean="0"/>
              <a:t>Justin Vandenbroucke                                          IceCube highlights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68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72784"/>
            <a:ext cx="5992367" cy="5115060"/>
          </a:xfrm>
          <a:prstGeom prst="rect">
            <a:avLst/>
          </a:prstGeom>
        </p:spPr>
      </p:pic>
      <p:sp>
        <p:nvSpPr>
          <p:cNvPr id="7" name="TextBox 6"/>
          <p:cNvSpPr txBox="1"/>
          <p:nvPr/>
        </p:nvSpPr>
        <p:spPr>
          <a:xfrm>
            <a:off x="2587193" y="6143752"/>
            <a:ext cx="3969613" cy="400110"/>
          </a:xfrm>
          <a:prstGeom prst="rect">
            <a:avLst/>
          </a:prstGeom>
          <a:noFill/>
        </p:spPr>
        <p:txBody>
          <a:bodyPr wrap="none" rtlCol="0">
            <a:spAutoFit/>
          </a:bodyPr>
          <a:lstStyle/>
          <a:p>
            <a:r>
              <a:rPr lang="en-US" sz="2000" dirty="0" err="1" smtClean="0"/>
              <a:t>IceCube</a:t>
            </a:r>
            <a:r>
              <a:rPr lang="en-US" sz="2000" dirty="0" smtClean="0"/>
              <a:t>, PRD 95, 112002 (2017)</a:t>
            </a:r>
            <a:endParaRPr lang="en-US" sz="2000" dirty="0"/>
          </a:p>
        </p:txBody>
      </p:sp>
      <p:sp>
        <p:nvSpPr>
          <p:cNvPr id="9" name="TextBox 8"/>
          <p:cNvSpPr txBox="1"/>
          <p:nvPr/>
        </p:nvSpPr>
        <p:spPr>
          <a:xfrm>
            <a:off x="2286000" y="4648200"/>
            <a:ext cx="1056700" cy="400110"/>
          </a:xfrm>
          <a:prstGeom prst="rect">
            <a:avLst/>
          </a:prstGeom>
          <a:noFill/>
        </p:spPr>
        <p:txBody>
          <a:bodyPr wrap="none" rtlCol="0">
            <a:spAutoFit/>
          </a:bodyPr>
          <a:lstStyle/>
          <a:p>
            <a:r>
              <a:rPr lang="en-US" sz="2000" smtClean="0"/>
              <a:t>allowed</a:t>
            </a:r>
            <a:endParaRPr lang="en-US" sz="2000"/>
          </a:p>
        </p:txBody>
      </p:sp>
      <p:sp>
        <p:nvSpPr>
          <p:cNvPr id="10" name="TextBox 9"/>
          <p:cNvSpPr txBox="1"/>
          <p:nvPr/>
        </p:nvSpPr>
        <p:spPr>
          <a:xfrm>
            <a:off x="4564561" y="3199481"/>
            <a:ext cx="1212191" cy="400110"/>
          </a:xfrm>
          <a:prstGeom prst="rect">
            <a:avLst/>
          </a:prstGeom>
          <a:noFill/>
        </p:spPr>
        <p:txBody>
          <a:bodyPr wrap="none" rtlCol="0">
            <a:spAutoFit/>
          </a:bodyPr>
          <a:lstStyle/>
          <a:p>
            <a:r>
              <a:rPr lang="en-US" sz="2000" dirty="0" smtClean="0"/>
              <a:t>excluded</a:t>
            </a:r>
            <a:endParaRPr lang="en-US" sz="2000" dirty="0"/>
          </a:p>
        </p:txBody>
      </p:sp>
    </p:spTree>
    <p:extLst>
      <p:ext uri="{BB962C8B-B14F-4D97-AF65-F5344CB8AC3E}">
        <p14:creationId xmlns:p14="http://schemas.microsoft.com/office/powerpoint/2010/main" val="12146183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1700"/>
          </a:xfrm>
        </p:spPr>
        <p:txBody>
          <a:bodyPr/>
          <a:lstStyle/>
          <a:p>
            <a:r>
              <a:rPr lang="en-US" dirty="0" smtClean="0"/>
              <a:t>Declination distribution of starting events (four years)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731820"/>
            <a:ext cx="6553200" cy="5761055"/>
          </a:xfrm>
          <a:prstGeom prst="rect">
            <a:avLst/>
          </a:prstGeom>
        </p:spPr>
      </p:pic>
      <p:sp>
        <p:nvSpPr>
          <p:cNvPr id="8" name="Rectangle 7"/>
          <p:cNvSpPr/>
          <p:nvPr/>
        </p:nvSpPr>
        <p:spPr>
          <a:xfrm>
            <a:off x="6184900" y="6396037"/>
            <a:ext cx="25019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dirty="0">
                <a:solidFill>
                  <a:schemeClr val="tx1"/>
                </a:solidFill>
              </a:rPr>
              <a:t>Science 342 (2013) 947</a:t>
            </a:r>
          </a:p>
        </p:txBody>
      </p:sp>
      <p:sp>
        <p:nvSpPr>
          <p:cNvPr id="3" name="Footer Placeholder 2"/>
          <p:cNvSpPr>
            <a:spLocks noGrp="1"/>
          </p:cNvSpPr>
          <p:nvPr>
            <p:ph type="ftr" sz="quarter" idx="3"/>
          </p:nvPr>
        </p:nvSpPr>
        <p:spPr/>
        <p:txBody>
          <a:bodyPr/>
          <a:lstStyle/>
          <a:p>
            <a:pPr>
              <a:defRPr/>
            </a:pPr>
            <a:r>
              <a:rPr lang="mr-IN" smtClean="0"/>
              <a:t>Justin Vandenbroucke                                          IceCube highlights</a:t>
            </a:r>
            <a:endParaRPr lang="en-US" dirty="0"/>
          </a:p>
        </p:txBody>
      </p:sp>
      <p:sp>
        <p:nvSpPr>
          <p:cNvPr id="4" name="Slide Number Placeholder 3"/>
          <p:cNvSpPr>
            <a:spLocks noGrp="1"/>
          </p:cNvSpPr>
          <p:nvPr>
            <p:ph type="sldNum" sz="quarter" idx="4"/>
          </p:nvPr>
        </p:nvSpPr>
        <p:spPr/>
        <p:txBody>
          <a:bodyPr/>
          <a:lstStyle/>
          <a:p>
            <a:pPr>
              <a:defRPr/>
            </a:pPr>
            <a:fld id="{FE987253-B894-114D-BDC2-8F3A1EBD88EF}" type="slidenum">
              <a:rPr lang="en-US" smtClean="0"/>
              <a:pPr>
                <a:defRPr/>
              </a:pPr>
              <a:t>69</a:t>
            </a:fld>
            <a:endParaRPr lang="en-US" dirty="0"/>
          </a:p>
        </p:txBody>
      </p:sp>
    </p:spTree>
    <p:extLst>
      <p:ext uri="{BB962C8B-B14F-4D97-AF65-F5344CB8AC3E}">
        <p14:creationId xmlns:p14="http://schemas.microsoft.com/office/powerpoint/2010/main" val="46453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18872" y="121920"/>
            <a:ext cx="8910046" cy="640080"/>
          </a:xfrm>
        </p:spPr>
        <p:txBody>
          <a:bodyPr/>
          <a:lstStyle/>
          <a:p>
            <a:pPr algn="ctr"/>
            <a:r>
              <a:rPr lang="en-US" sz="2800" dirty="0" err="1" smtClean="0"/>
              <a:t>IceCube</a:t>
            </a:r>
            <a:r>
              <a:rPr lang="en-US" sz="2800" dirty="0" smtClean="0"/>
              <a:t> signals and backgrounds</a:t>
            </a:r>
            <a:endParaRPr lang="en-US" sz="2800" dirty="0"/>
          </a:p>
        </p:txBody>
      </p:sp>
      <p:sp>
        <p:nvSpPr>
          <p:cNvPr id="9" name="Content Placeholder 8"/>
          <p:cNvSpPr>
            <a:spLocks noGrp="1"/>
          </p:cNvSpPr>
          <p:nvPr>
            <p:ph sz="quarter" idx="13"/>
          </p:nvPr>
        </p:nvSpPr>
        <p:spPr>
          <a:xfrm>
            <a:off x="507491" y="762000"/>
            <a:ext cx="8255507" cy="1625449"/>
          </a:xfrm>
        </p:spPr>
        <p:txBody>
          <a:bodyPr/>
          <a:lstStyle/>
          <a:p>
            <a:pPr defTabSz="761940">
              <a:spcBef>
                <a:spcPct val="0"/>
              </a:spcBef>
              <a:buNone/>
            </a:pPr>
            <a:r>
              <a:rPr lang="en-US" sz="2000" dirty="0">
                <a:ea typeface="Candara" charset="0"/>
                <a:cs typeface="Candara" charset="0"/>
              </a:rPr>
              <a:t>Most events detected by </a:t>
            </a:r>
            <a:r>
              <a:rPr lang="en-US" sz="2000" dirty="0" err="1">
                <a:ea typeface="Candara" charset="0"/>
                <a:cs typeface="Candara" charset="0"/>
              </a:rPr>
              <a:t>IceCube</a:t>
            </a:r>
            <a:r>
              <a:rPr lang="en-US" sz="2000" dirty="0">
                <a:ea typeface="Candara" charset="0"/>
                <a:cs typeface="Candara" charset="0"/>
              </a:rPr>
              <a:t> are not astrophysical neutrinos</a:t>
            </a:r>
          </a:p>
          <a:p>
            <a:pPr defTabSz="761940">
              <a:spcBef>
                <a:spcPct val="0"/>
              </a:spcBef>
              <a:buFontTx/>
              <a:buChar char="•"/>
              <a:tabLst>
                <a:tab pos="2032636" algn="l"/>
                <a:tab pos="3228976" algn="l"/>
                <a:tab pos="4560570" algn="l"/>
                <a:tab pos="5347336" algn="l"/>
              </a:tabLst>
            </a:pPr>
            <a:r>
              <a:rPr lang="en-US" sz="2000" dirty="0">
                <a:ea typeface="Candara" charset="0"/>
                <a:cs typeface="Candara" charset="0"/>
              </a:rPr>
              <a:t>  atmospheric   	</a:t>
            </a:r>
            <a:r>
              <a:rPr lang="en-US" sz="2000" dirty="0" smtClean="0">
                <a:ea typeface="Candara" charset="0"/>
                <a:cs typeface="Candara" charset="0"/>
              </a:rPr>
              <a:t>	</a:t>
            </a:r>
            <a:r>
              <a:rPr lang="en-US" sz="2000" dirty="0" err="1" smtClean="0">
                <a:ea typeface="Candara" charset="0"/>
                <a:cs typeface="Candara" charset="0"/>
              </a:rPr>
              <a:t>μ</a:t>
            </a:r>
            <a:r>
              <a:rPr lang="en-US" sz="2000" dirty="0" smtClean="0">
                <a:ea typeface="Candara" charset="0"/>
                <a:cs typeface="Candara" charset="0"/>
              </a:rPr>
              <a:t>  </a:t>
            </a:r>
            <a:r>
              <a:rPr lang="en-US" sz="2000" dirty="0" smtClean="0">
                <a:ea typeface="Candara" charset="0"/>
                <a:cs typeface="Candara" charset="0"/>
                <a:sym typeface="Wingdings" charset="0"/>
              </a:rPr>
              <a:t>              </a:t>
            </a:r>
            <a:r>
              <a:rPr lang="en-US" sz="2000" dirty="0">
                <a:ea typeface="Candara" charset="0"/>
                <a:cs typeface="Candara" charset="0"/>
                <a:sym typeface="Wingdings" charset="0"/>
              </a:rPr>
              <a:t>	</a:t>
            </a:r>
            <a:r>
              <a:rPr lang="en-US" sz="2000" dirty="0" smtClean="0">
                <a:ea typeface="Candara" charset="0"/>
                <a:cs typeface="Candara" charset="0"/>
                <a:sym typeface="Wingdings" charset="0"/>
              </a:rPr>
              <a:t>	~70 billion / year</a:t>
            </a:r>
            <a:endParaRPr lang="en-US" sz="2000" dirty="0">
              <a:ea typeface="Candara" charset="0"/>
              <a:cs typeface="Candara" charset="0"/>
              <a:sym typeface="Wingdings" charset="0"/>
            </a:endParaRPr>
          </a:p>
          <a:p>
            <a:pPr defTabSz="761940">
              <a:spcBef>
                <a:spcPct val="0"/>
              </a:spcBef>
              <a:buFontTx/>
              <a:buChar char="•"/>
              <a:tabLst>
                <a:tab pos="2033161" algn="l"/>
                <a:tab pos="3228982" algn="l"/>
                <a:tab pos="4562375" algn="l"/>
              </a:tabLst>
            </a:pPr>
            <a:r>
              <a:rPr lang="en-US" sz="2000" baseline="30000" dirty="0">
                <a:ea typeface="Candara" charset="0"/>
                <a:cs typeface="Candara" charset="0"/>
                <a:sym typeface="Wingdings" charset="0"/>
              </a:rPr>
              <a:t>   </a:t>
            </a:r>
            <a:r>
              <a:rPr lang="en-US" sz="2000" dirty="0">
                <a:ea typeface="Candara" charset="0"/>
                <a:cs typeface="Candara" charset="0"/>
                <a:sym typeface="Wingdings" charset="0"/>
              </a:rPr>
              <a:t>atmospheric   	</a:t>
            </a:r>
            <a:r>
              <a:rPr lang="en-US" sz="2000" dirty="0" smtClean="0">
                <a:ea typeface="Candara" charset="0"/>
                <a:cs typeface="Candara" charset="0"/>
                <a:sym typeface="Wingdings" charset="0"/>
              </a:rPr>
              <a:t>	</a:t>
            </a:r>
            <a:r>
              <a:rPr lang="en-US" sz="2000" dirty="0" err="1" smtClean="0">
                <a:ea typeface="Candara" charset="0"/>
                <a:cs typeface="Candara" charset="0"/>
                <a:sym typeface="Wingdings" charset="0"/>
              </a:rPr>
              <a:t>ν</a:t>
            </a:r>
            <a:r>
              <a:rPr lang="en-US" sz="2000" baseline="-25000" dirty="0" err="1" smtClean="0">
                <a:ea typeface="Candara" charset="0"/>
                <a:cs typeface="Candara" charset="0"/>
                <a:sym typeface="Wingdings" charset="0"/>
              </a:rPr>
              <a:t>μ</a:t>
            </a:r>
            <a:r>
              <a:rPr lang="en-US" sz="2000" dirty="0" smtClean="0">
                <a:ea typeface="Candara" charset="0"/>
                <a:cs typeface="Candara" charset="0"/>
                <a:sym typeface="Wingdings" charset="0"/>
              </a:rPr>
              <a:t> </a:t>
            </a:r>
            <a:r>
              <a:rPr lang="en-US" sz="2000" dirty="0">
                <a:ea typeface="Candara" charset="0"/>
                <a:cs typeface="Candara" charset="0"/>
                <a:sym typeface="Wingdings"/>
              </a:rPr>
              <a:t> </a:t>
            </a:r>
            <a:r>
              <a:rPr lang="en-US" sz="2000" dirty="0" err="1">
                <a:ea typeface="Candara" charset="0"/>
                <a:cs typeface="Candara" charset="0"/>
                <a:sym typeface="Wingdings" charset="0"/>
              </a:rPr>
              <a:t>μ</a:t>
            </a:r>
            <a:r>
              <a:rPr lang="en-US" sz="2000" dirty="0">
                <a:ea typeface="Candara" charset="0"/>
                <a:cs typeface="Candara" charset="0"/>
                <a:sym typeface="Wingdings" charset="0"/>
              </a:rPr>
              <a:t>      	</a:t>
            </a:r>
            <a:r>
              <a:rPr lang="en-US" sz="2000" dirty="0" smtClean="0">
                <a:ea typeface="Candara" charset="0"/>
                <a:cs typeface="Candara" charset="0"/>
                <a:sym typeface="Wingdings" charset="0"/>
              </a:rPr>
              <a:t>		~80 thousand / year</a:t>
            </a:r>
            <a:endParaRPr lang="en-US" sz="2000" dirty="0">
              <a:ea typeface="Candara" charset="0"/>
              <a:cs typeface="Candara" charset="0"/>
              <a:sym typeface="Wingdings" charset="0"/>
            </a:endParaRPr>
          </a:p>
          <a:p>
            <a:pPr defTabSz="761940">
              <a:spcBef>
                <a:spcPct val="0"/>
              </a:spcBef>
              <a:buFontTx/>
              <a:buChar char="•"/>
              <a:tabLst>
                <a:tab pos="2033161" algn="l"/>
                <a:tab pos="3228982" algn="l"/>
                <a:tab pos="4562375" algn="l"/>
              </a:tabLst>
            </a:pPr>
            <a:r>
              <a:rPr lang="en-US" sz="2000" dirty="0">
                <a:ea typeface="Candara" charset="0"/>
                <a:cs typeface="Candara" charset="0"/>
                <a:sym typeface="Wingdings" charset="0"/>
              </a:rPr>
              <a:t>  </a:t>
            </a:r>
            <a:r>
              <a:rPr lang="en-US" sz="2000" dirty="0" smtClean="0">
                <a:ea typeface="Candara" charset="0"/>
                <a:cs typeface="Candara" charset="0"/>
                <a:sym typeface="Wingdings" charset="0"/>
              </a:rPr>
              <a:t>astrophysical</a:t>
            </a:r>
            <a:r>
              <a:rPr lang="en-US" sz="2000" dirty="0">
                <a:ea typeface="Candara" charset="0"/>
                <a:cs typeface="Candara" charset="0"/>
                <a:sym typeface="Wingdings" charset="0"/>
              </a:rPr>
              <a:t>	</a:t>
            </a:r>
            <a:r>
              <a:rPr lang="en-US" sz="2000" dirty="0" smtClean="0">
                <a:ea typeface="Candara" charset="0"/>
                <a:cs typeface="Candara" charset="0"/>
                <a:sym typeface="Wingdings" charset="0"/>
              </a:rPr>
              <a:t>	</a:t>
            </a:r>
            <a:r>
              <a:rPr lang="en-US" sz="2000" dirty="0" err="1" smtClean="0">
                <a:ea typeface="Candara" charset="0"/>
                <a:cs typeface="Candara" charset="0"/>
                <a:sym typeface="Wingdings" charset="0"/>
              </a:rPr>
              <a:t>ν</a:t>
            </a:r>
            <a:r>
              <a:rPr lang="en-US" sz="2000" baseline="-25000" dirty="0" err="1" smtClean="0">
                <a:ea typeface="Candara" charset="0"/>
                <a:cs typeface="Candara" charset="0"/>
                <a:sym typeface="Wingdings" charset="0"/>
              </a:rPr>
              <a:t>μ</a:t>
            </a:r>
            <a:r>
              <a:rPr lang="en-US" sz="2000" dirty="0" smtClean="0">
                <a:ea typeface="Candara" charset="0"/>
                <a:cs typeface="Candara" charset="0"/>
                <a:sym typeface="Wingdings" charset="0"/>
              </a:rPr>
              <a:t> </a:t>
            </a:r>
            <a:r>
              <a:rPr lang="en-US" sz="2000" dirty="0">
                <a:ea typeface="Candara" charset="0"/>
                <a:cs typeface="Candara" charset="0"/>
                <a:sym typeface="Wingdings"/>
              </a:rPr>
              <a:t> </a:t>
            </a:r>
            <a:r>
              <a:rPr lang="en-US" sz="2000" dirty="0" err="1">
                <a:ea typeface="Candara" charset="0"/>
                <a:cs typeface="Candara" charset="0"/>
                <a:sym typeface="Wingdings" charset="0"/>
              </a:rPr>
              <a:t>μ</a:t>
            </a:r>
            <a:r>
              <a:rPr lang="en-US" sz="2000" dirty="0">
                <a:ea typeface="Candara" charset="0"/>
                <a:cs typeface="Candara" charset="0"/>
                <a:sym typeface="Wingdings" charset="0"/>
              </a:rPr>
              <a:t> 	</a:t>
            </a:r>
            <a:r>
              <a:rPr lang="en-US" sz="2000" dirty="0" smtClean="0">
                <a:ea typeface="Candara" charset="0"/>
                <a:cs typeface="Candara" charset="0"/>
                <a:sym typeface="Wingdings" charset="0"/>
              </a:rPr>
              <a:t>		~10 / year above 200 </a:t>
            </a:r>
            <a:r>
              <a:rPr lang="en-US" sz="2000" dirty="0" err="1" smtClean="0">
                <a:ea typeface="Candara" charset="0"/>
                <a:cs typeface="Candara" charset="0"/>
                <a:sym typeface="Wingdings" charset="0"/>
              </a:rPr>
              <a:t>TeV</a:t>
            </a:r>
            <a:endParaRPr lang="en-US" sz="2000" dirty="0">
              <a:ea typeface="Candara" charset="0"/>
              <a:cs typeface="Candara" charset="0"/>
              <a:sym typeface="Wingdings" charset="0"/>
            </a:endParaRPr>
          </a:p>
          <a:p>
            <a:pPr defTabSz="761940">
              <a:spcBef>
                <a:spcPct val="0"/>
              </a:spcBef>
              <a:buNone/>
              <a:tabLst>
                <a:tab pos="2033161" algn="l"/>
                <a:tab pos="3228982" algn="l"/>
                <a:tab pos="4562375" algn="l"/>
              </a:tabLst>
            </a:pPr>
            <a:r>
              <a:rPr lang="en-US" sz="2000" dirty="0">
                <a:ea typeface="Candara" charset="0"/>
                <a:cs typeface="Candara" charset="0"/>
                <a:sym typeface="Wingdings" charset="0"/>
              </a:rPr>
              <a:t>B</a:t>
            </a:r>
            <a:r>
              <a:rPr lang="en-US" sz="2000" dirty="0"/>
              <a:t>ackground and signal differ in spectrum and angular distribution</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7</a:t>
            </a:fld>
            <a:endParaRPr lang="en-US" dirty="0"/>
          </a:p>
        </p:txBody>
      </p:sp>
      <p:grpSp>
        <p:nvGrpSpPr>
          <p:cNvPr id="10" name="Group 9"/>
          <p:cNvGrpSpPr/>
          <p:nvPr/>
        </p:nvGrpSpPr>
        <p:grpSpPr>
          <a:xfrm>
            <a:off x="526331" y="2461465"/>
            <a:ext cx="4108914" cy="4091735"/>
            <a:chOff x="526331" y="2461465"/>
            <a:chExt cx="4108914" cy="4091735"/>
          </a:xfrm>
        </p:grpSpPr>
        <p:grpSp>
          <p:nvGrpSpPr>
            <p:cNvPr id="2" name="Group 1"/>
            <p:cNvGrpSpPr/>
            <p:nvPr/>
          </p:nvGrpSpPr>
          <p:grpSpPr>
            <a:xfrm>
              <a:off x="526331" y="2731533"/>
              <a:ext cx="4108914" cy="3821667"/>
              <a:chOff x="526331" y="2731533"/>
              <a:chExt cx="4108914" cy="3821667"/>
            </a:xfrm>
          </p:grpSpPr>
          <p:grpSp>
            <p:nvGrpSpPr>
              <p:cNvPr id="8" name="Group 7"/>
              <p:cNvGrpSpPr>
                <a:grpSpLocks noChangeAspect="1"/>
              </p:cNvGrpSpPr>
              <p:nvPr/>
            </p:nvGrpSpPr>
            <p:grpSpPr>
              <a:xfrm>
                <a:off x="526331" y="2731533"/>
                <a:ext cx="4108914" cy="3821667"/>
                <a:chOff x="102094" y="2127247"/>
                <a:chExt cx="4433887" cy="4123922"/>
              </a:xfrm>
            </p:grpSpPr>
            <p:grpSp>
              <p:nvGrpSpPr>
                <p:cNvPr id="26" name="Group 25"/>
                <p:cNvGrpSpPr/>
                <p:nvPr/>
              </p:nvGrpSpPr>
              <p:grpSpPr>
                <a:xfrm>
                  <a:off x="102094" y="2127247"/>
                  <a:ext cx="4433887" cy="4123922"/>
                  <a:chOff x="4608513" y="1201168"/>
                  <a:chExt cx="4433887" cy="3087239"/>
                </a:xfrm>
              </p:grpSpPr>
              <p:pic>
                <p:nvPicPr>
                  <p:cNvPr id="27" name="Picture Placeholder 20"/>
                  <p:cNvPicPr>
                    <a:picLocks noChangeAspect="1"/>
                  </p:cNvPicPr>
                  <p:nvPr/>
                </p:nvPicPr>
                <p:blipFill rotWithShape="1">
                  <a:blip r:embed="rId3"/>
                  <a:stretch/>
                </p:blipFill>
                <p:spPr>
                  <a:xfrm>
                    <a:off x="4608513" y="1201168"/>
                    <a:ext cx="4433887" cy="3087239"/>
                  </a:xfrm>
                  <a:prstGeom prst="rect">
                    <a:avLst/>
                  </a:prstGeom>
                  <a:noFill/>
                  <a:ln>
                    <a:noFill/>
                  </a:ln>
                </p:spPr>
              </p:pic>
              <p:sp>
                <p:nvSpPr>
                  <p:cNvPr id="28" name="TextBox 27"/>
                  <p:cNvSpPr txBox="1"/>
                  <p:nvPr/>
                </p:nvSpPr>
                <p:spPr>
                  <a:xfrm>
                    <a:off x="5136461" y="3249508"/>
                    <a:ext cx="1750988" cy="525327"/>
                  </a:xfrm>
                  <a:prstGeom prst="rect">
                    <a:avLst/>
                  </a:prstGeom>
                  <a:noFill/>
                </p:spPr>
                <p:txBody>
                  <a:bodyPr wrap="square" rtlCol="0">
                    <a:spAutoFit/>
                  </a:bodyPr>
                  <a:lstStyle/>
                  <a:p>
                    <a:r>
                      <a:rPr lang="en-US" sz="1800" dirty="0">
                        <a:solidFill>
                          <a:srgbClr val="FF0000"/>
                        </a:solidFill>
                        <a:ea typeface="Avenir Book" charset="0"/>
                        <a:cs typeface="Avenir Book" charset="0"/>
                      </a:rPr>
                      <a:t>p</a:t>
                    </a:r>
                    <a:r>
                      <a:rPr lang="en-US" sz="1800" dirty="0" smtClean="0">
                        <a:solidFill>
                          <a:srgbClr val="FF0000"/>
                        </a:solidFill>
                        <a:ea typeface="Avenir Book" charset="0"/>
                        <a:cs typeface="Avenir Book" charset="0"/>
                      </a:rPr>
                      <a:t>rompt </a:t>
                    </a:r>
                    <a:r>
                      <a:rPr lang="en-US" sz="1800" dirty="0">
                        <a:solidFill>
                          <a:srgbClr val="FF0000"/>
                        </a:solidFill>
                        <a:ea typeface="Avenir Book" charset="0"/>
                        <a:cs typeface="Avenir Book" charset="0"/>
                      </a:rPr>
                      <a:t>a</a:t>
                    </a:r>
                    <a:r>
                      <a:rPr lang="en-US" sz="1800" dirty="0" smtClean="0">
                        <a:solidFill>
                          <a:srgbClr val="FF0000"/>
                        </a:solidFill>
                        <a:ea typeface="Avenir Book" charset="0"/>
                        <a:cs typeface="Avenir Book" charset="0"/>
                      </a:rPr>
                      <a:t>tmospheric</a:t>
                    </a:r>
                    <a:endParaRPr lang="en-US" sz="1800" dirty="0">
                      <a:solidFill>
                        <a:srgbClr val="FF0000"/>
                      </a:solidFill>
                      <a:ea typeface="Avenir Book" charset="0"/>
                      <a:cs typeface="Avenir Book" charset="0"/>
                    </a:endParaRPr>
                  </a:p>
                </p:txBody>
              </p:sp>
              <p:sp>
                <p:nvSpPr>
                  <p:cNvPr id="29" name="TextBox 28"/>
                  <p:cNvSpPr txBox="1"/>
                  <p:nvPr/>
                </p:nvSpPr>
                <p:spPr>
                  <a:xfrm>
                    <a:off x="7143144" y="3491819"/>
                    <a:ext cx="1831009" cy="304137"/>
                  </a:xfrm>
                  <a:prstGeom prst="rect">
                    <a:avLst/>
                  </a:prstGeom>
                  <a:noFill/>
                </p:spPr>
                <p:txBody>
                  <a:bodyPr wrap="square" rtlCol="0">
                    <a:spAutoFit/>
                  </a:bodyPr>
                  <a:lstStyle/>
                  <a:p>
                    <a:r>
                      <a:rPr lang="en-US" sz="1800" dirty="0">
                        <a:solidFill>
                          <a:schemeClr val="accent1"/>
                        </a:solidFill>
                        <a:ea typeface="Avenir Book" charset="0"/>
                        <a:cs typeface="Avenir Book" charset="0"/>
                      </a:rPr>
                      <a:t>c</a:t>
                    </a:r>
                    <a:r>
                      <a:rPr lang="en-US" sz="1800" dirty="0" smtClean="0">
                        <a:solidFill>
                          <a:schemeClr val="accent1"/>
                        </a:solidFill>
                        <a:ea typeface="Avenir Book" charset="0"/>
                        <a:cs typeface="Avenir Book" charset="0"/>
                      </a:rPr>
                      <a:t>osmogenic</a:t>
                    </a:r>
                    <a:endParaRPr lang="en-US" sz="1800" dirty="0">
                      <a:solidFill>
                        <a:schemeClr val="accent1"/>
                      </a:solidFill>
                      <a:ea typeface="Avenir Book" charset="0"/>
                      <a:cs typeface="Avenir Book" charset="0"/>
                    </a:endParaRPr>
                  </a:p>
                </p:txBody>
              </p:sp>
              <p:sp>
                <p:nvSpPr>
                  <p:cNvPr id="30" name="TextBox 29"/>
                  <p:cNvSpPr txBox="1"/>
                  <p:nvPr/>
                </p:nvSpPr>
                <p:spPr>
                  <a:xfrm>
                    <a:off x="6178447" y="2663939"/>
                    <a:ext cx="2296274" cy="331786"/>
                  </a:xfrm>
                  <a:prstGeom prst="rect">
                    <a:avLst/>
                  </a:prstGeom>
                  <a:noFill/>
                </p:spPr>
                <p:txBody>
                  <a:bodyPr wrap="square" rtlCol="0">
                    <a:spAutoFit/>
                  </a:bodyPr>
                  <a:lstStyle/>
                  <a:p>
                    <a:r>
                      <a:rPr lang="en-US" sz="1800" dirty="0" smtClean="0">
                        <a:solidFill>
                          <a:srgbClr val="00B050"/>
                        </a:solidFill>
                        <a:ea typeface="Avenir Book" charset="0"/>
                        <a:cs typeface="Avenir Book" charset="0"/>
                      </a:rPr>
                      <a:t>Waxman-</a:t>
                    </a:r>
                    <a:r>
                      <a:rPr lang="en-US" sz="1800" dirty="0" err="1" smtClean="0">
                        <a:solidFill>
                          <a:srgbClr val="00B050"/>
                        </a:solidFill>
                        <a:ea typeface="Avenir Book" charset="0"/>
                        <a:cs typeface="Avenir Book" charset="0"/>
                      </a:rPr>
                      <a:t>Bahcall</a:t>
                    </a:r>
                    <a:endParaRPr lang="en-US" sz="1800" dirty="0">
                      <a:solidFill>
                        <a:srgbClr val="00B050"/>
                      </a:solidFill>
                      <a:ea typeface="Avenir Book" charset="0"/>
                      <a:cs typeface="Avenir Book" charset="0"/>
                    </a:endParaRPr>
                  </a:p>
                </p:txBody>
              </p:sp>
            </p:grpSp>
            <p:sp>
              <p:nvSpPr>
                <p:cNvPr id="7" name="Rectangle 6"/>
                <p:cNvSpPr>
                  <a:spLocks noChangeAspect="1"/>
                </p:cNvSpPr>
                <p:nvPr/>
              </p:nvSpPr>
              <p:spPr>
                <a:xfrm>
                  <a:off x="2353544" y="2363997"/>
                  <a:ext cx="1976918" cy="1295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2" name="TextBox 31"/>
              <p:cNvSpPr txBox="1"/>
              <p:nvPr/>
            </p:nvSpPr>
            <p:spPr>
              <a:xfrm>
                <a:off x="1295400" y="3117948"/>
                <a:ext cx="1705901" cy="646331"/>
              </a:xfrm>
              <a:prstGeom prst="rect">
                <a:avLst/>
              </a:prstGeom>
              <a:noFill/>
            </p:spPr>
            <p:txBody>
              <a:bodyPr wrap="square" rtlCol="0">
                <a:spAutoFit/>
              </a:bodyPr>
              <a:lstStyle/>
              <a:p>
                <a:r>
                  <a:rPr lang="en-US" sz="1800" dirty="0">
                    <a:solidFill>
                      <a:srgbClr val="0432FF"/>
                    </a:solidFill>
                    <a:ea typeface="Avenir Book" charset="0"/>
                    <a:cs typeface="Avenir Book" charset="0"/>
                  </a:rPr>
                  <a:t>c</a:t>
                </a:r>
                <a:r>
                  <a:rPr lang="en-US" sz="1800" dirty="0" smtClean="0">
                    <a:solidFill>
                      <a:srgbClr val="0432FF"/>
                    </a:solidFill>
                    <a:ea typeface="Avenir Book" charset="0"/>
                    <a:cs typeface="Avenir Book" charset="0"/>
                  </a:rPr>
                  <a:t>onventional</a:t>
                </a:r>
                <a:r>
                  <a:rPr lang="en-US" sz="1800" dirty="0">
                    <a:solidFill>
                      <a:srgbClr val="0432FF"/>
                    </a:solidFill>
                    <a:ea typeface="Avenir Book" charset="0"/>
                    <a:cs typeface="Avenir Book" charset="0"/>
                  </a:rPr>
                  <a:t/>
                </a:r>
                <a:br>
                  <a:rPr lang="en-US" sz="1800" dirty="0">
                    <a:solidFill>
                      <a:srgbClr val="0432FF"/>
                    </a:solidFill>
                    <a:ea typeface="Avenir Book" charset="0"/>
                    <a:cs typeface="Avenir Book" charset="0"/>
                  </a:rPr>
                </a:br>
                <a:r>
                  <a:rPr lang="en-US" sz="1800" dirty="0">
                    <a:solidFill>
                      <a:srgbClr val="0432FF"/>
                    </a:solidFill>
                    <a:ea typeface="Avenir Book" charset="0"/>
                    <a:cs typeface="Avenir Book" charset="0"/>
                  </a:rPr>
                  <a:t>a</a:t>
                </a:r>
                <a:r>
                  <a:rPr lang="en-US" sz="1800" dirty="0" smtClean="0">
                    <a:solidFill>
                      <a:srgbClr val="0432FF"/>
                    </a:solidFill>
                    <a:ea typeface="Avenir Book" charset="0"/>
                    <a:cs typeface="Avenir Book" charset="0"/>
                  </a:rPr>
                  <a:t>tmospheric</a:t>
                </a:r>
                <a:endParaRPr lang="en-US" sz="1800" dirty="0">
                  <a:solidFill>
                    <a:srgbClr val="0432FF"/>
                  </a:solidFill>
                  <a:ea typeface="Avenir Book" charset="0"/>
                  <a:cs typeface="Avenir Book" charset="0"/>
                </a:endParaRPr>
              </a:p>
            </p:txBody>
          </p:sp>
        </p:grpSp>
        <p:sp>
          <p:nvSpPr>
            <p:cNvPr id="4" name="TextBox 3"/>
            <p:cNvSpPr txBox="1"/>
            <p:nvPr/>
          </p:nvSpPr>
          <p:spPr>
            <a:xfrm>
              <a:off x="1533065" y="2461465"/>
              <a:ext cx="2069797" cy="369332"/>
            </a:xfrm>
            <a:prstGeom prst="rect">
              <a:avLst/>
            </a:prstGeom>
            <a:noFill/>
          </p:spPr>
          <p:txBody>
            <a:bodyPr wrap="none" rtlCol="0">
              <a:spAutoFit/>
            </a:bodyPr>
            <a:lstStyle/>
            <a:p>
              <a:r>
                <a:rPr lang="en-US" sz="1800" dirty="0"/>
                <a:t>e</a:t>
              </a:r>
              <a:r>
                <a:rPr lang="en-US" sz="1800" dirty="0" smtClean="0"/>
                <a:t>nergy distribution</a:t>
              </a:r>
              <a:endParaRPr lang="en-US" sz="1800" dirty="0"/>
            </a:p>
          </p:txBody>
        </p:sp>
      </p:grpSp>
      <p:grpSp>
        <p:nvGrpSpPr>
          <p:cNvPr id="12" name="Group 11"/>
          <p:cNvGrpSpPr/>
          <p:nvPr/>
        </p:nvGrpSpPr>
        <p:grpSpPr>
          <a:xfrm>
            <a:off x="4841245" y="2500634"/>
            <a:ext cx="4187673" cy="3997764"/>
            <a:chOff x="4841245" y="2500634"/>
            <a:chExt cx="4187673" cy="3997764"/>
          </a:xfrm>
        </p:grpSpPr>
        <p:grpSp>
          <p:nvGrpSpPr>
            <p:cNvPr id="21" name="Group 20"/>
            <p:cNvGrpSpPr>
              <a:grpSpLocks noChangeAspect="1"/>
            </p:cNvGrpSpPr>
            <p:nvPr/>
          </p:nvGrpSpPr>
          <p:grpSpPr>
            <a:xfrm>
              <a:off x="4841245" y="2712701"/>
              <a:ext cx="4187673" cy="3785697"/>
              <a:chOff x="4441025" y="1478858"/>
              <a:chExt cx="4702975" cy="3964599"/>
            </a:xfrm>
            <a:solidFill>
              <a:schemeClr val="bg1"/>
            </a:solidFill>
          </p:grpSpPr>
          <p:grpSp>
            <p:nvGrpSpPr>
              <p:cNvPr id="22" name="Group 21"/>
              <p:cNvGrpSpPr/>
              <p:nvPr/>
            </p:nvGrpSpPr>
            <p:grpSpPr>
              <a:xfrm>
                <a:off x="4441025" y="1478858"/>
                <a:ext cx="4702975" cy="3964599"/>
                <a:chOff x="2476500" y="1054100"/>
                <a:chExt cx="4305300" cy="4233863"/>
              </a:xfrm>
              <a:grpFill/>
            </p:grpSpPr>
            <p:pic>
              <p:nvPicPr>
                <p:cNvPr id="25"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1054100"/>
                  <a:ext cx="4305300" cy="4233863"/>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pic>
            <p:sp>
              <p:nvSpPr>
                <p:cNvPr id="31" name="TextBox 30"/>
                <p:cNvSpPr txBox="1">
                  <a:spLocks noChangeArrowheads="1"/>
                </p:cNvSpPr>
                <p:nvPr/>
              </p:nvSpPr>
              <p:spPr bwMode="auto">
                <a:xfrm>
                  <a:off x="3937577" y="1545406"/>
                  <a:ext cx="2257474" cy="3097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a:solidFill>
                        <a:srgbClr val="0000FF"/>
                      </a:solidFill>
                      <a:ea typeface="Arial" charset="0"/>
                      <a:cs typeface="Arial" charset="0"/>
                    </a:rPr>
                    <a:t>atmospheric </a:t>
                  </a:r>
                  <a:r>
                    <a:rPr lang="en-US" altLang="en-US" sz="1800" dirty="0" smtClean="0">
                      <a:solidFill>
                        <a:srgbClr val="0000FF"/>
                      </a:solidFill>
                      <a:ea typeface="Arial" charset="0"/>
                      <a:cs typeface="Arial" charset="0"/>
                    </a:rPr>
                    <a:t>muons</a:t>
                  </a:r>
                  <a:endParaRPr lang="en-US" altLang="en-US" sz="1800" dirty="0">
                    <a:solidFill>
                      <a:srgbClr val="0000FF"/>
                    </a:solidFill>
                    <a:ea typeface="Arial" charset="0"/>
                    <a:cs typeface="Arial" charset="0"/>
                  </a:endParaRPr>
                </a:p>
              </p:txBody>
            </p:sp>
            <p:sp>
              <p:nvSpPr>
                <p:cNvPr id="34" name="TextBox 33"/>
                <p:cNvSpPr txBox="1">
                  <a:spLocks noChangeArrowheads="1"/>
                </p:cNvSpPr>
                <p:nvPr/>
              </p:nvSpPr>
              <p:spPr bwMode="auto">
                <a:xfrm>
                  <a:off x="3210240" y="2963069"/>
                  <a:ext cx="1694742" cy="7228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smtClean="0">
                      <a:solidFill>
                        <a:srgbClr val="FF0000"/>
                      </a:solidFill>
                      <a:ea typeface="Arial" charset="0"/>
                      <a:cs typeface="Arial" charset="0"/>
                    </a:rPr>
                    <a:t>atmospheric neutrinos</a:t>
                  </a:r>
                  <a:endParaRPr lang="en-US" altLang="en-US" sz="1800" dirty="0">
                    <a:solidFill>
                      <a:srgbClr val="FF0000"/>
                    </a:solidFill>
                    <a:ea typeface="Arial" charset="0"/>
                    <a:cs typeface="Arial" charset="0"/>
                  </a:endParaRPr>
                </a:p>
              </p:txBody>
            </p:sp>
          </p:grpSp>
          <p:sp>
            <p:nvSpPr>
              <p:cNvPr id="23" name="TextBox 22"/>
              <p:cNvSpPr txBox="1">
                <a:spLocks noChangeArrowheads="1"/>
              </p:cNvSpPr>
              <p:nvPr/>
            </p:nvSpPr>
            <p:spPr bwMode="auto">
              <a:xfrm>
                <a:off x="7045151" y="4500766"/>
                <a:ext cx="1546780" cy="3867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ea typeface="Arial" charset="0"/>
                    <a:cs typeface="Arial" charset="0"/>
                  </a:rPr>
                  <a:t>down-going</a:t>
                </a:r>
              </a:p>
            </p:txBody>
          </p:sp>
          <p:sp>
            <p:nvSpPr>
              <p:cNvPr id="24" name="TextBox 23"/>
              <p:cNvSpPr txBox="1">
                <a:spLocks noChangeArrowheads="1"/>
              </p:cNvSpPr>
              <p:nvPr/>
            </p:nvSpPr>
            <p:spPr bwMode="auto">
              <a:xfrm>
                <a:off x="5304643" y="4480525"/>
                <a:ext cx="1215533" cy="3867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ea typeface="Arial" charset="0"/>
                    <a:cs typeface="Arial" charset="0"/>
                  </a:rPr>
                  <a:t>up-going</a:t>
                </a:r>
              </a:p>
            </p:txBody>
          </p:sp>
        </p:grpSp>
        <p:sp>
          <p:nvSpPr>
            <p:cNvPr id="33" name="TextBox 32"/>
            <p:cNvSpPr txBox="1"/>
            <p:nvPr/>
          </p:nvSpPr>
          <p:spPr>
            <a:xfrm>
              <a:off x="6036807" y="2500634"/>
              <a:ext cx="2133918" cy="369332"/>
            </a:xfrm>
            <a:prstGeom prst="rect">
              <a:avLst/>
            </a:prstGeom>
            <a:noFill/>
          </p:spPr>
          <p:txBody>
            <a:bodyPr wrap="none" rtlCol="0">
              <a:spAutoFit/>
            </a:bodyPr>
            <a:lstStyle/>
            <a:p>
              <a:r>
                <a:rPr lang="en-US" sz="1800" dirty="0"/>
                <a:t>a</a:t>
              </a:r>
              <a:r>
                <a:rPr lang="en-US" sz="1800" dirty="0" smtClean="0"/>
                <a:t>ngular distribution</a:t>
              </a:r>
              <a:endParaRPr lang="en-US" sz="1800" dirty="0"/>
            </a:p>
          </p:txBody>
        </p:sp>
      </p:grpSp>
      <p:sp>
        <p:nvSpPr>
          <p:cNvPr id="35" name="Footer Placeholder 4"/>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Tree>
    <p:extLst>
      <p:ext uri="{BB962C8B-B14F-4D97-AF65-F5344CB8AC3E}">
        <p14:creationId xmlns:p14="http://schemas.microsoft.com/office/powerpoint/2010/main" val="34059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350746" y="838200"/>
            <a:ext cx="3588466" cy="3588466"/>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1242006"/>
            <a:ext cx="5333423" cy="3757628"/>
          </a:xfrm>
          <a:prstGeom prst="rect">
            <a:avLst/>
          </a:prstGeom>
          <a:noFill/>
          <a:ln>
            <a:noFill/>
          </a:ln>
        </p:spPr>
      </p:pic>
      <p:sp>
        <p:nvSpPr>
          <p:cNvPr id="2" name="Title 1"/>
          <p:cNvSpPr>
            <a:spLocks noGrp="1"/>
          </p:cNvSpPr>
          <p:nvPr>
            <p:ph type="title"/>
          </p:nvPr>
        </p:nvSpPr>
        <p:spPr>
          <a:xfrm>
            <a:off x="1" y="0"/>
            <a:ext cx="9177336" cy="662419"/>
          </a:xfrm>
        </p:spPr>
        <p:txBody>
          <a:bodyPr/>
          <a:lstStyle/>
          <a:p>
            <a:r>
              <a:rPr lang="en-US" dirty="0" smtClean="0"/>
              <a:t>A possible Glashow resonance event</a:t>
            </a:r>
            <a:endParaRPr lang="en-US" dirty="0"/>
          </a:p>
        </p:txBody>
      </p:sp>
      <p:sp>
        <p:nvSpPr>
          <p:cNvPr id="3" name="TextBox 2"/>
          <p:cNvSpPr txBox="1"/>
          <p:nvPr/>
        </p:nvSpPr>
        <p:spPr>
          <a:xfrm>
            <a:off x="778093" y="2109839"/>
            <a:ext cx="1987568" cy="707886"/>
          </a:xfrm>
          <a:prstGeom prst="rect">
            <a:avLst/>
          </a:prstGeom>
          <a:noFill/>
        </p:spPr>
        <p:txBody>
          <a:bodyPr wrap="square" rtlCol="0">
            <a:spAutoFit/>
          </a:bodyPr>
          <a:lstStyle/>
          <a:p>
            <a:pPr algn="ctr"/>
            <a:r>
              <a:rPr lang="en-US" sz="2000" dirty="0" smtClean="0"/>
              <a:t>Resonance:</a:t>
            </a:r>
          </a:p>
          <a:p>
            <a:pPr algn="ctr"/>
            <a:r>
              <a:rPr lang="en-US" sz="2000" dirty="0" err="1" smtClean="0"/>
              <a:t>E</a:t>
            </a:r>
            <a:r>
              <a:rPr lang="en-US" sz="2000" baseline="-25000" dirty="0" err="1" smtClean="0">
                <a:latin typeface="Symbol" charset="2"/>
                <a:cs typeface="Symbol" charset="2"/>
              </a:rPr>
              <a:t>n</a:t>
            </a:r>
            <a:r>
              <a:rPr lang="en-US" sz="2000" dirty="0" smtClean="0"/>
              <a:t> = 6.3 </a:t>
            </a:r>
            <a:r>
              <a:rPr lang="en-US" sz="2000" dirty="0" err="1" smtClean="0"/>
              <a:t>PeV</a:t>
            </a:r>
            <a:endParaRPr lang="en-US" sz="2000" dirty="0"/>
          </a:p>
        </p:txBody>
      </p:sp>
      <p:sp>
        <p:nvSpPr>
          <p:cNvPr id="4" name="TextBox 3"/>
          <p:cNvSpPr txBox="1"/>
          <p:nvPr/>
        </p:nvSpPr>
        <p:spPr>
          <a:xfrm>
            <a:off x="228601" y="5486400"/>
            <a:ext cx="8915399" cy="1107996"/>
          </a:xfrm>
          <a:prstGeom prst="rect">
            <a:avLst/>
          </a:prstGeom>
          <a:noFill/>
        </p:spPr>
        <p:txBody>
          <a:bodyPr wrap="square" rtlCol="0">
            <a:spAutoFit/>
          </a:bodyPr>
          <a:lstStyle/>
          <a:p>
            <a:pPr marL="342900" indent="-342900">
              <a:buFont typeface="Arial" charset="0"/>
              <a:buChar char="•"/>
            </a:pPr>
            <a:r>
              <a:rPr lang="en-US" sz="2200" dirty="0" smtClean="0">
                <a:latin typeface="+mn-lt"/>
              </a:rPr>
              <a:t>Event not contained:  identified in partially contained </a:t>
            </a:r>
            <a:r>
              <a:rPr lang="en-US" sz="2200" dirty="0" err="1" smtClean="0">
                <a:latin typeface="+mn-lt"/>
              </a:rPr>
              <a:t>PeV</a:t>
            </a:r>
            <a:r>
              <a:rPr lang="en-US" sz="2200" dirty="0" smtClean="0">
                <a:latin typeface="+mn-lt"/>
              </a:rPr>
              <a:t> search (PEPE)</a:t>
            </a:r>
          </a:p>
          <a:p>
            <a:pPr marL="342900" indent="-342900">
              <a:buFont typeface="Arial" charset="0"/>
              <a:buChar char="•"/>
            </a:pPr>
            <a:r>
              <a:rPr lang="en-US" sz="2200" i="1" dirty="0" smtClean="0">
                <a:latin typeface="+mn-lt"/>
              </a:rPr>
              <a:t>Deposited</a:t>
            </a:r>
            <a:r>
              <a:rPr lang="en-US" sz="2200" dirty="0" smtClean="0">
                <a:latin typeface="+mn-lt"/>
              </a:rPr>
              <a:t> energy: 5.9±0.18 </a:t>
            </a:r>
            <a:r>
              <a:rPr lang="en-US" sz="2200" dirty="0" err="1" smtClean="0">
                <a:latin typeface="+mn-lt"/>
              </a:rPr>
              <a:t>PeV</a:t>
            </a:r>
            <a:r>
              <a:rPr lang="en-US" sz="2200" dirty="0" smtClean="0">
                <a:latin typeface="+mn-lt"/>
              </a:rPr>
              <a:t> (stat only)</a:t>
            </a:r>
          </a:p>
          <a:p>
            <a:pPr marL="342900" indent="-342900">
              <a:buFont typeface="Arial" charset="0"/>
              <a:buChar char="•"/>
            </a:pPr>
            <a:r>
              <a:rPr lang="en-US" sz="2200" dirty="0" err="1" smtClean="0">
                <a:latin typeface="+mn-lt"/>
              </a:rPr>
              <a:t>IceCube</a:t>
            </a:r>
            <a:r>
              <a:rPr lang="en-US" sz="2200" dirty="0" smtClean="0">
                <a:latin typeface="+mn-lt"/>
              </a:rPr>
              <a:t>, 1710.01191 (ICRC)</a:t>
            </a:r>
            <a:endParaRPr lang="en-US" sz="2200" dirty="0">
              <a:latin typeface="+mn-lt"/>
            </a:endParaRPr>
          </a:p>
        </p:txBody>
      </p:sp>
      <p:sp>
        <p:nvSpPr>
          <p:cNvPr id="13" name="TextBox 12"/>
          <p:cNvSpPr txBox="1"/>
          <p:nvPr/>
        </p:nvSpPr>
        <p:spPr>
          <a:xfrm>
            <a:off x="5737812" y="4438490"/>
            <a:ext cx="2287999" cy="400110"/>
          </a:xfrm>
          <a:prstGeom prst="rect">
            <a:avLst/>
          </a:prstGeom>
          <a:noFill/>
        </p:spPr>
        <p:txBody>
          <a:bodyPr wrap="none" rtlCol="0">
            <a:spAutoFit/>
          </a:bodyPr>
          <a:lstStyle/>
          <a:p>
            <a:r>
              <a:rPr lang="en-US" sz="2000" b="1" dirty="0" smtClean="0">
                <a:solidFill>
                  <a:srgbClr val="FF0000"/>
                </a:solidFill>
              </a:rPr>
              <a:t>Work in progress</a:t>
            </a:r>
            <a:endParaRPr lang="en-US" sz="2000" b="1" dirty="0">
              <a:solidFill>
                <a:srgbClr val="FF0000"/>
              </a:solidFill>
            </a:endParaRPr>
          </a:p>
        </p:txBody>
      </p:sp>
      <p:sp>
        <p:nvSpPr>
          <p:cNvPr id="5" name="Footer Placeholder 4"/>
          <p:cNvSpPr>
            <a:spLocks noGrp="1"/>
          </p:cNvSpPr>
          <p:nvPr>
            <p:ph type="ftr" sz="quarter" idx="3"/>
          </p:nvPr>
        </p:nvSpPr>
        <p:spPr/>
        <p:txBody>
          <a:bodyPr/>
          <a:lstStyle/>
          <a:p>
            <a:pPr>
              <a:defRPr/>
            </a:pPr>
            <a:r>
              <a:rPr lang="mr-IN" smtClean="0"/>
              <a:t>Justin Vandenbroucke                                          IceCube highlights</a:t>
            </a:r>
            <a:endParaRPr lang="en-US" dirty="0"/>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70</a:t>
            </a:fld>
            <a:endParaRPr lang="en-US" dirty="0"/>
          </a:p>
        </p:txBody>
      </p:sp>
    </p:spTree>
    <p:extLst>
      <p:ext uri="{BB962C8B-B14F-4D97-AF65-F5344CB8AC3E}">
        <p14:creationId xmlns:p14="http://schemas.microsoft.com/office/powerpoint/2010/main" val="18988361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12800"/>
          </a:xfrm>
        </p:spPr>
        <p:txBody>
          <a:bodyPr/>
          <a:lstStyle/>
          <a:p>
            <a:r>
              <a:rPr lang="en-US" smtClean="0"/>
              <a:t>An up-going </a:t>
            </a:r>
            <a:r>
              <a:rPr lang="en-US" dirty="0" smtClean="0"/>
              <a:t>muon neutrino track depositing several </a:t>
            </a:r>
            <a:r>
              <a:rPr lang="en-US" dirty="0" err="1" smtClean="0"/>
              <a:t>PeV</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300" y="927781"/>
            <a:ext cx="3784598" cy="3784598"/>
          </a:xfrm>
          <a:prstGeom prst="rect">
            <a:avLst/>
          </a:prstGeom>
        </p:spPr>
      </p:pic>
      <p:sp>
        <p:nvSpPr>
          <p:cNvPr id="8" name="TextBox 7"/>
          <p:cNvSpPr txBox="1"/>
          <p:nvPr/>
        </p:nvSpPr>
        <p:spPr>
          <a:xfrm>
            <a:off x="444500" y="5015547"/>
            <a:ext cx="8064309" cy="1477328"/>
          </a:xfrm>
          <a:prstGeom prst="rect">
            <a:avLst/>
          </a:prstGeom>
          <a:noFill/>
        </p:spPr>
        <p:txBody>
          <a:bodyPr wrap="square" rtlCol="0">
            <a:spAutoFit/>
          </a:bodyPr>
          <a:lstStyle/>
          <a:p>
            <a:pPr marL="342900" indent="-342900">
              <a:buFont typeface="Arial" charset="0"/>
              <a:buChar char="•"/>
            </a:pPr>
            <a:r>
              <a:rPr lang="en-US" sz="1800" dirty="0" smtClean="0"/>
              <a:t>Track with &lt;1°angular resolution</a:t>
            </a:r>
          </a:p>
          <a:p>
            <a:pPr marL="342900" indent="-342900">
              <a:buFont typeface="Arial" charset="0"/>
              <a:buChar char="•"/>
            </a:pPr>
            <a:r>
              <a:rPr lang="en-US" sz="1800" dirty="0" smtClean="0"/>
              <a:t>Discovered in six-year (2009-2015) astrophysical muon neutrino analysis</a:t>
            </a:r>
          </a:p>
          <a:p>
            <a:pPr marL="342900" indent="-342900">
              <a:buFont typeface="Arial" charset="0"/>
              <a:buChar char="•"/>
            </a:pPr>
            <a:r>
              <a:rPr lang="en-US" sz="1800" dirty="0" smtClean="0"/>
              <a:t>Deposited 2.6 </a:t>
            </a:r>
            <a:r>
              <a:rPr lang="en-US" sz="1800" dirty="0" err="1" smtClean="0"/>
              <a:t>PeV</a:t>
            </a:r>
            <a:r>
              <a:rPr lang="en-US" sz="1800" dirty="0" smtClean="0"/>
              <a:t> (June 11, 2014)</a:t>
            </a:r>
          </a:p>
          <a:p>
            <a:pPr marL="342900" indent="-342900">
              <a:buFont typeface="Arial" charset="0"/>
              <a:buChar char="•"/>
            </a:pPr>
            <a:r>
              <a:rPr lang="en-US" sz="1800" dirty="0" smtClean="0"/>
              <a:t>Neutrino energy likely several times larger</a:t>
            </a:r>
          </a:p>
          <a:p>
            <a:pPr marL="342900" indent="-342900">
              <a:buFont typeface="Arial" charset="0"/>
              <a:buChar char="•"/>
            </a:pPr>
            <a:r>
              <a:rPr lang="en-US" sz="1800" dirty="0" smtClean="0"/>
              <a:t>Less than 0.01% chance of being atmospheric background</a:t>
            </a:r>
            <a:endParaRPr lang="en-US" sz="1800" dirty="0"/>
          </a:p>
        </p:txBody>
      </p:sp>
      <p:sp>
        <p:nvSpPr>
          <p:cNvPr id="9" name="TextBox 8"/>
          <p:cNvSpPr txBox="1"/>
          <p:nvPr/>
        </p:nvSpPr>
        <p:spPr>
          <a:xfrm>
            <a:off x="651378" y="2898784"/>
            <a:ext cx="1450333" cy="400110"/>
          </a:xfrm>
          <a:prstGeom prst="rect">
            <a:avLst/>
          </a:prstGeom>
          <a:noFill/>
        </p:spPr>
        <p:txBody>
          <a:bodyPr wrap="none" rtlCol="0">
            <a:spAutoFit/>
          </a:bodyPr>
          <a:lstStyle/>
          <a:p>
            <a:r>
              <a:rPr lang="en-US" sz="2000" smtClean="0"/>
              <a:t>ATel</a:t>
            </a:r>
            <a:r>
              <a:rPr lang="en-US" sz="2000" dirty="0" smtClean="0"/>
              <a:t> #7856</a:t>
            </a:r>
            <a:endParaRPr lang="en-US" sz="2000" dirty="0"/>
          </a:p>
        </p:txBody>
      </p:sp>
      <p:sp>
        <p:nvSpPr>
          <p:cNvPr id="3" name="Footer Placeholder 2"/>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71</a:t>
            </a:fld>
            <a:endParaRPr lang="en-US" dirty="0"/>
          </a:p>
        </p:txBody>
      </p:sp>
    </p:spTree>
    <p:extLst>
      <p:ext uri="{BB962C8B-B14F-4D97-AF65-F5344CB8AC3E}">
        <p14:creationId xmlns:p14="http://schemas.microsoft.com/office/powerpoint/2010/main" val="377258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457200" y="274638"/>
            <a:ext cx="82296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2800" dirty="0">
                <a:latin typeface="Calibri" charset="0"/>
              </a:rPr>
              <a:t>Neutrino interaction </a:t>
            </a:r>
            <a:r>
              <a:rPr lang="fr-FR" altLang="en-US" sz="2800" dirty="0" err="1">
                <a:latin typeface="Calibri" charset="0"/>
              </a:rPr>
              <a:t>channels</a:t>
            </a:r>
            <a:r>
              <a:rPr lang="fr-FR" altLang="en-US" sz="2800" dirty="0">
                <a:latin typeface="Calibri" charset="0"/>
              </a:rPr>
              <a:t> and </a:t>
            </a:r>
            <a:r>
              <a:rPr lang="fr-FR" altLang="en-US" sz="2800" dirty="0" err="1">
                <a:latin typeface="Calibri" charset="0"/>
              </a:rPr>
              <a:t>flavor</a:t>
            </a:r>
            <a:r>
              <a:rPr lang="fr-FR" altLang="en-US" sz="2800" dirty="0">
                <a:latin typeface="Calibri" charset="0"/>
              </a:rPr>
              <a:t> identification</a:t>
            </a:r>
          </a:p>
        </p:txBody>
      </p:sp>
      <p:grpSp>
        <p:nvGrpSpPr>
          <p:cNvPr id="6" name="Group 5"/>
          <p:cNvGrpSpPr/>
          <p:nvPr/>
        </p:nvGrpSpPr>
        <p:grpSpPr>
          <a:xfrm>
            <a:off x="71655" y="1295400"/>
            <a:ext cx="3150542" cy="3912810"/>
            <a:chOff x="71655" y="1295400"/>
            <a:chExt cx="3150542" cy="3912810"/>
          </a:xfrm>
        </p:grpSpPr>
        <p:pic>
          <p:nvPicPr>
            <p:cNvPr id="23555" name="Image 8" descr="mu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00" y="1295400"/>
              <a:ext cx="267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8"/>
            <p:cNvSpPr txBox="1">
              <a:spLocks noChangeArrowheads="1"/>
            </p:cNvSpPr>
            <p:nvPr/>
          </p:nvSpPr>
          <p:spPr bwMode="auto">
            <a:xfrm>
              <a:off x="71655" y="3638550"/>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a:t>
              </a:r>
              <a:r>
                <a:rPr lang="fr-FR" altLang="en-US" dirty="0" smtClean="0">
                  <a:latin typeface="+mn-lt"/>
                </a:rPr>
                <a:t>neutrino</a:t>
              </a:r>
              <a:endParaRPr lang="fr-FR" altLang="en-US" dirty="0">
                <a:latin typeface="+mn-lt"/>
              </a:endParaRP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a:t>
              </a:r>
              <a:r>
                <a:rPr lang="fr-FR" altLang="en-US" sz="1800" dirty="0" smtClean="0">
                  <a:latin typeface="+mn-lt"/>
                </a:rPr>
                <a:t>~</a:t>
              </a:r>
              <a:r>
                <a:rPr lang="fr-FR" altLang="en-US" sz="1800" dirty="0">
                  <a:latin typeface="+mn-lt"/>
                </a:rPr>
                <a:t>1</a:t>
              </a:r>
              <a:r>
                <a:rPr lang="fr-FR" altLang="en-US" sz="1800" dirty="0" smtClean="0">
                  <a:latin typeface="+mn-lt"/>
                </a:rPr>
                <a:t>°</a:t>
              </a:r>
              <a:endParaRPr lang="fr-FR" altLang="en-US" sz="1800" dirty="0">
                <a:latin typeface="+mn-lt"/>
              </a:endParaRPr>
            </a:p>
            <a:p>
              <a:pPr eaLnBrk="1" hangingPunct="1"/>
              <a:r>
                <a:rPr lang="fr-FR" altLang="en-US" sz="1800" dirty="0">
                  <a:latin typeface="+mn-lt"/>
                </a:rPr>
                <a:t>-  </a:t>
              </a:r>
              <a:r>
                <a:rPr lang="fr-FR" altLang="en-US" sz="1800" dirty="0" err="1" smtClean="0">
                  <a:latin typeface="+mn-lt"/>
                </a:rPr>
                <a:t>Cosmic</a:t>
              </a:r>
              <a:r>
                <a:rPr lang="fr-FR" altLang="en-US" sz="1800" dirty="0">
                  <a:latin typeface="+mn-lt"/>
                </a:rPr>
                <a:t>-</a:t>
              </a:r>
              <a:r>
                <a:rPr lang="fr-FR" altLang="en-US" sz="1800" dirty="0" smtClean="0">
                  <a:latin typeface="+mn-lt"/>
                </a:rPr>
                <a:t>ray </a:t>
              </a:r>
              <a:r>
                <a:rPr lang="fr-FR" altLang="en-US" sz="1800" dirty="0">
                  <a:latin typeface="+mn-lt"/>
                </a:rPr>
                <a:t>muon background</a:t>
              </a:r>
            </a:p>
          </p:txBody>
        </p:sp>
      </p:grpSp>
      <p:grpSp>
        <p:nvGrpSpPr>
          <p:cNvPr id="5" name="Group 4"/>
          <p:cNvGrpSpPr/>
          <p:nvPr/>
        </p:nvGrpSpPr>
        <p:grpSpPr>
          <a:xfrm>
            <a:off x="3222197" y="1295400"/>
            <a:ext cx="2931252" cy="3635812"/>
            <a:chOff x="3222197" y="1295400"/>
            <a:chExt cx="2931252" cy="3635812"/>
          </a:xfrm>
        </p:grpSpPr>
        <p:pic>
          <p:nvPicPr>
            <p:cNvPr id="23554" name="Image 7" descr="electr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197" y="12954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ZoneTexte 9"/>
            <p:cNvSpPr txBox="1">
              <a:spLocks noChangeArrowheads="1"/>
            </p:cNvSpPr>
            <p:nvPr/>
          </p:nvSpPr>
          <p:spPr bwMode="auto">
            <a:xfrm>
              <a:off x="3222197" y="3638550"/>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a:t>
              </a:r>
              <a:r>
                <a:rPr lang="fr-FR" altLang="en-US" dirty="0" smtClean="0">
                  <a:latin typeface="+mn-lt"/>
                </a:rPr>
                <a:t>neutrino</a:t>
              </a:r>
              <a:endParaRPr lang="fr-FR" altLang="en-US" dirty="0">
                <a:latin typeface="+mn-lt"/>
              </a:endParaRP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smtClean="0">
                  <a:latin typeface="+mn-lt"/>
                </a:rPr>
                <a:t>-  </a:t>
              </a:r>
              <a:r>
                <a:rPr lang="nl-BE" altLang="en-US" sz="1800" dirty="0">
                  <a:latin typeface="+mn-lt"/>
                </a:rPr>
                <a:t>Cascade, </a:t>
              </a:r>
              <a:r>
                <a:rPr lang="nl-BE" altLang="en-US" sz="1800" dirty="0" smtClean="0">
                  <a:latin typeface="+mn-lt"/>
                </a:rPr>
                <a:t>ideally in </a:t>
              </a:r>
              <a:r>
                <a:rPr lang="nl-BE" altLang="en-US" sz="1800" dirty="0">
                  <a:latin typeface="+mn-lt"/>
                </a:rPr>
                <a:t>detector</a:t>
              </a:r>
              <a:endParaRPr lang="fr-FR" altLang="en-US" sz="1800" dirty="0">
                <a:latin typeface="+mn-lt"/>
              </a:endParaRPr>
            </a:p>
            <a:p>
              <a:pPr eaLnBrk="1" hangingPunct="1"/>
              <a:r>
                <a:rPr lang="fr-FR" altLang="en-US" sz="1800" dirty="0">
                  <a:latin typeface="+mn-lt"/>
                </a:rPr>
                <a:t>-  </a:t>
              </a:r>
              <a:r>
                <a:rPr lang="nl-BE" altLang="en-US" sz="1800" dirty="0">
                  <a:latin typeface="+mn-lt"/>
                </a:rPr>
                <a:t>Poor angular </a:t>
              </a:r>
              <a:r>
                <a:rPr lang="nl-BE" altLang="en-US" sz="1800" dirty="0" smtClean="0">
                  <a:latin typeface="+mn-lt"/>
                </a:rPr>
                <a:t>resolution</a:t>
              </a:r>
              <a:endParaRPr lang="fr-FR" altLang="en-US" sz="1800" dirty="0">
                <a:latin typeface="+mn-lt"/>
              </a:endParaRPr>
            </a:p>
          </p:txBody>
        </p:sp>
      </p:grpSp>
      <p:grpSp>
        <p:nvGrpSpPr>
          <p:cNvPr id="4" name="Group 3"/>
          <p:cNvGrpSpPr/>
          <p:nvPr/>
        </p:nvGrpSpPr>
        <p:grpSpPr>
          <a:xfrm>
            <a:off x="6303169" y="1295400"/>
            <a:ext cx="2688431" cy="3913672"/>
            <a:chOff x="6303169" y="1295400"/>
            <a:chExt cx="2688431" cy="3913672"/>
          </a:xfrm>
        </p:grpSpPr>
        <p:pic>
          <p:nvPicPr>
            <p:cNvPr id="23556" name="Image 9" descr="tau.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3169" y="1295400"/>
              <a:ext cx="26146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ZoneTexte 10"/>
            <p:cNvSpPr txBox="1">
              <a:spLocks noChangeArrowheads="1"/>
            </p:cNvSpPr>
            <p:nvPr/>
          </p:nvSpPr>
          <p:spPr bwMode="auto">
            <a:xfrm>
              <a:off x="6461997" y="3639412"/>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a:t>
              </a:r>
              <a:r>
                <a:rPr lang="fr-FR" altLang="en-US" dirty="0" smtClean="0">
                  <a:latin typeface="+mn-lt"/>
                </a:rPr>
                <a:t>neutrino</a:t>
              </a:r>
              <a:endParaRPr lang="fr-FR" altLang="en-US" dirty="0">
                <a:latin typeface="+mn-lt"/>
              </a:endParaRP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smtClean="0">
                  <a:latin typeface="+mn-lt"/>
                </a:rPr>
                <a:t>capability</a:t>
              </a:r>
              <a:endParaRPr lang="fr-FR" altLang="en-US" sz="1800" dirty="0" smtClean="0">
                <a:latin typeface="+mn-lt"/>
              </a:endParaRPr>
            </a:p>
            <a:p>
              <a:pPr eaLnBrk="1" hangingPunct="1"/>
              <a:r>
                <a:rPr lang="fr-FR" altLang="en-US" sz="1800" dirty="0" smtClean="0">
                  <a:latin typeface="+mn-lt"/>
                </a:rPr>
                <a:t>- </a:t>
              </a:r>
              <a:r>
                <a:rPr lang="fr-FR" altLang="en-US" sz="1800" dirty="0" err="1" smtClean="0">
                  <a:latin typeface="+mn-lt"/>
                </a:rPr>
                <a:t>Low</a:t>
              </a:r>
              <a:r>
                <a:rPr lang="fr-FR" altLang="en-US" sz="1800" dirty="0" smtClean="0">
                  <a:latin typeface="+mn-lt"/>
                </a:rPr>
                <a:t> rate</a:t>
              </a:r>
              <a:endParaRPr lang="fr-FR" altLang="en-US" sz="1800" dirty="0">
                <a:latin typeface="+mn-lt"/>
              </a:endParaRPr>
            </a:p>
          </p:txBody>
        </p:sp>
      </p:grpSp>
      <mc:AlternateContent xmlns:mc="http://schemas.openxmlformats.org/markup-compatibility/2006" xmlns:a14="http://schemas.microsoft.com/office/drawing/2010/main">
        <mc:Choice Requires="a14">
          <p:sp>
            <p:nvSpPr>
              <p:cNvPr id="23561" name="TextBox 1"/>
              <p:cNvSpPr txBox="1">
                <a:spLocks noChangeArrowheads="1"/>
              </p:cNvSpPr>
              <p:nvPr/>
            </p:nvSpPr>
            <p:spPr bwMode="auto">
              <a:xfrm>
                <a:off x="1989840" y="5728960"/>
                <a:ext cx="5606022"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smtClean="0"/>
                  <a:t>Tracks: ≤1</a:t>
                </a:r>
                <a14:m>
                  <m:oMath xmlns:m="http://schemas.openxmlformats.org/officeDocument/2006/math">
                    <m:r>
                      <a:rPr lang="it-IT" altLang="en-US" sz="2000" i="1" smtClean="0">
                        <a:latin typeface="Cambria Math" charset="0"/>
                        <a:ea typeface="Cambria Math" charset="0"/>
                        <a:cs typeface="Cambria Math" charset="0"/>
                      </a:rPr>
                      <m:t>°</m:t>
                    </m:r>
                  </m:oMath>
                </a14:m>
                <a:r>
                  <a:rPr lang="en-US" altLang="en-US" sz="2000" dirty="0" smtClean="0"/>
                  <a:t> </a:t>
                </a:r>
                <a:r>
                  <a:rPr lang="en-US" altLang="en-US" sz="2000" dirty="0"/>
                  <a:t>angular resolution</a:t>
                </a:r>
              </a:p>
              <a:p>
                <a:pPr eaLnBrk="1" hangingPunct="1">
                  <a:buFont typeface="Arial" charset="0"/>
                  <a:buChar char="•"/>
                </a:pPr>
                <a:r>
                  <a:rPr lang="en-US" altLang="en-US" sz="2000" dirty="0" smtClean="0"/>
                  <a:t>Cascades/showers: </a:t>
                </a:r>
                <a:r>
                  <a:rPr lang="en-US" altLang="en-US" sz="2000" dirty="0"/>
                  <a:t>~</a:t>
                </a:r>
                <a:r>
                  <a:rPr lang="en-US" altLang="en-US" sz="2000" dirty="0" smtClean="0"/>
                  <a:t>15</a:t>
                </a:r>
                <a14:m>
                  <m:oMath xmlns:m="http://schemas.openxmlformats.org/officeDocument/2006/math">
                    <m:r>
                      <a:rPr lang="it-IT" altLang="en-US" sz="2000" i="1">
                        <a:latin typeface="Cambria Math" charset="0"/>
                        <a:ea typeface="Cambria Math" charset="0"/>
                        <a:cs typeface="Cambria Math" charset="0"/>
                      </a:rPr>
                      <m:t>°</m:t>
                    </m:r>
                  </m:oMath>
                </a14:m>
                <a:r>
                  <a:rPr lang="en-US" altLang="en-US" sz="2000" dirty="0"/>
                  <a:t> angular resolution</a:t>
                </a:r>
              </a:p>
            </p:txBody>
          </p:sp>
        </mc:Choice>
        <mc:Fallback xmlns="">
          <p:sp>
            <p:nvSpPr>
              <p:cNvPr id="23561" name="TextBox 1"/>
              <p:cNvSpPr txBox="1">
                <a:spLocks noRot="1" noChangeAspect="1" noMove="1" noResize="1" noEditPoints="1" noAdjustHandles="1" noChangeArrowheads="1" noChangeShapeType="1" noTextEdit="1"/>
              </p:cNvSpPr>
              <p:nvPr/>
            </p:nvSpPr>
            <p:spPr bwMode="auto">
              <a:xfrm>
                <a:off x="1989840" y="5728960"/>
                <a:ext cx="5606022" cy="707886"/>
              </a:xfrm>
              <a:prstGeom prst="rect">
                <a:avLst/>
              </a:prstGeom>
              <a:blipFill rotWithShape="0">
                <a:blip r:embed="rId6"/>
                <a:stretch>
                  <a:fillRect l="-978" t="-4310" b="-155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8</a:t>
            </a:fld>
            <a:endParaRPr lang="en-US" dirty="0"/>
          </a:p>
        </p:txBody>
      </p:sp>
    </p:spTree>
    <p:extLst>
      <p:ext uri="{BB962C8B-B14F-4D97-AF65-F5344CB8AC3E}">
        <p14:creationId xmlns:p14="http://schemas.microsoft.com/office/powerpoint/2010/main" val="147031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869952"/>
            <a:ext cx="4772607" cy="3473448"/>
          </a:xfrm>
          <a:prstGeom prst="rect">
            <a:avLst/>
          </a:prstGeom>
        </p:spPr>
      </p:pic>
      <p:sp>
        <p:nvSpPr>
          <p:cNvPr id="2" name="Title 1"/>
          <p:cNvSpPr>
            <a:spLocks noGrp="1"/>
          </p:cNvSpPr>
          <p:nvPr>
            <p:ph type="title"/>
          </p:nvPr>
        </p:nvSpPr>
        <p:spPr>
          <a:xfrm>
            <a:off x="381000" y="0"/>
            <a:ext cx="8229600" cy="762000"/>
          </a:xfrm>
        </p:spPr>
        <p:txBody>
          <a:bodyPr/>
          <a:lstStyle/>
          <a:p>
            <a:r>
              <a:rPr lang="en-US" dirty="0" smtClean="0"/>
              <a:t>MeV neutrino detection with </a:t>
            </a:r>
            <a:r>
              <a:rPr lang="en-US" dirty="0" err="1" smtClean="0"/>
              <a:t>IceCube</a:t>
            </a:r>
            <a:r>
              <a:rPr lang="en-US" dirty="0" smtClean="0"/>
              <a:t>,</a:t>
            </a:r>
            <a:br>
              <a:rPr lang="en-US" dirty="0" smtClean="0"/>
            </a:br>
            <a:r>
              <a:rPr lang="en-US" dirty="0" smtClean="0"/>
              <a:t>for supernovae and other transients</a:t>
            </a:r>
            <a:endParaRPr lang="en-US" dirty="0"/>
          </a:p>
        </p:txBody>
      </p:sp>
      <p:sp>
        <p:nvSpPr>
          <p:cNvPr id="3" name="Content Placeholder 2"/>
          <p:cNvSpPr>
            <a:spLocks noGrp="1"/>
          </p:cNvSpPr>
          <p:nvPr>
            <p:ph idx="1"/>
          </p:nvPr>
        </p:nvSpPr>
        <p:spPr>
          <a:xfrm>
            <a:off x="3312" y="4267200"/>
            <a:ext cx="8912087" cy="2590800"/>
          </a:xfrm>
        </p:spPr>
        <p:txBody>
          <a:bodyPr/>
          <a:lstStyle/>
          <a:p>
            <a:r>
              <a:rPr lang="en-US" sz="1800" dirty="0" smtClean="0"/>
              <a:t>Above 1.8 MeV, electron anti neutrinos induce inverse beta decay, producing a neutron and a positron</a:t>
            </a:r>
          </a:p>
          <a:p>
            <a:r>
              <a:rPr lang="en-US" sz="1800" dirty="0" smtClean="0"/>
              <a:t>Positron produces Cherenkov photons before annihilating</a:t>
            </a:r>
          </a:p>
          <a:p>
            <a:r>
              <a:rPr lang="en-US" sz="1800" dirty="0" smtClean="0"/>
              <a:t>Each photomultiplier tube can detect a local sphere of neutrino interactions</a:t>
            </a:r>
          </a:p>
          <a:p>
            <a:r>
              <a:rPr lang="en-US" sz="1800" dirty="0" smtClean="0"/>
              <a:t>A burst of MeV neutrinos is detectable as a cumulative rise in the photon rates across many photomultiplier tubes</a:t>
            </a:r>
          </a:p>
          <a:p>
            <a:r>
              <a:rPr lang="en-US" sz="1800" dirty="0" smtClean="0"/>
              <a:t>Useful for detecting supernova neutrinos and other MeV neutrino bursts</a:t>
            </a:r>
            <a:endParaRPr lang="en-US" sz="1800" dirty="0"/>
          </a:p>
        </p:txBody>
      </p:sp>
      <p:sp>
        <p:nvSpPr>
          <p:cNvPr id="5" name="TextBox 4"/>
          <p:cNvSpPr txBox="1"/>
          <p:nvPr/>
        </p:nvSpPr>
        <p:spPr>
          <a:xfrm>
            <a:off x="3124200" y="2383910"/>
            <a:ext cx="3425297" cy="369332"/>
          </a:xfrm>
          <a:prstGeom prst="rect">
            <a:avLst/>
          </a:prstGeom>
          <a:noFill/>
        </p:spPr>
        <p:txBody>
          <a:bodyPr wrap="none" rtlCol="0">
            <a:spAutoFit/>
          </a:bodyPr>
          <a:lstStyle/>
          <a:p>
            <a:r>
              <a:rPr lang="en-US" sz="1800" dirty="0" err="1" smtClean="0"/>
              <a:t>IceCube</a:t>
            </a:r>
            <a:r>
              <a:rPr lang="en-US" sz="1800" dirty="0" smtClean="0"/>
              <a:t>, A&amp;A 535, A109 (2011)</a:t>
            </a:r>
            <a:endParaRPr lang="en-US" sz="1800" dirty="0"/>
          </a:p>
        </p:txBody>
      </p:sp>
      <p:sp>
        <p:nvSpPr>
          <p:cNvPr id="4" name="Footer Placeholder 3"/>
          <p:cNvSpPr>
            <a:spLocks noGrp="1"/>
          </p:cNvSpPr>
          <p:nvPr>
            <p:ph type="ftr" sz="quarter" idx="3"/>
          </p:nvPr>
        </p:nvSpPr>
        <p:spPr>
          <a:xfrm>
            <a:off x="0" y="6553200"/>
            <a:ext cx="9144000" cy="304800"/>
          </a:xfrm>
        </p:spPr>
        <p:txBody>
          <a:bodyPr/>
          <a:lstStyle/>
          <a:p>
            <a:pPr>
              <a:defRPr/>
            </a:pPr>
            <a:r>
              <a:rPr lang="mr-IN" smtClean="0"/>
              <a:t>Justin Vandenbroucke                                          IceCube highlights</a:t>
            </a:r>
            <a:endParaRPr lang="en-US"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9</a:t>
            </a:fld>
            <a:endParaRPr lang="en-US" dirty="0"/>
          </a:p>
        </p:txBody>
      </p:sp>
    </p:spTree>
    <p:extLst>
      <p:ext uri="{BB962C8B-B14F-4D97-AF65-F5344CB8AC3E}">
        <p14:creationId xmlns:p14="http://schemas.microsoft.com/office/powerpoint/2010/main" val="11833407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40146</TotalTime>
  <Words>9664</Words>
  <Application>Microsoft Macintosh PowerPoint</Application>
  <PresentationFormat>On-screen Show (4:3)</PresentationFormat>
  <Paragraphs>883</Paragraphs>
  <Slides>71</Slides>
  <Notes>55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71</vt:i4>
      </vt:variant>
    </vt:vector>
  </HeadingPairs>
  <TitlesOfParts>
    <vt:vector size="81" baseType="lpstr">
      <vt:lpstr>Avenir Book</vt:lpstr>
      <vt:lpstr>Calibri</vt:lpstr>
      <vt:lpstr>Cambria Math</vt:lpstr>
      <vt:lpstr>Candara</vt:lpstr>
      <vt:lpstr>Helvetica Neue</vt:lpstr>
      <vt:lpstr>ＭＳ Ｐゴシック</vt:lpstr>
      <vt:lpstr>Symbol</vt:lpstr>
      <vt:lpstr>Wingdings</vt:lpstr>
      <vt:lpstr>Arial</vt:lpstr>
      <vt:lpstr>Office Theme</vt:lpstr>
      <vt:lpstr>Highlights from the IceCube Neutrino Observatory</vt:lpstr>
      <vt:lpstr>Outline</vt:lpstr>
      <vt:lpstr>PowerPoint Presentation</vt:lpstr>
      <vt:lpstr>Distant universe: observable with neutrinos but not protons or gammas</vt:lpstr>
      <vt:lpstr>The IceCube Neutrino Observatory</vt:lpstr>
      <vt:lpstr>PowerPoint Presentation</vt:lpstr>
      <vt:lpstr>IceCube signals and backgrounds</vt:lpstr>
      <vt:lpstr>PowerPoint Presentation</vt:lpstr>
      <vt:lpstr>MeV neutrino detection with IceCube, for supernovae and other transients</vt:lpstr>
      <vt:lpstr>Discovery of a diffuse astrophysical neutrino flux</vt:lpstr>
      <vt:lpstr>PowerPoint Presentation</vt:lpstr>
      <vt:lpstr>A veto technique for starting events</vt:lpstr>
      <vt:lpstr>PowerPoint Presentation</vt:lpstr>
      <vt:lpstr>PowerPoint Presentation</vt:lpstr>
      <vt:lpstr>A more traditional search: up-going muon neutrinos from the Northern hemisphere</vt:lpstr>
      <vt:lpstr>Through-going Northern tracks (8 yr)</vt:lpstr>
      <vt:lpstr>PowerPoint Presentation</vt:lpstr>
      <vt:lpstr>Characterizing the diffuse astrophysical neutrino spectrum</vt:lpstr>
      <vt:lpstr>Astrophysical neutrino flavor ratio</vt:lpstr>
      <vt:lpstr>New (June 2018): High-energy starting events (7.5 years) Discovery of two double-cascade events</vt:lpstr>
      <vt:lpstr>Measurement of neutrino-nucleon cross section using Earth absorption</vt:lpstr>
      <vt:lpstr>Measurement of neutrino-nucleon cross section using Earth absorption</vt:lpstr>
      <vt:lpstr>All-sky search for discrete neutrino sources (neutrino clusters)</vt:lpstr>
      <vt:lpstr>What is producing the neutrinos? constraining candidate sources and source classes</vt:lpstr>
      <vt:lpstr>The neutrinos are not produced predominantly by Fermi-LAT-detected blazars</vt:lpstr>
      <vt:lpstr>The neutrinos are not produced predominantly by gamma-ray bursts</vt:lpstr>
      <vt:lpstr>The neutrinos are not produced predominantly by star-forming galaxies</vt:lpstr>
      <vt:lpstr>Searches for neutrinos in coincidence with gravitational waves</vt:lpstr>
      <vt:lpstr>Searches for neutrinos from fast radio bursts </vt:lpstr>
      <vt:lpstr>Search for Galactic neutrino sources with HAWC + IceCube</vt:lpstr>
      <vt:lpstr>Search for diffuse Galactic neutrinos</vt:lpstr>
      <vt:lpstr>IceCube alerts optical, x-ray, and gamma-ray observatories where and when to point</vt:lpstr>
      <vt:lpstr>IceCube-170922: a muon neutrino in the direction of a flaring GeV-TeV blazar</vt:lpstr>
      <vt:lpstr>IceCube Gen 2: the next generation</vt:lpstr>
      <vt:lpstr>IceCube Upgrade (first stage of Gen 2)</vt:lpstr>
      <vt:lpstr>Conclusions and Outlook</vt:lpstr>
      <vt:lpstr>Advertisement: ICRC 2019 in Madison, Wisconsin July 25 – August 1, 2019</vt:lpstr>
      <vt:lpstr>additional slides</vt:lpstr>
      <vt:lpstr>New (June 2018): Astrophysical neutrino flavor ratio with 7.5 yr HESE events</vt:lpstr>
      <vt:lpstr>New (June 2018): High-energy starting events (7.5 years) Discovery of two double-cascade events</vt:lpstr>
      <vt:lpstr>Angular resolution (tracks from muon neutrinos)</vt:lpstr>
      <vt:lpstr>Search for diffuse Galactic neutrinos</vt:lpstr>
      <vt:lpstr>Search for Galactic neutrinos: diffuse spatial template</vt:lpstr>
      <vt:lpstr>Search for neutrinos in coincidence with gravitational waves from binary black hole mergers (multi-messenger astrophysics without electromagnetic messengers!)</vt:lpstr>
      <vt:lpstr>Validation of direction reconstruction with Moon shadow</vt:lpstr>
      <vt:lpstr>PowerPoint Presentation</vt:lpstr>
      <vt:lpstr>No cosmogenic (GZK) neutrino detection: starting to constrain EHE cosmic rays as protons</vt:lpstr>
      <vt:lpstr>No correlation detected between astrophysical neutrinos and ultra-high-energy cosmic rays</vt:lpstr>
      <vt:lpstr>IceCube Digital Optical Module</vt:lpstr>
      <vt:lpstr>PowerPoint Presentation</vt:lpstr>
      <vt:lpstr>Detector down time &lt; 1%</vt:lpstr>
      <vt:lpstr>PowerPoint Presentation</vt:lpstr>
      <vt:lpstr>Particle accelerators (Hillas plot)</vt:lpstr>
      <vt:lpstr>Search for neutrinos from fast radio bursts in 1 year of data</vt:lpstr>
      <vt:lpstr>Search for neutrinos from fast radio bursts in 6 years of data</vt:lpstr>
      <vt:lpstr>Search for neutrinos from fast radio bursts in 6 years of data</vt:lpstr>
      <vt:lpstr>Looking to the future</vt:lpstr>
      <vt:lpstr>Search for astrophysical tau neutrinos</vt:lpstr>
      <vt:lpstr>Tau neutrino upper limit from three years of 86-string data</vt:lpstr>
      <vt:lpstr>Complementarity of IceCube and ANTARES/KM3NeT</vt:lpstr>
      <vt:lpstr>Search for neutrinos in coincidence with gravitational waves from binary neutron star merger (kilonova)</vt:lpstr>
      <vt:lpstr>An up-going muon neutrino track depositing several PeV</vt:lpstr>
      <vt:lpstr>Complementarity of IceCube and ANTARES/KM3NeT</vt:lpstr>
      <vt:lpstr>IceCube measurement of neutrino-nucleon cross section using Earth absorption</vt:lpstr>
      <vt:lpstr>Two PeV events detected in two years of data</vt:lpstr>
      <vt:lpstr>Evidence for astrophysical neutrinos in two years of data</vt:lpstr>
      <vt:lpstr>Neutrino oscillations</vt:lpstr>
      <vt:lpstr>Sterile neutrino search</vt:lpstr>
      <vt:lpstr>Declination distribution of starting events (four years)</vt:lpstr>
      <vt:lpstr>A possible Glashow resonance event</vt:lpstr>
      <vt:lpstr>An up-going muon neutrino track depositing several PeV</vt:lpstr>
    </vt:vector>
  </TitlesOfParts>
  <Manager/>
  <Company>Stanford University</Company>
  <LinksUpToDate>false</LinksUpToDate>
  <SharedDoc>false</SharedDoc>
  <HyperlinkBase/>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 5 and front-end modules</dc:title>
  <dc:subject/>
  <dc:creator>Justin Vandenbroucke</dc:creator>
  <cp:keywords/>
  <dc:description/>
  <cp:lastModifiedBy>Justin Vandenbroucke</cp:lastModifiedBy>
  <cp:revision>1613</cp:revision>
  <dcterms:created xsi:type="dcterms:W3CDTF">2013-05-10T04:07:05Z</dcterms:created>
  <dcterms:modified xsi:type="dcterms:W3CDTF">2018-06-22T09:36:00Z</dcterms:modified>
  <cp:category/>
</cp:coreProperties>
</file>