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256" r:id="rId2"/>
    <p:sldId id="288" r:id="rId3"/>
    <p:sldId id="258" r:id="rId4"/>
    <p:sldId id="354" r:id="rId5"/>
    <p:sldId id="280" r:id="rId6"/>
    <p:sldId id="355" r:id="rId7"/>
    <p:sldId id="356" r:id="rId8"/>
    <p:sldId id="363" r:id="rId9"/>
    <p:sldId id="257" r:id="rId10"/>
    <p:sldId id="259" r:id="rId11"/>
    <p:sldId id="325" r:id="rId12"/>
    <p:sldId id="276" r:id="rId13"/>
    <p:sldId id="324" r:id="rId14"/>
    <p:sldId id="308" r:id="rId15"/>
    <p:sldId id="346" r:id="rId16"/>
    <p:sldId id="309" r:id="rId17"/>
    <p:sldId id="372" r:id="rId18"/>
    <p:sldId id="377" r:id="rId19"/>
    <p:sldId id="378" r:id="rId20"/>
    <p:sldId id="266" r:id="rId21"/>
    <p:sldId id="267" r:id="rId22"/>
    <p:sldId id="357" r:id="rId23"/>
    <p:sldId id="306" r:id="rId24"/>
    <p:sldId id="272" r:id="rId25"/>
    <p:sldId id="274" r:id="rId26"/>
    <p:sldId id="329" r:id="rId27"/>
    <p:sldId id="358" r:id="rId28"/>
    <p:sldId id="289" r:id="rId29"/>
    <p:sldId id="292" r:id="rId30"/>
    <p:sldId id="293" r:id="rId31"/>
    <p:sldId id="294" r:id="rId32"/>
    <p:sldId id="295" r:id="rId33"/>
    <p:sldId id="296" r:id="rId34"/>
    <p:sldId id="334" r:id="rId35"/>
    <p:sldId id="297" r:id="rId36"/>
    <p:sldId id="298" r:id="rId37"/>
    <p:sldId id="299" r:id="rId38"/>
    <p:sldId id="300" r:id="rId39"/>
    <p:sldId id="303" r:id="rId40"/>
    <p:sldId id="304" r:id="rId41"/>
    <p:sldId id="301" r:id="rId42"/>
    <p:sldId id="320" r:id="rId43"/>
    <p:sldId id="373" r:id="rId44"/>
    <p:sldId id="337" r:id="rId45"/>
    <p:sldId id="305" r:id="rId46"/>
    <p:sldId id="338" r:id="rId47"/>
    <p:sldId id="360" r:id="rId48"/>
    <p:sldId id="344" r:id="rId49"/>
    <p:sldId id="339" r:id="rId50"/>
    <p:sldId id="343" r:id="rId51"/>
    <p:sldId id="376" r:id="rId52"/>
    <p:sldId id="345" r:id="rId53"/>
    <p:sldId id="374" r:id="rId54"/>
    <p:sldId id="349" r:id="rId55"/>
    <p:sldId id="371" r:id="rId56"/>
    <p:sldId id="350" r:id="rId57"/>
    <p:sldId id="351" r:id="rId58"/>
    <p:sldId id="284" r:id="rId59"/>
    <p:sldId id="319" r:id="rId60"/>
    <p:sldId id="321" r:id="rId61"/>
    <p:sldId id="323" r:id="rId62"/>
    <p:sldId id="327" r:id="rId63"/>
    <p:sldId id="328" r:id="rId64"/>
    <p:sldId id="331" r:id="rId65"/>
    <p:sldId id="332" r:id="rId66"/>
    <p:sldId id="333" r:id="rId67"/>
    <p:sldId id="335" r:id="rId68"/>
    <p:sldId id="340" r:id="rId69"/>
    <p:sldId id="342" r:id="rId70"/>
    <p:sldId id="352" r:id="rId71"/>
    <p:sldId id="353" r:id="rId72"/>
    <p:sldId id="365" r:id="rId73"/>
    <p:sldId id="364" r:id="rId74"/>
    <p:sldId id="366" r:id="rId75"/>
    <p:sldId id="367" r:id="rId76"/>
    <p:sldId id="369" r:id="rId77"/>
    <p:sldId id="370" r:id="rId78"/>
    <p:sldId id="375" r:id="rId7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6905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131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28C3C-F499-4861-A9F2-F11A454E4B9B}" type="datetimeFigureOut">
              <a:rPr lang="it-IT" smtClean="0"/>
              <a:t>21/06/2018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CE0039-017A-4406-91B9-04155BC086B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189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CE0039-017A-4406-91B9-04155BC086B5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487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C1F50-259C-4DB4-834C-D436890A2D2B}" type="datetime1">
              <a:rPr lang="it-IT" smtClean="0"/>
              <a:t>21/06/2018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77FC2-CB14-4736-87DB-18D517C35478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CAAF2-B559-43FA-B3A4-0F294887BAB7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1679-B404-4B78-91DE-74C11919A8AA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54DC9-2C93-4317-9BC6-E49AE7F2EA00}" type="datetime1">
              <a:rPr lang="it-IT" smtClean="0"/>
              <a:t>21/06/2018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7359D-9AD9-4EF2-9C0B-CC78313C31D7}" type="datetime1">
              <a:rPr lang="it-IT" smtClean="0"/>
              <a:t>21/06/2018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11A0-8A47-4EFD-8637-ADBE6A556372}" type="datetime1">
              <a:rPr lang="it-IT" smtClean="0"/>
              <a:t>21/06/2018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6E98F-6E96-4083-9440-A784FD9563DF}" type="datetime1">
              <a:rPr lang="it-IT" smtClean="0"/>
              <a:t>21/06/2018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7ECFB-1977-4FE9-B9CA-33DF85547B4E}" type="datetime1">
              <a:rPr lang="it-IT" smtClean="0"/>
              <a:t>21/06/2018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DA0C6-7FEB-459B-AA42-49948D6C59DB}" type="datetime1">
              <a:rPr lang="it-IT" smtClean="0"/>
              <a:t>21/06/2018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taglia e arrotonda singolo angolo rettangolo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Triangolo rettangolo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03E02-5D93-4675-92DA-D2ADCC9600F7}" type="datetime1">
              <a:rPr lang="it-IT" smtClean="0"/>
              <a:t>21/06/2018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igura a mano libera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0C58AF7-99D8-4761-B0DE-E9BF34226A6B}" type="datetime1">
              <a:rPr lang="it-IT" smtClean="0"/>
              <a:t>21/06/2018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9D316D-3337-493E-A464-4BE605C6A87B}" type="slidenum">
              <a:rPr lang="it-IT" smtClean="0"/>
              <a:t>‹N›</a:t>
            </a:fld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igura a mano libera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igura a mano libera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437" y="1772816"/>
            <a:ext cx="9144000" cy="3357586"/>
          </a:xfrm>
          <a:gradFill>
            <a:gsLst>
              <a:gs pos="0">
                <a:srgbClr val="FFFF00">
                  <a:alpha val="80000"/>
                </a:srgbClr>
              </a:gs>
              <a:gs pos="62000">
                <a:srgbClr val="FFFF00">
                  <a:alpha val="80000"/>
                </a:srgb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  <a:scene3d>
            <a:camera prst="orthographicFront"/>
            <a:lightRig rig="freezing" dir="t">
              <a:rot lat="0" lon="0" rev="5640000"/>
            </a:lightRig>
          </a:scene3d>
          <a:sp3d>
            <a:bevelT w="101600" prst="riblet"/>
          </a:sp3d>
        </p:spPr>
        <p:txBody>
          <a:bodyPr>
            <a:normAutofit fontScale="9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algn="l"/>
            <a:r>
              <a:rPr lang="en-US" sz="7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en-US" sz="73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en-US" sz="7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3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3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 </a:t>
            </a:r>
            <a:r>
              <a:rPr lang="en-US" sz="73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space</a:t>
            </a:r>
            <a:r>
              <a:rPr lang="en-US" b="1" dirty="0">
                <a:solidFill>
                  <a:srgbClr val="FF0000"/>
                </a:solidFill>
              </a:rPr>
              <a:t/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 Prof. Daniele FARGION </a:t>
            </a:r>
            <a: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 2018,</a:t>
            </a:r>
            <a:r>
              <a:rPr lang="en-US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21 Jun 2018 </a:t>
            </a:r>
            <a: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2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12:20 </a:t>
            </a:r>
            <a: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sz="2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12:40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4338" name="Picture 2" descr="CRIS 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3225" y="0"/>
            <a:ext cx="2390775" cy="144780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86" y="4609380"/>
            <a:ext cx="6120680" cy="2235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9" y="324036"/>
            <a:ext cx="8369439" cy="627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604448" cy="1080120"/>
          </a:xfrm>
        </p:spPr>
        <p:txBody>
          <a:bodyPr>
            <a:noAutofit/>
          </a:bodyPr>
          <a:lstStyle/>
          <a:p>
            <a:r>
              <a:rPr lang="it-IT" sz="4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it-IT" sz="4400" b="1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</a:t>
            </a:r>
            <a:r>
              <a:rPr lang="it-IT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it-IT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TeVs</a:t>
            </a: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it-IT" sz="44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lang="it-IT" sz="4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oscillate to </a:t>
            </a:r>
            <a:r>
              <a:rPr lang="it-IT" sz="44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</a:t>
            </a: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along</a:t>
            </a:r>
            <a:r>
              <a:rPr lang="it-IT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Earth : </a:t>
            </a:r>
            <a:r>
              <a:rPr lang="it-IT" sz="4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4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4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must in </a:t>
            </a:r>
            <a:r>
              <a:rPr lang="it-IT" sz="44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astrophysics</a:t>
            </a:r>
            <a:r>
              <a:rPr lang="it-IT" sz="44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44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2936"/>
            <a:ext cx="7643192" cy="3471664"/>
          </a:xfrm>
        </p:spPr>
        <p:txBody>
          <a:bodyPr>
            <a:normAutofit fontScale="70000" lnSpcReduction="20000"/>
          </a:bodyPr>
          <a:lstStyle/>
          <a:p>
            <a:r>
              <a:rPr lang="it-IT" sz="7200" b="1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it-IT" sz="72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errestrial</a:t>
            </a:r>
            <a:r>
              <a:rPr lang="it-IT" sz="7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2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Prompt</a:t>
            </a:r>
            <a:r>
              <a:rPr lang="it-IT" sz="7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sz="72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sz="7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2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almost</a:t>
            </a:r>
            <a:r>
              <a:rPr lang="it-IT" sz="72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200" b="1" i="1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absent</a:t>
            </a:r>
            <a:endParaRPr lang="it-IT" sz="7200" b="1" i="1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</a:t>
            </a:r>
            <a:r>
              <a:rPr lang="it-IT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7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sz="7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</a:t>
            </a:r>
            <a:r>
              <a:rPr lang="it-IT" sz="7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2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72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72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noisefree</a:t>
            </a:r>
            <a:endParaRPr lang="it-IT" sz="7200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7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254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5544" y="1340768"/>
            <a:ext cx="8972960" cy="114300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a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physics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test</a:t>
            </a:r>
            <a:endParaRPr lang="it-IT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2" y="2722364"/>
            <a:ext cx="8995412" cy="3010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100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foundamental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PeVs-EeV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are </a:t>
            </a:r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UHECR</a:t>
            </a:r>
          </a:p>
          <a:p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Muons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polluted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CR</a:t>
            </a:r>
          </a:p>
          <a:p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 a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polluted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by  CR</a:t>
            </a:r>
          </a:p>
          <a:p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are 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prompt</a:t>
            </a:r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cannot</a:t>
            </a:r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be in Earth 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mixing or 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prompt</a:t>
            </a:r>
            <a:r>
              <a:rPr lang="it-IT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noises</a:t>
            </a:r>
            <a:endParaRPr lang="it-IT" b="1" i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neutrino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guaranted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</a:t>
            </a:r>
            <a:r>
              <a:rPr lang="it-IT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b="1" i="1" dirty="0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mixing </a:t>
            </a:r>
          </a:p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produce  just 1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tracks</a:t>
            </a:r>
            <a:endParaRPr lang="it-IT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produce (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(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-&gt;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Billions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secondaries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huge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area (km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</a:t>
            </a:r>
            <a:r>
              <a:rPr lang="it-IT" sz="30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Huge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amplifier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energies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 </a:t>
            </a:r>
            <a:r>
              <a:rPr lang="it-IT" sz="3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</a:t>
            </a:r>
            <a:r>
              <a:rPr lang="it-IT" sz="3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area</a:t>
            </a:r>
          </a:p>
        </p:txBody>
      </p:sp>
      <p:sp>
        <p:nvSpPr>
          <p:cNvPr id="4" name="Freccia a destra 3"/>
          <p:cNvSpPr/>
          <p:nvPr/>
        </p:nvSpPr>
        <p:spPr>
          <a:xfrm>
            <a:off x="144016" y="5229200"/>
            <a:ext cx="539552" cy="360040"/>
          </a:xfrm>
          <a:prstGeom prst="rightArrow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4062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1926" y="3429000"/>
            <a:ext cx="7859216" cy="50632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from Earth, 15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ago</a:t>
            </a:r>
            <a:endParaRPr lang="it-IT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145789"/>
            <a:ext cx="9252520" cy="230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9008201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498" y="780007"/>
            <a:ext cx="89568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1997: The Tau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1999.</a:t>
            </a:r>
          </a:p>
          <a:p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2000: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Discovering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9918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93" y="1679823"/>
            <a:ext cx="7737723" cy="5205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704088"/>
            <a:ext cx="9505056" cy="975735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UHE Tau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winning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ccia in giù 2"/>
          <p:cNvSpPr/>
          <p:nvPr/>
        </p:nvSpPr>
        <p:spPr>
          <a:xfrm>
            <a:off x="4233450" y="2276872"/>
            <a:ext cx="1224136" cy="1656184"/>
          </a:xfrm>
          <a:prstGeom prst="downArrow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788024" y="1268760"/>
            <a:ext cx="1224136" cy="1656184"/>
          </a:xfrm>
          <a:prstGeom prst="downArrow">
            <a:avLst/>
          </a:prstGeom>
          <a:solidFill>
            <a:srgbClr val="FF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85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7600" y="858951"/>
            <a:ext cx="7411444" cy="3528392"/>
          </a:xfrm>
        </p:spPr>
        <p:txBody>
          <a:bodyPr>
            <a:noAutofit/>
          </a:bodyPr>
          <a:lstStyle/>
          <a:p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became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actual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soon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Kamiokande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claimed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neutrino  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anomaly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oscillated</a:t>
            </a: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tau)</a:t>
            </a:r>
            <a:b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800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ICRC 1999</a:t>
            </a:r>
            <a:endParaRPr lang="it-IT" sz="4800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09120"/>
            <a:ext cx="8059516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48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3766" y="1925960"/>
            <a:ext cx="8229600" cy="1143000"/>
          </a:xfrm>
        </p:spPr>
        <p:txBody>
          <a:bodyPr>
            <a:noAutofit/>
          </a:bodyPr>
          <a:lstStyle/>
          <a:p>
            <a:pPr>
              <a:tabLst>
                <a:tab pos="1978025" algn="l"/>
              </a:tabLst>
            </a:pP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the top of Mountains: ASHRA and MAGIC</a:t>
            </a:r>
            <a:b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</a:t>
            </a:r>
            <a:r>
              <a:rPr lang="it-IT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maybe</a:t>
            </a:r>
            <a: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CTA from the Top Mountain</a:t>
            </a:r>
            <a:br>
              <a:rPr lang="it-IT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ETNA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Telescope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array: PERFECT  tau detector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comparable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&gt; 10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ICECUBE</a:t>
            </a:r>
            <a:b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</a:t>
            </a:r>
            <a:r>
              <a:rPr lang="it-IT" sz="32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mass: THEY ARE HERE AND ARE ALIVE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lum bright="-6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6" y="3215823"/>
            <a:ext cx="8538713" cy="316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50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b="1" i="1" dirty="0" err="1" smtClean="0">
                <a:solidFill>
                  <a:schemeClr val="accent4">
                    <a:lumMod val="50000"/>
                  </a:schemeClr>
                </a:solidFill>
              </a:rPr>
              <a:t>Muon</a:t>
            </a:r>
            <a:r>
              <a:rPr lang="it-IT" sz="4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4000" b="1" i="1" dirty="0" err="1" smtClean="0">
                <a:solidFill>
                  <a:schemeClr val="accent4">
                    <a:lumMod val="50000"/>
                  </a:schemeClr>
                </a:solidFill>
              </a:rPr>
              <a:t>Telescope</a:t>
            </a:r>
            <a:r>
              <a:rPr lang="it-IT" sz="4000" b="1" i="1" dirty="0" smtClean="0">
                <a:solidFill>
                  <a:schemeClr val="accent4">
                    <a:lumMod val="50000"/>
                  </a:schemeClr>
                </a:solidFill>
              </a:rPr>
              <a:t> in ETNA</a:t>
            </a:r>
            <a:br>
              <a:rPr lang="it-IT" sz="4000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sz="4000" b="1" i="1" dirty="0" smtClean="0">
                <a:solidFill>
                  <a:schemeClr val="accent4">
                    <a:lumMod val="50000"/>
                  </a:schemeClr>
                </a:solidFill>
              </a:rPr>
              <a:t>ALSO  FOR </a:t>
            </a:r>
            <a:r>
              <a:rPr lang="it-IT" sz="4000" b="1" i="1" dirty="0" err="1" smtClean="0">
                <a:solidFill>
                  <a:schemeClr val="accent4">
                    <a:lumMod val="50000"/>
                  </a:schemeClr>
                </a:solidFill>
              </a:rPr>
              <a:t>TAUs</a:t>
            </a:r>
            <a:r>
              <a:rPr lang="it-IT" sz="4000" b="1" i="1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4000" b="1" i="1" dirty="0" err="1" smtClean="0">
                <a:solidFill>
                  <a:schemeClr val="accent4">
                    <a:lumMod val="50000"/>
                  </a:schemeClr>
                </a:solidFill>
              </a:rPr>
              <a:t>airshower</a:t>
            </a:r>
            <a:r>
              <a:rPr lang="it-IT" sz="4000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it-IT" sz="4000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it-IT" sz="4000" b="1" i="1" dirty="0">
                <a:solidFill>
                  <a:schemeClr val="accent4">
                    <a:lumMod val="50000"/>
                  </a:schemeClr>
                </a:solidFill>
              </a:rPr>
              <a:t>arXiv:1805.11612v1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it-IT" b="1" i="1" dirty="0" smtClean="0">
                <a:solidFill>
                  <a:srgbClr val="FF0000"/>
                </a:solidFill>
              </a:rPr>
              <a:t>The MEV </a:t>
            </a:r>
            <a:r>
              <a:rPr lang="it-IT" b="1" i="1" dirty="0" err="1" smtClean="0">
                <a:solidFill>
                  <a:srgbClr val="FF0000"/>
                </a:solidFill>
              </a:rPr>
              <a:t>project</a:t>
            </a:r>
            <a:r>
              <a:rPr lang="it-IT" b="1" i="1" dirty="0" smtClean="0">
                <a:solidFill>
                  <a:srgbClr val="FF0000"/>
                </a:solidFill>
              </a:rPr>
              <a:t>: design and </a:t>
            </a:r>
            <a:r>
              <a:rPr lang="it-IT" b="1" i="1" dirty="0" err="1" smtClean="0">
                <a:solidFill>
                  <a:srgbClr val="FF0000"/>
                </a:solidFill>
              </a:rPr>
              <a:t>testing</a:t>
            </a:r>
            <a:r>
              <a:rPr lang="it-IT" b="1" i="1" dirty="0" smtClean="0">
                <a:solidFill>
                  <a:srgbClr val="FF0000"/>
                </a:solidFill>
              </a:rPr>
              <a:t> of a new high-</a:t>
            </a:r>
            <a:r>
              <a:rPr lang="it-IT" b="1" i="1" dirty="0" err="1" smtClean="0">
                <a:solidFill>
                  <a:srgbClr val="FF0000"/>
                </a:solidFill>
              </a:rPr>
              <a:t>resolution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telescope</a:t>
            </a:r>
            <a:r>
              <a:rPr lang="it-IT" b="1" i="1" dirty="0" smtClean="0">
                <a:solidFill>
                  <a:srgbClr val="FF0000"/>
                </a:solidFill>
              </a:rPr>
              <a:t> for </a:t>
            </a:r>
            <a:r>
              <a:rPr lang="it-IT" b="1" i="1" dirty="0" err="1" smtClean="0">
                <a:solidFill>
                  <a:srgbClr val="FF0000"/>
                </a:solidFill>
              </a:rPr>
              <a:t>Muography</a:t>
            </a:r>
            <a:r>
              <a:rPr lang="it-IT" b="1" i="1" dirty="0" smtClean="0">
                <a:solidFill>
                  <a:srgbClr val="FF0000"/>
                </a:solidFill>
              </a:rPr>
              <a:t> of Etna Volcano </a:t>
            </a:r>
            <a:r>
              <a:rPr lang="it-IT" dirty="0" smtClean="0"/>
              <a:t>D. Lo Presti1,2, G. Gallo1,3,*, D.L. Bonanno 2 , G. Bonanno 4 , D.G. Bongiovanni 3 , D. Carbone 5 , C. </a:t>
            </a:r>
            <a:r>
              <a:rPr lang="it-IT" dirty="0" err="1" smtClean="0"/>
              <a:t>Ferlito</a:t>
            </a:r>
            <a:r>
              <a:rPr lang="it-IT" dirty="0" smtClean="0"/>
              <a:t> 6 , J. </a:t>
            </a:r>
            <a:r>
              <a:rPr lang="it-IT" dirty="0" err="1" smtClean="0"/>
              <a:t>Imm`e</a:t>
            </a:r>
            <a:r>
              <a:rPr lang="it-IT" dirty="0" smtClean="0"/>
              <a:t> 1 , P</a:t>
            </a:r>
            <a:r>
              <a:rPr lang="it-IT" dirty="0" smtClean="0">
                <a:solidFill>
                  <a:srgbClr val="FF0000"/>
                </a:solidFill>
              </a:rPr>
              <a:t>. 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Rocca1,2 </a:t>
            </a:r>
            <a:r>
              <a:rPr lang="it-IT" dirty="0" smtClean="0"/>
              <a:t>, F. </a:t>
            </a:r>
            <a:r>
              <a:rPr lang="it-IT" dirty="0" err="1" smtClean="0"/>
              <a:t>Longhitano</a:t>
            </a:r>
            <a:r>
              <a:rPr lang="it-IT" dirty="0" smtClean="0"/>
              <a:t> 2 , A. Messina 5 , S. </a:t>
            </a:r>
            <a:r>
              <a:rPr lang="it-IT" dirty="0" err="1" smtClean="0"/>
              <a:t>Reito</a:t>
            </a:r>
            <a:r>
              <a:rPr lang="it-IT" dirty="0" smtClean="0"/>
              <a:t> 2 </a:t>
            </a:r>
            <a:r>
              <a:rPr lang="it-IT" dirty="0" smtClean="0">
                <a:solidFill>
                  <a:srgbClr val="FF0000"/>
                </a:solidFill>
              </a:rPr>
              <a:t>,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Riggi1,2</a:t>
            </a:r>
            <a:r>
              <a:rPr lang="it-IT" dirty="0" smtClean="0"/>
              <a:t>, G. Russo1,2 , L. Zuccarello7,5 </a:t>
            </a:r>
          </a:p>
          <a:p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PS plane, therefore, is a matrix of N × N pixels, with N = 99. Let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fi,j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bk,l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the pixels of front and back matrix, respectively, with </a:t>
            </a:r>
            <a:r>
              <a:rPr lang="en-US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j, k and l ranging from 1 to 99.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298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988840"/>
            <a:ext cx="7571184" cy="576064"/>
          </a:xfrm>
        </p:spPr>
        <p:txBody>
          <a:bodyPr>
            <a:noAutofit/>
          </a:bodyPr>
          <a:lstStyle/>
          <a:p>
            <a: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ALREADY    </a:t>
            </a:r>
            <a:r>
              <a:rPr lang="it-IT" sz="4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tested</a:t>
            </a:r>
            <a: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4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</a:t>
            </a:r>
            <a: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3000 </a:t>
            </a:r>
            <a:r>
              <a:rPr lang="it-IT" sz="4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meter</a:t>
            </a:r>
            <a: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ETNA-</a:t>
            </a:r>
            <a:r>
              <a:rPr lang="it-IT" sz="40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COMPARABLE or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even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40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better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than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ICECUBE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above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20 PEV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energy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19</a:t>
            </a:fld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1710"/>
            <a:ext cx="522922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3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787208" cy="648462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</a:t>
            </a:r>
            <a:r>
              <a:rPr lang="it-IT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it-IT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352550"/>
            <a:ext cx="870585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75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686800" cy="1143000"/>
          </a:xfrm>
        </p:spPr>
        <p:txBody>
          <a:bodyPr>
            <a:noAutofit/>
          </a:bodyPr>
          <a:lstStyle/>
          <a:p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and Tau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horizons</a:t>
            </a:r>
            <a:endParaRPr lang="it-IT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557" y="1564372"/>
            <a:ext cx="6622628" cy="260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33056"/>
            <a:ext cx="6407819" cy="283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>
            <a:off x="216024" y="2780928"/>
            <a:ext cx="827584" cy="504056"/>
          </a:xfrm>
          <a:prstGeom prst="rightArrow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a destra 5"/>
          <p:cNvSpPr/>
          <p:nvPr/>
        </p:nvSpPr>
        <p:spPr>
          <a:xfrm>
            <a:off x="216024" y="4869160"/>
            <a:ext cx="827584" cy="504056"/>
          </a:xfrm>
          <a:prstGeom prst="rightArrow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20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escaping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Earth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Earth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opacity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mostly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upward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4864"/>
            <a:ext cx="8229600" cy="195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964" y="4091532"/>
            <a:ext cx="6311428" cy="2649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destra 4"/>
          <p:cNvSpPr/>
          <p:nvPr/>
        </p:nvSpPr>
        <p:spPr>
          <a:xfrm>
            <a:off x="216024" y="4581128"/>
            <a:ext cx="827584" cy="504056"/>
          </a:xfrm>
          <a:prstGeom prst="rightArrow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21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992120"/>
            <a:ext cx="7139136" cy="420656"/>
          </a:xfrm>
        </p:spPr>
        <p:txBody>
          <a:bodyPr>
            <a:noAutofit/>
          </a:bodyPr>
          <a:lstStyle/>
          <a:p>
            <a:r>
              <a:rPr lang="it-IT" sz="6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Uptaus</a:t>
            </a:r>
            <a:r>
              <a:rPr lang="it-IT" sz="6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6000" b="1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Hortaus</a:t>
            </a:r>
            <a:endParaRPr lang="it-IT" sz="6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58644"/>
            <a:ext cx="8066011" cy="540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a destra 2"/>
          <p:cNvSpPr/>
          <p:nvPr/>
        </p:nvSpPr>
        <p:spPr>
          <a:xfrm>
            <a:off x="216024" y="4581128"/>
            <a:ext cx="827584" cy="504056"/>
          </a:xfrm>
          <a:prstGeom prst="rightArrow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a destra 4"/>
          <p:cNvSpPr/>
          <p:nvPr/>
        </p:nvSpPr>
        <p:spPr>
          <a:xfrm>
            <a:off x="216024" y="5229200"/>
            <a:ext cx="827584" cy="504056"/>
          </a:xfrm>
          <a:prstGeom prst="rightArrow">
            <a:avLst/>
          </a:prstGeom>
          <a:solidFill>
            <a:schemeClr val="accent1"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413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704088"/>
            <a:ext cx="7931224" cy="924712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Euso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Upward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rare,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mostly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Earth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horizons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8143875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4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003232" cy="727663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Anita and the 35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upward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431751"/>
            <a:ext cx="8943975" cy="538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>
          <a:xfrm>
            <a:off x="6444208" y="2924944"/>
            <a:ext cx="792088" cy="1197619"/>
          </a:xfrm>
          <a:prstGeom prst="downArrow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539552" y="3887565"/>
            <a:ext cx="792088" cy="1197619"/>
          </a:xfrm>
          <a:prstGeom prst="downArrow">
            <a:avLst/>
          </a:prstGeom>
          <a:solidFill>
            <a:srgbClr val="00B050">
              <a:alpha val="34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89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0106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detecting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by GD: </a:t>
            </a:r>
            <a:b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young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showers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Cherenkov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space</a:t>
            </a:r>
            <a:endParaRPr lang="it-IT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6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36912"/>
            <a:ext cx="8070154" cy="2988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071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704088"/>
            <a:ext cx="8172400" cy="852704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Fluorescence</a:t>
            </a:r>
            <a:r>
              <a:rPr lang="it-IT" dirty="0" smtClean="0"/>
              <a:t> and </a:t>
            </a:r>
            <a:r>
              <a:rPr lang="it-IT" dirty="0" err="1" smtClean="0"/>
              <a:t>Cherenkov</a:t>
            </a:r>
            <a:r>
              <a:rPr lang="it-IT" dirty="0" smtClean="0"/>
              <a:t> </a:t>
            </a:r>
            <a:r>
              <a:rPr lang="it-IT" dirty="0" err="1" smtClean="0"/>
              <a:t>lights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6877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29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estimate the </a:t>
            </a:r>
            <a:r>
              <a:rPr lang="it-IT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Upward</a:t>
            </a:r>
            <a:r>
              <a:rPr lang="it-IT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Tau?</a:t>
            </a:r>
            <a:endParaRPr lang="it-IT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29060"/>
            <a:ext cx="4608512" cy="471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06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795320" cy="420656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Earth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skin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skimming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1268760"/>
            <a:ext cx="6105525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27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Lenght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propagation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inside rock and water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6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30" y="2132856"/>
            <a:ext cx="7823538" cy="445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550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7859216" cy="2736304"/>
          </a:xfrm>
        </p:spPr>
        <p:txBody>
          <a:bodyPr>
            <a:normAutofit fontScale="90000"/>
          </a:bodyPr>
          <a:lstStyle/>
          <a:p>
            <a:r>
              <a:rPr lang="it-IT" b="1" i="1" dirty="0" smtClean="0"/>
              <a:t>Neutrino </a:t>
            </a:r>
            <a:r>
              <a:rPr lang="it-IT" b="1" i="1" dirty="0" err="1" smtClean="0"/>
              <a:t>Astronomy</a:t>
            </a:r>
            <a:r>
              <a:rPr lang="it-IT" b="1" i="1" dirty="0" smtClean="0"/>
              <a:t>: </a:t>
            </a:r>
            <a:br>
              <a:rPr lang="it-IT" b="1" i="1" dirty="0" smtClean="0"/>
            </a:b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</a:rPr>
              <a:t>To be or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</a:rPr>
              <a:t> to be? </a:t>
            </a:r>
            <a:br>
              <a:rPr lang="it-IT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it-IT" b="1" i="1" dirty="0" smtClean="0">
                <a:solidFill>
                  <a:srgbClr val="C00000"/>
                </a:solidFill>
              </a:rPr>
              <a:t>The </a:t>
            </a:r>
            <a:r>
              <a:rPr lang="it-IT" b="1" i="1" dirty="0" err="1" smtClean="0">
                <a:solidFill>
                  <a:srgbClr val="C00000"/>
                </a:solidFill>
              </a:rPr>
              <a:t>atmospheric</a:t>
            </a:r>
            <a:r>
              <a:rPr lang="it-IT" b="1" i="1" dirty="0" smtClean="0">
                <a:solidFill>
                  <a:srgbClr val="C00000"/>
                </a:solidFill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</a:rPr>
              <a:t>pollution</a:t>
            </a:r>
            <a:r>
              <a:rPr lang="it-IT" b="1" i="1" dirty="0" smtClean="0">
                <a:solidFill>
                  <a:srgbClr val="C00000"/>
                </a:solidFill>
              </a:rPr>
              <a:t> by </a:t>
            </a:r>
            <a:r>
              <a:rPr lang="it-IT" b="1" i="1" dirty="0" err="1" smtClean="0">
                <a:solidFill>
                  <a:srgbClr val="C00000"/>
                </a:solidFill>
              </a:rPr>
              <a:t>muon</a:t>
            </a:r>
            <a:r>
              <a:rPr lang="it-IT" b="1" i="1" dirty="0" smtClean="0">
                <a:solidFill>
                  <a:srgbClr val="C00000"/>
                </a:solidFill>
              </a:rPr>
              <a:t> and electron </a:t>
            </a:r>
            <a:r>
              <a:rPr lang="it-IT" b="1" i="1" dirty="0" err="1" smtClean="0">
                <a:solidFill>
                  <a:srgbClr val="C00000"/>
                </a:solidFill>
              </a:rPr>
              <a:t>neutrinos</a:t>
            </a:r>
            <a:r>
              <a:rPr lang="it-IT" b="1" i="1" dirty="0" smtClean="0">
                <a:solidFill>
                  <a:srgbClr val="C00000"/>
                </a:solidFill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</a:rPr>
              <a:t>makes</a:t>
            </a:r>
            <a:r>
              <a:rPr lang="it-IT" b="1" i="1" dirty="0" smtClean="0">
                <a:solidFill>
                  <a:srgbClr val="C00000"/>
                </a:solidFill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</a:rPr>
              <a:t>much</a:t>
            </a:r>
            <a:r>
              <a:rPr lang="it-IT" b="1" i="1" dirty="0" smtClean="0">
                <a:solidFill>
                  <a:srgbClr val="C00000"/>
                </a:solidFill>
              </a:rPr>
              <a:t> </a:t>
            </a:r>
            <a:r>
              <a:rPr lang="it-IT" b="1" i="1" dirty="0" err="1" smtClean="0">
                <a:solidFill>
                  <a:srgbClr val="C00000"/>
                </a:solidFill>
              </a:rPr>
              <a:t>noises</a:t>
            </a:r>
            <a:r>
              <a:rPr lang="it-IT" b="1" i="1" dirty="0" smtClean="0">
                <a:solidFill>
                  <a:srgbClr val="C00000"/>
                </a:solidFill>
              </a:rPr>
              <a:t> in ICECUBE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pic>
        <p:nvPicPr>
          <p:cNvPr id="9" name="Picture 4" descr="https://mylittledog.files.wordpress.com/2011/06/hamlet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5" y="3799534"/>
            <a:ext cx="3498752" cy="2915627"/>
          </a:xfrm>
          <a:prstGeom prst="rect">
            <a:avLst/>
          </a:prstGeom>
          <a:noFill/>
        </p:spPr>
      </p:pic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0872" y="10618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for tau air-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Earth, with a finite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size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8000" contras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" y="2492896"/>
            <a:ext cx="8819676" cy="29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4355976" y="2060848"/>
            <a:ext cx="648072" cy="936104"/>
          </a:xfrm>
          <a:prstGeom prst="downArrow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562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199" y="704088"/>
            <a:ext cx="8443913" cy="852704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Penetrating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Lenght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 in water  </a:t>
            </a:r>
            <a:r>
              <a:rPr lang="it-IT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 rock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2000" contras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1556792"/>
            <a:ext cx="8658225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90514"/>
            <a:ext cx="49371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99" y="3140968"/>
            <a:ext cx="352273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86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it-IT" sz="4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it-IT" sz="4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volume </a:t>
            </a:r>
            <a:r>
              <a:rPr lang="it-IT" sz="4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</a:t>
            </a:r>
            <a:r>
              <a:rPr lang="it-IT" sz="4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4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</a:t>
            </a:r>
            <a:r>
              <a:rPr lang="it-IT" sz="4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</a:t>
            </a:r>
            <a:r>
              <a:rPr lang="it-IT" sz="4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km? Water </a:t>
            </a:r>
            <a:r>
              <a:rPr lang="it-IT" sz="4800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</a:t>
            </a:r>
            <a:r>
              <a:rPr lang="it-IT" sz="4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it-IT" sz="48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2152650"/>
            <a:ext cx="81343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99431"/>
            <a:ext cx="49371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35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7776864" cy="36004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Mass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equivalent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square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</a:t>
            </a:r>
            <a:b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Rock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loose</a:t>
            </a:r>
            <a:endParaRPr lang="it-IT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01477"/>
            <a:ext cx="855345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in giù 4"/>
          <p:cNvSpPr/>
          <p:nvPr/>
        </p:nvSpPr>
        <p:spPr>
          <a:xfrm>
            <a:off x="5804520" y="1565176"/>
            <a:ext cx="432048" cy="675729"/>
          </a:xfrm>
          <a:prstGeom prst="downArrow">
            <a:avLst/>
          </a:prstGeom>
          <a:solidFill>
            <a:schemeClr val="accent4">
              <a:lumMod val="40000"/>
              <a:lumOff val="6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66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704088"/>
            <a:ext cx="7715200" cy="780696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Internal</a:t>
            </a:r>
            <a:r>
              <a:rPr lang="it-IT" dirty="0" smtClean="0"/>
              <a:t> and </a:t>
            </a:r>
            <a:r>
              <a:rPr lang="it-IT" dirty="0" err="1" smtClean="0"/>
              <a:t>external</a:t>
            </a:r>
            <a:r>
              <a:rPr lang="it-IT" dirty="0" smtClean="0"/>
              <a:t> Earth </a:t>
            </a:r>
            <a:r>
              <a:rPr lang="it-IT" dirty="0" err="1" smtClean="0"/>
              <a:t>depth</a:t>
            </a:r>
            <a:endParaRPr lang="it-IT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167" y="1628800"/>
            <a:ext cx="8771737" cy="5111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87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</a:t>
            </a:r>
            <a:r>
              <a:rPr lang="it-IT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upgoing</a:t>
            </a:r>
            <a:r>
              <a:rPr lang="it-IT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in </a:t>
            </a:r>
            <a:r>
              <a:rPr lang="it-IT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</a:t>
            </a:r>
            <a:r>
              <a:rPr lang="it-IT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</a:t>
            </a:r>
            <a:r>
              <a:rPr lang="it-IT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 </a:t>
            </a:r>
            <a:r>
              <a:rPr lang="it-IT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years</a:t>
            </a:r>
            <a:r>
              <a:rPr lang="it-IT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WB </a:t>
            </a:r>
            <a:r>
              <a:rPr lang="it-IT" b="1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</a:t>
            </a:r>
            <a:endParaRPr lang="it-IT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8496944" cy="493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71" y="2204864"/>
            <a:ext cx="493713" cy="70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3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" y="764704"/>
            <a:ext cx="8939336" cy="1127916"/>
          </a:xfrm>
        </p:spPr>
        <p:txBody>
          <a:bodyPr>
            <a:noAutofit/>
          </a:bodyPr>
          <a:lstStyle/>
          <a:p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Differential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 for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skimming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angle 10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 to 0.1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ZeV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tau rate for WB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8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65709"/>
            <a:ext cx="83439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669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9592" y="704088"/>
            <a:ext cx="7787208" cy="780696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Resonant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Glashow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contribute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10274"/>
            <a:ext cx="8233034" cy="508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contribute</a:t>
            </a:r>
            <a:r>
              <a:rPr lang="it-IT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</a:t>
            </a:r>
            <a:endParaRPr lang="it-IT" b="1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70485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0207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704088"/>
            <a:ext cx="8964488" cy="780696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tau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ones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6" y="1700808"/>
            <a:ext cx="827722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91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73224" y="920112"/>
            <a:ext cx="8939336" cy="852704"/>
          </a:xfrm>
        </p:spPr>
        <p:txBody>
          <a:bodyPr>
            <a:noAutofit/>
          </a:bodyPr>
          <a:lstStyle/>
          <a:p>
            <a:r>
              <a:rPr lang="it-I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it-IT" sz="32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</a:t>
            </a:r>
            <a:r>
              <a:rPr lang="it-I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self </a:t>
            </a:r>
            <a:r>
              <a:rPr lang="it-IT" sz="32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it-I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</a:t>
            </a:r>
            <a:r>
              <a:rPr lang="it-IT" sz="3200" b="1" i="1" dirty="0" err="1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</a:t>
            </a:r>
            <a:r>
              <a:rPr lang="it-IT" sz="3200" b="1" i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gamma – neutrino connection?</a:t>
            </a:r>
            <a:endParaRPr lang="it-IT" sz="3200" b="1" i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68961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642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355160" cy="708688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Gamma and electron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tau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628800"/>
            <a:ext cx="78676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539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29895"/>
            <a:ext cx="8982236" cy="1010873"/>
          </a:xfrm>
        </p:spPr>
        <p:txBody>
          <a:bodyPr>
            <a:noAutofit/>
          </a:bodyPr>
          <a:lstStyle/>
          <a:p>
            <a:r>
              <a:rPr lang="it-IT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SD versus </a:t>
            </a:r>
            <a:r>
              <a:rPr lang="it-IT" sz="36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Fluorescence</a:t>
            </a:r>
            <a:r>
              <a:rPr lang="it-IT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 </a:t>
            </a:r>
            <a:r>
              <a:rPr lang="it-IT" sz="36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r>
              <a:rPr lang="it-IT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rate</a:t>
            </a:r>
            <a:r>
              <a:rPr lang="it-IT" sz="3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3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FLUORESCENCE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AuGER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76200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1763688" y="1988840"/>
            <a:ext cx="360040" cy="792088"/>
          </a:xfrm>
          <a:prstGeom prst="downArrow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in giù 4"/>
          <p:cNvSpPr/>
          <p:nvPr/>
        </p:nvSpPr>
        <p:spPr>
          <a:xfrm>
            <a:off x="4067944" y="2564904"/>
            <a:ext cx="360040" cy="792088"/>
          </a:xfrm>
          <a:prstGeom prst="downArrow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5868144" y="1916832"/>
            <a:ext cx="648072" cy="1116124"/>
          </a:xfrm>
          <a:prstGeom prst="downArrow">
            <a:avLst/>
          </a:prstGeom>
          <a:solidFill>
            <a:srgbClr val="92D05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6804248" y="2636912"/>
            <a:ext cx="360040" cy="792088"/>
          </a:xfrm>
          <a:prstGeom prst="downArrow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in giù 7"/>
          <p:cNvSpPr/>
          <p:nvPr/>
        </p:nvSpPr>
        <p:spPr>
          <a:xfrm>
            <a:off x="3779912" y="1340768"/>
            <a:ext cx="360040" cy="792088"/>
          </a:xfrm>
          <a:prstGeom prst="downArrow">
            <a:avLst/>
          </a:prstGeom>
          <a:solidFill>
            <a:srgbClr val="FFC000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780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8887" y="704088"/>
            <a:ext cx="8237913" cy="1174588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Cherenkov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Fluorescence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taus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457" y="2132856"/>
            <a:ext cx="9256427" cy="337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309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High ALTITUDE </a:t>
            </a:r>
            <a:r>
              <a:rPr lang="it-IT" b="1" i="1" dirty="0" err="1" smtClean="0">
                <a:solidFill>
                  <a:srgbClr val="FF0000"/>
                </a:solidFill>
              </a:rPr>
              <a:t>Horizontal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  <a:r>
              <a:rPr lang="it-IT" b="1" i="1" dirty="0" err="1" smtClean="0">
                <a:solidFill>
                  <a:srgbClr val="FF0000"/>
                </a:solidFill>
              </a:rPr>
              <a:t>Airshower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>
                <a:sym typeface="Wingdings" panose="05000000000000000000" pitchFamily="2" charset="2"/>
              </a:rPr>
              <a:t> 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SPLITTED AIRSHOWERS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Geomagnetic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field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do split the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airshower</a:t>
            </a:r>
            <a:endParaRPr lang="it-IT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In 3 or 5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independent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jet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like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</a:p>
          <a:p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Electron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pairs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bent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east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west or up down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making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spiral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corns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or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tails</a:t>
            </a:r>
            <a:endParaRPr lang="it-IT" sz="32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Gamma  in the center  ..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becoming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again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 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later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a twin electron jet</a:t>
            </a:r>
          </a:p>
          <a:p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Muon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tracks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make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much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much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far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away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weaker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twin electron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tails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it-IT" sz="3200" b="1" i="1" dirty="0" err="1" smtClean="0">
                <a:solidFill>
                  <a:schemeClr val="accent6">
                    <a:lumMod val="50000"/>
                  </a:schemeClr>
                </a:solidFill>
              </a:rPr>
              <a:t>spiral</a:t>
            </a:r>
            <a:r>
              <a:rPr lang="it-IT" sz="3200" b="1" i="1" dirty="0" smtClean="0">
                <a:solidFill>
                  <a:schemeClr val="accent6">
                    <a:lumMod val="50000"/>
                  </a:schemeClr>
                </a:solidFill>
              </a:rPr>
              <a:t> jet</a:t>
            </a:r>
            <a:endParaRPr lang="it-IT" sz="32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106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560072"/>
            <a:ext cx="6347048" cy="420656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Magic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proposal</a:t>
            </a:r>
            <a:endParaRPr lang="it-IT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0" y="980728"/>
            <a:ext cx="8051800" cy="3062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60" y="4019602"/>
            <a:ext cx="7511232" cy="2819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02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Taus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</a:t>
            </a:r>
            <a:r>
              <a:rPr lang="it-IT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clauds</a:t>
            </a:r>
            <a:r>
              <a:rPr lang="it-IT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 </a:t>
            </a:r>
            <a:r>
              <a:rPr lang="it-IT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winning</a:t>
            </a:r>
            <a:r>
              <a:rPr lang="it-IT" b="1" i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endParaRPr lang="it-IT" b="1" i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994939"/>
            <a:ext cx="7632848" cy="445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15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1154392"/>
          </a:xfrm>
        </p:spPr>
        <p:txBody>
          <a:bodyPr>
            <a:normAutofit fontScale="90000"/>
          </a:bodyPr>
          <a:lstStyle/>
          <a:p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in high </a:t>
            </a:r>
            <a:r>
              <a:rPr lang="it-IT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altitudes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UHECR </a:t>
            </a:r>
            <a:r>
              <a:rPr lang="it-IT" dirty="0" err="1" smtClean="0"/>
              <a:t>at</a:t>
            </a:r>
            <a:r>
              <a:rPr lang="it-IT" dirty="0" smtClean="0"/>
              <a:t> high </a:t>
            </a:r>
            <a:r>
              <a:rPr lang="it-IT" dirty="0" err="1" smtClean="0"/>
              <a:t>altitude</a:t>
            </a:r>
            <a:r>
              <a:rPr lang="it-IT" dirty="0" smtClean="0"/>
              <a:t> </a:t>
            </a:r>
            <a:r>
              <a:rPr lang="it-IT" dirty="0" err="1" smtClean="0"/>
              <a:t>at</a:t>
            </a:r>
            <a:r>
              <a:rPr lang="it-IT" dirty="0" smtClean="0"/>
              <a:t> POEMMA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high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50-70 km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altitudes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TGF and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sprites</a:t>
            </a:r>
            <a:endParaRPr lang="it-IT" sz="3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diluted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the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geo 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fields</a:t>
            </a:r>
            <a:endParaRPr lang="it-IT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split by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it-IT" sz="3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sz="3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Larmor</a:t>
            </a: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Radius</a:t>
            </a: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</a:t>
            </a:r>
          </a:p>
          <a:p>
            <a:pPr marL="0" indent="0">
              <a:buNone/>
            </a:pP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122 km </a:t>
            </a:r>
            <a:r>
              <a:rPr lang="it-IT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</a:t>
            </a:r>
          </a:p>
          <a:p>
            <a:pPr marL="0" indent="0">
              <a:buNone/>
            </a:pP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Geomagnetic</a:t>
            </a:r>
            <a:r>
              <a:rPr lang="it-IT" sz="3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field</a:t>
            </a:r>
            <a:endParaRPr lang="it-IT" sz="3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UHECR and 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EeVs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hundred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km long and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splitted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corns</a:t>
            </a:r>
            <a:r>
              <a:rPr lang="it-IT" sz="3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spiral</a:t>
            </a:r>
            <a:r>
              <a:rPr lang="it-IT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tracks</a:t>
            </a:r>
            <a:endParaRPr lang="it-IT" sz="3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72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7848872" cy="576064"/>
          </a:xfrm>
        </p:spPr>
        <p:txBody>
          <a:bodyPr>
            <a:noAutofit/>
          </a:bodyPr>
          <a:lstStyle/>
          <a:p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Upward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Tau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array crown detectors: Crown  </a:t>
            </a:r>
            <a:r>
              <a:rPr 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array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8000" contras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71" y="1784633"/>
            <a:ext cx="8658225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654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04088"/>
            <a:ext cx="8219256" cy="1428768"/>
          </a:xfrm>
        </p:spPr>
        <p:txBody>
          <a:bodyPr>
            <a:noAutofit/>
          </a:bodyPr>
          <a:lstStyle/>
          <a:p>
            <a:r>
              <a:rPr lang="en-US" sz="3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Giant Radio Array for Neutrino </a:t>
            </a:r>
            <a: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in China: </a:t>
            </a:r>
            <a:br>
              <a:rPr lang="en-US" sz="3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DIRECTIONAL BECAUSE GEOMAGNETIC FIELD it is directional too.</a:t>
            </a:r>
            <a:endParaRPr 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2780928"/>
            <a:ext cx="8064896" cy="3816424"/>
          </a:xfrm>
        </p:spPr>
        <p:txBody>
          <a:bodyPr>
            <a:noAutofit/>
          </a:bodyPr>
          <a:lstStyle/>
          <a:p>
            <a:r>
              <a:rPr lang="en-US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Giant Radio Array for Neutrino Detection (GRAND) is a planned array of ∼ 2·105 radio antennas deployed over ∼ 200 000 km2 in a mountainous site. It aims </a:t>
            </a:r>
            <a:r>
              <a:rPr lang="en-US" sz="28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primarly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at detecting high-energy neutrinos via the observation of extensive air showers induced by the decay in the atmosphere of </a:t>
            </a:r>
            <a:r>
              <a:rPr lang="en-US" sz="2800" b="1" i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taus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The </a:t>
            </a:r>
            <a:r>
              <a:rPr lang="en-US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instrument will also detect </a:t>
            </a:r>
            <a:r>
              <a:rPr lang="en-US" sz="28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UHECRs</a:t>
            </a:r>
            <a:endParaRPr lang="it-IT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5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apparent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splitted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fan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observed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blaze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front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fluorescence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side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Cherenkov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flashes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up-down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bent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pair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component (for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equatorial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B)</a:t>
            </a:r>
          </a:p>
          <a:p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bending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magnetic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poles</a:t>
            </a:r>
            <a:endParaRPr lang="it-IT" sz="2800" b="1" i="1" dirty="0" smtClean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consequent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Sprites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r>
              <a:rPr lang="it-IT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Elves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Terrestrial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gamma flash:</a:t>
            </a:r>
            <a:endParaRPr lang="it-IT" sz="28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the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PeVs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upward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Taus</a:t>
            </a:r>
            <a:r>
              <a:rPr lang="it-IT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The  Blue Jet?</a:t>
            </a:r>
          </a:p>
          <a:p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UHECR and Tau the trigger in a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giant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Wilson room (the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for TGF?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16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55576" y="704088"/>
            <a:ext cx="7931224" cy="63668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: The ICECUBE </a:t>
            </a:r>
            <a:r>
              <a:rPr lang="it-IT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revolution</a:t>
            </a:r>
            <a:endParaRPr lang="it-IT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88840"/>
            <a:ext cx="6899190" cy="41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472" y="1575862"/>
            <a:ext cx="5978798" cy="528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6084168" y="4216931"/>
            <a:ext cx="648072" cy="108427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9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3401"/>
            <a:ext cx="8041745" cy="564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ccia in giù 3"/>
          <p:cNvSpPr/>
          <p:nvPr/>
        </p:nvSpPr>
        <p:spPr>
          <a:xfrm>
            <a:off x="2267744" y="2573285"/>
            <a:ext cx="576064" cy="1440160"/>
          </a:xfrm>
          <a:prstGeom prst="downArrow">
            <a:avLst/>
          </a:prstGeom>
          <a:solidFill>
            <a:srgbClr val="FFFF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in giù 5"/>
          <p:cNvSpPr/>
          <p:nvPr/>
        </p:nvSpPr>
        <p:spPr>
          <a:xfrm>
            <a:off x="3625282" y="332656"/>
            <a:ext cx="576064" cy="1440160"/>
          </a:xfrm>
          <a:prstGeom prst="downArrow">
            <a:avLst/>
          </a:prstGeom>
          <a:solidFill>
            <a:srgbClr val="FFFF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in giù 6"/>
          <p:cNvSpPr/>
          <p:nvPr/>
        </p:nvSpPr>
        <p:spPr>
          <a:xfrm>
            <a:off x="6084168" y="1198306"/>
            <a:ext cx="576064" cy="1440160"/>
          </a:xfrm>
          <a:prstGeom prst="downArrow">
            <a:avLst/>
          </a:prstGeom>
          <a:solidFill>
            <a:srgbClr val="FFFF00">
              <a:alpha val="8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447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  </a:t>
            </a:r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vertical</a:t>
            </a:r>
            <a:r>
              <a:rPr lang="it-IT" dirty="0" smtClean="0"/>
              <a:t> (</a:t>
            </a:r>
            <a:r>
              <a:rPr lang="it-IT" dirty="0" err="1" smtClean="0"/>
              <a:t>zenith</a:t>
            </a:r>
            <a:r>
              <a:rPr lang="it-IT" dirty="0" smtClean="0"/>
              <a:t>)  POEMMA </a:t>
            </a:r>
            <a:r>
              <a:rPr lang="it-IT" dirty="0" err="1" smtClean="0"/>
              <a:t>geometry</a:t>
            </a:r>
            <a:endParaRPr lang="it-IT" dirty="0"/>
          </a:p>
        </p:txBody>
      </p:sp>
      <p:pic>
        <p:nvPicPr>
          <p:cNvPr id="1026" name="Picture 2" descr="Image result for satellite  orbit colombo link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312368" cy="439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1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Conclusions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tau neutrino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</a:t>
            </a:r>
            <a:endParaRPr lang="it-IT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Anita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might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observing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tau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endParaRPr lang="it-IT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Array detector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GRAND and ASHRA and POEMMA: 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the tau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among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High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Altitude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Hadron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</a:p>
          <a:p>
            <a:r>
              <a:rPr lang="it-IT" sz="3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ETNA   MUON </a:t>
            </a:r>
            <a:r>
              <a:rPr lang="it-IT" sz="3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 </a:t>
            </a:r>
            <a:r>
              <a:rPr lang="it-IT" sz="39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 </a:t>
            </a:r>
            <a:r>
              <a:rPr lang="it-IT" sz="39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ALSO </a:t>
            </a:r>
            <a:r>
              <a:rPr lang="it-IT" sz="39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!!</a:t>
            </a:r>
          </a:p>
          <a:p>
            <a:pPr marL="0" indent="0">
              <a:buNone/>
            </a:pP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looking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below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None/>
            </a:pP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Splitted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jet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corns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the </a:t>
            </a:r>
            <a:r>
              <a:rPr lang="it-IT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imprint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POEMMA;</a:t>
            </a:r>
            <a:endParaRPr lang="it-IT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twin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vertical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zenith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horizontal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twin satellite  to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disentangle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UHECR from tau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ones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17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Oscar Wilde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6600" b="1" dirty="0" err="1" smtClean="0"/>
              <a:t>We</a:t>
            </a:r>
            <a:r>
              <a:rPr lang="it-IT" sz="6600" b="1" dirty="0" smtClean="0"/>
              <a:t> are </a:t>
            </a:r>
            <a:r>
              <a:rPr lang="it-IT" sz="6600" b="1" dirty="0" err="1" smtClean="0"/>
              <a:t>all</a:t>
            </a:r>
            <a:r>
              <a:rPr lang="it-IT" sz="6600" b="1" dirty="0" smtClean="0"/>
              <a:t> in the </a:t>
            </a:r>
            <a:r>
              <a:rPr lang="it-IT" sz="6600" b="1" dirty="0" err="1" smtClean="0"/>
              <a:t>gutter</a:t>
            </a:r>
            <a:endParaRPr lang="it-IT" sz="6600" b="1" dirty="0" smtClean="0"/>
          </a:p>
          <a:p>
            <a:r>
              <a:rPr lang="it-IT" sz="6600" b="1" dirty="0" err="1" smtClean="0"/>
              <a:t>But</a:t>
            </a:r>
            <a:r>
              <a:rPr lang="it-IT" sz="6600" b="1" dirty="0" smtClean="0"/>
              <a:t> some of </a:t>
            </a:r>
            <a:r>
              <a:rPr lang="it-IT" sz="6600" b="1" dirty="0" err="1" smtClean="0"/>
              <a:t>us</a:t>
            </a:r>
            <a:r>
              <a:rPr lang="it-IT" sz="6600" b="1" dirty="0" smtClean="0"/>
              <a:t> are </a:t>
            </a:r>
            <a:r>
              <a:rPr lang="it-IT" sz="6600" b="1" dirty="0" err="1" smtClean="0"/>
              <a:t>watching</a:t>
            </a:r>
            <a:r>
              <a:rPr lang="it-IT" sz="6600" b="1" dirty="0" smtClean="0"/>
              <a:t> the </a:t>
            </a:r>
            <a:r>
              <a:rPr lang="it-IT" sz="6600" b="1" dirty="0" err="1" smtClean="0"/>
              <a:t>stars</a:t>
            </a:r>
            <a:endParaRPr lang="it-IT" sz="6600" b="1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50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smtClean="0"/>
              <a:t>The Earth </a:t>
            </a:r>
            <a:r>
              <a:rPr lang="it-IT" b="1" i="1" dirty="0" err="1" smtClean="0"/>
              <a:t>is</a:t>
            </a:r>
            <a:r>
              <a:rPr lang="it-IT" b="1" i="1" dirty="0" smtClean="0"/>
              <a:t> the </a:t>
            </a:r>
            <a:r>
              <a:rPr lang="it-IT" b="1" i="1" dirty="0" err="1" smtClean="0"/>
              <a:t>sky</a:t>
            </a:r>
            <a:r>
              <a:rPr lang="it-IT" b="1" i="1" dirty="0" smtClean="0"/>
              <a:t> of the </a:t>
            </a:r>
            <a:r>
              <a:rPr lang="it-IT" b="1" i="1" dirty="0" err="1" smtClean="0"/>
              <a:t>sky</a:t>
            </a:r>
            <a:r>
              <a:rPr lang="it-IT" b="1" i="1" dirty="0" smtClean="0"/>
              <a:t/>
            </a:r>
            <a:br>
              <a:rPr lang="it-IT" b="1" i="1" dirty="0" smtClean="0"/>
            </a:br>
            <a:r>
              <a:rPr lang="it-IT" b="1" i="1" dirty="0" smtClean="0"/>
              <a:t>or </a:t>
            </a:r>
            <a:r>
              <a:rPr lang="it-IT" b="1" i="1" dirty="0" err="1" smtClean="0"/>
              <a:t>better</a:t>
            </a:r>
            <a:r>
              <a:rPr lang="it-IT" b="1" i="1" dirty="0" smtClean="0"/>
              <a:t> to </a:t>
            </a:r>
            <a:r>
              <a:rPr lang="it-IT" b="1" i="1" dirty="0" err="1" smtClean="0"/>
              <a:t>say</a:t>
            </a:r>
            <a:r>
              <a:rPr lang="it-IT" b="1" i="1" dirty="0" smtClean="0"/>
              <a:t> the </a:t>
            </a:r>
            <a:r>
              <a:rPr lang="it-IT" b="1" i="1" dirty="0" err="1" smtClean="0"/>
              <a:t>sky</a:t>
            </a:r>
            <a:r>
              <a:rPr lang="it-IT" b="1" i="1" dirty="0" smtClean="0"/>
              <a:t> of the UHE tau</a:t>
            </a:r>
            <a:endParaRPr lang="it-IT" b="1" i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3759696"/>
          </a:xfrm>
        </p:spPr>
        <p:txBody>
          <a:bodyPr>
            <a:normAutofit/>
          </a:bodyPr>
          <a:lstStyle/>
          <a:p>
            <a:r>
              <a:rPr lang="it-IT" sz="9600" dirty="0" err="1" smtClean="0">
                <a:solidFill>
                  <a:schemeClr val="accent4">
                    <a:lumMod val="50000"/>
                  </a:schemeClr>
                </a:solidFill>
              </a:rPr>
              <a:t>Thank</a:t>
            </a:r>
            <a:r>
              <a:rPr lang="it-IT" sz="9600" dirty="0" smtClean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it-IT" sz="9600" dirty="0" err="1" smtClean="0">
                <a:solidFill>
                  <a:schemeClr val="accent4">
                    <a:lumMod val="50000"/>
                  </a:schemeClr>
                </a:solidFill>
              </a:rPr>
              <a:t>you</a:t>
            </a:r>
            <a:r>
              <a:rPr lang="it-IT" sz="9600" dirty="0" smtClean="0">
                <a:solidFill>
                  <a:schemeClr val="accent4">
                    <a:lumMod val="50000"/>
                  </a:schemeClr>
                </a:solidFill>
              </a:rPr>
              <a:t> for the </a:t>
            </a:r>
            <a:r>
              <a:rPr lang="it-IT" sz="9600" dirty="0" err="1" smtClean="0">
                <a:solidFill>
                  <a:schemeClr val="accent4">
                    <a:lumMod val="50000"/>
                  </a:schemeClr>
                </a:solidFill>
              </a:rPr>
              <a:t>attention</a:t>
            </a:r>
            <a:endParaRPr lang="it-IT" sz="96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17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35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507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Horizons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distance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2400 km; </a:t>
            </a:r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zenith</a:t>
            </a:r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angle: 22 </a:t>
            </a:r>
            <a:r>
              <a:rPr lang="it-IT" b="1" i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degrees</a:t>
            </a:r>
            <a:endParaRPr lang="it-IT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860550"/>
            <a:ext cx="6921500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4856984"/>
            <a:ext cx="5131792" cy="200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070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89" y="1318220"/>
            <a:ext cx="7886700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95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704088"/>
            <a:ext cx="6995120" cy="63898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Earth </a:t>
            </a:r>
            <a:r>
              <a:rPr lang="it-IT" dirty="0" err="1" smtClean="0"/>
              <a:t>Opacity</a:t>
            </a:r>
            <a:endParaRPr lang="it-IT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0459"/>
            <a:ext cx="7272808" cy="55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58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Taus</a:t>
            </a:r>
            <a:r>
              <a:rPr lang="it-IT" dirty="0" smtClean="0"/>
              <a:t> on </a:t>
            </a:r>
            <a:r>
              <a:rPr lang="it-IT" dirty="0" err="1" smtClean="0"/>
              <a:t>clauds</a:t>
            </a: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9" y="2437631"/>
            <a:ext cx="8712663" cy="3223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096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71600" y="704088"/>
            <a:ext cx="7715200" cy="852704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spectra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index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cutoff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08559"/>
            <a:ext cx="69532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068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105" y="836712"/>
            <a:ext cx="8507288" cy="852704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Inner Earth by </a:t>
            </a:r>
            <a:r>
              <a:rPr lang="it-IT" dirty="0" err="1" smtClean="0"/>
              <a:t>shadows</a:t>
            </a:r>
            <a:r>
              <a:rPr lang="it-IT" dirty="0" smtClean="0"/>
              <a:t> in </a:t>
            </a:r>
            <a:r>
              <a:rPr lang="it-IT" dirty="0" err="1" smtClean="0"/>
              <a:t>spectra</a:t>
            </a:r>
            <a:endParaRPr lang="it-IT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435" y="2032476"/>
            <a:ext cx="4335780" cy="425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681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215008"/>
          </a:xfrm>
        </p:spPr>
        <p:txBody>
          <a:bodyPr/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ICECUBE  neutrino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ln>
            <a:solidFill>
              <a:schemeClr val="accent1"/>
            </a:solidFill>
          </a:ln>
        </p:spPr>
        <p:txBody>
          <a:bodyPr>
            <a:normAutofit fontScale="925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Cosmic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4-5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magnitude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gamma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zig zag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time in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endParaRPr lang="it-IT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Therefore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secondaries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CR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hitting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abundant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X-gamma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abundabt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gamma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astronomical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suppressed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anyway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Recent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 ICECUBE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tens-hundred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signals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seem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hint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neutrino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6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564672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UHE Tau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Track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may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win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the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muon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one</a:t>
            </a:r>
            <a:endParaRPr lang="it-IT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 contras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7847"/>
            <a:ext cx="8676456" cy="568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03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Terrestrial</a:t>
            </a:r>
            <a:r>
              <a:rPr lang="it-IT" dirty="0" smtClean="0"/>
              <a:t> Gamma Flash and AGASA</a:t>
            </a:r>
            <a:endParaRPr lang="it-IT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 contras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" y="2042001"/>
            <a:ext cx="8084820" cy="417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93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EUSO SPB2 for tau</a:t>
            </a:r>
            <a:endParaRPr lang="it-I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" contras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113"/>
            <a:ext cx="7872703" cy="442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06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Slant</a:t>
            </a:r>
            <a:r>
              <a:rPr lang="it-IT" dirty="0" smtClean="0"/>
              <a:t> </a:t>
            </a:r>
            <a:r>
              <a:rPr lang="it-IT" dirty="0" err="1" smtClean="0"/>
              <a:t>depth</a:t>
            </a:r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1844824"/>
            <a:ext cx="6949578" cy="486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57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07288" cy="1143000"/>
          </a:xfrm>
        </p:spPr>
        <p:txBody>
          <a:bodyPr>
            <a:normAutofit fontScale="90000"/>
          </a:bodyPr>
          <a:lstStyle/>
          <a:p>
            <a:r>
              <a:rPr lang="it-IT" dirty="0" err="1" smtClean="0"/>
              <a:t>Hadron</a:t>
            </a:r>
            <a:r>
              <a:rPr lang="it-IT" dirty="0" smtClean="0"/>
              <a:t> </a:t>
            </a:r>
            <a:r>
              <a:rPr lang="it-IT" dirty="0" err="1" smtClean="0"/>
              <a:t>airshower</a:t>
            </a:r>
            <a:r>
              <a:rPr lang="it-IT" dirty="0" smtClean="0"/>
              <a:t> </a:t>
            </a:r>
            <a:r>
              <a:rPr lang="it-IT" dirty="0" err="1" smtClean="0"/>
              <a:t>keep</a:t>
            </a:r>
            <a:r>
              <a:rPr lang="it-IT" dirty="0" smtClean="0"/>
              <a:t> mass UHECR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062311"/>
            <a:ext cx="61912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1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UHECR  </a:t>
            </a:r>
            <a:r>
              <a:rPr lang="it-IT" dirty="0" err="1" smtClean="0"/>
              <a:t>astronomy</a:t>
            </a:r>
            <a:r>
              <a:rPr lang="it-IT" dirty="0" smtClean="0"/>
              <a:t>?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8564004" cy="407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756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Glashow</a:t>
            </a:r>
            <a:r>
              <a:rPr lang="it-IT" dirty="0" smtClean="0"/>
              <a:t> </a:t>
            </a:r>
            <a:r>
              <a:rPr lang="it-IT" dirty="0" err="1" smtClean="0"/>
              <a:t>resonance</a:t>
            </a:r>
            <a:endParaRPr lang="it-I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4000" contras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04" y="1844825"/>
            <a:ext cx="8686082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899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643192" cy="420656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clustering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isotropic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854" y="1268760"/>
            <a:ext cx="74295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596336" y="2060848"/>
            <a:ext cx="936104" cy="2592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848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7931224" cy="852704"/>
          </a:xfrm>
        </p:spPr>
        <p:txBody>
          <a:bodyPr/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final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Glashow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resonance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?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28167"/>
            <a:ext cx="86868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646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How ICECUBE </a:t>
            </a:r>
            <a:r>
              <a:rPr lang="it-IT" dirty="0" err="1" smtClean="0"/>
              <a:t>claimed</a:t>
            </a:r>
            <a:r>
              <a:rPr lang="it-IT" dirty="0" smtClean="0"/>
              <a:t> a </a:t>
            </a:r>
            <a:r>
              <a:rPr lang="it-IT" dirty="0" err="1" smtClean="0"/>
              <a:t>discover</a:t>
            </a:r>
            <a:r>
              <a:rPr lang="it-IT" dirty="0" smtClean="0"/>
              <a:t>?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8800" dirty="0"/>
              <a:t>ICECUBE ASTRONOMY: </a:t>
            </a:r>
            <a:r>
              <a:rPr lang="it-IT" sz="8800" dirty="0" err="1"/>
              <a:t>Why</a:t>
            </a:r>
            <a:r>
              <a:rPr lang="it-IT" sz="8800" dirty="0"/>
              <a:t>?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25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03709" y="620688"/>
            <a:ext cx="7788771" cy="782960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’… the flavor..2013-2018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over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tracks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6924675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nettore 1 3"/>
          <p:cNvCxnSpPr/>
          <p:nvPr/>
        </p:nvCxnSpPr>
        <p:spPr>
          <a:xfrm flipV="1">
            <a:off x="5436096" y="1988840"/>
            <a:ext cx="0" cy="2736304"/>
          </a:xfrm>
          <a:prstGeom prst="line">
            <a:avLst/>
          </a:prstGeom>
          <a:ln w="603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93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32656"/>
            <a:ext cx="9036496" cy="72008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absent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2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candidates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36013"/>
            <a:ext cx="7920880" cy="578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9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UHECR and tau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Airshower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it-IT" b="1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high </a:t>
            </a:r>
            <a:r>
              <a:rPr lang="it-IT" b="1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altitudes</a:t>
            </a:r>
            <a:endParaRPr lang="it-IT" b="1" i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 smtClean="0"/>
              <a:t>TeVs</a:t>
            </a:r>
            <a:endParaRPr lang="it-IT" dirty="0"/>
          </a:p>
        </p:txBody>
      </p:sp>
      <p:sp>
        <p:nvSpPr>
          <p:cNvPr id="4" name="Arco 3"/>
          <p:cNvSpPr/>
          <p:nvPr/>
        </p:nvSpPr>
        <p:spPr>
          <a:xfrm>
            <a:off x="2195736" y="2492896"/>
            <a:ext cx="3528392" cy="93610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Arco 4"/>
          <p:cNvSpPr/>
          <p:nvPr/>
        </p:nvSpPr>
        <p:spPr>
          <a:xfrm flipH="1">
            <a:off x="2339752" y="2492896"/>
            <a:ext cx="3096344" cy="86409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Arco 5"/>
          <p:cNvSpPr/>
          <p:nvPr/>
        </p:nvSpPr>
        <p:spPr>
          <a:xfrm>
            <a:off x="2348136" y="2645296"/>
            <a:ext cx="3528392" cy="93610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Arco 6"/>
          <p:cNvSpPr/>
          <p:nvPr/>
        </p:nvSpPr>
        <p:spPr>
          <a:xfrm flipH="1">
            <a:off x="2195736" y="2852936"/>
            <a:ext cx="4137992" cy="1113656"/>
          </a:xfrm>
          <a:prstGeom prst="arc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Arco 8"/>
          <p:cNvSpPr/>
          <p:nvPr/>
        </p:nvSpPr>
        <p:spPr>
          <a:xfrm>
            <a:off x="2500536" y="2797696"/>
            <a:ext cx="3528392" cy="936104"/>
          </a:xfrm>
          <a:prstGeom prst="arc">
            <a:avLst>
              <a:gd name="adj1" fmla="val 16200000"/>
              <a:gd name="adj2" fmla="val 2076552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Arco 9"/>
          <p:cNvSpPr/>
          <p:nvPr/>
        </p:nvSpPr>
        <p:spPr>
          <a:xfrm flipH="1">
            <a:off x="2644552" y="2797696"/>
            <a:ext cx="3096344" cy="864096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Arco 10"/>
          <p:cNvSpPr/>
          <p:nvPr/>
        </p:nvSpPr>
        <p:spPr>
          <a:xfrm>
            <a:off x="2652936" y="2950096"/>
            <a:ext cx="3528392" cy="93610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Arco 11"/>
          <p:cNvSpPr/>
          <p:nvPr/>
        </p:nvSpPr>
        <p:spPr>
          <a:xfrm flipH="1">
            <a:off x="1916088" y="2636912"/>
            <a:ext cx="3087960" cy="155902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Arco 12"/>
          <p:cNvSpPr/>
          <p:nvPr/>
        </p:nvSpPr>
        <p:spPr>
          <a:xfrm>
            <a:off x="2805336" y="3102496"/>
            <a:ext cx="3528392" cy="936104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Arco 13"/>
          <p:cNvSpPr/>
          <p:nvPr/>
        </p:nvSpPr>
        <p:spPr>
          <a:xfrm flipH="1">
            <a:off x="1187624" y="3102496"/>
            <a:ext cx="4858072" cy="1118592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3200" b="1" u="sn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16" y="2497052"/>
            <a:ext cx="7333834" cy="295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0221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Tau </a:t>
            </a:r>
            <a:r>
              <a:rPr lang="it-IT" b="1" i="1" dirty="0" err="1" smtClean="0">
                <a:solidFill>
                  <a:schemeClr val="tx2">
                    <a:lumMod val="50000"/>
                  </a:schemeClr>
                </a:solidFill>
              </a:rPr>
              <a:t>upgoing</a:t>
            </a:r>
            <a:r>
              <a:rPr lang="it-IT" b="1" i="1" dirty="0" smtClean="0">
                <a:solidFill>
                  <a:schemeClr val="tx2">
                    <a:lumMod val="50000"/>
                  </a:schemeClr>
                </a:solidFill>
              </a:rPr>
              <a:t> from the Earth</a:t>
            </a:r>
            <a:endParaRPr lang="it-IT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55" y="1988840"/>
            <a:ext cx="8724900" cy="473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59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8888027" cy="1296144"/>
          </a:xfrm>
        </p:spPr>
        <p:txBody>
          <a:bodyPr>
            <a:noAutofit/>
          </a:bodyPr>
          <a:lstStyle/>
          <a:p>
            <a:r>
              <a:rPr lang="it-IT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ascade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shower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sudden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abundant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 </a:t>
            </a:r>
            <a:b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Muon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neutrino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tracks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anyway</a:t>
            </a:r>
            <a:r>
              <a:rPr lang="it-IT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it-IT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sharp</a:t>
            </a:r>
            <a:endParaRPr lang="it-IT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73" y="2708920"/>
            <a:ext cx="8564499" cy="3744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202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ASHRA array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attempts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7252"/>
            <a:ext cx="4048125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8360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i="1" dirty="0" smtClean="0"/>
              <a:t>The finite </a:t>
            </a:r>
            <a:r>
              <a:rPr lang="it-IT" b="1" i="1" dirty="0" err="1" smtClean="0"/>
              <a:t>atmosphere</a:t>
            </a:r>
            <a:r>
              <a:rPr lang="it-IT" b="1" i="1" dirty="0" smtClean="0"/>
              <a:t> </a:t>
            </a:r>
            <a:r>
              <a:rPr lang="it-IT" b="1" i="1" dirty="0" err="1" smtClean="0"/>
              <a:t>size</a:t>
            </a:r>
            <a:r>
              <a:rPr lang="it-IT" b="1" i="1" dirty="0" smtClean="0"/>
              <a:t> </a:t>
            </a:r>
            <a:r>
              <a:rPr lang="it-IT" b="1" i="1" dirty="0" err="1" smtClean="0"/>
              <a:t>bound</a:t>
            </a:r>
            <a:r>
              <a:rPr lang="it-IT" b="1" i="1" dirty="0" smtClean="0"/>
              <a:t> to </a:t>
            </a:r>
            <a:r>
              <a:rPr lang="it-IT" b="1" i="1" dirty="0" err="1" smtClean="0"/>
              <a:t>detect</a:t>
            </a:r>
            <a:r>
              <a:rPr lang="it-IT" b="1" i="1" dirty="0" smtClean="0"/>
              <a:t>   10 </a:t>
            </a:r>
            <a:r>
              <a:rPr lang="it-IT" b="1" i="1" dirty="0" err="1" smtClean="0"/>
              <a:t>EeV</a:t>
            </a:r>
            <a:r>
              <a:rPr lang="it-IT" b="1" i="1" dirty="0" smtClean="0"/>
              <a:t>  tau </a:t>
            </a:r>
            <a:r>
              <a:rPr lang="it-IT" b="1" i="1" dirty="0" err="1" smtClean="0"/>
              <a:t>neutrinos</a:t>
            </a:r>
            <a:endParaRPr lang="it-IT" b="1" i="1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82056"/>
            <a:ext cx="7772850" cy="409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506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704088"/>
            <a:ext cx="7571184" cy="946912"/>
          </a:xfrm>
        </p:spPr>
        <p:txBody>
          <a:bodyPr>
            <a:normAutofit fontScale="90000"/>
          </a:bodyPr>
          <a:lstStyle/>
          <a:p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Valley or Mountain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ASHRA and GIANT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03" y="1844824"/>
            <a:ext cx="8036239" cy="38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12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000" b="1" i="1" dirty="0" err="1" smtClean="0"/>
              <a:t>Maybe</a:t>
            </a:r>
            <a:r>
              <a:rPr lang="it-IT" sz="4000" b="1" i="1" dirty="0" smtClean="0"/>
              <a:t> a </a:t>
            </a:r>
            <a:r>
              <a:rPr lang="it-IT" sz="4000" b="1" i="1" dirty="0" err="1" smtClean="0"/>
              <a:t>final</a:t>
            </a:r>
            <a:r>
              <a:rPr lang="it-IT" sz="4000" b="1" i="1" dirty="0" smtClean="0"/>
              <a:t> UHE neutrino and gamma </a:t>
            </a:r>
            <a:r>
              <a:rPr lang="it-IT" sz="4000" b="1" i="1" dirty="0" err="1" smtClean="0"/>
              <a:t>correlated</a:t>
            </a:r>
            <a:r>
              <a:rPr lang="it-IT" sz="4000" b="1" i="1" dirty="0" smtClean="0"/>
              <a:t> </a:t>
            </a:r>
            <a:r>
              <a:rPr lang="it-IT" sz="4000" b="1" i="1" dirty="0" err="1" smtClean="0"/>
              <a:t>event</a:t>
            </a:r>
            <a:r>
              <a:rPr lang="it-IT" sz="4000" b="1" i="1" dirty="0" smtClean="0"/>
              <a:t> on 23 </a:t>
            </a:r>
            <a:r>
              <a:rPr lang="it-IT" sz="4000" b="1" i="1" dirty="0" err="1" smtClean="0"/>
              <a:t>sept</a:t>
            </a:r>
            <a:r>
              <a:rPr lang="it-IT" sz="4000" b="1" i="1" dirty="0" smtClean="0"/>
              <a:t> 2017?</a:t>
            </a:r>
            <a:endParaRPr lang="it-IT" sz="4000" b="1" i="1" dirty="0"/>
          </a:p>
        </p:txBody>
      </p:sp>
      <p:sp>
        <p:nvSpPr>
          <p:cNvPr id="4" name="AutoShape 2" descr="https://webmail.roma1.infn.it/?_task=mail&amp;_action=get&amp;_mbox=INBOX&amp;_uid=81263&amp;_part=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790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6" y="2155676"/>
            <a:ext cx="8536384" cy="480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96" y="2367199"/>
            <a:ext cx="8032328" cy="4518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59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42976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Tau : A  pure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certified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Neutrino </a:t>
            </a:r>
            <a:r>
              <a:rPr lang="it-IT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Astronomy</a:t>
            </a:r>
            <a:endParaRPr lang="it-IT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669270"/>
            <a:ext cx="8215370" cy="5072098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Highest energy neutrino in ICECUBE (hundred </a:t>
            </a:r>
            <a:r>
              <a:rPr lang="en-US" sz="28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en-US" sz="2800" b="1" i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PeVs</a:t>
            </a:r>
            <a:r>
              <a:rPr lang="en-US" sz="28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suggested since five years the birth of a Neutrino Astronomy. </a:t>
            </a:r>
          </a:p>
          <a:p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However the possible pollution by atmospheric neutrino signals, in particular prompt charmed ones, might </a:t>
            </a:r>
            <a:r>
              <a:rPr lang="en-US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offuscate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ability to discover the main astrophysical UHE neutrino sources. </a:t>
            </a:r>
          </a:p>
          <a:p>
            <a:r>
              <a:rPr lang="en-US" sz="2800" b="1" i="1" dirty="0" smtClean="0">
                <a:solidFill>
                  <a:srgbClr val="690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Indeed up to now </a:t>
            </a:r>
            <a:r>
              <a:rPr lang="en-US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AGN or GRB </a:t>
            </a:r>
            <a:r>
              <a:rPr lang="en-US" sz="2800" b="1" i="1" dirty="0" smtClean="0">
                <a:solidFill>
                  <a:srgbClr val="6905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galactic sharp signal have been detected. </a:t>
            </a:r>
            <a:endParaRPr lang="en-US" sz="2000" b="1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CRIS 20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0"/>
            <a:ext cx="2390775" cy="1447801"/>
          </a:xfrm>
          <a:prstGeom prst="rect">
            <a:avLst/>
          </a:prstGeom>
          <a:noFill/>
        </p:spPr>
      </p:pic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Fargion,D.TAU_SPACE_CRIS18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D316D-3337-493E-A464-4BE605C6A87B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1267</TotalTime>
  <Words>1334</Words>
  <Application>Microsoft Office PowerPoint</Application>
  <PresentationFormat>Presentazione su schermo (4:3)</PresentationFormat>
  <Paragraphs>284</Paragraphs>
  <Slides>78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78</vt:i4>
      </vt:variant>
    </vt:vector>
  </HeadingPairs>
  <TitlesOfParts>
    <vt:vector size="79" baseType="lpstr">
      <vt:lpstr>Equinozio</vt:lpstr>
      <vt:lpstr>Tau Airshower Astronomy in space Presented by Prof. Daniele FARGION  CRIS 2018, 21 Jun 2018 :  12:20 12:40 </vt:lpstr>
      <vt:lpstr>Tau Airshower into space</vt:lpstr>
      <vt:lpstr>Neutrino Astronomy:  To be or not to be?   The atmospheric pollution by muon and electron neutrinos makes much noises in ICECUBE</vt:lpstr>
      <vt:lpstr>An absence of self clustering? An absence of gamma – neutrino connection?</vt:lpstr>
      <vt:lpstr>2013 : The ICECUBE revolution</vt:lpstr>
      <vt:lpstr>A Change of spectra index? Also a PeVs cutoff?</vt:lpstr>
      <vt:lpstr>A  final Glashow resonance ?</vt:lpstr>
      <vt:lpstr>Maybe a final UHE neutrino and gamma correlated event on 23 sept 2017?</vt:lpstr>
      <vt:lpstr>Tau : A  pure certified  Neutrino Astronomy</vt:lpstr>
      <vt:lpstr>Presentazione standard di PowerPoint</vt:lpstr>
      <vt:lpstr>Muon  neutrino at high energy (TeVs) cannot oscillate to tau along Earth : But they must in astrophysics </vt:lpstr>
      <vt:lpstr>Tau airshower : a particle physics test</vt:lpstr>
      <vt:lpstr>Why Tau Airshower is so foundamental?</vt:lpstr>
      <vt:lpstr>Tau from Earth, 15 years ago</vt:lpstr>
      <vt:lpstr>The UHE Tau Role winning muon track</vt:lpstr>
      <vt:lpstr>Tau became  actual as soon as Kamiokande claimed a neutrino   anomaly  (muon oscillated to tau) ICRC 1999</vt:lpstr>
      <vt:lpstr>Tau Airshower from the top of Mountains: ASHRA and MAGIC and maybe CTA from the Top Mountain ETNA Muon Telescope array: PERFECT  tau detector comparable at  &gt; 10 PeV as ICECUBE mass sr mass: THEY ARE HERE AND ARE ALIVE</vt:lpstr>
      <vt:lpstr>Muon Telescope in ETNA ALSO  FOR TAUs airshower arXiv:1805.11612v1 </vt:lpstr>
      <vt:lpstr>ALREADY    tested: one year on 3000 meter on ETNA- COMPARABLE or even better than ICECUBE above 20 PEV energy</vt:lpstr>
      <vt:lpstr>UHECR and Tau Airshower at horizons</vt:lpstr>
      <vt:lpstr>Tau  escaping from Earth Because Earth opacity, mostly PeV upward.  EeV only horizontal</vt:lpstr>
      <vt:lpstr>Uptaus and Hortaus</vt:lpstr>
      <vt:lpstr>Euso Horizontal and Upward tau rare, mostly at Earth horizons</vt:lpstr>
      <vt:lpstr>Anita and the 35 degrees upward radio event</vt:lpstr>
      <vt:lpstr>Auger detecting Tau by GD:  young showers: Better Cherenkov from the space</vt:lpstr>
      <vt:lpstr>Fluorescence and Cherenkov lights</vt:lpstr>
      <vt:lpstr>How to estimate the Upward Tau?</vt:lpstr>
      <vt:lpstr>The Earth skin for skimming tau </vt:lpstr>
      <vt:lpstr>Tau Lenght propagation  inside rock and water</vt:lpstr>
      <vt:lpstr>Effective volume for tau air-showering on Earth, with a finite atmosphere size</vt:lpstr>
      <vt:lpstr>Penetrating Lenght L in water  and rock</vt:lpstr>
      <vt:lpstr>How much volume equivalent for each square km? Water win!</vt:lpstr>
      <vt:lpstr>Mass equivalent for square km Rock win and loose</vt:lpstr>
      <vt:lpstr>Internal and external Earth depth</vt:lpstr>
      <vt:lpstr>Number of upgoing Tau in Auger every 3 years for WB limit</vt:lpstr>
      <vt:lpstr>Differential  event rate for energy and  skimming angle 10 GeV eV up to 0.1 ZeV energy: tau rate for WB flux</vt:lpstr>
      <vt:lpstr>Resonant Glashow contribute</vt:lpstr>
      <vt:lpstr>Both contribute united</vt:lpstr>
      <vt:lpstr>The muon rate  by tau airshower ones</vt:lpstr>
      <vt:lpstr>Gamma and electron pairs by tau airshower</vt:lpstr>
      <vt:lpstr>SD versus Fluorescence D event rate FLUORESCENCE win above EeV in AuGER</vt:lpstr>
      <vt:lpstr>Cherenkov for Fluorescence taus</vt:lpstr>
      <vt:lpstr>High ALTITUDE Horizontal Airshower  SPLITTED AIRSHOWERS</vt:lpstr>
      <vt:lpstr>Magic proposal</vt:lpstr>
      <vt:lpstr>Taus on the clauds: A winning tool</vt:lpstr>
      <vt:lpstr>Horizontal Tau airshower are in high altitudes UHECR at high altitude at POEMMA</vt:lpstr>
      <vt:lpstr>Upward Tau Airshower at array crown detectors: Crown  vertical array</vt:lpstr>
      <vt:lpstr>The Giant Radio Array for Neutrino Detection in China:  DIRECTIONAL BECAUSE GEOMAGNETIC FIELD it is directional too.</vt:lpstr>
      <vt:lpstr>The apparent splitted fan airshower, observed on blaze front never on fluorescence side</vt:lpstr>
      <vt:lpstr>Presentazione standard di PowerPoint</vt:lpstr>
      <vt:lpstr>A  better vertical (zenith)  POEMMA geometry</vt:lpstr>
      <vt:lpstr>Conclusions</vt:lpstr>
      <vt:lpstr>Oscar Wilde</vt:lpstr>
      <vt:lpstr>The Earth is the sky of the sky or better to say the sky of the UHE tau</vt:lpstr>
      <vt:lpstr>Presentazione standard di PowerPoint</vt:lpstr>
      <vt:lpstr>Horizons distance 2400 km; zenith angle: 22 degrees</vt:lpstr>
      <vt:lpstr>Presentazione standard di PowerPoint</vt:lpstr>
      <vt:lpstr>Earth Opacity</vt:lpstr>
      <vt:lpstr>Taus on clauds</vt:lpstr>
      <vt:lpstr>Inner Earth by shadows in spectra</vt:lpstr>
      <vt:lpstr>ICECUBE  neutrino Astronomy? </vt:lpstr>
      <vt:lpstr>UHE Tau Track  may win the muon one</vt:lpstr>
      <vt:lpstr>Terrestrial Gamma Flash and AGASA</vt:lpstr>
      <vt:lpstr>EUSO SPB2 for tau</vt:lpstr>
      <vt:lpstr>Slant depth</vt:lpstr>
      <vt:lpstr>Hadron airshower keep mass UHECR</vt:lpstr>
      <vt:lpstr>UHECR  astronomy?</vt:lpstr>
      <vt:lpstr>Glashow resonance</vt:lpstr>
      <vt:lpstr>No clustering and  isotropic</vt:lpstr>
      <vt:lpstr>How ICECUBE claimed a discover?</vt:lpstr>
      <vt:lpstr>Change’… the flavor..2013-2018 more shower over tracks</vt:lpstr>
      <vt:lpstr>Tau signal absent? 2 candidates?</vt:lpstr>
      <vt:lpstr>UHECR and tau Airshower at high altitudes</vt:lpstr>
      <vt:lpstr>Tau upgoing from the Earth</vt:lpstr>
      <vt:lpstr>Cascade shower are sudden more abundant..  Muon neutrino tracks are anyway more sharp</vt:lpstr>
      <vt:lpstr>ASHRA array attempts</vt:lpstr>
      <vt:lpstr>The finite atmosphere size bound to detect   10 EeV  tau neutrinos</vt:lpstr>
      <vt:lpstr>Deep Valley or Mountain chain Both for ASHRA and GIANT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Tau Airshower Astronomy in space Presented by Prof. Daniele FARGION on 21 Jun 2018 from 12:20 to12:40</dc:title>
  <dc:creator>Daniele Fargion</dc:creator>
  <cp:lastModifiedBy>win</cp:lastModifiedBy>
  <cp:revision>190</cp:revision>
  <dcterms:created xsi:type="dcterms:W3CDTF">2018-06-15T16:37:16Z</dcterms:created>
  <dcterms:modified xsi:type="dcterms:W3CDTF">2018-06-21T10:44:19Z</dcterms:modified>
</cp:coreProperties>
</file>