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8" r:id="rId2"/>
    <p:sldId id="401" r:id="rId3"/>
    <p:sldId id="324" r:id="rId4"/>
    <p:sldId id="352" r:id="rId5"/>
    <p:sldId id="389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28" r:id="rId14"/>
    <p:sldId id="320" r:id="rId15"/>
    <p:sldId id="336" r:id="rId16"/>
    <p:sldId id="347" r:id="rId17"/>
    <p:sldId id="321" r:id="rId18"/>
    <p:sldId id="322" r:id="rId19"/>
    <p:sldId id="333" r:id="rId20"/>
    <p:sldId id="331" r:id="rId21"/>
    <p:sldId id="330" r:id="rId22"/>
    <p:sldId id="403" r:id="rId23"/>
    <p:sldId id="402" r:id="rId24"/>
    <p:sldId id="404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 Windows" initials="UW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369"/>
    <a:srgbClr val="064268"/>
    <a:srgbClr val="B4C6D1"/>
    <a:srgbClr val="7394A9"/>
    <a:srgbClr val="B6C6D1"/>
    <a:srgbClr val="456E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4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13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F37DD-5C10-4E94-A136-5A36B9303070}" type="datetimeFigureOut">
              <a:rPr lang="it-IT" smtClean="0"/>
              <a:t>09/01/2018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C4FF9-28EB-493C-9C40-D0D3C480A6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28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C4FF9-28EB-493C-9C40-D0D3C480A68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13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13/12/2017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98D00AAB-3F07-384E-9A2A-FBDD7D8D584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178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13/12/2017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38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98D00AAB-3F07-384E-9A2A-FBDD7D8D584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178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13/12/2017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3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1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38458"/>
            <a:ext cx="8229600" cy="680649"/>
          </a:xfrm>
        </p:spPr>
        <p:txBody>
          <a:bodyPr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0285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F36DD0FD-55B0-48C4-8AF2-8A69533ED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78"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13/12/2017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7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98D00AAB-3F07-384E-9A2A-FBDD7D8D584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178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13/12/2017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2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98D00AAB-3F07-384E-9A2A-FBDD7D8D584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178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13/12/2017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11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98D00AAB-3F07-384E-9A2A-FBDD7D8D584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178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13/12/2017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40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98D00AAB-3F07-384E-9A2A-FBDD7D8D584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178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90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98D00AAB-3F07-384E-9A2A-FBDD7D8D584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178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13/12/2017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8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98D00AAB-3F07-384E-9A2A-FBDD7D8D584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178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13/12/2017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3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1373"/>
            <a:ext cx="8229600" cy="680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0" y="0"/>
            <a:ext cx="9144000" cy="1193074"/>
          </a:xfrm>
          <a:prstGeom prst="rect">
            <a:avLst/>
          </a:prstGeom>
          <a:gradFill flip="none" rotWithShape="1">
            <a:gsLst>
              <a:gs pos="0">
                <a:srgbClr val="084369"/>
              </a:gs>
              <a:gs pos="86000">
                <a:srgbClr val="B4C6D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99" y="66692"/>
            <a:ext cx="1573370" cy="4145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905582" y="481275"/>
            <a:ext cx="941602" cy="701494"/>
          </a:xfrm>
          <a:prstGeom prst="rect">
            <a:avLst/>
          </a:prstGeom>
        </p:spPr>
      </p:pic>
      <p:sp>
        <p:nvSpPr>
          <p:cNvPr id="10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Alberto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Andrighetto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egnaposto data 5"/>
          <p:cNvSpPr>
            <a:spLocks noGrp="1"/>
          </p:cNvSpPr>
          <p:nvPr>
            <p:ph type="dt" sz="half" idx="2"/>
          </p:nvPr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IOV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December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8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tiff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/>
          <p:cNvSpPr txBox="1"/>
          <p:nvPr/>
        </p:nvSpPr>
        <p:spPr>
          <a:xfrm>
            <a:off x="3348277" y="5668477"/>
            <a:ext cx="2866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r>
              <a:rPr lang="it-IT" dirty="0" smtClean="0">
                <a:solidFill>
                  <a:prstClr val="black"/>
                </a:solidFill>
                <a:latin typeface="Calibri"/>
              </a:rPr>
              <a:t>Stefano Corradetti</a:t>
            </a:r>
          </a:p>
          <a:p>
            <a:pPr algn="ctr" defTabSz="457178"/>
            <a:r>
              <a:rPr lang="it-IT" dirty="0" smtClean="0">
                <a:solidFill>
                  <a:prstClr val="black"/>
                </a:solidFill>
                <a:latin typeface="Calibri"/>
              </a:rPr>
              <a:t>INFN – Laboratori di Legnaro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79" y="1584379"/>
            <a:ext cx="6589838" cy="17364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11" y="3785432"/>
            <a:ext cx="8510824" cy="154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4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0" y="1364253"/>
            <a:ext cx="5630399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itolo 5"/>
          <p:cNvSpPr txBox="1">
            <a:spLocks/>
          </p:cNvSpPr>
          <p:nvPr/>
        </p:nvSpPr>
        <p:spPr>
          <a:xfrm>
            <a:off x="76128" y="270433"/>
            <a:ext cx="6899511" cy="50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Substrates for isotopes collection </a:t>
            </a:r>
            <a:endParaRPr kumimoji="0" lang="en-US" sz="320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307" r="12843"/>
          <a:stretch>
            <a:fillRect/>
          </a:stretch>
        </p:blipFill>
        <p:spPr bwMode="auto">
          <a:xfrm>
            <a:off x="6666071" y="1433976"/>
            <a:ext cx="1733982" cy="16338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b="7901"/>
          <a:stretch/>
        </p:blipFill>
        <p:spPr>
          <a:xfrm>
            <a:off x="332724" y="3887103"/>
            <a:ext cx="1225174" cy="87610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57898" y="3887103"/>
            <a:ext cx="1815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For </a:t>
            </a:r>
            <a:r>
              <a:rPr lang="it-IT" sz="2000" b="1" dirty="0" err="1" smtClean="0"/>
              <a:t>Sr</a:t>
            </a:r>
            <a:r>
              <a:rPr lang="it-IT" sz="2000" b="1" dirty="0" smtClean="0"/>
              <a:t>, Y </a:t>
            </a:r>
            <a:r>
              <a:rPr lang="it-IT" sz="2000" dirty="0" smtClean="0"/>
              <a:t>and</a:t>
            </a:r>
            <a:r>
              <a:rPr lang="it-IT" sz="2000" b="1" dirty="0" smtClean="0"/>
              <a:t> Cu</a:t>
            </a:r>
            <a:endParaRPr lang="it-IT" sz="1200" b="1" dirty="0" smtClean="0"/>
          </a:p>
          <a:p>
            <a:r>
              <a:rPr lang="it-IT" sz="1000" dirty="0" err="1" smtClean="0"/>
              <a:t>Boiling</a:t>
            </a:r>
            <a:r>
              <a:rPr lang="it-IT" sz="1000" dirty="0" smtClean="0"/>
              <a:t> </a:t>
            </a:r>
            <a:r>
              <a:rPr lang="it-IT" sz="1000" dirty="0" err="1" smtClean="0"/>
              <a:t>point</a:t>
            </a:r>
            <a:r>
              <a:rPr lang="it-IT" sz="1000" dirty="0" smtClean="0"/>
              <a:t> </a:t>
            </a:r>
            <a:r>
              <a:rPr lang="it-IT" sz="1000" dirty="0" err="1" smtClean="0"/>
              <a:t>at</a:t>
            </a:r>
            <a:r>
              <a:rPr lang="it-IT" sz="1000" dirty="0" smtClean="0"/>
              <a:t> 10</a:t>
            </a:r>
            <a:r>
              <a:rPr lang="it-IT" sz="1000" baseline="30000" dirty="0" smtClean="0"/>
              <a:t>-6</a:t>
            </a:r>
            <a:r>
              <a:rPr lang="it-IT" sz="1000" dirty="0" smtClean="0"/>
              <a:t> </a:t>
            </a:r>
            <a:r>
              <a:rPr lang="it-IT" sz="1000" dirty="0" err="1" smtClean="0"/>
              <a:t>mbar</a:t>
            </a:r>
            <a:endParaRPr lang="it-IT" sz="1000" dirty="0" smtClean="0"/>
          </a:p>
          <a:p>
            <a:r>
              <a:rPr lang="it-IT" sz="1000" dirty="0" err="1" smtClean="0"/>
              <a:t>Sr</a:t>
            </a:r>
            <a:r>
              <a:rPr lang="it-IT" sz="1000" dirty="0" smtClean="0"/>
              <a:t> ~ 500 °C</a:t>
            </a:r>
          </a:p>
          <a:p>
            <a:r>
              <a:rPr lang="it-IT" sz="1000" dirty="0" smtClean="0"/>
              <a:t>Y ~ 1500 °C</a:t>
            </a:r>
          </a:p>
          <a:p>
            <a:r>
              <a:rPr lang="it-IT" sz="1000" dirty="0" smtClean="0"/>
              <a:t>Cu ~ 1200 °C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28041" y="3263251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1) </a:t>
            </a:r>
            <a:r>
              <a:rPr lang="it-IT" b="1" dirty="0" err="1" smtClean="0">
                <a:solidFill>
                  <a:srgbClr val="002060"/>
                </a:solidFill>
              </a:rPr>
              <a:t>Sodium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b="1" dirty="0" err="1" smtClean="0">
                <a:solidFill>
                  <a:srgbClr val="002060"/>
                </a:solidFill>
              </a:rPr>
              <a:t>Chloride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429" y="3666977"/>
            <a:ext cx="2156011" cy="1074674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6479985" y="1103409"/>
            <a:ext cx="21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Sr</a:t>
            </a:r>
            <a:r>
              <a:rPr lang="it-IT" sz="1400" b="1" baseline="30000" dirty="0" smtClean="0"/>
              <a:t>1+</a:t>
            </a:r>
            <a:r>
              <a:rPr lang="it-IT" sz="1400" b="1" dirty="0" smtClean="0"/>
              <a:t> spot on the </a:t>
            </a:r>
            <a:r>
              <a:rPr lang="it-IT" sz="1400" b="1" dirty="0" err="1" smtClean="0"/>
              <a:t>substrate</a:t>
            </a:r>
            <a:endParaRPr lang="it-IT" sz="1400" b="1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t="12201" r="1700"/>
          <a:stretch/>
        </p:blipFill>
        <p:spPr>
          <a:xfrm>
            <a:off x="7308026" y="3388847"/>
            <a:ext cx="1643998" cy="1442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665" y="3510419"/>
            <a:ext cx="1442453" cy="1199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CasellaDiTesto 24"/>
          <p:cNvSpPr txBox="1"/>
          <p:nvPr/>
        </p:nvSpPr>
        <p:spPr>
          <a:xfrm>
            <a:off x="6479985" y="3068559"/>
            <a:ext cx="211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Cu</a:t>
            </a:r>
            <a:r>
              <a:rPr lang="it-IT" sz="1400" b="1" baseline="30000" dirty="0" smtClean="0"/>
              <a:t>1+</a:t>
            </a:r>
            <a:r>
              <a:rPr lang="it-IT" sz="1400" b="1" dirty="0" smtClean="0"/>
              <a:t> spot on the </a:t>
            </a:r>
            <a:r>
              <a:rPr lang="it-IT" sz="1400" b="1" dirty="0" err="1" smtClean="0"/>
              <a:t>substrate</a:t>
            </a:r>
            <a:endParaRPr lang="it-IT" sz="1400" b="1" dirty="0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041" y="5089333"/>
            <a:ext cx="2411150" cy="1295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CasellaDiTesto 26"/>
          <p:cNvSpPr txBox="1"/>
          <p:nvPr/>
        </p:nvSpPr>
        <p:spPr>
          <a:xfrm>
            <a:off x="2442255" y="5244441"/>
            <a:ext cx="1364975" cy="75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For </a:t>
            </a:r>
            <a:r>
              <a:rPr lang="it-IT" sz="2000" b="1" dirty="0" smtClean="0"/>
              <a:t>I</a:t>
            </a:r>
            <a:r>
              <a:rPr lang="it-IT" sz="2000" b="1" baseline="-25000" dirty="0" smtClean="0"/>
              <a:t>2</a:t>
            </a:r>
          </a:p>
          <a:p>
            <a:r>
              <a:rPr lang="it-IT" sz="1000" dirty="0" smtClean="0"/>
              <a:t>At 10</a:t>
            </a:r>
            <a:r>
              <a:rPr lang="it-IT" sz="1000" baseline="30000" dirty="0" smtClean="0"/>
              <a:t>-6</a:t>
            </a:r>
            <a:r>
              <a:rPr lang="it-IT" sz="1000" dirty="0" smtClean="0"/>
              <a:t> </a:t>
            </a:r>
            <a:r>
              <a:rPr lang="it-IT" sz="1000" dirty="0" err="1" smtClean="0"/>
              <a:t>mbar</a:t>
            </a:r>
            <a:r>
              <a:rPr lang="it-IT" sz="1000" dirty="0"/>
              <a:t> </a:t>
            </a:r>
            <a:r>
              <a:rPr lang="it-IT" sz="1000" dirty="0" smtClean="0"/>
              <a:t>I</a:t>
            </a:r>
            <a:r>
              <a:rPr lang="it-IT" sz="1000" baseline="-25000" dirty="0" smtClean="0"/>
              <a:t>2</a:t>
            </a:r>
            <a:r>
              <a:rPr lang="it-IT" sz="1000" dirty="0" smtClean="0"/>
              <a:t> -&gt; gas</a:t>
            </a:r>
          </a:p>
          <a:p>
            <a:endParaRPr lang="it-IT" sz="1200" dirty="0" smtClean="0"/>
          </a:p>
        </p:txBody>
      </p:sp>
      <p:sp>
        <p:nvSpPr>
          <p:cNvPr id="29" name="CasellaDiTesto 28"/>
          <p:cNvSpPr txBox="1"/>
          <p:nvPr/>
        </p:nvSpPr>
        <p:spPr>
          <a:xfrm>
            <a:off x="309544" y="5107555"/>
            <a:ext cx="207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2) </a:t>
            </a:r>
            <a:r>
              <a:rPr lang="it-IT" b="1" dirty="0" err="1" smtClean="0">
                <a:solidFill>
                  <a:srgbClr val="002060"/>
                </a:solidFill>
              </a:rPr>
              <a:t>Activated</a:t>
            </a:r>
            <a:r>
              <a:rPr lang="it-IT" b="1" dirty="0" smtClean="0">
                <a:solidFill>
                  <a:srgbClr val="002060"/>
                </a:solidFill>
              </a:rPr>
              <a:t> Carbon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31" y="5257718"/>
            <a:ext cx="1494294" cy="1058826"/>
          </a:xfrm>
          <a:prstGeom prst="rect">
            <a:avLst/>
          </a:prstGeom>
        </p:spPr>
      </p:pic>
      <p:cxnSp>
        <p:nvCxnSpPr>
          <p:cNvPr id="31" name="Connettore 2 15"/>
          <p:cNvCxnSpPr>
            <a:cxnSpLocks noChangeShapeType="1"/>
          </p:cNvCxnSpPr>
          <p:nvPr/>
        </p:nvCxnSpPr>
        <p:spPr bwMode="auto">
          <a:xfrm>
            <a:off x="4363525" y="5899014"/>
            <a:ext cx="864000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" name="CasellaDiTesto 22"/>
          <p:cNvSpPr txBox="1">
            <a:spLocks noChangeArrowheads="1"/>
          </p:cNvSpPr>
          <p:nvPr/>
        </p:nvSpPr>
        <p:spPr bwMode="auto">
          <a:xfrm>
            <a:off x="4409785" y="5603040"/>
            <a:ext cx="831465" cy="23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8245" tIns="39123" rIns="78245" bIns="39123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en-US" sz="1000" dirty="0"/>
              <a:t>40 mm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136122" y="5831753"/>
            <a:ext cx="24774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Polyvinyl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Alcohol</a:t>
            </a:r>
            <a:r>
              <a:rPr lang="it-IT" b="1" dirty="0">
                <a:solidFill>
                  <a:srgbClr val="002060"/>
                </a:solidFill>
              </a:rPr>
              <a:t> (PVA</a:t>
            </a:r>
            <a:r>
              <a:rPr lang="it-IT" b="1" dirty="0" smtClean="0">
                <a:solidFill>
                  <a:srgbClr val="002060"/>
                </a:solidFill>
              </a:rPr>
              <a:t>)</a:t>
            </a:r>
            <a:br>
              <a:rPr lang="it-IT" b="1" dirty="0" smtClean="0">
                <a:solidFill>
                  <a:srgbClr val="002060"/>
                </a:solidFill>
              </a:rPr>
            </a:br>
            <a:r>
              <a:rPr lang="it-IT" sz="1200" b="1" dirty="0" err="1" smtClean="0">
                <a:solidFill>
                  <a:srgbClr val="002060"/>
                </a:solidFill>
              </a:rPr>
              <a:t>as</a:t>
            </a:r>
            <a:r>
              <a:rPr lang="it-IT" sz="1200" b="1" dirty="0" smtClean="0">
                <a:solidFill>
                  <a:srgbClr val="002060"/>
                </a:solidFill>
              </a:rPr>
              <a:t> a binder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4" name="Più 3"/>
          <p:cNvSpPr/>
          <p:nvPr/>
        </p:nvSpPr>
        <p:spPr>
          <a:xfrm>
            <a:off x="1085149" y="5400484"/>
            <a:ext cx="521471" cy="510827"/>
          </a:xfrm>
          <a:prstGeom prst="mathPlus">
            <a:avLst>
              <a:gd name="adj1" fmla="val 6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/>
          <p:cNvSpPr/>
          <p:nvPr/>
        </p:nvSpPr>
        <p:spPr>
          <a:xfrm>
            <a:off x="3810136" y="2228253"/>
            <a:ext cx="978849" cy="9008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diritto 34"/>
          <p:cNvCxnSpPr/>
          <p:nvPr/>
        </p:nvCxnSpPr>
        <p:spPr>
          <a:xfrm>
            <a:off x="249550" y="4999684"/>
            <a:ext cx="84741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7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" y="1271332"/>
            <a:ext cx="5630399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itolo 5"/>
          <p:cNvSpPr txBox="1">
            <a:spLocks/>
          </p:cNvSpPr>
          <p:nvPr/>
        </p:nvSpPr>
        <p:spPr>
          <a:xfrm>
            <a:off x="124205" y="314237"/>
            <a:ext cx="6899511" cy="50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noProof="0" dirty="0" smtClean="0">
                <a:solidFill>
                  <a:srgbClr val="FFFFFF"/>
                </a:solidFill>
              </a:rPr>
              <a:t>Isotopes purification</a:t>
            </a:r>
            <a:endParaRPr kumimoji="0" lang="en-US" sz="320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7800" y="3874500"/>
            <a:ext cx="4697312" cy="738664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2) Development of purification processes</a:t>
            </a:r>
          </a:p>
          <a:p>
            <a:r>
              <a:rPr lang="en-US" sz="1200" dirty="0" smtClean="0"/>
              <a:t>Example: Separation of </a:t>
            </a:r>
            <a:r>
              <a:rPr lang="en-US" sz="1200" baseline="30000" dirty="0" smtClean="0"/>
              <a:t>90</a:t>
            </a:r>
            <a:r>
              <a:rPr lang="en-US" sz="1200" dirty="0" smtClean="0"/>
              <a:t>Sr from </a:t>
            </a:r>
            <a:r>
              <a:rPr lang="en-US" sz="1200" baseline="30000" dirty="0" smtClean="0"/>
              <a:t>90</a:t>
            </a:r>
            <a:r>
              <a:rPr lang="en-US" sz="1200" dirty="0" smtClean="0"/>
              <a:t>Y for </a:t>
            </a:r>
            <a:r>
              <a:rPr lang="en-US" sz="1200" baseline="30000" dirty="0" smtClean="0"/>
              <a:t>90</a:t>
            </a:r>
            <a:r>
              <a:rPr lang="en-US" sz="1200" dirty="0" smtClean="0"/>
              <a:t>Y purification</a:t>
            </a:r>
          </a:p>
          <a:p>
            <a:r>
              <a:rPr lang="en-US" sz="1200" dirty="0" smtClean="0"/>
              <a:t>-&gt; synthesis of an ion exchange inorganic material: </a:t>
            </a:r>
            <a:r>
              <a:rPr lang="en-US" sz="1200" b="1" dirty="0" smtClean="0"/>
              <a:t>sodium </a:t>
            </a:r>
            <a:r>
              <a:rPr lang="en-US" sz="1200" b="1" dirty="0" err="1" smtClean="0"/>
              <a:t>nonatitanate</a:t>
            </a:r>
            <a:endParaRPr lang="en-US" sz="12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9575"/>
            <a:ext cx="5630399" cy="1742758"/>
          </a:xfrm>
          <a:prstGeom prst="rect">
            <a:avLst/>
          </a:prstGeom>
        </p:spPr>
      </p:pic>
      <p:pic>
        <p:nvPicPr>
          <p:cNvPr id="45" name="2_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45" y="4524266"/>
            <a:ext cx="1908334" cy="18284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asellaDiTesto 46"/>
          <p:cNvSpPr txBox="1"/>
          <p:nvPr/>
        </p:nvSpPr>
        <p:spPr>
          <a:xfrm>
            <a:off x="5870991" y="1212002"/>
            <a:ext cx="3000652" cy="923330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) Irradiated substrates dissolution and quantification of the deposed atoms</a:t>
            </a:r>
            <a:endParaRPr lang="en-US" b="1" dirty="0"/>
          </a:p>
        </p:txBody>
      </p:sp>
      <p:pic>
        <p:nvPicPr>
          <p:cNvPr id="48" name="Picture 3" descr="C:\Users\giulia\Dropbox\foto\IMG_0389.JPG"/>
          <p:cNvPicPr>
            <a:picLocks noChangeAspect="1" noChangeArrowheads="1"/>
          </p:cNvPicPr>
          <p:nvPr/>
        </p:nvPicPr>
        <p:blipFill>
          <a:blip r:embed="rId5" cstate="print"/>
          <a:srcRect l="5201" t="27950" r="16400" b="17451"/>
          <a:stretch>
            <a:fillRect/>
          </a:stretch>
        </p:blipFill>
        <p:spPr bwMode="auto">
          <a:xfrm>
            <a:off x="5870991" y="2242924"/>
            <a:ext cx="550415" cy="511099"/>
          </a:xfrm>
          <a:prstGeom prst="rect">
            <a:avLst/>
          </a:prstGeom>
          <a:noFill/>
        </p:spPr>
      </p:pic>
      <p:pic>
        <p:nvPicPr>
          <p:cNvPr id="49" name="Picture 2" descr="C:\Users\giulia\Dropbox\foto\2015-04-30 14.16.23.jpg"/>
          <p:cNvPicPr>
            <a:picLocks noChangeAspect="1" noChangeArrowheads="1"/>
          </p:cNvPicPr>
          <p:nvPr/>
        </p:nvPicPr>
        <p:blipFill>
          <a:blip r:embed="rId6" cstate="print"/>
          <a:srcRect t="27950" r="8001" b="4851"/>
          <a:stretch>
            <a:fillRect/>
          </a:stretch>
        </p:blipFill>
        <p:spPr bwMode="auto">
          <a:xfrm>
            <a:off x="7467292" y="2242924"/>
            <a:ext cx="524793" cy="511099"/>
          </a:xfrm>
          <a:prstGeom prst="rect">
            <a:avLst/>
          </a:prstGeom>
          <a:noFill/>
        </p:spPr>
      </p:pic>
      <p:sp>
        <p:nvSpPr>
          <p:cNvPr id="50" name="Freccia a destra 49"/>
          <p:cNvSpPr/>
          <p:nvPr/>
        </p:nvSpPr>
        <p:spPr>
          <a:xfrm>
            <a:off x="6610010" y="2436026"/>
            <a:ext cx="738360" cy="14183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/>
          <p:cNvSpPr txBox="1"/>
          <p:nvPr/>
        </p:nvSpPr>
        <p:spPr>
          <a:xfrm>
            <a:off x="6514158" y="2217260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/>
              <a:t>HNO</a:t>
            </a:r>
            <a:r>
              <a:rPr lang="it-IT" sz="1200" b="1" baseline="-25000" dirty="0" smtClean="0"/>
              <a:t>3 </a:t>
            </a:r>
            <a:r>
              <a:rPr lang="it-IT" sz="1200" b="1" dirty="0" smtClean="0"/>
              <a:t>0.1 M</a:t>
            </a:r>
            <a:endParaRPr lang="it-IT" sz="1600" b="1" baseline="-25000" dirty="0"/>
          </a:p>
        </p:txBody>
      </p:sp>
      <p:sp>
        <p:nvSpPr>
          <p:cNvPr id="52" name="Freccia ad arco 51"/>
          <p:cNvSpPr/>
          <p:nvPr/>
        </p:nvSpPr>
        <p:spPr>
          <a:xfrm rot="5400000">
            <a:off x="7802810" y="2362904"/>
            <a:ext cx="630315" cy="776559"/>
          </a:xfrm>
          <a:prstGeom prst="circular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6066164" y="2796773"/>
            <a:ext cx="21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/>
              <a:t>Sr</a:t>
            </a:r>
            <a:r>
              <a:rPr lang="it-IT" sz="1200" b="1" baseline="30000" dirty="0" smtClean="0"/>
              <a:t>2+</a:t>
            </a:r>
            <a:r>
              <a:rPr lang="it-IT" sz="1200" b="1" dirty="0" smtClean="0"/>
              <a:t>, Y</a:t>
            </a:r>
            <a:r>
              <a:rPr lang="it-IT" sz="1200" b="1" baseline="30000" dirty="0" smtClean="0"/>
              <a:t>3+</a:t>
            </a:r>
            <a:r>
              <a:rPr lang="it-IT" sz="1200" b="1" dirty="0" smtClean="0"/>
              <a:t> or Cu</a:t>
            </a:r>
            <a:r>
              <a:rPr lang="it-IT" sz="1200" b="1" baseline="30000" dirty="0" smtClean="0"/>
              <a:t>2+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quantification</a:t>
            </a:r>
            <a:r>
              <a:rPr lang="it-IT" sz="1200" b="1" dirty="0" smtClean="0"/>
              <a:t> </a:t>
            </a:r>
          </a:p>
          <a:p>
            <a:r>
              <a:rPr lang="it-IT" sz="1200" b="1" i="1" dirty="0" smtClean="0"/>
              <a:t>via</a:t>
            </a:r>
            <a:r>
              <a:rPr lang="it-IT" sz="1200" b="1" dirty="0" smtClean="0"/>
              <a:t> GF-AAS or ICP-AES</a:t>
            </a:r>
            <a:endParaRPr lang="it-IT" sz="1600" b="1" baseline="-25000" dirty="0"/>
          </a:p>
        </p:txBody>
      </p:sp>
      <p:pic>
        <p:nvPicPr>
          <p:cNvPr id="54" name="Immagin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560" y="3350259"/>
            <a:ext cx="1467794" cy="1128874"/>
          </a:xfrm>
          <a:prstGeom prst="rect">
            <a:avLst/>
          </a:prstGeom>
        </p:spPr>
      </p:pic>
      <p:sp>
        <p:nvSpPr>
          <p:cNvPr id="55" name="Freccia a destra 54"/>
          <p:cNvSpPr/>
          <p:nvPr/>
        </p:nvSpPr>
        <p:spPr>
          <a:xfrm>
            <a:off x="7348370" y="3830520"/>
            <a:ext cx="738360" cy="14183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8080862" y="3685803"/>
            <a:ext cx="79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/>
              <a:t>Iodine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titration</a:t>
            </a:r>
            <a:endParaRPr lang="it-IT" sz="1600" b="1" baseline="-25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6190" y="3231145"/>
            <a:ext cx="530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Ongoing</a:t>
            </a:r>
            <a:r>
              <a:rPr lang="it-IT" dirty="0" smtClean="0"/>
              <a:t> </a:t>
            </a:r>
            <a:r>
              <a:rPr lang="it-IT" dirty="0" err="1" smtClean="0"/>
              <a:t>collaboration</a:t>
            </a:r>
            <a:r>
              <a:rPr lang="it-IT" dirty="0" smtClean="0"/>
              <a:t> with </a:t>
            </a:r>
            <a:r>
              <a:rPr lang="it-IT" dirty="0" err="1" smtClean="0"/>
              <a:t>UniPD</a:t>
            </a:r>
            <a:r>
              <a:rPr lang="it-IT" dirty="0" smtClean="0"/>
              <a:t>-DSF and </a:t>
            </a:r>
            <a:r>
              <a:rPr lang="it-IT" dirty="0" err="1" smtClean="0"/>
              <a:t>UniPD</a:t>
            </a:r>
            <a:r>
              <a:rPr lang="it-IT" dirty="0" smtClean="0"/>
              <a:t>-DSC</a:t>
            </a:r>
            <a:endParaRPr lang="it-IT" dirty="0"/>
          </a:p>
        </p:txBody>
      </p:sp>
      <p:sp>
        <p:nvSpPr>
          <p:cNvPr id="20" name="Ovale 19"/>
          <p:cNvSpPr/>
          <p:nvPr/>
        </p:nvSpPr>
        <p:spPr>
          <a:xfrm>
            <a:off x="1515619" y="2113570"/>
            <a:ext cx="1981200" cy="92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77800" y="6083001"/>
            <a:ext cx="480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Development of </a:t>
            </a:r>
            <a:r>
              <a:rPr lang="it-IT" dirty="0" err="1" smtClean="0"/>
              <a:t>Seraparation</a:t>
            </a:r>
            <a:r>
              <a:rPr lang="it-IT" dirty="0" smtClean="0"/>
              <a:t> </a:t>
            </a:r>
            <a:r>
              <a:rPr lang="it-IT" dirty="0" err="1" smtClean="0"/>
              <a:t>Column</a:t>
            </a:r>
            <a:r>
              <a:rPr lang="it-IT" dirty="0" smtClean="0"/>
              <a:t> for Y vs. </a:t>
            </a:r>
            <a:r>
              <a:rPr lang="it-IT" dirty="0" err="1" smtClean="0"/>
              <a:t>Sr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4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5" y="1337256"/>
            <a:ext cx="5630399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itolo 5"/>
          <p:cNvSpPr txBox="1">
            <a:spLocks/>
          </p:cNvSpPr>
          <p:nvPr/>
        </p:nvSpPr>
        <p:spPr>
          <a:xfrm>
            <a:off x="178825" y="314682"/>
            <a:ext cx="6899511" cy="50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noProof="0" dirty="0" smtClean="0">
                <a:solidFill>
                  <a:srgbClr val="FFFFFF"/>
                </a:solidFill>
              </a:rPr>
              <a:t>In vitro developments</a:t>
            </a:r>
            <a:endParaRPr kumimoji="0" lang="en-US" sz="320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7311" y="3598308"/>
            <a:ext cx="4013663" cy="369332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2) Development of new targeting agents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019061" y="1280291"/>
            <a:ext cx="3000652" cy="646331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) Development of novel </a:t>
            </a:r>
            <a:r>
              <a:rPr lang="en-US" dirty="0" err="1" smtClean="0"/>
              <a:t>chelators</a:t>
            </a:r>
            <a:r>
              <a:rPr lang="en-US" dirty="0" smtClean="0"/>
              <a:t> for Ag</a:t>
            </a:r>
            <a:r>
              <a:rPr lang="en-US" baseline="30000" dirty="0" smtClean="0"/>
              <a:t>+</a:t>
            </a:r>
            <a:endParaRPr lang="en-US" b="1" baseline="30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019061" y="1910903"/>
            <a:ext cx="27875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Ongoing</a:t>
            </a:r>
            <a:r>
              <a:rPr lang="it-IT" sz="1400" dirty="0" smtClean="0"/>
              <a:t> </a:t>
            </a:r>
            <a:r>
              <a:rPr lang="it-IT" sz="1400" dirty="0" err="1" smtClean="0"/>
              <a:t>collaboration</a:t>
            </a:r>
            <a:r>
              <a:rPr lang="it-IT" sz="1400" dirty="0" smtClean="0"/>
              <a:t> with:</a:t>
            </a:r>
          </a:p>
          <a:p>
            <a:endParaRPr lang="it-IT" sz="1400" dirty="0"/>
          </a:p>
          <a:p>
            <a:pPr marL="285750" indent="-285750">
              <a:buFontTx/>
              <a:buChar char="-"/>
            </a:pPr>
            <a:r>
              <a:rPr lang="it-IT" sz="1400" dirty="0" smtClean="0"/>
              <a:t>TIFPA (Trento </a:t>
            </a:r>
            <a:r>
              <a:rPr lang="it-IT" sz="1400" dirty="0" err="1" smtClean="0"/>
              <a:t>Institute</a:t>
            </a:r>
            <a:r>
              <a:rPr lang="it-IT" sz="1400" dirty="0" smtClean="0"/>
              <a:t> for </a:t>
            </a:r>
            <a:r>
              <a:rPr lang="it-IT" sz="1400" dirty="0" err="1" smtClean="0"/>
              <a:t>Fundamental</a:t>
            </a:r>
            <a:r>
              <a:rPr lang="it-IT" sz="1400" dirty="0" smtClean="0"/>
              <a:t> </a:t>
            </a:r>
            <a:r>
              <a:rPr lang="it-IT" sz="1400" dirty="0" err="1" smtClean="0"/>
              <a:t>Physics</a:t>
            </a:r>
            <a:r>
              <a:rPr lang="it-IT" sz="1400" dirty="0" smtClean="0"/>
              <a:t> and Applications</a:t>
            </a:r>
          </a:p>
          <a:p>
            <a:pPr marL="285750" indent="-285750">
              <a:buFontTx/>
              <a:buChar char="-"/>
            </a:pPr>
            <a:r>
              <a:rPr lang="it-IT" sz="1400" dirty="0" err="1" smtClean="0"/>
              <a:t>DiSC</a:t>
            </a:r>
            <a:r>
              <a:rPr lang="it-IT" sz="1400" dirty="0" smtClean="0"/>
              <a:t> (</a:t>
            </a:r>
            <a:r>
              <a:rPr lang="it-IT" sz="1400" dirty="0" err="1" smtClean="0"/>
              <a:t>Department</a:t>
            </a:r>
            <a:r>
              <a:rPr lang="it-IT" sz="1400" dirty="0" smtClean="0"/>
              <a:t> of </a:t>
            </a:r>
            <a:r>
              <a:rPr lang="it-IT" sz="1400" dirty="0" err="1" smtClean="0"/>
              <a:t>Chemistry</a:t>
            </a:r>
            <a:r>
              <a:rPr lang="it-IT" sz="1400" dirty="0" smtClean="0"/>
              <a:t>) </a:t>
            </a:r>
            <a:r>
              <a:rPr lang="it-IT" sz="1400" dirty="0" err="1" smtClean="0"/>
              <a:t>UniPD</a:t>
            </a:r>
            <a:endParaRPr lang="it-IT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97311" y="4129423"/>
            <a:ext cx="4734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Ongoing</a:t>
            </a:r>
            <a:r>
              <a:rPr lang="it-IT" sz="1400" dirty="0" smtClean="0"/>
              <a:t> </a:t>
            </a:r>
            <a:r>
              <a:rPr lang="it-IT" sz="1400" dirty="0" err="1" smtClean="0"/>
              <a:t>collaboration</a:t>
            </a:r>
            <a:r>
              <a:rPr lang="it-IT" sz="1400" dirty="0" smtClean="0"/>
              <a:t> with:</a:t>
            </a:r>
          </a:p>
          <a:p>
            <a:endParaRPr lang="it-IT" sz="1400" dirty="0"/>
          </a:p>
          <a:p>
            <a:pPr marL="285750" indent="-285750">
              <a:buFontTx/>
              <a:buChar char="-"/>
            </a:pPr>
            <a:r>
              <a:rPr lang="it-IT" sz="1400" dirty="0" smtClean="0"/>
              <a:t>DSF (</a:t>
            </a:r>
            <a:r>
              <a:rPr lang="it-IT" sz="1400" dirty="0" err="1" smtClean="0"/>
              <a:t>Department</a:t>
            </a:r>
            <a:r>
              <a:rPr lang="it-IT" sz="1400" dirty="0" smtClean="0"/>
              <a:t> of </a:t>
            </a:r>
            <a:r>
              <a:rPr lang="it-IT" sz="1400" dirty="0" err="1" smtClean="0"/>
              <a:t>Pharmaceutical</a:t>
            </a:r>
            <a:r>
              <a:rPr lang="it-IT" sz="1400" dirty="0" smtClean="0"/>
              <a:t> and </a:t>
            </a:r>
            <a:r>
              <a:rPr lang="it-IT" sz="1400" dirty="0" err="1" smtClean="0"/>
              <a:t>Pharmacological</a:t>
            </a:r>
            <a:r>
              <a:rPr lang="it-IT" sz="1400" dirty="0" smtClean="0"/>
              <a:t> </a:t>
            </a:r>
            <a:r>
              <a:rPr lang="it-IT" sz="1400" dirty="0" err="1" smtClean="0"/>
              <a:t>Sciences</a:t>
            </a:r>
            <a:r>
              <a:rPr lang="it-IT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Nuclear </a:t>
            </a:r>
            <a:r>
              <a:rPr lang="en-US" sz="1400" dirty="0"/>
              <a:t>Medicine Unit Advanced Technology Department </a:t>
            </a:r>
            <a:r>
              <a:rPr lang="en-US" sz="1400" dirty="0" smtClean="0"/>
              <a:t>(Santa </a:t>
            </a:r>
            <a:r>
              <a:rPr lang="en-US" sz="1400" dirty="0"/>
              <a:t>Maria Nuova </a:t>
            </a:r>
            <a:r>
              <a:rPr lang="en-US" sz="1400" dirty="0" smtClean="0"/>
              <a:t>Hospital Reggio Emilia – IRCCS)</a:t>
            </a:r>
            <a:endParaRPr lang="en-US" sz="1400" dirty="0"/>
          </a:p>
        </p:txBody>
      </p:sp>
      <p:sp>
        <p:nvSpPr>
          <p:cNvPr id="10" name="Ovale 9"/>
          <p:cNvSpPr/>
          <p:nvPr/>
        </p:nvSpPr>
        <p:spPr>
          <a:xfrm>
            <a:off x="4797340" y="3598308"/>
            <a:ext cx="1284433" cy="6721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855858" y="3657439"/>
            <a:ext cx="110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Radiolabeled</a:t>
            </a:r>
            <a:r>
              <a:rPr lang="it-IT" sz="1400" dirty="0" smtClean="0"/>
              <a:t> </a:t>
            </a:r>
            <a:r>
              <a:rPr lang="it-IT" sz="1400" dirty="0" err="1" smtClean="0"/>
              <a:t>molecule</a:t>
            </a:r>
            <a:endParaRPr lang="it-IT" sz="14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7714427" y="4473687"/>
            <a:ext cx="1092222" cy="1030609"/>
            <a:chOff x="7537621" y="4416006"/>
            <a:chExt cx="1482093" cy="151969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621" y="4785338"/>
              <a:ext cx="1482092" cy="1150366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7537622" y="4416006"/>
              <a:ext cx="1482092" cy="4538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 smtClean="0"/>
                <a:t>Cancer</a:t>
              </a:r>
              <a:r>
                <a:rPr lang="it-IT" sz="1400" dirty="0" smtClean="0"/>
                <a:t> </a:t>
              </a:r>
              <a:r>
                <a:rPr lang="it-IT" sz="1400" dirty="0" err="1" smtClean="0"/>
                <a:t>cells</a:t>
              </a:r>
              <a:endParaRPr lang="it-IT" sz="1400" dirty="0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7537621" y="4416006"/>
              <a:ext cx="1482092" cy="15196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Figura a mano libera 8"/>
          <p:cNvSpPr/>
          <p:nvPr/>
        </p:nvSpPr>
        <p:spPr>
          <a:xfrm rot="2327709">
            <a:off x="5970862" y="4082099"/>
            <a:ext cx="1611568" cy="1169843"/>
          </a:xfrm>
          <a:custGeom>
            <a:avLst/>
            <a:gdLst>
              <a:gd name="connsiteX0" fmla="*/ 0 w 4882551"/>
              <a:gd name="connsiteY0" fmla="*/ 1090831 h 2604985"/>
              <a:gd name="connsiteX1" fmla="*/ 672861 w 4882551"/>
              <a:gd name="connsiteY1" fmla="*/ 331707 h 2604985"/>
              <a:gd name="connsiteX2" fmla="*/ 1354348 w 4882551"/>
              <a:gd name="connsiteY2" fmla="*/ 435224 h 2604985"/>
              <a:gd name="connsiteX3" fmla="*/ 1354348 w 4882551"/>
              <a:gd name="connsiteY3" fmla="*/ 1686054 h 2604985"/>
              <a:gd name="connsiteX4" fmla="*/ 1897812 w 4882551"/>
              <a:gd name="connsiteY4" fmla="*/ 2436552 h 2604985"/>
              <a:gd name="connsiteX5" fmla="*/ 2363638 w 4882551"/>
              <a:gd name="connsiteY5" fmla="*/ 1375503 h 2604985"/>
              <a:gd name="connsiteX6" fmla="*/ 2544793 w 4882551"/>
              <a:gd name="connsiteY6" fmla="*/ 331707 h 2604985"/>
              <a:gd name="connsiteX7" fmla="*/ 3001993 w 4882551"/>
              <a:gd name="connsiteY7" fmla="*/ 47035 h 2604985"/>
              <a:gd name="connsiteX8" fmla="*/ 3157268 w 4882551"/>
              <a:gd name="connsiteY8" fmla="*/ 1185722 h 2604985"/>
              <a:gd name="connsiteX9" fmla="*/ 3191774 w 4882551"/>
              <a:gd name="connsiteY9" fmla="*/ 2540069 h 2604985"/>
              <a:gd name="connsiteX10" fmla="*/ 3968151 w 4882551"/>
              <a:gd name="connsiteY10" fmla="*/ 2255397 h 2604985"/>
              <a:gd name="connsiteX11" fmla="*/ 4278702 w 4882551"/>
              <a:gd name="connsiteY11" fmla="*/ 1082205 h 2604985"/>
              <a:gd name="connsiteX12" fmla="*/ 4882551 w 4882551"/>
              <a:gd name="connsiteY12" fmla="*/ 875171 h 260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82551" h="2604985">
                <a:moveTo>
                  <a:pt x="0" y="1090831"/>
                </a:moveTo>
                <a:cubicBezTo>
                  <a:pt x="223568" y="765903"/>
                  <a:pt x="447136" y="440975"/>
                  <a:pt x="672861" y="331707"/>
                </a:cubicBezTo>
                <a:cubicBezTo>
                  <a:pt x="898586" y="222439"/>
                  <a:pt x="1240767" y="209500"/>
                  <a:pt x="1354348" y="435224"/>
                </a:cubicBezTo>
                <a:cubicBezTo>
                  <a:pt x="1467929" y="660948"/>
                  <a:pt x="1263771" y="1352500"/>
                  <a:pt x="1354348" y="1686054"/>
                </a:cubicBezTo>
                <a:cubicBezTo>
                  <a:pt x="1444925" y="2019608"/>
                  <a:pt x="1729597" y="2488310"/>
                  <a:pt x="1897812" y="2436552"/>
                </a:cubicBezTo>
                <a:cubicBezTo>
                  <a:pt x="2066027" y="2384794"/>
                  <a:pt x="2255808" y="1726310"/>
                  <a:pt x="2363638" y="1375503"/>
                </a:cubicBezTo>
                <a:cubicBezTo>
                  <a:pt x="2471468" y="1024696"/>
                  <a:pt x="2438401" y="553118"/>
                  <a:pt x="2544793" y="331707"/>
                </a:cubicBezTo>
                <a:cubicBezTo>
                  <a:pt x="2651185" y="110296"/>
                  <a:pt x="2899914" y="-95301"/>
                  <a:pt x="3001993" y="47035"/>
                </a:cubicBezTo>
                <a:cubicBezTo>
                  <a:pt x="3104072" y="189371"/>
                  <a:pt x="3125638" y="770216"/>
                  <a:pt x="3157268" y="1185722"/>
                </a:cubicBezTo>
                <a:cubicBezTo>
                  <a:pt x="3188898" y="1601228"/>
                  <a:pt x="3056627" y="2361790"/>
                  <a:pt x="3191774" y="2540069"/>
                </a:cubicBezTo>
                <a:cubicBezTo>
                  <a:pt x="3326921" y="2718348"/>
                  <a:pt x="3786996" y="2498374"/>
                  <a:pt x="3968151" y="2255397"/>
                </a:cubicBezTo>
                <a:cubicBezTo>
                  <a:pt x="4149306" y="2012420"/>
                  <a:pt x="4126302" y="1312243"/>
                  <a:pt x="4278702" y="1082205"/>
                </a:cubicBezTo>
                <a:cubicBezTo>
                  <a:pt x="4431102" y="852167"/>
                  <a:pt x="4656826" y="863669"/>
                  <a:pt x="4882551" y="875171"/>
                </a:cubicBezTo>
              </a:path>
            </a:pathLst>
          </a:custGeom>
          <a:noFill/>
          <a:ln w="76200"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/>
          <p:cNvSpPr/>
          <p:nvPr/>
        </p:nvSpPr>
        <p:spPr>
          <a:xfrm rot="16200000">
            <a:off x="1458366" y="4809042"/>
            <a:ext cx="622211" cy="247298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3154506" y="5676201"/>
            <a:ext cx="5729110" cy="646331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Novel molecules radiolabeled with innovative radionuclides as </a:t>
            </a:r>
            <a:r>
              <a:rPr lang="en-US" b="1" baseline="30000" dirty="0" smtClean="0"/>
              <a:t>111</a:t>
            </a:r>
            <a:r>
              <a:rPr lang="en-US" b="1" dirty="0" smtClean="0"/>
              <a:t>Ag</a:t>
            </a:r>
          </a:p>
        </p:txBody>
      </p:sp>
      <p:sp>
        <p:nvSpPr>
          <p:cNvPr id="17" name="Ovale 16"/>
          <p:cNvSpPr/>
          <p:nvPr/>
        </p:nvSpPr>
        <p:spPr>
          <a:xfrm>
            <a:off x="332510" y="2177874"/>
            <a:ext cx="978849" cy="92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/>
          <p:cNvCxnSpPr/>
          <p:nvPr/>
        </p:nvCxnSpPr>
        <p:spPr>
          <a:xfrm>
            <a:off x="332510" y="3511341"/>
            <a:ext cx="84741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059509" y="3348447"/>
            <a:ext cx="286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First new </a:t>
            </a:r>
            <a:r>
              <a:rPr lang="it-IT" dirty="0" err="1" smtClean="0"/>
              <a:t>project</a:t>
            </a:r>
            <a:r>
              <a:rPr lang="it-IT" dirty="0" smtClean="0"/>
              <a:t> </a:t>
            </a:r>
            <a:r>
              <a:rPr lang="it-IT" dirty="0" err="1" smtClean="0"/>
              <a:t>derived</a:t>
            </a:r>
            <a:r>
              <a:rPr lang="it-IT" dirty="0" smtClean="0"/>
              <a:t> from ISOLPHARM in </a:t>
            </a:r>
            <a:r>
              <a:rPr lang="it-IT" dirty="0" err="1" smtClean="0"/>
              <a:t>collaboration</a:t>
            </a:r>
            <a:r>
              <a:rPr lang="it-IT" dirty="0" smtClean="0"/>
              <a:t> with PSI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17" y="4385053"/>
            <a:ext cx="2630039" cy="9179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07" y="1200509"/>
            <a:ext cx="4866312" cy="1282273"/>
          </a:xfrm>
          <a:prstGeom prst="rect">
            <a:avLst/>
          </a:prstGeom>
        </p:spPr>
      </p:pic>
      <p:cxnSp>
        <p:nvCxnSpPr>
          <p:cNvPr id="3" name="Connettore 2 2"/>
          <p:cNvCxnSpPr/>
          <p:nvPr/>
        </p:nvCxnSpPr>
        <p:spPr>
          <a:xfrm flipH="1">
            <a:off x="2934015" y="2555545"/>
            <a:ext cx="648000" cy="736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5504410" y="2557642"/>
            <a:ext cx="648000" cy="738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79" y="3900566"/>
            <a:ext cx="3402272" cy="914420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235289" y="3281294"/>
            <a:ext cx="302756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ea typeface="Calibri"/>
                <a:cs typeface="Times New Roman"/>
              </a:rPr>
              <a:t>ISOLPHARM_</a:t>
            </a:r>
            <a:r>
              <a:rPr lang="en-US" sz="3200" dirty="0" smtClean="0">
                <a:solidFill>
                  <a:srgbClr val="595959"/>
                </a:solidFill>
                <a:ea typeface="Calibri"/>
                <a:cs typeface="Times New Roman"/>
              </a:rPr>
              <a:t>AG</a:t>
            </a:r>
            <a:endParaRPr lang="it-IT" sz="700" dirty="0">
              <a:ea typeface="Calibri"/>
              <a:cs typeface="Times New Roman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3" y="5143421"/>
            <a:ext cx="1055852" cy="35926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22" y="5806318"/>
            <a:ext cx="967008" cy="360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579" y="5838285"/>
            <a:ext cx="1087906" cy="36097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6371" y="5143421"/>
            <a:ext cx="1095929" cy="36000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4629" y="5839264"/>
            <a:ext cx="1088881" cy="36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92" y="5062587"/>
            <a:ext cx="733441" cy="42444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07" y="5453558"/>
            <a:ext cx="1378967" cy="352760"/>
          </a:xfrm>
          <a:prstGeom prst="rect">
            <a:avLst/>
          </a:prstGeom>
        </p:spPr>
      </p:pic>
      <p:sp>
        <p:nvSpPr>
          <p:cNvPr id="22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550" y="83934"/>
            <a:ext cx="1295298" cy="958346"/>
          </a:xfrm>
          <a:prstGeom prst="rect">
            <a:avLst/>
          </a:prstGeom>
        </p:spPr>
      </p:pic>
      <p:pic>
        <p:nvPicPr>
          <p:cNvPr id="20" name="Picture 3" descr="SigilloLogoLAST_White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3" y="198469"/>
            <a:ext cx="1814367" cy="76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25" y="3342540"/>
            <a:ext cx="6120130" cy="145859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40526" y="1369202"/>
            <a:ext cx="7890892" cy="116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600" dirty="0" smtClean="0">
                <a:ea typeface="Calibri"/>
                <a:cs typeface="Times New Roman"/>
              </a:rPr>
              <a:t>ISOLPHARM_</a:t>
            </a:r>
            <a:r>
              <a:rPr lang="en-US" sz="6600" dirty="0" smtClean="0">
                <a:solidFill>
                  <a:srgbClr val="595959"/>
                </a:solidFill>
                <a:ea typeface="Calibri"/>
                <a:cs typeface="Times New Roman"/>
              </a:rPr>
              <a:t>AG</a:t>
            </a:r>
            <a:endParaRPr lang="it-IT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3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098" y="210878"/>
            <a:ext cx="8229600" cy="680649"/>
          </a:xfrm>
        </p:spPr>
        <p:txBody>
          <a:bodyPr>
            <a:normAutofit fontScale="90000"/>
          </a:bodyPr>
          <a:lstStyle/>
          <a:p>
            <a:r>
              <a:rPr lang="it-IT" b="0" dirty="0" err="1" smtClean="0"/>
              <a:t>ISOLPHARM_Ag</a:t>
            </a:r>
            <a:r>
              <a:rPr lang="it-IT" b="0" dirty="0" smtClean="0"/>
              <a:t/>
            </a:r>
            <a:br>
              <a:rPr lang="it-IT" b="0" dirty="0" smtClean="0"/>
            </a:br>
            <a:r>
              <a:rPr lang="it-IT" sz="2400" b="0" dirty="0" err="1" smtClean="0"/>
              <a:t>Goals</a:t>
            </a:r>
            <a:r>
              <a:rPr lang="it-IT" sz="2400" b="0" dirty="0" smtClean="0"/>
              <a:t> &amp; </a:t>
            </a:r>
            <a:r>
              <a:rPr lang="it-IT" sz="2400" b="0" dirty="0" err="1" smtClean="0"/>
              <a:t>organization</a:t>
            </a:r>
            <a:endParaRPr lang="it-IT" sz="2400" b="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46316" y="1558190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aseline="30000" dirty="0" smtClean="0"/>
              <a:t>111</a:t>
            </a:r>
            <a:r>
              <a:rPr lang="it-IT" sz="2800" dirty="0" smtClean="0"/>
              <a:t>Ag</a:t>
            </a:r>
            <a:endParaRPr lang="it-IT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963986" y="1676036"/>
            <a:ext cx="4288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Promising</a:t>
            </a:r>
            <a:r>
              <a:rPr lang="it-IT" dirty="0" smtClean="0"/>
              <a:t> radionuclide for </a:t>
            </a:r>
            <a:r>
              <a:rPr lang="it-IT" dirty="0" err="1" smtClean="0"/>
              <a:t>therapy</a:t>
            </a:r>
            <a:r>
              <a:rPr lang="it-IT" dirty="0" smtClean="0"/>
              <a:t>:</a:t>
            </a:r>
          </a:p>
          <a:p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latin typeface="Symbol" charset="2"/>
                <a:cs typeface="Symbol" charset="2"/>
              </a:rPr>
              <a:t>b</a:t>
            </a:r>
            <a:r>
              <a:rPr lang="it-IT" baseline="30000" dirty="0" smtClean="0"/>
              <a:t>-</a:t>
            </a:r>
            <a:r>
              <a:rPr lang="it-IT" dirty="0" smtClean="0"/>
              <a:t> </a:t>
            </a:r>
            <a:r>
              <a:rPr lang="it-IT" dirty="0" err="1" smtClean="0"/>
              <a:t>emitter</a:t>
            </a:r>
            <a:r>
              <a:rPr lang="it-IT" dirty="0" smtClean="0"/>
              <a:t> (</a:t>
            </a:r>
            <a:r>
              <a:rPr lang="it-IT" dirty="0" err="1"/>
              <a:t>a</a:t>
            </a:r>
            <a:r>
              <a:rPr lang="it-IT" dirty="0" err="1" smtClean="0"/>
              <a:t>verage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360 </a:t>
            </a:r>
            <a:r>
              <a:rPr lang="it-IT" dirty="0" err="1" smtClean="0"/>
              <a:t>keV</a:t>
            </a:r>
            <a:r>
              <a:rPr lang="it-IT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percentage</a:t>
            </a:r>
            <a:r>
              <a:rPr lang="it-IT" dirty="0" smtClean="0"/>
              <a:t> of </a:t>
            </a:r>
            <a:r>
              <a:rPr lang="it-IT" dirty="0" err="1" smtClean="0"/>
              <a:t>associated</a:t>
            </a:r>
            <a:r>
              <a:rPr lang="it-IT" dirty="0" smtClean="0"/>
              <a:t> </a:t>
            </a:r>
            <a:r>
              <a:rPr lang="it-IT" dirty="0" smtClean="0">
                <a:latin typeface="Symbol" charset="2"/>
                <a:cs typeface="Symbol" charset="2"/>
              </a:rPr>
              <a:t>g</a:t>
            </a:r>
            <a:r>
              <a:rPr lang="it-IT" dirty="0" smtClean="0"/>
              <a:t>-</a:t>
            </a:r>
            <a:r>
              <a:rPr lang="it-IT" dirty="0" err="1" smtClean="0"/>
              <a:t>emission</a:t>
            </a:r>
            <a:endParaRPr lang="it-IT" dirty="0"/>
          </a:p>
        </p:txBody>
      </p:sp>
      <p:sp>
        <p:nvSpPr>
          <p:cNvPr id="10" name="Freccia destra 9"/>
          <p:cNvSpPr/>
          <p:nvPr/>
        </p:nvSpPr>
        <p:spPr>
          <a:xfrm>
            <a:off x="6245482" y="2108140"/>
            <a:ext cx="549917" cy="288068"/>
          </a:xfrm>
          <a:prstGeom prst="rightArrow">
            <a:avLst/>
          </a:prstGeom>
          <a:solidFill>
            <a:srgbClr val="BC03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6952517" y="1964105"/>
            <a:ext cx="196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decay</a:t>
            </a:r>
            <a:r>
              <a:rPr lang="it-IT" dirty="0" smtClean="0"/>
              <a:t> </a:t>
            </a:r>
            <a:r>
              <a:rPr lang="it-IT" dirty="0" err="1" smtClean="0"/>
              <a:t>properties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13" name="Freccia giù 12"/>
          <p:cNvSpPr/>
          <p:nvPr/>
        </p:nvSpPr>
        <p:spPr>
          <a:xfrm>
            <a:off x="4187898" y="3123889"/>
            <a:ext cx="484451" cy="693984"/>
          </a:xfrm>
          <a:prstGeom prst="downArrow">
            <a:avLst/>
          </a:prstGeom>
          <a:solidFill>
            <a:srgbClr val="BC03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091693" y="4065398"/>
            <a:ext cx="470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Development of Ag-</a:t>
            </a:r>
            <a:r>
              <a:rPr lang="it-IT" dirty="0" err="1" smtClean="0"/>
              <a:t>based</a:t>
            </a:r>
            <a:r>
              <a:rPr lang="it-IT" dirty="0" smtClean="0"/>
              <a:t> </a:t>
            </a:r>
            <a:r>
              <a:rPr lang="it-IT" dirty="0" err="1" smtClean="0"/>
              <a:t>radiopharmaceuticals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05253" y="4662677"/>
            <a:ext cx="66702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Task 1: </a:t>
            </a:r>
            <a:r>
              <a:rPr lang="it-IT" dirty="0" err="1" smtClean="0"/>
              <a:t>physics</a:t>
            </a:r>
            <a:r>
              <a:rPr lang="it-IT" dirty="0" smtClean="0"/>
              <a:t> and </a:t>
            </a:r>
            <a:r>
              <a:rPr lang="it-IT" dirty="0" err="1" smtClean="0"/>
              <a:t>computing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Task 2: production of Ag</a:t>
            </a:r>
            <a:r>
              <a:rPr lang="it-IT" baseline="30000" dirty="0" smtClean="0"/>
              <a:t>+</a:t>
            </a:r>
            <a:r>
              <a:rPr lang="it-IT" dirty="0" smtClean="0"/>
              <a:t>, </a:t>
            </a:r>
            <a:r>
              <a:rPr lang="it-IT" dirty="0" err="1" smtClean="0"/>
              <a:t>purification</a:t>
            </a:r>
            <a:r>
              <a:rPr lang="it-IT" dirty="0" smtClean="0"/>
              <a:t> and </a:t>
            </a:r>
            <a:r>
              <a:rPr lang="it-IT" dirty="0" err="1" smtClean="0"/>
              <a:t>chelators</a:t>
            </a:r>
            <a:r>
              <a:rPr lang="it-IT" dirty="0" smtClean="0"/>
              <a:t> </a:t>
            </a:r>
            <a:r>
              <a:rPr lang="it-IT" dirty="0" err="1" smtClean="0"/>
              <a:t>development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Task 3: </a:t>
            </a:r>
            <a:r>
              <a:rPr lang="it-IT" dirty="0" err="1" smtClean="0"/>
              <a:t>cellular</a:t>
            </a:r>
            <a:r>
              <a:rPr lang="it-IT" dirty="0" smtClean="0"/>
              <a:t> targets </a:t>
            </a:r>
            <a:r>
              <a:rPr lang="it-IT" dirty="0" err="1" smtClean="0"/>
              <a:t>studies</a:t>
            </a:r>
            <a:r>
              <a:rPr lang="it-IT" dirty="0" smtClean="0"/>
              <a:t> and </a:t>
            </a:r>
            <a:r>
              <a:rPr lang="it-IT" dirty="0" err="1" smtClean="0"/>
              <a:t>radiopharmaceutical</a:t>
            </a:r>
            <a:r>
              <a:rPr lang="it-IT" dirty="0" smtClean="0"/>
              <a:t> </a:t>
            </a:r>
            <a:r>
              <a:rPr lang="it-IT" dirty="0" err="1" smtClean="0"/>
              <a:t>development</a:t>
            </a:r>
            <a:endParaRPr lang="it-IT" dirty="0"/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324" y="220089"/>
            <a:ext cx="8229600" cy="680649"/>
          </a:xfrm>
        </p:spPr>
        <p:txBody>
          <a:bodyPr>
            <a:noAutofit/>
          </a:bodyPr>
          <a:lstStyle/>
          <a:p>
            <a:r>
              <a:rPr lang="it-IT" sz="3600" b="0" dirty="0" smtClean="0">
                <a:solidFill>
                  <a:srgbClr val="FFFFFF"/>
                </a:solidFill>
              </a:rPr>
              <a:t>Task 1</a:t>
            </a:r>
            <a:r>
              <a:rPr lang="it-IT" sz="2400" b="0" dirty="0" smtClean="0">
                <a:solidFill>
                  <a:srgbClr val="FFFFFF"/>
                </a:solidFill>
              </a:rPr>
              <a:t/>
            </a:r>
            <a:br>
              <a:rPr lang="it-IT" sz="2400" b="0" dirty="0" smtClean="0">
                <a:solidFill>
                  <a:srgbClr val="FFFFFF"/>
                </a:solidFill>
              </a:rPr>
            </a:br>
            <a:r>
              <a:rPr lang="it-IT" sz="2400" b="0" dirty="0" err="1" smtClean="0">
                <a:solidFill>
                  <a:srgbClr val="FFFFFF"/>
                </a:solidFill>
              </a:rPr>
              <a:t>Physics</a:t>
            </a:r>
            <a:r>
              <a:rPr lang="it-IT" sz="2400" b="0" dirty="0" smtClean="0">
                <a:solidFill>
                  <a:srgbClr val="FFFFFF"/>
                </a:solidFill>
              </a:rPr>
              <a:t> and </a:t>
            </a:r>
            <a:r>
              <a:rPr lang="it-IT" sz="2400" b="0" dirty="0" err="1" smtClean="0">
                <a:solidFill>
                  <a:srgbClr val="FFFFFF"/>
                </a:solidFill>
              </a:rPr>
              <a:t>computing</a:t>
            </a:r>
            <a:r>
              <a:rPr lang="it-IT" sz="2400" b="0" dirty="0" smtClean="0">
                <a:solidFill>
                  <a:srgbClr val="FFFFFF"/>
                </a:solidFill>
              </a:rPr>
              <a:t> </a:t>
            </a:r>
            <a:endParaRPr lang="it-IT" sz="2400" b="0" dirty="0">
              <a:solidFill>
                <a:srgbClr val="FFFFFF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32324" y="1230606"/>
            <a:ext cx="8389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400" dirty="0" smtClean="0"/>
              <a:t>The computing task can be divided into two different case studies, where cloud computing can be an extremely useful tool to perform fast and efficient simulations, related to both the </a:t>
            </a:r>
            <a:r>
              <a:rPr lang="en-GB" sz="1400" u="sng" dirty="0" smtClean="0"/>
              <a:t>target production</a:t>
            </a:r>
            <a:r>
              <a:rPr lang="en-GB" sz="1400" dirty="0" smtClean="0"/>
              <a:t> and </a:t>
            </a:r>
            <a:r>
              <a:rPr lang="en-GB" sz="1400" u="sng" dirty="0" smtClean="0"/>
              <a:t>release of radionuclides </a:t>
            </a:r>
            <a:r>
              <a:rPr lang="en-GB" sz="1400" dirty="0" smtClean="0"/>
              <a:t>of interes</a:t>
            </a:r>
            <a:r>
              <a:rPr lang="en-GB" sz="1400" dirty="0"/>
              <a:t>t</a:t>
            </a:r>
            <a:endParaRPr lang="en-GB" sz="1400" b="1" dirty="0"/>
          </a:p>
        </p:txBody>
      </p:sp>
      <p:sp>
        <p:nvSpPr>
          <p:cNvPr id="8" name="Rettangolo 7"/>
          <p:cNvSpPr/>
          <p:nvPr/>
        </p:nvSpPr>
        <p:spPr>
          <a:xfrm>
            <a:off x="132324" y="1966189"/>
            <a:ext cx="8836444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Aft>
                <a:spcPts val="0"/>
              </a:spcAft>
              <a:tabLst>
                <a:tab pos="228600" algn="l"/>
              </a:tabLst>
            </a:pPr>
            <a:r>
              <a:rPr lang="en-GB" dirty="0"/>
              <a:t>Activities of this </a:t>
            </a:r>
            <a:r>
              <a:rPr lang="en-GB" dirty="0" smtClean="0"/>
              <a:t>task: </a:t>
            </a:r>
          </a:p>
          <a:p>
            <a:pPr lvl="0" algn="just" fontAlgn="base">
              <a:spcAft>
                <a:spcPts val="0"/>
              </a:spcAft>
              <a:tabLst>
                <a:tab pos="228600" algn="l"/>
              </a:tabLst>
            </a:pPr>
            <a:r>
              <a:rPr lang="en-GB" i="1" u="sng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1. Simulation of radionuclides production in the </a:t>
            </a:r>
            <a:r>
              <a:rPr lang="en-GB" i="1" u="sng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Isolpharm</a:t>
            </a:r>
            <a:r>
              <a:rPr lang="en-GB" i="1" u="sng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target</a:t>
            </a:r>
            <a:endParaRPr lang="en-GB" i="1" u="sng" dirty="0" smtClean="0">
              <a:ea typeface="Times New Roman" panose="02020603050405020304" pitchFamily="18" charset="0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i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2. Simulation of radionuclides release from the </a:t>
            </a:r>
            <a:r>
              <a:rPr lang="en-US" i="1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Isolpharm</a:t>
            </a:r>
            <a:r>
              <a:rPr lang="en-US" i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 target</a:t>
            </a:r>
            <a:endParaRPr lang="en-US" i="1" u="sng" dirty="0">
              <a:ea typeface="Times New Roman" panose="02020603050405020304" pitchFamily="18" charset="0"/>
            </a:endParaRPr>
          </a:p>
          <a:p>
            <a:pPr lvl="0" algn="just" fontAlgn="base">
              <a:spcAft>
                <a:spcPts val="0"/>
              </a:spcAft>
            </a:pPr>
            <a:endParaRPr lang="en-GB" sz="9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520" y="4666641"/>
            <a:ext cx="3922895" cy="1800119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534738" y="4717733"/>
            <a:ext cx="3695767" cy="1638623"/>
            <a:chOff x="3780270" y="3558300"/>
            <a:chExt cx="5153818" cy="3299699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80270" y="3558300"/>
              <a:ext cx="5153818" cy="329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asellaDiTesto 11"/>
            <p:cNvSpPr txBox="1"/>
            <p:nvPr/>
          </p:nvSpPr>
          <p:spPr>
            <a:xfrm>
              <a:off x="4920651" y="3912641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dirty="0" smtClean="0"/>
                <a:t>μ</a:t>
              </a:r>
              <a:endParaRPr lang="en-US" sz="1000" dirty="0"/>
            </a:p>
          </p:txBody>
        </p:sp>
      </p:grp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802" y="3017794"/>
            <a:ext cx="2583058" cy="165763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060100"/>
            <a:ext cx="3238418" cy="1535854"/>
          </a:xfrm>
          <a:prstGeom prst="rect">
            <a:avLst/>
          </a:prstGeom>
        </p:spPr>
      </p:pic>
      <p:sp>
        <p:nvSpPr>
          <p:cNvPr id="17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376" y="199426"/>
            <a:ext cx="8229600" cy="680649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Task 2: </a:t>
            </a:r>
            <a:br>
              <a:rPr lang="en-US" b="0" dirty="0" smtClean="0">
                <a:solidFill>
                  <a:schemeClr val="bg1"/>
                </a:solidFill>
              </a:rPr>
            </a:br>
            <a:r>
              <a:rPr lang="en-US" sz="2700" b="0" dirty="0" smtClean="0">
                <a:solidFill>
                  <a:schemeClr val="bg1"/>
                </a:solidFill>
              </a:rPr>
              <a:t>activities at LNL, DSF and DSC</a:t>
            </a:r>
            <a:endParaRPr lang="en-US" sz="2700" b="0" dirty="0">
              <a:solidFill>
                <a:schemeClr val="bg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91519" y="1274603"/>
            <a:ext cx="876096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Ionization and acceleration of Ag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using the SPES Front End in off-line modality, the production of the secondary targets for Ag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deposition and the deposition studies</a:t>
            </a:r>
          </a:p>
        </p:txBody>
      </p:sp>
      <p:pic>
        <p:nvPicPr>
          <p:cNvPr id="12" name="Immagine 11" descr="C:\Users\giana\AppData\Local\Microsoft\Windows\INetCache\Content.Word\1.png">
            <a:extLst>
              <a:ext uri="{FF2B5EF4-FFF2-40B4-BE49-F238E27FC236}">
                <a16:creationId xmlns:a16="http://schemas.microsoft.com/office/drawing/2014/main" id="{4FB246D7-B11C-465B-8536-89F214760B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84" y="3312632"/>
            <a:ext cx="5292080" cy="202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C:\Users\giana\AppData\Local\Microsoft\Windows\INetCache\Content.Word\5.png">
            <a:extLst>
              <a:ext uri="{FF2B5EF4-FFF2-40B4-BE49-F238E27FC236}">
                <a16:creationId xmlns:a16="http://schemas.microsoft.com/office/drawing/2014/main" id="{261EC53F-14C4-44EE-A228-C1A5255FAA5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94" y="2233045"/>
            <a:ext cx="3005159" cy="316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tangolo 13"/>
          <p:cNvSpPr/>
          <p:nvPr/>
        </p:nvSpPr>
        <p:spPr>
          <a:xfrm>
            <a:off x="3363112" y="2431546"/>
            <a:ext cx="5472301" cy="385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Synthesis of a resin for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111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purification from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111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91450" y="5522975"/>
            <a:ext cx="8643963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Development of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chelators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Ag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(collaboration with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Proff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Pastore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Di Marco (DSC))</a:t>
            </a:r>
          </a:p>
        </p:txBody>
      </p:sp>
      <p:sp>
        <p:nvSpPr>
          <p:cNvPr id="10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b="0" dirty="0" smtClean="0">
                <a:solidFill>
                  <a:srgbClr val="FFFFFF"/>
                </a:solidFill>
              </a:rPr>
              <a:t>Task 3: </a:t>
            </a:r>
            <a:r>
              <a:rPr lang="it-IT" sz="2400" b="0" dirty="0" smtClean="0">
                <a:solidFill>
                  <a:srgbClr val="FFFFFF"/>
                </a:solidFill>
              </a:rPr>
              <a:t/>
            </a:r>
            <a:br>
              <a:rPr lang="it-IT" sz="2400" b="0" dirty="0" smtClean="0">
                <a:solidFill>
                  <a:srgbClr val="FFFFFF"/>
                </a:solidFill>
              </a:rPr>
            </a:br>
            <a:r>
              <a:rPr lang="en-US" sz="2400" b="0" dirty="0" smtClean="0">
                <a:solidFill>
                  <a:srgbClr val="FFFFFF"/>
                </a:solidFill>
              </a:rPr>
              <a:t>activities</a:t>
            </a:r>
            <a:r>
              <a:rPr lang="it-IT" sz="2400" b="0" dirty="0" smtClean="0">
                <a:solidFill>
                  <a:srgbClr val="FFFFFF"/>
                </a:solidFill>
              </a:rPr>
              <a:t> </a:t>
            </a:r>
            <a:r>
              <a:rPr lang="it-IT" sz="2400" b="0" dirty="0" err="1" smtClean="0">
                <a:solidFill>
                  <a:srgbClr val="FFFFFF"/>
                </a:solidFill>
              </a:rPr>
              <a:t>at</a:t>
            </a:r>
            <a:r>
              <a:rPr lang="it-IT" sz="2400" b="0" dirty="0" smtClean="0">
                <a:solidFill>
                  <a:srgbClr val="FFFFFF"/>
                </a:solidFill>
              </a:rPr>
              <a:t> DSF</a:t>
            </a:r>
            <a:endParaRPr lang="it-IT" sz="2400" b="0" dirty="0">
              <a:solidFill>
                <a:srgbClr val="FFFFFF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514103" y="1419720"/>
            <a:ext cx="6149273" cy="1779143"/>
            <a:chOff x="943007" y="2873993"/>
            <a:chExt cx="6149273" cy="1779143"/>
          </a:xfrm>
        </p:grpSpPr>
        <p:grpSp>
          <p:nvGrpSpPr>
            <p:cNvPr id="12" name="Gruppo 11"/>
            <p:cNvGrpSpPr/>
            <p:nvPr/>
          </p:nvGrpSpPr>
          <p:grpSpPr>
            <a:xfrm>
              <a:off x="1348608" y="3184911"/>
              <a:ext cx="2863033" cy="721433"/>
              <a:chOff x="3653858" y="2202442"/>
              <a:chExt cx="2863033" cy="721433"/>
            </a:xfrm>
          </p:grpSpPr>
          <p:grpSp>
            <p:nvGrpSpPr>
              <p:cNvPr id="25" name="Gruppo 38"/>
              <p:cNvGrpSpPr>
                <a:grpSpLocks/>
              </p:cNvGrpSpPr>
              <p:nvPr/>
            </p:nvGrpSpPr>
            <p:grpSpPr bwMode="auto">
              <a:xfrm>
                <a:off x="3653858" y="2420638"/>
                <a:ext cx="2863033" cy="503237"/>
                <a:chOff x="2140289" y="1917265"/>
                <a:chExt cx="2863759" cy="503191"/>
              </a:xfrm>
            </p:grpSpPr>
            <p:sp>
              <p:nvSpPr>
                <p:cNvPr id="27" name="Meno 26"/>
                <p:cNvSpPr/>
                <p:nvPr/>
              </p:nvSpPr>
              <p:spPr>
                <a:xfrm>
                  <a:off x="2555277" y="1917265"/>
                  <a:ext cx="1368996" cy="503191"/>
                </a:xfrm>
                <a:prstGeom prst="mathMinus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/>
                </a:p>
              </p:txBody>
            </p:sp>
            <p:sp>
              <p:nvSpPr>
                <p:cNvPr id="28" name="Pentagono 27"/>
                <p:cNvSpPr/>
                <p:nvPr/>
              </p:nvSpPr>
              <p:spPr>
                <a:xfrm>
                  <a:off x="3708318" y="1917265"/>
                  <a:ext cx="1295730" cy="503191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400" i="1" dirty="0" err="1" smtClean="0">
                      <a:latin typeface="Charter Roman" charset="0"/>
                      <a:ea typeface="Charter Roman" charset="0"/>
                      <a:cs typeface="Charter Roman" charset="0"/>
                    </a:rPr>
                    <a:t>Targeting</a:t>
                  </a:r>
                  <a:r>
                    <a:rPr lang="it-IT" sz="1400" i="1" dirty="0" smtClean="0">
                      <a:latin typeface="Charter Roman" charset="0"/>
                      <a:ea typeface="Charter Roman" charset="0"/>
                      <a:cs typeface="Charter Roman" charset="0"/>
                    </a:rPr>
                    <a:t> Agent</a:t>
                  </a:r>
                  <a:endParaRPr lang="it-IT" sz="1400" i="1" dirty="0">
                    <a:latin typeface="Charter Roman" charset="0"/>
                    <a:ea typeface="Charter Roman" charset="0"/>
                    <a:cs typeface="Charter Roman" charset="0"/>
                  </a:endParaRPr>
                </a:p>
              </p:txBody>
            </p:sp>
            <p:pic>
              <p:nvPicPr>
                <p:cNvPr id="29" name="Picture 4" descr="C:\Users\giulia\Desktop\Nuova cartella\radioactive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140289" y="1951681"/>
                  <a:ext cx="431994" cy="4319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6" name="Rettangolo 25"/>
              <p:cNvSpPr/>
              <p:nvPr/>
            </p:nvSpPr>
            <p:spPr>
              <a:xfrm>
                <a:off x="4488537" y="2202442"/>
                <a:ext cx="666193" cy="397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1400" i="1" dirty="0" err="1" smtClean="0">
                    <a:solidFill>
                      <a:schemeClr val="tx1"/>
                    </a:solidFill>
                    <a:latin typeface="Calibri" pitchFamily="34" charset="0"/>
                  </a:rPr>
                  <a:t>Linker</a:t>
                </a:r>
                <a:endParaRPr lang="it-IT" sz="1400" i="1" dirty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3" name="CasellaDiTesto 12"/>
            <p:cNvSpPr txBox="1"/>
            <p:nvPr/>
          </p:nvSpPr>
          <p:spPr>
            <a:xfrm>
              <a:off x="943007" y="4072622"/>
              <a:ext cx="1281120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i="1" dirty="0" smtClean="0">
                  <a:solidFill>
                    <a:schemeClr val="tx1"/>
                  </a:solidFill>
                  <a:latin typeface="Charter Roman" charset="0"/>
                  <a:ea typeface="Charter Roman" charset="0"/>
                  <a:cs typeface="Charter Roman" charset="0"/>
                </a:rPr>
                <a:t>Radionuclide</a:t>
              </a:r>
              <a:endParaRPr lang="it-IT" sz="1400" i="1" dirty="0">
                <a:solidFill>
                  <a:schemeClr val="tx1"/>
                </a:solidFill>
                <a:latin typeface="Charter Roman" charset="0"/>
                <a:ea typeface="Charter Roman" charset="0"/>
                <a:cs typeface="Charter Roman" charset="0"/>
              </a:endParaRPr>
            </a:p>
          </p:txBody>
        </p:sp>
        <p:sp>
          <p:nvSpPr>
            <p:cNvPr id="14" name="Mostrina 13"/>
            <p:cNvSpPr/>
            <p:nvPr/>
          </p:nvSpPr>
          <p:spPr bwMode="auto">
            <a:xfrm>
              <a:off x="4211632" y="3403109"/>
              <a:ext cx="458668" cy="503238"/>
            </a:xfrm>
            <a:prstGeom prst="chevro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3894856" y="3975672"/>
              <a:ext cx="10922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i="1" dirty="0" smtClean="0">
                  <a:solidFill>
                    <a:schemeClr val="tx1"/>
                  </a:solidFill>
                  <a:latin typeface="Charter Roman" charset="0"/>
                  <a:ea typeface="Charter Roman" charset="0"/>
                  <a:cs typeface="Charter Roman" charset="0"/>
                </a:rPr>
                <a:t>Cellular </a:t>
              </a:r>
              <a:r>
                <a:rPr lang="it-IT" sz="1400" i="1" dirty="0" err="1" smtClean="0">
                  <a:solidFill>
                    <a:schemeClr val="tx1"/>
                  </a:solidFill>
                  <a:latin typeface="Charter Roman" charset="0"/>
                  <a:ea typeface="Charter Roman" charset="0"/>
                  <a:cs typeface="Charter Roman" charset="0"/>
                </a:rPr>
                <a:t>receptor</a:t>
              </a:r>
              <a:endParaRPr lang="it-IT" sz="1400" i="1" dirty="0">
                <a:solidFill>
                  <a:schemeClr val="tx1"/>
                </a:solidFill>
                <a:latin typeface="Charter Roman" charset="0"/>
                <a:ea typeface="Charter Roman" charset="0"/>
                <a:cs typeface="Charter Roman" charset="0"/>
              </a:endParaRPr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5187945" y="2873993"/>
              <a:ext cx="1904335" cy="1779143"/>
              <a:chOff x="5002620" y="3213022"/>
              <a:chExt cx="1904335" cy="1779143"/>
            </a:xfrm>
          </p:grpSpPr>
          <p:sp>
            <p:nvSpPr>
              <p:cNvPr id="17" name="Ovale 16"/>
              <p:cNvSpPr/>
              <p:nvPr/>
            </p:nvSpPr>
            <p:spPr bwMode="auto">
              <a:xfrm>
                <a:off x="5292079" y="3375956"/>
                <a:ext cx="1365725" cy="1349187"/>
              </a:xfrm>
              <a:prstGeom prst="ellipse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Ovale 17"/>
              <p:cNvSpPr/>
              <p:nvPr/>
            </p:nvSpPr>
            <p:spPr bwMode="auto">
              <a:xfrm>
                <a:off x="5964669" y="3744399"/>
                <a:ext cx="480032" cy="366290"/>
              </a:xfrm>
              <a:prstGeom prst="ellipse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Mostrina 18"/>
              <p:cNvSpPr/>
              <p:nvPr/>
            </p:nvSpPr>
            <p:spPr bwMode="auto">
              <a:xfrm rot="3842251">
                <a:off x="5420080" y="3208701"/>
                <a:ext cx="288032" cy="296673"/>
              </a:xfrm>
              <a:prstGeom prst="chevron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Mostrina 19"/>
              <p:cNvSpPr/>
              <p:nvPr/>
            </p:nvSpPr>
            <p:spPr bwMode="auto">
              <a:xfrm rot="173836">
                <a:off x="5002620" y="3835721"/>
                <a:ext cx="288032" cy="296673"/>
              </a:xfrm>
              <a:prstGeom prst="chevron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Mostrina 20"/>
              <p:cNvSpPr/>
              <p:nvPr/>
            </p:nvSpPr>
            <p:spPr bwMode="auto">
              <a:xfrm rot="18787943">
                <a:off x="5213366" y="4443823"/>
                <a:ext cx="288032" cy="296673"/>
              </a:xfrm>
              <a:prstGeom prst="chevron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Mostrina 21"/>
              <p:cNvSpPr/>
              <p:nvPr/>
            </p:nvSpPr>
            <p:spPr bwMode="auto">
              <a:xfrm rot="15530917">
                <a:off x="6041860" y="4699812"/>
                <a:ext cx="288032" cy="296673"/>
              </a:xfrm>
              <a:prstGeom prst="chevron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Mostrina 22"/>
              <p:cNvSpPr/>
              <p:nvPr/>
            </p:nvSpPr>
            <p:spPr bwMode="auto">
              <a:xfrm rot="11880317">
                <a:off x="6618923" y="4210516"/>
                <a:ext cx="288032" cy="296673"/>
              </a:xfrm>
              <a:prstGeom prst="chevron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Mostrina 23"/>
              <p:cNvSpPr/>
              <p:nvPr/>
            </p:nvSpPr>
            <p:spPr bwMode="auto">
              <a:xfrm rot="8410233">
                <a:off x="6413315" y="3312137"/>
                <a:ext cx="288032" cy="296673"/>
              </a:xfrm>
              <a:prstGeom prst="chevron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30" name="Arco a tutto sesto 29"/>
          <p:cNvSpPr/>
          <p:nvPr/>
        </p:nvSpPr>
        <p:spPr>
          <a:xfrm rot="5400000">
            <a:off x="1973689" y="1805372"/>
            <a:ext cx="661766" cy="751317"/>
          </a:xfrm>
          <a:prstGeom prst="blockArc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1994406" y="1414203"/>
            <a:ext cx="847483" cy="397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i="1" dirty="0" err="1" smtClean="0">
                <a:solidFill>
                  <a:schemeClr val="tx1"/>
                </a:solidFill>
                <a:latin typeface="Calibri" pitchFamily="34" charset="0"/>
              </a:rPr>
              <a:t>Chelator</a:t>
            </a:r>
            <a:endParaRPr lang="it-IT" sz="14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2" name="Freccia destra 31"/>
          <p:cNvSpPr/>
          <p:nvPr/>
        </p:nvSpPr>
        <p:spPr>
          <a:xfrm>
            <a:off x="553831" y="5771683"/>
            <a:ext cx="307571" cy="139430"/>
          </a:xfrm>
          <a:prstGeom prst="rightArrow">
            <a:avLst/>
          </a:prstGeom>
          <a:solidFill>
            <a:srgbClr val="BC03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01925" y="5315448"/>
            <a:ext cx="8345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2</a:t>
            </a:r>
            <a:r>
              <a:rPr lang="it-IT" sz="1400" dirty="0" smtClean="0"/>
              <a:t>) </a:t>
            </a:r>
            <a:r>
              <a:rPr lang="it-IT" sz="1400" dirty="0" err="1" smtClean="0"/>
              <a:t>Calreticulin</a:t>
            </a:r>
            <a:r>
              <a:rPr lang="it-IT" sz="1400" dirty="0" smtClean="0"/>
              <a:t> (CRT): a </a:t>
            </a:r>
            <a:r>
              <a:rPr lang="it-IT" sz="1400" dirty="0" err="1" smtClean="0"/>
              <a:t>potential</a:t>
            </a:r>
            <a:r>
              <a:rPr lang="it-IT" sz="1400" dirty="0" smtClean="0"/>
              <a:t> target for </a:t>
            </a:r>
            <a:r>
              <a:rPr lang="it-IT" sz="1400" dirty="0" err="1" smtClean="0"/>
              <a:t>proton</a:t>
            </a:r>
            <a:r>
              <a:rPr lang="it-IT" sz="1400" dirty="0"/>
              <a:t> </a:t>
            </a:r>
            <a:r>
              <a:rPr lang="it-IT" sz="1400" dirty="0" err="1" smtClean="0"/>
              <a:t>therapy</a:t>
            </a:r>
            <a:r>
              <a:rPr lang="it-IT" sz="1400" dirty="0" smtClean="0"/>
              <a:t> </a:t>
            </a:r>
            <a:r>
              <a:rPr lang="it-IT" sz="1400" dirty="0" err="1" smtClean="0"/>
              <a:t>combined</a:t>
            </a:r>
            <a:r>
              <a:rPr lang="it-IT" sz="1400" dirty="0" smtClean="0"/>
              <a:t> with </a:t>
            </a:r>
            <a:r>
              <a:rPr lang="it-IT" sz="1400" dirty="0" err="1" smtClean="0"/>
              <a:t>targeted</a:t>
            </a:r>
            <a:r>
              <a:rPr lang="it-IT" sz="1400" dirty="0" smtClean="0"/>
              <a:t> radionuclide </a:t>
            </a:r>
            <a:r>
              <a:rPr lang="it-IT" sz="1400" dirty="0" err="1" smtClean="0"/>
              <a:t>therapy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61402" y="5644553"/>
            <a:ext cx="543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DSF </a:t>
            </a:r>
            <a:r>
              <a:rPr lang="it-IT" dirty="0" err="1" smtClean="0"/>
              <a:t>objective</a:t>
            </a:r>
            <a:r>
              <a:rPr lang="it-IT" dirty="0" smtClean="0"/>
              <a:t>: </a:t>
            </a:r>
            <a:r>
              <a:rPr lang="it-IT" dirty="0" err="1" smtClean="0"/>
              <a:t>development</a:t>
            </a:r>
            <a:r>
              <a:rPr lang="it-IT" dirty="0" smtClean="0"/>
              <a:t> of a </a:t>
            </a:r>
            <a:r>
              <a:rPr lang="it-IT" dirty="0" err="1" smtClean="0"/>
              <a:t>targeting</a:t>
            </a:r>
            <a:r>
              <a:rPr lang="it-IT" dirty="0" smtClean="0"/>
              <a:t> agent for CRT</a:t>
            </a:r>
            <a:endParaRPr lang="it-IT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201925" y="3567841"/>
            <a:ext cx="8345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</a:t>
            </a:r>
            <a:r>
              <a:rPr lang="it-IT" sz="1400" dirty="0" smtClean="0"/>
              <a:t>) </a:t>
            </a:r>
            <a:r>
              <a:rPr lang="it-IT" sz="1400" dirty="0" err="1" smtClean="0"/>
              <a:t>Cholecystokinin</a:t>
            </a:r>
            <a:r>
              <a:rPr lang="it-IT" sz="1400" dirty="0" smtClean="0"/>
              <a:t> </a:t>
            </a:r>
            <a:r>
              <a:rPr lang="it-IT" sz="1400" dirty="0" err="1"/>
              <a:t>receptor</a:t>
            </a:r>
            <a:r>
              <a:rPr lang="it-IT" sz="1400" dirty="0"/>
              <a:t> </a:t>
            </a:r>
            <a:r>
              <a:rPr lang="it-IT" sz="1400" dirty="0" smtClean="0"/>
              <a:t>(CCK2R </a:t>
            </a:r>
            <a:r>
              <a:rPr lang="it-IT" sz="1400" dirty="0"/>
              <a:t>and </a:t>
            </a:r>
            <a:r>
              <a:rPr lang="it-IT" sz="1400" dirty="0" smtClean="0"/>
              <a:t>CCK2i4svR) </a:t>
            </a:r>
            <a:endParaRPr lang="it-IT" sz="1400" dirty="0"/>
          </a:p>
        </p:txBody>
      </p:sp>
      <p:sp>
        <p:nvSpPr>
          <p:cNvPr id="35" name="Freccia destra 31"/>
          <p:cNvSpPr/>
          <p:nvPr/>
        </p:nvSpPr>
        <p:spPr>
          <a:xfrm>
            <a:off x="553831" y="4024633"/>
            <a:ext cx="307571" cy="139430"/>
          </a:xfrm>
          <a:prstGeom prst="rightArrow">
            <a:avLst/>
          </a:prstGeom>
          <a:solidFill>
            <a:srgbClr val="BC03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861402" y="3897503"/>
            <a:ext cx="5923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DSF </a:t>
            </a:r>
            <a:r>
              <a:rPr lang="it-IT" dirty="0" err="1" smtClean="0"/>
              <a:t>objective</a:t>
            </a:r>
            <a:r>
              <a:rPr lang="it-IT" dirty="0" smtClean="0"/>
              <a:t>: </a:t>
            </a:r>
            <a:r>
              <a:rPr lang="it-IT" dirty="0" err="1" smtClean="0"/>
              <a:t>development</a:t>
            </a:r>
            <a:r>
              <a:rPr lang="it-IT" dirty="0" smtClean="0"/>
              <a:t> of small </a:t>
            </a:r>
            <a:r>
              <a:rPr lang="it-IT" dirty="0" err="1" smtClean="0"/>
              <a:t>molecule-based</a:t>
            </a:r>
            <a:r>
              <a:rPr lang="it-IT" dirty="0" smtClean="0"/>
              <a:t> </a:t>
            </a:r>
            <a:r>
              <a:rPr lang="it-IT" dirty="0" err="1" smtClean="0"/>
              <a:t>ligands</a:t>
            </a:r>
            <a:r>
              <a:rPr lang="it-IT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it-IT" dirty="0" err="1" smtClean="0"/>
              <a:t>Targeting</a:t>
            </a:r>
            <a:r>
              <a:rPr lang="it-IT" dirty="0" smtClean="0"/>
              <a:t> agent: </a:t>
            </a:r>
            <a:r>
              <a:rPr lang="it-IT" dirty="0" err="1" smtClean="0"/>
              <a:t>synthesis</a:t>
            </a:r>
            <a:r>
              <a:rPr lang="it-IT" dirty="0" smtClean="0"/>
              <a:t> </a:t>
            </a:r>
            <a:r>
              <a:rPr lang="it-IT" dirty="0" err="1" smtClean="0"/>
              <a:t>ongoing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err="1" smtClean="0"/>
              <a:t>Linker</a:t>
            </a:r>
            <a:r>
              <a:rPr lang="it-IT" dirty="0" smtClean="0"/>
              <a:t> </a:t>
            </a:r>
            <a:r>
              <a:rPr lang="it-IT" dirty="0" err="1" smtClean="0"/>
              <a:t>moiety</a:t>
            </a:r>
            <a:r>
              <a:rPr lang="it-IT" dirty="0" smtClean="0"/>
              <a:t> (</a:t>
            </a:r>
            <a:r>
              <a:rPr lang="it-IT" dirty="0" err="1" smtClean="0"/>
              <a:t>collaboration</a:t>
            </a:r>
            <a:r>
              <a:rPr lang="it-IT" dirty="0" smtClean="0"/>
              <a:t> with Dr</a:t>
            </a:r>
            <a:r>
              <a:rPr lang="it-IT" dirty="0"/>
              <a:t>. Francesca </a:t>
            </a:r>
            <a:r>
              <a:rPr lang="it-IT" dirty="0" err="1" smtClean="0"/>
              <a:t>Mastrotto</a:t>
            </a:r>
            <a:r>
              <a:rPr lang="it-IT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it-IT" dirty="0" err="1" smtClean="0"/>
              <a:t>Chelator</a:t>
            </a:r>
            <a:endParaRPr lang="it-IT" dirty="0"/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78" y="5703062"/>
            <a:ext cx="900095" cy="520888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20" y="5675107"/>
            <a:ext cx="1882456" cy="4815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94" y="3963475"/>
            <a:ext cx="1914310" cy="914479"/>
          </a:xfrm>
          <a:prstGeom prst="rect">
            <a:avLst/>
          </a:prstGeom>
        </p:spPr>
      </p:pic>
      <p:sp>
        <p:nvSpPr>
          <p:cNvPr id="40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5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err="1" smtClean="0">
                <a:solidFill>
                  <a:schemeClr val="bg1"/>
                </a:solidFill>
              </a:rPr>
              <a:t>Cholecystokin</a:t>
            </a:r>
            <a:r>
              <a:rPr lang="en-US" sz="3600" b="0" dirty="0" smtClean="0">
                <a:solidFill>
                  <a:schemeClr val="bg1"/>
                </a:solidFill>
              </a:rPr>
              <a:t> receptor 2: </a:t>
            </a:r>
            <a:r>
              <a:rPr lang="en-US" sz="2400" b="0" dirty="0" smtClean="0">
                <a:solidFill>
                  <a:schemeClr val="bg1"/>
                </a:solidFill>
              </a:rPr>
              <a:t/>
            </a:r>
            <a:br>
              <a:rPr lang="en-US" sz="2400" b="0" dirty="0" smtClean="0">
                <a:solidFill>
                  <a:schemeClr val="bg1"/>
                </a:solidFill>
              </a:rPr>
            </a:br>
            <a:r>
              <a:rPr lang="en-US" sz="2400" b="0" dirty="0" smtClean="0">
                <a:solidFill>
                  <a:schemeClr val="bg1"/>
                </a:solidFill>
              </a:rPr>
              <a:t>CCK2R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47675" y="1286445"/>
            <a:ext cx="8239125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smtClean="0"/>
              <a:t>Membrane G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coupled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endParaRPr lang="it-IT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err="1" smtClean="0"/>
              <a:t>Physiological</a:t>
            </a:r>
            <a:r>
              <a:rPr lang="it-IT" dirty="0" smtClean="0"/>
              <a:t> </a:t>
            </a:r>
            <a:r>
              <a:rPr lang="it-IT" dirty="0" err="1" smtClean="0"/>
              <a:t>ligand</a:t>
            </a:r>
            <a:r>
              <a:rPr lang="it-IT" dirty="0" smtClean="0"/>
              <a:t>: </a:t>
            </a:r>
            <a:r>
              <a:rPr lang="it-IT" dirty="0" err="1" smtClean="0"/>
              <a:t>gastrin</a:t>
            </a:r>
            <a:r>
              <a:rPr lang="it-IT" dirty="0" smtClean="0"/>
              <a:t> and </a:t>
            </a:r>
            <a:r>
              <a:rPr lang="it-IT" dirty="0" err="1" smtClean="0"/>
              <a:t>cholecistokin</a:t>
            </a:r>
            <a:endParaRPr lang="it-IT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err="1" smtClean="0"/>
              <a:t>Physiological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: </a:t>
            </a:r>
            <a:r>
              <a:rPr lang="it-IT" dirty="0" err="1" smtClean="0"/>
              <a:t>cerebral</a:t>
            </a:r>
            <a:r>
              <a:rPr lang="it-IT" dirty="0" smtClean="0"/>
              <a:t> </a:t>
            </a:r>
            <a:r>
              <a:rPr lang="it-IT" dirty="0" err="1" smtClean="0"/>
              <a:t>cortex</a:t>
            </a:r>
            <a:r>
              <a:rPr lang="it-IT" dirty="0" smtClean="0"/>
              <a:t>, </a:t>
            </a:r>
            <a:r>
              <a:rPr lang="it-IT" dirty="0" err="1" smtClean="0"/>
              <a:t>hypotalamus</a:t>
            </a:r>
            <a:r>
              <a:rPr lang="it-IT" dirty="0" smtClean="0"/>
              <a:t>, </a:t>
            </a:r>
            <a:r>
              <a:rPr lang="it-IT" dirty="0" err="1" smtClean="0"/>
              <a:t>stomach</a:t>
            </a:r>
            <a:r>
              <a:rPr lang="it-IT" dirty="0" smtClean="0"/>
              <a:t> mucosa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b="1" dirty="0" err="1" smtClean="0"/>
              <a:t>Overexpressed</a:t>
            </a:r>
            <a:r>
              <a:rPr lang="it-IT" b="1" dirty="0" smtClean="0"/>
              <a:t> </a:t>
            </a:r>
            <a:r>
              <a:rPr lang="it-IT" b="1" dirty="0" err="1" smtClean="0"/>
              <a:t>as</a:t>
            </a:r>
            <a:r>
              <a:rPr lang="it-IT" b="1" dirty="0"/>
              <a:t> </a:t>
            </a:r>
            <a:r>
              <a:rPr lang="it-IT" b="1" dirty="0" err="1" smtClean="0"/>
              <a:t>it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and </a:t>
            </a:r>
            <a:r>
              <a:rPr lang="it-IT" b="1" dirty="0" err="1" smtClean="0"/>
              <a:t>its</a:t>
            </a:r>
            <a:r>
              <a:rPr lang="it-IT" b="1" dirty="0" smtClean="0"/>
              <a:t> </a:t>
            </a:r>
            <a:r>
              <a:rPr lang="it-IT" b="1" dirty="0" err="1" smtClean="0"/>
              <a:t>spliced</a:t>
            </a:r>
            <a:r>
              <a:rPr lang="it-IT" b="1" dirty="0" smtClean="0"/>
              <a:t> </a:t>
            </a:r>
            <a:r>
              <a:rPr lang="it-IT" b="1" dirty="0" err="1" smtClean="0"/>
              <a:t>variant</a:t>
            </a:r>
            <a:r>
              <a:rPr lang="it-IT" b="1" dirty="0" smtClean="0"/>
              <a:t> (CCK2i4svR) in </a:t>
            </a:r>
            <a:r>
              <a:rPr lang="it-IT" b="1" dirty="0" err="1" smtClean="0"/>
              <a:t>cancers</a:t>
            </a:r>
            <a:r>
              <a:rPr lang="it-IT" b="1" dirty="0" smtClean="0"/>
              <a:t> of the pancreas, </a:t>
            </a:r>
            <a:r>
              <a:rPr lang="it-IT" b="1" dirty="0" err="1" smtClean="0"/>
              <a:t>medullary</a:t>
            </a:r>
            <a:r>
              <a:rPr lang="it-IT" b="1" dirty="0" smtClean="0"/>
              <a:t> </a:t>
            </a:r>
            <a:r>
              <a:rPr lang="it-IT" b="1" dirty="0" err="1" smtClean="0"/>
              <a:t>thyroid</a:t>
            </a:r>
            <a:r>
              <a:rPr lang="it-IT" b="1" dirty="0" smtClean="0"/>
              <a:t>, </a:t>
            </a:r>
            <a:r>
              <a:rPr lang="it-IT" b="1" dirty="0" err="1" smtClean="0"/>
              <a:t>lung</a:t>
            </a:r>
            <a:r>
              <a:rPr lang="it-IT" b="1" dirty="0" smtClean="0"/>
              <a:t>, </a:t>
            </a:r>
            <a:r>
              <a:rPr lang="it-IT" b="1" dirty="0" err="1" smtClean="0"/>
              <a:t>breast</a:t>
            </a:r>
            <a:r>
              <a:rPr lang="it-IT" b="1" dirty="0"/>
              <a:t> </a:t>
            </a:r>
            <a:r>
              <a:rPr lang="it-IT" b="1" dirty="0" smtClean="0"/>
              <a:t>and </a:t>
            </a:r>
            <a:r>
              <a:rPr lang="it-IT" b="1" dirty="0" err="1" smtClean="0"/>
              <a:t>ovarian</a:t>
            </a:r>
            <a:r>
              <a:rPr lang="it-IT" b="1" dirty="0" smtClean="0"/>
              <a:t>, GI </a:t>
            </a:r>
            <a:r>
              <a:rPr lang="it-IT" b="1" dirty="0" err="1" smtClean="0"/>
              <a:t>tract</a:t>
            </a:r>
            <a:r>
              <a:rPr lang="it-IT" b="1" dirty="0" smtClean="0"/>
              <a:t> and colon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47674" y="3545298"/>
            <a:ext cx="823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Attractive</a:t>
            </a:r>
            <a:r>
              <a:rPr lang="it-IT" dirty="0" smtClean="0"/>
              <a:t> candidate for </a:t>
            </a:r>
            <a:r>
              <a:rPr lang="it-IT" dirty="0" err="1" smtClean="0"/>
              <a:t>targeted</a:t>
            </a:r>
            <a:r>
              <a:rPr lang="it-IT" dirty="0" smtClean="0"/>
              <a:t> </a:t>
            </a:r>
            <a:r>
              <a:rPr lang="it-IT" dirty="0" err="1" smtClean="0"/>
              <a:t>imaging</a:t>
            </a:r>
            <a:r>
              <a:rPr lang="it-IT" dirty="0" smtClean="0"/>
              <a:t> and </a:t>
            </a:r>
            <a:r>
              <a:rPr lang="it-IT" dirty="0" err="1" smtClean="0"/>
              <a:t>therapy</a:t>
            </a:r>
            <a:r>
              <a:rPr lang="it-IT" dirty="0" smtClean="0"/>
              <a:t> of </a:t>
            </a:r>
            <a:r>
              <a:rPr lang="it-IT" dirty="0" err="1" smtClean="0"/>
              <a:t>malignant</a:t>
            </a:r>
            <a:r>
              <a:rPr lang="it-IT" dirty="0" smtClean="0"/>
              <a:t> </a:t>
            </a:r>
            <a:r>
              <a:rPr lang="it-IT" dirty="0" err="1" smtClean="0"/>
              <a:t>disease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39492"/>
            <a:ext cx="3432129" cy="218924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889329" y="4643050"/>
            <a:ext cx="48577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Z-360: small </a:t>
            </a:r>
            <a:r>
              <a:rPr lang="it-IT" sz="2000" dirty="0" err="1" smtClean="0"/>
              <a:t>molecule</a:t>
            </a:r>
            <a:r>
              <a:rPr lang="it-IT" sz="2000" dirty="0" smtClean="0"/>
              <a:t> with high </a:t>
            </a:r>
            <a:r>
              <a:rPr lang="it-IT" sz="2000" dirty="0" err="1" smtClean="0"/>
              <a:t>binding</a:t>
            </a:r>
            <a:r>
              <a:rPr lang="it-IT" sz="2000" dirty="0" smtClean="0"/>
              <a:t> </a:t>
            </a:r>
            <a:r>
              <a:rPr lang="it-IT" sz="2000" dirty="0" err="1" smtClean="0"/>
              <a:t>affinity</a:t>
            </a:r>
            <a:r>
              <a:rPr lang="it-IT" sz="2000" dirty="0" smtClean="0"/>
              <a:t> for CCK2-R and CCK2i4svR </a:t>
            </a:r>
            <a:r>
              <a:rPr lang="it-IT" dirty="0" smtClean="0"/>
              <a:t>(</a:t>
            </a:r>
            <a:r>
              <a:rPr lang="it-IT" dirty="0" err="1" smtClean="0"/>
              <a:t>Kd</a:t>
            </a:r>
            <a:r>
              <a:rPr lang="it-IT" dirty="0" smtClean="0"/>
              <a:t> ~ </a:t>
            </a:r>
            <a:r>
              <a:rPr lang="it-IT" dirty="0" err="1" smtClean="0"/>
              <a:t>nM</a:t>
            </a:r>
            <a:r>
              <a:rPr lang="it-IT" dirty="0" smtClean="0"/>
              <a:t>, </a:t>
            </a:r>
            <a:r>
              <a:rPr lang="it-IT" dirty="0" err="1" smtClean="0"/>
              <a:t>depending</a:t>
            </a:r>
            <a:r>
              <a:rPr lang="it-IT" dirty="0" smtClean="0"/>
              <a:t> on the </a:t>
            </a:r>
            <a:r>
              <a:rPr lang="it-IT" dirty="0" err="1" smtClean="0"/>
              <a:t>substituents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10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626554" y="1512077"/>
            <a:ext cx="7890892" cy="1911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600" dirty="0" smtClean="0">
                <a:ea typeface="Calibri"/>
                <a:cs typeface="Times New Roman"/>
              </a:rPr>
              <a:t>Status of the Project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ea typeface="Calibri"/>
                <a:cs typeface="Times New Roman"/>
              </a:rPr>
              <a:t>Experimental activities</a:t>
            </a:r>
            <a:endParaRPr lang="it-IT" sz="4000" dirty="0">
              <a:ea typeface="Calibri"/>
              <a:cs typeface="Times New Roman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61" y="3556832"/>
            <a:ext cx="8510824" cy="154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34983" y="234223"/>
            <a:ext cx="8229600" cy="680649"/>
          </a:xfrm>
        </p:spPr>
        <p:txBody>
          <a:bodyPr>
            <a:normAutofit/>
          </a:bodyPr>
          <a:lstStyle/>
          <a:p>
            <a:r>
              <a:rPr lang="it-IT" sz="3600" b="0" dirty="0" err="1" smtClean="0">
                <a:solidFill>
                  <a:srgbClr val="FFFFFF"/>
                </a:solidFill>
              </a:rPr>
              <a:t>Targeting</a:t>
            </a:r>
            <a:r>
              <a:rPr lang="it-IT" sz="3600" b="0" dirty="0" smtClean="0">
                <a:solidFill>
                  <a:srgbClr val="FFFFFF"/>
                </a:solidFill>
              </a:rPr>
              <a:t> CCK2R</a:t>
            </a:r>
            <a:endParaRPr lang="it-IT" sz="3600" b="0" dirty="0">
              <a:solidFill>
                <a:srgbClr val="FFFF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13972" y="3814867"/>
            <a:ext cx="3433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Choice</a:t>
            </a:r>
            <a:r>
              <a:rPr lang="it-IT" dirty="0" smtClean="0"/>
              <a:t> of the best </a:t>
            </a:r>
            <a:r>
              <a:rPr lang="it-IT" dirty="0" err="1" smtClean="0"/>
              <a:t>linker</a:t>
            </a:r>
            <a:r>
              <a:rPr lang="it-IT" dirty="0" smtClean="0"/>
              <a:t> </a:t>
            </a:r>
            <a:r>
              <a:rPr lang="it-IT" dirty="0" err="1" smtClean="0"/>
              <a:t>moieties</a:t>
            </a:r>
            <a:r>
              <a:rPr lang="it-IT" dirty="0" smtClean="0"/>
              <a:t>: </a:t>
            </a:r>
          </a:p>
          <a:p>
            <a:r>
              <a:rPr lang="it-IT" dirty="0" smtClean="0"/>
              <a:t>- </a:t>
            </a:r>
            <a:r>
              <a:rPr lang="it-IT" dirty="0" err="1" smtClean="0"/>
              <a:t>optimizing</a:t>
            </a:r>
            <a:r>
              <a:rPr lang="it-IT" dirty="0" smtClean="0"/>
              <a:t> </a:t>
            </a:r>
            <a:r>
              <a:rPr lang="it-IT" dirty="0" err="1" smtClean="0"/>
              <a:t>length</a:t>
            </a:r>
            <a:endParaRPr lang="it-IT" dirty="0" smtClean="0"/>
          </a:p>
          <a:p>
            <a:r>
              <a:rPr lang="it-IT" dirty="0" smtClean="0"/>
              <a:t>- </a:t>
            </a:r>
            <a:r>
              <a:rPr lang="it-IT" dirty="0" err="1" smtClean="0"/>
              <a:t>optimizing</a:t>
            </a:r>
            <a:r>
              <a:rPr lang="it-IT" dirty="0" smtClean="0"/>
              <a:t> </a:t>
            </a:r>
            <a:r>
              <a:rPr lang="it-IT" dirty="0" err="1" smtClean="0"/>
              <a:t>hydrophilicity</a:t>
            </a:r>
            <a:endParaRPr lang="it-IT" dirty="0"/>
          </a:p>
        </p:txBody>
      </p:sp>
      <p:sp>
        <p:nvSpPr>
          <p:cNvPr id="39" name="Meno 38"/>
          <p:cNvSpPr/>
          <p:nvPr/>
        </p:nvSpPr>
        <p:spPr bwMode="auto">
          <a:xfrm>
            <a:off x="1116647" y="1693472"/>
            <a:ext cx="1368649" cy="503237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0" name="Pentagono 39"/>
          <p:cNvSpPr/>
          <p:nvPr/>
        </p:nvSpPr>
        <p:spPr bwMode="auto">
          <a:xfrm>
            <a:off x="2269395" y="1693472"/>
            <a:ext cx="1295402" cy="503237"/>
          </a:xfrm>
          <a:prstGeom prst="homePlat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 err="1" smtClean="0">
                <a:latin typeface="Charter Roman" charset="0"/>
                <a:ea typeface="Charter Roman" charset="0"/>
                <a:cs typeface="Charter Roman" charset="0"/>
              </a:rPr>
              <a:t>Targeting</a:t>
            </a:r>
            <a:r>
              <a:rPr lang="it-IT" sz="1400" i="1" dirty="0" smtClean="0">
                <a:latin typeface="Charter Roman" charset="0"/>
                <a:ea typeface="Charter Roman" charset="0"/>
                <a:cs typeface="Charter Roman" charset="0"/>
              </a:rPr>
              <a:t> Agent</a:t>
            </a:r>
            <a:endParaRPr lang="it-IT" sz="1400" i="1" dirty="0">
              <a:latin typeface="Charter Roman" charset="0"/>
              <a:ea typeface="Charter Roman" charset="0"/>
              <a:cs typeface="Charter Roman" charset="0"/>
            </a:endParaRPr>
          </a:p>
        </p:txBody>
      </p:sp>
      <p:pic>
        <p:nvPicPr>
          <p:cNvPr id="41" name="Picture 4" descr="C:\Users\giulia\Desktop\Nuova cartella\radioacti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764" y="1727891"/>
            <a:ext cx="431884" cy="43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ttangolo 37"/>
          <p:cNvSpPr/>
          <p:nvPr/>
        </p:nvSpPr>
        <p:spPr>
          <a:xfrm>
            <a:off x="1536443" y="1475276"/>
            <a:ext cx="666193" cy="397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i="1" dirty="0" err="1" smtClean="0">
                <a:solidFill>
                  <a:schemeClr val="tx1"/>
                </a:solidFill>
                <a:latin typeface="Calibri" pitchFamily="34" charset="0"/>
              </a:rPr>
              <a:t>Linker</a:t>
            </a:r>
            <a:endParaRPr lang="it-IT" sz="14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" name="Mostrina 13"/>
          <p:cNvSpPr/>
          <p:nvPr/>
        </p:nvSpPr>
        <p:spPr bwMode="auto">
          <a:xfrm>
            <a:off x="3564788" y="1693474"/>
            <a:ext cx="458668" cy="503238"/>
          </a:xfrm>
          <a:prstGeom prst="chevr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248012" y="2266037"/>
            <a:ext cx="1092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smtClean="0">
                <a:solidFill>
                  <a:schemeClr val="tx1"/>
                </a:solidFill>
                <a:latin typeface="Charter Roman" charset="0"/>
                <a:ea typeface="Charter Roman" charset="0"/>
                <a:cs typeface="Charter Roman" charset="0"/>
              </a:rPr>
              <a:t>CCK2R</a:t>
            </a:r>
            <a:endParaRPr lang="it-IT" sz="1400" i="1" dirty="0">
              <a:solidFill>
                <a:schemeClr val="tx1"/>
              </a:solidFill>
              <a:latin typeface="Charter Roman" charset="0"/>
              <a:ea typeface="Charter Roman" charset="0"/>
              <a:cs typeface="Charter Roman" charset="0"/>
            </a:endParaRPr>
          </a:p>
        </p:txBody>
      </p:sp>
      <p:sp>
        <p:nvSpPr>
          <p:cNvPr id="43" name="Arco a tutto sesto 42"/>
          <p:cNvSpPr/>
          <p:nvPr/>
        </p:nvSpPr>
        <p:spPr>
          <a:xfrm rot="5400000">
            <a:off x="665675" y="1559495"/>
            <a:ext cx="661766" cy="751317"/>
          </a:xfrm>
          <a:prstGeom prst="blockArc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620899" y="5062451"/>
            <a:ext cx="817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Radiolabeling</a:t>
            </a:r>
            <a:r>
              <a:rPr lang="it-IT" dirty="0" smtClean="0"/>
              <a:t> and </a:t>
            </a:r>
            <a:r>
              <a:rPr lang="it-IT" i="1" dirty="0" smtClean="0"/>
              <a:t>in vitro </a:t>
            </a:r>
            <a:r>
              <a:rPr lang="it-IT" dirty="0" err="1" smtClean="0"/>
              <a:t>studies</a:t>
            </a:r>
            <a:r>
              <a:rPr lang="it-IT" dirty="0" smtClean="0"/>
              <a:t> -&gt; </a:t>
            </a:r>
            <a:r>
              <a:rPr lang="it-IT" dirty="0" err="1" smtClean="0"/>
              <a:t>collaboration</a:t>
            </a:r>
            <a:r>
              <a:rPr lang="it-IT" dirty="0" smtClean="0"/>
              <a:t> with Reggio Emilia Hospital (IRCCS)</a:t>
            </a:r>
            <a:endParaRPr lang="it-IT" dirty="0"/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13453544-7113-4D7E-9122-10A8FDB1C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520" y="2200297"/>
            <a:ext cx="3225280" cy="1929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18137" y="247862"/>
            <a:ext cx="8229600" cy="680649"/>
          </a:xfrm>
        </p:spPr>
        <p:txBody>
          <a:bodyPr>
            <a:normAutofit fontScale="90000"/>
          </a:bodyPr>
          <a:lstStyle/>
          <a:p>
            <a:r>
              <a:rPr lang="it-IT" b="0" dirty="0" err="1" smtClean="0">
                <a:solidFill>
                  <a:srgbClr val="FFFFFF"/>
                </a:solidFill>
              </a:rPr>
              <a:t>Calreticulin</a:t>
            </a:r>
            <a:r>
              <a:rPr lang="it-IT" b="0" dirty="0" smtClean="0">
                <a:solidFill>
                  <a:srgbClr val="FFFFFF"/>
                </a:solidFill>
              </a:rPr>
              <a:t>: </a:t>
            </a:r>
            <a:r>
              <a:rPr lang="it-IT" sz="2400" b="0" dirty="0" smtClean="0">
                <a:solidFill>
                  <a:srgbClr val="FFFFFF"/>
                </a:solidFill>
              </a:rPr>
              <a:t/>
            </a:r>
            <a:br>
              <a:rPr lang="it-IT" sz="2400" b="0" dirty="0" smtClean="0">
                <a:solidFill>
                  <a:srgbClr val="FFFFFF"/>
                </a:solidFill>
              </a:rPr>
            </a:br>
            <a:r>
              <a:rPr lang="it-IT" sz="2400" b="0" dirty="0" smtClean="0">
                <a:solidFill>
                  <a:srgbClr val="FFFFFF"/>
                </a:solidFill>
              </a:rPr>
              <a:t>a </a:t>
            </a:r>
            <a:r>
              <a:rPr lang="it-IT" sz="2400" b="0" dirty="0" err="1" smtClean="0">
                <a:solidFill>
                  <a:srgbClr val="FFFFFF"/>
                </a:solidFill>
              </a:rPr>
              <a:t>biological</a:t>
            </a:r>
            <a:r>
              <a:rPr lang="it-IT" sz="2400" b="0" dirty="0" smtClean="0">
                <a:solidFill>
                  <a:srgbClr val="FFFFFF"/>
                </a:solidFill>
              </a:rPr>
              <a:t> target</a:t>
            </a:r>
            <a:endParaRPr lang="it-IT" sz="2400" b="0" dirty="0">
              <a:solidFill>
                <a:srgbClr val="FFFFFF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0" y="1349236"/>
            <a:ext cx="900095" cy="5208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66" y="1349236"/>
            <a:ext cx="1882456" cy="48156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925667" y="1689752"/>
            <a:ext cx="4678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Increase </a:t>
            </a:r>
            <a:r>
              <a:rPr lang="en-US" dirty="0"/>
              <a:t>the amount of surface exposed CRT depending on the dose and on the radiation type (photon and or </a:t>
            </a:r>
            <a:r>
              <a:rPr lang="en-US" dirty="0" smtClean="0"/>
              <a:t>particles)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90203" y="1942952"/>
            <a:ext cx="180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Ionizing</a:t>
            </a:r>
            <a:r>
              <a:rPr lang="it-IT" dirty="0" smtClean="0"/>
              <a:t> </a:t>
            </a:r>
            <a:r>
              <a:rPr lang="it-IT" dirty="0" err="1" smtClean="0"/>
              <a:t>radiation</a:t>
            </a:r>
            <a:endParaRPr lang="it-IT" dirty="0"/>
          </a:p>
        </p:txBody>
      </p:sp>
      <p:sp>
        <p:nvSpPr>
          <p:cNvPr id="12" name="Freccia a destra 11"/>
          <p:cNvSpPr/>
          <p:nvPr/>
        </p:nvSpPr>
        <p:spPr>
          <a:xfrm>
            <a:off x="2398481" y="2068290"/>
            <a:ext cx="1473864" cy="166254"/>
          </a:xfrm>
          <a:prstGeom prst="rightArrow">
            <a:avLst/>
          </a:prstGeom>
          <a:solidFill>
            <a:srgbClr val="BC03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5400000">
            <a:off x="6048670" y="2810120"/>
            <a:ext cx="432000" cy="166254"/>
          </a:xfrm>
          <a:prstGeom prst="rightArrow">
            <a:avLst/>
          </a:prstGeom>
          <a:solidFill>
            <a:srgbClr val="BC03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3925667" y="31734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CRT lighthouse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could be used for targeting specific drugs and/or radionuclides.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radionuclides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situ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could help to overcome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resistance problem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to target the high resistant cancer stem cells</a:t>
            </a:r>
            <a:endParaRPr lang="it-IT" dirty="0"/>
          </a:p>
        </p:txBody>
      </p:sp>
      <p:sp>
        <p:nvSpPr>
          <p:cNvPr id="53" name="Pentagono 52"/>
          <p:cNvSpPr/>
          <p:nvPr/>
        </p:nvSpPr>
        <p:spPr bwMode="auto">
          <a:xfrm>
            <a:off x="457200" y="4583678"/>
            <a:ext cx="1295402" cy="503237"/>
          </a:xfrm>
          <a:prstGeom prst="homePlat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 err="1" smtClean="0">
                <a:latin typeface="Charter Roman" charset="0"/>
                <a:ea typeface="Charter Roman" charset="0"/>
                <a:cs typeface="Charter Roman" charset="0"/>
              </a:rPr>
              <a:t>Targeting</a:t>
            </a:r>
            <a:r>
              <a:rPr lang="it-IT" sz="1400" i="1" dirty="0" smtClean="0">
                <a:latin typeface="Charter Roman" charset="0"/>
                <a:ea typeface="Charter Roman" charset="0"/>
                <a:cs typeface="Charter Roman" charset="0"/>
              </a:rPr>
              <a:t> Agent</a:t>
            </a:r>
            <a:endParaRPr lang="it-IT" sz="1400" i="1" dirty="0">
              <a:latin typeface="Charter Roman" charset="0"/>
              <a:ea typeface="Charter Roman" charset="0"/>
              <a:cs typeface="Charter Roman" charset="0"/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1620228" y="4064262"/>
            <a:ext cx="1904335" cy="1779143"/>
            <a:chOff x="5002620" y="3213022"/>
            <a:chExt cx="1904335" cy="1779143"/>
          </a:xfrm>
        </p:grpSpPr>
        <p:sp>
          <p:nvSpPr>
            <p:cNvPr id="42" name="Ovale 41"/>
            <p:cNvSpPr/>
            <p:nvPr/>
          </p:nvSpPr>
          <p:spPr bwMode="auto">
            <a:xfrm>
              <a:off x="5292079" y="3375956"/>
              <a:ext cx="1365725" cy="1349187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Ovale 42"/>
            <p:cNvSpPr/>
            <p:nvPr/>
          </p:nvSpPr>
          <p:spPr bwMode="auto">
            <a:xfrm>
              <a:off x="5964669" y="3744399"/>
              <a:ext cx="480032" cy="36629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Mostrina 18"/>
            <p:cNvSpPr/>
            <p:nvPr/>
          </p:nvSpPr>
          <p:spPr bwMode="auto">
            <a:xfrm rot="3842251">
              <a:off x="5420080" y="3208701"/>
              <a:ext cx="288032" cy="296673"/>
            </a:xfrm>
            <a:prstGeom prst="chevro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Mostrina 19"/>
            <p:cNvSpPr/>
            <p:nvPr/>
          </p:nvSpPr>
          <p:spPr bwMode="auto">
            <a:xfrm rot="173836">
              <a:off x="5002620" y="3835721"/>
              <a:ext cx="288032" cy="296673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Mostrina 20"/>
            <p:cNvSpPr/>
            <p:nvPr/>
          </p:nvSpPr>
          <p:spPr bwMode="auto">
            <a:xfrm rot="18787943">
              <a:off x="5213366" y="4443823"/>
              <a:ext cx="288032" cy="296673"/>
            </a:xfrm>
            <a:prstGeom prst="chevro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Mostrina 21"/>
            <p:cNvSpPr/>
            <p:nvPr/>
          </p:nvSpPr>
          <p:spPr bwMode="auto">
            <a:xfrm rot="15530917">
              <a:off x="6041860" y="4699812"/>
              <a:ext cx="288032" cy="296673"/>
            </a:xfrm>
            <a:prstGeom prst="chevro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Mostrina 22"/>
            <p:cNvSpPr/>
            <p:nvPr/>
          </p:nvSpPr>
          <p:spPr bwMode="auto">
            <a:xfrm rot="11880317">
              <a:off x="6618923" y="4210516"/>
              <a:ext cx="288032" cy="296673"/>
            </a:xfrm>
            <a:prstGeom prst="chevro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Mostrina 23"/>
            <p:cNvSpPr/>
            <p:nvPr/>
          </p:nvSpPr>
          <p:spPr bwMode="auto">
            <a:xfrm rot="8410233">
              <a:off x="6413315" y="3312137"/>
              <a:ext cx="288032" cy="296673"/>
            </a:xfrm>
            <a:prstGeom prst="chevro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5" name="CasellaDiTesto 54"/>
          <p:cNvSpPr txBox="1"/>
          <p:nvPr/>
        </p:nvSpPr>
        <p:spPr>
          <a:xfrm>
            <a:off x="3872345" y="5024504"/>
            <a:ext cx="4475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Strategies</a:t>
            </a:r>
            <a:r>
              <a:rPr lang="it-IT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Small </a:t>
            </a:r>
            <a:r>
              <a:rPr lang="it-IT" dirty="0" err="1" smtClean="0"/>
              <a:t>molecules</a:t>
            </a:r>
            <a:r>
              <a:rPr lang="it-IT" dirty="0" smtClean="0"/>
              <a:t> </a:t>
            </a:r>
            <a:r>
              <a:rPr lang="it-IT" dirty="0" err="1" smtClean="0"/>
              <a:t>chemical</a:t>
            </a:r>
            <a:r>
              <a:rPr lang="it-IT" dirty="0" smtClean="0"/>
              <a:t> </a:t>
            </a:r>
            <a:r>
              <a:rPr lang="it-IT" dirty="0" err="1" smtClean="0"/>
              <a:t>library</a:t>
            </a:r>
            <a:r>
              <a:rPr lang="it-IT" dirty="0" smtClean="0"/>
              <a:t> screening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Design of </a:t>
            </a:r>
            <a:r>
              <a:rPr lang="it-IT" dirty="0" err="1" smtClean="0"/>
              <a:t>oligosaccharidic</a:t>
            </a:r>
            <a:r>
              <a:rPr lang="it-IT" dirty="0" smtClean="0"/>
              <a:t> </a:t>
            </a:r>
            <a:r>
              <a:rPr lang="it-IT" dirty="0" err="1" smtClean="0"/>
              <a:t>molecules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strategies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23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81398" y="253043"/>
            <a:ext cx="6826127" cy="680649"/>
          </a:xfrm>
        </p:spPr>
        <p:txBody>
          <a:bodyPr>
            <a:normAutofit fontScale="90000"/>
          </a:bodyPr>
          <a:lstStyle/>
          <a:p>
            <a:r>
              <a:rPr lang="it-IT" b="0" dirty="0" smtClean="0">
                <a:solidFill>
                  <a:srgbClr val="FFFFFF"/>
                </a:solidFill>
              </a:rPr>
              <a:t>Collaboration with POLATOM and NCSR-DEMOKRITOS</a:t>
            </a:r>
            <a:endParaRPr lang="it-IT" sz="2400" b="0" dirty="0">
              <a:solidFill>
                <a:srgbClr val="FFFFFF"/>
              </a:solidFill>
            </a:endParaRPr>
          </a:p>
        </p:txBody>
      </p:sp>
      <p:sp>
        <p:nvSpPr>
          <p:cNvPr id="23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15" y="2315461"/>
            <a:ext cx="6521570" cy="404089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25" y="1430911"/>
            <a:ext cx="2369567" cy="51942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0" y="1408297"/>
            <a:ext cx="2597123" cy="5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18137" y="247862"/>
            <a:ext cx="8229600" cy="680649"/>
          </a:xfrm>
        </p:spPr>
        <p:txBody>
          <a:bodyPr>
            <a:normAutofit fontScale="90000"/>
          </a:bodyPr>
          <a:lstStyle/>
          <a:p>
            <a:r>
              <a:rPr lang="it-IT" b="0" dirty="0" smtClean="0">
                <a:solidFill>
                  <a:srgbClr val="FFFFFF"/>
                </a:solidFill>
              </a:rPr>
              <a:t>FETOPEN-RIA Call</a:t>
            </a:r>
            <a:endParaRPr lang="it-IT" sz="2400" b="0" dirty="0">
              <a:solidFill>
                <a:srgbClr val="FFFFFF"/>
              </a:solidFill>
            </a:endParaRPr>
          </a:p>
        </p:txBody>
      </p:sp>
      <p:sp>
        <p:nvSpPr>
          <p:cNvPr id="23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Segnaposto contenuto 1"/>
          <p:cNvSpPr txBox="1">
            <a:spLocks/>
          </p:cNvSpPr>
          <p:nvPr/>
        </p:nvSpPr>
        <p:spPr>
          <a:xfrm>
            <a:off x="1945116" y="1127819"/>
            <a:ext cx="2170584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b="1" dirty="0" smtClean="0"/>
              <a:t>HORIZON 2020</a:t>
            </a:r>
            <a:endParaRPr lang="it-IT" b="1" dirty="0"/>
          </a:p>
        </p:txBody>
      </p:sp>
      <p:sp>
        <p:nvSpPr>
          <p:cNvPr id="26" name="Segnaposto contenuto 1"/>
          <p:cNvSpPr txBox="1">
            <a:spLocks/>
          </p:cNvSpPr>
          <p:nvPr/>
        </p:nvSpPr>
        <p:spPr>
          <a:xfrm>
            <a:off x="4588204" y="1124744"/>
            <a:ext cx="3132348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b="1" dirty="0" smtClean="0">
                <a:solidFill>
                  <a:srgbClr val="FF0000"/>
                </a:solidFill>
              </a:rPr>
              <a:t>FETOPEN-RIA 2016/17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7" name="Segnaposto contenuto 1"/>
          <p:cNvSpPr txBox="1">
            <a:spLocks/>
          </p:cNvSpPr>
          <p:nvPr/>
        </p:nvSpPr>
        <p:spPr>
          <a:xfrm>
            <a:off x="107504" y="1665482"/>
            <a:ext cx="5490268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b="1" dirty="0" smtClean="0"/>
              <a:t>FET</a:t>
            </a:r>
            <a:r>
              <a:rPr lang="it-IT" dirty="0" smtClean="0"/>
              <a:t>: </a:t>
            </a:r>
            <a:r>
              <a:rPr lang="it-IT" b="1" dirty="0" smtClean="0"/>
              <a:t>F</a:t>
            </a:r>
            <a:r>
              <a:rPr lang="it-IT" dirty="0" smtClean="0"/>
              <a:t>uture and </a:t>
            </a:r>
            <a:r>
              <a:rPr lang="it-IT" b="1" dirty="0" err="1" smtClean="0"/>
              <a:t>E</a:t>
            </a:r>
            <a:r>
              <a:rPr lang="it-IT" dirty="0" err="1" smtClean="0"/>
              <a:t>merging</a:t>
            </a:r>
            <a:r>
              <a:rPr lang="it-IT" dirty="0" smtClean="0"/>
              <a:t> </a:t>
            </a:r>
            <a:r>
              <a:rPr lang="it-IT" b="1" dirty="0" smtClean="0"/>
              <a:t>T</a:t>
            </a:r>
            <a:r>
              <a:rPr lang="it-IT" dirty="0" smtClean="0"/>
              <a:t>echnologies</a:t>
            </a:r>
            <a:endParaRPr lang="it-IT" dirty="0"/>
          </a:p>
        </p:txBody>
      </p:sp>
      <p:sp>
        <p:nvSpPr>
          <p:cNvPr id="28" name="Segnaposto contenuto 1"/>
          <p:cNvSpPr txBox="1">
            <a:spLocks/>
          </p:cNvSpPr>
          <p:nvPr/>
        </p:nvSpPr>
        <p:spPr>
          <a:xfrm>
            <a:off x="505584" y="3293984"/>
            <a:ext cx="6689208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b="1" dirty="0" smtClean="0"/>
              <a:t>FETOPEN</a:t>
            </a:r>
            <a:r>
              <a:rPr lang="it-IT" dirty="0" smtClean="0"/>
              <a:t>: </a:t>
            </a:r>
            <a:r>
              <a:rPr lang="it-IT" dirty="0" err="1" smtClean="0"/>
              <a:t>Novel</a:t>
            </a:r>
            <a:r>
              <a:rPr lang="it-IT" dirty="0" smtClean="0"/>
              <a:t> </a:t>
            </a:r>
            <a:r>
              <a:rPr lang="it-IT" dirty="0" err="1" smtClean="0"/>
              <a:t>ideas</a:t>
            </a:r>
            <a:r>
              <a:rPr lang="it-IT" dirty="0" smtClean="0"/>
              <a:t> for </a:t>
            </a:r>
            <a:r>
              <a:rPr lang="it-IT" dirty="0" err="1" smtClean="0"/>
              <a:t>radically</a:t>
            </a:r>
            <a:r>
              <a:rPr lang="it-IT" dirty="0" smtClean="0"/>
              <a:t> new </a:t>
            </a:r>
            <a:r>
              <a:rPr lang="it-IT" dirty="0" err="1" smtClean="0"/>
              <a:t>technologies</a:t>
            </a:r>
            <a:endParaRPr lang="it-IT" dirty="0"/>
          </a:p>
        </p:txBody>
      </p:sp>
      <p:sp>
        <p:nvSpPr>
          <p:cNvPr id="29" name="Segnaposto contenuto 1"/>
          <p:cNvSpPr txBox="1">
            <a:spLocks/>
          </p:cNvSpPr>
          <p:nvPr/>
        </p:nvSpPr>
        <p:spPr>
          <a:xfrm>
            <a:off x="115040" y="2086051"/>
            <a:ext cx="8417400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High </a:t>
            </a:r>
            <a:r>
              <a:rPr lang="it-IT" dirty="0" err="1" smtClean="0"/>
              <a:t>risk</a:t>
            </a:r>
            <a:r>
              <a:rPr lang="it-IT" dirty="0" smtClean="0"/>
              <a:t>, long-</a:t>
            </a:r>
            <a:r>
              <a:rPr lang="it-IT" dirty="0" err="1" smtClean="0"/>
              <a:t>term</a:t>
            </a:r>
            <a:r>
              <a:rPr lang="it-IT" dirty="0" smtClean="0"/>
              <a:t>, </a:t>
            </a:r>
            <a:r>
              <a:rPr lang="it-IT" dirty="0" err="1" smtClean="0"/>
              <a:t>multidisciplinary</a:t>
            </a:r>
            <a:r>
              <a:rPr lang="it-IT" dirty="0" smtClean="0"/>
              <a:t>, collaborative </a:t>
            </a:r>
            <a:r>
              <a:rPr lang="it-IT" dirty="0" err="1" smtClean="0"/>
              <a:t>research</a:t>
            </a:r>
            <a:endParaRPr lang="it-IT" dirty="0" smtClean="0"/>
          </a:p>
          <a:p>
            <a:r>
              <a:rPr lang="it-IT" dirty="0" err="1" smtClean="0"/>
              <a:t>Novel</a:t>
            </a:r>
            <a:r>
              <a:rPr lang="it-IT" dirty="0" smtClean="0"/>
              <a:t> and </a:t>
            </a:r>
            <a:r>
              <a:rPr lang="it-IT" dirty="0" err="1" smtClean="0"/>
              <a:t>visionary</a:t>
            </a:r>
            <a:r>
              <a:rPr lang="it-IT" dirty="0" smtClean="0"/>
              <a:t> </a:t>
            </a:r>
            <a:r>
              <a:rPr lang="it-IT" dirty="0" err="1" smtClean="0"/>
              <a:t>thinking</a:t>
            </a:r>
            <a:r>
              <a:rPr lang="it-IT" dirty="0" smtClean="0"/>
              <a:t> to open </a:t>
            </a:r>
            <a:r>
              <a:rPr lang="it-IT" dirty="0" err="1" smtClean="0"/>
              <a:t>paths</a:t>
            </a:r>
            <a:r>
              <a:rPr lang="it-IT" dirty="0" smtClean="0"/>
              <a:t> to new </a:t>
            </a:r>
            <a:r>
              <a:rPr lang="it-IT" dirty="0" err="1" smtClean="0"/>
              <a:t>technologies</a:t>
            </a:r>
            <a:endParaRPr lang="it-IT" dirty="0"/>
          </a:p>
        </p:txBody>
      </p:sp>
      <p:sp>
        <p:nvSpPr>
          <p:cNvPr id="30" name="Rettangolo 29"/>
          <p:cNvSpPr/>
          <p:nvPr/>
        </p:nvSpPr>
        <p:spPr>
          <a:xfrm>
            <a:off x="115040" y="1665482"/>
            <a:ext cx="8273384" cy="1412478"/>
          </a:xfrm>
          <a:prstGeom prst="rect">
            <a:avLst/>
          </a:prstGeom>
          <a:noFill/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egnaposto contenuto 1"/>
          <p:cNvSpPr txBox="1">
            <a:spLocks/>
          </p:cNvSpPr>
          <p:nvPr/>
        </p:nvSpPr>
        <p:spPr>
          <a:xfrm>
            <a:off x="505584" y="3698555"/>
            <a:ext cx="6689208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/>
              <a:t>Early</a:t>
            </a:r>
            <a:r>
              <a:rPr lang="it-IT" dirty="0" smtClean="0"/>
              <a:t> stage joint science &amp; </a:t>
            </a:r>
            <a:r>
              <a:rPr lang="it-IT" dirty="0" err="1" smtClean="0"/>
              <a:t>technology</a:t>
            </a:r>
            <a:r>
              <a:rPr lang="it-IT" dirty="0" smtClean="0"/>
              <a:t> </a:t>
            </a:r>
            <a:r>
              <a:rPr lang="it-IT" dirty="0" err="1" smtClean="0"/>
              <a:t>research</a:t>
            </a:r>
            <a:endParaRPr lang="it-IT" dirty="0" smtClean="0"/>
          </a:p>
          <a:p>
            <a:r>
              <a:rPr lang="it-IT" dirty="0" err="1" smtClean="0"/>
              <a:t>Totally</a:t>
            </a:r>
            <a:r>
              <a:rPr lang="it-IT" dirty="0" smtClean="0"/>
              <a:t> non </a:t>
            </a:r>
            <a:r>
              <a:rPr lang="it-IT" dirty="0" err="1" smtClean="0"/>
              <a:t>prescriptive</a:t>
            </a:r>
            <a:endParaRPr lang="it-IT" dirty="0"/>
          </a:p>
        </p:txBody>
      </p:sp>
      <p:sp>
        <p:nvSpPr>
          <p:cNvPr id="32" name="Rettangolo 31"/>
          <p:cNvSpPr/>
          <p:nvPr/>
        </p:nvSpPr>
        <p:spPr>
          <a:xfrm>
            <a:off x="505584" y="3286308"/>
            <a:ext cx="8170872" cy="14124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1 19"/>
          <p:cNvCxnSpPr/>
          <p:nvPr/>
        </p:nvCxnSpPr>
        <p:spPr>
          <a:xfrm>
            <a:off x="251520" y="3077960"/>
            <a:ext cx="0" cy="936104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20"/>
          <p:cNvCxnSpPr/>
          <p:nvPr/>
        </p:nvCxnSpPr>
        <p:spPr>
          <a:xfrm>
            <a:off x="242894" y="4014064"/>
            <a:ext cx="259200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>
            <a:off x="899592" y="4907134"/>
            <a:ext cx="8170872" cy="12581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1 24"/>
          <p:cNvCxnSpPr/>
          <p:nvPr/>
        </p:nvCxnSpPr>
        <p:spPr>
          <a:xfrm>
            <a:off x="637438" y="4698786"/>
            <a:ext cx="0" cy="936104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25"/>
          <p:cNvCxnSpPr/>
          <p:nvPr/>
        </p:nvCxnSpPr>
        <p:spPr>
          <a:xfrm>
            <a:off x="628812" y="5634890"/>
            <a:ext cx="259200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egnaposto contenuto 1"/>
          <p:cNvSpPr txBox="1">
            <a:spLocks/>
          </p:cNvSpPr>
          <p:nvPr/>
        </p:nvSpPr>
        <p:spPr>
          <a:xfrm>
            <a:off x="907128" y="4912081"/>
            <a:ext cx="6689208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b="1" dirty="0" smtClean="0"/>
              <a:t>FETOPEN-RIA</a:t>
            </a:r>
            <a:r>
              <a:rPr lang="it-IT" dirty="0" smtClean="0"/>
              <a:t>: </a:t>
            </a:r>
            <a:r>
              <a:rPr lang="it-IT" dirty="0" err="1" smtClean="0"/>
              <a:t>Research</a:t>
            </a:r>
            <a:r>
              <a:rPr lang="it-IT" dirty="0" smtClean="0"/>
              <a:t> and </a:t>
            </a:r>
            <a:r>
              <a:rPr lang="it-IT" dirty="0" err="1" smtClean="0"/>
              <a:t>innovation</a:t>
            </a:r>
            <a:r>
              <a:rPr lang="it-IT" dirty="0" smtClean="0"/>
              <a:t> </a:t>
            </a:r>
            <a:r>
              <a:rPr lang="it-IT" dirty="0" err="1" smtClean="0"/>
              <a:t>actions</a:t>
            </a:r>
            <a:endParaRPr lang="it-IT" dirty="0"/>
          </a:p>
        </p:txBody>
      </p:sp>
      <p:sp>
        <p:nvSpPr>
          <p:cNvPr id="39" name="Segnaposto contenuto 1"/>
          <p:cNvSpPr txBox="1">
            <a:spLocks/>
          </p:cNvSpPr>
          <p:nvPr/>
        </p:nvSpPr>
        <p:spPr>
          <a:xfrm>
            <a:off x="979136" y="5346621"/>
            <a:ext cx="7193264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/>
              <a:t>Expected</a:t>
            </a:r>
            <a:r>
              <a:rPr lang="it-IT" dirty="0" smtClean="0"/>
              <a:t> impact: </a:t>
            </a:r>
            <a:r>
              <a:rPr lang="it-IT" u="sng" dirty="0" err="1" smtClean="0"/>
              <a:t>initiating</a:t>
            </a:r>
            <a:r>
              <a:rPr lang="it-IT" u="sng" dirty="0" smtClean="0"/>
              <a:t> a new line of </a:t>
            </a:r>
            <a:r>
              <a:rPr lang="it-IT" u="sng" dirty="0" err="1" smtClean="0"/>
              <a:t>technology</a:t>
            </a:r>
            <a:r>
              <a:rPr lang="it-IT" dirty="0" smtClean="0"/>
              <a:t> or kick-</a:t>
            </a:r>
            <a:r>
              <a:rPr lang="it-IT" dirty="0" err="1" smtClean="0"/>
              <a:t>starting</a:t>
            </a:r>
            <a:r>
              <a:rPr lang="it-IT" dirty="0" smtClean="0"/>
              <a:t> an </a:t>
            </a:r>
            <a:r>
              <a:rPr lang="it-IT" dirty="0" err="1" smtClean="0"/>
              <a:t>emerging</a:t>
            </a:r>
            <a:r>
              <a:rPr lang="it-IT" dirty="0" smtClean="0"/>
              <a:t> </a:t>
            </a:r>
            <a:r>
              <a:rPr lang="it-IT" dirty="0" err="1" smtClean="0"/>
              <a:t>innovation</a:t>
            </a:r>
            <a:r>
              <a:rPr lang="it-IT" dirty="0" smtClean="0"/>
              <a:t> eco-</a:t>
            </a:r>
            <a:r>
              <a:rPr lang="it-IT" dirty="0" err="1" smtClean="0"/>
              <a:t>system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73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18137" y="247862"/>
            <a:ext cx="8229600" cy="680649"/>
          </a:xfrm>
        </p:spPr>
        <p:txBody>
          <a:bodyPr>
            <a:normAutofit fontScale="90000"/>
          </a:bodyPr>
          <a:lstStyle/>
          <a:p>
            <a:r>
              <a:rPr lang="it-IT" b="0" dirty="0" smtClean="0">
                <a:solidFill>
                  <a:srgbClr val="FFFFFF"/>
                </a:solidFill>
              </a:rPr>
              <a:t>FETOPEN-RIA Call</a:t>
            </a:r>
            <a:endParaRPr lang="it-IT" sz="2400" b="0" dirty="0">
              <a:solidFill>
                <a:srgbClr val="FFFFFF"/>
              </a:solidFill>
            </a:endParaRPr>
          </a:p>
        </p:txBody>
      </p:sp>
      <p:sp>
        <p:nvSpPr>
          <p:cNvPr id="23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egnaposto contenuto 1"/>
          <p:cNvSpPr txBox="1">
            <a:spLocks/>
          </p:cNvSpPr>
          <p:nvPr/>
        </p:nvSpPr>
        <p:spPr>
          <a:xfrm>
            <a:off x="36512" y="1285654"/>
            <a:ext cx="9144000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300" b="1" dirty="0" smtClean="0"/>
              <a:t>High </a:t>
            </a:r>
            <a:r>
              <a:rPr lang="it-IT" sz="2300" b="1" dirty="0" err="1" smtClean="0"/>
              <a:t>specific</a:t>
            </a:r>
            <a:r>
              <a:rPr lang="it-IT" sz="2300" b="1" dirty="0" smtClean="0"/>
              <a:t> </a:t>
            </a:r>
            <a:r>
              <a:rPr lang="it-IT" sz="2300" b="1" dirty="0" err="1" smtClean="0"/>
              <a:t>activity</a:t>
            </a:r>
            <a:r>
              <a:rPr lang="it-IT" sz="2300" b="1" dirty="0" smtClean="0"/>
              <a:t> </a:t>
            </a:r>
            <a:r>
              <a:rPr lang="it-IT" sz="2300" b="1" dirty="0" err="1" smtClean="0"/>
              <a:t>radiopharmaceuticals</a:t>
            </a:r>
            <a:r>
              <a:rPr lang="it-IT" sz="2300" b="1" dirty="0" smtClean="0"/>
              <a:t> production </a:t>
            </a:r>
            <a:r>
              <a:rPr lang="it-IT" sz="2300" b="1" dirty="0" err="1" smtClean="0"/>
              <a:t>using</a:t>
            </a:r>
            <a:r>
              <a:rPr lang="it-IT" sz="2300" b="1" dirty="0" smtClean="0"/>
              <a:t> ISOL </a:t>
            </a:r>
            <a:r>
              <a:rPr lang="it-IT" sz="2300" b="1" dirty="0" err="1" smtClean="0"/>
              <a:t>beams</a:t>
            </a:r>
            <a:endParaRPr lang="it-IT" sz="2300" b="1" dirty="0" smtClean="0"/>
          </a:p>
        </p:txBody>
      </p:sp>
      <p:sp>
        <p:nvSpPr>
          <p:cNvPr id="22" name="Segnaposto contenuto 1"/>
          <p:cNvSpPr txBox="1">
            <a:spLocks/>
          </p:cNvSpPr>
          <p:nvPr/>
        </p:nvSpPr>
        <p:spPr>
          <a:xfrm>
            <a:off x="56486" y="3508076"/>
            <a:ext cx="9144000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dirty="0" err="1" smtClean="0"/>
              <a:t>Proposed</a:t>
            </a:r>
            <a:r>
              <a:rPr lang="it-IT" sz="2200" dirty="0" smtClean="0"/>
              <a:t> work </a:t>
            </a:r>
            <a:r>
              <a:rPr lang="it-IT" sz="2200" dirty="0" err="1" smtClean="0"/>
              <a:t>packages</a:t>
            </a:r>
            <a:r>
              <a:rPr lang="it-IT" sz="2200" dirty="0" smtClean="0"/>
              <a:t>:</a:t>
            </a:r>
          </a:p>
          <a:p>
            <a:r>
              <a:rPr lang="it-IT" sz="2200" dirty="0" smtClean="0"/>
              <a:t>WP1 – Management: Organization and </a:t>
            </a:r>
            <a:r>
              <a:rPr lang="it-IT" sz="2200" dirty="0" err="1" smtClean="0"/>
              <a:t>dissemination</a:t>
            </a:r>
            <a:r>
              <a:rPr lang="it-IT" sz="2200" dirty="0" smtClean="0"/>
              <a:t> of the </a:t>
            </a:r>
            <a:r>
              <a:rPr lang="it-IT" sz="2200" dirty="0" err="1" smtClean="0"/>
              <a:t>results</a:t>
            </a:r>
            <a:r>
              <a:rPr lang="it-IT" sz="2200" dirty="0" smtClean="0"/>
              <a:t> (INFN)</a:t>
            </a:r>
          </a:p>
          <a:p>
            <a:r>
              <a:rPr lang="it-IT" sz="2200" dirty="0" smtClean="0"/>
              <a:t>WP2 – </a:t>
            </a:r>
            <a:r>
              <a:rPr lang="en-US" sz="2200" dirty="0"/>
              <a:t>Study for radioisotopes production</a:t>
            </a:r>
            <a:r>
              <a:rPr lang="it-IT" sz="2200" dirty="0" smtClean="0"/>
              <a:t>: target, </a:t>
            </a:r>
            <a:r>
              <a:rPr lang="it-IT" sz="2200" dirty="0" err="1" smtClean="0"/>
              <a:t>ion</a:t>
            </a:r>
            <a:r>
              <a:rPr lang="it-IT" sz="2200" dirty="0" smtClean="0"/>
              <a:t> source and </a:t>
            </a:r>
            <a:r>
              <a:rPr lang="it-IT" sz="2200" dirty="0" err="1" smtClean="0"/>
              <a:t>beam</a:t>
            </a:r>
            <a:r>
              <a:rPr lang="it-IT" sz="2200" dirty="0" smtClean="0"/>
              <a:t> </a:t>
            </a:r>
            <a:r>
              <a:rPr lang="it-IT" sz="2200" dirty="0" err="1" smtClean="0"/>
              <a:t>transport</a:t>
            </a:r>
            <a:r>
              <a:rPr lang="it-IT" sz="2200" dirty="0" smtClean="0"/>
              <a:t> </a:t>
            </a:r>
            <a:r>
              <a:rPr lang="it-IT" sz="2200" dirty="0" err="1" smtClean="0"/>
              <a:t>development</a:t>
            </a:r>
            <a:r>
              <a:rPr lang="it-IT" sz="2200" dirty="0" smtClean="0"/>
              <a:t> (INFN)</a:t>
            </a:r>
          </a:p>
          <a:p>
            <a:r>
              <a:rPr lang="it-IT" sz="2200" dirty="0" smtClean="0"/>
              <a:t>WP3 – </a:t>
            </a:r>
            <a:r>
              <a:rPr lang="it-IT" sz="2200" dirty="0" err="1" smtClean="0"/>
              <a:t>Pharmaceutical</a:t>
            </a:r>
            <a:r>
              <a:rPr lang="it-IT" sz="2200" dirty="0" smtClean="0"/>
              <a:t> </a:t>
            </a:r>
            <a:r>
              <a:rPr lang="it-IT" sz="2200" dirty="0" err="1" smtClean="0"/>
              <a:t>form</a:t>
            </a:r>
            <a:r>
              <a:rPr lang="it-IT" sz="2200" dirty="0" smtClean="0"/>
              <a:t> </a:t>
            </a:r>
            <a:r>
              <a:rPr lang="it-IT" sz="2200" dirty="0" err="1" smtClean="0"/>
              <a:t>development</a:t>
            </a:r>
            <a:r>
              <a:rPr lang="it-IT" sz="2200" dirty="0"/>
              <a:t> </a:t>
            </a:r>
            <a:r>
              <a:rPr lang="it-IT" sz="2200" dirty="0" smtClean="0"/>
              <a:t>(UNIPD)</a:t>
            </a:r>
          </a:p>
          <a:p>
            <a:r>
              <a:rPr lang="it-IT" sz="2200" dirty="0" smtClean="0"/>
              <a:t>WP4 – </a:t>
            </a:r>
            <a:r>
              <a:rPr lang="it-IT" sz="2200" dirty="0" err="1" smtClean="0"/>
              <a:t>Radiochemistry</a:t>
            </a:r>
            <a:r>
              <a:rPr lang="it-IT" sz="2200" dirty="0" smtClean="0"/>
              <a:t> (POLATOM)</a:t>
            </a:r>
          </a:p>
          <a:p>
            <a:r>
              <a:rPr lang="it-IT" sz="2200" dirty="0" smtClean="0"/>
              <a:t>WP5 – </a:t>
            </a:r>
            <a:r>
              <a:rPr lang="it-IT" sz="2200" dirty="0" err="1" smtClean="0"/>
              <a:t>Radiopharmacy</a:t>
            </a:r>
            <a:r>
              <a:rPr lang="it-IT" sz="2200" dirty="0" smtClean="0"/>
              <a:t> (NCSR)</a:t>
            </a:r>
          </a:p>
        </p:txBody>
      </p:sp>
      <p:sp>
        <p:nvSpPr>
          <p:cNvPr id="40" name="Segnaposto contenuto 1"/>
          <p:cNvSpPr txBox="1">
            <a:spLocks/>
          </p:cNvSpPr>
          <p:nvPr/>
        </p:nvSpPr>
        <p:spPr>
          <a:xfrm>
            <a:off x="0" y="1789710"/>
            <a:ext cx="9144000" cy="476374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dirty="0" smtClean="0"/>
              <a:t>FETOPEN-RIA </a:t>
            </a:r>
            <a:r>
              <a:rPr lang="it-IT" sz="2200" dirty="0" err="1" smtClean="0"/>
              <a:t>requires</a:t>
            </a:r>
            <a:r>
              <a:rPr lang="it-IT" sz="2200" dirty="0" smtClean="0"/>
              <a:t> the </a:t>
            </a:r>
            <a:r>
              <a:rPr lang="it-IT" sz="2200" dirty="0" err="1" smtClean="0"/>
              <a:t>presence</a:t>
            </a:r>
            <a:r>
              <a:rPr lang="it-IT" sz="2200" dirty="0" smtClean="0"/>
              <a:t> of </a:t>
            </a:r>
            <a:r>
              <a:rPr lang="it-IT" sz="2200" u="sng" dirty="0" err="1" smtClean="0"/>
              <a:t>at</a:t>
            </a:r>
            <a:r>
              <a:rPr lang="it-IT" sz="2200" u="sng" dirty="0" smtClean="0"/>
              <a:t> </a:t>
            </a:r>
            <a:r>
              <a:rPr lang="it-IT" sz="2200" u="sng" dirty="0" err="1" smtClean="0"/>
              <a:t>least</a:t>
            </a:r>
            <a:r>
              <a:rPr lang="it-IT" sz="2200" u="sng" dirty="0" smtClean="0"/>
              <a:t> </a:t>
            </a:r>
            <a:r>
              <a:rPr lang="it-IT" sz="2200" u="sng" dirty="0" err="1" smtClean="0"/>
              <a:t>three</a:t>
            </a:r>
            <a:r>
              <a:rPr lang="it-IT" sz="2200" u="sng" dirty="0" smtClean="0"/>
              <a:t> </a:t>
            </a:r>
            <a:r>
              <a:rPr lang="it-IT" sz="2200" u="sng" dirty="0" err="1" smtClean="0"/>
              <a:t>legal</a:t>
            </a:r>
            <a:r>
              <a:rPr lang="it-IT" sz="2200" u="sng" dirty="0" smtClean="0"/>
              <a:t> </a:t>
            </a:r>
            <a:r>
              <a:rPr lang="it-IT" sz="2200" u="sng" dirty="0" err="1" smtClean="0"/>
              <a:t>entities</a:t>
            </a:r>
            <a:r>
              <a:rPr lang="it-IT" sz="2200" dirty="0" smtClean="0"/>
              <a:t>, </a:t>
            </a:r>
            <a:r>
              <a:rPr lang="it-IT" sz="2200" dirty="0" err="1" smtClean="0"/>
              <a:t>situated</a:t>
            </a:r>
            <a:r>
              <a:rPr lang="it-IT" sz="2200" dirty="0" smtClean="0"/>
              <a:t> in </a:t>
            </a:r>
            <a:r>
              <a:rPr lang="it-IT" sz="2200" u="sng" dirty="0" err="1" smtClean="0"/>
              <a:t>different</a:t>
            </a:r>
            <a:r>
              <a:rPr lang="it-IT" sz="2200" u="sng" dirty="0" smtClean="0"/>
              <a:t> </a:t>
            </a:r>
            <a:r>
              <a:rPr lang="it-IT" sz="2200" u="sng" dirty="0" err="1" smtClean="0"/>
              <a:t>countries</a:t>
            </a:r>
            <a:r>
              <a:rPr lang="it-IT" sz="2200" u="sng" dirty="0" smtClean="0"/>
              <a:t> </a:t>
            </a:r>
            <a:r>
              <a:rPr lang="it-IT" sz="2200" dirty="0" smtClean="0"/>
              <a:t>(</a:t>
            </a:r>
            <a:r>
              <a:rPr lang="it-IT" sz="2200" dirty="0" err="1" smtClean="0"/>
              <a:t>European</a:t>
            </a:r>
            <a:r>
              <a:rPr lang="it-IT" sz="2200" dirty="0" smtClean="0"/>
              <a:t> or </a:t>
            </a:r>
            <a:r>
              <a:rPr lang="it-IT" sz="2200" dirty="0" err="1" smtClean="0"/>
              <a:t>associated</a:t>
            </a:r>
            <a:r>
              <a:rPr lang="it-IT" sz="2200" dirty="0" smtClean="0"/>
              <a:t> to </a:t>
            </a:r>
            <a:r>
              <a:rPr lang="it-IT" sz="2200" dirty="0" err="1" smtClean="0"/>
              <a:t>Horizon</a:t>
            </a:r>
            <a:r>
              <a:rPr lang="it-IT" sz="2200" dirty="0" smtClean="0"/>
              <a:t> 2020) and </a:t>
            </a:r>
            <a:r>
              <a:rPr lang="it-IT" sz="2200" dirty="0" err="1" smtClean="0"/>
              <a:t>independent</a:t>
            </a:r>
            <a:r>
              <a:rPr lang="it-IT" sz="2200" dirty="0" smtClean="0"/>
              <a:t> from </a:t>
            </a:r>
            <a:r>
              <a:rPr lang="it-IT" sz="2200" dirty="0" err="1" smtClean="0"/>
              <a:t>one</a:t>
            </a:r>
            <a:r>
              <a:rPr lang="it-IT" sz="2200" dirty="0" smtClean="0"/>
              <a:t> </a:t>
            </a:r>
            <a:r>
              <a:rPr lang="it-IT" sz="2200" dirty="0" err="1" smtClean="0"/>
              <a:t>another</a:t>
            </a:r>
            <a:r>
              <a:rPr lang="it-IT" sz="2200" dirty="0" smtClean="0"/>
              <a:t>. In case of more </a:t>
            </a:r>
            <a:r>
              <a:rPr lang="it-IT" sz="2200" dirty="0" err="1" smtClean="0"/>
              <a:t>than</a:t>
            </a:r>
            <a:r>
              <a:rPr lang="it-IT" sz="2200" dirty="0" smtClean="0"/>
              <a:t> </a:t>
            </a:r>
            <a:r>
              <a:rPr lang="it-IT" sz="2200" dirty="0" err="1" smtClean="0"/>
              <a:t>three</a:t>
            </a:r>
            <a:r>
              <a:rPr lang="it-IT" sz="2200" dirty="0" smtClean="0"/>
              <a:t>, </a:t>
            </a:r>
            <a:r>
              <a:rPr lang="it-IT" sz="2200" dirty="0" err="1" smtClean="0"/>
              <a:t>there</a:t>
            </a:r>
            <a:r>
              <a:rPr lang="it-IT" sz="2200" dirty="0" smtClean="0"/>
              <a:t> can be </a:t>
            </a:r>
            <a:r>
              <a:rPr lang="it-IT" sz="2200" dirty="0" err="1" smtClean="0"/>
              <a:t>entities</a:t>
            </a:r>
            <a:r>
              <a:rPr lang="it-IT" sz="2200" dirty="0" smtClean="0"/>
              <a:t> </a:t>
            </a:r>
            <a:r>
              <a:rPr lang="it-IT" sz="2200" dirty="0" err="1" smtClean="0"/>
              <a:t>belonging</a:t>
            </a:r>
            <a:r>
              <a:rPr lang="it-IT" sz="2200" dirty="0" smtClean="0"/>
              <a:t> to the </a:t>
            </a:r>
            <a:r>
              <a:rPr lang="it-IT" sz="2200" dirty="0" err="1" smtClean="0"/>
              <a:t>same</a:t>
            </a:r>
            <a:r>
              <a:rPr lang="it-IT" sz="2200" dirty="0" smtClean="0"/>
              <a:t> country.</a:t>
            </a:r>
          </a:p>
        </p:txBody>
      </p:sp>
      <p:sp>
        <p:nvSpPr>
          <p:cNvPr id="41" name="Rettangolo 40"/>
          <p:cNvSpPr/>
          <p:nvPr/>
        </p:nvSpPr>
        <p:spPr>
          <a:xfrm>
            <a:off x="45138" y="3381072"/>
            <a:ext cx="8999984" cy="2864452"/>
          </a:xfrm>
          <a:prstGeom prst="rect">
            <a:avLst/>
          </a:prstGeom>
          <a:noFill/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6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/>
          <p:cNvSpPr txBox="1">
            <a:spLocks/>
          </p:cNvSpPr>
          <p:nvPr/>
        </p:nvSpPr>
        <p:spPr>
          <a:xfrm>
            <a:off x="62527" y="214641"/>
            <a:ext cx="9018946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3600" dirty="0" smtClean="0">
                <a:solidFill>
                  <a:schemeClr val="bg1"/>
                </a:solidFill>
                <a:latin typeface="Calibri"/>
              </a:rPr>
              <a:t>First </a:t>
            </a:r>
            <a:r>
              <a:rPr lang="it-IT" sz="3600" dirty="0" err="1" smtClean="0">
                <a:solidFill>
                  <a:schemeClr val="bg1"/>
                </a:solidFill>
                <a:latin typeface="Calibri"/>
              </a:rPr>
              <a:t>experimental</a:t>
            </a:r>
            <a:r>
              <a:rPr lang="it-IT" sz="36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alibri"/>
              </a:rPr>
              <a:t>activities</a:t>
            </a:r>
            <a:endParaRPr lang="it-IT" sz="36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CasellaDiTesto 1"/>
          <p:cNvSpPr txBox="1">
            <a:spLocks noChangeArrowheads="1"/>
          </p:cNvSpPr>
          <p:nvPr/>
        </p:nvSpPr>
        <p:spPr bwMode="auto">
          <a:xfrm>
            <a:off x="146408" y="2688634"/>
            <a:ext cx="448630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Choice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of a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suitable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material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for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ion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beams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collection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and production of the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secondary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targets;</a:t>
            </a:r>
            <a:endParaRPr lang="it-IT" altLang="en-US" sz="1800" b="0" dirty="0">
              <a:solidFill>
                <a:schemeClr val="tx1"/>
              </a:solidFill>
              <a:latin typeface="+mj-lt"/>
            </a:endParaRPr>
          </a:p>
          <a:p>
            <a:pPr>
              <a:buFontTx/>
              <a:buChar char="-"/>
            </a:pPr>
            <a:endParaRPr lang="it-IT" altLang="en-US" sz="1600" b="0" dirty="0">
              <a:solidFill>
                <a:schemeClr val="tx1"/>
              </a:solidFill>
              <a:latin typeface="+mj-lt"/>
            </a:endParaRPr>
          </a:p>
          <a:p>
            <a:pPr>
              <a:buFontTx/>
              <a:buChar char="-"/>
            </a:pP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Beam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simulation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with the SPES Front End;</a:t>
            </a:r>
            <a:endParaRPr lang="it-IT" altLang="en-US" sz="18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9" y="4458593"/>
            <a:ext cx="4303645" cy="170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4793321" y="4570804"/>
            <a:ext cx="40096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Quantification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of the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ions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on the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secondary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targets;</a:t>
            </a:r>
            <a:endParaRPr lang="it-IT" altLang="en-US" sz="1800" b="0" dirty="0">
              <a:solidFill>
                <a:schemeClr val="tx1"/>
              </a:solidFill>
              <a:latin typeface="+mj-lt"/>
            </a:endParaRPr>
          </a:p>
          <a:p>
            <a:pPr>
              <a:buFontTx/>
              <a:buChar char="-"/>
            </a:pPr>
            <a:endParaRPr lang="it-IT" altLang="en-US" sz="1800" b="0" dirty="0">
              <a:solidFill>
                <a:schemeClr val="tx1"/>
              </a:solidFill>
              <a:latin typeface="+mj-lt"/>
            </a:endParaRPr>
          </a:p>
          <a:p>
            <a:pPr>
              <a:buFontTx/>
              <a:buChar char="-"/>
            </a:pP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Purification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processes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en-US" sz="1800" b="0" dirty="0" err="1" smtClean="0">
                <a:solidFill>
                  <a:schemeClr val="tx1"/>
                </a:solidFill>
                <a:latin typeface="+mj-lt"/>
              </a:rPr>
              <a:t>development</a:t>
            </a:r>
            <a:r>
              <a:rPr lang="it-IT" altLang="en-US" sz="1800" b="0" dirty="0" smtClean="0">
                <a:solidFill>
                  <a:schemeClr val="tx1"/>
                </a:solidFill>
                <a:latin typeface="+mj-lt"/>
              </a:rPr>
              <a:t>.</a:t>
            </a:r>
            <a:endParaRPr lang="it-IT" altLang="en-US" sz="14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6" r="10774"/>
          <a:stretch>
            <a:fillRect/>
          </a:stretch>
        </p:blipFill>
        <p:spPr bwMode="auto">
          <a:xfrm>
            <a:off x="4546433" y="2690307"/>
            <a:ext cx="4334752" cy="171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29869" y="1553652"/>
            <a:ext cx="8729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Objective</a:t>
            </a:r>
            <a:r>
              <a:rPr lang="it-IT" dirty="0" smtClean="0"/>
              <a:t>: </a:t>
            </a:r>
          </a:p>
          <a:p>
            <a:r>
              <a:rPr lang="it-IT" b="1" dirty="0" smtClean="0"/>
              <a:t>prove the </a:t>
            </a:r>
            <a:r>
              <a:rPr lang="it-IT" b="1" dirty="0" err="1" smtClean="0"/>
              <a:t>possibility</a:t>
            </a:r>
            <a:r>
              <a:rPr lang="it-IT" b="1" dirty="0" smtClean="0"/>
              <a:t> of </a:t>
            </a:r>
            <a:r>
              <a:rPr lang="it-IT" b="1" dirty="0" err="1" smtClean="0"/>
              <a:t>producing</a:t>
            </a:r>
            <a:r>
              <a:rPr lang="it-IT" b="1" dirty="0" smtClean="0"/>
              <a:t> a radionuclide for </a:t>
            </a:r>
            <a:r>
              <a:rPr lang="it-IT" b="1" dirty="0" err="1" smtClean="0"/>
              <a:t>radiopharmaceutical</a:t>
            </a:r>
            <a:r>
              <a:rPr lang="it-IT" b="1" dirty="0" smtClean="0"/>
              <a:t> </a:t>
            </a:r>
            <a:r>
              <a:rPr lang="it-IT" b="1" dirty="0" err="1" smtClean="0"/>
              <a:t>applications</a:t>
            </a:r>
            <a:r>
              <a:rPr lang="it-IT" b="1" dirty="0" smtClean="0"/>
              <a:t> with the ISOL </a:t>
            </a:r>
            <a:r>
              <a:rPr lang="it-IT" b="1" dirty="0" err="1" smtClean="0"/>
              <a:t>technique</a:t>
            </a:r>
            <a:r>
              <a:rPr lang="it-IT" b="1" dirty="0" smtClean="0"/>
              <a:t> in Legnaro</a:t>
            </a:r>
            <a:endParaRPr lang="it-IT" b="1" dirty="0"/>
          </a:p>
        </p:txBody>
      </p:sp>
      <p:sp>
        <p:nvSpPr>
          <p:cNvPr id="13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75762" y="61329"/>
            <a:ext cx="41679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n-US" sz="3200" b="0" dirty="0">
                <a:latin typeface="+mj-lt"/>
              </a:rPr>
              <a:t>Test </a:t>
            </a:r>
            <a:r>
              <a:rPr lang="it-IT" altLang="en-US" sz="3200" b="0" dirty="0" smtClean="0">
                <a:latin typeface="+mj-lt"/>
              </a:rPr>
              <a:t>with the Front-End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n-US" sz="3200" b="0" dirty="0" err="1" smtClean="0">
                <a:latin typeface="+mj-lt"/>
              </a:rPr>
              <a:t>accelerator</a:t>
            </a:r>
            <a:r>
              <a:rPr lang="it-IT" altLang="en-US" sz="3200" b="0" dirty="0" smtClean="0">
                <a:latin typeface="+mj-lt"/>
              </a:rPr>
              <a:t> </a:t>
            </a:r>
            <a:r>
              <a:rPr lang="it-IT" altLang="en-US" sz="3200" b="0" dirty="0" err="1" smtClean="0">
                <a:latin typeface="+mj-lt"/>
              </a:rPr>
              <a:t>at</a:t>
            </a:r>
            <a:r>
              <a:rPr lang="it-IT" altLang="en-US" sz="3200" b="0" dirty="0" smtClean="0">
                <a:latin typeface="+mj-lt"/>
              </a:rPr>
              <a:t> LNL</a:t>
            </a:r>
            <a:endParaRPr lang="it-IT" altLang="en-US" sz="3200" b="0" dirty="0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8" y="1325883"/>
            <a:ext cx="8310344" cy="4131941"/>
          </a:xfrm>
          <a:prstGeom prst="rect">
            <a:avLst/>
          </a:prstGeom>
        </p:spPr>
      </p:pic>
      <p:sp>
        <p:nvSpPr>
          <p:cNvPr id="9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725" y="1261214"/>
            <a:ext cx="4801396" cy="29203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98" y="1297505"/>
            <a:ext cx="5829327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itolo 5"/>
          <p:cNvSpPr txBox="1">
            <a:spLocks/>
          </p:cNvSpPr>
          <p:nvPr/>
        </p:nvSpPr>
        <p:spPr>
          <a:xfrm>
            <a:off x="106358" y="279343"/>
            <a:ext cx="6899511" cy="50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The proton driver</a:t>
            </a:r>
            <a:endParaRPr kumimoji="0" lang="en-US" sz="3200" i="0" u="none" strike="noStrike" kern="120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3" descr="\\nas01.lnl.infn.it\spes\WP_B5_Ciclotrone\SPES_driver\Temp Foto Ciclotrone\ciclotrone Foto\P10300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4" y="4317604"/>
            <a:ext cx="9120876" cy="19879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e 7"/>
          <p:cNvSpPr/>
          <p:nvPr/>
        </p:nvSpPr>
        <p:spPr>
          <a:xfrm>
            <a:off x="641088" y="1280733"/>
            <a:ext cx="978849" cy="92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669649" y="3486888"/>
            <a:ext cx="263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Commissioning</a:t>
            </a:r>
            <a:r>
              <a:rPr lang="it-IT" dirty="0" smtClean="0"/>
              <a:t> </a:t>
            </a:r>
            <a:r>
              <a:rPr lang="it-IT" dirty="0" err="1" smtClean="0"/>
              <a:t>concluded</a:t>
            </a:r>
            <a:endParaRPr lang="it-IT" dirty="0"/>
          </a:p>
        </p:txBody>
      </p:sp>
      <p:pic>
        <p:nvPicPr>
          <p:cNvPr id="11" name="Segnaposto contenuto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67" r="867"/>
          <a:stretch/>
        </p:blipFill>
        <p:spPr>
          <a:xfrm>
            <a:off x="4562475" y="4309052"/>
            <a:ext cx="4581525" cy="20050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6155" y="3237690"/>
            <a:ext cx="5273334" cy="31556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15" y="1309074"/>
            <a:ext cx="5653960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itolo 5"/>
          <p:cNvSpPr txBox="1">
            <a:spLocks/>
          </p:cNvSpPr>
          <p:nvPr/>
        </p:nvSpPr>
        <p:spPr>
          <a:xfrm>
            <a:off x="165171" y="300582"/>
            <a:ext cx="6899511" cy="50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The production targets</a:t>
            </a:r>
            <a:endParaRPr kumimoji="0" lang="en-US" sz="320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5" descr="IMG_6650"/>
          <p:cNvPicPr>
            <a:picLocks noChangeAspect="1" noChangeArrowheads="1"/>
          </p:cNvPicPr>
          <p:nvPr/>
        </p:nvPicPr>
        <p:blipFill>
          <a:blip r:embed="rId4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4999" b="17999"/>
          <a:stretch>
            <a:fillRect/>
          </a:stretch>
        </p:blipFill>
        <p:spPr bwMode="auto">
          <a:xfrm>
            <a:off x="2888743" y="3307042"/>
            <a:ext cx="2385321" cy="112843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SEM3.TIF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9" y="3307042"/>
            <a:ext cx="2598680" cy="156456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882127"/>
              </p:ext>
            </p:extLst>
          </p:nvPr>
        </p:nvGraphicFramePr>
        <p:xfrm>
          <a:off x="166205" y="4927059"/>
          <a:ext cx="2628715" cy="1410869"/>
        </p:xfrm>
        <a:graphic>
          <a:graphicData uri="http://schemas.openxmlformats.org/drawingml/2006/table">
            <a:tbl>
              <a:tblPr firstRow="1" firstCol="1" bandRow="1" bandCol="1">
                <a:tableStyleId>{073A0DAA-6AF3-43AB-8588-CEC1D06C72B9}</a:tableStyleId>
              </a:tblPr>
              <a:tblGrid>
                <a:gridCol w="1171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Standard (graphite)</a:t>
                      </a:r>
                      <a:endParaRPr lang="it-IT" sz="9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Low density (MWCNTs)</a:t>
                      </a:r>
                      <a:endParaRPr lang="it-IT" sz="9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Density </a:t>
                      </a:r>
                      <a:r>
                        <a:rPr lang="en-US" sz="900" dirty="0">
                          <a:effectLst/>
                        </a:rPr>
                        <a:t>(g/cm³)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4.25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2.59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Diameter (mm)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12.50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13.07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Thickness (g/cm²)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0.41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0.41 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Calculated porosity (%)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58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75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4854" marR="6485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913170"/>
              </p:ext>
            </p:extLst>
          </p:nvPr>
        </p:nvGraphicFramePr>
        <p:xfrm>
          <a:off x="2922549" y="4504829"/>
          <a:ext cx="2385321" cy="1845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Graph" r:id="rId6" imgW="3969715" imgH="3222346" progId="Origin50.Graph">
                  <p:embed/>
                </p:oleObj>
              </mc:Choice>
              <mc:Fallback>
                <p:oleObj name="Graph" r:id="rId6" imgW="3969715" imgH="322234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77" t="8580" r="6235" b="6213"/>
                      <a:stretch>
                        <a:fillRect/>
                      </a:stretch>
                    </p:blipFill>
                    <p:spPr bwMode="auto">
                      <a:xfrm>
                        <a:off x="2922549" y="4504829"/>
                        <a:ext cx="2385321" cy="184536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tangolo 9"/>
          <p:cNvSpPr/>
          <p:nvPr/>
        </p:nvSpPr>
        <p:spPr>
          <a:xfrm>
            <a:off x="5395726" y="3237690"/>
            <a:ext cx="3673505" cy="31556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974671" y="1272140"/>
            <a:ext cx="298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 err="1" smtClean="0">
                <a:solidFill>
                  <a:srgbClr val="C00000"/>
                </a:solidFill>
              </a:rPr>
              <a:t>UC</a:t>
            </a:r>
            <a:r>
              <a:rPr lang="it-IT" u="sng" baseline="-25000" dirty="0" err="1" smtClean="0">
                <a:solidFill>
                  <a:srgbClr val="C00000"/>
                </a:solidFill>
              </a:rPr>
              <a:t>x</a:t>
            </a:r>
            <a:r>
              <a:rPr lang="it-IT" u="sng" dirty="0" smtClean="0">
                <a:solidFill>
                  <a:srgbClr val="C00000"/>
                </a:solidFill>
              </a:rPr>
              <a:t> target </a:t>
            </a:r>
            <a:r>
              <a:rPr lang="it-IT" u="sng" dirty="0" err="1" smtClean="0">
                <a:solidFill>
                  <a:srgbClr val="C00000"/>
                </a:solidFill>
              </a:rPr>
              <a:t>already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developed</a:t>
            </a:r>
            <a:r>
              <a:rPr lang="it-IT" u="sng" dirty="0" smtClean="0">
                <a:solidFill>
                  <a:srgbClr val="C00000"/>
                </a:solidFill>
              </a:rPr>
              <a:t> and </a:t>
            </a:r>
            <a:r>
              <a:rPr lang="it-IT" u="sng" dirty="0" err="1" smtClean="0">
                <a:solidFill>
                  <a:srgbClr val="C00000"/>
                </a:solidFill>
              </a:rPr>
              <a:t>tested</a:t>
            </a:r>
            <a:r>
              <a:rPr lang="it-IT" u="sng" dirty="0" smtClean="0">
                <a:solidFill>
                  <a:srgbClr val="C00000"/>
                </a:solidFill>
              </a:rPr>
              <a:t> on-line!</a:t>
            </a:r>
            <a:endParaRPr lang="it-IT" u="sng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74670" y="2026723"/>
            <a:ext cx="2982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Other</a:t>
            </a:r>
            <a:r>
              <a:rPr lang="it-IT" dirty="0" smtClean="0"/>
              <a:t> targets under </a:t>
            </a:r>
            <a:r>
              <a:rPr lang="it-IT" dirty="0" err="1" smtClean="0"/>
              <a:t>development</a:t>
            </a:r>
            <a:r>
              <a:rPr lang="it-IT" dirty="0" smtClean="0"/>
              <a:t> for </a:t>
            </a:r>
            <a:r>
              <a:rPr lang="it-IT" dirty="0" err="1" smtClean="0"/>
              <a:t>specific</a:t>
            </a:r>
            <a:r>
              <a:rPr lang="it-IT" dirty="0" smtClean="0"/>
              <a:t> </a:t>
            </a:r>
            <a:r>
              <a:rPr lang="it-IT" dirty="0" err="1" smtClean="0"/>
              <a:t>radionuclides</a:t>
            </a:r>
            <a:r>
              <a:rPr lang="it-IT" dirty="0" smtClean="0"/>
              <a:t> production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02704" y="3324798"/>
            <a:ext cx="21557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UC</a:t>
            </a:r>
            <a:r>
              <a:rPr lang="it-IT" baseline="-25000" dirty="0" err="1" smtClean="0">
                <a:solidFill>
                  <a:srgbClr val="C00000"/>
                </a:solidFill>
              </a:rPr>
              <a:t>x</a:t>
            </a:r>
            <a:r>
              <a:rPr lang="it-IT" dirty="0" smtClean="0">
                <a:solidFill>
                  <a:srgbClr val="C00000"/>
                </a:solidFill>
              </a:rPr>
              <a:t> target </a:t>
            </a:r>
            <a:r>
              <a:rPr lang="it-IT" dirty="0" err="1" smtClean="0">
                <a:solidFill>
                  <a:srgbClr val="C00000"/>
                </a:solidFill>
              </a:rPr>
              <a:t>prototype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797659" y="3324798"/>
            <a:ext cx="29127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Porous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titanium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carbide</a:t>
            </a:r>
            <a:r>
              <a:rPr lang="it-IT" dirty="0" smtClean="0">
                <a:solidFill>
                  <a:srgbClr val="C00000"/>
                </a:solidFill>
              </a:rPr>
              <a:t> (</a:t>
            </a:r>
            <a:r>
              <a:rPr lang="it-IT" dirty="0" err="1" smtClean="0">
                <a:solidFill>
                  <a:srgbClr val="C00000"/>
                </a:solidFill>
              </a:rPr>
              <a:t>TiC</a:t>
            </a:r>
            <a:r>
              <a:rPr lang="it-IT" dirty="0" smtClean="0">
                <a:solidFill>
                  <a:srgbClr val="C00000"/>
                </a:solidFill>
              </a:rPr>
              <a:t>)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1314" y="3718463"/>
            <a:ext cx="3239227" cy="2650581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1565564" y="1309074"/>
            <a:ext cx="978849" cy="92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53" y="1284205"/>
            <a:ext cx="5653960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Titolo 5"/>
          <p:cNvSpPr txBox="1">
            <a:spLocks/>
          </p:cNvSpPr>
          <p:nvPr/>
        </p:nvSpPr>
        <p:spPr>
          <a:xfrm>
            <a:off x="110549" y="273273"/>
            <a:ext cx="6899511" cy="50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The ionization source</a:t>
            </a:r>
            <a:endParaRPr kumimoji="0" lang="en-US" sz="320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016065"/>
              </p:ext>
            </p:extLst>
          </p:nvPr>
        </p:nvGraphicFramePr>
        <p:xfrm>
          <a:off x="216253" y="3112836"/>
          <a:ext cx="5359407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923">
                  <a:extLst>
                    <a:ext uri="{9D8B030D-6E8A-4147-A177-3AD203B41FA5}">
                      <a16:colId xmlns:a16="http://schemas.microsoft.com/office/drawing/2014/main" val="232528458"/>
                    </a:ext>
                  </a:extLst>
                </a:gridCol>
                <a:gridCol w="1633492">
                  <a:extLst>
                    <a:ext uri="{9D8B030D-6E8A-4147-A177-3AD203B41FA5}">
                      <a16:colId xmlns:a16="http://schemas.microsoft.com/office/drawing/2014/main" val="3370776195"/>
                    </a:ext>
                  </a:extLst>
                </a:gridCol>
                <a:gridCol w="1376038">
                  <a:extLst>
                    <a:ext uri="{9D8B030D-6E8A-4147-A177-3AD203B41FA5}">
                      <a16:colId xmlns:a16="http://schemas.microsoft.com/office/drawing/2014/main" val="1197375694"/>
                    </a:ext>
                  </a:extLst>
                </a:gridCol>
                <a:gridCol w="1091954">
                  <a:extLst>
                    <a:ext uri="{9D8B030D-6E8A-4147-A177-3AD203B41FA5}">
                      <a16:colId xmlns:a16="http://schemas.microsoft.com/office/drawing/2014/main" val="3891127625"/>
                    </a:ext>
                  </a:extLst>
                </a:gridCol>
              </a:tblGrid>
              <a:tr h="23766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Ionized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element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Desired</a:t>
                      </a:r>
                      <a:r>
                        <a:rPr lang="it-IT" sz="1200" baseline="0" dirty="0" smtClean="0"/>
                        <a:t> radionuclide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Ionization</a:t>
                      </a:r>
                      <a:r>
                        <a:rPr lang="it-IT" sz="1200" dirty="0" smtClean="0"/>
                        <a:t> source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Efficiency</a:t>
                      </a:r>
                      <a:endParaRPr lang="it-IT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6722613"/>
                  </a:ext>
                </a:extLst>
              </a:tr>
              <a:tr h="23766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Sr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89</a:t>
                      </a:r>
                      <a:r>
                        <a:rPr lang="it-IT" sz="1200" dirty="0" smtClean="0"/>
                        <a:t>Sr, </a:t>
                      </a:r>
                      <a:r>
                        <a:rPr lang="it-IT" sz="1200" baseline="30000" dirty="0" smtClean="0"/>
                        <a:t>90</a:t>
                      </a:r>
                      <a:r>
                        <a:rPr lang="it-IT" sz="1200" dirty="0" smtClean="0"/>
                        <a:t>Sr/</a:t>
                      </a:r>
                      <a:r>
                        <a:rPr lang="it-IT" sz="1200" baseline="30000" dirty="0" smtClean="0"/>
                        <a:t>90</a:t>
                      </a:r>
                      <a:r>
                        <a:rPr lang="it-IT" sz="1200" baseline="0" dirty="0" smtClean="0"/>
                        <a:t>Y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SIS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8420507"/>
                  </a:ext>
                </a:extLst>
              </a:tr>
              <a:tr h="23766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Y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90</a:t>
                      </a:r>
                      <a:r>
                        <a:rPr lang="it-IT" sz="1200" baseline="0" dirty="0" smtClean="0"/>
                        <a:t>Y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PIS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it-IT" sz="1200" dirty="0" smtClean="0">
                          <a:latin typeface="+mj-lt"/>
                          <a:cs typeface="Times New Roman" panose="02020603050405020304" pitchFamily="18" charset="0"/>
                        </a:rPr>
                        <a:t>1 % </a:t>
                      </a:r>
                      <a:endParaRPr lang="it-IT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633722"/>
                  </a:ext>
                </a:extLst>
              </a:tr>
              <a:tr h="23766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I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aseline="30000" dirty="0" smtClean="0"/>
                        <a:t>125</a:t>
                      </a:r>
                      <a:r>
                        <a:rPr lang="it-IT" sz="1200" baseline="0" dirty="0" smtClean="0"/>
                        <a:t>I, </a:t>
                      </a:r>
                      <a:r>
                        <a:rPr lang="it-IT" sz="1200" baseline="30000" dirty="0" smtClean="0"/>
                        <a:t>126</a:t>
                      </a:r>
                      <a:r>
                        <a:rPr lang="it-IT" sz="1200" baseline="0" dirty="0" smtClean="0"/>
                        <a:t>I and </a:t>
                      </a:r>
                      <a:r>
                        <a:rPr lang="it-IT" sz="1200" baseline="30000" dirty="0" smtClean="0"/>
                        <a:t>131</a:t>
                      </a:r>
                      <a:r>
                        <a:rPr lang="it-IT" sz="1200" baseline="0" dirty="0" smtClean="0"/>
                        <a:t>I</a:t>
                      </a:r>
                      <a:endParaRPr lang="it-IT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PIS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243440"/>
                  </a:ext>
                </a:extLst>
              </a:tr>
              <a:tr h="23766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Cu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aseline="30000" dirty="0" smtClean="0"/>
                        <a:t>64</a:t>
                      </a:r>
                      <a:r>
                        <a:rPr lang="it-IT" sz="1200" baseline="0" dirty="0" smtClean="0"/>
                        <a:t>Cu, </a:t>
                      </a:r>
                      <a:r>
                        <a:rPr lang="it-IT" sz="1200" baseline="30000" dirty="0" smtClean="0"/>
                        <a:t>67</a:t>
                      </a:r>
                      <a:r>
                        <a:rPr lang="it-IT" sz="1200" baseline="0" dirty="0" smtClean="0"/>
                        <a:t>Cu </a:t>
                      </a:r>
                      <a:endParaRPr lang="it-IT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PIS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0672778"/>
                  </a:ext>
                </a:extLst>
              </a:tr>
              <a:tr h="23766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Ag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111</a:t>
                      </a:r>
                      <a:r>
                        <a:rPr lang="it-IT" sz="1200" dirty="0" smtClean="0"/>
                        <a:t>Ag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PIS</a:t>
                      </a:r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it-IT" sz="1200" dirty="0" smtClean="0">
                          <a:latin typeface="+mj-lt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8379174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08" y="1299058"/>
            <a:ext cx="3004776" cy="243097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682252" y="1294506"/>
            <a:ext cx="1687600" cy="276999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Surface </a:t>
            </a:r>
            <a:r>
              <a:rPr lang="it-IT" sz="1200" b="1" dirty="0" err="1" smtClean="0"/>
              <a:t>Ion</a:t>
            </a:r>
            <a:r>
              <a:rPr lang="it-IT" sz="1200" b="1" dirty="0" smtClean="0"/>
              <a:t> Source (SIS)</a:t>
            </a:r>
            <a:endParaRPr lang="it-IT" sz="1200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3790"/>
          <a:stretch/>
        </p:blipFill>
        <p:spPr>
          <a:xfrm>
            <a:off x="6019708" y="3923264"/>
            <a:ext cx="2992076" cy="24309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6682252" y="3915603"/>
            <a:ext cx="1687600" cy="276999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Plasma </a:t>
            </a:r>
            <a:r>
              <a:rPr lang="it-IT" sz="1200" b="1" dirty="0" err="1" smtClean="0"/>
              <a:t>Ion</a:t>
            </a:r>
            <a:r>
              <a:rPr lang="it-IT" sz="1200" b="1" dirty="0" smtClean="0"/>
              <a:t> Source (PIS)</a:t>
            </a:r>
            <a:endParaRPr lang="it-IT" sz="12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695" y="4760859"/>
            <a:ext cx="3020011" cy="1623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sellaDiTesto 11"/>
          <p:cNvSpPr txBox="1"/>
          <p:nvPr/>
        </p:nvSpPr>
        <p:spPr>
          <a:xfrm rot="20032839">
            <a:off x="2909608" y="5423411"/>
            <a:ext cx="1421154" cy="246221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b="1" dirty="0" err="1" smtClean="0"/>
              <a:t>Copper</a:t>
            </a:r>
            <a:r>
              <a:rPr lang="it-IT" sz="1000" b="1" dirty="0" smtClean="0"/>
              <a:t> Mass </a:t>
            </a:r>
            <a:r>
              <a:rPr lang="it-IT" sz="1000" b="1" dirty="0" err="1" smtClean="0"/>
              <a:t>Scan</a:t>
            </a:r>
            <a:r>
              <a:rPr lang="it-IT" sz="1000" b="1" dirty="0" smtClean="0"/>
              <a:t> (PIS)</a:t>
            </a:r>
            <a:endParaRPr lang="it-IT" sz="10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406758" y="4816141"/>
            <a:ext cx="739305" cy="2308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900" baseline="30000" dirty="0" smtClean="0"/>
              <a:t>63</a:t>
            </a:r>
            <a:r>
              <a:rPr lang="it-IT" sz="900" dirty="0" smtClean="0"/>
              <a:t>Cu (</a:t>
            </a:r>
            <a:r>
              <a:rPr lang="it-IT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sz="900" dirty="0" smtClean="0"/>
              <a:t>70%)</a:t>
            </a:r>
            <a:endParaRPr lang="it-IT" sz="9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840505" y="5123157"/>
            <a:ext cx="739305" cy="2308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900" baseline="30000" dirty="0" smtClean="0"/>
              <a:t>65</a:t>
            </a:r>
            <a:r>
              <a:rPr lang="it-IT" sz="900" dirty="0" smtClean="0"/>
              <a:t>Cu (</a:t>
            </a:r>
            <a:r>
              <a:rPr lang="it-IT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sz="900" dirty="0" smtClean="0">
                <a:latin typeface="+mj-lt"/>
                <a:cs typeface="Times New Roman" panose="02020603050405020304" pitchFamily="18" charset="0"/>
              </a:rPr>
              <a:t>3</a:t>
            </a:r>
            <a:r>
              <a:rPr lang="it-IT" sz="900" dirty="0" smtClean="0"/>
              <a:t>0</a:t>
            </a:r>
            <a:r>
              <a:rPr lang="it-IT" sz="900" dirty="0"/>
              <a:t>%)</a:t>
            </a:r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4434945" y="5064657"/>
            <a:ext cx="163976" cy="41737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4640942" y="5381921"/>
            <a:ext cx="527548" cy="36120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o 19"/>
          <p:cNvGrpSpPr/>
          <p:nvPr/>
        </p:nvGrpSpPr>
        <p:grpSpPr>
          <a:xfrm>
            <a:off x="142524" y="4758756"/>
            <a:ext cx="2743430" cy="1640408"/>
            <a:chOff x="73808" y="4550732"/>
            <a:chExt cx="2743430" cy="1686453"/>
          </a:xfrm>
        </p:grpSpPr>
        <p:sp>
          <p:nvSpPr>
            <p:cNvPr id="8" name="Rettangolo 7"/>
            <p:cNvSpPr/>
            <p:nvPr/>
          </p:nvSpPr>
          <p:spPr>
            <a:xfrm>
              <a:off x="73808" y="4550732"/>
              <a:ext cx="2743430" cy="168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08" y="4550732"/>
              <a:ext cx="2743430" cy="1686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2" name="CasellaDiTesto 21"/>
          <p:cNvSpPr txBox="1"/>
          <p:nvPr/>
        </p:nvSpPr>
        <p:spPr>
          <a:xfrm rot="19820207">
            <a:off x="522570" y="5138758"/>
            <a:ext cx="1611649" cy="246221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b="1" dirty="0" err="1" smtClean="0"/>
              <a:t>Strontium</a:t>
            </a:r>
            <a:r>
              <a:rPr lang="it-IT" sz="1000" b="1" dirty="0" smtClean="0"/>
              <a:t> Mass </a:t>
            </a:r>
            <a:r>
              <a:rPr lang="it-IT" sz="1000" b="1" dirty="0" err="1" smtClean="0"/>
              <a:t>Scan</a:t>
            </a:r>
            <a:r>
              <a:rPr lang="it-IT" sz="1000" b="1" dirty="0" smtClean="0"/>
              <a:t> (SIS)</a:t>
            </a:r>
            <a:endParaRPr lang="it-IT" sz="1000" b="1" dirty="0"/>
          </a:p>
        </p:txBody>
      </p:sp>
      <p:sp>
        <p:nvSpPr>
          <p:cNvPr id="19" name="Ovale 18"/>
          <p:cNvSpPr/>
          <p:nvPr/>
        </p:nvSpPr>
        <p:spPr>
          <a:xfrm>
            <a:off x="2515708" y="1289257"/>
            <a:ext cx="978849" cy="92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00" y="1350035"/>
            <a:ext cx="5630399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itolo 5"/>
          <p:cNvSpPr txBox="1">
            <a:spLocks/>
          </p:cNvSpPr>
          <p:nvPr/>
        </p:nvSpPr>
        <p:spPr>
          <a:xfrm>
            <a:off x="137860" y="273273"/>
            <a:ext cx="6899511" cy="50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Beam acceleration and transport</a:t>
            </a:r>
            <a:endParaRPr kumimoji="0" lang="en-US" sz="320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5" t="14721" r="2720" b="12201"/>
          <a:stretch/>
        </p:blipFill>
        <p:spPr>
          <a:xfrm>
            <a:off x="5988186" y="1488534"/>
            <a:ext cx="3029241" cy="1673295"/>
          </a:xfrm>
          <a:prstGeom prst="rect">
            <a:avLst/>
          </a:prstGeom>
        </p:spPr>
      </p:pic>
      <p:pic>
        <p:nvPicPr>
          <p:cNvPr id="6" name="Immagine 5" descr="D:\PIS\TEST_291_PIS_Y_2015-04-28\EM\201928 141810Y_IN(Y)\Figura_Grezza_I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6423" y="2496513"/>
            <a:ext cx="1801668" cy="154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988186" y="1211535"/>
            <a:ext cx="3039905" cy="276999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 smtClean="0"/>
              <a:t>Strontium</a:t>
            </a:r>
            <a:r>
              <a:rPr lang="it-IT" sz="1200" b="1" dirty="0" smtClean="0"/>
              <a:t> and </a:t>
            </a:r>
            <a:r>
              <a:rPr lang="it-IT" sz="1200" b="1" dirty="0" err="1" smtClean="0"/>
              <a:t>yttrium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beams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focalization</a:t>
            </a:r>
            <a:endParaRPr lang="it-IT" sz="12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9" y="4130592"/>
            <a:ext cx="7776864" cy="1899020"/>
          </a:xfrm>
          <a:prstGeom prst="rect">
            <a:avLst/>
          </a:prstGeom>
        </p:spPr>
      </p:pic>
      <p:cxnSp>
        <p:nvCxnSpPr>
          <p:cNvPr id="3" name="Connettore 2 2"/>
          <p:cNvCxnSpPr/>
          <p:nvPr/>
        </p:nvCxnSpPr>
        <p:spPr>
          <a:xfrm flipH="1">
            <a:off x="2070837" y="3930800"/>
            <a:ext cx="1534582" cy="117421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5541758" y="3972266"/>
            <a:ext cx="2333379" cy="9169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358693" y="3223149"/>
            <a:ext cx="3349755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Electrostatic</a:t>
            </a:r>
            <a:r>
              <a:rPr lang="it-IT" dirty="0" smtClean="0"/>
              <a:t> </a:t>
            </a:r>
            <a:r>
              <a:rPr lang="it-IT" dirty="0" err="1" smtClean="0"/>
              <a:t>Triplets</a:t>
            </a:r>
            <a:r>
              <a:rPr lang="it-IT" dirty="0" smtClean="0"/>
              <a:t> </a:t>
            </a:r>
            <a:r>
              <a:rPr lang="it-IT" dirty="0" err="1" smtClean="0"/>
              <a:t>Quadrupoles</a:t>
            </a:r>
            <a:r>
              <a:rPr lang="it-IT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steereers</a:t>
            </a:r>
            <a:r>
              <a:rPr lang="en-US" dirty="0" smtClean="0"/>
              <a:t> system</a:t>
            </a:r>
            <a:r>
              <a:rPr lang="it-IT" baseline="30000" dirty="0" smtClean="0"/>
              <a:t> </a:t>
            </a:r>
            <a:endParaRPr lang="it-IT" baseline="30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902311" y="5783646"/>
            <a:ext cx="3117489" cy="553998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/>
              <a:t>Diagnostic</a:t>
            </a:r>
            <a:r>
              <a:rPr lang="it-IT" sz="1600" dirty="0" smtClean="0"/>
              <a:t> boxes 1 and 2 </a:t>
            </a:r>
          </a:p>
          <a:p>
            <a:pPr algn="ctr"/>
            <a:r>
              <a:rPr lang="it-IT" sz="1400" dirty="0" smtClean="0"/>
              <a:t>(2 Faraday </a:t>
            </a:r>
            <a:r>
              <a:rPr lang="it-IT" sz="1400" dirty="0" err="1" smtClean="0"/>
              <a:t>Cups</a:t>
            </a:r>
            <a:r>
              <a:rPr lang="it-IT" sz="1400" dirty="0" smtClean="0"/>
              <a:t> and 2 </a:t>
            </a:r>
            <a:r>
              <a:rPr lang="it-IT" sz="1400" dirty="0" err="1" smtClean="0"/>
              <a:t>Beam</a:t>
            </a:r>
            <a:r>
              <a:rPr lang="it-IT" sz="1400" dirty="0" smtClean="0"/>
              <a:t> </a:t>
            </a:r>
            <a:r>
              <a:rPr lang="it-IT" sz="1400" dirty="0" err="1" smtClean="0"/>
              <a:t>profilers</a:t>
            </a:r>
            <a:r>
              <a:rPr lang="it-IT" sz="1400" dirty="0" smtClean="0"/>
              <a:t>)</a:t>
            </a:r>
            <a:endParaRPr lang="it-IT" sz="1400" baseline="30000" dirty="0"/>
          </a:p>
        </p:txBody>
      </p:sp>
      <p:cxnSp>
        <p:nvCxnSpPr>
          <p:cNvPr id="21" name="Connettore 2 20"/>
          <p:cNvCxnSpPr>
            <a:stCxn id="17" idx="1"/>
          </p:cNvCxnSpPr>
          <p:nvPr/>
        </p:nvCxnSpPr>
        <p:spPr>
          <a:xfrm flipV="1">
            <a:off x="2902311" y="5251479"/>
            <a:ext cx="0" cy="80916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stCxn id="17" idx="3"/>
          </p:cNvCxnSpPr>
          <p:nvPr/>
        </p:nvCxnSpPr>
        <p:spPr>
          <a:xfrm flipH="1" flipV="1">
            <a:off x="5988186" y="5251479"/>
            <a:ext cx="31614" cy="80916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457525" y="5974667"/>
            <a:ext cx="2112401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/>
              <a:t>Extraction</a:t>
            </a:r>
            <a:r>
              <a:rPr lang="it-IT" sz="1600" dirty="0" smtClean="0"/>
              <a:t> -&gt; 25 - 40 </a:t>
            </a:r>
            <a:r>
              <a:rPr lang="it-IT" sz="1600" dirty="0" err="1" smtClean="0"/>
              <a:t>kV</a:t>
            </a:r>
            <a:endParaRPr lang="it-IT" sz="1400" baseline="30000" dirty="0"/>
          </a:p>
        </p:txBody>
      </p:sp>
      <p:cxnSp>
        <p:nvCxnSpPr>
          <p:cNvPr id="35" name="Connettore 2 34"/>
          <p:cNvCxnSpPr/>
          <p:nvPr/>
        </p:nvCxnSpPr>
        <p:spPr>
          <a:xfrm flipV="1">
            <a:off x="1381125" y="5105017"/>
            <a:ext cx="3469" cy="88209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3760652" y="1350034"/>
            <a:ext cx="978849" cy="92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240181" y="3419647"/>
            <a:ext cx="285031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Transmission</a:t>
            </a:r>
            <a:r>
              <a:rPr lang="it-IT" dirty="0" smtClean="0"/>
              <a:t> ~ 100%</a:t>
            </a:r>
            <a:endParaRPr lang="it-IT" baseline="30000" dirty="0"/>
          </a:p>
        </p:txBody>
      </p:sp>
      <p:sp>
        <p:nvSpPr>
          <p:cNvPr id="25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24" y="1311507"/>
            <a:ext cx="5630399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itolo 5"/>
          <p:cNvSpPr txBox="1">
            <a:spLocks/>
          </p:cNvSpPr>
          <p:nvPr/>
        </p:nvSpPr>
        <p:spPr>
          <a:xfrm>
            <a:off x="178826" y="327891"/>
            <a:ext cx="6899511" cy="50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Isotope mass separator</a:t>
            </a:r>
            <a:endParaRPr kumimoji="0" lang="en-US" sz="320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2" y="3997735"/>
            <a:ext cx="7776864" cy="235861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42564" y="3315808"/>
            <a:ext cx="155852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Wien</a:t>
            </a:r>
            <a:r>
              <a:rPr lang="it-IT" dirty="0" smtClean="0"/>
              <a:t> </a:t>
            </a:r>
            <a:r>
              <a:rPr lang="it-IT" dirty="0" err="1" smtClean="0"/>
              <a:t>Filter</a:t>
            </a:r>
            <a:endParaRPr lang="it-IT" baseline="30000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2837667" y="3852740"/>
            <a:ext cx="375266" cy="150039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634" y="3990107"/>
            <a:ext cx="4480655" cy="2366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6762962" y="5732369"/>
            <a:ext cx="1924428" cy="276999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Natural </a:t>
            </a:r>
            <a:r>
              <a:rPr lang="it-IT" sz="1200" b="1" dirty="0" err="1" smtClean="0"/>
              <a:t>Copper</a:t>
            </a:r>
            <a:r>
              <a:rPr lang="it-IT" sz="1200" b="1" dirty="0" smtClean="0"/>
              <a:t> : Mass </a:t>
            </a:r>
            <a:r>
              <a:rPr lang="it-IT" sz="1200" b="1" dirty="0" err="1" smtClean="0"/>
              <a:t>Scan</a:t>
            </a:r>
            <a:endParaRPr lang="it-IT" sz="12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104668" y="4090044"/>
            <a:ext cx="1055097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baseline="30000" dirty="0" smtClean="0"/>
              <a:t>63</a:t>
            </a:r>
            <a:r>
              <a:rPr lang="it-IT" sz="1400" dirty="0" smtClean="0"/>
              <a:t>Cu (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sz="1400" dirty="0" smtClean="0"/>
              <a:t>70%)</a:t>
            </a:r>
            <a:endParaRPr lang="it-IT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951927" y="4090044"/>
            <a:ext cx="1055097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baseline="30000" dirty="0" smtClean="0"/>
              <a:t>65</a:t>
            </a:r>
            <a:r>
              <a:rPr lang="it-IT" sz="1400" dirty="0" smtClean="0"/>
              <a:t>Cu (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sz="1400" dirty="0" smtClean="0">
                <a:latin typeface="+mj-lt"/>
                <a:cs typeface="Times New Roman" panose="02020603050405020304" pitchFamily="18" charset="0"/>
              </a:rPr>
              <a:t>3</a:t>
            </a:r>
            <a:r>
              <a:rPr lang="it-IT" sz="1400" dirty="0" smtClean="0"/>
              <a:t>0</a:t>
            </a:r>
            <a:r>
              <a:rPr lang="it-IT" sz="1400" dirty="0"/>
              <a:t>%)</a:t>
            </a:r>
          </a:p>
        </p:txBody>
      </p:sp>
      <p:cxnSp>
        <p:nvCxnSpPr>
          <p:cNvPr id="12" name="Connettore 2 11"/>
          <p:cNvCxnSpPr>
            <a:stCxn id="3" idx="2"/>
          </p:cNvCxnSpPr>
          <p:nvPr/>
        </p:nvCxnSpPr>
        <p:spPr>
          <a:xfrm>
            <a:off x="5632217" y="4397821"/>
            <a:ext cx="604066" cy="40903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6943049" y="4403660"/>
            <a:ext cx="527548" cy="36120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>
            <a:off x="5132948" y="1616134"/>
            <a:ext cx="978849" cy="92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985" y="1232721"/>
            <a:ext cx="3023121" cy="2765015"/>
          </a:xfrm>
          <a:prstGeom prst="rect">
            <a:avLst/>
          </a:prstGeom>
        </p:spPr>
      </p:pic>
      <p:sp>
        <p:nvSpPr>
          <p:cNvPr id="18" name="Segnaposto piè di pagina 3"/>
          <p:cNvSpPr txBox="1">
            <a:spLocks/>
          </p:cNvSpPr>
          <p:nvPr/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Stefano Corradetti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Segnaposto data 5"/>
          <p:cNvSpPr txBox="1">
            <a:spLocks/>
          </p:cNvSpPr>
          <p:nvPr/>
        </p:nvSpPr>
        <p:spPr>
          <a:xfrm>
            <a:off x="7010400" y="63563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LNL </a:t>
            </a:r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January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C030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1262</Words>
  <Application>Microsoft Office PowerPoint</Application>
  <PresentationFormat>Presentazione su schermo (4:3)</PresentationFormat>
  <Paragraphs>249</Paragraphs>
  <Slides>24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MS PGothic</vt:lpstr>
      <vt:lpstr>Arial</vt:lpstr>
      <vt:lpstr>Calibri</vt:lpstr>
      <vt:lpstr>Charter Roman</vt:lpstr>
      <vt:lpstr>Symbol</vt:lpstr>
      <vt:lpstr>Times New Roman</vt:lpstr>
      <vt:lpstr>1_Tema di Office</vt:lpstr>
      <vt:lpstr>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ISOLPHARM_Ag Goals &amp; organization</vt:lpstr>
      <vt:lpstr>Task 1 Physics and computing </vt:lpstr>
      <vt:lpstr>Task 2:  activities at LNL, DSF and DSC</vt:lpstr>
      <vt:lpstr>Task 3:  activities at DSF</vt:lpstr>
      <vt:lpstr>Cholecystokin receptor 2:  CCK2R</vt:lpstr>
      <vt:lpstr>Targeting CCK2R</vt:lpstr>
      <vt:lpstr>Calreticulin:  a biological target</vt:lpstr>
      <vt:lpstr>Collaboration with POLATOM and NCSR-DEMOKRITOS</vt:lpstr>
      <vt:lpstr>FETOPEN-RIA Call</vt:lpstr>
      <vt:lpstr>FETOPEN-RIA Call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dell’arte e prospettive del DSF in ISOLPHARM</dc:title>
  <dc:creator>Utente Windows</dc:creator>
  <cp:lastModifiedBy>Stefano Corradetti</cp:lastModifiedBy>
  <cp:revision>160</cp:revision>
  <dcterms:created xsi:type="dcterms:W3CDTF">2017-11-14T14:06:06Z</dcterms:created>
  <dcterms:modified xsi:type="dcterms:W3CDTF">2018-01-09T14:54:05Z</dcterms:modified>
</cp:coreProperties>
</file>