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5" r:id="rId1"/>
  </p:sldMasterIdLst>
  <p:notesMasterIdLst>
    <p:notesMasterId r:id="rId19"/>
  </p:notesMasterIdLst>
  <p:sldIdLst>
    <p:sldId id="256" r:id="rId2"/>
    <p:sldId id="397" r:id="rId3"/>
    <p:sldId id="385" r:id="rId4"/>
    <p:sldId id="423" r:id="rId5"/>
    <p:sldId id="424" r:id="rId6"/>
    <p:sldId id="419" r:id="rId7"/>
    <p:sldId id="447" r:id="rId8"/>
    <p:sldId id="438" r:id="rId9"/>
    <p:sldId id="439" r:id="rId10"/>
    <p:sldId id="440" r:id="rId11"/>
    <p:sldId id="388" r:id="rId12"/>
    <p:sldId id="389" r:id="rId13"/>
    <p:sldId id="433" r:id="rId14"/>
    <p:sldId id="392" r:id="rId15"/>
    <p:sldId id="399" r:id="rId16"/>
    <p:sldId id="393" r:id="rId17"/>
    <p:sldId id="41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FF2F92"/>
    <a:srgbClr val="FF3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59"/>
    <p:restoredTop sz="88678"/>
  </p:normalViewPr>
  <p:slideViewPr>
    <p:cSldViewPr snapToGrid="0" snapToObjects="1">
      <p:cViewPr varScale="1">
        <p:scale>
          <a:sx n="83" d="100"/>
          <a:sy n="83" d="100"/>
        </p:scale>
        <p:origin x="1384" y="184"/>
      </p:cViewPr>
      <p:guideLst/>
    </p:cSldViewPr>
  </p:slideViewPr>
  <p:outlineViewPr>
    <p:cViewPr>
      <p:scale>
        <a:sx n="33" d="100"/>
        <a:sy n="33" d="100"/>
      </p:scale>
      <p:origin x="0" y="-28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1418D1-9F07-0F46-AC05-DEF8F6669A27}" type="doc">
      <dgm:prSet loTypeId="urn:microsoft.com/office/officeart/2005/8/layout/process2" loCatId="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B8B429FB-F198-C44B-B350-0708A082F97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i="1" dirty="0" err="1">
              <a:solidFill>
                <a:schemeClr val="tx1"/>
              </a:solidFill>
              <a:latin typeface="Helvetica"/>
              <a:cs typeface="Helvetica"/>
            </a:rPr>
            <a:t>Δg</a:t>
          </a:r>
          <a:r>
            <a:rPr lang="en-US" sz="1200" i="1" dirty="0">
              <a:solidFill>
                <a:schemeClr val="tx1"/>
              </a:solidFill>
              <a:latin typeface="Helvetica"/>
              <a:cs typeface="Helvetica"/>
            </a:rPr>
            <a:t> or N(t)</a:t>
          </a:r>
          <a:r>
            <a:rPr lang="en-US" sz="1200" dirty="0">
              <a:solidFill>
                <a:schemeClr val="tx1"/>
              </a:solidFill>
              <a:latin typeface="Helvetica"/>
              <a:cs typeface="Helvetica"/>
            </a:rPr>
            <a:t> estimation</a:t>
          </a:r>
          <a:endParaRPr lang="en-US" sz="1200" dirty="0">
            <a:solidFill>
              <a:schemeClr val="tx1"/>
            </a:solidFill>
          </a:endParaRPr>
        </a:p>
      </dgm:t>
    </dgm:pt>
    <dgm:pt modelId="{CD58468E-3003-A847-BC40-5BBA3E7A74AB}" type="parTrans" cxnId="{846ED004-1C48-C44B-8DE5-7CDBB2C9FB6A}">
      <dgm:prSet/>
      <dgm:spPr/>
      <dgm:t>
        <a:bodyPr/>
        <a:lstStyle/>
        <a:p>
          <a:endParaRPr lang="en-US"/>
        </a:p>
      </dgm:t>
    </dgm:pt>
    <dgm:pt modelId="{E47D5BED-8A7B-3A49-A1A1-E19286CBA9AA}" type="sibTrans" cxnId="{846ED004-1C48-C44B-8DE5-7CDBB2C9FB6A}">
      <dgm:prSet custT="1"/>
      <dgm:spPr/>
      <dgm:t>
        <a:bodyPr/>
        <a:lstStyle/>
        <a:p>
          <a:endParaRPr lang="en-US" sz="1200"/>
        </a:p>
      </dgm:t>
    </dgm:pt>
    <dgm:pt modelId="{66B99590-6CA4-CC42-8981-5C0AE35C8D58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en-US" sz="1200" b="1" dirty="0">
              <a:solidFill>
                <a:srgbClr val="000000"/>
              </a:solidFill>
            </a:rPr>
            <a:t>Set to zero </a:t>
          </a:r>
        </a:p>
        <a:p>
          <a:pPr>
            <a:lnSpc>
              <a:spcPct val="80000"/>
            </a:lnSpc>
          </a:pPr>
          <a:r>
            <a:rPr lang="en-US" sz="1200" dirty="0" err="1">
              <a:solidFill>
                <a:srgbClr val="000000"/>
              </a:solidFill>
              <a:latin typeface="Helvetica"/>
              <a:cs typeface="Helvetica"/>
            </a:rPr>
            <a:t>n</a:t>
          </a:r>
          <a:r>
            <a:rPr lang="en-US" sz="1200" baseline="-25000" dirty="0" err="1">
              <a:solidFill>
                <a:srgbClr val="000000"/>
              </a:solidFill>
              <a:latin typeface="Helvetica"/>
              <a:cs typeface="Helvetica"/>
            </a:rPr>
            <a:t>gap</a:t>
          </a:r>
          <a:r>
            <a:rPr lang="en-US" sz="1200" dirty="0">
              <a:solidFill>
                <a:srgbClr val="000000"/>
              </a:solidFill>
              <a:latin typeface="Helvetica"/>
              <a:cs typeface="Helvetica"/>
            </a:rPr>
            <a:t> = </a:t>
          </a:r>
          <a:r>
            <a:rPr lang="en-US" sz="1200" dirty="0" err="1">
              <a:solidFill>
                <a:srgbClr val="000000"/>
              </a:solidFill>
              <a:latin typeface="Helvetica"/>
              <a:cs typeface="Helvetica"/>
            </a:rPr>
            <a:t>n</a:t>
          </a:r>
          <a:r>
            <a:rPr lang="en-US" sz="1200" baseline="-25000" dirty="0" err="1">
              <a:solidFill>
                <a:srgbClr val="000000"/>
              </a:solidFill>
              <a:latin typeface="Helvetica"/>
              <a:cs typeface="Helvetica"/>
            </a:rPr>
            <a:t>tot</a:t>
          </a:r>
          <a:r>
            <a:rPr lang="en-US" sz="1200" dirty="0">
              <a:solidFill>
                <a:srgbClr val="000000"/>
              </a:solidFill>
              <a:latin typeface="Helvetica"/>
              <a:cs typeface="Helvetica"/>
            </a:rPr>
            <a:t> – </a:t>
          </a:r>
          <a:r>
            <a:rPr lang="en-US" sz="1200" dirty="0" err="1">
              <a:solidFill>
                <a:srgbClr val="000000"/>
              </a:solidFill>
              <a:latin typeface="Helvetica"/>
              <a:cs typeface="Helvetica"/>
            </a:rPr>
            <a:t>n</a:t>
          </a:r>
          <a:r>
            <a:rPr lang="en-US" sz="1200" baseline="-25000" dirty="0" err="1">
              <a:solidFill>
                <a:srgbClr val="000000"/>
              </a:solidFill>
              <a:latin typeface="Helvetica"/>
              <a:cs typeface="Helvetica"/>
            </a:rPr>
            <a:t>keep</a:t>
          </a:r>
          <a:r>
            <a:rPr lang="en-US" sz="1200" dirty="0">
              <a:solidFill>
                <a:srgbClr val="000000"/>
              </a:solidFill>
            </a:rPr>
            <a:t> </a:t>
          </a:r>
        </a:p>
      </dgm:t>
    </dgm:pt>
    <dgm:pt modelId="{52716FD8-3EC7-5943-ACCA-0F6727028DC3}" type="parTrans" cxnId="{79057F57-B1BA-A346-A179-8D4F422BB327}">
      <dgm:prSet/>
      <dgm:spPr/>
      <dgm:t>
        <a:bodyPr/>
        <a:lstStyle/>
        <a:p>
          <a:endParaRPr lang="en-US"/>
        </a:p>
      </dgm:t>
    </dgm:pt>
    <dgm:pt modelId="{30C6E83B-A7CE-D447-8F21-765FB78D760B}" type="sibTrans" cxnId="{79057F57-B1BA-A346-A179-8D4F422BB327}">
      <dgm:prSet custT="1"/>
      <dgm:spPr/>
      <dgm:t>
        <a:bodyPr/>
        <a:lstStyle/>
        <a:p>
          <a:endParaRPr lang="en-US" sz="1200"/>
        </a:p>
      </dgm:t>
    </dgm:pt>
    <dgm:pt modelId="{53894A4F-8156-3648-A40A-950FF495D3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>
              <a:solidFill>
                <a:srgbClr val="000000"/>
              </a:solidFill>
            </a:rPr>
            <a:t>Evaluate the spectrum</a:t>
          </a:r>
          <a:endParaRPr lang="en-US" sz="1200" b="1" dirty="0">
            <a:solidFill>
              <a:srgbClr val="000000"/>
            </a:solidFill>
          </a:endParaRPr>
        </a:p>
      </dgm:t>
    </dgm:pt>
    <dgm:pt modelId="{130E4A26-02D9-F842-8B55-FD079A0B9036}" type="parTrans" cxnId="{48F59128-47A7-164B-BF98-B1D1812E60E8}">
      <dgm:prSet/>
      <dgm:spPr/>
      <dgm:t>
        <a:bodyPr/>
        <a:lstStyle/>
        <a:p>
          <a:endParaRPr lang="en-US"/>
        </a:p>
      </dgm:t>
    </dgm:pt>
    <dgm:pt modelId="{B274010F-12AB-2E4D-8BB2-6D46B39C775B}" type="sibTrans" cxnId="{48F59128-47A7-164B-BF98-B1D1812E60E8}">
      <dgm:prSet custT="1"/>
      <dgm:spPr/>
      <dgm:t>
        <a:bodyPr/>
        <a:lstStyle/>
        <a:p>
          <a:endParaRPr lang="en-US" sz="1200"/>
        </a:p>
      </dgm:t>
    </dgm:pt>
    <dgm:pt modelId="{38572B54-5C95-5847-A856-85A695E87572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200" dirty="0">
              <a:solidFill>
                <a:srgbClr val="000000"/>
              </a:solidFill>
              <a:latin typeface="Helvetica"/>
              <a:cs typeface="Helvetica"/>
            </a:rPr>
            <a:t>BH low-pass filter</a:t>
          </a:r>
          <a:endParaRPr lang="en-US" sz="1200" dirty="0">
            <a:solidFill>
              <a:srgbClr val="000000"/>
            </a:solidFill>
          </a:endParaRPr>
        </a:p>
      </dgm:t>
    </dgm:pt>
    <dgm:pt modelId="{A29EDB06-C8AA-DF4B-9119-8954908BB039}" type="parTrans" cxnId="{C1414ABA-B0A6-4D4A-9C9D-6AD7E396B5D4}">
      <dgm:prSet/>
      <dgm:spPr/>
      <dgm:t>
        <a:bodyPr/>
        <a:lstStyle/>
        <a:p>
          <a:endParaRPr lang="en-US"/>
        </a:p>
      </dgm:t>
    </dgm:pt>
    <dgm:pt modelId="{13B6430F-A848-D747-9D65-134B84BA22B3}" type="sibTrans" cxnId="{C1414ABA-B0A6-4D4A-9C9D-6AD7E396B5D4}">
      <dgm:prSet/>
      <dgm:spPr/>
      <dgm:t>
        <a:bodyPr/>
        <a:lstStyle/>
        <a:p>
          <a:endParaRPr lang="en-US"/>
        </a:p>
      </dgm:t>
    </dgm:pt>
    <dgm:pt modelId="{EDF8B12B-9A6C-D246-ABFF-2AD1B3BDBD90}">
      <dgm:prSet custT="1"/>
      <dgm:spPr/>
      <dgm:t>
        <a:bodyPr/>
        <a:lstStyle/>
        <a:p>
          <a:pPr>
            <a:lnSpc>
              <a:spcPct val="110000"/>
            </a:lnSpc>
          </a:pPr>
          <a:r>
            <a:rPr lang="en-US" sz="1200" dirty="0">
              <a:solidFill>
                <a:srgbClr val="000000"/>
              </a:solidFill>
            </a:rPr>
            <a:t>PSD correction for </a:t>
          </a:r>
          <a:r>
            <a:rPr lang="en-US" sz="1200" baseline="0" dirty="0">
              <a:solidFill>
                <a:srgbClr val="000000"/>
              </a:solidFill>
            </a:rPr>
            <a:t>bias </a:t>
          </a:r>
          <a:r>
            <a:rPr lang="en-US" sz="1200" dirty="0">
              <a:solidFill>
                <a:srgbClr val="000000"/>
              </a:solidFill>
            </a:rPr>
            <a:t>and BH transfer function </a:t>
          </a:r>
          <a:endParaRPr lang="en-US" sz="1200" b="1" dirty="0">
            <a:solidFill>
              <a:srgbClr val="000000"/>
            </a:solidFill>
          </a:endParaRPr>
        </a:p>
      </dgm:t>
    </dgm:pt>
    <dgm:pt modelId="{383A0D45-5F7F-4D4C-A8D6-16E1264DCF07}" type="parTrans" cxnId="{B45C2EFC-80F2-EB46-A818-B0CEFA570A3D}">
      <dgm:prSet/>
      <dgm:spPr/>
      <dgm:t>
        <a:bodyPr/>
        <a:lstStyle/>
        <a:p>
          <a:endParaRPr lang="en-US"/>
        </a:p>
      </dgm:t>
    </dgm:pt>
    <dgm:pt modelId="{72A870E6-EFCB-A449-A804-438EBCD5D24A}" type="sibTrans" cxnId="{B45C2EFC-80F2-EB46-A818-B0CEFA570A3D}">
      <dgm:prSet/>
      <dgm:spPr/>
      <dgm:t>
        <a:bodyPr/>
        <a:lstStyle/>
        <a:p>
          <a:endParaRPr lang="en-US"/>
        </a:p>
      </dgm:t>
    </dgm:pt>
    <dgm:pt modelId="{A8CDECF2-9351-4E4D-97E4-19E2B4FE3B73}" type="pres">
      <dgm:prSet presAssocID="{691418D1-9F07-0F46-AC05-DEF8F6669A27}" presName="linearFlow" presStyleCnt="0">
        <dgm:presLayoutVars>
          <dgm:resizeHandles val="exact"/>
        </dgm:presLayoutVars>
      </dgm:prSet>
      <dgm:spPr/>
    </dgm:pt>
    <dgm:pt modelId="{F9A9F28A-CC43-A743-94A1-3F6FE2B54137}" type="pres">
      <dgm:prSet presAssocID="{B8B429FB-F198-C44B-B350-0708A082F972}" presName="node" presStyleLbl="node1" presStyleIdx="0" presStyleCnt="5" custScaleX="100000" custScaleY="70455">
        <dgm:presLayoutVars>
          <dgm:bulletEnabled val="1"/>
        </dgm:presLayoutVars>
      </dgm:prSet>
      <dgm:spPr/>
    </dgm:pt>
    <dgm:pt modelId="{6EF9F14E-0371-4C4B-9BB9-F3707E18699A}" type="pres">
      <dgm:prSet presAssocID="{E47D5BED-8A7B-3A49-A1A1-E19286CBA9AA}" presName="sibTrans" presStyleLbl="sibTrans2D1" presStyleIdx="0" presStyleCnt="4"/>
      <dgm:spPr/>
    </dgm:pt>
    <dgm:pt modelId="{C3FB4455-0B48-4B46-ACAC-5BDC853D302B}" type="pres">
      <dgm:prSet presAssocID="{E47D5BED-8A7B-3A49-A1A1-E19286CBA9AA}" presName="connectorText" presStyleLbl="sibTrans2D1" presStyleIdx="0" presStyleCnt="4"/>
      <dgm:spPr/>
    </dgm:pt>
    <dgm:pt modelId="{57925B4E-A4A5-2741-A4E2-BF5996DB852A}" type="pres">
      <dgm:prSet presAssocID="{38572B54-5C95-5847-A856-85A695E87572}" presName="node" presStyleLbl="node1" presStyleIdx="1" presStyleCnt="5" custScaleX="100000" custScaleY="60894" custLinFactNeighborX="0">
        <dgm:presLayoutVars>
          <dgm:bulletEnabled val="1"/>
        </dgm:presLayoutVars>
      </dgm:prSet>
      <dgm:spPr/>
    </dgm:pt>
    <dgm:pt modelId="{5800D56C-0E3D-754E-A93C-1EE08B550EC2}" type="pres">
      <dgm:prSet presAssocID="{13B6430F-A848-D747-9D65-134B84BA22B3}" presName="sibTrans" presStyleLbl="sibTrans2D1" presStyleIdx="1" presStyleCnt="4"/>
      <dgm:spPr/>
    </dgm:pt>
    <dgm:pt modelId="{431C1111-1A8D-D74E-A7C6-A1D31AD1D563}" type="pres">
      <dgm:prSet presAssocID="{13B6430F-A848-D747-9D65-134B84BA22B3}" presName="connectorText" presStyleLbl="sibTrans2D1" presStyleIdx="1" presStyleCnt="4"/>
      <dgm:spPr/>
    </dgm:pt>
    <dgm:pt modelId="{6D366E16-D806-4847-B74B-94059389881E}" type="pres">
      <dgm:prSet presAssocID="{66B99590-6CA4-CC42-8981-5C0AE35C8D58}" presName="node" presStyleLbl="node1" presStyleIdx="2" presStyleCnt="5" custScaleX="100000" custScaleY="72026" custLinFactNeighborY="-6464">
        <dgm:presLayoutVars>
          <dgm:bulletEnabled val="1"/>
        </dgm:presLayoutVars>
      </dgm:prSet>
      <dgm:spPr/>
    </dgm:pt>
    <dgm:pt modelId="{41F60AE3-0DF5-4240-979B-527BDEC9880B}" type="pres">
      <dgm:prSet presAssocID="{30C6E83B-A7CE-D447-8F21-765FB78D760B}" presName="sibTrans" presStyleLbl="sibTrans2D1" presStyleIdx="2" presStyleCnt="4" custLinFactNeighborY="-3591"/>
      <dgm:spPr/>
    </dgm:pt>
    <dgm:pt modelId="{D8E64C13-DA99-7443-BA1F-4C1B76931086}" type="pres">
      <dgm:prSet presAssocID="{30C6E83B-A7CE-D447-8F21-765FB78D760B}" presName="connectorText" presStyleLbl="sibTrans2D1" presStyleIdx="2" presStyleCnt="4"/>
      <dgm:spPr/>
    </dgm:pt>
    <dgm:pt modelId="{FB0D2FF4-43D3-2F4F-80DF-713421CB26AB}" type="pres">
      <dgm:prSet presAssocID="{53894A4F-8156-3648-A40A-950FF495D3EB}" presName="node" presStyleLbl="node1" presStyleIdx="3" presStyleCnt="5" custScaleX="100000" custScaleY="23803" custLinFactNeighborY="-19392">
        <dgm:presLayoutVars>
          <dgm:bulletEnabled val="1"/>
        </dgm:presLayoutVars>
      </dgm:prSet>
      <dgm:spPr/>
    </dgm:pt>
    <dgm:pt modelId="{545C3C65-D77D-1249-8582-BE0B335690D1}" type="pres">
      <dgm:prSet presAssocID="{B274010F-12AB-2E4D-8BB2-6D46B39C775B}" presName="sibTrans" presStyleLbl="sibTrans2D1" presStyleIdx="3" presStyleCnt="4" custLinFactNeighborY="-3591"/>
      <dgm:spPr/>
    </dgm:pt>
    <dgm:pt modelId="{4A182ABD-FE60-3244-95FE-996AB8CC2BDF}" type="pres">
      <dgm:prSet presAssocID="{B274010F-12AB-2E4D-8BB2-6D46B39C775B}" presName="connectorText" presStyleLbl="sibTrans2D1" presStyleIdx="3" presStyleCnt="4"/>
      <dgm:spPr/>
    </dgm:pt>
    <dgm:pt modelId="{42973CDA-F5E5-5741-A2B9-FFA85ECA9431}" type="pres">
      <dgm:prSet presAssocID="{EDF8B12B-9A6C-D246-ABFF-2AD1B3BDBD90}" presName="node" presStyleLbl="node1" presStyleIdx="4" presStyleCnt="5" custLinFactNeighborY="-32320">
        <dgm:presLayoutVars>
          <dgm:bulletEnabled val="1"/>
        </dgm:presLayoutVars>
      </dgm:prSet>
      <dgm:spPr/>
    </dgm:pt>
  </dgm:ptLst>
  <dgm:cxnLst>
    <dgm:cxn modelId="{946FEE00-F692-5349-B786-F1A5560431F1}" type="presOf" srcId="{B274010F-12AB-2E4D-8BB2-6D46B39C775B}" destId="{545C3C65-D77D-1249-8582-BE0B335690D1}" srcOrd="0" destOrd="0" presId="urn:microsoft.com/office/officeart/2005/8/layout/process2"/>
    <dgm:cxn modelId="{B42E4704-0703-494F-B668-281F9706BB3C}" type="presOf" srcId="{53894A4F-8156-3648-A40A-950FF495D3EB}" destId="{FB0D2FF4-43D3-2F4F-80DF-713421CB26AB}" srcOrd="0" destOrd="0" presId="urn:microsoft.com/office/officeart/2005/8/layout/process2"/>
    <dgm:cxn modelId="{846ED004-1C48-C44B-8DE5-7CDBB2C9FB6A}" srcId="{691418D1-9F07-0F46-AC05-DEF8F6669A27}" destId="{B8B429FB-F198-C44B-B350-0708A082F972}" srcOrd="0" destOrd="0" parTransId="{CD58468E-3003-A847-BC40-5BBA3E7A74AB}" sibTransId="{E47D5BED-8A7B-3A49-A1A1-E19286CBA9AA}"/>
    <dgm:cxn modelId="{E72E7914-D503-6E46-8ACD-0E132BABFB4F}" type="presOf" srcId="{EDF8B12B-9A6C-D246-ABFF-2AD1B3BDBD90}" destId="{42973CDA-F5E5-5741-A2B9-FFA85ECA9431}" srcOrd="0" destOrd="0" presId="urn:microsoft.com/office/officeart/2005/8/layout/process2"/>
    <dgm:cxn modelId="{630A9B1C-B191-CD41-98E4-C30ADA551688}" type="presOf" srcId="{30C6E83B-A7CE-D447-8F21-765FB78D760B}" destId="{41F60AE3-0DF5-4240-979B-527BDEC9880B}" srcOrd="0" destOrd="0" presId="urn:microsoft.com/office/officeart/2005/8/layout/process2"/>
    <dgm:cxn modelId="{48F59128-47A7-164B-BF98-B1D1812E60E8}" srcId="{691418D1-9F07-0F46-AC05-DEF8F6669A27}" destId="{53894A4F-8156-3648-A40A-950FF495D3EB}" srcOrd="3" destOrd="0" parTransId="{130E4A26-02D9-F842-8B55-FD079A0B9036}" sibTransId="{B274010F-12AB-2E4D-8BB2-6D46B39C775B}"/>
    <dgm:cxn modelId="{79057F57-B1BA-A346-A179-8D4F422BB327}" srcId="{691418D1-9F07-0F46-AC05-DEF8F6669A27}" destId="{66B99590-6CA4-CC42-8981-5C0AE35C8D58}" srcOrd="2" destOrd="0" parTransId="{52716FD8-3EC7-5943-ACCA-0F6727028DC3}" sibTransId="{30C6E83B-A7CE-D447-8F21-765FB78D760B}"/>
    <dgm:cxn modelId="{ABD6D05E-0DA2-D64A-9FDD-3E6C80D4E683}" type="presOf" srcId="{13B6430F-A848-D747-9D65-134B84BA22B3}" destId="{5800D56C-0E3D-754E-A93C-1EE08B550EC2}" srcOrd="0" destOrd="0" presId="urn:microsoft.com/office/officeart/2005/8/layout/process2"/>
    <dgm:cxn modelId="{B72C756C-BC01-DB4A-B2EF-62F0DEBA0FA2}" type="presOf" srcId="{E47D5BED-8A7B-3A49-A1A1-E19286CBA9AA}" destId="{C3FB4455-0B48-4B46-ACAC-5BDC853D302B}" srcOrd="1" destOrd="0" presId="urn:microsoft.com/office/officeart/2005/8/layout/process2"/>
    <dgm:cxn modelId="{4156A280-BADE-454B-8425-3704D41FDC91}" type="presOf" srcId="{E47D5BED-8A7B-3A49-A1A1-E19286CBA9AA}" destId="{6EF9F14E-0371-4C4B-9BB9-F3707E18699A}" srcOrd="0" destOrd="0" presId="urn:microsoft.com/office/officeart/2005/8/layout/process2"/>
    <dgm:cxn modelId="{2F013A82-5EF3-8149-9CD1-5C2210F49049}" type="presOf" srcId="{30C6E83B-A7CE-D447-8F21-765FB78D760B}" destId="{D8E64C13-DA99-7443-BA1F-4C1B76931086}" srcOrd="1" destOrd="0" presId="urn:microsoft.com/office/officeart/2005/8/layout/process2"/>
    <dgm:cxn modelId="{86B0A78A-755B-E640-A707-C989205056E5}" type="presOf" srcId="{B8B429FB-F198-C44B-B350-0708A082F972}" destId="{F9A9F28A-CC43-A743-94A1-3F6FE2B54137}" srcOrd="0" destOrd="0" presId="urn:microsoft.com/office/officeart/2005/8/layout/process2"/>
    <dgm:cxn modelId="{C2D5F696-FE58-0340-AF83-9E67421BE1AF}" type="presOf" srcId="{66B99590-6CA4-CC42-8981-5C0AE35C8D58}" destId="{6D366E16-D806-4847-B74B-94059389881E}" srcOrd="0" destOrd="0" presId="urn:microsoft.com/office/officeart/2005/8/layout/process2"/>
    <dgm:cxn modelId="{FDBEA4A1-76C7-534D-93D0-1246BFED3C83}" type="presOf" srcId="{B274010F-12AB-2E4D-8BB2-6D46B39C775B}" destId="{4A182ABD-FE60-3244-95FE-996AB8CC2BDF}" srcOrd="1" destOrd="0" presId="urn:microsoft.com/office/officeart/2005/8/layout/process2"/>
    <dgm:cxn modelId="{BBBEFDB1-F7EF-7B4B-85E7-1F8117993B97}" type="presOf" srcId="{13B6430F-A848-D747-9D65-134B84BA22B3}" destId="{431C1111-1A8D-D74E-A7C6-A1D31AD1D563}" srcOrd="1" destOrd="0" presId="urn:microsoft.com/office/officeart/2005/8/layout/process2"/>
    <dgm:cxn modelId="{594B5AB4-4D25-4440-A5A9-BD9F00CFCA5E}" type="presOf" srcId="{38572B54-5C95-5847-A856-85A695E87572}" destId="{57925B4E-A4A5-2741-A4E2-BF5996DB852A}" srcOrd="0" destOrd="0" presId="urn:microsoft.com/office/officeart/2005/8/layout/process2"/>
    <dgm:cxn modelId="{C1414ABA-B0A6-4D4A-9C9D-6AD7E396B5D4}" srcId="{691418D1-9F07-0F46-AC05-DEF8F6669A27}" destId="{38572B54-5C95-5847-A856-85A695E87572}" srcOrd="1" destOrd="0" parTransId="{A29EDB06-C8AA-DF4B-9119-8954908BB039}" sibTransId="{13B6430F-A848-D747-9D65-134B84BA22B3}"/>
    <dgm:cxn modelId="{817275D2-6E11-6343-9F3E-FD833CC2AFFC}" type="presOf" srcId="{691418D1-9F07-0F46-AC05-DEF8F6669A27}" destId="{A8CDECF2-9351-4E4D-97E4-19E2B4FE3B73}" srcOrd="0" destOrd="0" presId="urn:microsoft.com/office/officeart/2005/8/layout/process2"/>
    <dgm:cxn modelId="{B45C2EFC-80F2-EB46-A818-B0CEFA570A3D}" srcId="{691418D1-9F07-0F46-AC05-DEF8F6669A27}" destId="{EDF8B12B-9A6C-D246-ABFF-2AD1B3BDBD90}" srcOrd="4" destOrd="0" parTransId="{383A0D45-5F7F-4D4C-A8D6-16E1264DCF07}" sibTransId="{72A870E6-EFCB-A449-A804-438EBCD5D24A}"/>
    <dgm:cxn modelId="{30CD6D3D-D9CD-164A-B584-D7574D56ED0D}" type="presParOf" srcId="{A8CDECF2-9351-4E4D-97E4-19E2B4FE3B73}" destId="{F9A9F28A-CC43-A743-94A1-3F6FE2B54137}" srcOrd="0" destOrd="0" presId="urn:microsoft.com/office/officeart/2005/8/layout/process2"/>
    <dgm:cxn modelId="{2C532FBF-B52E-374A-ACC6-295A00424A07}" type="presParOf" srcId="{A8CDECF2-9351-4E4D-97E4-19E2B4FE3B73}" destId="{6EF9F14E-0371-4C4B-9BB9-F3707E18699A}" srcOrd="1" destOrd="0" presId="urn:microsoft.com/office/officeart/2005/8/layout/process2"/>
    <dgm:cxn modelId="{ABA46385-CF6E-2E4F-88D0-948A551F5336}" type="presParOf" srcId="{6EF9F14E-0371-4C4B-9BB9-F3707E18699A}" destId="{C3FB4455-0B48-4B46-ACAC-5BDC853D302B}" srcOrd="0" destOrd="0" presId="urn:microsoft.com/office/officeart/2005/8/layout/process2"/>
    <dgm:cxn modelId="{02D9AB05-CD1A-CA4E-A388-CA4C226C6274}" type="presParOf" srcId="{A8CDECF2-9351-4E4D-97E4-19E2B4FE3B73}" destId="{57925B4E-A4A5-2741-A4E2-BF5996DB852A}" srcOrd="2" destOrd="0" presId="urn:microsoft.com/office/officeart/2005/8/layout/process2"/>
    <dgm:cxn modelId="{9E38861D-9277-F74F-96C8-B183F351A014}" type="presParOf" srcId="{A8CDECF2-9351-4E4D-97E4-19E2B4FE3B73}" destId="{5800D56C-0E3D-754E-A93C-1EE08B550EC2}" srcOrd="3" destOrd="0" presId="urn:microsoft.com/office/officeart/2005/8/layout/process2"/>
    <dgm:cxn modelId="{C89422A5-F53D-AC4F-BADA-8870F045A06C}" type="presParOf" srcId="{5800D56C-0E3D-754E-A93C-1EE08B550EC2}" destId="{431C1111-1A8D-D74E-A7C6-A1D31AD1D563}" srcOrd="0" destOrd="0" presId="urn:microsoft.com/office/officeart/2005/8/layout/process2"/>
    <dgm:cxn modelId="{5510940E-C0E7-4F4D-BBC7-E310DD3421CF}" type="presParOf" srcId="{A8CDECF2-9351-4E4D-97E4-19E2B4FE3B73}" destId="{6D366E16-D806-4847-B74B-94059389881E}" srcOrd="4" destOrd="0" presId="urn:microsoft.com/office/officeart/2005/8/layout/process2"/>
    <dgm:cxn modelId="{B2F80A5F-3333-8446-A58F-943CDCA27224}" type="presParOf" srcId="{A8CDECF2-9351-4E4D-97E4-19E2B4FE3B73}" destId="{41F60AE3-0DF5-4240-979B-527BDEC9880B}" srcOrd="5" destOrd="0" presId="urn:microsoft.com/office/officeart/2005/8/layout/process2"/>
    <dgm:cxn modelId="{536020C9-EAAE-244C-AFCC-32D4CC57ECF7}" type="presParOf" srcId="{41F60AE3-0DF5-4240-979B-527BDEC9880B}" destId="{D8E64C13-DA99-7443-BA1F-4C1B76931086}" srcOrd="0" destOrd="0" presId="urn:microsoft.com/office/officeart/2005/8/layout/process2"/>
    <dgm:cxn modelId="{8F781B7F-B5FC-4E43-8E3F-DE156F7C4453}" type="presParOf" srcId="{A8CDECF2-9351-4E4D-97E4-19E2B4FE3B73}" destId="{FB0D2FF4-43D3-2F4F-80DF-713421CB26AB}" srcOrd="6" destOrd="0" presId="urn:microsoft.com/office/officeart/2005/8/layout/process2"/>
    <dgm:cxn modelId="{1AF78564-D32C-0647-BECB-E543C93CE0AC}" type="presParOf" srcId="{A8CDECF2-9351-4E4D-97E4-19E2B4FE3B73}" destId="{545C3C65-D77D-1249-8582-BE0B335690D1}" srcOrd="7" destOrd="0" presId="urn:microsoft.com/office/officeart/2005/8/layout/process2"/>
    <dgm:cxn modelId="{1CFF0B85-C65F-6746-94B3-B07F6D4AF626}" type="presParOf" srcId="{545C3C65-D77D-1249-8582-BE0B335690D1}" destId="{4A182ABD-FE60-3244-95FE-996AB8CC2BDF}" srcOrd="0" destOrd="0" presId="urn:microsoft.com/office/officeart/2005/8/layout/process2"/>
    <dgm:cxn modelId="{E9A101C4-243E-894B-915D-E479528FEF4D}" type="presParOf" srcId="{A8CDECF2-9351-4E4D-97E4-19E2B4FE3B73}" destId="{42973CDA-F5E5-5741-A2B9-FFA85ECA9431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9F28A-CC43-A743-94A1-3F6FE2B54137}">
      <dsp:nvSpPr>
        <dsp:cNvPr id="0" name=""/>
        <dsp:cNvSpPr/>
      </dsp:nvSpPr>
      <dsp:spPr>
        <a:xfrm>
          <a:off x="0" y="5185"/>
          <a:ext cx="1624180" cy="622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 err="1">
              <a:solidFill>
                <a:schemeClr val="tx1"/>
              </a:solidFill>
              <a:latin typeface="Helvetica"/>
              <a:cs typeface="Helvetica"/>
            </a:rPr>
            <a:t>Δg</a:t>
          </a:r>
          <a:r>
            <a:rPr lang="en-US" sz="1200" i="1" kern="1200" dirty="0">
              <a:solidFill>
                <a:schemeClr val="tx1"/>
              </a:solidFill>
              <a:latin typeface="Helvetica"/>
              <a:cs typeface="Helvetica"/>
            </a:rPr>
            <a:t> or N(t)</a:t>
          </a:r>
          <a:r>
            <a:rPr lang="en-US" sz="1200" kern="1200" dirty="0">
              <a:solidFill>
                <a:schemeClr val="tx1"/>
              </a:solidFill>
              <a:latin typeface="Helvetica"/>
              <a:cs typeface="Helvetica"/>
            </a:rPr>
            <a:t> estimation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8245" y="23430"/>
        <a:ext cx="1587690" cy="586433"/>
      </dsp:txXfrm>
    </dsp:sp>
    <dsp:sp modelId="{6EF9F14E-0371-4C4B-9BB9-F3707E18699A}">
      <dsp:nvSpPr>
        <dsp:cNvPr id="0" name=""/>
        <dsp:cNvSpPr/>
      </dsp:nvSpPr>
      <dsp:spPr>
        <a:xfrm rot="5400000">
          <a:off x="646312" y="650213"/>
          <a:ext cx="331554" cy="3978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dk2">
                <a:tint val="6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692730" y="683368"/>
        <a:ext cx="238718" cy="232088"/>
      </dsp:txXfrm>
    </dsp:sp>
    <dsp:sp modelId="{57925B4E-A4A5-2741-A4E2-BF5996DB852A}">
      <dsp:nvSpPr>
        <dsp:cNvPr id="0" name=""/>
        <dsp:cNvSpPr/>
      </dsp:nvSpPr>
      <dsp:spPr>
        <a:xfrm>
          <a:off x="0" y="1070181"/>
          <a:ext cx="1624180" cy="53839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Helvetica"/>
              <a:cs typeface="Helvetica"/>
            </a:rPr>
            <a:t>BH low-pass filter</a:t>
          </a:r>
          <a:endParaRPr lang="en-US" sz="1200" kern="1200" dirty="0">
            <a:solidFill>
              <a:srgbClr val="000000"/>
            </a:solidFill>
          </a:endParaRPr>
        </a:p>
      </dsp:txBody>
      <dsp:txXfrm>
        <a:off x="15769" y="1085950"/>
        <a:ext cx="1592642" cy="506852"/>
      </dsp:txXfrm>
    </dsp:sp>
    <dsp:sp modelId="{5800D56C-0E3D-754E-A93C-1EE08B550EC2}">
      <dsp:nvSpPr>
        <dsp:cNvPr id="0" name=""/>
        <dsp:cNvSpPr/>
      </dsp:nvSpPr>
      <dsp:spPr>
        <a:xfrm rot="5400000">
          <a:off x="657028" y="1616388"/>
          <a:ext cx="310122" cy="3978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dk2">
                <a:tint val="6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692731" y="1660259"/>
        <a:ext cx="238718" cy="217085"/>
      </dsp:txXfrm>
    </dsp:sp>
    <dsp:sp modelId="{6D366E16-D806-4847-B74B-94059389881E}">
      <dsp:nvSpPr>
        <dsp:cNvPr id="0" name=""/>
        <dsp:cNvSpPr/>
      </dsp:nvSpPr>
      <dsp:spPr>
        <a:xfrm>
          <a:off x="0" y="2022069"/>
          <a:ext cx="1624180" cy="6368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0000"/>
              </a:solidFill>
            </a:rPr>
            <a:t>Set to zero </a:t>
          </a:r>
        </a:p>
        <a:p>
          <a:pPr marL="0" lvl="0" indent="0" algn="ctr" defTabSz="5334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rgbClr val="000000"/>
              </a:solidFill>
              <a:latin typeface="Helvetica"/>
              <a:cs typeface="Helvetica"/>
            </a:rPr>
            <a:t>n</a:t>
          </a:r>
          <a:r>
            <a:rPr lang="en-US" sz="1200" kern="1200" baseline="-25000" dirty="0" err="1">
              <a:solidFill>
                <a:srgbClr val="000000"/>
              </a:solidFill>
              <a:latin typeface="Helvetica"/>
              <a:cs typeface="Helvetica"/>
            </a:rPr>
            <a:t>gap</a:t>
          </a:r>
          <a:r>
            <a:rPr lang="en-US" sz="1200" kern="1200" dirty="0">
              <a:solidFill>
                <a:srgbClr val="000000"/>
              </a:solidFill>
              <a:latin typeface="Helvetica"/>
              <a:cs typeface="Helvetica"/>
            </a:rPr>
            <a:t> = </a:t>
          </a:r>
          <a:r>
            <a:rPr lang="en-US" sz="1200" kern="1200" dirty="0" err="1">
              <a:solidFill>
                <a:srgbClr val="000000"/>
              </a:solidFill>
              <a:latin typeface="Helvetica"/>
              <a:cs typeface="Helvetica"/>
            </a:rPr>
            <a:t>n</a:t>
          </a:r>
          <a:r>
            <a:rPr lang="en-US" sz="1200" kern="1200" baseline="-25000" dirty="0" err="1">
              <a:solidFill>
                <a:srgbClr val="000000"/>
              </a:solidFill>
              <a:latin typeface="Helvetica"/>
              <a:cs typeface="Helvetica"/>
            </a:rPr>
            <a:t>tot</a:t>
          </a:r>
          <a:r>
            <a:rPr lang="en-US" sz="1200" kern="1200" dirty="0">
              <a:solidFill>
                <a:srgbClr val="000000"/>
              </a:solidFill>
              <a:latin typeface="Helvetica"/>
              <a:cs typeface="Helvetica"/>
            </a:rPr>
            <a:t> – </a:t>
          </a:r>
          <a:r>
            <a:rPr lang="en-US" sz="1200" kern="1200" dirty="0" err="1">
              <a:solidFill>
                <a:srgbClr val="000000"/>
              </a:solidFill>
              <a:latin typeface="Helvetica"/>
              <a:cs typeface="Helvetica"/>
            </a:rPr>
            <a:t>n</a:t>
          </a:r>
          <a:r>
            <a:rPr lang="en-US" sz="1200" kern="1200" baseline="-25000" dirty="0" err="1">
              <a:solidFill>
                <a:srgbClr val="000000"/>
              </a:solidFill>
              <a:latin typeface="Helvetica"/>
              <a:cs typeface="Helvetica"/>
            </a:rPr>
            <a:t>keep</a:t>
          </a:r>
          <a:r>
            <a:rPr lang="en-US" sz="1200" kern="1200" dirty="0">
              <a:solidFill>
                <a:srgbClr val="000000"/>
              </a:solidFill>
            </a:rPr>
            <a:t> </a:t>
          </a:r>
        </a:p>
      </dsp:txBody>
      <dsp:txXfrm>
        <a:off x="18652" y="2040721"/>
        <a:ext cx="1586876" cy="599509"/>
      </dsp:txXfrm>
    </dsp:sp>
    <dsp:sp modelId="{41F60AE3-0DF5-4240-979B-527BDEC9880B}">
      <dsp:nvSpPr>
        <dsp:cNvPr id="0" name=""/>
        <dsp:cNvSpPr/>
      </dsp:nvSpPr>
      <dsp:spPr>
        <a:xfrm rot="5400000">
          <a:off x="667744" y="2638123"/>
          <a:ext cx="288690" cy="3978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dk2">
                <a:tint val="6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692731" y="2692710"/>
        <a:ext cx="238718" cy="202083"/>
      </dsp:txXfrm>
    </dsp:sp>
    <dsp:sp modelId="{FB0D2FF4-43D3-2F4F-80DF-713421CB26AB}">
      <dsp:nvSpPr>
        <dsp:cNvPr id="0" name=""/>
        <dsp:cNvSpPr/>
      </dsp:nvSpPr>
      <dsp:spPr>
        <a:xfrm>
          <a:off x="0" y="3043804"/>
          <a:ext cx="1624180" cy="2104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</a:rPr>
            <a:t>Evaluate the spectrum</a:t>
          </a:r>
          <a:endParaRPr lang="en-US" sz="1200" b="1" kern="1200" dirty="0">
            <a:solidFill>
              <a:srgbClr val="000000"/>
            </a:solidFill>
          </a:endParaRPr>
        </a:p>
      </dsp:txBody>
      <dsp:txXfrm>
        <a:off x="6164" y="3049968"/>
        <a:ext cx="1611852" cy="198124"/>
      </dsp:txXfrm>
    </dsp:sp>
    <dsp:sp modelId="{545C3C65-D77D-1249-8582-BE0B335690D1}">
      <dsp:nvSpPr>
        <dsp:cNvPr id="0" name=""/>
        <dsp:cNvSpPr/>
      </dsp:nvSpPr>
      <dsp:spPr>
        <a:xfrm rot="5400000">
          <a:off x="667744" y="3233497"/>
          <a:ext cx="288690" cy="3978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dk2">
                <a:tint val="6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692731" y="3288084"/>
        <a:ext cx="238718" cy="202083"/>
      </dsp:txXfrm>
    </dsp:sp>
    <dsp:sp modelId="{42973CDA-F5E5-5741-A2B9-FFA85ECA9431}">
      <dsp:nvSpPr>
        <dsp:cNvPr id="0" name=""/>
        <dsp:cNvSpPr/>
      </dsp:nvSpPr>
      <dsp:spPr>
        <a:xfrm>
          <a:off x="0" y="3639178"/>
          <a:ext cx="1624180" cy="8841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</a:rPr>
            <a:t>PSD correction for </a:t>
          </a:r>
          <a:r>
            <a:rPr lang="en-US" sz="1200" kern="1200" baseline="0" dirty="0">
              <a:solidFill>
                <a:srgbClr val="000000"/>
              </a:solidFill>
            </a:rPr>
            <a:t>bias </a:t>
          </a:r>
          <a:r>
            <a:rPr lang="en-US" sz="1200" kern="1200" dirty="0">
              <a:solidFill>
                <a:srgbClr val="000000"/>
              </a:solidFill>
            </a:rPr>
            <a:t>and BH transfer function </a:t>
          </a:r>
          <a:endParaRPr lang="en-US" sz="1200" b="1" kern="1200" dirty="0">
            <a:solidFill>
              <a:srgbClr val="000000"/>
            </a:solidFill>
          </a:endParaRPr>
        </a:p>
      </dsp:txBody>
      <dsp:txXfrm>
        <a:off x="25896" y="3665074"/>
        <a:ext cx="1572388" cy="832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E1CBE-85AB-984B-B27F-482C4A8E304E}" type="datetimeFigureOut">
              <a:rPr lang="it-IT" smtClean="0"/>
              <a:t>02/03/18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40062-9F98-2346-9030-70F62EE710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96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503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Dyamic</a:t>
            </a:r>
            <a:r>
              <a:rPr lang="en-GB" dirty="0"/>
              <a:t> range issues: Timing issues irrelevant in the continuous actuation data but give significant displacement noise in </a:t>
            </a:r>
            <a:r>
              <a:rPr lang="en-GB" dirty="0" err="1"/>
              <a:t>ff</a:t>
            </a:r>
            <a:r>
              <a:rPr lang="en-GB" dirty="0"/>
              <a:t> data because of several order of magnitude increase in the angular velocities --&gt; peaks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135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Where we exaggerate the force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003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Phi </a:t>
            </a:r>
            <a:r>
              <a:rPr lang="en-GB" dirty="0" err="1"/>
              <a:t>contr</a:t>
            </a:r>
            <a:r>
              <a:rPr lang="en-GB" dirty="0"/>
              <a:t> is dominant in our model of low </a:t>
            </a:r>
            <a:r>
              <a:rPr lang="en-GB" dirty="0" err="1"/>
              <a:t>freq</a:t>
            </a:r>
            <a:r>
              <a:rPr lang="en-GB" baseline="0" dirty="0"/>
              <a:t> but the excess noise is still under investigation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624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30000"/>
              </a:lnSpc>
              <a:buFont typeface="Wingdings" charset="2"/>
              <a:buNone/>
            </a:pPr>
            <a:r>
              <a:rPr lang="en-US" sz="1600" dirty="0"/>
              <a:t>control maintained stable over the mission,</a:t>
            </a:r>
            <a:r>
              <a:rPr lang="en-US" sz="1600" baseline="0" dirty="0"/>
              <a:t> </a:t>
            </a:r>
            <a:r>
              <a:rPr lang="en-US" sz="1600" dirty="0"/>
              <a:t>different authority and designs</a:t>
            </a:r>
          </a:p>
          <a:p>
            <a:pPr marL="457200" lvl="1" indent="0">
              <a:lnSpc>
                <a:spcPct val="130000"/>
              </a:lnSpc>
              <a:buFont typeface="Wingdings" charset="2"/>
              <a:buNone/>
            </a:pPr>
            <a:r>
              <a:rPr lang="en-US" sz="1600" dirty="0"/>
              <a:t>Readout and calibration depends only on interferometric differential motion measurement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643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parasitic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random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the(SC),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a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test-mass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space-based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(GW)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LISA.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hardware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GW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the gas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damping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LPF SC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TM's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no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SC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centers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x –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96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TM2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balance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produced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SC in the TM position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force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away</a:t>
            </a:r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we know what is commanded then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electrost.contr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force must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subtracted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the data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band 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fluctuation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electronics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circuitry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uctuation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feedback force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compensate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Dg_DC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voltage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512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force opposite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full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parabolic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(in time) 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back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position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ready for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42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dirty="0" err="1"/>
                  <a:t>Remove</a:t>
                </a:r>
                <a:r>
                  <a:rPr lang="it-IT" dirty="0"/>
                  <a:t> </a:t>
                </a:r>
                <a:r>
                  <a:rPr lang="it-IT" dirty="0" err="1"/>
                  <a:t>noise</a:t>
                </a:r>
                <a:r>
                  <a:rPr lang="it-IT" dirty="0"/>
                  <a:t> from </a:t>
                </a:r>
                <a:r>
                  <a:rPr lang="it-IT" dirty="0" err="1"/>
                  <a:t>actuation</a:t>
                </a:r>
                <a:r>
                  <a:rPr lang="it-IT" dirty="0"/>
                  <a:t> gain </a:t>
                </a:r>
                <a:r>
                  <a:rPr lang="it-IT" dirty="0" err="1"/>
                  <a:t>fluctuations</a:t>
                </a:r>
                <a:endParaRPr lang="it-IT" dirty="0"/>
              </a:p>
              <a:p>
                <a:pPr algn="l"/>
                <a:endParaRPr lang="it-IT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Authority: </a:t>
                </a:r>
                <a:r>
                  <a:rPr lang="it-IT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commanded</a:t>
                </a:r>
                <a:r>
                  <a:rPr lang="it-IT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it-IT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carrier</a:t>
                </a:r>
                <a:r>
                  <a:rPr lang="it-IT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it-IT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amplitudes</a:t>
                </a:r>
                <a:r>
                  <a:rPr lang="it-IT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it-IT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adjusted</a:t>
                </a:r>
                <a:r>
                  <a:rPr lang="it-IT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to produce</a:t>
                </a:r>
                <a:r>
                  <a:rPr lang="it-IT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it-IT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any</a:t>
                </a:r>
                <a:r>
                  <a:rPr lang="it-IT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it-IT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desired</a:t>
                </a:r>
                <a:r>
                  <a:rPr lang="it-IT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force with </a:t>
                </a:r>
                <a:r>
                  <a:rPr lang="it-IT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amplitude</a:t>
                </a:r>
                <a:r>
                  <a:rPr lang="it-IT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up to a </a:t>
                </a:r>
                <a:r>
                  <a:rPr lang="it-IT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fixed</a:t>
                </a:r>
                <a:r>
                  <a:rPr lang="it-IT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it-IT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limit</a:t>
                </a:r>
                <a:endParaRPr lang="it-IT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it-IT" dirty="0" smtClean="0"/>
                  <a:t>Force </a:t>
                </a:r>
                <a:r>
                  <a:rPr lang="it-IT" dirty="0" err="1"/>
                  <a:t>noise</a:t>
                </a:r>
                <a:r>
                  <a:rPr lang="it-IT" dirty="0"/>
                  <a:t> </a:t>
                </a:r>
                <a:r>
                  <a:rPr lang="it-IT" dirty="0" err="1"/>
                  <a:t>associated</a:t>
                </a:r>
                <a:r>
                  <a:rPr lang="it-IT" dirty="0"/>
                  <a:t> with </a:t>
                </a:r>
                <a:r>
                  <a:rPr lang="it-IT" dirty="0" smtClean="0"/>
                  <a:t>the </a:t>
                </a:r>
                <a:r>
                  <a:rPr lang="it-IT" dirty="0" err="1" smtClean="0"/>
                  <a:t>electrostatic</a:t>
                </a:r>
                <a:r>
                  <a:rPr lang="it-IT" baseline="0" dirty="0"/>
                  <a:t> </a:t>
                </a:r>
                <a:r>
                  <a:rPr lang="it-IT" dirty="0" err="1" smtClean="0"/>
                  <a:t>suspension</a:t>
                </a:r>
                <a:r>
                  <a:rPr lang="it-IT" dirty="0" smtClean="0"/>
                  <a:t> </a:t>
                </a:r>
                <a:r>
                  <a:rPr lang="it-IT" dirty="0" err="1"/>
                  <a:t>depends</a:t>
                </a:r>
                <a:r>
                  <a:rPr lang="it-IT" dirty="0"/>
                  <a:t> on the </a:t>
                </a:r>
                <a:r>
                  <a:rPr lang="it-IT" dirty="0" err="1"/>
                  <a:t>applied</a:t>
                </a:r>
                <a:r>
                  <a:rPr lang="it-IT" dirty="0"/>
                  <a:t> force </a:t>
                </a:r>
                <a:r>
                  <a:rPr lang="it-IT" dirty="0" err="1"/>
                  <a:t>levels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 smtClean="0"/>
                  <a:t>also</a:t>
                </a:r>
                <a:r>
                  <a:rPr lang="it-IT" dirty="0"/>
                  <a:t> </a:t>
                </a:r>
                <a:r>
                  <a:rPr lang="it-IT" dirty="0" smtClean="0"/>
                  <a:t>on </a:t>
                </a:r>
                <a:r>
                  <a:rPr lang="it-IT" dirty="0"/>
                  <a:t>the force and torque </a:t>
                </a:r>
                <a:r>
                  <a:rPr lang="it-IT" dirty="0" err="1" smtClean="0"/>
                  <a:t>authorities</a:t>
                </a:r>
                <a:r>
                  <a:rPr lang="it-IT" dirty="0" smtClean="0"/>
                  <a:t> on </a:t>
                </a:r>
                <a:r>
                  <a:rPr lang="it-IT" dirty="0" err="1" smtClean="0"/>
                  <a:t>both</a:t>
                </a:r>
                <a:r>
                  <a:rPr lang="it-IT" dirty="0" smtClean="0"/>
                  <a:t> </a:t>
                </a:r>
                <a:r>
                  <a:rPr lang="it-IT" b="0" i="0" smtClean="0">
                    <a:latin typeface="Cambria Math" charset="0"/>
                  </a:rPr>
                  <a:t>𝑥∕</a:t>
                </a:r>
                <a:r>
                  <a:rPr lang="it-IT" b="0" i="0" smtClean="0">
                    <a:latin typeface="Cambria Math" charset="0"/>
                    <a:ea typeface="Cambria Math" charset="0"/>
                    <a:cs typeface="Cambria Math" charset="0"/>
                  </a:rPr>
                  <a:t>𝜙</a:t>
                </a:r>
                <a:r>
                  <a:rPr lang="it-IT" dirty="0" smtClean="0"/>
                  <a:t> dof</a:t>
                </a:r>
                <a:endParaRPr lang="it-IT" dirty="0"/>
              </a:p>
              <a:p>
                <a:pPr algn="l"/>
                <a:endParaRPr lang="it-IT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it-IT" dirty="0"/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38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High </a:t>
            </a:r>
            <a:r>
              <a:rPr lang="it-IT" dirty="0" err="1"/>
              <a:t>dyn</a:t>
            </a:r>
            <a:r>
              <a:rPr lang="it-IT" dirty="0"/>
              <a:t> </a:t>
            </a:r>
            <a:r>
              <a:rPr lang="it-IT" dirty="0" err="1"/>
              <a:t>range</a:t>
            </a:r>
            <a:r>
              <a:rPr lang="it-IT" dirty="0"/>
              <a:t> in </a:t>
            </a:r>
            <a:r>
              <a:rPr lang="it-IT" dirty="0" err="1"/>
              <a:t>displacem</a:t>
            </a:r>
            <a:r>
              <a:rPr lang="it-IT" dirty="0"/>
              <a:t> and </a:t>
            </a:r>
            <a:r>
              <a:rPr lang="it-IT" dirty="0" err="1"/>
              <a:t>velocity</a:t>
            </a:r>
            <a:r>
              <a:rPr lang="it-IT" dirty="0"/>
              <a:t> can </a:t>
            </a:r>
            <a:r>
              <a:rPr lang="it-IT" dirty="0" err="1"/>
              <a:t>amplify</a:t>
            </a:r>
            <a:r>
              <a:rPr lang="it-IT" dirty="0"/>
              <a:t> </a:t>
            </a:r>
            <a:r>
              <a:rPr lang="it-IT" dirty="0" err="1"/>
              <a:t>errors</a:t>
            </a:r>
            <a:r>
              <a:rPr lang="it-IT" dirty="0"/>
              <a:t> from </a:t>
            </a:r>
            <a:r>
              <a:rPr lang="it-IT" dirty="0" err="1"/>
              <a:t>readout</a:t>
            </a:r>
            <a:r>
              <a:rPr lang="it-IT" dirty="0"/>
              <a:t> non </a:t>
            </a:r>
            <a:r>
              <a:rPr lang="it-IT" dirty="0" err="1"/>
              <a:t>linearity</a:t>
            </a:r>
            <a:r>
              <a:rPr lang="it-IT" dirty="0"/>
              <a:t> and timing </a:t>
            </a:r>
            <a:r>
              <a:rPr lang="it-IT" dirty="0" err="1"/>
              <a:t>errors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059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 20 </a:t>
            </a:r>
            <a:r>
              <a:rPr lang="en-GB" dirty="0" err="1"/>
              <a:t>nrad</a:t>
            </a:r>
            <a:r>
              <a:rPr lang="en-GB" dirty="0"/>
              <a:t> Hz</a:t>
            </a:r>
            <a:r>
              <a:rPr lang="en-GB" baseline="30000" dirty="0"/>
              <a:t>-1/2</a:t>
            </a:r>
            <a:r>
              <a:rPr lang="en-GB" dirty="0"/>
              <a:t> above 1 </a:t>
            </a:r>
            <a:r>
              <a:rPr lang="en-GB" dirty="0" err="1"/>
              <a:t>mHz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691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Flexible, max </a:t>
            </a:r>
            <a:r>
              <a:rPr lang="en-GB" dirty="0" err="1"/>
              <a:t>displ</a:t>
            </a:r>
            <a:r>
              <a:rPr lang="en-GB" dirty="0"/>
              <a:t> TP 10 micron, author 200 </a:t>
            </a:r>
            <a:r>
              <a:rPr lang="en-GB" dirty="0" err="1"/>
              <a:t>pNm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Omega1 and 2 are the</a:t>
            </a:r>
            <a:r>
              <a:rPr lang="it-IT" baseline="0" dirty="0"/>
              <a:t> force </a:t>
            </a:r>
            <a:r>
              <a:rPr lang="it-IT" baseline="0" dirty="0" err="1"/>
              <a:t>gradients</a:t>
            </a:r>
            <a:r>
              <a:rPr lang="it-IT" baseline="0" dirty="0"/>
              <a:t> per </a:t>
            </a:r>
            <a:r>
              <a:rPr lang="it-IT" baseline="0" dirty="0" err="1"/>
              <a:t>unit</a:t>
            </a:r>
            <a:r>
              <a:rPr lang="it-IT" baseline="0" dirty="0"/>
              <a:t> </a:t>
            </a:r>
            <a:r>
              <a:rPr lang="it-IT" baseline="0" dirty="0" err="1"/>
              <a:t>massin</a:t>
            </a:r>
            <a:r>
              <a:rPr lang="it-IT" baseline="0" dirty="0"/>
              <a:t> the </a:t>
            </a:r>
            <a:r>
              <a:rPr lang="it-IT" baseline="0" dirty="0" err="1"/>
              <a:t>nominal</a:t>
            </a:r>
            <a:r>
              <a:rPr lang="it-IT" baseline="0" dirty="0"/>
              <a:t> TM positions in </a:t>
            </a:r>
            <a:r>
              <a:rPr lang="it-IT" baseline="0" dirty="0" err="1"/>
              <a:t>terms</a:t>
            </a:r>
            <a:r>
              <a:rPr lang="it-IT" baseline="0" dirty="0"/>
              <a:t> of the </a:t>
            </a:r>
            <a:r>
              <a:rPr lang="it-IT" baseline="0" dirty="0" err="1"/>
              <a:t>natural</a:t>
            </a:r>
            <a:r>
              <a:rPr lang="it-IT" baseline="0" dirty="0"/>
              <a:t> </a:t>
            </a:r>
            <a:r>
              <a:rPr lang="it-IT" baseline="0" dirty="0" err="1"/>
              <a:t>harmonc</a:t>
            </a:r>
            <a:r>
              <a:rPr lang="it-IT" baseline="0" dirty="0"/>
              <a:t> </a:t>
            </a:r>
            <a:r>
              <a:rPr lang="it-IT" baseline="0" dirty="0" err="1"/>
              <a:t>oscillator</a:t>
            </a:r>
            <a:r>
              <a:rPr lang="it-IT" baseline="0" dirty="0"/>
              <a:t> </a:t>
            </a:r>
            <a:r>
              <a:rPr lang="it-IT" baseline="0" dirty="0" err="1"/>
              <a:t>angular</a:t>
            </a:r>
            <a:r>
              <a:rPr lang="it-IT" baseline="0" dirty="0"/>
              <a:t> </a:t>
            </a:r>
            <a:r>
              <a:rPr lang="it-IT" baseline="0" dirty="0" err="1"/>
              <a:t>freq</a:t>
            </a:r>
            <a:r>
              <a:rPr lang="it-IT" baseline="0" dirty="0"/>
              <a:t>. (</a:t>
            </a:r>
            <a:r>
              <a:rPr lang="it-IT" baseline="0" dirty="0" err="1"/>
              <a:t>dominated</a:t>
            </a:r>
            <a:r>
              <a:rPr lang="it-IT" baseline="0" dirty="0"/>
              <a:t> by </a:t>
            </a:r>
            <a:r>
              <a:rPr lang="it-IT" baseline="0" dirty="0" err="1"/>
              <a:t>electrostatic</a:t>
            </a:r>
            <a:r>
              <a:rPr lang="it-IT" baseline="0" dirty="0"/>
              <a:t> and </a:t>
            </a:r>
            <a:r>
              <a:rPr lang="it-IT" baseline="0" dirty="0" err="1"/>
              <a:t>local</a:t>
            </a:r>
            <a:r>
              <a:rPr lang="it-IT" baseline="0" dirty="0"/>
              <a:t> </a:t>
            </a:r>
            <a:r>
              <a:rPr lang="it-IT" baseline="0" dirty="0" err="1"/>
              <a:t>gravitation</a:t>
            </a:r>
            <a:r>
              <a:rPr lang="it-IT" baseline="0" dirty="0"/>
              <a:t>)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512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analytically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PSD data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data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gapping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errors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40062-9F98-2346-9030-70F62EE7105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29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2BF9E-888E-3448-9076-6008396C1B9A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7EDD-BDF2-C54E-9499-D044FF033CFF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19CA-8ADF-A647-9652-FF24B26C7257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49CC-6EFA-E84B-AC32-21484DD1D3D9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406F-B5F9-3743-8107-04CD152C7FCD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01D7-4252-BF42-8805-35D23ACD92F2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1299-18C3-714A-8E45-E48DA5834D4F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C44E-4465-6943-8742-D43C3EE54FA5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B3138-0A1E-F749-B701-55BDD14154F3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06E2F61A-4014-5143-973A-51D538DFFB51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EEEE-BD41-FD4C-9AD7-4F5BCD45CE22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CE0E840-43C4-3748-9461-FD64E9F0C15D}" type="datetime1">
              <a:rPr lang="en-US" smtClean="0"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14 July 2017 - Giuliana Russano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36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6.emf"/><Relationship Id="rId18" Type="http://schemas.openxmlformats.org/officeDocument/2006/relationships/image" Target="../media/image4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e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5.emf"/><Relationship Id="rId5" Type="http://schemas.openxmlformats.org/officeDocument/2006/relationships/image" Target="../media/image32.emf"/><Relationship Id="rId15" Type="http://schemas.openxmlformats.org/officeDocument/2006/relationships/image" Target="../media/image37.e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44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4.emf"/><Relationship Id="rId1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45.png"/><Relationship Id="rId3" Type="http://schemas.openxmlformats.org/officeDocument/2006/relationships/image" Target="../media/image1.jpg"/><Relationship Id="rId7" Type="http://schemas.openxmlformats.org/officeDocument/2006/relationships/image" Target="../media/image42.emf"/><Relationship Id="rId12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diagramColors" Target="../diagrams/colors1.xml"/><Relationship Id="rId5" Type="http://schemas.openxmlformats.org/officeDocument/2006/relationships/image" Target="../media/image3.png"/><Relationship Id="rId15" Type="http://schemas.openxmlformats.org/officeDocument/2006/relationships/image" Target="../media/image53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8.emf"/><Relationship Id="rId4" Type="http://schemas.openxmlformats.org/officeDocument/2006/relationships/image" Target="../media/image1.jpg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6.png"/><Relationship Id="rId4" Type="http://schemas.openxmlformats.org/officeDocument/2006/relationships/image" Target="../media/image1.jp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9.emf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Free-fall Experiment Results</a:t>
            </a:r>
            <a:br>
              <a:rPr lang="en-US" sz="4800" dirty="0"/>
            </a:br>
            <a:r>
              <a:rPr lang="en-US" sz="2800" dirty="0"/>
              <a:t>Measuring </a:t>
            </a:r>
            <a:r>
              <a:rPr lang="en-US" sz="2800" b="1" dirty="0" err="1"/>
              <a:t>subfemto</a:t>
            </a:r>
            <a:r>
              <a:rPr lang="en-US" sz="2800" b="1" dirty="0"/>
              <a:t>-g</a:t>
            </a:r>
            <a:r>
              <a:rPr lang="en-US" sz="2800" dirty="0"/>
              <a:t> acceleration noise in </a:t>
            </a:r>
            <a:r>
              <a:rPr lang="en-US" sz="2800" b="1" dirty="0"/>
              <a:t>LISA Pathfinder</a:t>
            </a:r>
            <a:r>
              <a:rPr lang="en-US" sz="2800" dirty="0"/>
              <a:t> and </a:t>
            </a:r>
            <a:r>
              <a:rPr lang="en-US" sz="2800" b="1" dirty="0" err="1"/>
              <a:t>fN</a:t>
            </a:r>
            <a:r>
              <a:rPr lang="en-US" sz="2800" dirty="0"/>
              <a:t> force variations on ground with torsion pendulum, in intermittent control mode. 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1575" dirty="0"/>
              <a:t>Giuliana Russano on </a:t>
            </a:r>
            <a:r>
              <a:rPr lang="it-IT" sz="1575" dirty="0" err="1"/>
              <a:t>behalf</a:t>
            </a:r>
            <a:r>
              <a:rPr lang="it-IT" sz="1575" dirty="0"/>
              <a:t> of LPF </a:t>
            </a:r>
            <a:r>
              <a:rPr lang="it-IT" sz="1575" dirty="0" err="1"/>
              <a:t>collaboration</a:t>
            </a:r>
            <a:endParaRPr lang="it-IT" sz="1575" dirty="0"/>
          </a:p>
          <a:p>
            <a:r>
              <a:rPr lang="it-IT" sz="1300" dirty="0" err="1"/>
              <a:t>university</a:t>
            </a:r>
            <a:r>
              <a:rPr lang="it-IT" sz="1300" dirty="0"/>
              <a:t> of Trento and INFN-TIFPA</a:t>
            </a:r>
          </a:p>
          <a:p>
            <a:r>
              <a:rPr lang="it-IT" sz="1050" dirty="0"/>
              <a:t>GRASS 2018</a:t>
            </a:r>
          </a:p>
          <a:p>
            <a:r>
              <a:rPr lang="it-IT" sz="1050" dirty="0"/>
              <a:t>March 1-2, Padova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10" y="857250"/>
            <a:ext cx="3695700" cy="15189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581" y="71907"/>
            <a:ext cx="571267" cy="26939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314450" cy="3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F10915-898A-874A-88A4-3421A743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-162846"/>
            <a:ext cx="7543800" cy="1450757"/>
          </a:xfrm>
        </p:spPr>
        <p:txBody>
          <a:bodyPr/>
          <a:lstStyle/>
          <a:p>
            <a:r>
              <a:rPr lang="en-GB" dirty="0"/>
              <a:t>LPF vs Torsion pendulum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2811E4-D50B-EB49-9547-567548D6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85DA4452-BB98-8A4E-A561-88DBECC67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695176"/>
              </p:ext>
            </p:extLst>
          </p:nvPr>
        </p:nvGraphicFramePr>
        <p:xfrm>
          <a:off x="276225" y="1366004"/>
          <a:ext cx="8591550" cy="36626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29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Torsion Pendulum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it-IT" dirty="0" err="1"/>
                        <a:t>N</a:t>
                      </a:r>
                      <a:r>
                        <a:rPr lang="en-US" dirty="0" err="1"/>
                        <a:t>egative</a:t>
                      </a:r>
                      <a:r>
                        <a:rPr lang="en-US" dirty="0"/>
                        <a:t> stiffness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dirty="0"/>
                        <a:t>T0</a:t>
                      </a:r>
                      <a:r>
                        <a:rPr lang="en-US" baseline="0" dirty="0"/>
                        <a:t> ≈ 830 s (electrostatically softened)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                                            (budget)</a:t>
                      </a:r>
                    </a:p>
                    <a:p>
                      <a:endParaRPr lang="en-US" dirty="0"/>
                    </a:p>
                    <a:p>
                      <a:pPr algn="ctr"/>
                      <a:r>
                        <a:rPr lang="it-IT" dirty="0" err="1">
                          <a:sym typeface="Wingdings"/>
                        </a:rPr>
                        <a:t>Differential</a:t>
                      </a:r>
                      <a:r>
                        <a:rPr lang="it-IT" dirty="0">
                          <a:sym typeface="Wingdings"/>
                        </a:rPr>
                        <a:t> </a:t>
                      </a:r>
                      <a:r>
                        <a:rPr lang="it-IT" dirty="0" err="1">
                          <a:sym typeface="Wingdings"/>
                        </a:rPr>
                        <a:t>actuation</a:t>
                      </a:r>
                      <a:r>
                        <a:rPr lang="it-IT" dirty="0">
                          <a:sym typeface="Wingdings"/>
                        </a:rPr>
                        <a:t> force to compensate </a:t>
                      </a:r>
                      <a:r>
                        <a:rPr lang="it-IT" dirty="0" err="1">
                          <a:sym typeface="Wingdings"/>
                        </a:rPr>
                        <a:t>s</a:t>
                      </a:r>
                      <a:r>
                        <a:rPr lang="en-US" dirty="0"/>
                        <a:t>elf gravity 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dirty="0"/>
                        <a:t>Applied DC actuation</a:t>
                      </a:r>
                      <a:r>
                        <a:rPr lang="en-US" baseline="0" dirty="0"/>
                        <a:t> torque, needed to center TM (can choose as desired)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93E3524-F123-C44E-B11A-B5AF704A0CCE}"/>
              </a:ext>
            </a:extLst>
          </p:cNvPr>
          <p:cNvSpPr txBox="1"/>
          <p:nvPr/>
        </p:nvSpPr>
        <p:spPr>
          <a:xfrm>
            <a:off x="8093851" y="2879825"/>
            <a:ext cx="140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VARIABLE!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16558D5-4564-2449-882C-5088FC019105}"/>
              </a:ext>
            </a:extLst>
          </p:cNvPr>
          <p:cNvSpPr txBox="1"/>
          <p:nvPr/>
        </p:nvSpPr>
        <p:spPr>
          <a:xfrm>
            <a:off x="5221864" y="4185120"/>
            <a:ext cx="140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VARIABLE!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DC8008D6-5B8B-8141-9725-96C89E08900C}"/>
              </a:ext>
            </a:extLst>
          </p:cNvPr>
          <p:cNvGrpSpPr/>
          <p:nvPr/>
        </p:nvGrpSpPr>
        <p:grpSpPr>
          <a:xfrm>
            <a:off x="2105888" y="5407477"/>
            <a:ext cx="629161" cy="773138"/>
            <a:chOff x="1907405" y="5281941"/>
            <a:chExt cx="1066380" cy="1449645"/>
          </a:xfrm>
        </p:grpSpPr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C551E03D-CB9A-3C4D-A347-5A011ED2313D}"/>
                </a:ext>
              </a:extLst>
            </p:cNvPr>
            <p:cNvSpPr/>
            <p:nvPr/>
          </p:nvSpPr>
          <p:spPr>
            <a:xfrm>
              <a:off x="1907405" y="5467814"/>
              <a:ext cx="1066380" cy="106878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76E95DA8-FB06-4148-A813-0B98A8999ADA}"/>
                </a:ext>
              </a:extLst>
            </p:cNvPr>
            <p:cNvGrpSpPr/>
            <p:nvPr/>
          </p:nvGrpSpPr>
          <p:grpSpPr>
            <a:xfrm>
              <a:off x="1907405" y="5281941"/>
              <a:ext cx="1066380" cy="1449645"/>
              <a:chOff x="1907405" y="5281941"/>
              <a:chExt cx="1066380" cy="1449645"/>
            </a:xfrm>
          </p:grpSpPr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89E5AC4E-B490-DF4D-91B4-5F586E272656}"/>
                  </a:ext>
                </a:extLst>
              </p:cNvPr>
              <p:cNvSpPr/>
              <p:nvPr/>
            </p:nvSpPr>
            <p:spPr>
              <a:xfrm>
                <a:off x="1907405" y="5281941"/>
                <a:ext cx="353910" cy="10842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6D14CB1C-BFB5-5F40-9C5D-45087BBD12FC}"/>
                  </a:ext>
                </a:extLst>
              </p:cNvPr>
              <p:cNvSpPr/>
              <p:nvPr/>
            </p:nvSpPr>
            <p:spPr>
              <a:xfrm>
                <a:off x="2619875" y="5281941"/>
                <a:ext cx="353910" cy="10842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185BBDF4-81E1-CA4B-8218-90AFCB30C17E}"/>
                  </a:ext>
                </a:extLst>
              </p:cNvPr>
              <p:cNvSpPr/>
              <p:nvPr/>
            </p:nvSpPr>
            <p:spPr>
              <a:xfrm>
                <a:off x="1938381" y="6623160"/>
                <a:ext cx="353910" cy="10842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4C51DA8E-FAA7-954A-B122-99A9CDBCE6E1}"/>
                  </a:ext>
                </a:extLst>
              </p:cNvPr>
              <p:cNvSpPr/>
              <p:nvPr/>
            </p:nvSpPr>
            <p:spPr>
              <a:xfrm>
                <a:off x="2619875" y="6623160"/>
                <a:ext cx="353910" cy="10842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88FF8D2-C13A-AC4E-BDE9-7EEEDB22CF5F}"/>
              </a:ext>
            </a:extLst>
          </p:cNvPr>
          <p:cNvSpPr txBox="1"/>
          <p:nvPr/>
        </p:nvSpPr>
        <p:spPr>
          <a:xfrm>
            <a:off x="2017245" y="5123149"/>
            <a:ext cx="806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F/2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3B517DF-B58C-7B4F-B7B9-AEE7F19F64CE}"/>
              </a:ext>
            </a:extLst>
          </p:cNvPr>
          <p:cNvSpPr txBox="1"/>
          <p:nvPr/>
        </p:nvSpPr>
        <p:spPr>
          <a:xfrm>
            <a:off x="2447929" y="5120419"/>
            <a:ext cx="806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F/2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D2CF5BF-A1BE-534C-80BC-EB3980F1B859}"/>
              </a:ext>
            </a:extLst>
          </p:cNvPr>
          <p:cNvSpPr txBox="1"/>
          <p:nvPr/>
        </p:nvSpPr>
        <p:spPr>
          <a:xfrm>
            <a:off x="6076245" y="5057119"/>
            <a:ext cx="806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F/2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FE4BBA6B-9D8F-D34F-BB43-60353EF69299}"/>
              </a:ext>
            </a:extLst>
          </p:cNvPr>
          <p:cNvSpPr txBox="1"/>
          <p:nvPr/>
        </p:nvSpPr>
        <p:spPr>
          <a:xfrm>
            <a:off x="6534234" y="6105952"/>
            <a:ext cx="806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F/2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9EC0B9E9-5E44-2C46-841C-D7328E89C2FF}"/>
              </a:ext>
            </a:extLst>
          </p:cNvPr>
          <p:cNvSpPr txBox="1"/>
          <p:nvPr/>
        </p:nvSpPr>
        <p:spPr>
          <a:xfrm>
            <a:off x="3500392" y="5287040"/>
            <a:ext cx="2059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Free-fall mode actuation performed on different electrodes</a:t>
            </a:r>
          </a:p>
        </p:txBody>
      </p:sp>
      <p:graphicFrame>
        <p:nvGraphicFramePr>
          <p:cNvPr id="52" name="Oggetto 51">
            <a:extLst>
              <a:ext uri="{FF2B5EF4-FFF2-40B4-BE49-F238E27FC236}">
                <a16:creationId xmlns:a16="http://schemas.microsoft.com/office/drawing/2014/main" id="{ECC95B47-CF51-7A4B-B476-12A41B13543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1275" y="5381372"/>
          <a:ext cx="1604103" cy="800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7" name="Equation" r:id="rId4" imgW="1244600" imgH="622300" progId="Equation.3">
                  <p:embed/>
                </p:oleObj>
              </mc:Choice>
              <mc:Fallback>
                <p:oleObj name="Equation" r:id="rId4" imgW="1244600" imgH="622300" progId="Equation.3">
                  <p:embed/>
                  <p:pic>
                    <p:nvPicPr>
                      <p:cNvPr id="52" name="Oggetto 51">
                        <a:extLst>
                          <a:ext uri="{FF2B5EF4-FFF2-40B4-BE49-F238E27FC236}">
                            <a16:creationId xmlns:a16="http://schemas.microsoft.com/office/drawing/2014/main" id="{ECC95B47-CF51-7A4B-B476-12A41B1354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1275" y="5381372"/>
                        <a:ext cx="1604103" cy="800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ggetto 52">
            <a:extLst>
              <a:ext uri="{FF2B5EF4-FFF2-40B4-BE49-F238E27FC236}">
                <a16:creationId xmlns:a16="http://schemas.microsoft.com/office/drawing/2014/main" id="{ABED1427-96B7-8740-B929-E9CC2B047E6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98579" y="5325129"/>
          <a:ext cx="1589087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8" name="Equation" r:id="rId6" imgW="1231900" imgH="622300" progId="Equation.3">
                  <p:embed/>
                </p:oleObj>
              </mc:Choice>
              <mc:Fallback>
                <p:oleObj name="Equation" r:id="rId6" imgW="1231900" imgH="622300" progId="Equation.3">
                  <p:embed/>
                  <p:pic>
                    <p:nvPicPr>
                      <p:cNvPr id="53" name="Oggetto 52">
                        <a:extLst>
                          <a:ext uri="{FF2B5EF4-FFF2-40B4-BE49-F238E27FC236}">
                            <a16:creationId xmlns:a16="http://schemas.microsoft.com/office/drawing/2014/main" id="{ABED1427-96B7-8740-B929-E9CC2B047E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98579" y="5325129"/>
                        <a:ext cx="1589087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ggetto 54">
            <a:extLst>
              <a:ext uri="{FF2B5EF4-FFF2-40B4-BE49-F238E27FC236}">
                <a16:creationId xmlns:a16="http://schemas.microsoft.com/office/drawing/2014/main" id="{47AFD909-2874-A248-8E78-5EE5E238B97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06538" y="3832225"/>
          <a:ext cx="18415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9" name="Equation" r:id="rId8" imgW="1054100" imgH="215900" progId="Equation.3">
                  <p:embed/>
                </p:oleObj>
              </mc:Choice>
              <mc:Fallback>
                <p:oleObj name="Equation" r:id="rId8" imgW="1054100" imgH="215900" progId="Equation.3">
                  <p:embed/>
                  <p:pic>
                    <p:nvPicPr>
                      <p:cNvPr id="55" name="Oggetto 54">
                        <a:extLst>
                          <a:ext uri="{FF2B5EF4-FFF2-40B4-BE49-F238E27FC236}">
                            <a16:creationId xmlns:a16="http://schemas.microsoft.com/office/drawing/2014/main" id="{47AFD909-2874-A248-8E78-5EE5E238B9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06538" y="3832225"/>
                        <a:ext cx="184150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ggetto 55">
            <a:extLst>
              <a:ext uri="{FF2B5EF4-FFF2-40B4-BE49-F238E27FC236}">
                <a16:creationId xmlns:a16="http://schemas.microsoft.com/office/drawing/2014/main" id="{B6171B91-CEB6-5548-BCE1-A93FF5F33AB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324475" y="3758082"/>
          <a:ext cx="245427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0" name="Equation" r:id="rId10" imgW="1460500" imgH="254000" progId="Equation.3">
                  <p:embed/>
                </p:oleObj>
              </mc:Choice>
              <mc:Fallback>
                <p:oleObj name="Equation" r:id="rId10" imgW="1460500" imgH="254000" progId="Equation.3">
                  <p:embed/>
                  <p:pic>
                    <p:nvPicPr>
                      <p:cNvPr id="56" name="Oggetto 55">
                        <a:extLst>
                          <a:ext uri="{FF2B5EF4-FFF2-40B4-BE49-F238E27FC236}">
                            <a16:creationId xmlns:a16="http://schemas.microsoft.com/office/drawing/2014/main" id="{B6171B91-CEB6-5548-BCE1-A93FF5F33A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24475" y="3758082"/>
                        <a:ext cx="2454275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ggetto 56">
            <a:extLst>
              <a:ext uri="{FF2B5EF4-FFF2-40B4-BE49-F238E27FC236}">
                <a16:creationId xmlns:a16="http://schemas.microsoft.com/office/drawing/2014/main" id="{7048D1E3-8C40-0044-BD42-617306FD3EB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769225" y="3683000"/>
          <a:ext cx="9302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1" name="Equation" r:id="rId12" imgW="609600" imgH="444500" progId="Equation.3">
                  <p:embed/>
                </p:oleObj>
              </mc:Choice>
              <mc:Fallback>
                <p:oleObj name="Equation" r:id="rId12" imgW="609600" imgH="444500" progId="Equation.3">
                  <p:embed/>
                  <p:pic>
                    <p:nvPicPr>
                      <p:cNvPr id="57" name="Oggetto 56">
                        <a:extLst>
                          <a:ext uri="{FF2B5EF4-FFF2-40B4-BE49-F238E27FC236}">
                            <a16:creationId xmlns:a16="http://schemas.microsoft.com/office/drawing/2014/main" id="{7048D1E3-8C40-0044-BD42-617306FD3E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69225" y="3683000"/>
                        <a:ext cx="930275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ggetto 58">
            <a:extLst>
              <a:ext uri="{FF2B5EF4-FFF2-40B4-BE49-F238E27FC236}">
                <a16:creationId xmlns:a16="http://schemas.microsoft.com/office/drawing/2014/main" id="{31109AD3-0D44-9D4C-BA02-1C6E1B2A7F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744768"/>
              </p:ext>
            </p:extLst>
          </p:nvPr>
        </p:nvGraphicFramePr>
        <p:xfrm>
          <a:off x="5029975" y="2722130"/>
          <a:ext cx="31908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2" name="Equation" r:id="rId14" imgW="1765300" imgH="279400" progId="Equation.3">
                  <p:embed/>
                </p:oleObj>
              </mc:Choice>
              <mc:Fallback>
                <p:oleObj name="Equation" r:id="rId14" imgW="1765300" imgH="279400" progId="Equation.3">
                  <p:embed/>
                  <p:pic>
                    <p:nvPicPr>
                      <p:cNvPr id="59" name="Oggetto 58">
                        <a:extLst>
                          <a:ext uri="{FF2B5EF4-FFF2-40B4-BE49-F238E27FC236}">
                            <a16:creationId xmlns:a16="http://schemas.microsoft.com/office/drawing/2014/main" id="{31109AD3-0D44-9D4C-BA02-1C6E1B2A7F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29975" y="2722130"/>
                        <a:ext cx="319087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Gruppo 60">
            <a:extLst>
              <a:ext uri="{FF2B5EF4-FFF2-40B4-BE49-F238E27FC236}">
                <a16:creationId xmlns:a16="http://schemas.microsoft.com/office/drawing/2014/main" id="{6C810085-836D-EC46-A606-DAFEE6BAE960}"/>
              </a:ext>
            </a:extLst>
          </p:cNvPr>
          <p:cNvGrpSpPr/>
          <p:nvPr/>
        </p:nvGrpSpPr>
        <p:grpSpPr>
          <a:xfrm>
            <a:off x="6183595" y="5364272"/>
            <a:ext cx="629161" cy="773138"/>
            <a:chOff x="1907405" y="5281941"/>
            <a:chExt cx="1066380" cy="1449645"/>
          </a:xfrm>
        </p:grpSpPr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9ADCBCC7-A584-4D44-BED6-B03496E4B9C4}"/>
                </a:ext>
              </a:extLst>
            </p:cNvPr>
            <p:cNvSpPr/>
            <p:nvPr/>
          </p:nvSpPr>
          <p:spPr>
            <a:xfrm>
              <a:off x="1907405" y="5467814"/>
              <a:ext cx="1066380" cy="106878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DEBDBA6F-2FE8-364C-A1A9-DD4302B92850}"/>
                </a:ext>
              </a:extLst>
            </p:cNvPr>
            <p:cNvGrpSpPr/>
            <p:nvPr/>
          </p:nvGrpSpPr>
          <p:grpSpPr>
            <a:xfrm>
              <a:off x="1907405" y="5281941"/>
              <a:ext cx="1066380" cy="1449645"/>
              <a:chOff x="1907405" y="5281941"/>
              <a:chExt cx="1066380" cy="1449645"/>
            </a:xfrm>
          </p:grpSpPr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2ED66115-D098-5447-B783-0C6B8E395F40}"/>
                  </a:ext>
                </a:extLst>
              </p:cNvPr>
              <p:cNvSpPr/>
              <p:nvPr/>
            </p:nvSpPr>
            <p:spPr>
              <a:xfrm>
                <a:off x="1907405" y="5281941"/>
                <a:ext cx="353910" cy="10842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0E5DC268-9BCA-0241-9BDC-6F26433C032B}"/>
                  </a:ext>
                </a:extLst>
              </p:cNvPr>
              <p:cNvSpPr/>
              <p:nvPr/>
            </p:nvSpPr>
            <p:spPr>
              <a:xfrm>
                <a:off x="2619875" y="5281941"/>
                <a:ext cx="353910" cy="10842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24128CBF-CAD9-CB48-80BB-A8334E404124}"/>
                  </a:ext>
                </a:extLst>
              </p:cNvPr>
              <p:cNvSpPr/>
              <p:nvPr/>
            </p:nvSpPr>
            <p:spPr>
              <a:xfrm>
                <a:off x="1938381" y="6623160"/>
                <a:ext cx="353910" cy="10842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ttangolo 66">
                <a:extLst>
                  <a:ext uri="{FF2B5EF4-FFF2-40B4-BE49-F238E27FC236}">
                    <a16:creationId xmlns:a16="http://schemas.microsoft.com/office/drawing/2014/main" id="{13021F50-16B5-634C-9FF6-3E0D065F7BF9}"/>
                  </a:ext>
                </a:extLst>
              </p:cNvPr>
              <p:cNvSpPr/>
              <p:nvPr/>
            </p:nvSpPr>
            <p:spPr>
              <a:xfrm>
                <a:off x="2619875" y="6623160"/>
                <a:ext cx="353910" cy="10842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4D32B8D-C00B-DC43-81FC-F7A103DCD96B}"/>
                  </a:ext>
                </a:extLst>
              </p:cNvPr>
              <p:cNvSpPr txBox="1"/>
              <p:nvPr/>
            </p:nvSpPr>
            <p:spPr>
              <a:xfrm>
                <a:off x="427013" y="2083999"/>
                <a:ext cx="4254242" cy="3118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𝑆𝐶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4D32B8D-C00B-DC43-81FC-F7A103DCD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13" y="2083999"/>
                <a:ext cx="4254242" cy="311880"/>
              </a:xfrm>
              <a:prstGeom prst="rect">
                <a:avLst/>
              </a:prstGeom>
              <a:blipFill>
                <a:blip r:embed="rId16"/>
                <a:stretch>
                  <a:fillRect l="-893" t="-3846" r="-1190" b="-26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589C92F-4B8A-6544-8FDB-81075FFADE6B}"/>
                  </a:ext>
                </a:extLst>
              </p:cNvPr>
              <p:cNvSpPr txBox="1"/>
              <p:nvPr/>
            </p:nvSpPr>
            <p:spPr>
              <a:xfrm>
                <a:off x="5580996" y="2071623"/>
                <a:ext cx="2712922" cy="3242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acc>
                        <m:accPr>
                          <m:chr m:val="̈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acc>
                        <m:accPr>
                          <m:chr m:val="̇"/>
                          <m:ctrl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589C92F-4B8A-6544-8FDB-81075FFAD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996" y="2071623"/>
                <a:ext cx="2712922" cy="324256"/>
              </a:xfrm>
              <a:prstGeom prst="rect">
                <a:avLst/>
              </a:prstGeom>
              <a:blipFill>
                <a:blip r:embed="rId18"/>
                <a:stretch>
                  <a:fillRect l="-1395" t="-11111" r="-2326" b="-259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Segnaposto piè di pagina 33">
            <a:extLst>
              <a:ext uri="{FF2B5EF4-FFF2-40B4-BE49-F238E27FC236}">
                <a16:creationId xmlns:a16="http://schemas.microsoft.com/office/drawing/2014/main" id="{1B804298-73E8-064D-9A5A-BD3AD1AF3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454373E-78E0-1944-B0FE-388583E6A3EE}"/>
                  </a:ext>
                </a:extLst>
              </p:cNvPr>
              <p:cNvSpPr txBox="1"/>
              <p:nvPr/>
            </p:nvSpPr>
            <p:spPr>
              <a:xfrm>
                <a:off x="1506538" y="2816960"/>
                <a:ext cx="1820819" cy="3118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454373E-78E0-1944-B0FE-388583E6A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538" y="2816960"/>
                <a:ext cx="1820819" cy="311880"/>
              </a:xfrm>
              <a:prstGeom prst="rect">
                <a:avLst/>
              </a:prstGeom>
              <a:blipFill>
                <a:blip r:embed="rId19"/>
                <a:stretch>
                  <a:fillRect l="-1389" t="-4000" r="-694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6486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challenge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grpSp>
        <p:nvGrpSpPr>
          <p:cNvPr id="29" name="Gruppo 28"/>
          <p:cNvGrpSpPr/>
          <p:nvPr/>
        </p:nvGrpSpPr>
        <p:grpSpPr>
          <a:xfrm>
            <a:off x="4542500" y="1820099"/>
            <a:ext cx="4377469" cy="2279954"/>
            <a:chOff x="6246355" y="1613543"/>
            <a:chExt cx="2695565" cy="1540121"/>
          </a:xfrm>
        </p:grpSpPr>
        <p:pic>
          <p:nvPicPr>
            <p:cNvPr id="22" name="Picture 19" descr="Dg_10Hz_w:o_Fkick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009" y="1613543"/>
              <a:ext cx="2579911" cy="1400326"/>
            </a:xfrm>
            <a:prstGeom prst="rect">
              <a:avLst/>
            </a:prstGeom>
          </p:spPr>
        </p:pic>
        <p:sp>
          <p:nvSpPr>
            <p:cNvPr id="23" name="TextBox 28"/>
            <p:cNvSpPr txBox="1"/>
            <p:nvPr/>
          </p:nvSpPr>
          <p:spPr>
            <a:xfrm rot="16200000">
              <a:off x="5947106" y="2179917"/>
              <a:ext cx="81394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err="1">
                  <a:latin typeface="Helvetica"/>
                  <a:cs typeface="Helvetica"/>
                </a:rPr>
                <a:t>Δg</a:t>
              </a:r>
              <a:r>
                <a:rPr lang="en-US" sz="800" b="1" dirty="0">
                  <a:latin typeface="Helvetica"/>
                  <a:cs typeface="Helvetica"/>
                </a:rPr>
                <a:t>  [m s</a:t>
              </a:r>
              <a:r>
                <a:rPr lang="en-US" sz="800" b="1" baseline="30000" dirty="0">
                  <a:latin typeface="Helvetica"/>
                  <a:cs typeface="Helvetica"/>
                </a:rPr>
                <a:t>-2</a:t>
              </a:r>
              <a:r>
                <a:rPr lang="en-US" sz="800" b="1" dirty="0">
                  <a:latin typeface="Helvetica"/>
                  <a:cs typeface="Helvetica"/>
                </a:rPr>
                <a:t>]</a:t>
              </a:r>
              <a:endParaRPr lang="en-US" sz="800" dirty="0"/>
            </a:p>
          </p:txBody>
        </p:sp>
        <p:sp>
          <p:nvSpPr>
            <p:cNvPr id="24" name="TextBox 29"/>
            <p:cNvSpPr txBox="1"/>
            <p:nvPr/>
          </p:nvSpPr>
          <p:spPr>
            <a:xfrm>
              <a:off x="7413134" y="2953609"/>
              <a:ext cx="813941" cy="20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latin typeface="Helvetica"/>
                  <a:cs typeface="Helvetica"/>
                </a:rPr>
                <a:t>Time [s]</a:t>
              </a:r>
              <a:endParaRPr lang="en-US" sz="700" dirty="0"/>
            </a:p>
          </p:txBody>
        </p:sp>
      </p:grpSp>
      <p:sp>
        <p:nvSpPr>
          <p:cNvPr id="31" name="TextBox 4"/>
          <p:cNvSpPr txBox="1"/>
          <p:nvPr/>
        </p:nvSpPr>
        <p:spPr>
          <a:xfrm>
            <a:off x="309882" y="1728642"/>
            <a:ext cx="4420435" cy="31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Spectral estimation:</a:t>
            </a:r>
          </a:p>
          <a:p>
            <a:endParaRPr lang="en-US" sz="1000" b="1" dirty="0"/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600" dirty="0"/>
              <a:t>Kicks with high noise configuration 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600" dirty="0"/>
              <a:t>peaks at multiple of  frequency repetition of the experiment</a:t>
            </a:r>
          </a:p>
          <a:p>
            <a:pPr marL="285750" indent="-285750">
              <a:buFont typeface="Arial"/>
              <a:buChar char="•"/>
            </a:pPr>
            <a:endParaRPr lang="en-US" sz="1600" b="1" dirty="0"/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600" dirty="0"/>
              <a:t>Discard kicks in the data series </a:t>
            </a:r>
            <a:r>
              <a:rPr lang="en-US" sz="1600" dirty="0">
                <a:sym typeface="Wingdings"/>
              </a:rPr>
              <a:t> </a:t>
            </a:r>
            <a:r>
              <a:rPr lang="en-US" sz="1600" b="1" dirty="0">
                <a:sym typeface="Wingdings"/>
              </a:rPr>
              <a:t>GAPS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600" i="1" dirty="0"/>
              <a:t>spectral leakage </a:t>
            </a:r>
            <a:r>
              <a:rPr lang="en-US" sz="1600" dirty="0"/>
              <a:t>and </a:t>
            </a:r>
            <a:r>
              <a:rPr lang="en-US" sz="1600" i="1" dirty="0"/>
              <a:t>bias</a:t>
            </a:r>
            <a:r>
              <a:rPr lang="en-US" sz="1600" dirty="0"/>
              <a:t>    			     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500" dirty="0"/>
              <a:t>affect low-frequency part</a:t>
            </a:r>
            <a:r>
              <a:rPr lang="en-US" b="1" dirty="0"/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00" y="3962590"/>
            <a:ext cx="4378469" cy="2369111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EC8D8E5E-E46E-184F-94AE-F5999F66F3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80" y="4883908"/>
            <a:ext cx="2387401" cy="1885537"/>
          </a:xfrm>
          <a:prstGeom prst="rect">
            <a:avLst/>
          </a:prstGeom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id="{8DF05F68-F1E5-F249-98F1-91D81FAC69C1}"/>
              </a:ext>
            </a:extLst>
          </p:cNvPr>
          <p:cNvSpPr/>
          <p:nvPr/>
        </p:nvSpPr>
        <p:spPr>
          <a:xfrm rot="1028163">
            <a:off x="694925" y="5882975"/>
            <a:ext cx="1284073" cy="5104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egnaposto piè di pagina 33">
            <a:extLst>
              <a:ext uri="{FF2B5EF4-FFF2-40B4-BE49-F238E27FC236}">
                <a16:creationId xmlns:a16="http://schemas.microsoft.com/office/drawing/2014/main" id="{49AF678C-489E-E544-933A-0327BA910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BH </a:t>
            </a:r>
            <a:r>
              <a:rPr lang="it-IT" sz="4000" dirty="0" err="1"/>
              <a:t>low</a:t>
            </a:r>
            <a:r>
              <a:rPr lang="it-IT" sz="4000" dirty="0"/>
              <a:t> pass and gap zero </a:t>
            </a:r>
            <a:r>
              <a:rPr lang="it-IT" sz="4000" dirty="0" err="1"/>
              <a:t>approach</a:t>
            </a:r>
            <a:endParaRPr lang="it-IT" sz="4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sp>
        <p:nvSpPr>
          <p:cNvPr id="11" name="TextBox 12"/>
          <p:cNvSpPr txBox="1"/>
          <p:nvPr/>
        </p:nvSpPr>
        <p:spPr>
          <a:xfrm>
            <a:off x="2003755" y="2572614"/>
            <a:ext cx="5053298" cy="1627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sz="1400" b="1" dirty="0">
                <a:latin typeface="Helvetica"/>
                <a:cs typeface="Helvetica"/>
              </a:rPr>
              <a:t>filtering and </a:t>
            </a:r>
            <a:r>
              <a:rPr lang="en-US" sz="1400" b="1" dirty="0" err="1">
                <a:latin typeface="Helvetica"/>
                <a:cs typeface="Helvetica"/>
              </a:rPr>
              <a:t>downsampling</a:t>
            </a:r>
            <a:endParaRPr lang="en-US" sz="1400" b="1" i="1" dirty="0">
              <a:latin typeface="Helvetica"/>
              <a:cs typeface="Helvetica"/>
            </a:endParaRPr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r>
              <a:rPr lang="en-US" sz="1400" i="1" dirty="0" err="1">
                <a:latin typeface="Helvetica"/>
                <a:cs typeface="Helvetica"/>
              </a:rPr>
              <a:t>n</a:t>
            </a:r>
            <a:r>
              <a:rPr lang="en-US" sz="1400" i="1" baseline="-25000" dirty="0" err="1">
                <a:latin typeface="Helvetica"/>
                <a:cs typeface="Helvetica"/>
              </a:rPr>
              <a:t>tot</a:t>
            </a:r>
            <a:r>
              <a:rPr lang="en-US" sz="1400" baseline="-25000" dirty="0">
                <a:latin typeface="Helvetica"/>
                <a:cs typeface="Helvetica"/>
              </a:rPr>
              <a:t>  </a:t>
            </a:r>
            <a:r>
              <a:rPr lang="en-US" sz="1400" dirty="0">
                <a:latin typeface="Helvetica"/>
                <a:cs typeface="Helvetica"/>
              </a:rPr>
              <a:t>per </a:t>
            </a:r>
            <a:r>
              <a:rPr lang="en-US" sz="1400" i="1" dirty="0" err="1">
                <a:latin typeface="Helvetica"/>
                <a:cs typeface="Helvetica"/>
              </a:rPr>
              <a:t>T</a:t>
            </a:r>
            <a:r>
              <a:rPr lang="en-US" sz="1400" i="1" baseline="-25000" dirty="0" err="1">
                <a:latin typeface="Helvetica"/>
                <a:cs typeface="Helvetica"/>
              </a:rPr>
              <a:t>exp</a:t>
            </a:r>
            <a:r>
              <a:rPr lang="en-US" sz="1400" i="1" baseline="-25000" dirty="0">
                <a:latin typeface="Helvetica"/>
                <a:cs typeface="Helvetica"/>
              </a:rPr>
              <a:t> </a:t>
            </a:r>
            <a:r>
              <a:rPr lang="en-US" sz="1400" i="1" dirty="0">
                <a:latin typeface="Helvetica"/>
                <a:cs typeface="Helvetica"/>
              </a:rPr>
              <a:t>, </a:t>
            </a:r>
            <a:r>
              <a:rPr lang="en-US" sz="1400" i="1" dirty="0" err="1">
                <a:latin typeface="Helvetica"/>
                <a:cs typeface="Helvetica"/>
              </a:rPr>
              <a:t>n</a:t>
            </a:r>
            <a:r>
              <a:rPr lang="en-US" sz="1400" i="1" baseline="-25000" dirty="0" err="1">
                <a:latin typeface="Helvetica"/>
                <a:cs typeface="Helvetica"/>
              </a:rPr>
              <a:t>keep</a:t>
            </a:r>
            <a:r>
              <a:rPr lang="en-US" sz="1400" baseline="-25000" dirty="0">
                <a:latin typeface="Helvetica"/>
                <a:cs typeface="Helvetica"/>
              </a:rPr>
              <a:t>  </a:t>
            </a:r>
            <a:r>
              <a:rPr lang="en-US" sz="1400" dirty="0">
                <a:latin typeface="Helvetica"/>
                <a:cs typeface="Helvetica"/>
              </a:rPr>
              <a:t>per </a:t>
            </a:r>
            <a:r>
              <a:rPr lang="en-US" sz="1400" i="1" dirty="0" err="1">
                <a:latin typeface="Helvetica"/>
                <a:cs typeface="Helvetica"/>
              </a:rPr>
              <a:t>T</a:t>
            </a:r>
            <a:r>
              <a:rPr lang="en-US" sz="1400" i="1" baseline="-25000" dirty="0" err="1">
                <a:latin typeface="Helvetica"/>
                <a:cs typeface="Helvetica"/>
              </a:rPr>
              <a:t>fly</a:t>
            </a:r>
            <a:endParaRPr lang="en-US" sz="1400" dirty="0">
              <a:latin typeface="Helvetica"/>
              <a:cs typeface="Helvetica"/>
            </a:endParaRPr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r>
              <a:rPr lang="en-US" sz="1400" i="1" dirty="0" err="1">
                <a:latin typeface="Helvetica"/>
                <a:cs typeface="Helvetica"/>
              </a:rPr>
              <a:t>T</a:t>
            </a:r>
            <a:r>
              <a:rPr lang="en-US" sz="1400" i="1" baseline="-25000" dirty="0" err="1">
                <a:latin typeface="Helvetica"/>
                <a:cs typeface="Helvetica"/>
              </a:rPr>
              <a:t>samp</a:t>
            </a:r>
            <a:r>
              <a:rPr lang="en-US" sz="1400" i="1" dirty="0">
                <a:latin typeface="Helvetica"/>
                <a:cs typeface="Helvetica"/>
              </a:rPr>
              <a:t> = </a:t>
            </a:r>
            <a:r>
              <a:rPr lang="en-US" sz="1400" i="1" dirty="0" err="1">
                <a:latin typeface="Helvetica"/>
                <a:cs typeface="Helvetica"/>
              </a:rPr>
              <a:t>T</a:t>
            </a:r>
            <a:r>
              <a:rPr lang="en-US" sz="1400" i="1" baseline="-25000" dirty="0" err="1">
                <a:latin typeface="Helvetica"/>
                <a:cs typeface="Helvetica"/>
              </a:rPr>
              <a:t>exp</a:t>
            </a:r>
            <a:r>
              <a:rPr lang="en-US" sz="1400" i="1" dirty="0">
                <a:latin typeface="Helvetica"/>
                <a:cs typeface="Helvetica"/>
              </a:rPr>
              <a:t> / </a:t>
            </a:r>
            <a:r>
              <a:rPr lang="en-US" sz="1400" i="1" dirty="0" err="1">
                <a:latin typeface="Helvetica"/>
                <a:cs typeface="Helvetica"/>
              </a:rPr>
              <a:t>n</a:t>
            </a:r>
            <a:r>
              <a:rPr lang="en-US" sz="1400" i="1" baseline="-25000" dirty="0" err="1">
                <a:latin typeface="Helvetica"/>
                <a:cs typeface="Helvetica"/>
              </a:rPr>
              <a:t>tot</a:t>
            </a:r>
            <a:endParaRPr lang="en-US" sz="1400" i="1" baseline="-25000" dirty="0">
              <a:latin typeface="Helvetica"/>
              <a:cs typeface="Helvetica"/>
            </a:endParaRPr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r>
              <a:rPr lang="en-US" sz="1400" dirty="0">
                <a:latin typeface="Helvetica"/>
                <a:cs typeface="Helvetica"/>
              </a:rPr>
              <a:t>BH window, 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endParaRPr lang="en-US" sz="1400" i="1" dirty="0">
              <a:latin typeface="Helvetica"/>
              <a:cs typeface="Helvetica"/>
            </a:endParaRPr>
          </a:p>
        </p:txBody>
      </p:sp>
      <p:graphicFrame>
        <p:nvGraphicFramePr>
          <p:cNvPr id="1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214895"/>
              </p:ext>
            </p:extLst>
          </p:nvPr>
        </p:nvGraphicFramePr>
        <p:xfrm>
          <a:off x="4313046" y="3527651"/>
          <a:ext cx="2735552" cy="330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5" name="Equation" r:id="rId6" imgW="2311400" imgH="279400" progId="Equation.DSMT4">
                  <p:embed/>
                </p:oleObj>
              </mc:Choice>
              <mc:Fallback>
                <p:oleObj name="Equation" r:id="rId6" imgW="23114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13046" y="3527651"/>
                        <a:ext cx="2735552" cy="330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Diagram 19"/>
          <p:cNvGraphicFramePr/>
          <p:nvPr>
            <p:extLst>
              <p:ext uri="{D42A27DB-BD31-4B8C-83A1-F6EECF244321}">
                <p14:modId xmlns:p14="http://schemas.microsoft.com/office/powerpoint/2010/main" val="1334048368"/>
              </p:ext>
            </p:extLst>
          </p:nvPr>
        </p:nvGraphicFramePr>
        <p:xfrm>
          <a:off x="336310" y="1788401"/>
          <a:ext cx="1624180" cy="4671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5" name="Straight Connector 24"/>
          <p:cNvCxnSpPr/>
          <p:nvPr/>
        </p:nvCxnSpPr>
        <p:spPr>
          <a:xfrm flipH="1" flipV="1">
            <a:off x="2341906" y="2525139"/>
            <a:ext cx="1907" cy="3707454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8"/>
          <p:cNvCxnSpPr/>
          <p:nvPr/>
        </p:nvCxnSpPr>
        <p:spPr>
          <a:xfrm flipH="1">
            <a:off x="2327103" y="6236269"/>
            <a:ext cx="268725" cy="0"/>
          </a:xfrm>
          <a:prstGeom prst="line">
            <a:avLst/>
          </a:prstGeom>
          <a:ln>
            <a:solidFill>
              <a:srgbClr val="8EB4E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5"/>
          <p:cNvCxnSpPr/>
          <p:nvPr/>
        </p:nvCxnSpPr>
        <p:spPr>
          <a:xfrm flipH="1">
            <a:off x="2341906" y="2525139"/>
            <a:ext cx="268725" cy="0"/>
          </a:xfrm>
          <a:prstGeom prst="line">
            <a:avLst/>
          </a:prstGeom>
          <a:ln>
            <a:solidFill>
              <a:srgbClr val="8EB4E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uppo 26"/>
          <p:cNvGrpSpPr/>
          <p:nvPr/>
        </p:nvGrpSpPr>
        <p:grpSpPr>
          <a:xfrm>
            <a:off x="3120418" y="3828828"/>
            <a:ext cx="4467728" cy="2403765"/>
            <a:chOff x="2356822" y="4184854"/>
            <a:chExt cx="4492218" cy="2410073"/>
          </a:xfrm>
        </p:grpSpPr>
        <p:pic>
          <p:nvPicPr>
            <p:cNvPr id="10" name="Picture 5" descr="Screen Shot 2016-08-28 at 19.06.38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6822" y="4184854"/>
              <a:ext cx="4492218" cy="2410073"/>
            </a:xfrm>
            <a:prstGeom prst="rect">
              <a:avLst/>
            </a:prstGeom>
          </p:spPr>
        </p:pic>
        <p:sp>
          <p:nvSpPr>
            <p:cNvPr id="22" name="TextBox 27"/>
            <p:cNvSpPr txBox="1"/>
            <p:nvPr/>
          </p:nvSpPr>
          <p:spPr>
            <a:xfrm rot="16200000">
              <a:off x="1979095" y="5857868"/>
              <a:ext cx="1033410" cy="2000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 err="1">
                  <a:latin typeface="Helvetica"/>
                  <a:cs typeface="Helvetica"/>
                </a:rPr>
                <a:t>Δg</a:t>
              </a:r>
              <a:r>
                <a:rPr lang="en-US" sz="700" b="1" dirty="0">
                  <a:latin typeface="Helvetica"/>
                  <a:cs typeface="Helvetica"/>
                </a:rPr>
                <a:t> [m s</a:t>
              </a:r>
              <a:r>
                <a:rPr lang="en-US" sz="700" b="1" baseline="30000" dirty="0">
                  <a:latin typeface="Helvetica"/>
                  <a:cs typeface="Helvetica"/>
                </a:rPr>
                <a:t>-2</a:t>
              </a:r>
              <a:r>
                <a:rPr lang="en-US" sz="700" b="1" dirty="0">
                  <a:latin typeface="Helvetica"/>
                  <a:cs typeface="Helvetica"/>
                </a:rPr>
                <a:t>]</a:t>
              </a:r>
              <a:endParaRPr lang="en-US" sz="700" dirty="0"/>
            </a:p>
          </p:txBody>
        </p:sp>
      </p:grpSp>
      <p:cxnSp>
        <p:nvCxnSpPr>
          <p:cNvPr id="23" name="Straight Connector 28"/>
          <p:cNvCxnSpPr/>
          <p:nvPr/>
        </p:nvCxnSpPr>
        <p:spPr>
          <a:xfrm flipH="1">
            <a:off x="1922663" y="3070201"/>
            <a:ext cx="421150" cy="0"/>
          </a:xfrm>
          <a:prstGeom prst="line">
            <a:avLst/>
          </a:prstGeom>
          <a:ln>
            <a:solidFill>
              <a:srgbClr val="8EB4E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4"/>
          <p:cNvCxnSpPr/>
          <p:nvPr/>
        </p:nvCxnSpPr>
        <p:spPr>
          <a:xfrm>
            <a:off x="1982026" y="2071346"/>
            <a:ext cx="424872" cy="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2519895" y="1872256"/>
                <a:ext cx="4237186" cy="2495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it-IT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it-IT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it-IT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12</m:t>
                          </m:r>
                        </m:sub>
                      </m:sSub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it-IT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12</m:t>
                          </m:r>
                        </m:sub>
                      </m:sSub>
                      <m:r>
                        <a:rPr lang="it-IT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+∆</m:t>
                      </m:r>
                      <m:sSup>
                        <m:sSup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p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it-IT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it-IT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it-IT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it-IT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−∆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𝐷𝐶</m:t>
                          </m:r>
                        </m:sub>
                      </m:sSub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895" y="1872256"/>
                <a:ext cx="4237186" cy="249555"/>
              </a:xfrm>
              <a:prstGeom prst="rect">
                <a:avLst/>
              </a:prstGeom>
              <a:blipFill>
                <a:blip r:embed="rId14"/>
                <a:stretch>
                  <a:fillRect l="-299" t="-4762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6378DF7-B627-3F49-A6D4-32FB7277EBBF}"/>
                  </a:ext>
                </a:extLst>
              </p:cNvPr>
              <p:cNvSpPr txBox="1"/>
              <p:nvPr/>
            </p:nvSpPr>
            <p:spPr>
              <a:xfrm>
                <a:off x="2519895" y="2179356"/>
                <a:ext cx="2167132" cy="25943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𝐼</m:t>
                      </m:r>
                      <m:acc>
                        <m:accPr>
                          <m:chr m:val="̈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𝐼</m:t>
                      </m:r>
                      <m:sSubSup>
                        <m:sSub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acc>
                        <m:accPr>
                          <m:chr m:val="̇"/>
                          <m:ctrl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6378DF7-B627-3F49-A6D4-32FB7277E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895" y="2179356"/>
                <a:ext cx="2167132" cy="259430"/>
              </a:xfrm>
              <a:prstGeom prst="rect">
                <a:avLst/>
              </a:prstGeom>
              <a:blipFill>
                <a:blip r:embed="rId15"/>
                <a:stretch>
                  <a:fillRect l="-1163" t="-14286" r="-2326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egnaposto piè di pagina 33">
            <a:extLst>
              <a:ext uri="{FF2B5EF4-FFF2-40B4-BE49-F238E27FC236}">
                <a16:creationId xmlns:a16="http://schemas.microsoft.com/office/drawing/2014/main" id="{EC52AFAC-5D95-1B49-A372-85A0B07CF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47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C7FE11-99BB-774E-8C3E-16858B979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Torsion pendulum free-fall results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64F8A7-5B66-3D4A-BB7F-B0A9A0852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B7E7F9-C68F-D843-9D73-B4535417A9F0}"/>
              </a:ext>
            </a:extLst>
          </p:cNvPr>
          <p:cNvSpPr txBox="1"/>
          <p:nvPr/>
        </p:nvSpPr>
        <p:spPr>
          <a:xfrm>
            <a:off x="5238422" y="5918736"/>
            <a:ext cx="396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>
                <a:solidFill>
                  <a:srgbClr val="C00000"/>
                </a:solidFill>
              </a:rPr>
              <a:t>Russano</a:t>
            </a:r>
            <a:r>
              <a:rPr lang="pt-BR" i="1" dirty="0">
                <a:solidFill>
                  <a:srgbClr val="C00000"/>
                </a:solidFill>
              </a:rPr>
              <a:t> et al. CQG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b="1" dirty="0">
                <a:solidFill>
                  <a:srgbClr val="C00000"/>
                </a:solidFill>
              </a:rPr>
              <a:t>35</a:t>
            </a:r>
            <a:r>
              <a:rPr lang="pt-BR" dirty="0">
                <a:solidFill>
                  <a:srgbClr val="C00000"/>
                </a:solidFill>
              </a:rPr>
              <a:t> (2018) 035017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DA2935-7278-354D-9E91-5B15CC7BE7DF}"/>
              </a:ext>
            </a:extLst>
          </p:cNvPr>
          <p:cNvSpPr txBox="1"/>
          <p:nvPr/>
        </p:nvSpPr>
        <p:spPr>
          <a:xfrm>
            <a:off x="201478" y="1937288"/>
            <a:ext cx="34871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Torque noise </a:t>
            </a:r>
          </a:p>
          <a:p>
            <a:r>
              <a:rPr lang="en-GB" dirty="0"/>
              <a:t>      </a:t>
            </a:r>
            <a:r>
              <a:rPr lang="en-GB" i="1" dirty="0"/>
              <a:t>2 </a:t>
            </a:r>
            <a:r>
              <a:rPr lang="en-GB" i="1" dirty="0" err="1"/>
              <a:t>fN</a:t>
            </a:r>
            <a:r>
              <a:rPr lang="en-GB" i="1" dirty="0"/>
              <a:t> m Hz</a:t>
            </a:r>
            <a:r>
              <a:rPr lang="en-GB" i="1" baseline="30000" dirty="0"/>
              <a:t>-1/2 </a:t>
            </a:r>
            <a:r>
              <a:rPr lang="en-GB" dirty="0"/>
              <a:t>@ 1 </a:t>
            </a:r>
            <a:r>
              <a:rPr lang="en-GB" dirty="0" err="1"/>
              <a:t>mHz</a:t>
            </a:r>
            <a:endParaRPr lang="en-GB" dirty="0"/>
          </a:p>
          <a:p>
            <a:r>
              <a:rPr lang="en-GB" dirty="0">
                <a:sym typeface="Wingdings" pitchFamily="2" charset="2"/>
              </a:rPr>
              <a:t>       100 </a:t>
            </a:r>
            <a:r>
              <a:rPr lang="en-GB" dirty="0" err="1">
                <a:sym typeface="Wingdings" pitchFamily="2" charset="2"/>
              </a:rPr>
              <a:t>fm</a:t>
            </a:r>
            <a:r>
              <a:rPr lang="en-GB" dirty="0">
                <a:sym typeface="Wingdings" pitchFamily="2" charset="2"/>
              </a:rPr>
              <a:t> s-2 Hz-1/2 	           	  acceleration noise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DC torque </a:t>
            </a:r>
            <a:r>
              <a:rPr lang="en-GB" i="1" dirty="0"/>
              <a:t>10 </a:t>
            </a:r>
            <a:r>
              <a:rPr lang="en-GB" i="1" dirty="0" err="1"/>
              <a:t>pNm</a:t>
            </a: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Excess noise</a:t>
            </a:r>
            <a:r>
              <a:rPr lang="en-GB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Aliasing due to analysing gapped data (cyan)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Aliasing of time stamping and missed sample issues in autocollimator data</a:t>
            </a:r>
          </a:p>
          <a:p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20B3690-6620-9043-8424-7EE4D0802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050" y="2084870"/>
            <a:ext cx="5355384" cy="3748007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40B8D39-F0F0-4345-9C7A-0B36C77CC2AC}"/>
              </a:ext>
            </a:extLst>
          </p:cNvPr>
          <p:cNvSpPr/>
          <p:nvPr/>
        </p:nvSpPr>
        <p:spPr>
          <a:xfrm>
            <a:off x="4573190" y="2448732"/>
            <a:ext cx="2323556" cy="7439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sz="1200" dirty="0">
                <a:solidFill>
                  <a:srgbClr val="FF2F92"/>
                </a:solidFill>
              </a:rPr>
              <a:t>MAGENTA</a:t>
            </a:r>
            <a:r>
              <a:rPr lang="en-GB" sz="1200" dirty="0"/>
              <a:t>: free-fall (BHGZ)</a:t>
            </a:r>
          </a:p>
          <a:p>
            <a:pPr algn="just"/>
            <a:r>
              <a:rPr lang="en-GB" sz="1200" dirty="0">
                <a:solidFill>
                  <a:srgbClr val="00FDFF"/>
                </a:solidFill>
              </a:rPr>
              <a:t>CYAN</a:t>
            </a:r>
            <a:r>
              <a:rPr lang="en-GB" sz="1200" dirty="0"/>
              <a:t>: Continuous (BHGZ)</a:t>
            </a:r>
          </a:p>
          <a:p>
            <a:pPr algn="just"/>
            <a:r>
              <a:rPr lang="en-GB" sz="1200" dirty="0"/>
              <a:t>BLACK: Continuous (std. no gap)</a:t>
            </a:r>
          </a:p>
          <a:p>
            <a:pPr algn="just"/>
            <a:r>
              <a:rPr lang="en-GB" sz="1200" dirty="0">
                <a:solidFill>
                  <a:srgbClr val="00B050"/>
                </a:solidFill>
              </a:rPr>
              <a:t>GREEN</a:t>
            </a:r>
            <a:r>
              <a:rPr lang="en-GB" sz="1200" dirty="0"/>
              <a:t>: LPF original requirements</a:t>
            </a:r>
          </a:p>
        </p:txBody>
      </p:sp>
      <p:sp>
        <p:nvSpPr>
          <p:cNvPr id="13" name="Segnaposto piè di pagina 33">
            <a:extLst>
              <a:ext uri="{FF2B5EF4-FFF2-40B4-BE49-F238E27FC236}">
                <a16:creationId xmlns:a16="http://schemas.microsoft.com/office/drawing/2014/main" id="{2EE7FBA6-DADB-314F-B831-BA4E4B4F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33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Preliminary </a:t>
            </a:r>
            <a:r>
              <a:rPr lang="it-IT" dirty="0" err="1"/>
              <a:t>results</a:t>
            </a:r>
            <a:r>
              <a:rPr lang="it-IT" dirty="0"/>
              <a:t>: </a:t>
            </a:r>
            <a:r>
              <a:rPr lang="it-IT" dirty="0" err="1"/>
              <a:t>Nominal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sp>
        <p:nvSpPr>
          <p:cNvPr id="11" name="CasellaDiTesto 10"/>
          <p:cNvSpPr txBox="1"/>
          <p:nvPr/>
        </p:nvSpPr>
        <p:spPr>
          <a:xfrm>
            <a:off x="399749" y="2559826"/>
            <a:ext cx="26574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b="1" dirty="0" err="1"/>
              <a:t>Confirmation</a:t>
            </a:r>
            <a:r>
              <a:rPr lang="it-IT" b="1" dirty="0"/>
              <a:t> of </a:t>
            </a:r>
            <a:r>
              <a:rPr lang="it-IT" b="1" dirty="0" err="1"/>
              <a:t>noise</a:t>
            </a:r>
            <a:r>
              <a:rPr lang="it-IT" b="1" dirty="0"/>
              <a:t> </a:t>
            </a:r>
            <a:r>
              <a:rPr lang="it-IT" b="1" dirty="0" err="1"/>
              <a:t>reduction</a:t>
            </a:r>
            <a:r>
              <a:rPr lang="it-IT" b="1" dirty="0"/>
              <a:t> in </a:t>
            </a:r>
            <a:r>
              <a:rPr lang="it-IT" b="1" dirty="0" err="1"/>
              <a:t>absence</a:t>
            </a:r>
            <a:r>
              <a:rPr lang="it-IT" b="1" dirty="0"/>
              <a:t> of x-</a:t>
            </a:r>
            <a:r>
              <a:rPr lang="it-IT" b="1" dirty="0" err="1"/>
              <a:t>actuation</a:t>
            </a:r>
            <a:r>
              <a:rPr lang="it-IT" b="1" dirty="0"/>
              <a:t> in </a:t>
            </a:r>
            <a:r>
              <a:rPr lang="it-IT" b="1" dirty="0" err="1"/>
              <a:t>Nominal</a:t>
            </a:r>
            <a:r>
              <a:rPr lang="it-IT" b="1" dirty="0"/>
              <a:t> authority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Agreement with model </a:t>
            </a:r>
            <a:r>
              <a:rPr lang="it-IT" dirty="0" err="1"/>
              <a:t>prediction</a:t>
            </a: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 err="1"/>
              <a:t>Very</a:t>
            </a:r>
            <a:r>
              <a:rPr lang="it-IT" dirty="0"/>
              <a:t> short </a:t>
            </a:r>
            <a:r>
              <a:rPr lang="it-IT" dirty="0" err="1"/>
              <a:t>run</a:t>
            </a:r>
            <a:r>
              <a:rPr lang="it-IT" dirty="0"/>
              <a:t>, 20 h</a:t>
            </a:r>
          </a:p>
        </p:txBody>
      </p:sp>
      <p:sp>
        <p:nvSpPr>
          <p:cNvPr id="3" name="CasellaDiTesto 2"/>
          <p:cNvSpPr txBox="1"/>
          <p:nvPr/>
        </p:nvSpPr>
        <p:spPr>
          <a:xfrm rot="19139582">
            <a:off x="4893454" y="3200659"/>
            <a:ext cx="266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2">
                    <a:alpha val="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PRELIMINARY</a:t>
            </a:r>
          </a:p>
        </p:txBody>
      </p:sp>
      <p:sp>
        <p:nvSpPr>
          <p:cNvPr id="12" name="Segnaposto piè di pagina 33">
            <a:extLst>
              <a:ext uri="{FF2B5EF4-FFF2-40B4-BE49-F238E27FC236}">
                <a16:creationId xmlns:a16="http://schemas.microsoft.com/office/drawing/2014/main" id="{838A4136-FDAA-5D42-9AE3-05FFD6EA4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850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Preliminary </a:t>
            </a:r>
            <a:r>
              <a:rPr lang="it-IT" dirty="0" err="1"/>
              <a:t>results</a:t>
            </a:r>
            <a:r>
              <a:rPr lang="it-IT" dirty="0"/>
              <a:t>: URLA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sp>
        <p:nvSpPr>
          <p:cNvPr id="11" name="TextBox 13"/>
          <p:cNvSpPr txBox="1"/>
          <p:nvPr/>
        </p:nvSpPr>
        <p:spPr>
          <a:xfrm>
            <a:off x="185944" y="2477534"/>
            <a:ext cx="4057447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/>
              <a:t>Standard mode and free-fall consistent at 1𝛔 level 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i="1" dirty="0" err="1">
                <a:latin typeface="Times New Roman"/>
                <a:cs typeface="Times New Roman"/>
              </a:rPr>
              <a:t>ϕ</a:t>
            </a:r>
            <a:r>
              <a:rPr lang="en-US" i="1" dirty="0">
                <a:latin typeface="Times New Roman"/>
                <a:cs typeface="Times New Roman"/>
              </a:rPr>
              <a:t>-</a:t>
            </a:r>
            <a:r>
              <a:rPr lang="en-US" dirty="0"/>
              <a:t>control still present in URLA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/>
              <a:t>upper limit for LISA (</a:t>
            </a:r>
            <a:r>
              <a:rPr lang="en-US" i="1" dirty="0" err="1"/>
              <a:t>γ</a:t>
            </a:r>
            <a:r>
              <a:rPr lang="en-US" i="1" baseline="-25000" dirty="0" err="1">
                <a:latin typeface="Times New Roman"/>
                <a:cs typeface="Times New Roman"/>
              </a:rPr>
              <a:t>ϕ</a:t>
            </a:r>
            <a:r>
              <a:rPr lang="en-US" i="1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~ 1.2 </a:t>
            </a:r>
            <a:r>
              <a:rPr lang="en-US" dirty="0" err="1">
                <a:latin typeface="Times New Roman"/>
                <a:cs typeface="Times New Roman"/>
              </a:rPr>
              <a:t>nrad</a:t>
            </a:r>
            <a:r>
              <a:rPr lang="en-US" dirty="0">
                <a:latin typeface="Times New Roman"/>
                <a:cs typeface="Times New Roman"/>
              </a:rPr>
              <a:t>/s</a:t>
            </a:r>
            <a:r>
              <a:rPr lang="en-US" baseline="30000" dirty="0">
                <a:latin typeface="Times New Roman"/>
                <a:cs typeface="Times New Roman"/>
              </a:rPr>
              <a:t>2</a:t>
            </a:r>
            <a:r>
              <a:rPr lang="en-US" dirty="0"/>
              <a:t>)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/>
              <a:t>Confirmation of actuator calibration accuracy        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b="1" dirty="0"/>
              <a:t>LPF results consolidated </a:t>
            </a:r>
            <a:r>
              <a:rPr lang="en-US" dirty="0"/>
              <a:t>   		</a:t>
            </a:r>
          </a:p>
        </p:txBody>
      </p:sp>
      <p:sp>
        <p:nvSpPr>
          <p:cNvPr id="12" name="CasellaDiTesto 11"/>
          <p:cNvSpPr txBox="1"/>
          <p:nvPr/>
        </p:nvSpPr>
        <p:spPr>
          <a:xfrm rot="19139582">
            <a:off x="6620222" y="4057909"/>
            <a:ext cx="266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2">
                    <a:alpha val="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PRELIMINARY</a:t>
            </a:r>
          </a:p>
        </p:txBody>
      </p:sp>
      <p:sp>
        <p:nvSpPr>
          <p:cNvPr id="13" name="TextBox 33"/>
          <p:cNvSpPr txBox="1"/>
          <p:nvPr/>
        </p:nvSpPr>
        <p:spPr>
          <a:xfrm>
            <a:off x="6604167" y="5039879"/>
            <a:ext cx="1062995" cy="246221"/>
          </a:xfrm>
          <a:prstGeom prst="rect">
            <a:avLst/>
          </a:prstGeom>
          <a:solidFill>
            <a:srgbClr val="00B0F0">
              <a:alpha val="1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x-</a:t>
            </a:r>
            <a:r>
              <a:rPr lang="en-US" sz="1000" b="1" i="1" dirty="0" err="1">
                <a:solidFill>
                  <a:srgbClr val="0070C0"/>
                </a:solidFill>
              </a:rPr>
              <a:t>ϕ</a:t>
            </a:r>
            <a:r>
              <a:rPr lang="en-US" sz="1000" b="1" dirty="0">
                <a:solidFill>
                  <a:srgbClr val="0070C0"/>
                </a:solidFill>
              </a:rPr>
              <a:t> control</a:t>
            </a:r>
          </a:p>
        </p:txBody>
      </p:sp>
      <p:sp>
        <p:nvSpPr>
          <p:cNvPr id="14" name="TextBox 33"/>
          <p:cNvSpPr txBox="1"/>
          <p:nvPr/>
        </p:nvSpPr>
        <p:spPr>
          <a:xfrm>
            <a:off x="4960612" y="5353171"/>
            <a:ext cx="868690" cy="246221"/>
          </a:xfrm>
          <a:prstGeom prst="rect">
            <a:avLst/>
          </a:prstGeom>
          <a:solidFill>
            <a:srgbClr val="FF3ED4">
              <a:alpha val="1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err="1">
                <a:solidFill>
                  <a:srgbClr val="7030A0"/>
                </a:solidFill>
              </a:rPr>
              <a:t>ϕ</a:t>
            </a:r>
            <a:r>
              <a:rPr lang="en-US" sz="1000" b="1" dirty="0">
                <a:solidFill>
                  <a:srgbClr val="7030A0"/>
                </a:solidFill>
              </a:rPr>
              <a:t> control</a:t>
            </a:r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5510228" y="5130966"/>
            <a:ext cx="148595" cy="123110"/>
          </a:xfrm>
          <a:prstGeom prst="straightConnector1">
            <a:avLst/>
          </a:prstGeom>
          <a:ln>
            <a:solidFill>
              <a:srgbClr val="FF3E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6381742" y="5162989"/>
            <a:ext cx="195264" cy="12311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piè di pagina 33">
            <a:extLst>
              <a:ext uri="{FF2B5EF4-FFF2-40B4-BE49-F238E27FC236}">
                <a16:creationId xmlns:a16="http://schemas.microsoft.com/office/drawing/2014/main" id="{D66889F9-589A-4F40-B0D6-6EC9EE12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36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1488" y="1640744"/>
            <a:ext cx="8386761" cy="450627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it-IT" dirty="0"/>
          </a:p>
          <a:p>
            <a:pPr>
              <a:buFont typeface="Arial" charset="0"/>
              <a:buChar char="•"/>
            </a:pPr>
            <a:r>
              <a:rPr lang="it-IT" dirty="0"/>
              <a:t> Free-</a:t>
            </a:r>
            <a:r>
              <a:rPr lang="it-IT" dirty="0" err="1"/>
              <a:t>fall</a:t>
            </a:r>
            <a:r>
              <a:rPr lang="it-IT" dirty="0"/>
              <a:t> </a:t>
            </a:r>
            <a:r>
              <a:rPr lang="it-IT" dirty="0" err="1"/>
              <a:t>implementation</a:t>
            </a:r>
            <a:r>
              <a:rPr lang="it-IT" dirty="0"/>
              <a:t> </a:t>
            </a:r>
            <a:r>
              <a:rPr lang="it-IT" dirty="0" err="1"/>
              <a:t>successful</a:t>
            </a:r>
            <a:r>
              <a:rPr lang="it-IT" dirty="0"/>
              <a:t> on-</a:t>
            </a:r>
            <a:r>
              <a:rPr lang="it-IT" dirty="0" err="1"/>
              <a:t>ground</a:t>
            </a:r>
            <a:r>
              <a:rPr lang="it-IT" dirty="0"/>
              <a:t> and in-</a:t>
            </a:r>
            <a:r>
              <a:rPr lang="it-IT" dirty="0" err="1"/>
              <a:t>flight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>
              <a:buFont typeface="Arial" charset="0"/>
              <a:buChar char="•"/>
            </a:pPr>
            <a:r>
              <a:rPr lang="it-IT" dirty="0"/>
              <a:t> </a:t>
            </a:r>
            <a:r>
              <a:rPr lang="it-IT" dirty="0" err="1"/>
              <a:t>Torsion</a:t>
            </a:r>
            <a:r>
              <a:rPr lang="it-IT" dirty="0"/>
              <a:t> </a:t>
            </a:r>
            <a:r>
              <a:rPr lang="it-IT" dirty="0" err="1"/>
              <a:t>pendulum</a:t>
            </a:r>
            <a:r>
              <a:rPr lang="it-IT" dirty="0"/>
              <a:t> </a:t>
            </a:r>
            <a:r>
              <a:rPr lang="it-IT" dirty="0" err="1"/>
              <a:t>measurement</a:t>
            </a:r>
            <a:r>
              <a:rPr lang="it-IT" dirty="0"/>
              <a:t> </a:t>
            </a:r>
            <a:r>
              <a:rPr lang="it-IT" dirty="0" err="1"/>
              <a:t>limited</a:t>
            </a:r>
            <a:r>
              <a:rPr lang="it-IT" dirty="0"/>
              <a:t> by </a:t>
            </a:r>
            <a:r>
              <a:rPr lang="it-IT" dirty="0" err="1"/>
              <a:t>dynamic</a:t>
            </a:r>
            <a:r>
              <a:rPr lang="it-IT" dirty="0"/>
              <a:t> </a:t>
            </a:r>
            <a:r>
              <a:rPr lang="it-IT" dirty="0" err="1"/>
              <a:t>range</a:t>
            </a:r>
            <a:r>
              <a:rPr lang="it-IT" dirty="0"/>
              <a:t> </a:t>
            </a:r>
            <a:r>
              <a:rPr lang="it-IT" dirty="0" err="1"/>
              <a:t>issues</a:t>
            </a:r>
            <a:r>
              <a:rPr lang="it-IT" dirty="0"/>
              <a:t> and </a:t>
            </a:r>
            <a:r>
              <a:rPr lang="it-IT" dirty="0" err="1"/>
              <a:t>aliasing</a:t>
            </a:r>
            <a:r>
              <a:rPr lang="it-IT" dirty="0"/>
              <a:t> in </a:t>
            </a:r>
            <a:r>
              <a:rPr lang="it-IT" dirty="0" err="1"/>
              <a:t>gapped</a:t>
            </a:r>
            <a:r>
              <a:rPr lang="it-IT" dirty="0"/>
              <a:t> data </a:t>
            </a:r>
          </a:p>
          <a:p>
            <a:pPr>
              <a:buFont typeface="Arial" charset="0"/>
              <a:buChar char="•"/>
            </a:pPr>
            <a:endParaRPr lang="it-IT" dirty="0"/>
          </a:p>
          <a:p>
            <a:pPr>
              <a:buFont typeface="Arial" charset="0"/>
              <a:buChar char="•"/>
            </a:pPr>
            <a:r>
              <a:rPr lang="it-IT" b="1" dirty="0"/>
              <a:t> In-</a:t>
            </a:r>
            <a:r>
              <a:rPr lang="it-IT" b="1" dirty="0" err="1"/>
              <a:t>flight</a:t>
            </a:r>
            <a:r>
              <a:rPr lang="it-IT" b="1" dirty="0"/>
              <a:t> </a:t>
            </a:r>
            <a:r>
              <a:rPr lang="it-IT" b="1" dirty="0" err="1"/>
              <a:t>independent</a:t>
            </a:r>
            <a:r>
              <a:rPr lang="it-IT" b="1" dirty="0"/>
              <a:t> </a:t>
            </a:r>
            <a:r>
              <a:rPr lang="it-IT" b="1" dirty="0" err="1"/>
              <a:t>measurement</a:t>
            </a:r>
            <a:r>
              <a:rPr lang="it-IT" b="1" dirty="0"/>
              <a:t> of </a:t>
            </a:r>
            <a:r>
              <a:rPr lang="it-IT" b="1" dirty="0" err="1"/>
              <a:t>low</a:t>
            </a:r>
            <a:r>
              <a:rPr lang="it-IT" b="1" dirty="0"/>
              <a:t> </a:t>
            </a:r>
            <a:r>
              <a:rPr lang="it-IT" b="1" dirty="0" err="1"/>
              <a:t>frequency</a:t>
            </a:r>
            <a:r>
              <a:rPr lang="it-IT" b="1" dirty="0"/>
              <a:t> </a:t>
            </a:r>
            <a:r>
              <a:rPr lang="it-IT" b="1" dirty="0" err="1"/>
              <a:t>acceleration</a:t>
            </a:r>
            <a:r>
              <a:rPr lang="it-IT" b="1" dirty="0"/>
              <a:t> </a:t>
            </a:r>
            <a:r>
              <a:rPr lang="it-IT" b="1" dirty="0" err="1"/>
              <a:t>noise</a:t>
            </a:r>
            <a:endParaRPr lang="it-IT" b="1" dirty="0"/>
          </a:p>
          <a:p>
            <a:pPr>
              <a:buFont typeface="Arial" charset="0"/>
              <a:buChar char="•"/>
            </a:pPr>
            <a:endParaRPr lang="it-IT" dirty="0"/>
          </a:p>
          <a:p>
            <a:pPr>
              <a:buFont typeface="Arial" charset="0"/>
              <a:buChar char="•"/>
            </a:pPr>
            <a:r>
              <a:rPr lang="it-IT" dirty="0"/>
              <a:t> </a:t>
            </a:r>
            <a:r>
              <a:rPr lang="it-IT" dirty="0" err="1"/>
              <a:t>Effectively</a:t>
            </a:r>
            <a:r>
              <a:rPr lang="it-IT" dirty="0"/>
              <a:t> </a:t>
            </a:r>
            <a:r>
              <a:rPr lang="it-IT" dirty="0" err="1"/>
              <a:t>reduction</a:t>
            </a:r>
            <a:r>
              <a:rPr lang="it-IT" dirty="0"/>
              <a:t> of </a:t>
            </a:r>
            <a:r>
              <a:rPr lang="it-IT" dirty="0" err="1"/>
              <a:t>noise</a:t>
            </a:r>
            <a:r>
              <a:rPr lang="it-IT" dirty="0"/>
              <a:t> in </a:t>
            </a:r>
            <a:r>
              <a:rPr lang="it-IT" dirty="0" err="1"/>
              <a:t>absence</a:t>
            </a:r>
            <a:r>
              <a:rPr lang="it-IT" dirty="0"/>
              <a:t> of x-</a:t>
            </a:r>
            <a:r>
              <a:rPr lang="it-IT" dirty="0" err="1"/>
              <a:t>actuation</a:t>
            </a:r>
            <a:r>
              <a:rPr lang="it-IT" dirty="0"/>
              <a:t> with high force </a:t>
            </a:r>
            <a:r>
              <a:rPr lang="it-IT" dirty="0" err="1"/>
              <a:t>configuration</a:t>
            </a:r>
            <a:r>
              <a:rPr lang="it-IT" dirty="0"/>
              <a:t> (</a:t>
            </a:r>
            <a:r>
              <a:rPr lang="it-IT" dirty="0" err="1"/>
              <a:t>Nominal</a:t>
            </a:r>
            <a:r>
              <a:rPr lang="it-IT" dirty="0"/>
              <a:t>)  </a:t>
            </a:r>
          </a:p>
          <a:p>
            <a:pPr>
              <a:buFont typeface="Arial" charset="0"/>
              <a:buChar char="•"/>
            </a:pPr>
            <a:endParaRPr lang="it-IT" dirty="0"/>
          </a:p>
          <a:p>
            <a:pPr>
              <a:buFont typeface="Arial" charset="0"/>
              <a:buChar char="•"/>
            </a:pPr>
            <a:endParaRPr lang="it-IT" dirty="0"/>
          </a:p>
          <a:p>
            <a:pPr>
              <a:buFont typeface="Arial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sp>
        <p:nvSpPr>
          <p:cNvPr id="10" name="Segnaposto piè di pagina 33">
            <a:extLst>
              <a:ext uri="{FF2B5EF4-FFF2-40B4-BE49-F238E27FC236}">
                <a16:creationId xmlns:a16="http://schemas.microsoft.com/office/drawing/2014/main" id="{65977489-A088-EF42-B89A-D1DB6C7AA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79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Thank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!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sp>
        <p:nvSpPr>
          <p:cNvPr id="10" name="Segnaposto piè di pagina 33">
            <a:extLst>
              <a:ext uri="{FF2B5EF4-FFF2-40B4-BE49-F238E27FC236}">
                <a16:creationId xmlns:a16="http://schemas.microsoft.com/office/drawing/2014/main" id="{5E94C5C8-7F46-814D-815B-4DAEF5B31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0D6093DF-92DF-F84A-B746-3422AB8FB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32" y="3801377"/>
            <a:ext cx="4593150" cy="25244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LISA </a:t>
            </a:r>
            <a:r>
              <a:rPr lang="it-IT" sz="4000" dirty="0" err="1"/>
              <a:t>Pathfinder</a:t>
            </a:r>
            <a:r>
              <a:rPr lang="it-IT" sz="4000" dirty="0"/>
              <a:t>, </a:t>
            </a:r>
            <a:r>
              <a:rPr lang="it-IT" sz="4000" dirty="0" err="1"/>
              <a:t>accelerometer</a:t>
            </a:r>
            <a:r>
              <a:rPr lang="it-IT" sz="4000" dirty="0"/>
              <a:t> mode on the road to LISA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</a:t>
            </a:fld>
            <a:endParaRPr lang="en-US" dirty="0"/>
          </a:p>
        </p:txBody>
      </p:sp>
      <p:grpSp>
        <p:nvGrpSpPr>
          <p:cNvPr id="33" name="Gruppo 32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sp>
        <p:nvSpPr>
          <p:cNvPr id="34" name="Segnaposto piè di pagina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5655850" y="2370028"/>
            <a:ext cx="247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</a:rPr>
              <a:t>PRL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b="1" dirty="0">
                <a:solidFill>
                  <a:srgbClr val="C00000"/>
                </a:solidFill>
              </a:rPr>
              <a:t>116</a:t>
            </a:r>
            <a:r>
              <a:rPr lang="pt-BR" dirty="0">
                <a:solidFill>
                  <a:srgbClr val="C00000"/>
                </a:solidFill>
              </a:rPr>
              <a:t> (2016) 231101</a:t>
            </a:r>
          </a:p>
          <a:p>
            <a:r>
              <a:rPr lang="pt-BR" i="1" dirty="0">
                <a:solidFill>
                  <a:srgbClr val="C00000"/>
                </a:solidFill>
              </a:rPr>
              <a:t>PRL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b="1" dirty="0">
                <a:solidFill>
                  <a:srgbClr val="C00000"/>
                </a:solidFill>
              </a:rPr>
              <a:t>120</a:t>
            </a:r>
            <a:r>
              <a:rPr lang="pt-BR" dirty="0">
                <a:solidFill>
                  <a:srgbClr val="C00000"/>
                </a:solidFill>
              </a:rPr>
              <a:t> (2018) 061101</a:t>
            </a:r>
          </a:p>
        </p:txBody>
      </p:sp>
      <p:grpSp>
        <p:nvGrpSpPr>
          <p:cNvPr id="37" name="Gruppo 36"/>
          <p:cNvGrpSpPr/>
          <p:nvPr/>
        </p:nvGrpSpPr>
        <p:grpSpPr>
          <a:xfrm>
            <a:off x="4594862" y="1699576"/>
            <a:ext cx="4719621" cy="2926862"/>
            <a:chOff x="24049297" y="9851586"/>
            <a:chExt cx="4282132" cy="2151560"/>
          </a:xfrm>
        </p:grpSpPr>
        <p:sp>
          <p:nvSpPr>
            <p:cNvPr id="38" name="CasellaDiTesto 37"/>
            <p:cNvSpPr txBox="1"/>
            <p:nvPr/>
          </p:nvSpPr>
          <p:spPr>
            <a:xfrm>
              <a:off x="24049297" y="9851586"/>
              <a:ext cx="4092466" cy="520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/>
                <a:t>Measured differential </a:t>
              </a:r>
            </a:p>
            <a:p>
              <a:pPr algn="ctr"/>
              <a:r>
                <a:rPr lang="en-US" sz="2000" u="sng" dirty="0"/>
                <a:t>acceleration noise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sellaDiTesto 38"/>
                <p:cNvSpPr txBox="1"/>
                <p:nvPr/>
              </p:nvSpPr>
              <p:spPr>
                <a:xfrm>
                  <a:off x="24302317" y="11275851"/>
                  <a:ext cx="4029112" cy="727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600" b="0" i="1" smtClean="0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it-IT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sub>
                        <m:sup>
                          <m:r>
                            <a:rPr lang="it-IT" sz="1600" b="0" i="1" smtClean="0">
                              <a:latin typeface="Cambria Math" charset="0"/>
                            </a:rPr>
                            <m:t>1/2</m:t>
                          </m:r>
                        </m:sup>
                      </m:sSubSup>
                      <m:r>
                        <a:rPr lang="it-IT" sz="16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1.74</m:t>
                          </m:r>
                          <m:r>
                            <a:rPr lang="it-IT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±0.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  <m:r>
                            <a:rPr lang="it-IT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e>
                      </m:d>
                      <m:r>
                        <a:rPr lang="it-IT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𝐻𝑧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it-IT" sz="1600" dirty="0">
                      <a:ea typeface="Cambria Math" charset="0"/>
                    </a:rPr>
                    <a:t>  </a:t>
                  </a:r>
                  <a:r>
                    <a:rPr lang="it-IT" sz="1600" dirty="0"/>
                    <a:t>above 2 </a:t>
                  </a:r>
                  <a:r>
                    <a:rPr lang="it-IT" sz="1600" dirty="0" err="1"/>
                    <a:t>mHz</a:t>
                  </a:r>
                  <a:endParaRPr lang="it-IT" sz="1600" dirty="0"/>
                </a:p>
                <a:p>
                  <a:r>
                    <a:rPr lang="it-IT" sz="1600" dirty="0"/>
                    <a:t>	</a:t>
                  </a:r>
                  <a14:m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</m:t>
                          </m:r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𝑓𝑚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/√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𝐻𝑧</m:t>
                      </m:r>
                    </m:oMath>
                  </a14:m>
                  <a:r>
                    <a:rPr lang="it-IT" sz="1600" dirty="0"/>
                    <a:t> </a:t>
                  </a:r>
                  <a:r>
                    <a:rPr lang="it-IT" sz="1600" dirty="0" err="1"/>
                    <a:t>at</a:t>
                  </a:r>
                  <a:r>
                    <a:rPr lang="it-IT" sz="1600" dirty="0"/>
                    <a:t> 20 </a:t>
                  </a:r>
                  <a:r>
                    <a:rPr lang="it-IT" sz="1600" dirty="0" err="1"/>
                    <a:t>μHz</a:t>
                  </a:r>
                  <a:endParaRPr lang="it-IT" sz="1600" dirty="0"/>
                </a:p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600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it-IT" sz="1600" i="1">
                              <a:latin typeface="Cambria Math" charset="0"/>
                            </a:rPr>
                            <m:t>1/2</m:t>
                          </m:r>
                        </m:sup>
                      </m:sSubSup>
                      <m:r>
                        <a:rPr lang="it-IT" sz="1600" i="1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34.8</m:t>
                          </m:r>
                          <m:r>
                            <a:rPr lang="it-IT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±0.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e>
                      </m:d>
                      <m:r>
                        <a:rPr lang="it-IT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𝐻𝑧</m:t>
                          </m:r>
                        </m:e>
                      </m:rad>
                    </m:oMath>
                  </a14:m>
                  <a:r>
                    <a:rPr lang="it-IT" sz="1600" dirty="0"/>
                    <a:t> over 30 </a:t>
                  </a:r>
                  <a:r>
                    <a:rPr lang="it-IT" sz="1600" dirty="0" err="1"/>
                    <a:t>mHz</a:t>
                  </a:r>
                  <a:endParaRPr lang="it-IT" sz="1600" dirty="0"/>
                </a:p>
              </p:txBody>
            </p:sp>
          </mc:Choice>
          <mc:Fallback xmlns="">
            <p:sp>
              <p:nvSpPr>
                <p:cNvPr id="39" name="CasellaDiTes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02317" y="11275851"/>
                  <a:ext cx="4029112" cy="727295"/>
                </a:xfrm>
                <a:prstGeom prst="rect">
                  <a:avLst/>
                </a:prstGeom>
                <a:blipFill>
                  <a:blip r:embed="rId7"/>
                  <a:stretch>
                    <a:fillRect t="-31646" b="-63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" name="Picture 3"/>
          <p:cNvPicPr>
            <a:picLocks noChangeAspect="1"/>
          </p:cNvPicPr>
          <p:nvPr/>
        </p:nvPicPr>
        <p:blipFill rotWithShape="1">
          <a:blip r:embed="rId8"/>
          <a:srcRect l="3249" t="7049" r="3679" b="3946"/>
          <a:stretch/>
        </p:blipFill>
        <p:spPr>
          <a:xfrm>
            <a:off x="822960" y="1899462"/>
            <a:ext cx="3837919" cy="19191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84" y="4373156"/>
            <a:ext cx="2185986" cy="2185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6035773" y="3121168"/>
                <a:ext cx="16245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it-IT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r>
                        <a:rPr lang="it-IT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it-IT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it-IT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773" y="3121168"/>
                <a:ext cx="1624547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o 23"/>
          <p:cNvGrpSpPr/>
          <p:nvPr/>
        </p:nvGrpSpPr>
        <p:grpSpPr>
          <a:xfrm rot="18168183">
            <a:off x="4056016" y="5283904"/>
            <a:ext cx="1343025" cy="307777"/>
            <a:chOff x="598562" y="5331429"/>
            <a:chExt cx="1343025" cy="307777"/>
          </a:xfrm>
        </p:grpSpPr>
        <p:sp>
          <p:nvSpPr>
            <p:cNvPr id="25" name="Rettangolo arrotondato 24"/>
            <p:cNvSpPr/>
            <p:nvPr/>
          </p:nvSpPr>
          <p:spPr>
            <a:xfrm>
              <a:off x="643676" y="5395268"/>
              <a:ext cx="1226472" cy="2439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598562" y="5331429"/>
              <a:ext cx="13430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/>
                <a:t>Readout</a:t>
              </a:r>
              <a:r>
                <a:rPr lang="it-IT" sz="1400" dirty="0"/>
                <a:t> </a:t>
              </a:r>
              <a:r>
                <a:rPr lang="it-IT" sz="1400" dirty="0" err="1"/>
                <a:t>noise</a:t>
              </a:r>
              <a:endParaRPr lang="it-I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183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LPF standard control mode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1" y="1855582"/>
            <a:ext cx="3643313" cy="216601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71950" y="2000250"/>
            <a:ext cx="4400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/>
              <a:t>TM1 </a:t>
            </a:r>
            <a:r>
              <a:rPr lang="it-IT" dirty="0" err="1"/>
              <a:t>reference</a:t>
            </a:r>
            <a:r>
              <a:rPr lang="it-IT" dirty="0"/>
              <a:t> frame for drag free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TM2 </a:t>
            </a:r>
            <a:r>
              <a:rPr lang="it-IT" dirty="0" err="1"/>
              <a:t>electrostatic</a:t>
            </a:r>
            <a:r>
              <a:rPr lang="it-IT" dirty="0"/>
              <a:t> </a:t>
            </a:r>
            <a:r>
              <a:rPr lang="it-IT" dirty="0" err="1"/>
              <a:t>suspension</a:t>
            </a:r>
            <a:endParaRPr lang="it-IT" dirty="0"/>
          </a:p>
        </p:txBody>
      </p:sp>
      <p:grpSp>
        <p:nvGrpSpPr>
          <p:cNvPr id="16" name="Gruppo 15"/>
          <p:cNvGrpSpPr/>
          <p:nvPr/>
        </p:nvGrpSpPr>
        <p:grpSpPr>
          <a:xfrm>
            <a:off x="4280351" y="3099420"/>
            <a:ext cx="4292381" cy="923330"/>
            <a:chOff x="4171950" y="2937965"/>
            <a:chExt cx="4292381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ttangolo 10"/>
                <p:cNvSpPr/>
                <p:nvPr/>
              </p:nvSpPr>
              <p:spPr>
                <a:xfrm>
                  <a:off x="4171950" y="3136132"/>
                  <a:ext cx="170283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r>
                          <a:rPr lang="it-IT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  <m:r>
                          <a:rPr lang="it-IT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it-IT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12</m:t>
                            </m:r>
                          </m:sub>
                        </m:sSub>
                        <m:r>
                          <a:rPr lang="it-IT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1" name="Rettangolo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950" y="3136132"/>
                  <a:ext cx="1702837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96721" b="-11967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e 11"/>
            <p:cNvSpPr/>
            <p:nvPr/>
          </p:nvSpPr>
          <p:spPr>
            <a:xfrm>
              <a:off x="5429249" y="3121844"/>
              <a:ext cx="397609" cy="478606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Connettore 2 13"/>
            <p:cNvCxnSpPr/>
            <p:nvPr/>
          </p:nvCxnSpPr>
          <p:spPr>
            <a:xfrm>
              <a:off x="6015038" y="3361147"/>
              <a:ext cx="36670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/>
            <p:cNvSpPr txBox="1"/>
            <p:nvPr/>
          </p:nvSpPr>
          <p:spPr>
            <a:xfrm>
              <a:off x="6649819" y="2937965"/>
              <a:ext cx="18145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accent2"/>
                  </a:solidFill>
                </a:rPr>
                <a:t>COMMANDED</a:t>
              </a:r>
            </a:p>
            <a:p>
              <a:pPr algn="ctr"/>
              <a:r>
                <a:rPr lang="it-IT" dirty="0">
                  <a:solidFill>
                    <a:schemeClr val="accent2"/>
                  </a:solidFill>
                </a:rPr>
                <a:t>COMPENSATION FORCE</a:t>
              </a:r>
            </a:p>
          </p:txBody>
        </p:sp>
      </p:grpSp>
      <p:graphicFrame>
        <p:nvGraphicFramePr>
          <p:cNvPr id="1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48614"/>
              </p:ext>
            </p:extLst>
          </p:nvPr>
        </p:nvGraphicFramePr>
        <p:xfrm>
          <a:off x="5001104" y="4469673"/>
          <a:ext cx="2986088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" name="Equation" r:id="rId9" imgW="2120900" imgH="787400" progId="Equation.DSMT4">
                  <p:embed/>
                </p:oleObj>
              </mc:Choice>
              <mc:Fallback>
                <p:oleObj name="Equation" r:id="rId9" imgW="2120900" imgH="787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01104" y="4469673"/>
                        <a:ext cx="2986088" cy="110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412912" y="4469673"/>
            <a:ext cx="3759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err="1"/>
              <a:t>Need</a:t>
            </a:r>
            <a:r>
              <a:rPr lang="it-IT" dirty="0"/>
              <a:t> for </a:t>
            </a:r>
            <a:r>
              <a:rPr lang="it-IT" b="1" dirty="0" err="1"/>
              <a:t>actuator</a:t>
            </a:r>
            <a:r>
              <a:rPr lang="it-IT" b="1" dirty="0"/>
              <a:t> </a:t>
            </a:r>
            <a:r>
              <a:rPr lang="it-IT" b="1" dirty="0" err="1"/>
              <a:t>calibration</a:t>
            </a:r>
            <a:endParaRPr lang="it-IT" b="1" dirty="0"/>
          </a:p>
          <a:p>
            <a:pPr marL="285750" indent="-285750">
              <a:buFont typeface="Arial" charset="0"/>
              <a:buChar char="•"/>
            </a:pPr>
            <a:endParaRPr lang="it-IT" b="1" dirty="0"/>
          </a:p>
          <a:p>
            <a:pPr marL="285750" indent="-285750">
              <a:buFont typeface="Arial" charset="0"/>
              <a:buChar char="•"/>
            </a:pPr>
            <a:r>
              <a:rPr lang="it-IT" b="1" dirty="0"/>
              <a:t>Voltage </a:t>
            </a:r>
            <a:r>
              <a:rPr lang="it-IT" b="1" dirty="0" err="1"/>
              <a:t>noise</a:t>
            </a:r>
            <a:r>
              <a:rPr lang="it-IT" b="1" dirty="0"/>
              <a:t> </a:t>
            </a:r>
            <a:r>
              <a:rPr lang="it-IT" dirty="0"/>
              <a:t>of the </a:t>
            </a:r>
            <a:r>
              <a:rPr lang="it-IT" dirty="0" err="1"/>
              <a:t>actuator</a:t>
            </a:r>
            <a:r>
              <a:rPr lang="it-IT" dirty="0"/>
              <a:t> </a:t>
            </a:r>
            <a:r>
              <a:rPr lang="it-IT" dirty="0" err="1"/>
              <a:t>introduces</a:t>
            </a:r>
            <a:r>
              <a:rPr lang="it-IT" dirty="0"/>
              <a:t> an extra force </a:t>
            </a:r>
            <a:r>
              <a:rPr lang="it-IT" dirty="0" err="1"/>
              <a:t>noise</a:t>
            </a:r>
            <a:r>
              <a:rPr lang="it-IT" dirty="0"/>
              <a:t> in the </a:t>
            </a:r>
            <a:r>
              <a:rPr lang="it-IT" dirty="0" err="1"/>
              <a:t>lower</a:t>
            </a:r>
            <a:r>
              <a:rPr lang="it-IT" dirty="0"/>
              <a:t> band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4783225" y="5725990"/>
            <a:ext cx="3583535" cy="361320"/>
            <a:chOff x="158358" y="5609487"/>
            <a:chExt cx="3583535" cy="3613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/>
                <p:cNvSpPr txBox="1"/>
                <p:nvPr/>
              </p:nvSpPr>
              <p:spPr>
                <a:xfrm>
                  <a:off x="158358" y="5609487"/>
                  <a:ext cx="2462277" cy="3441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600" b="0" i="1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𝛿</m:t>
                                </m:r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𝑎𝑐𝑡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charset="0"/>
                                      </a:rPr>
                                      <m:t>𝑎𝑐𝑡</m:t>
                                    </m:r>
                                  </m:sub>
                                </m:sSub>
                              </m:den>
                            </m:f>
                          </m:sub>
                          <m:sup>
                            <m:r>
                              <a:rPr lang="it-IT" sz="1600" b="0" i="1" smtClean="0">
                                <a:latin typeface="Cambria Math" charset="0"/>
                              </a:rPr>
                              <m:t>1/2</m:t>
                            </m:r>
                          </m:sup>
                        </m:sSubSup>
                        <m: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~</m:t>
                        </m:r>
                        <m:r>
                          <a:rPr lang="it-IT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3−8 </m:t>
                        </m:r>
                        <m:r>
                          <a:rPr lang="it-IT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𝑝𝑝𝑚</m:t>
                        </m:r>
                        <m:r>
                          <a:rPr lang="it-IT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𝐻𝑧</m:t>
                            </m:r>
                          </m:e>
                        </m:rad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3" name="CasellaDiTesto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358" y="5609487"/>
                  <a:ext cx="2462277" cy="34413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485" t="-85965" r="-990" b="-13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CasellaDiTesto 18"/>
            <p:cNvSpPr txBox="1"/>
            <p:nvPr/>
          </p:nvSpPr>
          <p:spPr>
            <a:xfrm>
              <a:off x="2621758" y="5632253"/>
              <a:ext cx="11201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@ 1 </a:t>
              </a:r>
              <a:r>
                <a:rPr lang="it-IT" sz="1600" dirty="0" err="1"/>
                <a:t>mHz</a:t>
              </a:r>
              <a:endParaRPr lang="it-IT" sz="1600" dirty="0"/>
            </a:p>
          </p:txBody>
        </p:sp>
      </p:grpSp>
      <p:sp>
        <p:nvSpPr>
          <p:cNvPr id="21" name="Segnaposto piè di pagina 33">
            <a:extLst>
              <a:ext uri="{FF2B5EF4-FFF2-40B4-BE49-F238E27FC236}">
                <a16:creationId xmlns:a16="http://schemas.microsoft.com/office/drawing/2014/main" id="{11C08B74-AD49-EC4E-90BF-1B15A2FE1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5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dirty="0" err="1"/>
              <a:t>Pre-flight</a:t>
            </a:r>
            <a:r>
              <a:rPr lang="it-IT" sz="4400" dirty="0"/>
              <a:t> X-</a:t>
            </a:r>
            <a:r>
              <a:rPr lang="it-IT" sz="4400" dirty="0" err="1"/>
              <a:t>axis</a:t>
            </a:r>
            <a:r>
              <a:rPr lang="it-IT" sz="4400" dirty="0"/>
              <a:t> </a:t>
            </a:r>
            <a:r>
              <a:rPr lang="it-IT" sz="4400" dirty="0" err="1"/>
              <a:t>actuation</a:t>
            </a:r>
            <a:r>
              <a:rPr lang="it-IT" sz="4400" dirty="0"/>
              <a:t> </a:t>
            </a:r>
            <a:r>
              <a:rPr lang="it-IT" sz="4400" dirty="0" err="1"/>
              <a:t>noise</a:t>
            </a:r>
            <a:endParaRPr lang="it-IT" sz="4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sp>
        <p:nvSpPr>
          <p:cNvPr id="10" name="Freccia angolare in su 9"/>
          <p:cNvSpPr/>
          <p:nvPr/>
        </p:nvSpPr>
        <p:spPr>
          <a:xfrm rot="5400000">
            <a:off x="4950850" y="5402593"/>
            <a:ext cx="457200" cy="44291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400906" y="5300884"/>
            <a:ext cx="358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/>
                </a:solidFill>
              </a:rPr>
              <a:t>DESIGNED A MEASUREMENT </a:t>
            </a:r>
          </a:p>
          <a:p>
            <a:pPr algn="ctr"/>
            <a:r>
              <a:rPr lang="it-IT" b="1" dirty="0">
                <a:solidFill>
                  <a:schemeClr val="accent2"/>
                </a:solidFill>
              </a:rPr>
              <a:t>FREE OF ACTUATION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4730391" y="3311227"/>
                <a:ext cx="4070709" cy="2098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it-IT" dirty="0"/>
                  <a:t>X </a:t>
                </a:r>
                <a:r>
                  <a:rPr lang="it-IT" dirty="0" err="1"/>
                  <a:t>actuation</a:t>
                </a:r>
                <a:r>
                  <a:rPr lang="it-IT" dirty="0"/>
                  <a:t> </a:t>
                </a:r>
                <a:r>
                  <a:rPr lang="it-IT" dirty="0" err="1"/>
                  <a:t>was</a:t>
                </a:r>
                <a:r>
                  <a:rPr lang="it-IT" dirty="0"/>
                  <a:t> </a:t>
                </a:r>
                <a:r>
                  <a:rPr lang="it-IT" dirty="0" err="1"/>
                  <a:t>considered</a:t>
                </a:r>
                <a:r>
                  <a:rPr lang="it-IT" dirty="0"/>
                  <a:t> the </a:t>
                </a:r>
                <a:r>
                  <a:rPr lang="it-IT" dirty="0" err="1"/>
                  <a:t>dominant</a:t>
                </a:r>
                <a:r>
                  <a:rPr lang="it-IT" dirty="0"/>
                  <a:t> </a:t>
                </a:r>
                <a:r>
                  <a:rPr lang="it-IT" dirty="0" err="1"/>
                  <a:t>known</a:t>
                </a:r>
                <a:r>
                  <a:rPr lang="it-IT" dirty="0"/>
                  <a:t> </a:t>
                </a:r>
                <a:r>
                  <a:rPr lang="it-IT" dirty="0" err="1"/>
                  <a:t>noise</a:t>
                </a:r>
                <a:r>
                  <a:rPr lang="it-IT" dirty="0"/>
                  <a:t> </a:t>
                </a:r>
                <a:r>
                  <a:rPr lang="it-IT" dirty="0" err="1"/>
                  <a:t>sources</a:t>
                </a:r>
                <a:r>
                  <a:rPr lang="it-IT" dirty="0"/>
                  <a:t> </a:t>
                </a:r>
                <a:r>
                  <a:rPr lang="it-IT" dirty="0" err="1"/>
                  <a:t>based</a:t>
                </a:r>
                <a:r>
                  <a:rPr lang="it-IT" dirty="0"/>
                  <a:t>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</m:e>
                      <m:sub>
                        <m:r>
                          <a:rPr lang="it-IT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𝐷𝐶</m:t>
                        </m:r>
                      </m:sub>
                    </m:sSub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it-IT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600</m:t>
                    </m:r>
                    <m:f>
                      <m:fPr>
                        <m:type m:val="lin"/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𝑝𝑚</m:t>
                        </m:r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it-IT" dirty="0"/>
              </a:p>
              <a:p>
                <a:pPr marL="285750" indent="-285750">
                  <a:buFont typeface="Arial" charset="0"/>
                  <a:buChar char="•"/>
                </a:pPr>
                <a:endParaRPr lang="it-IT" b="1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it-IT" b="1" dirty="0"/>
                  <a:t>X-</a:t>
                </a:r>
                <a:r>
                  <a:rPr lang="it-IT" b="1" dirty="0" err="1"/>
                  <a:t>actuation</a:t>
                </a:r>
                <a:r>
                  <a:rPr lang="it-IT" b="1" dirty="0"/>
                  <a:t> </a:t>
                </a:r>
                <a:r>
                  <a:rPr lang="it-IT" b="1" dirty="0" err="1"/>
                  <a:t>not</a:t>
                </a:r>
                <a:r>
                  <a:rPr lang="it-IT" b="1" dirty="0"/>
                  <a:t> </a:t>
                </a:r>
                <a:r>
                  <a:rPr lang="it-IT" b="1" dirty="0" err="1"/>
                  <a:t>present</a:t>
                </a:r>
                <a:r>
                  <a:rPr lang="it-IT" b="1" dirty="0"/>
                  <a:t> in LISA </a:t>
                </a:r>
                <a:r>
                  <a:rPr lang="it-IT" dirty="0" err="1"/>
                  <a:t>configuration</a:t>
                </a:r>
                <a:endParaRPr lang="it-IT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391" y="3311227"/>
                <a:ext cx="4070709" cy="2098138"/>
              </a:xfrm>
              <a:prstGeom prst="rect">
                <a:avLst/>
              </a:prstGeom>
              <a:blipFill rotWithShape="0">
                <a:blip r:embed="rId5"/>
                <a:stretch>
                  <a:fillRect l="-1048" t="-14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o 17"/>
          <p:cNvGrpSpPr/>
          <p:nvPr/>
        </p:nvGrpSpPr>
        <p:grpSpPr>
          <a:xfrm>
            <a:off x="1587159" y="1829473"/>
            <a:ext cx="5870921" cy="1183893"/>
            <a:chOff x="323850" y="1800896"/>
            <a:chExt cx="8388350" cy="1687581"/>
          </a:xfrm>
        </p:grpSpPr>
        <p:grpSp>
          <p:nvGrpSpPr>
            <p:cNvPr id="16" name="Gruppo 15"/>
            <p:cNvGrpSpPr/>
            <p:nvPr/>
          </p:nvGrpSpPr>
          <p:grpSpPr>
            <a:xfrm>
              <a:off x="342900" y="1800896"/>
              <a:ext cx="8369300" cy="1687581"/>
              <a:chOff x="342900" y="1815184"/>
              <a:chExt cx="8369300" cy="1687581"/>
            </a:xfrm>
          </p:grpSpPr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000" y="1815184"/>
                <a:ext cx="3048000" cy="254000"/>
              </a:xfrm>
              <a:prstGeom prst="rect">
                <a:avLst/>
              </a:prstGeom>
            </p:spPr>
          </p:pic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900" y="2069855"/>
                <a:ext cx="8369300" cy="1054100"/>
              </a:xfrm>
              <a:prstGeom prst="rect">
                <a:avLst/>
              </a:prstGeom>
            </p:spPr>
          </p:pic>
          <p:pic>
            <p:nvPicPr>
              <p:cNvPr id="15" name="Immagine 1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6076" b="-9750"/>
              <a:stretch/>
            </p:blipFill>
            <p:spPr>
              <a:xfrm>
                <a:off x="342900" y="3070682"/>
                <a:ext cx="4471988" cy="432083"/>
              </a:xfrm>
              <a:prstGeom prst="rect">
                <a:avLst/>
              </a:prstGeom>
            </p:spPr>
          </p:pic>
        </p:grpSp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236"/>
            <a:stretch/>
          </p:blipFill>
          <p:spPr>
            <a:xfrm>
              <a:off x="323850" y="3079649"/>
              <a:ext cx="8369300" cy="134548"/>
            </a:xfrm>
            <a:prstGeom prst="rect">
              <a:avLst/>
            </a:prstGeom>
          </p:spPr>
        </p:pic>
      </p:grp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/>
          <a:stretch/>
        </p:blipFill>
        <p:spPr>
          <a:xfrm>
            <a:off x="77685" y="2952245"/>
            <a:ext cx="4652706" cy="3363458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 rot="1407415">
            <a:off x="1102284" y="4834799"/>
            <a:ext cx="896459" cy="3211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igura a mano libera 25"/>
          <p:cNvSpPr/>
          <p:nvPr/>
        </p:nvSpPr>
        <p:spPr>
          <a:xfrm>
            <a:off x="981856" y="5089161"/>
            <a:ext cx="2061147" cy="264548"/>
          </a:xfrm>
          <a:custGeom>
            <a:avLst/>
            <a:gdLst>
              <a:gd name="connsiteX0" fmla="*/ 0 w 2061147"/>
              <a:gd name="connsiteY0" fmla="*/ 0 h 264548"/>
              <a:gd name="connsiteX1" fmla="*/ 299803 w 2061147"/>
              <a:gd name="connsiteY1" fmla="*/ 112426 h 264548"/>
              <a:gd name="connsiteX2" fmla="*/ 554636 w 2061147"/>
              <a:gd name="connsiteY2" fmla="*/ 179882 h 264548"/>
              <a:gd name="connsiteX3" fmla="*/ 831954 w 2061147"/>
              <a:gd name="connsiteY3" fmla="*/ 232347 h 264548"/>
              <a:gd name="connsiteX4" fmla="*/ 1154242 w 2061147"/>
              <a:gd name="connsiteY4" fmla="*/ 262328 h 264548"/>
              <a:gd name="connsiteX5" fmla="*/ 1431560 w 2061147"/>
              <a:gd name="connsiteY5" fmla="*/ 262328 h 264548"/>
              <a:gd name="connsiteX6" fmla="*/ 1633928 w 2061147"/>
              <a:gd name="connsiteY6" fmla="*/ 262328 h 264548"/>
              <a:gd name="connsiteX7" fmla="*/ 1821305 w 2061147"/>
              <a:gd name="connsiteY7" fmla="*/ 262328 h 264548"/>
              <a:gd name="connsiteX8" fmla="*/ 2001187 w 2061147"/>
              <a:gd name="connsiteY8" fmla="*/ 262328 h 264548"/>
              <a:gd name="connsiteX9" fmla="*/ 2061147 w 2061147"/>
              <a:gd name="connsiteY9" fmla="*/ 262328 h 26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1147" h="264548">
                <a:moveTo>
                  <a:pt x="0" y="0"/>
                </a:moveTo>
                <a:cubicBezTo>
                  <a:pt x="103682" y="41223"/>
                  <a:pt x="207364" y="82446"/>
                  <a:pt x="299803" y="112426"/>
                </a:cubicBezTo>
                <a:cubicBezTo>
                  <a:pt x="392242" y="142406"/>
                  <a:pt x="465944" y="159895"/>
                  <a:pt x="554636" y="179882"/>
                </a:cubicBezTo>
                <a:cubicBezTo>
                  <a:pt x="643328" y="199869"/>
                  <a:pt x="732020" y="218606"/>
                  <a:pt x="831954" y="232347"/>
                </a:cubicBezTo>
                <a:cubicBezTo>
                  <a:pt x="931888" y="246088"/>
                  <a:pt x="1054308" y="257331"/>
                  <a:pt x="1154242" y="262328"/>
                </a:cubicBezTo>
                <a:cubicBezTo>
                  <a:pt x="1254176" y="267325"/>
                  <a:pt x="1431560" y="262328"/>
                  <a:pt x="1431560" y="262328"/>
                </a:cubicBezTo>
                <a:lnTo>
                  <a:pt x="1633928" y="262328"/>
                </a:lnTo>
                <a:lnTo>
                  <a:pt x="1821305" y="262328"/>
                </a:lnTo>
                <a:lnTo>
                  <a:pt x="2001187" y="262328"/>
                </a:lnTo>
                <a:lnTo>
                  <a:pt x="2061147" y="26232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egnaposto piè di pagina 33">
            <a:extLst>
              <a:ext uri="{FF2B5EF4-FFF2-40B4-BE49-F238E27FC236}">
                <a16:creationId xmlns:a16="http://schemas.microsoft.com/office/drawing/2014/main" id="{63E4FA84-ED47-4B4C-8F81-3C3092E1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5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Free-</a:t>
            </a:r>
            <a:r>
              <a:rPr lang="it-IT" dirty="0" err="1"/>
              <a:t>fall</a:t>
            </a:r>
            <a:r>
              <a:rPr lang="it-IT" dirty="0"/>
              <a:t> control mode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pic>
        <p:nvPicPr>
          <p:cNvPr id="20" name="Immagin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10" y="509864"/>
            <a:ext cx="1339750" cy="151410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368207" y="2384384"/>
            <a:ext cx="589461" cy="615917"/>
          </a:xfrm>
          <a:prstGeom prst="rect">
            <a:avLst/>
          </a:prstGeom>
          <a:gradFill flip="none" rotWithShape="1">
            <a:gsLst>
              <a:gs pos="7000">
                <a:srgbClr val="0070C0"/>
              </a:gs>
              <a:gs pos="34000">
                <a:srgbClr val="FFC000"/>
              </a:gs>
              <a:gs pos="70000">
                <a:srgbClr val="FFFF00"/>
              </a:gs>
              <a:gs pos="55000">
                <a:srgbClr val="FFFF00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782603" y="2544309"/>
            <a:ext cx="585604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522148" y="2085521"/>
            <a:ext cx="1289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SC gravity</a:t>
            </a:r>
          </a:p>
        </p:txBody>
      </p:sp>
      <p:cxnSp>
        <p:nvCxnSpPr>
          <p:cNvPr id="19" name="Connettore 2 18"/>
          <p:cNvCxnSpPr/>
          <p:nvPr/>
        </p:nvCxnSpPr>
        <p:spPr>
          <a:xfrm>
            <a:off x="782603" y="2781120"/>
            <a:ext cx="623180" cy="62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612962" y="3539251"/>
            <a:ext cx="2293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A</a:t>
            </a:r>
            <a:r>
              <a:rPr lang="en-US" sz="1600" dirty="0" err="1">
                <a:solidFill>
                  <a:srgbClr val="C00000"/>
                </a:solidFill>
              </a:rPr>
              <a:t>ctuate</a:t>
            </a:r>
            <a:r>
              <a:rPr lang="en-US" sz="1600" dirty="0">
                <a:solidFill>
                  <a:srgbClr val="C00000"/>
                </a:solidFill>
              </a:rPr>
              <a:t> &lt;1% of time</a:t>
            </a:r>
          </a:p>
        </p:txBody>
      </p:sp>
      <p:pic>
        <p:nvPicPr>
          <p:cNvPr id="47" name="Picture 1" descr="ts_f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16" y="4043701"/>
            <a:ext cx="3757187" cy="2159867"/>
          </a:xfrm>
          <a:prstGeom prst="rect">
            <a:avLst/>
          </a:prstGeom>
        </p:spPr>
      </p:pic>
      <p:pic>
        <p:nvPicPr>
          <p:cNvPr id="48" name="Picture 4" descr="Screen Shot 2016-08-27 at 16.59.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4" y="3886332"/>
            <a:ext cx="3245186" cy="2379219"/>
          </a:xfrm>
          <a:prstGeom prst="rect">
            <a:avLst/>
          </a:prstGeom>
        </p:spPr>
      </p:pic>
      <p:sp>
        <p:nvSpPr>
          <p:cNvPr id="49" name="TextBox 6"/>
          <p:cNvSpPr txBox="1"/>
          <p:nvPr/>
        </p:nvSpPr>
        <p:spPr>
          <a:xfrm>
            <a:off x="3508899" y="4129527"/>
            <a:ext cx="1701593" cy="2052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dirty="0"/>
              <a:t>Experiment configuration:</a:t>
            </a:r>
          </a:p>
          <a:p>
            <a:pPr algn="just">
              <a:lnSpc>
                <a:spcPct val="130000"/>
              </a:lnSpc>
            </a:pPr>
            <a:endParaRPr lang="en-US" sz="1400" dirty="0"/>
          </a:p>
          <a:p>
            <a:pPr algn="just">
              <a:lnSpc>
                <a:spcPct val="130000"/>
              </a:lnSpc>
            </a:pPr>
            <a:r>
              <a:rPr lang="en-US" sz="1400" b="1" dirty="0" err="1"/>
              <a:t>T</a:t>
            </a:r>
            <a:r>
              <a:rPr lang="en-US" sz="1400" b="1" baseline="-25000" dirty="0" err="1"/>
              <a:t>exp</a:t>
            </a:r>
            <a:r>
              <a:rPr lang="en-US" sz="1400" b="1" dirty="0"/>
              <a:t> = 350.2 s</a:t>
            </a:r>
          </a:p>
          <a:p>
            <a:pPr algn="just">
              <a:lnSpc>
                <a:spcPct val="130000"/>
              </a:lnSpc>
            </a:pPr>
            <a:r>
              <a:rPr lang="en-US" sz="1400" b="1" dirty="0" err="1"/>
              <a:t>f</a:t>
            </a:r>
            <a:r>
              <a:rPr lang="en-US" sz="1400" b="1" baseline="-25000" dirty="0" err="1"/>
              <a:t>exp</a:t>
            </a:r>
            <a:r>
              <a:rPr lang="en-US" sz="1400" b="1" baseline="-25000" dirty="0"/>
              <a:t> </a:t>
            </a:r>
            <a:r>
              <a:rPr lang="en-US" sz="1400" b="1" dirty="0"/>
              <a:t>≈ 2.85 </a:t>
            </a:r>
            <a:r>
              <a:rPr lang="en-US" sz="1400" b="1" dirty="0" err="1"/>
              <a:t>mHz</a:t>
            </a:r>
            <a:endParaRPr lang="en-US" sz="1400" b="1" dirty="0"/>
          </a:p>
          <a:p>
            <a:pPr algn="just">
              <a:lnSpc>
                <a:spcPct val="130000"/>
              </a:lnSpc>
            </a:pPr>
            <a:r>
              <a:rPr lang="en-US" sz="1400" b="1" dirty="0" err="1"/>
              <a:t>T</a:t>
            </a:r>
            <a:r>
              <a:rPr lang="en-US" sz="1400" b="1" baseline="-25000" dirty="0" err="1"/>
              <a:t>fly</a:t>
            </a:r>
            <a:r>
              <a:rPr lang="en-US" sz="1400" b="1" dirty="0"/>
              <a:t> = 349.2 ÷ 345.2 s</a:t>
            </a:r>
          </a:p>
          <a:p>
            <a:pPr algn="just">
              <a:lnSpc>
                <a:spcPct val="130000"/>
              </a:lnSpc>
            </a:pPr>
            <a:r>
              <a:rPr lang="en-US" sz="1400" b="1" dirty="0" err="1"/>
              <a:t>T</a:t>
            </a:r>
            <a:r>
              <a:rPr lang="en-US" sz="1400" b="1" baseline="-25000" dirty="0" err="1"/>
              <a:t>imp</a:t>
            </a:r>
            <a:r>
              <a:rPr lang="en-US" sz="1400" b="1" dirty="0"/>
              <a:t> = 1 ÷ 5 s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220328" y="2981100"/>
            <a:ext cx="1655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Compensation force</a:t>
            </a:r>
          </a:p>
        </p:txBody>
      </p:sp>
      <p:grpSp>
        <p:nvGrpSpPr>
          <p:cNvPr id="54" name="Gruppo 53"/>
          <p:cNvGrpSpPr/>
          <p:nvPr/>
        </p:nvGrpSpPr>
        <p:grpSpPr>
          <a:xfrm>
            <a:off x="1225550" y="2384384"/>
            <a:ext cx="11009" cy="597191"/>
            <a:chOff x="1225550" y="2384384"/>
            <a:chExt cx="11009" cy="597191"/>
          </a:xfrm>
        </p:grpSpPr>
        <p:cxnSp>
          <p:nvCxnSpPr>
            <p:cNvPr id="12" name="Connettore 1 11"/>
            <p:cNvCxnSpPr/>
            <p:nvPr/>
          </p:nvCxnSpPr>
          <p:spPr>
            <a:xfrm>
              <a:off x="1225550" y="2384384"/>
              <a:ext cx="3482" cy="270326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>
              <a:off x="1233077" y="2711249"/>
              <a:ext cx="3482" cy="270326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po 54"/>
          <p:cNvGrpSpPr/>
          <p:nvPr/>
        </p:nvGrpSpPr>
        <p:grpSpPr>
          <a:xfrm>
            <a:off x="2108263" y="2412653"/>
            <a:ext cx="15465" cy="597191"/>
            <a:chOff x="1225550" y="2384384"/>
            <a:chExt cx="15465" cy="597191"/>
          </a:xfrm>
        </p:grpSpPr>
        <p:cxnSp>
          <p:nvCxnSpPr>
            <p:cNvPr id="56" name="Connettore 1 55"/>
            <p:cNvCxnSpPr/>
            <p:nvPr/>
          </p:nvCxnSpPr>
          <p:spPr>
            <a:xfrm>
              <a:off x="1225550" y="2384384"/>
              <a:ext cx="3482" cy="270326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/>
            <p:cNvCxnSpPr/>
            <p:nvPr/>
          </p:nvCxnSpPr>
          <p:spPr>
            <a:xfrm>
              <a:off x="1237533" y="2711249"/>
              <a:ext cx="3482" cy="270326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rapezio 69"/>
          <p:cNvSpPr/>
          <p:nvPr/>
        </p:nvSpPr>
        <p:spPr>
          <a:xfrm rot="16200000">
            <a:off x="2189042" y="2544632"/>
            <a:ext cx="629264" cy="38835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3" name="Gruppo 72"/>
          <p:cNvGrpSpPr/>
          <p:nvPr/>
        </p:nvGrpSpPr>
        <p:grpSpPr>
          <a:xfrm>
            <a:off x="3542849" y="2056984"/>
            <a:ext cx="2591005" cy="1795154"/>
            <a:chOff x="3542849" y="2056984"/>
            <a:chExt cx="2591005" cy="1795154"/>
          </a:xfrm>
        </p:grpSpPr>
        <p:grpSp>
          <p:nvGrpSpPr>
            <p:cNvPr id="36" name="Gruppo 35"/>
            <p:cNvGrpSpPr/>
            <p:nvPr/>
          </p:nvGrpSpPr>
          <p:grpSpPr>
            <a:xfrm>
              <a:off x="3542849" y="2056984"/>
              <a:ext cx="2591005" cy="1795154"/>
              <a:chOff x="1816639" y="1294773"/>
              <a:chExt cx="2591005" cy="1795154"/>
            </a:xfrm>
          </p:grpSpPr>
          <p:sp>
            <p:nvSpPr>
              <p:cNvPr id="37" name="Rettangolo 36"/>
              <p:cNvSpPr/>
              <p:nvPr/>
            </p:nvSpPr>
            <p:spPr>
              <a:xfrm>
                <a:off x="2461527" y="1580150"/>
                <a:ext cx="589461" cy="615917"/>
              </a:xfrm>
              <a:prstGeom prst="rect">
                <a:avLst/>
              </a:prstGeom>
              <a:gradFill flip="none" rotWithShape="1">
                <a:gsLst>
                  <a:gs pos="0">
                    <a:srgbClr val="0070C0"/>
                  </a:gs>
                  <a:gs pos="34000">
                    <a:srgbClr val="FFC000"/>
                  </a:gs>
                  <a:gs pos="53000">
                    <a:srgbClr val="FFFF00"/>
                  </a:gs>
                  <a:gs pos="73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igura a mano libera 39"/>
              <p:cNvSpPr/>
              <p:nvPr/>
            </p:nvSpPr>
            <p:spPr>
              <a:xfrm>
                <a:off x="2139576" y="1299882"/>
                <a:ext cx="1344706" cy="1299883"/>
              </a:xfrm>
              <a:custGeom>
                <a:avLst/>
                <a:gdLst>
                  <a:gd name="connsiteX0" fmla="*/ 0 w 1344706"/>
                  <a:gd name="connsiteY0" fmla="*/ 0 h 1299883"/>
                  <a:gd name="connsiteX1" fmla="*/ 1105647 w 1344706"/>
                  <a:gd name="connsiteY1" fmla="*/ 0 h 1299883"/>
                  <a:gd name="connsiteX2" fmla="*/ 1344706 w 1344706"/>
                  <a:gd name="connsiteY2" fmla="*/ 239059 h 1299883"/>
                  <a:gd name="connsiteX3" fmla="*/ 1344706 w 1344706"/>
                  <a:gd name="connsiteY3" fmla="*/ 1105647 h 1299883"/>
                  <a:gd name="connsiteX4" fmla="*/ 1075765 w 1344706"/>
                  <a:gd name="connsiteY4" fmla="*/ 1299883 h 1299883"/>
                  <a:gd name="connsiteX5" fmla="*/ 44824 w 1344706"/>
                  <a:gd name="connsiteY5" fmla="*/ 1284942 h 129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4706" h="1299883">
                    <a:moveTo>
                      <a:pt x="0" y="0"/>
                    </a:moveTo>
                    <a:lnTo>
                      <a:pt x="1105647" y="0"/>
                    </a:lnTo>
                    <a:lnTo>
                      <a:pt x="1344706" y="239059"/>
                    </a:lnTo>
                    <a:lnTo>
                      <a:pt x="1344706" y="1105647"/>
                    </a:lnTo>
                    <a:lnTo>
                      <a:pt x="1075765" y="1299883"/>
                    </a:lnTo>
                    <a:lnTo>
                      <a:pt x="44824" y="1284942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Connettore 2 42"/>
              <p:cNvCxnSpPr/>
              <p:nvPr/>
            </p:nvCxnSpPr>
            <p:spPr>
              <a:xfrm flipH="1">
                <a:off x="1846774" y="1739511"/>
                <a:ext cx="585604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CasellaDiTesto 43"/>
              <p:cNvSpPr txBox="1"/>
              <p:nvPr/>
            </p:nvSpPr>
            <p:spPr>
              <a:xfrm>
                <a:off x="1816639" y="1294773"/>
                <a:ext cx="12897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</a:rPr>
                  <a:t>SC gravity</a:t>
                </a:r>
              </a:p>
            </p:txBody>
          </p:sp>
          <p:sp>
            <p:nvSpPr>
              <p:cNvPr id="45" name="CasellaDiTesto 44"/>
              <p:cNvSpPr txBox="1"/>
              <p:nvPr/>
            </p:nvSpPr>
            <p:spPr>
              <a:xfrm>
                <a:off x="2113986" y="2751373"/>
                <a:ext cx="22936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C00000"/>
                    </a:solidFill>
                  </a:rPr>
                  <a:t>Free </a:t>
                </a:r>
                <a:r>
                  <a:rPr lang="it-IT" sz="1600" dirty="0" err="1">
                    <a:solidFill>
                      <a:srgbClr val="C00000"/>
                    </a:solidFill>
                  </a:rPr>
                  <a:t>phase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58" name="Gruppo 57"/>
            <p:cNvGrpSpPr/>
            <p:nvPr/>
          </p:nvGrpSpPr>
          <p:grpSpPr>
            <a:xfrm>
              <a:off x="4047454" y="2351159"/>
              <a:ext cx="5787" cy="597191"/>
              <a:chOff x="1223245" y="2384384"/>
              <a:chExt cx="5787" cy="597191"/>
            </a:xfrm>
          </p:grpSpPr>
          <p:cxnSp>
            <p:nvCxnSpPr>
              <p:cNvPr id="59" name="Connettore 1 58"/>
              <p:cNvCxnSpPr/>
              <p:nvPr/>
            </p:nvCxnSpPr>
            <p:spPr>
              <a:xfrm>
                <a:off x="1225550" y="2384384"/>
                <a:ext cx="3482" cy="270326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1 59"/>
              <p:cNvCxnSpPr/>
              <p:nvPr/>
            </p:nvCxnSpPr>
            <p:spPr>
              <a:xfrm>
                <a:off x="1223245" y="2711249"/>
                <a:ext cx="3482" cy="270326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uppo 60"/>
            <p:cNvGrpSpPr/>
            <p:nvPr/>
          </p:nvGrpSpPr>
          <p:grpSpPr>
            <a:xfrm>
              <a:off x="4933662" y="2351159"/>
              <a:ext cx="5787" cy="597191"/>
              <a:chOff x="1223245" y="2384384"/>
              <a:chExt cx="5787" cy="597191"/>
            </a:xfrm>
          </p:grpSpPr>
          <p:cxnSp>
            <p:nvCxnSpPr>
              <p:cNvPr id="62" name="Connettore 1 61"/>
              <p:cNvCxnSpPr/>
              <p:nvPr/>
            </p:nvCxnSpPr>
            <p:spPr>
              <a:xfrm>
                <a:off x="1225550" y="2384384"/>
                <a:ext cx="3482" cy="270326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62"/>
              <p:cNvCxnSpPr/>
              <p:nvPr/>
            </p:nvCxnSpPr>
            <p:spPr>
              <a:xfrm>
                <a:off x="1223245" y="2711249"/>
                <a:ext cx="3482" cy="270326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rapezio 70"/>
            <p:cNvSpPr/>
            <p:nvPr/>
          </p:nvSpPr>
          <p:spPr>
            <a:xfrm rot="16200000">
              <a:off x="5107790" y="2512323"/>
              <a:ext cx="629264" cy="388359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956609" y="2104680"/>
            <a:ext cx="1344706" cy="1299883"/>
            <a:chOff x="956609" y="2104680"/>
            <a:chExt cx="1344706" cy="1299883"/>
          </a:xfrm>
        </p:grpSpPr>
        <p:sp>
          <p:nvSpPr>
            <p:cNvPr id="14" name="Figura a mano libera 13"/>
            <p:cNvSpPr/>
            <p:nvPr/>
          </p:nvSpPr>
          <p:spPr>
            <a:xfrm>
              <a:off x="956609" y="2104680"/>
              <a:ext cx="1344706" cy="1299883"/>
            </a:xfrm>
            <a:custGeom>
              <a:avLst/>
              <a:gdLst>
                <a:gd name="connsiteX0" fmla="*/ 0 w 1344706"/>
                <a:gd name="connsiteY0" fmla="*/ 0 h 1299883"/>
                <a:gd name="connsiteX1" fmla="*/ 1105647 w 1344706"/>
                <a:gd name="connsiteY1" fmla="*/ 0 h 1299883"/>
                <a:gd name="connsiteX2" fmla="*/ 1344706 w 1344706"/>
                <a:gd name="connsiteY2" fmla="*/ 239059 h 1299883"/>
                <a:gd name="connsiteX3" fmla="*/ 1344706 w 1344706"/>
                <a:gd name="connsiteY3" fmla="*/ 1105647 h 1299883"/>
                <a:gd name="connsiteX4" fmla="*/ 1075765 w 1344706"/>
                <a:gd name="connsiteY4" fmla="*/ 1299883 h 1299883"/>
                <a:gd name="connsiteX5" fmla="*/ 44824 w 1344706"/>
                <a:gd name="connsiteY5" fmla="*/ 1284942 h 129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4706" h="1299883">
                  <a:moveTo>
                    <a:pt x="0" y="0"/>
                  </a:moveTo>
                  <a:lnTo>
                    <a:pt x="1105647" y="0"/>
                  </a:lnTo>
                  <a:lnTo>
                    <a:pt x="1344706" y="239059"/>
                  </a:lnTo>
                  <a:lnTo>
                    <a:pt x="1344706" y="1105647"/>
                  </a:lnTo>
                  <a:lnTo>
                    <a:pt x="1075765" y="1299883"/>
                  </a:lnTo>
                  <a:lnTo>
                    <a:pt x="44824" y="1284942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uppo 31"/>
            <p:cNvGrpSpPr/>
            <p:nvPr/>
          </p:nvGrpSpPr>
          <p:grpSpPr>
            <a:xfrm>
              <a:off x="1231313" y="2432602"/>
              <a:ext cx="136894" cy="206121"/>
              <a:chOff x="1231313" y="2432602"/>
              <a:chExt cx="136894" cy="206121"/>
            </a:xfrm>
          </p:grpSpPr>
          <p:cxnSp>
            <p:nvCxnSpPr>
              <p:cNvPr id="10" name="Connettore 1 9"/>
              <p:cNvCxnSpPr/>
              <p:nvPr/>
            </p:nvCxnSpPr>
            <p:spPr>
              <a:xfrm>
                <a:off x="1233077" y="2432602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1 74"/>
              <p:cNvCxnSpPr/>
              <p:nvPr/>
            </p:nvCxnSpPr>
            <p:spPr>
              <a:xfrm>
                <a:off x="1231313" y="2494630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1 75"/>
              <p:cNvCxnSpPr/>
              <p:nvPr/>
            </p:nvCxnSpPr>
            <p:spPr>
              <a:xfrm>
                <a:off x="1233077" y="2577496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76"/>
              <p:cNvCxnSpPr/>
              <p:nvPr/>
            </p:nvCxnSpPr>
            <p:spPr>
              <a:xfrm>
                <a:off x="1233077" y="2638723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uppo 77"/>
            <p:cNvGrpSpPr/>
            <p:nvPr/>
          </p:nvGrpSpPr>
          <p:grpSpPr>
            <a:xfrm>
              <a:off x="1236466" y="2749665"/>
              <a:ext cx="136894" cy="206121"/>
              <a:chOff x="1231313" y="2432602"/>
              <a:chExt cx="136894" cy="206121"/>
            </a:xfrm>
          </p:grpSpPr>
          <p:cxnSp>
            <p:nvCxnSpPr>
              <p:cNvPr id="79" name="Connettore 1 78"/>
              <p:cNvCxnSpPr/>
              <p:nvPr/>
            </p:nvCxnSpPr>
            <p:spPr>
              <a:xfrm>
                <a:off x="1233077" y="2432602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1 79"/>
              <p:cNvCxnSpPr/>
              <p:nvPr/>
            </p:nvCxnSpPr>
            <p:spPr>
              <a:xfrm>
                <a:off x="1231313" y="2494630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ttore 1 80"/>
              <p:cNvCxnSpPr/>
              <p:nvPr/>
            </p:nvCxnSpPr>
            <p:spPr>
              <a:xfrm>
                <a:off x="1233077" y="2577496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1 81"/>
              <p:cNvCxnSpPr/>
              <p:nvPr/>
            </p:nvCxnSpPr>
            <p:spPr>
              <a:xfrm>
                <a:off x="1233077" y="2638723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uppo 33"/>
          <p:cNvGrpSpPr/>
          <p:nvPr/>
        </p:nvGrpSpPr>
        <p:grpSpPr>
          <a:xfrm>
            <a:off x="5961438" y="2098676"/>
            <a:ext cx="2722359" cy="1740785"/>
            <a:chOff x="5961438" y="2098676"/>
            <a:chExt cx="2722359" cy="1740785"/>
          </a:xfrm>
        </p:grpSpPr>
        <p:grpSp>
          <p:nvGrpSpPr>
            <p:cNvPr id="74" name="Gruppo 73"/>
            <p:cNvGrpSpPr/>
            <p:nvPr/>
          </p:nvGrpSpPr>
          <p:grpSpPr>
            <a:xfrm>
              <a:off x="5961438" y="2098676"/>
              <a:ext cx="2722359" cy="1740785"/>
              <a:chOff x="5961438" y="2098676"/>
              <a:chExt cx="2722359" cy="1740785"/>
            </a:xfrm>
          </p:grpSpPr>
          <p:grpSp>
            <p:nvGrpSpPr>
              <p:cNvPr id="22" name="Gruppo 21"/>
              <p:cNvGrpSpPr/>
              <p:nvPr/>
            </p:nvGrpSpPr>
            <p:grpSpPr>
              <a:xfrm>
                <a:off x="5961438" y="2098676"/>
                <a:ext cx="2722359" cy="1740785"/>
                <a:chOff x="3296233" y="1293878"/>
                <a:chExt cx="2722359" cy="1740785"/>
              </a:xfrm>
            </p:grpSpPr>
            <p:grpSp>
              <p:nvGrpSpPr>
                <p:cNvPr id="23" name="Gruppo 22"/>
                <p:cNvGrpSpPr/>
                <p:nvPr/>
              </p:nvGrpSpPr>
              <p:grpSpPr>
                <a:xfrm>
                  <a:off x="3790427" y="1299882"/>
                  <a:ext cx="1619486" cy="1299883"/>
                  <a:chOff x="3790427" y="1299882"/>
                  <a:chExt cx="1619486" cy="1299883"/>
                </a:xfrm>
              </p:grpSpPr>
              <p:grpSp>
                <p:nvGrpSpPr>
                  <p:cNvPr id="27" name="Gruppo 26"/>
                  <p:cNvGrpSpPr/>
                  <p:nvPr/>
                </p:nvGrpSpPr>
                <p:grpSpPr>
                  <a:xfrm>
                    <a:off x="4065207" y="1299882"/>
                    <a:ext cx="1344706" cy="1299883"/>
                    <a:chOff x="3676467" y="1299882"/>
                    <a:chExt cx="1344706" cy="1299883"/>
                  </a:xfrm>
                </p:grpSpPr>
                <p:sp>
                  <p:nvSpPr>
                    <p:cNvPr id="30" name="Rettangolo 29"/>
                    <p:cNvSpPr/>
                    <p:nvPr/>
                  </p:nvSpPr>
                  <p:spPr>
                    <a:xfrm>
                      <a:off x="3987291" y="1579586"/>
                      <a:ext cx="589461" cy="61591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70C0"/>
                        </a:gs>
                        <a:gs pos="34000">
                          <a:srgbClr val="FFC000"/>
                        </a:gs>
                        <a:gs pos="50000">
                          <a:srgbClr val="FFFF00"/>
                        </a:gs>
                        <a:gs pos="70000">
                          <a:srgbClr val="FFFF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Figura a mano libera 32"/>
                    <p:cNvSpPr/>
                    <p:nvPr/>
                  </p:nvSpPr>
                  <p:spPr>
                    <a:xfrm>
                      <a:off x="3676467" y="1299882"/>
                      <a:ext cx="1344706" cy="1299883"/>
                    </a:xfrm>
                    <a:custGeom>
                      <a:avLst/>
                      <a:gdLst>
                        <a:gd name="connsiteX0" fmla="*/ 0 w 1344706"/>
                        <a:gd name="connsiteY0" fmla="*/ 0 h 1299883"/>
                        <a:gd name="connsiteX1" fmla="*/ 1105647 w 1344706"/>
                        <a:gd name="connsiteY1" fmla="*/ 0 h 1299883"/>
                        <a:gd name="connsiteX2" fmla="*/ 1344706 w 1344706"/>
                        <a:gd name="connsiteY2" fmla="*/ 239059 h 1299883"/>
                        <a:gd name="connsiteX3" fmla="*/ 1344706 w 1344706"/>
                        <a:gd name="connsiteY3" fmla="*/ 1105647 h 1299883"/>
                        <a:gd name="connsiteX4" fmla="*/ 1075765 w 1344706"/>
                        <a:gd name="connsiteY4" fmla="*/ 1299883 h 1299883"/>
                        <a:gd name="connsiteX5" fmla="*/ 44824 w 1344706"/>
                        <a:gd name="connsiteY5" fmla="*/ 1284942 h 1299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44706" h="1299883">
                          <a:moveTo>
                            <a:pt x="0" y="0"/>
                          </a:moveTo>
                          <a:lnTo>
                            <a:pt x="1105647" y="0"/>
                          </a:lnTo>
                          <a:lnTo>
                            <a:pt x="1344706" y="239059"/>
                          </a:lnTo>
                          <a:lnTo>
                            <a:pt x="1344706" y="1105647"/>
                          </a:lnTo>
                          <a:lnTo>
                            <a:pt x="1075765" y="1299883"/>
                          </a:lnTo>
                          <a:lnTo>
                            <a:pt x="44824" y="1284942"/>
                          </a:lnTo>
                        </a:path>
                      </a:pathLst>
                    </a:cu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28" name="Connettore 2 27"/>
                  <p:cNvCxnSpPr/>
                  <p:nvPr/>
                </p:nvCxnSpPr>
                <p:spPr>
                  <a:xfrm flipV="1">
                    <a:off x="3790427" y="1976322"/>
                    <a:ext cx="625238" cy="6272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ttore 2 28"/>
                  <p:cNvCxnSpPr/>
                  <p:nvPr/>
                </p:nvCxnSpPr>
                <p:spPr>
                  <a:xfrm flipH="1">
                    <a:off x="3790427" y="1717132"/>
                    <a:ext cx="585604" cy="0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CasellaDiTesto 23"/>
                <p:cNvSpPr txBox="1"/>
                <p:nvPr/>
              </p:nvSpPr>
              <p:spPr>
                <a:xfrm>
                  <a:off x="3731397" y="1293878"/>
                  <a:ext cx="12897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70C0"/>
                      </a:solidFill>
                    </a:rPr>
                    <a:t>SC gravity</a:t>
                  </a:r>
                </a:p>
              </p:txBody>
            </p:sp>
            <p:sp>
              <p:nvSpPr>
                <p:cNvPr id="25" name="CasellaDiTesto 24"/>
                <p:cNvSpPr txBox="1"/>
                <p:nvPr/>
              </p:nvSpPr>
              <p:spPr>
                <a:xfrm>
                  <a:off x="3296233" y="2196067"/>
                  <a:ext cx="165537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accent2"/>
                      </a:solidFill>
                    </a:rPr>
                    <a:t>Compensation force</a:t>
                  </a:r>
                </a:p>
              </p:txBody>
            </p:sp>
            <p:sp>
              <p:nvSpPr>
                <p:cNvPr id="26" name="CasellaDiTesto 25"/>
                <p:cNvSpPr txBox="1"/>
                <p:nvPr/>
              </p:nvSpPr>
              <p:spPr>
                <a:xfrm>
                  <a:off x="3724934" y="2696109"/>
                  <a:ext cx="229365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rgbClr val="C00000"/>
                      </a:solidFill>
                    </a:rPr>
                    <a:t>A</a:t>
                  </a:r>
                  <a:r>
                    <a:rPr lang="en-US" sz="1600" dirty="0" err="1">
                      <a:solidFill>
                        <a:srgbClr val="C00000"/>
                      </a:solidFill>
                    </a:rPr>
                    <a:t>ctuate</a:t>
                  </a:r>
                  <a:r>
                    <a:rPr lang="en-US" sz="1600" dirty="0">
                      <a:solidFill>
                        <a:srgbClr val="C00000"/>
                      </a:solidFill>
                    </a:rPr>
                    <a:t> &lt;1% of time</a:t>
                  </a:r>
                </a:p>
              </p:txBody>
            </p:sp>
          </p:grpSp>
          <p:grpSp>
            <p:nvGrpSpPr>
              <p:cNvPr id="64" name="Gruppo 63"/>
              <p:cNvGrpSpPr/>
              <p:nvPr/>
            </p:nvGrpSpPr>
            <p:grpSpPr>
              <a:xfrm>
                <a:off x="6874753" y="2393298"/>
                <a:ext cx="5787" cy="597191"/>
                <a:chOff x="1223245" y="2384384"/>
                <a:chExt cx="5787" cy="597191"/>
              </a:xfrm>
            </p:grpSpPr>
            <p:cxnSp>
              <p:nvCxnSpPr>
                <p:cNvPr id="65" name="Connettore 1 64"/>
                <p:cNvCxnSpPr/>
                <p:nvPr/>
              </p:nvCxnSpPr>
              <p:spPr>
                <a:xfrm>
                  <a:off x="1225550" y="2384384"/>
                  <a:ext cx="3482" cy="270326"/>
                </a:xfrm>
                <a:prstGeom prst="lin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ttore 1 65"/>
                <p:cNvCxnSpPr/>
                <p:nvPr/>
              </p:nvCxnSpPr>
              <p:spPr>
                <a:xfrm>
                  <a:off x="1223245" y="2711249"/>
                  <a:ext cx="3482" cy="270326"/>
                </a:xfrm>
                <a:prstGeom prst="lin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uppo 66"/>
              <p:cNvGrpSpPr/>
              <p:nvPr/>
            </p:nvGrpSpPr>
            <p:grpSpPr>
              <a:xfrm>
                <a:off x="7793698" y="2391870"/>
                <a:ext cx="11009" cy="597191"/>
                <a:chOff x="1225550" y="2384384"/>
                <a:chExt cx="11009" cy="597191"/>
              </a:xfrm>
            </p:grpSpPr>
            <p:cxnSp>
              <p:nvCxnSpPr>
                <p:cNvPr id="68" name="Connettore 1 67"/>
                <p:cNvCxnSpPr/>
                <p:nvPr/>
              </p:nvCxnSpPr>
              <p:spPr>
                <a:xfrm>
                  <a:off x="1225550" y="2384384"/>
                  <a:ext cx="3482" cy="270326"/>
                </a:xfrm>
                <a:prstGeom prst="line">
                  <a:avLst/>
                </a:prstGeom>
                <a:ln w="222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ttore 1 68"/>
                <p:cNvCxnSpPr/>
                <p:nvPr/>
              </p:nvCxnSpPr>
              <p:spPr>
                <a:xfrm>
                  <a:off x="1233077" y="2711249"/>
                  <a:ext cx="3482" cy="270326"/>
                </a:xfrm>
                <a:prstGeom prst="line">
                  <a:avLst/>
                </a:prstGeom>
                <a:ln w="222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Trapezio 71"/>
              <p:cNvSpPr/>
              <p:nvPr/>
            </p:nvSpPr>
            <p:spPr>
              <a:xfrm rot="16200000">
                <a:off x="7952980" y="2553055"/>
                <a:ext cx="629264" cy="388359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83" name="Gruppo 82"/>
            <p:cNvGrpSpPr/>
            <p:nvPr/>
          </p:nvGrpSpPr>
          <p:grpSpPr>
            <a:xfrm>
              <a:off x="6896108" y="2419484"/>
              <a:ext cx="136894" cy="206121"/>
              <a:chOff x="1231313" y="2432602"/>
              <a:chExt cx="136894" cy="206121"/>
            </a:xfrm>
          </p:grpSpPr>
          <p:cxnSp>
            <p:nvCxnSpPr>
              <p:cNvPr id="84" name="Connettore 1 83"/>
              <p:cNvCxnSpPr/>
              <p:nvPr/>
            </p:nvCxnSpPr>
            <p:spPr>
              <a:xfrm>
                <a:off x="1233077" y="2432602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ttore 1 84"/>
              <p:cNvCxnSpPr/>
              <p:nvPr/>
            </p:nvCxnSpPr>
            <p:spPr>
              <a:xfrm>
                <a:off x="1231313" y="2494630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1 85"/>
              <p:cNvCxnSpPr/>
              <p:nvPr/>
            </p:nvCxnSpPr>
            <p:spPr>
              <a:xfrm>
                <a:off x="1233077" y="2577496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ttore 1 86"/>
              <p:cNvCxnSpPr/>
              <p:nvPr/>
            </p:nvCxnSpPr>
            <p:spPr>
              <a:xfrm>
                <a:off x="1233077" y="2638723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uppo 87"/>
            <p:cNvGrpSpPr/>
            <p:nvPr/>
          </p:nvGrpSpPr>
          <p:grpSpPr>
            <a:xfrm>
              <a:off x="6894993" y="2738756"/>
              <a:ext cx="136894" cy="206121"/>
              <a:chOff x="1231313" y="2432602"/>
              <a:chExt cx="136894" cy="206121"/>
            </a:xfrm>
          </p:grpSpPr>
          <p:cxnSp>
            <p:nvCxnSpPr>
              <p:cNvPr id="89" name="Connettore 1 88"/>
              <p:cNvCxnSpPr/>
              <p:nvPr/>
            </p:nvCxnSpPr>
            <p:spPr>
              <a:xfrm>
                <a:off x="1233077" y="2432602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89"/>
              <p:cNvCxnSpPr/>
              <p:nvPr/>
            </p:nvCxnSpPr>
            <p:spPr>
              <a:xfrm>
                <a:off x="1231313" y="2494630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ttore 1 90"/>
              <p:cNvCxnSpPr/>
              <p:nvPr/>
            </p:nvCxnSpPr>
            <p:spPr>
              <a:xfrm>
                <a:off x="1233077" y="2577496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ttore 1 91"/>
              <p:cNvCxnSpPr/>
              <p:nvPr/>
            </p:nvCxnSpPr>
            <p:spPr>
              <a:xfrm>
                <a:off x="1233077" y="2638723"/>
                <a:ext cx="135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uppo 40"/>
          <p:cNvGrpSpPr/>
          <p:nvPr/>
        </p:nvGrpSpPr>
        <p:grpSpPr>
          <a:xfrm>
            <a:off x="264969" y="1751649"/>
            <a:ext cx="844295" cy="261610"/>
            <a:chOff x="393558" y="1680209"/>
            <a:chExt cx="844295" cy="261610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393558" y="1680209"/>
              <a:ext cx="8442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/>
                <a:t>X axis</a:t>
              </a:r>
            </a:p>
          </p:txBody>
        </p:sp>
        <p:cxnSp>
          <p:nvCxnSpPr>
            <p:cNvPr id="39" name="Connettore 2 38"/>
            <p:cNvCxnSpPr/>
            <p:nvPr/>
          </p:nvCxnSpPr>
          <p:spPr>
            <a:xfrm>
              <a:off x="393558" y="1941819"/>
              <a:ext cx="56305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Segnaposto piè di pagina 33">
            <a:extLst>
              <a:ext uri="{FF2B5EF4-FFF2-40B4-BE49-F238E27FC236}">
                <a16:creationId xmlns:a16="http://schemas.microsoft.com/office/drawing/2014/main" id="{E644E0D1-769B-144E-BA6D-8BCFB151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61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dirty="0" err="1"/>
              <a:t>Actuation</a:t>
            </a:r>
            <a:r>
              <a:rPr lang="it-IT" sz="4400" dirty="0"/>
              <a:t> Authority </a:t>
            </a:r>
            <a:r>
              <a:rPr lang="it-IT" sz="4400" dirty="0" err="1"/>
              <a:t>configuration</a:t>
            </a:r>
            <a:endParaRPr lang="it-IT" sz="4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sp>
        <p:nvSpPr>
          <p:cNvPr id="12" name="TextBox 36"/>
          <p:cNvSpPr txBox="1"/>
          <p:nvPr/>
        </p:nvSpPr>
        <p:spPr>
          <a:xfrm>
            <a:off x="436739" y="3750464"/>
            <a:ext cx="364272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/>
              <a:t>Predicted actuation noise in different authority configurations</a:t>
            </a:r>
          </a:p>
        </p:txBody>
      </p:sp>
      <p:sp>
        <p:nvSpPr>
          <p:cNvPr id="13" name="Rectangle 5"/>
          <p:cNvSpPr/>
          <p:nvPr/>
        </p:nvSpPr>
        <p:spPr>
          <a:xfrm>
            <a:off x="781159" y="4637753"/>
            <a:ext cx="3056293" cy="14711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b="1" dirty="0"/>
              <a:t>Nominal</a:t>
            </a:r>
            <a:r>
              <a:rPr lang="en-US" sz="1600" dirty="0"/>
              <a:t>: </a:t>
            </a:r>
            <a:r>
              <a:rPr lang="en-US" sz="1600" i="1" dirty="0"/>
              <a:t> </a:t>
            </a:r>
            <a:r>
              <a:rPr lang="en-US" sz="1600" i="1" dirty="0" err="1"/>
              <a:t>F</a:t>
            </a:r>
            <a:r>
              <a:rPr lang="en-US" sz="1600" i="1" baseline="-25000" dirty="0" err="1"/>
              <a:t>max</a:t>
            </a:r>
            <a:r>
              <a:rPr lang="en-US" sz="1600" i="1" baseline="-25000" dirty="0"/>
              <a:t>  </a:t>
            </a:r>
            <a:r>
              <a:rPr lang="en-US" sz="1600" baseline="-25000" dirty="0">
                <a:solidFill>
                  <a:prstClr val="black"/>
                </a:solidFill>
              </a:rPr>
              <a:t>x2</a:t>
            </a:r>
            <a:r>
              <a:rPr lang="en-US" sz="1600" i="1" baseline="-25000" dirty="0"/>
              <a:t>  </a:t>
            </a:r>
            <a:r>
              <a:rPr lang="en-US" sz="1600" i="1" dirty="0"/>
              <a:t>=  </a:t>
            </a:r>
            <a:r>
              <a:rPr lang="en-US" sz="1600" dirty="0"/>
              <a:t>2200 </a:t>
            </a:r>
            <a:r>
              <a:rPr lang="en-US" sz="1600" dirty="0" err="1"/>
              <a:t>pN</a:t>
            </a:r>
            <a:r>
              <a:rPr lang="en-US" sz="1600" dirty="0"/>
              <a:t> </a:t>
            </a:r>
            <a:r>
              <a:rPr lang="en-US" sz="1600" baseline="-25000" dirty="0"/>
              <a:t>,</a:t>
            </a:r>
            <a:r>
              <a:rPr lang="en-US" sz="1600" dirty="0"/>
              <a:t>   </a:t>
            </a:r>
          </a:p>
          <a:p>
            <a:pPr>
              <a:lnSpc>
                <a:spcPct val="140000"/>
              </a:lnSpc>
            </a:pPr>
            <a:r>
              <a:rPr lang="en-US" sz="1600" i="1" dirty="0"/>
              <a:t>                   </a:t>
            </a:r>
            <a:r>
              <a:rPr lang="en-US" sz="1600" i="1" dirty="0" err="1"/>
              <a:t>N</a:t>
            </a:r>
            <a:r>
              <a:rPr lang="en-US" sz="1600" i="1" baseline="-25000" dirty="0" err="1"/>
              <a:t>max</a:t>
            </a:r>
            <a:r>
              <a:rPr lang="en-US" sz="1600" i="1" baseline="-25000" dirty="0"/>
              <a:t> </a:t>
            </a:r>
            <a:r>
              <a:rPr lang="en-US" sz="1600" baseline="-25000" dirty="0">
                <a:solidFill>
                  <a:prstClr val="black"/>
                </a:solidFill>
              </a:rPr>
              <a:t>ϕ2</a:t>
            </a:r>
            <a:r>
              <a:rPr lang="en-US" sz="1600" i="1" baseline="-25000" dirty="0"/>
              <a:t>  </a:t>
            </a:r>
            <a:r>
              <a:rPr lang="en-US" sz="1600" i="1" dirty="0"/>
              <a:t>=  </a:t>
            </a:r>
            <a:r>
              <a:rPr lang="en-US" sz="1600" dirty="0"/>
              <a:t>10.4 </a:t>
            </a:r>
            <a:r>
              <a:rPr lang="en-US" sz="1600" dirty="0" err="1"/>
              <a:t>pN</a:t>
            </a:r>
            <a:r>
              <a:rPr lang="en-US" sz="1600" dirty="0"/>
              <a:t> m</a:t>
            </a:r>
          </a:p>
          <a:p>
            <a:pPr>
              <a:lnSpc>
                <a:spcPct val="140000"/>
              </a:lnSpc>
            </a:pPr>
            <a:r>
              <a:rPr lang="en-US" sz="1600" b="1" dirty="0"/>
              <a:t>URLA</a:t>
            </a:r>
            <a:r>
              <a:rPr lang="en-US" sz="1600" dirty="0"/>
              <a:t>:</a:t>
            </a:r>
            <a:r>
              <a:rPr lang="en-US" sz="1600" i="1" dirty="0"/>
              <a:t>        </a:t>
            </a:r>
            <a:r>
              <a:rPr lang="en-US" sz="1600" i="1" dirty="0" err="1"/>
              <a:t>F</a:t>
            </a:r>
            <a:r>
              <a:rPr lang="en-US" sz="1600" i="1" baseline="-25000" dirty="0" err="1"/>
              <a:t>max</a:t>
            </a:r>
            <a:r>
              <a:rPr lang="en-US" sz="1600" i="1" baseline="-25000" dirty="0"/>
              <a:t> </a:t>
            </a:r>
            <a:r>
              <a:rPr lang="en-US" sz="1600" baseline="-25000" dirty="0">
                <a:solidFill>
                  <a:prstClr val="black"/>
                </a:solidFill>
              </a:rPr>
              <a:t>x2</a:t>
            </a:r>
            <a:r>
              <a:rPr lang="en-US" sz="1600" i="1" baseline="-25000" dirty="0"/>
              <a:t>   </a:t>
            </a:r>
            <a:r>
              <a:rPr lang="en-US" sz="1600" i="1" dirty="0"/>
              <a:t>=  </a:t>
            </a:r>
            <a:r>
              <a:rPr lang="en-US" sz="1600" dirty="0"/>
              <a:t>50 </a:t>
            </a:r>
            <a:r>
              <a:rPr lang="en-US" sz="1600" dirty="0" err="1"/>
              <a:t>pN</a:t>
            </a:r>
            <a:r>
              <a:rPr lang="en-US" sz="1600" dirty="0"/>
              <a:t>,        </a:t>
            </a:r>
          </a:p>
          <a:p>
            <a:pPr>
              <a:lnSpc>
                <a:spcPct val="140000"/>
              </a:lnSpc>
            </a:pPr>
            <a:r>
              <a:rPr lang="en-US" sz="1600" i="1" dirty="0"/>
              <a:t>                  </a:t>
            </a:r>
            <a:r>
              <a:rPr lang="en-US" sz="1600" i="1" dirty="0" err="1"/>
              <a:t>N</a:t>
            </a:r>
            <a:r>
              <a:rPr lang="en-US" sz="1600" i="1" baseline="-25000" dirty="0" err="1"/>
              <a:t>max</a:t>
            </a:r>
            <a:r>
              <a:rPr lang="en-US" sz="1600" i="1" baseline="-25000" dirty="0"/>
              <a:t> </a:t>
            </a:r>
            <a:r>
              <a:rPr lang="en-US" sz="1600" baseline="-25000" dirty="0"/>
              <a:t>ϕ2</a:t>
            </a:r>
            <a:r>
              <a:rPr lang="en-US" sz="1600" i="1" baseline="-25000" dirty="0"/>
              <a:t>  </a:t>
            </a:r>
            <a:r>
              <a:rPr lang="en-US" sz="1600" i="1" dirty="0"/>
              <a:t>=  </a:t>
            </a:r>
            <a:r>
              <a:rPr lang="en-US" sz="1600" dirty="0"/>
              <a:t>1 </a:t>
            </a:r>
            <a:r>
              <a:rPr lang="en-US" sz="1600" dirty="0" err="1"/>
              <a:t>pN</a:t>
            </a:r>
            <a:r>
              <a:rPr lang="en-US" sz="1600" dirty="0"/>
              <a:t> m</a:t>
            </a:r>
          </a:p>
        </p:txBody>
      </p:sp>
      <p:sp>
        <p:nvSpPr>
          <p:cNvPr id="19" name="TextBox 8"/>
          <p:cNvSpPr txBox="1"/>
          <p:nvPr/>
        </p:nvSpPr>
        <p:spPr>
          <a:xfrm>
            <a:off x="5800609" y="6111082"/>
            <a:ext cx="95521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" dirty="0"/>
          </a:p>
        </p:txBody>
      </p:sp>
      <p:pic>
        <p:nvPicPr>
          <p:cNvPr id="32" name="Immagine 31" descr="ACT_electrode_schem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91" y="1801281"/>
            <a:ext cx="1926388" cy="1851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/>
              <p:cNvSpPr txBox="1"/>
              <p:nvPr/>
            </p:nvSpPr>
            <p:spPr>
              <a:xfrm>
                <a:off x="3847315" y="2088467"/>
                <a:ext cx="501636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Actuation force </a:t>
                </a:r>
                <a:r>
                  <a:rPr lang="it-IT" dirty="0" err="1"/>
                  <a:t>noise</a:t>
                </a:r>
                <a:r>
                  <a:rPr lang="it-IT" dirty="0"/>
                  <a:t> </a:t>
                </a:r>
                <a:r>
                  <a:rPr lang="it-IT" dirty="0" err="1"/>
                  <a:t>depends</a:t>
                </a:r>
                <a:r>
                  <a:rPr lang="it-IT" dirty="0"/>
                  <a:t> on: </a:t>
                </a:r>
              </a:p>
              <a:p>
                <a:endParaRPr lang="it-IT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it-IT" dirty="0" err="1"/>
                  <a:t>applied</a:t>
                </a:r>
                <a:r>
                  <a:rPr lang="it-IT" dirty="0"/>
                  <a:t> force </a:t>
                </a:r>
                <a:r>
                  <a:rPr lang="it-IT" dirty="0" err="1"/>
                  <a:t>levels</a:t>
                </a:r>
                <a:r>
                  <a:rPr lang="it-IT" dirty="0"/>
                  <a:t>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it-IT" dirty="0"/>
                  <a:t>force and torque </a:t>
                </a:r>
                <a:r>
                  <a:rPr lang="it-IT" dirty="0" err="1"/>
                  <a:t>authorities</a:t>
                </a:r>
                <a:r>
                  <a:rPr lang="it-IT" dirty="0"/>
                  <a:t> on </a:t>
                </a:r>
                <a:r>
                  <a:rPr lang="it-IT" dirty="0" err="1"/>
                  <a:t>both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charset="0"/>
                          </a:rPr>
                          <m:t>𝑥</m:t>
                        </m:r>
                      </m:num>
                      <m:den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den>
                    </m:f>
                  </m:oMath>
                </a14:m>
                <a:r>
                  <a:rPr lang="it-IT" dirty="0"/>
                  <a:t> dof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5" name="CasellaDiTes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315" y="2088467"/>
                <a:ext cx="5016367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972" t="-2479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uppo 14"/>
          <p:cNvGrpSpPr/>
          <p:nvPr/>
        </p:nvGrpSpPr>
        <p:grpSpPr>
          <a:xfrm>
            <a:off x="3946368" y="3516940"/>
            <a:ext cx="5081976" cy="2699623"/>
            <a:chOff x="3974944" y="3516940"/>
            <a:chExt cx="5081976" cy="269962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1"/>
            <a:stretch/>
          </p:blipFill>
          <p:spPr>
            <a:xfrm>
              <a:off x="4205775" y="3516940"/>
              <a:ext cx="4851145" cy="2699623"/>
            </a:xfrm>
            <a:prstGeom prst="rect">
              <a:avLst/>
            </a:prstGeom>
          </p:spPr>
        </p:pic>
        <p:sp>
          <p:nvSpPr>
            <p:cNvPr id="20" name="TextBox 30"/>
            <p:cNvSpPr txBox="1"/>
            <p:nvPr/>
          </p:nvSpPr>
          <p:spPr>
            <a:xfrm>
              <a:off x="5657236" y="4904297"/>
              <a:ext cx="177003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3ED4"/>
                  </a:solidFill>
                </a:rPr>
                <a:t>Science mode in URLA (</a:t>
              </a:r>
              <a:r>
                <a:rPr lang="en-US" sz="1000" i="1" dirty="0">
                  <a:solidFill>
                    <a:srgbClr val="FF3ED4"/>
                  </a:solidFill>
                </a:rPr>
                <a:t>x/</a:t>
              </a:r>
              <a:r>
                <a:rPr lang="en-US" sz="1000" i="1" dirty="0" err="1">
                  <a:solidFill>
                    <a:srgbClr val="FF3ED4"/>
                  </a:solidFill>
                </a:rPr>
                <a:t>ϕ</a:t>
              </a:r>
              <a:r>
                <a:rPr lang="en-US" sz="1000" dirty="0">
                  <a:solidFill>
                    <a:srgbClr val="FF3ED4"/>
                  </a:solidFill>
                </a:rPr>
                <a:t>)</a:t>
              </a:r>
            </a:p>
          </p:txBody>
        </p:sp>
        <p:sp>
          <p:nvSpPr>
            <p:cNvPr id="21" name="TextBox 32"/>
            <p:cNvSpPr txBox="1"/>
            <p:nvPr/>
          </p:nvSpPr>
          <p:spPr>
            <a:xfrm>
              <a:off x="4492052" y="5309482"/>
              <a:ext cx="1337133" cy="246221"/>
            </a:xfrm>
            <a:prstGeom prst="rect">
              <a:avLst/>
            </a:prstGeom>
            <a:solidFill>
              <a:srgbClr val="C00000">
                <a:alpha val="2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1"/>
                  </a:solidFill>
                </a:rPr>
                <a:t>Free-Fall in URLA </a:t>
              </a:r>
              <a:r>
                <a:rPr lang="en-US" sz="1000" b="1" dirty="0">
                  <a:solidFill>
                    <a:srgbClr val="C00000"/>
                  </a:solidFill>
                </a:rPr>
                <a:t>(</a:t>
              </a:r>
              <a:r>
                <a:rPr lang="en-US" sz="1000" i="1" dirty="0" err="1">
                  <a:solidFill>
                    <a:srgbClr val="C00000"/>
                  </a:solidFill>
                </a:rPr>
                <a:t>ϕ</a:t>
              </a:r>
              <a:r>
                <a:rPr lang="en-US" sz="1000" b="1" dirty="0">
                  <a:solidFill>
                    <a:schemeClr val="accent1"/>
                  </a:solidFill>
                </a:rPr>
                <a:t>)</a:t>
              </a:r>
            </a:p>
          </p:txBody>
        </p:sp>
        <p:sp>
          <p:nvSpPr>
            <p:cNvPr id="23" name="TextBox 34"/>
            <p:cNvSpPr txBox="1"/>
            <p:nvPr/>
          </p:nvSpPr>
          <p:spPr>
            <a:xfrm rot="16200000">
              <a:off x="3423221" y="4607223"/>
              <a:ext cx="13342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Helvetica"/>
                  <a:cs typeface="Helvetica"/>
                </a:rPr>
                <a:t>√</a:t>
              </a:r>
              <a:r>
                <a:rPr lang="en-US" sz="900" b="1" dirty="0" err="1">
                  <a:latin typeface="Helvetica"/>
                  <a:cs typeface="Helvetica"/>
                </a:rPr>
                <a:t>S</a:t>
              </a:r>
              <a:r>
                <a:rPr lang="en-US" sz="900" b="1" baseline="-25000" dirty="0" err="1">
                  <a:latin typeface="Helvetica"/>
                  <a:cs typeface="Helvetica"/>
                </a:rPr>
                <a:t>Δg</a:t>
              </a:r>
              <a:r>
                <a:rPr lang="en-US" sz="900" b="1" baseline="-25000" dirty="0">
                  <a:latin typeface="Helvetica"/>
                  <a:cs typeface="Helvetica"/>
                </a:rPr>
                <a:t>   </a:t>
              </a:r>
              <a:r>
                <a:rPr lang="en-US" sz="900" b="1" dirty="0">
                  <a:latin typeface="Helvetica"/>
                  <a:cs typeface="Helvetica"/>
                </a:rPr>
                <a:t>[m s</a:t>
              </a:r>
              <a:r>
                <a:rPr lang="en-US" sz="900" b="1" baseline="30000" dirty="0">
                  <a:latin typeface="Helvetica"/>
                  <a:cs typeface="Helvetica"/>
                </a:rPr>
                <a:t>-2 </a:t>
              </a:r>
              <a:r>
                <a:rPr lang="en-US" sz="900" b="1" dirty="0">
                  <a:latin typeface="Helvetica"/>
                  <a:cs typeface="Helvetica"/>
                </a:rPr>
                <a:t> Hz </a:t>
              </a:r>
              <a:r>
                <a:rPr lang="en-US" sz="900" b="1" baseline="30000" dirty="0">
                  <a:latin typeface="Helvetica"/>
                  <a:cs typeface="Helvetica"/>
                </a:rPr>
                <a:t>-1/2</a:t>
              </a:r>
              <a:r>
                <a:rPr lang="en-US" sz="900" b="1" dirty="0">
                  <a:latin typeface="Helvetica"/>
                  <a:cs typeface="Helvetica"/>
                </a:rPr>
                <a:t>]</a:t>
              </a:r>
            </a:p>
          </p:txBody>
        </p:sp>
        <p:cxnSp>
          <p:nvCxnSpPr>
            <p:cNvPr id="24" name="Straight Arrow Connector 35"/>
            <p:cNvCxnSpPr/>
            <p:nvPr/>
          </p:nvCxnSpPr>
          <p:spPr>
            <a:xfrm flipH="1">
              <a:off x="6381742" y="5164010"/>
              <a:ext cx="79949" cy="167760"/>
            </a:xfrm>
            <a:prstGeom prst="straightConnector1">
              <a:avLst/>
            </a:prstGeom>
            <a:ln w="12700" cmpd="sng">
              <a:solidFill>
                <a:srgbClr val="FF3ED4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38"/>
            <p:cNvSpPr txBox="1"/>
            <p:nvPr/>
          </p:nvSpPr>
          <p:spPr>
            <a:xfrm>
              <a:off x="5568894" y="3804324"/>
              <a:ext cx="19112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0B050"/>
                  </a:solidFill>
                </a:rPr>
                <a:t>Science mode in Nominal (</a:t>
              </a:r>
              <a:r>
                <a:rPr lang="en-US" sz="1000" i="1" dirty="0">
                  <a:solidFill>
                    <a:srgbClr val="00B050"/>
                  </a:solidFill>
                </a:rPr>
                <a:t>x/</a:t>
              </a:r>
              <a:r>
                <a:rPr lang="en-US" sz="1000" i="1" dirty="0" err="1">
                  <a:solidFill>
                    <a:srgbClr val="00B050"/>
                  </a:solidFill>
                </a:rPr>
                <a:t>ϕ</a:t>
              </a:r>
              <a:r>
                <a:rPr lang="en-US" sz="1000" dirty="0">
                  <a:solidFill>
                    <a:srgbClr val="00B050"/>
                  </a:solidFill>
                </a:rPr>
                <a:t>)</a:t>
              </a:r>
            </a:p>
          </p:txBody>
        </p:sp>
        <p:cxnSp>
          <p:nvCxnSpPr>
            <p:cNvPr id="26" name="Straight Arrow Connector 39"/>
            <p:cNvCxnSpPr/>
            <p:nvPr/>
          </p:nvCxnSpPr>
          <p:spPr>
            <a:xfrm flipH="1">
              <a:off x="6126008" y="4051730"/>
              <a:ext cx="79949" cy="167760"/>
            </a:xfrm>
            <a:prstGeom prst="straightConnector1">
              <a:avLst/>
            </a:prstGeom>
            <a:ln w="12700" cmpd="sng">
              <a:solidFill>
                <a:srgbClr val="00B05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35"/>
            <p:cNvCxnSpPr/>
            <p:nvPr/>
          </p:nvCxnSpPr>
          <p:spPr>
            <a:xfrm flipV="1">
              <a:off x="4944441" y="4358769"/>
              <a:ext cx="89770" cy="153376"/>
            </a:xfrm>
            <a:prstGeom prst="straightConnector1">
              <a:avLst/>
            </a:prstGeom>
            <a:ln w="12700" cmpd="sng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35"/>
            <p:cNvCxnSpPr/>
            <p:nvPr/>
          </p:nvCxnSpPr>
          <p:spPr>
            <a:xfrm flipV="1">
              <a:off x="4902147" y="5128893"/>
              <a:ext cx="89770" cy="153376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33"/>
          <p:cNvSpPr txBox="1"/>
          <p:nvPr/>
        </p:nvSpPr>
        <p:spPr>
          <a:xfrm>
            <a:off x="4437692" y="4555010"/>
            <a:ext cx="1491621" cy="246221"/>
          </a:xfrm>
          <a:prstGeom prst="rect">
            <a:avLst/>
          </a:prstGeom>
          <a:solidFill>
            <a:srgbClr val="00B0F0">
              <a:alpha val="1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Free-Fall in Nominal (</a:t>
            </a:r>
            <a:r>
              <a:rPr lang="en-US" sz="1000" i="1" dirty="0" err="1">
                <a:solidFill>
                  <a:srgbClr val="0070C0"/>
                </a:solidFill>
              </a:rPr>
              <a:t>ϕ</a:t>
            </a:r>
            <a:r>
              <a:rPr lang="en-US" sz="10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7" name="Segnaposto piè di pagina 33">
            <a:extLst>
              <a:ext uri="{FF2B5EF4-FFF2-40B4-BE49-F238E27FC236}">
                <a16:creationId xmlns:a16="http://schemas.microsoft.com/office/drawing/2014/main" id="{04743F32-A337-364F-A365-FF201254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98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magine 49">
            <a:extLst>
              <a:ext uri="{FF2B5EF4-FFF2-40B4-BE49-F238E27FC236}">
                <a16:creationId xmlns:a16="http://schemas.microsoft.com/office/drawing/2014/main" id="{69094E7C-E926-CA42-AA28-8376E7EBF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911" y="496505"/>
            <a:ext cx="2054686" cy="122154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FF vs standard 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run</a:t>
            </a:r>
            <a:br>
              <a:rPr lang="it-IT" dirty="0"/>
            </a:br>
            <a:r>
              <a:rPr lang="it-IT" b="1" dirty="0"/>
              <a:t>Delta 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44000" cy="700089"/>
            <a:chOff x="0" y="0"/>
            <a:chExt cx="9144000" cy="700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89504" cy="44778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732" y="430696"/>
              <a:ext cx="571267" cy="26939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50" y="0"/>
              <a:ext cx="1314450" cy="342261"/>
            </a:xfrm>
            <a:prstGeom prst="rect">
              <a:avLst/>
            </a:prstGeom>
          </p:spPr>
        </p:pic>
      </p:grpSp>
      <p:sp>
        <p:nvSpPr>
          <p:cNvPr id="19" name="TextBox 8"/>
          <p:cNvSpPr txBox="1"/>
          <p:nvPr/>
        </p:nvSpPr>
        <p:spPr>
          <a:xfrm>
            <a:off x="5800609" y="6111082"/>
            <a:ext cx="95521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" dirty="0"/>
          </a:p>
        </p:txBody>
      </p:sp>
      <p:grpSp>
        <p:nvGrpSpPr>
          <p:cNvPr id="20" name="Gruppo 19"/>
          <p:cNvGrpSpPr/>
          <p:nvPr/>
        </p:nvGrpSpPr>
        <p:grpSpPr>
          <a:xfrm>
            <a:off x="4694513" y="3524397"/>
            <a:ext cx="4367558" cy="2771351"/>
            <a:chOff x="83741" y="2023965"/>
            <a:chExt cx="4367558" cy="2771351"/>
          </a:xfrm>
        </p:grpSpPr>
        <p:grpSp>
          <p:nvGrpSpPr>
            <p:cNvPr id="30" name="Gruppo 29"/>
            <p:cNvGrpSpPr/>
            <p:nvPr/>
          </p:nvGrpSpPr>
          <p:grpSpPr>
            <a:xfrm>
              <a:off x="83741" y="2023965"/>
              <a:ext cx="4367558" cy="2771351"/>
              <a:chOff x="136766" y="3411456"/>
              <a:chExt cx="4284947" cy="2887556"/>
            </a:xfrm>
          </p:grpSpPr>
          <p:pic>
            <p:nvPicPr>
              <p:cNvPr id="10" name="Picture 11" descr="FF_vs_standardMode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766" y="3411456"/>
                <a:ext cx="4284947" cy="2887556"/>
              </a:xfrm>
              <a:prstGeom prst="rect">
                <a:avLst/>
              </a:prstGeom>
            </p:spPr>
          </p:pic>
          <p:sp>
            <p:nvSpPr>
              <p:cNvPr id="15" name="TextBox 2"/>
              <p:cNvSpPr txBox="1"/>
              <p:nvPr/>
            </p:nvSpPr>
            <p:spPr>
              <a:xfrm>
                <a:off x="570764" y="5592867"/>
                <a:ext cx="855338" cy="24622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/>
                  <a:t>F</a:t>
                </a:r>
                <a:r>
                  <a:rPr lang="en-US" sz="1000" baseline="-25000" dirty="0" err="1"/>
                  <a:t>cmd</a:t>
                </a:r>
                <a:r>
                  <a:rPr lang="en-US" sz="1000" dirty="0"/>
                  <a:t> ~ 3 </a:t>
                </a:r>
                <a:r>
                  <a:rPr lang="en-US" sz="1000" dirty="0" err="1"/>
                  <a:t>pN</a:t>
                </a:r>
                <a:endParaRPr lang="en-US" sz="1000" dirty="0"/>
              </a:p>
            </p:txBody>
          </p:sp>
          <p:sp>
            <p:nvSpPr>
              <p:cNvPr id="16" name="TextBox 22"/>
              <p:cNvSpPr txBox="1"/>
              <p:nvPr/>
            </p:nvSpPr>
            <p:spPr>
              <a:xfrm>
                <a:off x="3256157" y="5597237"/>
                <a:ext cx="992904" cy="24622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/>
                  <a:t>F</a:t>
                </a:r>
                <a:r>
                  <a:rPr lang="en-US" sz="1000" baseline="-25000" dirty="0" err="1"/>
                  <a:t>kick</a:t>
                </a:r>
                <a:r>
                  <a:rPr lang="en-US" sz="1000" dirty="0"/>
                  <a:t>~ 1.5 </a:t>
                </a:r>
                <a:r>
                  <a:rPr lang="en-US" sz="1000" dirty="0" err="1"/>
                  <a:t>nN</a:t>
                </a:r>
                <a:endParaRPr lang="en-US" sz="1000" dirty="0"/>
              </a:p>
            </p:txBody>
          </p:sp>
          <p:sp>
            <p:nvSpPr>
              <p:cNvPr id="17" name="TextBox 24"/>
              <p:cNvSpPr txBox="1"/>
              <p:nvPr/>
            </p:nvSpPr>
            <p:spPr>
              <a:xfrm>
                <a:off x="3256157" y="3836490"/>
                <a:ext cx="992904" cy="24622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/>
                  <a:t>Δx</a:t>
                </a:r>
                <a:r>
                  <a:rPr lang="en-US" sz="1000" dirty="0"/>
                  <a:t> ~  35 nm</a:t>
                </a:r>
              </a:p>
            </p:txBody>
          </p:sp>
        </p:grpSp>
        <p:sp>
          <p:nvSpPr>
            <p:cNvPr id="21" name="TextBox 24"/>
            <p:cNvSpPr txBox="1"/>
            <p:nvPr/>
          </p:nvSpPr>
          <p:spPr>
            <a:xfrm>
              <a:off x="583480" y="2541410"/>
              <a:ext cx="1012047" cy="2462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/>
                <a:t>Δx</a:t>
              </a:r>
              <a:r>
                <a:rPr lang="en-US" sz="1000" dirty="0"/>
                <a:t> ~  50 pm</a:t>
              </a:r>
            </a:p>
          </p:txBody>
        </p:sp>
        <p:cxnSp>
          <p:nvCxnSpPr>
            <p:cNvPr id="24" name="Connettore 2 23"/>
            <p:cNvCxnSpPr/>
            <p:nvPr/>
          </p:nvCxnSpPr>
          <p:spPr>
            <a:xfrm>
              <a:off x="383231" y="2887642"/>
              <a:ext cx="1817044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o 11"/>
          <p:cNvGrpSpPr/>
          <p:nvPr/>
        </p:nvGrpSpPr>
        <p:grpSpPr>
          <a:xfrm>
            <a:off x="19741" y="3501837"/>
            <a:ext cx="4787536" cy="2572790"/>
            <a:chOff x="4492427" y="2120833"/>
            <a:chExt cx="4787536" cy="257279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"/>
            <a:stretch/>
          </p:blipFill>
          <p:spPr>
            <a:xfrm>
              <a:off x="4724948" y="2120833"/>
              <a:ext cx="4404648" cy="2572790"/>
            </a:xfrm>
            <a:prstGeom prst="rect">
              <a:avLst/>
            </a:prstGeom>
          </p:spPr>
        </p:pic>
        <p:sp>
          <p:nvSpPr>
            <p:cNvPr id="14" name="TextBox 6"/>
            <p:cNvSpPr txBox="1"/>
            <p:nvPr/>
          </p:nvSpPr>
          <p:spPr>
            <a:xfrm>
              <a:off x="5003717" y="4059872"/>
              <a:ext cx="1950035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/>
                <a:t>Δg</a:t>
              </a:r>
              <a:r>
                <a:rPr lang="en-US" sz="1200" dirty="0"/>
                <a:t> predicted ~ 600 pm/s</a:t>
              </a:r>
              <a:r>
                <a:rPr lang="en-US" sz="1200" baseline="30000" dirty="0"/>
                <a:t>2</a:t>
              </a:r>
            </a:p>
          </p:txBody>
        </p:sp>
        <p:sp>
          <p:nvSpPr>
            <p:cNvPr id="18" name="TextBox 27"/>
            <p:cNvSpPr txBox="1"/>
            <p:nvPr/>
          </p:nvSpPr>
          <p:spPr>
            <a:xfrm rot="16200000">
              <a:off x="3959506" y="3196317"/>
              <a:ext cx="1281287" cy="2154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err="1">
                  <a:latin typeface="Helvetica"/>
                  <a:cs typeface="Helvetica"/>
                </a:rPr>
                <a:t>Δg</a:t>
              </a:r>
              <a:r>
                <a:rPr lang="en-US" sz="800" b="1" dirty="0">
                  <a:latin typeface="Helvetica"/>
                  <a:cs typeface="Helvetica"/>
                </a:rPr>
                <a:t>  [m s</a:t>
              </a:r>
              <a:r>
                <a:rPr lang="en-US" sz="800" b="1" baseline="30000" dirty="0">
                  <a:latin typeface="Helvetica"/>
                  <a:cs typeface="Helvetica"/>
                </a:rPr>
                <a:t>-2</a:t>
              </a:r>
              <a:r>
                <a:rPr lang="en-US" sz="800" b="1" dirty="0">
                  <a:latin typeface="Helvetica"/>
                  <a:cs typeface="Helvetica"/>
                </a:rPr>
                <a:t>]</a:t>
              </a:r>
              <a:endParaRPr lang="en-US" sz="800" dirty="0"/>
            </a:p>
          </p:txBody>
        </p:sp>
        <p:cxnSp>
          <p:nvCxnSpPr>
            <p:cNvPr id="13" name="Connettore 2 12"/>
            <p:cNvCxnSpPr/>
            <p:nvPr/>
          </p:nvCxnSpPr>
          <p:spPr>
            <a:xfrm>
              <a:off x="5003717" y="3071813"/>
              <a:ext cx="1554246" cy="14287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>
              <a:off x="8215313" y="3614738"/>
              <a:ext cx="757237" cy="142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/>
            <p:cNvSpPr txBox="1"/>
            <p:nvPr/>
          </p:nvSpPr>
          <p:spPr>
            <a:xfrm>
              <a:off x="5100636" y="3071809"/>
              <a:ext cx="14144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Times New Roman" charset="0"/>
                  <a:ea typeface="Times New Roman" charset="0"/>
                  <a:cs typeface="Times New Roman" charset="0"/>
                </a:rPr>
                <a:t>Standard Mode</a:t>
              </a: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7865500" y="3011652"/>
              <a:ext cx="14144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Times New Roman" charset="0"/>
                  <a:ea typeface="Times New Roman" charset="0"/>
                  <a:cs typeface="Times New Roman" charset="0"/>
                </a:rPr>
                <a:t>Free-Fall Mode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E57826D5-BAA4-8842-A768-8B71FFD0DC84}"/>
              </a:ext>
            </a:extLst>
          </p:cNvPr>
          <p:cNvGrpSpPr/>
          <p:nvPr/>
        </p:nvGrpSpPr>
        <p:grpSpPr>
          <a:xfrm>
            <a:off x="963748" y="1856425"/>
            <a:ext cx="7461530" cy="1423428"/>
            <a:chOff x="238890" y="2291019"/>
            <a:chExt cx="7461530" cy="14234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53D45AEB-E8E5-294F-86A4-BD80C3480CEF}"/>
                    </a:ext>
                  </a:extLst>
                </p:cNvPr>
                <p:cNvSpPr/>
                <p:nvPr/>
              </p:nvSpPr>
              <p:spPr>
                <a:xfrm>
                  <a:off x="238890" y="2291019"/>
                  <a:ext cx="7461530" cy="4042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2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it-IT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12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12</m:t>
                          </m:r>
                        </m:sub>
                      </m:sSub>
                      <m:r>
                        <a:rPr lang="it-IT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it-IT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)+∆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𝑆𝐶</m:t>
                          </m:r>
                        </m:sub>
                      </m:sSub>
                      <m:r>
                        <a:rPr lang="it-IT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t</m:t>
                          </m:r>
                        </m:e>
                      </m:d>
                    </m:oMath>
                  </a14:m>
                  <a:r>
                    <a:rPr lang="it-IT" sz="2000" dirty="0">
                      <a:ea typeface="Cambria Math" charset="0"/>
                      <a:cs typeface="Cambria Math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it-IT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it-IT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it-IT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it-IT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it-IT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−∆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it-IT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𝐷𝐶</m:t>
                          </m:r>
                        </m:sub>
                      </m:sSub>
                    </m:oMath>
                  </a14:m>
                  <a:endParaRPr lang="it-IT" sz="2000" dirty="0"/>
                </a:p>
              </p:txBody>
            </p:sp>
          </mc:Choice>
          <mc:Fallback xmlns=""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53D45AEB-E8E5-294F-86A4-BD80C3480C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890" y="2291019"/>
                  <a:ext cx="7461530" cy="404213"/>
                </a:xfrm>
                <a:prstGeom prst="rect">
                  <a:avLst/>
                </a:prstGeom>
                <a:blipFill>
                  <a:blip r:embed="rId9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5A64DF56-DEF1-1E40-BCC3-9818DC7698D0}"/>
                </a:ext>
              </a:extLst>
            </p:cNvPr>
            <p:cNvGrpSpPr/>
            <p:nvPr/>
          </p:nvGrpSpPr>
          <p:grpSpPr>
            <a:xfrm>
              <a:off x="2627116" y="3058651"/>
              <a:ext cx="1450189" cy="584776"/>
              <a:chOff x="1314655" y="3266323"/>
              <a:chExt cx="1450189" cy="584776"/>
            </a:xfrm>
          </p:grpSpPr>
          <p:sp>
            <p:nvSpPr>
              <p:cNvPr id="39" name="Rettangolo arrotondato 38">
                <a:extLst>
                  <a:ext uri="{FF2B5EF4-FFF2-40B4-BE49-F238E27FC236}">
                    <a16:creationId xmlns:a16="http://schemas.microsoft.com/office/drawing/2014/main" id="{24389BEB-1EB1-574A-80D2-92DE5A51253C}"/>
                  </a:ext>
                </a:extLst>
              </p:cNvPr>
              <p:cNvSpPr/>
              <p:nvPr/>
            </p:nvSpPr>
            <p:spPr>
              <a:xfrm>
                <a:off x="1631796" y="3277205"/>
                <a:ext cx="836095" cy="573894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166CE3B5-7685-3042-B647-6CEE832D8AB3}"/>
                  </a:ext>
                </a:extLst>
              </p:cNvPr>
              <p:cNvSpPr txBox="1"/>
              <p:nvPr/>
            </p:nvSpPr>
            <p:spPr>
              <a:xfrm>
                <a:off x="1314655" y="3266323"/>
                <a:ext cx="14501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err="1"/>
                  <a:t>Stiffness</a:t>
                </a:r>
                <a:r>
                  <a:rPr lang="it-IT" sz="1600" dirty="0"/>
                  <a:t> </a:t>
                </a:r>
              </a:p>
              <a:p>
                <a:pPr algn="ctr"/>
                <a:r>
                  <a:rPr lang="it-IT" sz="1600" dirty="0" err="1"/>
                  <a:t>terms</a:t>
                </a:r>
                <a:endParaRPr lang="it-IT" sz="1600" dirty="0"/>
              </a:p>
            </p:txBody>
          </p:sp>
        </p:grp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88B40806-F417-7B45-B144-014E0A456A47}"/>
                </a:ext>
              </a:extLst>
            </p:cNvPr>
            <p:cNvGrpSpPr/>
            <p:nvPr/>
          </p:nvGrpSpPr>
          <p:grpSpPr>
            <a:xfrm>
              <a:off x="4084049" y="3129672"/>
              <a:ext cx="1602348" cy="584775"/>
              <a:chOff x="1672998" y="2542588"/>
              <a:chExt cx="1517860" cy="584775"/>
            </a:xfrm>
          </p:grpSpPr>
          <p:sp>
            <p:nvSpPr>
              <p:cNvPr id="37" name="Rettangolo arrotondato 36">
                <a:extLst>
                  <a:ext uri="{FF2B5EF4-FFF2-40B4-BE49-F238E27FC236}">
                    <a16:creationId xmlns:a16="http://schemas.microsoft.com/office/drawing/2014/main" id="{BACF23C9-814E-7049-9AA4-934CC9101767}"/>
                  </a:ext>
                </a:extLst>
              </p:cNvPr>
              <p:cNvSpPr/>
              <p:nvPr/>
            </p:nvSpPr>
            <p:spPr>
              <a:xfrm>
                <a:off x="1757843" y="2542588"/>
                <a:ext cx="1315418" cy="55704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48F68D88-C824-2448-A6DF-73D7466E8623}"/>
                  </a:ext>
                </a:extLst>
              </p:cNvPr>
              <p:cNvSpPr txBox="1"/>
              <p:nvPr/>
            </p:nvSpPr>
            <p:spPr>
              <a:xfrm>
                <a:off x="1672998" y="2542588"/>
                <a:ext cx="15178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err="1"/>
                  <a:t>Compensation</a:t>
                </a:r>
                <a:r>
                  <a:rPr lang="it-IT" sz="1600" dirty="0"/>
                  <a:t> force</a:t>
                </a:r>
              </a:p>
            </p:txBody>
          </p:sp>
        </p:grp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A67D4895-0F9B-534A-8932-57392466068C}"/>
                </a:ext>
              </a:extLst>
            </p:cNvPr>
            <p:cNvCxnSpPr>
              <a:stCxn id="33" idx="0"/>
            </p:cNvCxnSpPr>
            <p:nvPr/>
          </p:nvCxnSpPr>
          <p:spPr>
            <a:xfrm flipH="1" flipV="1">
              <a:off x="2719155" y="2711808"/>
              <a:ext cx="633056" cy="3577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9962AC3A-2813-6E4D-A50E-4C82834B8757}"/>
                </a:ext>
              </a:extLst>
            </p:cNvPr>
            <p:cNvCxnSpPr>
              <a:stCxn id="33" idx="0"/>
            </p:cNvCxnSpPr>
            <p:nvPr/>
          </p:nvCxnSpPr>
          <p:spPr>
            <a:xfrm flipV="1">
              <a:off x="3352211" y="2682796"/>
              <a:ext cx="307756" cy="3867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6E01B4D5-BCF6-9C49-8560-88257DA59AD3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V="1">
              <a:off x="4867936" y="2674974"/>
              <a:ext cx="467031" cy="4546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er 40">
            <a:extLst>
              <a:ext uri="{FF2B5EF4-FFF2-40B4-BE49-F238E27FC236}">
                <a16:creationId xmlns:a16="http://schemas.microsoft.com/office/drawing/2014/main" id="{DE35D0DB-A762-4C4B-AE37-977371F5C23B}"/>
              </a:ext>
            </a:extLst>
          </p:cNvPr>
          <p:cNvSpPr/>
          <p:nvPr/>
        </p:nvSpPr>
        <p:spPr>
          <a:xfrm>
            <a:off x="6122040" y="1727086"/>
            <a:ext cx="435722" cy="707849"/>
          </a:xfrm>
          <a:prstGeom prst="mathMultiply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CA3CFB5B-8A53-A04D-81D2-85C50C5401C4}"/>
              </a:ext>
            </a:extLst>
          </p:cNvPr>
          <p:cNvGrpSpPr/>
          <p:nvPr/>
        </p:nvGrpSpPr>
        <p:grpSpPr>
          <a:xfrm>
            <a:off x="6409792" y="2723571"/>
            <a:ext cx="1602348" cy="397908"/>
            <a:chOff x="1350349" y="2968886"/>
            <a:chExt cx="1517860" cy="397908"/>
          </a:xfrm>
        </p:grpSpPr>
        <p:sp>
          <p:nvSpPr>
            <p:cNvPr id="43" name="Rettangolo arrotondato 42">
              <a:extLst>
                <a:ext uri="{FF2B5EF4-FFF2-40B4-BE49-F238E27FC236}">
                  <a16:creationId xmlns:a16="http://schemas.microsoft.com/office/drawing/2014/main" id="{31DDA81B-3EF1-9142-BFF8-8AAD63C43260}"/>
                </a:ext>
              </a:extLst>
            </p:cNvPr>
            <p:cNvSpPr/>
            <p:nvPr/>
          </p:nvSpPr>
          <p:spPr>
            <a:xfrm>
              <a:off x="1524245" y="2968886"/>
              <a:ext cx="1145474" cy="3979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D40343F1-9EBF-334F-8397-5C21D17D1F0C}"/>
                </a:ext>
              </a:extLst>
            </p:cNvPr>
            <p:cNvSpPr txBox="1"/>
            <p:nvPr/>
          </p:nvSpPr>
          <p:spPr>
            <a:xfrm>
              <a:off x="1350349" y="2997461"/>
              <a:ext cx="15178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/>
                <a:t>Drift</a:t>
              </a:r>
              <a:r>
                <a:rPr lang="it-IT" sz="1600" dirty="0"/>
                <a:t> in time</a:t>
              </a: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C0A0478F-31B8-F044-B7D0-47B82C36668E}"/>
              </a:ext>
            </a:extLst>
          </p:cNvPr>
          <p:cNvGrpSpPr/>
          <p:nvPr/>
        </p:nvGrpSpPr>
        <p:grpSpPr>
          <a:xfrm>
            <a:off x="7685601" y="2592999"/>
            <a:ext cx="1602348" cy="584775"/>
            <a:chOff x="1324747" y="2926183"/>
            <a:chExt cx="1517860" cy="584775"/>
          </a:xfrm>
        </p:grpSpPr>
        <p:sp>
          <p:nvSpPr>
            <p:cNvPr id="46" name="Rettangolo arrotondato 45">
              <a:extLst>
                <a:ext uri="{FF2B5EF4-FFF2-40B4-BE49-F238E27FC236}">
                  <a16:creationId xmlns:a16="http://schemas.microsoft.com/office/drawing/2014/main" id="{7F62722F-A08B-8541-852E-58206B9B9453}"/>
                </a:ext>
              </a:extLst>
            </p:cNvPr>
            <p:cNvSpPr/>
            <p:nvPr/>
          </p:nvSpPr>
          <p:spPr>
            <a:xfrm>
              <a:off x="1524245" y="2968886"/>
              <a:ext cx="1104394" cy="53592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5D934D4B-F603-6E41-BA8A-AF55598EEDFF}"/>
                </a:ext>
              </a:extLst>
            </p:cNvPr>
            <p:cNvSpPr txBox="1"/>
            <p:nvPr/>
          </p:nvSpPr>
          <p:spPr>
            <a:xfrm>
              <a:off x="1324747" y="2926183"/>
              <a:ext cx="1517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/>
                <a:t>Constant</a:t>
              </a:r>
              <a:r>
                <a:rPr lang="it-IT" sz="1600" dirty="0"/>
                <a:t> </a:t>
              </a:r>
            </a:p>
            <a:p>
              <a:pPr algn="ctr"/>
              <a:r>
                <a:rPr lang="it-IT" sz="1600" dirty="0"/>
                <a:t>DC </a:t>
              </a:r>
              <a:r>
                <a:rPr lang="it-IT" sz="1600" dirty="0" err="1"/>
                <a:t>term</a:t>
              </a:r>
              <a:endParaRPr lang="it-IT" sz="1600" dirty="0"/>
            </a:p>
          </p:txBody>
        </p:sp>
      </p:grp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3C2641E5-2640-F742-8472-DC85E619847B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7161016" y="2248202"/>
            <a:ext cx="49950" cy="503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D51C7528-9577-8E45-935B-DE0783AE86A6}"/>
              </a:ext>
            </a:extLst>
          </p:cNvPr>
          <p:cNvCxnSpPr>
            <a:cxnSpLocks/>
            <a:stCxn id="47" idx="0"/>
          </p:cNvCxnSpPr>
          <p:nvPr/>
        </p:nvCxnSpPr>
        <p:spPr>
          <a:xfrm flipH="1" flipV="1">
            <a:off x="8012143" y="2203457"/>
            <a:ext cx="474632" cy="389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A5BB3B95-88EC-3F46-AA39-6A3A9F4C4AA4}"/>
                  </a:ext>
                </a:extLst>
              </p:cNvPr>
              <p:cNvSpPr txBox="1"/>
              <p:nvPr/>
            </p:nvSpPr>
            <p:spPr>
              <a:xfrm>
                <a:off x="204409" y="2565389"/>
                <a:ext cx="311678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it-IT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</m:oMath>
                </a14:m>
                <a:r>
                  <a:rPr lang="en-GB" sz="1400" dirty="0"/>
                  <a:t>: differential acceleration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b>
                        <m:r>
                          <a:rPr lang="it-IT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sz="1400" dirty="0"/>
                  <a:t>: differential displacement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</m:e>
                      <m:sub>
                        <m:r>
                          <a:rPr lang="it-IT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1400" dirty="0"/>
                  <a:t>: commanded compensation force</a:t>
                </a:r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A5BB3B95-88EC-3F46-AA39-6A3A9F4C4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09" y="2565389"/>
                <a:ext cx="3116787" cy="738664"/>
              </a:xfrm>
              <a:prstGeom prst="rect">
                <a:avLst/>
              </a:prstGeom>
              <a:blipFill>
                <a:blip r:embed="rId10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egnaposto piè di pagina 33">
            <a:extLst>
              <a:ext uri="{FF2B5EF4-FFF2-40B4-BE49-F238E27FC236}">
                <a16:creationId xmlns:a16="http://schemas.microsoft.com/office/drawing/2014/main" id="{B49467F7-EB44-7744-BE3F-6434D0D4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93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70C69A-5D9B-DC48-AAEC-364D5ADB0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Free-fall mode on ground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0B85C5-610D-E749-B9D3-D02E6D29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42097AA-3F40-264D-8F9F-CF23FCCD1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60" y="1762093"/>
            <a:ext cx="4192303" cy="1370803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9C653B40-12F5-904D-AAEE-0621B83FD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78" y="4877571"/>
            <a:ext cx="647059" cy="141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F4E6B96-0370-524A-8960-C3C8A4A9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2421" y="1784853"/>
            <a:ext cx="2747963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ubo 8">
            <a:extLst>
              <a:ext uri="{FF2B5EF4-FFF2-40B4-BE49-F238E27FC236}">
                <a16:creationId xmlns:a16="http://schemas.microsoft.com/office/drawing/2014/main" id="{C7B7BFE0-AB67-EE44-880E-B2955D7AB0CA}"/>
              </a:ext>
            </a:extLst>
          </p:cNvPr>
          <p:cNvSpPr/>
          <p:nvPr/>
        </p:nvSpPr>
        <p:spPr>
          <a:xfrm>
            <a:off x="1829545" y="3856555"/>
            <a:ext cx="1143008" cy="1143008"/>
          </a:xfrm>
          <a:prstGeom prst="cube">
            <a:avLst/>
          </a:prstGeom>
          <a:solidFill>
            <a:schemeClr val="bg2">
              <a:lumMod val="40000"/>
              <a:lumOff val="60000"/>
              <a:alpha val="66000"/>
            </a:schemeClr>
          </a:solidFill>
          <a:ln w="31750">
            <a:solidFill>
              <a:schemeClr val="bg1">
                <a:lumMod val="50000"/>
                <a:lumOff val="50000"/>
              </a:schemeClr>
            </a:solidFill>
          </a:ln>
          <a:effectLst>
            <a:outerShdw blurRad="50800" dist="50800" dir="5400000" algn="ctr" rotWithShape="0">
              <a:schemeClr val="tx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4" descr="PA090006.JPG">
            <a:extLst>
              <a:ext uri="{FF2B5EF4-FFF2-40B4-BE49-F238E27FC236}">
                <a16:creationId xmlns:a16="http://schemas.microsoft.com/office/drawing/2014/main" id="{FC48B6B4-DB71-A148-B626-977ABE7C11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3012" r="16049"/>
          <a:stretch/>
        </p:blipFill>
        <p:spPr bwMode="auto">
          <a:xfrm>
            <a:off x="128602" y="1762093"/>
            <a:ext cx="1496204" cy="220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75DE77E-9644-E147-AE4C-699367B82C85}"/>
              </a:ext>
            </a:extLst>
          </p:cNvPr>
          <p:cNvSpPr txBox="1"/>
          <p:nvPr/>
        </p:nvSpPr>
        <p:spPr>
          <a:xfrm>
            <a:off x="128602" y="4049164"/>
            <a:ext cx="1291613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400" i="1" dirty="0">
                <a:solidFill>
                  <a:schemeClr val="bg1"/>
                </a:solidFill>
              </a:rPr>
              <a:t>1 m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lenght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silica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fiber</a:t>
            </a:r>
            <a:endParaRPr lang="it-IT" sz="14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1400" i="1" dirty="0">
                <a:solidFill>
                  <a:schemeClr val="bg1"/>
                </a:solidFill>
              </a:rPr>
              <a:t>50 </a:t>
            </a:r>
            <a:r>
              <a:rPr lang="el-GR" sz="1400" i="1" dirty="0">
                <a:solidFill>
                  <a:schemeClr val="bg1"/>
                </a:solidFill>
              </a:rPr>
              <a:t>μ</a:t>
            </a:r>
            <a:r>
              <a:rPr lang="it-IT" sz="1400" i="1" dirty="0">
                <a:solidFill>
                  <a:schemeClr val="bg1"/>
                </a:solidFill>
              </a:rPr>
              <a:t>m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size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2" name="Text Box 4327">
            <a:extLst>
              <a:ext uri="{FF2B5EF4-FFF2-40B4-BE49-F238E27FC236}">
                <a16:creationId xmlns:a16="http://schemas.microsoft.com/office/drawing/2014/main" id="{AFE9B152-E068-2E4A-8B83-BDF7D75A7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794" y="3097014"/>
            <a:ext cx="5042079" cy="153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914" tIns="43457" rIns="86914" bIns="43457">
            <a:spAutoFit/>
          </a:bodyPr>
          <a:lstStyle/>
          <a:p>
            <a:pPr algn="just">
              <a:spcAft>
                <a:spcPts val="570"/>
              </a:spcAft>
            </a:pPr>
            <a:r>
              <a:rPr lang="it-IT" altLang="zh-CN" sz="1600" b="1" dirty="0">
                <a:ea typeface="宋体" pitchFamily="2" charset="-122"/>
              </a:rPr>
              <a:t>LISA Pathfinder-prototype GRS </a:t>
            </a:r>
          </a:p>
          <a:p>
            <a:pPr marL="325926" indent="-325926" algn="just">
              <a:spcAft>
                <a:spcPts val="380"/>
              </a:spcAft>
              <a:buFont typeface="Arial" pitchFamily="34" charset="0"/>
              <a:buChar char="•"/>
            </a:pPr>
            <a:r>
              <a:rPr lang="it-IT" altLang="zh-CN" sz="1600" dirty="0">
                <a:ea typeface="宋体" pitchFamily="2" charset="-122"/>
              </a:rPr>
              <a:t>Capacitive gaps of 4 mm on X faces  </a:t>
            </a:r>
          </a:p>
          <a:p>
            <a:pPr algn="just">
              <a:spcAft>
                <a:spcPts val="380"/>
              </a:spcAft>
            </a:pPr>
            <a:r>
              <a:rPr lang="it-IT" altLang="zh-CN" sz="1600" dirty="0">
                <a:ea typeface="宋体" pitchFamily="2" charset="-122"/>
              </a:rPr>
              <a:t>	(2.9 mm Y, 3.5 mm Z)</a:t>
            </a:r>
          </a:p>
          <a:p>
            <a:pPr marL="325926" indent="-325926" algn="just">
              <a:spcAft>
                <a:spcPts val="380"/>
              </a:spcAft>
              <a:buFont typeface="Arial" pitchFamily="34" charset="0"/>
              <a:buChar char="•"/>
            </a:pPr>
            <a:r>
              <a:rPr lang="it-IT" altLang="zh-CN" sz="1600" dirty="0">
                <a:ea typeface="宋体" pitchFamily="2" charset="-122"/>
              </a:rPr>
              <a:t>Audio frequency actuation </a:t>
            </a:r>
          </a:p>
          <a:p>
            <a:pPr marL="760495" lvl="1" indent="-325926" algn="just">
              <a:spcAft>
                <a:spcPts val="380"/>
              </a:spcAft>
              <a:buFont typeface="Arial" pitchFamily="34" charset="0"/>
              <a:buChar char="•"/>
            </a:pPr>
            <a:r>
              <a:rPr lang="it-IT" altLang="zh-CN" sz="1600" i="1" dirty="0">
                <a:ea typeface="宋体" pitchFamily="2" charset="-122"/>
              </a:rPr>
              <a:t>x</a:t>
            </a:r>
            <a:r>
              <a:rPr lang="it-IT" altLang="zh-CN" sz="1600" dirty="0">
                <a:ea typeface="宋体" pitchFamily="2" charset="-122"/>
              </a:rPr>
              <a:t> electrodes, 10 V </a:t>
            </a:r>
            <a:r>
              <a:rPr lang="it-IT" altLang="zh-CN" sz="1600" dirty="0">
                <a:ea typeface="宋体" pitchFamily="2" charset="-122"/>
                <a:sym typeface="Wingdings" pitchFamily="2" charset="2"/>
              </a:rPr>
              <a:t></a:t>
            </a:r>
            <a:r>
              <a:rPr lang="it-IT" altLang="zh-CN" sz="1600" dirty="0">
                <a:ea typeface="宋体" pitchFamily="2" charset="-122"/>
              </a:rPr>
              <a:t> 20 </a:t>
            </a:r>
            <a:r>
              <a:rPr lang="it-IT" altLang="zh-CN" sz="1600" dirty="0" err="1">
                <a:ea typeface="宋体" pitchFamily="2" charset="-122"/>
              </a:rPr>
              <a:t>nN</a:t>
            </a:r>
            <a:r>
              <a:rPr lang="it-IT" altLang="zh-CN" sz="1600" dirty="0">
                <a:ea typeface="宋体" pitchFamily="2" charset="-122"/>
              </a:rPr>
              <a:t> authority for</a:t>
            </a:r>
            <a:r>
              <a:rPr lang="it-IT" altLang="zh-CN" sz="1600" i="1" dirty="0">
                <a:ea typeface="宋体" pitchFamily="2" charset="-122"/>
              </a:rPr>
              <a:t> N</a:t>
            </a:r>
            <a:r>
              <a:rPr lang="it-IT" altLang="zh-CN" sz="1600" i="1" baseline="-25000" dirty="0">
                <a:latin typeface="Symbol" pitchFamily="18" charset="2"/>
                <a:ea typeface="宋体" pitchFamily="2" charset="-122"/>
              </a:rPr>
              <a:t>f</a:t>
            </a:r>
            <a:endParaRPr lang="it-IT" altLang="zh-CN" sz="1600" dirty="0">
              <a:ea typeface="宋体" pitchFamily="2" charset="-122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C01643D-7B99-FA42-81C4-67CB078BEEF0}"/>
              </a:ext>
            </a:extLst>
          </p:cNvPr>
          <p:cNvSpPr txBox="1"/>
          <p:nvPr/>
        </p:nvSpPr>
        <p:spPr>
          <a:xfrm>
            <a:off x="3476800" y="4759158"/>
            <a:ext cx="5614985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altLang="zh-CN" b="1" dirty="0">
                <a:ea typeface="宋体" pitchFamily="2" charset="-122"/>
              </a:rPr>
              <a:t>1TM </a:t>
            </a:r>
            <a:r>
              <a:rPr lang="it-IT" altLang="zh-CN" b="1" dirty="0" err="1">
                <a:ea typeface="宋体" pitchFamily="2" charset="-122"/>
              </a:rPr>
              <a:t>pendulum</a:t>
            </a:r>
            <a:endParaRPr lang="it-IT" altLang="zh-CN" b="1" dirty="0">
              <a:ea typeface="宋体" pitchFamily="2" charset="-122"/>
            </a:endParaRPr>
          </a:p>
          <a:p>
            <a:pPr marL="325926" indent="-325926" algn="just">
              <a:spcAft>
                <a:spcPts val="380"/>
              </a:spcAft>
              <a:buFont typeface="Arial" pitchFamily="34" charset="0"/>
              <a:buChar char="•"/>
            </a:pPr>
            <a:r>
              <a:rPr lang="it-IT" altLang="zh-CN" dirty="0">
                <a:ea typeface="宋体" pitchFamily="2" charset="-122"/>
              </a:rPr>
              <a:t>sensitive to </a:t>
            </a:r>
            <a:r>
              <a:rPr lang="it-IT" altLang="zh-CN" dirty="0" err="1">
                <a:ea typeface="宋体" pitchFamily="2" charset="-122"/>
              </a:rPr>
              <a:t>torques</a:t>
            </a:r>
            <a:r>
              <a:rPr lang="it-IT" altLang="zh-CN" dirty="0">
                <a:ea typeface="宋体" pitchFamily="2" charset="-122"/>
              </a:rPr>
              <a:t> </a:t>
            </a:r>
            <a:r>
              <a:rPr lang="it-IT" altLang="zh-CN" dirty="0" err="1">
                <a:ea typeface="宋体" pitchFamily="2" charset="-122"/>
              </a:rPr>
              <a:t>around</a:t>
            </a:r>
            <a:r>
              <a:rPr lang="it-IT" altLang="zh-CN" dirty="0">
                <a:ea typeface="宋体" pitchFamily="2" charset="-122"/>
              </a:rPr>
              <a:t> </a:t>
            </a:r>
            <a:r>
              <a:rPr lang="it-IT" altLang="zh-CN" i="1" dirty="0" err="1">
                <a:ea typeface="宋体" pitchFamily="2" charset="-122"/>
              </a:rPr>
              <a:t>Z-</a:t>
            </a:r>
            <a:r>
              <a:rPr lang="it-IT" altLang="zh-CN" dirty="0" err="1">
                <a:ea typeface="宋体" pitchFamily="2" charset="-122"/>
              </a:rPr>
              <a:t>axis</a:t>
            </a:r>
            <a:r>
              <a:rPr lang="it-IT" altLang="zh-CN" dirty="0">
                <a:ea typeface="宋体" pitchFamily="2" charset="-122"/>
              </a:rPr>
              <a:t> (</a:t>
            </a:r>
            <a:r>
              <a:rPr lang="it-IT" altLang="zh-CN" i="1" dirty="0" err="1">
                <a:ea typeface="宋体" pitchFamily="2" charset="-122"/>
              </a:rPr>
              <a:t>N</a:t>
            </a:r>
            <a:r>
              <a:rPr lang="it-IT" altLang="zh-CN" i="1" baseline="-25000" dirty="0" err="1">
                <a:latin typeface="Symbol" pitchFamily="18" charset="2"/>
                <a:ea typeface="宋体" pitchFamily="2" charset="-122"/>
              </a:rPr>
              <a:t>f</a:t>
            </a:r>
            <a:r>
              <a:rPr lang="it-IT" altLang="zh-CN" dirty="0">
                <a:ea typeface="宋体" pitchFamily="2" charset="-122"/>
              </a:rPr>
              <a:t>)</a:t>
            </a:r>
          </a:p>
          <a:p>
            <a:pPr marL="325926" indent="-325926" algn="just">
              <a:spcAft>
                <a:spcPts val="380"/>
              </a:spcAft>
              <a:buFont typeface="Arial" pitchFamily="34" charset="0"/>
              <a:buChar char="•"/>
            </a:pPr>
            <a:r>
              <a:rPr lang="it-IT" altLang="zh-CN" dirty="0" err="1">
                <a:ea typeface="宋体" pitchFamily="2" charset="-122"/>
              </a:rPr>
              <a:t>Period</a:t>
            </a:r>
            <a:r>
              <a:rPr lang="it-IT" altLang="zh-CN" sz="1400" dirty="0">
                <a:ea typeface="宋体" pitchFamily="2" charset="-122"/>
              </a:rPr>
              <a:t> </a:t>
            </a:r>
            <a:r>
              <a:rPr lang="it-IT" altLang="zh-CN" i="1" dirty="0">
                <a:ea typeface="宋体" pitchFamily="2" charset="-122"/>
              </a:rPr>
              <a:t>T</a:t>
            </a:r>
            <a:r>
              <a:rPr lang="it-IT" altLang="zh-CN" sz="1000" i="1" dirty="0">
                <a:ea typeface="宋体" pitchFamily="2" charset="-122"/>
              </a:rPr>
              <a:t>0 </a:t>
            </a:r>
            <a:r>
              <a:rPr lang="it-IT" altLang="zh-CN" dirty="0">
                <a:ea typeface="宋体" pitchFamily="2" charset="-122"/>
              </a:rPr>
              <a:t>~ 490s, </a:t>
            </a:r>
            <a:r>
              <a:rPr lang="it-IT" altLang="zh-CN" dirty="0" err="1">
                <a:ea typeface="宋体" pitchFamily="2" charset="-122"/>
              </a:rPr>
              <a:t>energy</a:t>
            </a:r>
            <a:r>
              <a:rPr lang="it-IT" altLang="zh-CN" dirty="0">
                <a:ea typeface="宋体" pitchFamily="2" charset="-122"/>
              </a:rPr>
              <a:t> </a:t>
            </a:r>
            <a:r>
              <a:rPr lang="it-IT" altLang="zh-CN" dirty="0" err="1">
                <a:ea typeface="宋体" pitchFamily="2" charset="-122"/>
              </a:rPr>
              <a:t>decay</a:t>
            </a:r>
            <a:r>
              <a:rPr lang="it-IT" altLang="zh-CN" dirty="0">
                <a:ea typeface="宋体" pitchFamily="2" charset="-122"/>
              </a:rPr>
              <a:t> time</a:t>
            </a:r>
            <a:r>
              <a:rPr lang="it-IT" altLang="zh-CN" dirty="0">
                <a:latin typeface="Symbol" pitchFamily="18" charset="2"/>
                <a:ea typeface="宋体" pitchFamily="2" charset="-122"/>
              </a:rPr>
              <a:t> </a:t>
            </a:r>
            <a:br>
              <a:rPr lang="it-IT" altLang="zh-CN" dirty="0">
                <a:latin typeface="Symbol" pitchFamily="18" charset="2"/>
                <a:ea typeface="宋体" pitchFamily="2" charset="-122"/>
              </a:rPr>
            </a:br>
            <a:r>
              <a:rPr lang="it-IT" altLang="zh-CN" dirty="0">
                <a:latin typeface="Symbol" pitchFamily="18" charset="2"/>
                <a:ea typeface="宋体" pitchFamily="2" charset="-122"/>
              </a:rPr>
              <a:t>t</a:t>
            </a:r>
            <a:r>
              <a:rPr lang="it-IT" altLang="zh-CN" dirty="0">
                <a:ea typeface="宋体" pitchFamily="2" charset="-122"/>
              </a:rPr>
              <a:t>~2 </a:t>
            </a:r>
            <a:r>
              <a:rPr lang="it-IT" altLang="zh-CN" dirty="0" err="1">
                <a:ea typeface="宋体" pitchFamily="2" charset="-122"/>
              </a:rPr>
              <a:t>year</a:t>
            </a:r>
            <a:r>
              <a:rPr lang="it-IT" altLang="zh-CN" dirty="0">
                <a:ea typeface="宋体" pitchFamily="2" charset="-122"/>
              </a:rPr>
              <a:t> (Q~10</a:t>
            </a:r>
            <a:r>
              <a:rPr lang="it-IT" altLang="zh-CN" baseline="30000" dirty="0">
                <a:ea typeface="宋体" pitchFamily="2" charset="-122"/>
              </a:rPr>
              <a:t>6</a:t>
            </a:r>
            <a:r>
              <a:rPr lang="it-IT" altLang="zh-CN" dirty="0">
                <a:ea typeface="宋体" pitchFamily="2" charset="-122"/>
              </a:rPr>
              <a:t>)</a:t>
            </a:r>
          </a:p>
          <a:p>
            <a:pPr marL="325926" indent="-325926" algn="just">
              <a:spcAft>
                <a:spcPts val="380"/>
              </a:spcAft>
              <a:buFont typeface="Arial" pitchFamily="34" charset="0"/>
              <a:buChar char="•"/>
            </a:pPr>
            <a:r>
              <a:rPr lang="it-IT" altLang="zh-CN" dirty="0">
                <a:ea typeface="宋体" pitchFamily="2" charset="-122"/>
              </a:rPr>
              <a:t>torque </a:t>
            </a:r>
            <a:r>
              <a:rPr lang="it-IT" altLang="zh-CN" dirty="0" err="1">
                <a:ea typeface="宋体" pitchFamily="2" charset="-122"/>
              </a:rPr>
              <a:t>noise</a:t>
            </a:r>
            <a:r>
              <a:rPr lang="it-IT" altLang="zh-CN" dirty="0">
                <a:ea typeface="宋体" pitchFamily="2" charset="-122"/>
              </a:rPr>
              <a:t> &lt; 1 </a:t>
            </a:r>
            <a:r>
              <a:rPr lang="it-IT" altLang="zh-CN" dirty="0" err="1">
                <a:ea typeface="宋体" pitchFamily="2" charset="-122"/>
              </a:rPr>
              <a:t>fN</a:t>
            </a:r>
            <a:r>
              <a:rPr lang="it-IT" altLang="zh-CN" dirty="0">
                <a:ea typeface="宋体" pitchFamily="2" charset="-122"/>
              </a:rPr>
              <a:t> m /Hz</a:t>
            </a:r>
            <a:r>
              <a:rPr lang="it-IT" altLang="zh-CN" baseline="30000" dirty="0">
                <a:ea typeface="宋体" pitchFamily="2" charset="-122"/>
              </a:rPr>
              <a:t>1/2</a:t>
            </a:r>
            <a:r>
              <a:rPr lang="it-IT" altLang="zh-CN" dirty="0">
                <a:ea typeface="宋体" pitchFamily="2" charset="-122"/>
              </a:rPr>
              <a:t> </a:t>
            </a:r>
            <a:r>
              <a:rPr lang="it-IT" altLang="zh-CN" dirty="0" err="1">
                <a:ea typeface="宋体" pitchFamily="2" charset="-122"/>
              </a:rPr>
              <a:t>at</a:t>
            </a:r>
            <a:r>
              <a:rPr lang="it-IT" altLang="zh-CN" dirty="0">
                <a:ea typeface="宋体" pitchFamily="2" charset="-122"/>
              </a:rPr>
              <a:t> </a:t>
            </a:r>
            <a:r>
              <a:rPr lang="it-IT" altLang="zh-CN" dirty="0" err="1">
                <a:ea typeface="宋体" pitchFamily="2" charset="-122"/>
              </a:rPr>
              <a:t>mHz</a:t>
            </a:r>
            <a:r>
              <a:rPr lang="it-IT" altLang="zh-CN" dirty="0">
                <a:ea typeface="宋体" pitchFamily="2" charset="-122"/>
              </a:rPr>
              <a:t> </a:t>
            </a:r>
            <a:r>
              <a:rPr lang="it-IT" altLang="zh-CN" dirty="0" err="1">
                <a:ea typeface="宋体" pitchFamily="2" charset="-122"/>
              </a:rPr>
              <a:t>frequencies</a:t>
            </a:r>
            <a:endParaRPr lang="it-IT" altLang="zh-CN" dirty="0">
              <a:ea typeface="宋体" pitchFamily="2" charset="-122"/>
            </a:endParaRP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0E5E5184-32A6-A244-8A94-91D8E385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9544" y="5126411"/>
            <a:ext cx="1523009" cy="113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Segnaposto piè di pagina 33">
            <a:extLst>
              <a:ext uri="{FF2B5EF4-FFF2-40B4-BE49-F238E27FC236}">
                <a16:creationId xmlns:a16="http://schemas.microsoft.com/office/drawing/2014/main" id="{BCD2C138-2039-2E4B-B436-65FC8BC2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1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F5B1A0-27EF-6046-9079-7014D5B6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Free-fall mode on ground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7A8D49-E2AC-2C40-A5BE-8EF224349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30" name="Oggetto 29">
            <a:extLst>
              <a:ext uri="{FF2B5EF4-FFF2-40B4-BE49-F238E27FC236}">
                <a16:creationId xmlns:a16="http://schemas.microsoft.com/office/drawing/2014/main" id="{DC54E25B-B61F-5248-B1F4-2BD9E9B853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486549"/>
              </p:ext>
            </p:extLst>
          </p:nvPr>
        </p:nvGraphicFramePr>
        <p:xfrm>
          <a:off x="4937161" y="3900499"/>
          <a:ext cx="6731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5" name="Equation" r:id="rId3" imgW="342900" imgH="215900" progId="Equation.3">
                  <p:embed/>
                </p:oleObj>
              </mc:Choice>
              <mc:Fallback>
                <p:oleObj name="Equation" r:id="rId3" imgW="342900" imgH="215900" progId="Equation.3">
                  <p:embed/>
                  <p:pic>
                    <p:nvPicPr>
                      <p:cNvPr id="30" name="Oggetto 29">
                        <a:extLst>
                          <a:ext uri="{FF2B5EF4-FFF2-40B4-BE49-F238E27FC236}">
                            <a16:creationId xmlns:a16="http://schemas.microsoft.com/office/drawing/2014/main" id="{DC54E25B-B61F-5248-B1F4-2BD9E9B853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37161" y="3900499"/>
                        <a:ext cx="673100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ggetto 30">
            <a:extLst>
              <a:ext uri="{FF2B5EF4-FFF2-40B4-BE49-F238E27FC236}">
                <a16:creationId xmlns:a16="http://schemas.microsoft.com/office/drawing/2014/main" id="{5AB8B51A-472C-1E4C-82C2-7F4B3A1B6D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408397"/>
              </p:ext>
            </p:extLst>
          </p:nvPr>
        </p:nvGraphicFramePr>
        <p:xfrm>
          <a:off x="7467898" y="3832992"/>
          <a:ext cx="57308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6" name="Equation" r:id="rId5" imgW="292100" imgH="215900" progId="Equation.3">
                  <p:embed/>
                </p:oleObj>
              </mc:Choice>
              <mc:Fallback>
                <p:oleObj name="Equation" r:id="rId5" imgW="292100" imgH="215900" progId="Equation.3">
                  <p:embed/>
                  <p:pic>
                    <p:nvPicPr>
                      <p:cNvPr id="31" name="Oggetto 30">
                        <a:extLst>
                          <a:ext uri="{FF2B5EF4-FFF2-40B4-BE49-F238E27FC236}">
                            <a16:creationId xmlns:a16="http://schemas.microsoft.com/office/drawing/2014/main" id="{5AB8B51A-472C-1E4C-82C2-7F4B3A1B6D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67898" y="3832992"/>
                        <a:ext cx="573088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468BC64-65F7-FB48-AE8E-BFD73F740958}"/>
              </a:ext>
            </a:extLst>
          </p:cNvPr>
          <p:cNvSpPr txBox="1"/>
          <p:nvPr/>
        </p:nvSpPr>
        <p:spPr>
          <a:xfrm>
            <a:off x="4248965" y="2909662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LPF differential </a:t>
            </a:r>
            <a:r>
              <a:rPr lang="en-US" b="1" dirty="0"/>
              <a:t>DC </a:t>
            </a:r>
            <a:r>
              <a:rPr lang="en-US" dirty="0"/>
              <a:t>gravitational </a:t>
            </a:r>
            <a:r>
              <a:rPr lang="en-US" b="1" dirty="0"/>
              <a:t>acceleration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56C9E62-B37B-5241-906F-99C8A5B43A15}"/>
              </a:ext>
            </a:extLst>
          </p:cNvPr>
          <p:cNvSpPr txBox="1"/>
          <p:nvPr/>
        </p:nvSpPr>
        <p:spPr>
          <a:xfrm>
            <a:off x="6833132" y="3027321"/>
            <a:ext cx="180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Pendulum</a:t>
            </a:r>
          </a:p>
          <a:p>
            <a:pPr algn="ctr"/>
            <a:r>
              <a:rPr lang="en-US" b="1" dirty="0"/>
              <a:t>DC torque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E1DC057-EDE6-7941-98DE-0BFEF605662F}"/>
              </a:ext>
            </a:extLst>
          </p:cNvPr>
          <p:cNvSpPr txBox="1"/>
          <p:nvPr/>
        </p:nvSpPr>
        <p:spPr>
          <a:xfrm>
            <a:off x="3458530" y="1910100"/>
            <a:ext cx="5528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Mimic LPF differential gravitational forces that must be compensated in orbit as external torques acting on the suspended test mass. </a:t>
            </a:r>
          </a:p>
        </p:txBody>
      </p:sp>
      <p:sp>
        <p:nvSpPr>
          <p:cNvPr id="35" name="Freccia destra 34">
            <a:extLst>
              <a:ext uri="{FF2B5EF4-FFF2-40B4-BE49-F238E27FC236}">
                <a16:creationId xmlns:a16="http://schemas.microsoft.com/office/drawing/2014/main" id="{4DBFD1C8-9729-A848-AE81-813E1C9F05EF}"/>
              </a:ext>
            </a:extLst>
          </p:cNvPr>
          <p:cNvSpPr/>
          <p:nvPr/>
        </p:nvSpPr>
        <p:spPr>
          <a:xfrm>
            <a:off x="6381742" y="3371327"/>
            <a:ext cx="537882" cy="6610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434C8AD-5CBB-3F48-9D81-54A1646D3AA6}"/>
              </a:ext>
            </a:extLst>
          </p:cNvPr>
          <p:cNvSpPr txBox="1"/>
          <p:nvPr/>
        </p:nvSpPr>
        <p:spPr>
          <a:xfrm>
            <a:off x="3983683" y="4867501"/>
            <a:ext cx="4796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Compensate with constant DC actuation of with free fall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Rotate pendulum of an angle </a:t>
            </a:r>
            <a:r>
              <a:rPr lang="en-US" dirty="0" err="1"/>
              <a:t>Δφ</a:t>
            </a:r>
            <a:r>
              <a:rPr lang="en-US" dirty="0"/>
              <a:t> ≈ 2 </a:t>
            </a:r>
            <a:r>
              <a:rPr lang="en-US" dirty="0" err="1"/>
              <a:t>mrad</a:t>
            </a:r>
            <a:endParaRPr lang="en-US" dirty="0"/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A982CC02-5761-5E49-BE8D-559F0E88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31633" y="1940063"/>
            <a:ext cx="1831715" cy="209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7A472D-FB1E-E149-959D-3FFDBD817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7815"/>
            <a:ext cx="4090285" cy="212926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DAED82C-C168-5649-A73A-B2F46266903A}"/>
              </a:ext>
            </a:extLst>
          </p:cNvPr>
          <p:cNvSpPr/>
          <p:nvPr/>
        </p:nvSpPr>
        <p:spPr>
          <a:xfrm>
            <a:off x="4248965" y="2833430"/>
            <a:ext cx="4160398" cy="16900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662D6CCA-03EF-9645-AAB4-846EF3F2A73C}"/>
                  </a:ext>
                </a:extLst>
              </p:cNvPr>
              <p:cNvSpPr txBox="1"/>
              <p:nvPr/>
            </p:nvSpPr>
            <p:spPr>
              <a:xfrm>
                <a:off x="7257184" y="4250643"/>
                <a:ext cx="104291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𝐷𝐶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662D6CCA-03EF-9645-AAB4-846EF3F2A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184" y="4250643"/>
                <a:ext cx="1042913" cy="215444"/>
              </a:xfrm>
              <a:prstGeom prst="rect">
                <a:avLst/>
              </a:prstGeom>
              <a:blipFill>
                <a:blip r:embed="rId9"/>
                <a:stretch>
                  <a:fillRect l="-2381" r="-4762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piè di pagina 33">
            <a:extLst>
              <a:ext uri="{FF2B5EF4-FFF2-40B4-BE49-F238E27FC236}">
                <a16:creationId xmlns:a16="http://schemas.microsoft.com/office/drawing/2014/main" id="{8A6EB0F0-229B-F148-857F-E6C104B6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2 March 2018, grass in </a:t>
            </a:r>
            <a:r>
              <a:rPr lang="en-US" dirty="0" err="1"/>
              <a:t>padova</a:t>
            </a:r>
            <a:r>
              <a:rPr lang="en-US" dirty="0"/>
              <a:t>- Giuliana </a:t>
            </a:r>
            <a:r>
              <a:rPr lang="en-US" dirty="0" err="1"/>
              <a:t>Russano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0403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13649</TotalTime>
  <Words>1348</Words>
  <Application>Microsoft Macintosh PowerPoint</Application>
  <PresentationFormat>Presentazione su schermo (4:3)</PresentationFormat>
  <Paragraphs>263</Paragraphs>
  <Slides>17</Slides>
  <Notes>13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9" baseType="lpstr">
      <vt:lpstr>宋体</vt:lpstr>
      <vt:lpstr>Arial</vt:lpstr>
      <vt:lpstr>Britannic Bold</vt:lpstr>
      <vt:lpstr>Calibri</vt:lpstr>
      <vt:lpstr>Calibri Light</vt:lpstr>
      <vt:lpstr>Cambria Math</vt:lpstr>
      <vt:lpstr>Helvetica</vt:lpstr>
      <vt:lpstr>Symbol</vt:lpstr>
      <vt:lpstr>Times New Roman</vt:lpstr>
      <vt:lpstr>Wingdings</vt:lpstr>
      <vt:lpstr>Retrospettivo</vt:lpstr>
      <vt:lpstr>Equation</vt:lpstr>
      <vt:lpstr>The Free-fall Experiment Results Measuring subfemto-g acceleration noise in LISA Pathfinder and fN force variations on ground with torsion pendulum, in intermittent control mode. </vt:lpstr>
      <vt:lpstr>LISA Pathfinder, accelerometer mode on the road to LISA</vt:lpstr>
      <vt:lpstr>LPF standard control mode</vt:lpstr>
      <vt:lpstr>Pre-flight X-axis actuation noise</vt:lpstr>
      <vt:lpstr>Free-fall control mode</vt:lpstr>
      <vt:lpstr>Actuation Authority configuration</vt:lpstr>
      <vt:lpstr>FF vs standard noise run Delta g</vt:lpstr>
      <vt:lpstr>Free-fall mode on ground</vt:lpstr>
      <vt:lpstr>Free-fall mode on ground</vt:lpstr>
      <vt:lpstr>LPF vs Torsion pendulum</vt:lpstr>
      <vt:lpstr>Data analysis challenge</vt:lpstr>
      <vt:lpstr>BH low pass and gap zero approach</vt:lpstr>
      <vt:lpstr>Torsion pendulum free-fall results</vt:lpstr>
      <vt:lpstr>Preliminary results: Nominal</vt:lpstr>
      <vt:lpstr>Preliminary results: URLA</vt:lpstr>
      <vt:lpstr>Conclusion</vt:lpstr>
      <vt:lpstr>Thank you!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DRIFT MODE SUMMARY RESULTS</dc:title>
  <dc:creator>Utente di Microsoft Office</dc:creator>
  <cp:lastModifiedBy>Utente di Microsoft Office</cp:lastModifiedBy>
  <cp:revision>556</cp:revision>
  <cp:lastPrinted>2017-05-09T16:23:01Z</cp:lastPrinted>
  <dcterms:created xsi:type="dcterms:W3CDTF">2016-06-13T08:59:50Z</dcterms:created>
  <dcterms:modified xsi:type="dcterms:W3CDTF">2018-03-02T10:22:19Z</dcterms:modified>
</cp:coreProperties>
</file>