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66" r:id="rId2"/>
    <p:sldId id="267" r:id="rId3"/>
    <p:sldId id="268" r:id="rId4"/>
    <p:sldId id="269" r:id="rId5"/>
    <p:sldId id="283" r:id="rId6"/>
    <p:sldId id="287" r:id="rId7"/>
    <p:sldId id="272" r:id="rId8"/>
    <p:sldId id="273" r:id="rId9"/>
    <p:sldId id="277" r:id="rId10"/>
    <p:sldId id="279" r:id="rId11"/>
    <p:sldId id="290" r:id="rId12"/>
    <p:sldId id="291" r:id="rId13"/>
    <p:sldId id="284" r:id="rId14"/>
    <p:sldId id="285" r:id="rId15"/>
    <p:sldId id="292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099" autoAdjust="0"/>
  </p:normalViewPr>
  <p:slideViewPr>
    <p:cSldViewPr snapToGrid="0">
      <p:cViewPr varScale="1">
        <p:scale>
          <a:sx n="69" d="100"/>
          <a:sy n="69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854E2-A816-435F-A92F-86FD0B4D8D7A}" type="datetimeFigureOut">
              <a:rPr lang="zh-CN" altLang="en-US" smtClean="0"/>
              <a:t>2018/5/25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8D107-578B-489A-A0E6-626447510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86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600A-A275-450B-9DD1-B5120D15F3F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87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8D107-578B-489A-A0E6-626447510DA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6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8D107-578B-489A-A0E6-626447510DA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65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8D107-578B-489A-A0E6-626447510DA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17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45C1-73DC-4782-85E8-CCDED6C02AB0}" type="datetime1">
              <a:rPr lang="zh-CN" altLang="en-US" smtClean="0"/>
              <a:t>2018/5/25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58D-5233-412E-BEDA-3EA526845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61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0198-A9F2-465F-B961-71410E94C34F}" type="datetime1">
              <a:rPr lang="zh-CN" altLang="en-US" smtClean="0"/>
              <a:t>2018/5/25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58D-5233-412E-BEDA-3EA526845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06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9834-DB5A-4645-8C53-66CDD6406C7C}" type="datetime1">
              <a:rPr lang="zh-CN" altLang="en-US" smtClean="0"/>
              <a:t>2018/5/25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58D-5233-412E-BEDA-3EA526845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1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306D165-787F-40AC-B849-94E3F46F9FCF}" type="datetime1">
              <a:rPr lang="zh-CN" altLang="en-US" smtClean="0"/>
              <a:t>2018/5/25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zh-CN" smtClean="0"/>
              <a:t>Q. XU, CEPC2018, Roma, May 23-26 2018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9D1A18-FFAF-4E4E-B7F0-364A06E9EF2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696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6108-6B9C-4203-9028-62D8686C8492}" type="datetime1">
              <a:rPr lang="zh-CN" altLang="en-US" smtClean="0"/>
              <a:t>2018/5/25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58D-5233-412E-BEDA-3EA526845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29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8F4D-DB18-43FA-BFE9-DF28663621D9}" type="datetime1">
              <a:rPr lang="zh-CN" altLang="en-US" smtClean="0"/>
              <a:t>2018/5/25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58D-5233-412E-BEDA-3EA526845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8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20B8-77BE-491B-88F1-820AD5152E0E}" type="datetime1">
              <a:rPr lang="zh-CN" altLang="en-US" smtClean="0"/>
              <a:t>2018/5/25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58D-5233-412E-BEDA-3EA526845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50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E8B0-AA54-4E58-8AD3-A044C206B71D}" type="datetime1">
              <a:rPr lang="zh-CN" altLang="en-US" smtClean="0"/>
              <a:t>2018/5/25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58D-5233-412E-BEDA-3EA526845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47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5E3-BE73-4AE1-94E9-7623872F3976}" type="datetime1">
              <a:rPr lang="zh-CN" altLang="en-US" smtClean="0"/>
              <a:t>2018/5/25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58D-5233-412E-BEDA-3EA526845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76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1FB-051C-4D92-A011-B2E4D06DBE6B}" type="datetime1">
              <a:rPr lang="zh-CN" altLang="en-US" smtClean="0"/>
              <a:t>2018/5/25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58D-5233-412E-BEDA-3EA526845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13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C30E-335A-435B-A067-D84A39EC68D2}" type="datetime1">
              <a:rPr lang="zh-CN" altLang="en-US" smtClean="0"/>
              <a:t>2018/5/25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58D-5233-412E-BEDA-3EA526845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8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BB02-52E6-4C5D-AA2E-F8DD80132427}" type="datetime1">
              <a:rPr lang="zh-CN" altLang="en-US" smtClean="0"/>
              <a:t>2018/5/25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A58D-5233-412E-BEDA-3EA526845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1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0DA94-AE42-46B8-8BF5-00D3AE62E165}" type="datetime1">
              <a:rPr lang="zh-CN" altLang="en-US" smtClean="0"/>
              <a:t>2018/5/25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0A58D-5233-412E-BEDA-3EA526845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391890"/>
            <a:ext cx="91440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 smtClean="0">
                <a:latin typeface="Comic Sans MS" panose="030F0702030302020204" pitchFamily="66" charset="0"/>
              </a:rPr>
              <a:t>Progress of the</a:t>
            </a:r>
            <a:r>
              <a:rPr lang="en-US" altLang="zh-CN" sz="3600" b="1" dirty="0" smtClean="0"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altLang="zh-CN" sz="3600" b="1" dirty="0" smtClean="0">
                <a:latin typeface="Comic Sans MS" panose="030F0702030302020204" pitchFamily="66" charset="0"/>
                <a:ea typeface="+mn-ea"/>
                <a:cs typeface="+mn-cs"/>
              </a:rPr>
              <a:t>HTS </a:t>
            </a:r>
            <a:r>
              <a:rPr lang="en-US" altLang="zh-CN" sz="3600" b="1" dirty="0" smtClean="0">
                <a:latin typeface="Comic Sans MS" panose="030F0702030302020204" pitchFamily="66" charset="0"/>
                <a:ea typeface="+mn-ea"/>
                <a:cs typeface="+mn-cs"/>
              </a:rPr>
              <a:t>&amp; HFS </a:t>
            </a:r>
            <a:r>
              <a:rPr lang="en-US" altLang="zh-CN" sz="3600" b="1" dirty="0" smtClean="0">
                <a:latin typeface="Comic Sans MS" panose="030F0702030302020204" pitchFamily="66" charset="0"/>
                <a:ea typeface="+mn-ea"/>
                <a:cs typeface="+mn-cs"/>
              </a:rPr>
              <a:t>Magnet </a:t>
            </a:r>
            <a:r>
              <a:rPr lang="en-US" altLang="zh-CN" sz="3600" b="1" dirty="0" smtClean="0">
                <a:latin typeface="Comic Sans MS" panose="030F0702030302020204" pitchFamily="66" charset="0"/>
                <a:ea typeface="+mn-ea"/>
                <a:cs typeface="+mn-cs"/>
              </a:rPr>
              <a:t>R&amp;D </a:t>
            </a:r>
            <a:br>
              <a:rPr lang="en-US" altLang="zh-CN" sz="3600" b="1" dirty="0" smtClean="0"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altLang="zh-CN" sz="3600" b="1" dirty="0" smtClean="0">
                <a:latin typeface="Comic Sans MS" panose="030F0702030302020204" pitchFamily="66" charset="0"/>
                <a:ea typeface="+mn-ea"/>
                <a:cs typeface="+mn-cs"/>
              </a:rPr>
              <a:t>for </a:t>
            </a:r>
            <a:r>
              <a:rPr lang="en-US" altLang="zh-CN" sz="3600" b="1" dirty="0" smtClean="0">
                <a:latin typeface="Comic Sans MS" panose="030F0702030302020204" pitchFamily="66" charset="0"/>
                <a:ea typeface="+mn-ea"/>
                <a:cs typeface="+mn-cs"/>
              </a:rPr>
              <a:t>Future High-energy Accelerators</a:t>
            </a:r>
            <a:endParaRPr lang="zh-CN" altLang="en-US" sz="3600" b="1" dirty="0"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605410"/>
            <a:ext cx="9144000" cy="197381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CN" b="1" dirty="0" err="1" smtClean="0"/>
              <a:t>Qingjin</a:t>
            </a:r>
            <a:r>
              <a:rPr lang="en-US" altLang="zh-CN" b="1" dirty="0" smtClean="0"/>
              <a:t> </a:t>
            </a:r>
            <a:r>
              <a:rPr lang="en-US" altLang="zh-CN" b="1" dirty="0" smtClean="0"/>
              <a:t>XU</a:t>
            </a:r>
          </a:p>
          <a:p>
            <a:pPr>
              <a:lnSpc>
                <a:spcPct val="80000"/>
              </a:lnSpc>
            </a:pPr>
            <a:endParaRPr lang="en-US" altLang="zh-CN" b="1" dirty="0" smtClean="0"/>
          </a:p>
          <a:p>
            <a:pPr>
              <a:lnSpc>
                <a:spcPct val="80000"/>
              </a:lnSpc>
            </a:pPr>
            <a:r>
              <a:rPr lang="en-US" altLang="zh-CN" sz="2200" dirty="0" smtClean="0"/>
              <a:t>Institute </a:t>
            </a:r>
            <a:r>
              <a:rPr lang="en-US" altLang="zh-CN" sz="2200" dirty="0" smtClean="0"/>
              <a:t>of High Energy Physics (IHEP),</a:t>
            </a:r>
            <a:r>
              <a:rPr lang="en-US" altLang="zh-CN" sz="2200" dirty="0"/>
              <a:t> </a:t>
            </a:r>
            <a:endParaRPr lang="en-US" altLang="zh-CN" sz="2200" dirty="0" smtClean="0"/>
          </a:p>
          <a:p>
            <a:pPr>
              <a:lnSpc>
                <a:spcPct val="80000"/>
              </a:lnSpc>
            </a:pPr>
            <a:r>
              <a:rPr lang="en-US" altLang="zh-CN" sz="2200" dirty="0" smtClean="0"/>
              <a:t>Chinese </a:t>
            </a:r>
            <a:r>
              <a:rPr lang="en-US" altLang="zh-CN" sz="2200" dirty="0" smtClean="0"/>
              <a:t>Academy of Sciences (CAS)</a:t>
            </a:r>
          </a:p>
          <a:p>
            <a:pPr>
              <a:lnSpc>
                <a:spcPct val="80000"/>
              </a:lnSpc>
            </a:pPr>
            <a:r>
              <a:rPr lang="en-US" altLang="zh-CN" sz="2200" dirty="0" smtClean="0"/>
              <a:t>May</a:t>
            </a:r>
            <a:r>
              <a:rPr lang="en-US" altLang="zh-CN" sz="2200" dirty="0" smtClean="0"/>
              <a:t> 25 </a:t>
            </a:r>
            <a:r>
              <a:rPr lang="en-US" altLang="zh-CN" sz="2200" dirty="0" smtClean="0"/>
              <a:t>2018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8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45659" y="1145284"/>
            <a:ext cx="86079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 smtClean="0">
                <a:solidFill>
                  <a:srgbClr val="FF0000"/>
                </a:solidFill>
              </a:rPr>
              <a:t>Cabling       Coil winding       HT       VPI      Magnet assembly     Test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3563888" y="1323765"/>
            <a:ext cx="219784" cy="1319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>
            <a:off x="4410800" y="1323765"/>
            <a:ext cx="219784" cy="1319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>
            <a:off x="5274173" y="1310128"/>
            <a:ext cx="219784" cy="1319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7896381" y="1310128"/>
            <a:ext cx="219784" cy="1319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>
            <a:off x="1529325" y="1323765"/>
            <a:ext cx="219784" cy="1319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42110" y="779659"/>
            <a:ext cx="7302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/>
              <a:t>Fabrication of the 1</a:t>
            </a:r>
            <a:r>
              <a:rPr lang="en-US" altLang="zh-CN" sz="2400" b="1" i="1" baseline="30000" dirty="0" smtClean="0"/>
              <a:t>st</a:t>
            </a:r>
            <a:r>
              <a:rPr lang="en-US" altLang="zh-CN" sz="2400" b="1" i="1" dirty="0" smtClean="0"/>
              <a:t> </a:t>
            </a:r>
            <a:r>
              <a:rPr lang="en-US" altLang="zh-CN" sz="2400" b="1" i="1" dirty="0"/>
              <a:t>model </a:t>
            </a:r>
            <a:r>
              <a:rPr lang="en-US" altLang="zh-CN" sz="2400" b="1" i="1" dirty="0" smtClean="0"/>
              <a:t>dipole magnet </a:t>
            </a:r>
            <a:r>
              <a:rPr lang="en-US" altLang="zh-CN" sz="2400" b="1" i="1" dirty="0"/>
              <a:t>(NbTi+Nb</a:t>
            </a:r>
            <a:r>
              <a:rPr lang="en-US" altLang="zh-CN" sz="2400" b="1" i="1" baseline="-25000" dirty="0"/>
              <a:t>3</a:t>
            </a:r>
            <a:r>
              <a:rPr lang="en-US" altLang="zh-CN" sz="2400" b="1" i="1" dirty="0"/>
              <a:t>Sn</a:t>
            </a:r>
            <a:r>
              <a:rPr lang="en-US" altLang="zh-CN" sz="2400" b="1" i="1" dirty="0" smtClean="0"/>
              <a:t>)</a:t>
            </a:r>
            <a:endParaRPr lang="en-US" altLang="zh-CN" sz="2400" b="1" i="1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464315" y="763115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标题 2"/>
          <p:cNvSpPr txBox="1">
            <a:spLocks/>
          </p:cNvSpPr>
          <p:nvPr/>
        </p:nvSpPr>
        <p:spPr>
          <a:xfrm>
            <a:off x="0" y="-77079"/>
            <a:ext cx="9143999" cy="618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R&amp;D </a:t>
            </a: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of 12T </a:t>
            </a:r>
            <a:r>
              <a:rPr lang="en-US" altLang="zh-CN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Twin-aperture Dipole Magnet </a:t>
            </a: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 t="4299" r="6681" b="34898"/>
          <a:stretch/>
        </p:blipFill>
        <p:spPr>
          <a:xfrm>
            <a:off x="7204340" y="4779710"/>
            <a:ext cx="1536656" cy="179441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"/>
          <a:stretch/>
        </p:blipFill>
        <p:spPr>
          <a:xfrm>
            <a:off x="3832711" y="1611642"/>
            <a:ext cx="1578912" cy="193217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24" y="1606947"/>
            <a:ext cx="3265160" cy="1923325"/>
          </a:xfrm>
          <a:prstGeom prst="rect">
            <a:avLst/>
          </a:prstGeom>
        </p:spPr>
      </p:pic>
      <p:pic>
        <p:nvPicPr>
          <p:cNvPr id="39" name="Picture 2" descr="C:\Users\Jiang Weiwei\Desktop\_DSC24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075" y="1611643"/>
            <a:ext cx="3371936" cy="191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39"/>
          <p:cNvSpPr/>
          <p:nvPr/>
        </p:nvSpPr>
        <p:spPr>
          <a:xfrm>
            <a:off x="1118464" y="3220337"/>
            <a:ext cx="16001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i="1" dirty="0" smtClean="0">
                <a:solidFill>
                  <a:srgbClr val="FF0000"/>
                </a:solidFill>
              </a:rPr>
              <a:t>Cabling Machine</a:t>
            </a:r>
            <a:endParaRPr lang="zh-CN" altLang="en-US" sz="1600" dirty="0"/>
          </a:p>
        </p:txBody>
      </p:sp>
      <p:sp>
        <p:nvSpPr>
          <p:cNvPr id="41" name="矩形 40"/>
          <p:cNvSpPr/>
          <p:nvPr/>
        </p:nvSpPr>
        <p:spPr>
          <a:xfrm>
            <a:off x="3820794" y="3210156"/>
            <a:ext cx="16371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i="1" dirty="0" smtClean="0">
                <a:solidFill>
                  <a:srgbClr val="FF0000"/>
                </a:solidFill>
              </a:rPr>
              <a:t>Rutherford Cable</a:t>
            </a:r>
            <a:endParaRPr lang="zh-CN" altLang="en-US" sz="1600" dirty="0"/>
          </a:p>
        </p:txBody>
      </p:sp>
      <p:sp>
        <p:nvSpPr>
          <p:cNvPr id="42" name="矩形 41"/>
          <p:cNvSpPr/>
          <p:nvPr/>
        </p:nvSpPr>
        <p:spPr>
          <a:xfrm>
            <a:off x="6560121" y="3230519"/>
            <a:ext cx="1266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i="1" dirty="0" smtClean="0">
                <a:solidFill>
                  <a:srgbClr val="FF0000"/>
                </a:solidFill>
              </a:rPr>
              <a:t>Coil Winding</a:t>
            </a:r>
            <a:endParaRPr lang="zh-CN" altLang="en-US" sz="1600" dirty="0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8504" y="3580026"/>
            <a:ext cx="1542491" cy="1177899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7287352" y="6257359"/>
            <a:ext cx="1387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i="1" dirty="0" smtClean="0">
                <a:solidFill>
                  <a:srgbClr val="FF0000"/>
                </a:solidFill>
              </a:rPr>
              <a:t>Heat Reaction</a:t>
            </a:r>
            <a:endParaRPr lang="zh-CN" altLang="en-US" sz="1600" dirty="0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07" y="3580026"/>
            <a:ext cx="1698753" cy="2991922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4573459" y="6269481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i="1" dirty="0" smtClean="0">
                <a:solidFill>
                  <a:srgbClr val="FF0000"/>
                </a:solidFill>
              </a:rPr>
              <a:t>VPI</a:t>
            </a:r>
            <a:endParaRPr lang="zh-CN" altLang="en-US" sz="1600" dirty="0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8"/>
          <a:stretch/>
        </p:blipFill>
        <p:spPr>
          <a:xfrm rot="5400000">
            <a:off x="1764400" y="4484808"/>
            <a:ext cx="3002877" cy="117140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" t="2254"/>
          <a:stretch/>
        </p:blipFill>
        <p:spPr>
          <a:xfrm>
            <a:off x="405074" y="3573405"/>
            <a:ext cx="2240827" cy="2994212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602814" y="6264710"/>
            <a:ext cx="17604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i="1" dirty="0" smtClean="0">
                <a:solidFill>
                  <a:srgbClr val="FF0000"/>
                </a:solidFill>
              </a:rPr>
              <a:t>Magnet Assembly</a:t>
            </a:r>
            <a:endParaRPr lang="zh-CN" altLang="en-US" sz="1600" dirty="0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r="4244"/>
          <a:stretch/>
        </p:blipFill>
        <p:spPr>
          <a:xfrm>
            <a:off x="5595402" y="3590858"/>
            <a:ext cx="1580973" cy="2962896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5573937" y="6264710"/>
            <a:ext cx="1588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i="1" dirty="0" smtClean="0">
                <a:solidFill>
                  <a:srgbClr val="FF0000"/>
                </a:solidFill>
              </a:rPr>
              <a:t>VPI Coil Package</a:t>
            </a:r>
            <a:endParaRPr lang="zh-CN" altLang="en-US" sz="1600" dirty="0"/>
          </a:p>
        </p:txBody>
      </p:sp>
      <p:sp>
        <p:nvSpPr>
          <p:cNvPr id="52" name="矩形 51"/>
          <p:cNvSpPr/>
          <p:nvPr/>
        </p:nvSpPr>
        <p:spPr>
          <a:xfrm>
            <a:off x="2601048" y="6058491"/>
            <a:ext cx="1338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i="1" dirty="0" smtClean="0">
                <a:solidFill>
                  <a:srgbClr val="FF0000"/>
                </a:solidFill>
              </a:rPr>
              <a:t>Impregnated </a:t>
            </a:r>
          </a:p>
          <a:p>
            <a:pPr algn="ctr"/>
            <a:r>
              <a:rPr lang="en-US" altLang="zh-CN" sz="1600" b="1" i="1" dirty="0" smtClean="0">
                <a:solidFill>
                  <a:srgbClr val="FF0000"/>
                </a:solidFill>
              </a:rPr>
              <a:t>Coil</a:t>
            </a:r>
            <a:endParaRPr lang="zh-CN" altLang="en-US" sz="16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10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3501" r="10556" b="4892"/>
          <a:stretch/>
        </p:blipFill>
        <p:spPr>
          <a:xfrm>
            <a:off x="2868650" y="3494535"/>
            <a:ext cx="3281998" cy="18648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464315" y="763115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679371" y="4066992"/>
            <a:ext cx="219891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altLang="zh-CN" sz="1400" b="1" i="1" dirty="0" smtClean="0">
                <a:solidFill>
                  <a:srgbClr val="FF0000"/>
                </a:solidFill>
              </a:rPr>
              <a:t>10.2 T @ 4.2 K dipole field </a:t>
            </a:r>
          </a:p>
          <a:p>
            <a:pPr algn="ctr">
              <a:lnSpc>
                <a:spcPts val="1700"/>
              </a:lnSpc>
            </a:pPr>
            <a:r>
              <a:rPr lang="en-US" altLang="zh-CN" sz="1400" b="1" i="1" dirty="0" smtClean="0">
                <a:solidFill>
                  <a:srgbClr val="FF0000"/>
                </a:solidFill>
              </a:rPr>
              <a:t>in two apertures</a:t>
            </a:r>
          </a:p>
          <a:p>
            <a:pPr algn="ctr">
              <a:lnSpc>
                <a:spcPts val="1700"/>
              </a:lnSpc>
            </a:pPr>
            <a:r>
              <a:rPr lang="en-US" altLang="zh-CN" sz="1100" b="1" i="1" dirty="0" smtClean="0">
                <a:solidFill>
                  <a:srgbClr val="FF0000"/>
                </a:solidFill>
              </a:rPr>
              <a:t>(Performance limited by </a:t>
            </a:r>
            <a:r>
              <a:rPr lang="en-US" altLang="zh-CN" sz="1100" b="1" i="1" dirty="0" err="1" smtClean="0">
                <a:solidFill>
                  <a:srgbClr val="FF0000"/>
                </a:solidFill>
              </a:rPr>
              <a:t>NbTi</a:t>
            </a:r>
            <a:r>
              <a:rPr lang="en-US" altLang="zh-CN" sz="1100" b="1" i="1" dirty="0" smtClean="0">
                <a:solidFill>
                  <a:srgbClr val="FF0000"/>
                </a:solidFill>
              </a:rPr>
              <a:t> coils)</a:t>
            </a:r>
            <a:endParaRPr lang="en-US" altLang="zh-CN" sz="1100" b="1" i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r="4373"/>
          <a:stretch/>
        </p:blipFill>
        <p:spPr>
          <a:xfrm>
            <a:off x="2859375" y="1478561"/>
            <a:ext cx="3358345" cy="19775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92" y="1478560"/>
            <a:ext cx="2747016" cy="52913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478561"/>
            <a:ext cx="2663040" cy="5242913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74565" y="883330"/>
            <a:ext cx="8857243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400" b="1" i="1" dirty="0" smtClean="0"/>
              <a:t>1</a:t>
            </a:r>
            <a:r>
              <a:rPr lang="en-US" altLang="zh-CN" sz="2400" b="1" i="1" baseline="30000" dirty="0" smtClean="0"/>
              <a:t>st</a:t>
            </a:r>
            <a:r>
              <a:rPr lang="en-US" altLang="zh-CN" sz="2400" b="1" i="1" dirty="0" smtClean="0"/>
              <a:t> </a:t>
            </a:r>
            <a:r>
              <a:rPr lang="en-US" altLang="zh-CN" sz="2400" b="1" i="1" dirty="0"/>
              <a:t>test </a:t>
            </a:r>
            <a:r>
              <a:rPr lang="en-US" altLang="zh-CN" sz="2400" b="1" i="1" dirty="0" smtClean="0"/>
              <a:t>result of </a:t>
            </a:r>
            <a:r>
              <a:rPr lang="en-US" altLang="zh-CN" sz="2400" b="1" i="1" dirty="0"/>
              <a:t>the 1</a:t>
            </a:r>
            <a:r>
              <a:rPr lang="en-US" altLang="zh-CN" sz="2400" b="1" i="1" baseline="30000" dirty="0"/>
              <a:t>st</a:t>
            </a:r>
            <a:r>
              <a:rPr lang="en-US" altLang="zh-CN" sz="2400" b="1" i="1" dirty="0"/>
              <a:t> </a:t>
            </a:r>
            <a:r>
              <a:rPr lang="en-US" altLang="zh-CN" sz="2400" b="1" i="1" dirty="0" smtClean="0"/>
              <a:t>high-field dipole magnet in China </a:t>
            </a:r>
            <a:r>
              <a:rPr lang="en-US" altLang="zh-CN" sz="1400" b="1" i="1" dirty="0" smtClean="0"/>
              <a:t>Feb. 2018</a:t>
            </a:r>
            <a:endParaRPr lang="en-US" altLang="zh-CN" sz="1400" b="1" i="1" dirty="0"/>
          </a:p>
        </p:txBody>
      </p:sp>
      <p:sp>
        <p:nvSpPr>
          <p:cNvPr id="23" name="矩形 22"/>
          <p:cNvSpPr/>
          <p:nvPr/>
        </p:nvSpPr>
        <p:spPr>
          <a:xfrm>
            <a:off x="236252" y="4697177"/>
            <a:ext cx="25948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Magnet under test @ </a:t>
            </a:r>
            <a:r>
              <a:rPr lang="en-US" altLang="zh-CN" sz="1600" b="1" dirty="0">
                <a:solidFill>
                  <a:srgbClr val="FF0000"/>
                </a:solidFill>
              </a:rPr>
              <a:t>Hefei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10421" y="3135909"/>
            <a:ext cx="26710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Magnet fabrication @ Beijing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26296" r="1250" b="18334"/>
          <a:stretch/>
        </p:blipFill>
        <p:spPr>
          <a:xfrm>
            <a:off x="139700" y="1487641"/>
            <a:ext cx="2210606" cy="9510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32245" r="13863" b="25233"/>
          <a:stretch/>
        </p:blipFill>
        <p:spPr>
          <a:xfrm>
            <a:off x="174565" y="2453270"/>
            <a:ext cx="1071493" cy="123527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524941" y="6379745"/>
            <a:ext cx="2388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Test system setup @ Hefei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4457" y="5339481"/>
            <a:ext cx="3280335" cy="1506616"/>
          </a:xfrm>
          <a:prstGeom prst="rect">
            <a:avLst/>
          </a:prstGeom>
        </p:spPr>
      </p:pic>
      <p:sp>
        <p:nvSpPr>
          <p:cNvPr id="27" name="标题 2"/>
          <p:cNvSpPr txBox="1">
            <a:spLocks/>
          </p:cNvSpPr>
          <p:nvPr/>
        </p:nvSpPr>
        <p:spPr>
          <a:xfrm>
            <a:off x="0" y="-77079"/>
            <a:ext cx="9143999" cy="618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R&amp;D </a:t>
            </a: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of 12T </a:t>
            </a:r>
            <a:r>
              <a:rPr lang="en-US" altLang="zh-CN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Twin-aperture Dipole Magnet </a:t>
            </a: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78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7971" y="652030"/>
            <a:ext cx="1862859" cy="47921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" y="4030326"/>
            <a:ext cx="5613400" cy="26738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t="5736" b="1650"/>
          <a:stretch/>
        </p:blipFill>
        <p:spPr>
          <a:xfrm>
            <a:off x="5749447" y="4071257"/>
            <a:ext cx="3011245" cy="2744802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464315" y="763115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67282" y="845000"/>
            <a:ext cx="5130094" cy="1172629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b="1" i="1" dirty="0" smtClean="0"/>
              <a:t>Next step</a:t>
            </a:r>
            <a:r>
              <a:rPr lang="zh-CN" altLang="en-US" b="1" i="1" dirty="0" smtClean="0"/>
              <a:t>：</a:t>
            </a:r>
            <a:r>
              <a:rPr lang="en-US" altLang="zh-CN" b="1" i="1" dirty="0" smtClean="0">
                <a:solidFill>
                  <a:srgbClr val="FF0000"/>
                </a:solidFill>
              </a:rPr>
              <a:t>Replace </a:t>
            </a:r>
            <a:r>
              <a:rPr lang="en-US" altLang="zh-CN" b="1" i="1" dirty="0" err="1" smtClean="0">
                <a:solidFill>
                  <a:srgbClr val="FF0000"/>
                </a:solidFill>
              </a:rPr>
              <a:t>NbTi</a:t>
            </a:r>
            <a:r>
              <a:rPr lang="en-US" altLang="zh-CN" b="1" i="1" dirty="0" smtClean="0">
                <a:solidFill>
                  <a:srgbClr val="FF0000"/>
                </a:solidFill>
              </a:rPr>
              <a:t> coils with new Nb</a:t>
            </a:r>
            <a:r>
              <a:rPr lang="en-US" altLang="zh-CN" b="1" i="1" baseline="-25000" dirty="0" smtClean="0">
                <a:solidFill>
                  <a:srgbClr val="FF0000"/>
                </a:solidFill>
              </a:rPr>
              <a:t>3</a:t>
            </a:r>
            <a:r>
              <a:rPr lang="en-US" altLang="zh-CN" b="1" i="1" dirty="0" smtClean="0">
                <a:solidFill>
                  <a:srgbClr val="FF0000"/>
                </a:solidFill>
              </a:rPr>
              <a:t>Sn</a:t>
            </a:r>
            <a:r>
              <a:rPr lang="zh-CN" altLang="en-US" b="1" i="1" dirty="0">
                <a:solidFill>
                  <a:srgbClr val="FF0000"/>
                </a:solidFill>
              </a:rPr>
              <a:t> </a:t>
            </a:r>
            <a:r>
              <a:rPr lang="en-US" altLang="zh-CN" b="1" i="1" dirty="0" smtClean="0">
                <a:solidFill>
                  <a:srgbClr val="FF0000"/>
                </a:solidFill>
              </a:rPr>
              <a:t>coils</a:t>
            </a:r>
            <a:r>
              <a:rPr lang="zh-CN" altLang="en-US" b="1" i="1" dirty="0" smtClean="0"/>
              <a:t> </a:t>
            </a:r>
            <a:r>
              <a:rPr lang="en-US" altLang="zh-CN" b="1" i="1" dirty="0" smtClean="0"/>
              <a:t>to further increase the field</a:t>
            </a:r>
            <a:r>
              <a:rPr lang="zh-CN" altLang="en-US" b="1" i="1" dirty="0" smtClean="0"/>
              <a:t>，</a:t>
            </a:r>
            <a:r>
              <a:rPr lang="en-US" altLang="zh-CN" b="1" i="1" dirty="0" smtClean="0">
                <a:solidFill>
                  <a:srgbClr val="FF0000"/>
                </a:solidFill>
              </a:rPr>
              <a:t>and insert the IBS coil </a:t>
            </a:r>
            <a:r>
              <a:rPr lang="en-US" altLang="zh-CN" b="1" i="1" dirty="0" smtClean="0"/>
              <a:t>to test its high field performance.</a:t>
            </a:r>
            <a:endParaRPr lang="zh-CN" altLang="en-US" b="1" i="1" dirty="0"/>
          </a:p>
        </p:txBody>
      </p:sp>
      <p:sp>
        <p:nvSpPr>
          <p:cNvPr id="17" name="标题 2"/>
          <p:cNvSpPr txBox="1">
            <a:spLocks/>
          </p:cNvSpPr>
          <p:nvPr/>
        </p:nvSpPr>
        <p:spPr>
          <a:xfrm>
            <a:off x="0" y="-77079"/>
            <a:ext cx="9143999" cy="618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R&amp;D </a:t>
            </a: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of 12T </a:t>
            </a:r>
            <a:r>
              <a:rPr lang="en-US" altLang="zh-CN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Twin-aperture Dipole Magnet </a:t>
            </a: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45025" y="2184428"/>
            <a:ext cx="92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IBS </a:t>
            </a:r>
            <a:r>
              <a:rPr lang="en-US" altLang="zh-CN" b="1" dirty="0">
                <a:solidFill>
                  <a:srgbClr val="FF0000"/>
                </a:solidFill>
              </a:rPr>
              <a:t>coil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66657" y="3999634"/>
            <a:ext cx="3965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</a:rPr>
              <a:t>2</a:t>
            </a:r>
            <a:r>
              <a:rPr lang="en-US" altLang="zh-CN" b="1" i="1" baseline="30000" dirty="0" smtClean="0">
                <a:solidFill>
                  <a:srgbClr val="FF0000"/>
                </a:solidFill>
              </a:rPr>
              <a:t>nd</a:t>
            </a:r>
            <a:r>
              <a:rPr lang="en-US" altLang="zh-CN" b="1" i="1" dirty="0" smtClean="0">
                <a:solidFill>
                  <a:srgbClr val="FF0000"/>
                </a:solidFill>
              </a:rPr>
              <a:t> model dipole magnet(Nb</a:t>
            </a:r>
            <a:r>
              <a:rPr lang="en-US" altLang="zh-CN" b="1" i="1" baseline="-25000" dirty="0" smtClean="0">
                <a:solidFill>
                  <a:srgbClr val="FF0000"/>
                </a:solidFill>
              </a:rPr>
              <a:t>3</a:t>
            </a:r>
            <a:r>
              <a:rPr lang="en-US" altLang="zh-CN" b="1" i="1" dirty="0" smtClean="0">
                <a:solidFill>
                  <a:srgbClr val="FF0000"/>
                </a:solidFill>
              </a:rPr>
              <a:t>Sn+IBS)</a:t>
            </a:r>
            <a:endParaRPr lang="zh-CN" altLang="en-US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7124" r="8843" b="35343"/>
          <a:stretch/>
        </p:blipFill>
        <p:spPr>
          <a:xfrm>
            <a:off x="5749447" y="868304"/>
            <a:ext cx="3011245" cy="284847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135190" y="1030386"/>
            <a:ext cx="2200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</a:rPr>
              <a:t>*</a:t>
            </a:r>
            <a:r>
              <a:rPr lang="en-US" altLang="zh-CN" b="1" dirty="0" smtClean="0">
                <a:solidFill>
                  <a:srgbClr val="FF0000"/>
                </a:solidFill>
              </a:rPr>
              <a:t>100m IBS </a:t>
            </a:r>
            <a:r>
              <a:rPr lang="en-US" altLang="zh-CN" b="1" dirty="0" smtClean="0">
                <a:solidFill>
                  <a:srgbClr val="FF0000"/>
                </a:solidFill>
              </a:rPr>
              <a:t>tapes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36621" y="3048097"/>
            <a:ext cx="836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IEECAS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1" y="1473664"/>
            <a:ext cx="5477366" cy="3030603"/>
          </a:xfrm>
          <a:prstGeom prst="rect">
            <a:avLst/>
          </a:prstGeom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88" y="17305"/>
            <a:ext cx="2775608" cy="87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5-Point Star 9"/>
          <p:cNvSpPr/>
          <p:nvPr/>
        </p:nvSpPr>
        <p:spPr>
          <a:xfrm>
            <a:off x="1235664" y="4509572"/>
            <a:ext cx="169333" cy="15875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4"/>
          <p:cNvSpPr/>
          <p:nvPr/>
        </p:nvSpPr>
        <p:spPr>
          <a:xfrm>
            <a:off x="1504482" y="4647155"/>
            <a:ext cx="59265" cy="7831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6"/>
          <p:cNvSpPr/>
          <p:nvPr/>
        </p:nvSpPr>
        <p:spPr>
          <a:xfrm>
            <a:off x="1487548" y="4492638"/>
            <a:ext cx="59265" cy="7831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411348" y="4374105"/>
            <a:ext cx="59265" cy="7831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428282" y="4772039"/>
            <a:ext cx="59265" cy="7831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464315" y="763115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2"/>
          <p:cNvSpPr txBox="1">
            <a:spLocks noChangeArrowheads="1"/>
          </p:cNvSpPr>
          <p:nvPr/>
        </p:nvSpPr>
        <p:spPr bwMode="auto">
          <a:xfrm>
            <a:off x="592110" y="103266"/>
            <a:ext cx="5982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3200" b="1" dirty="0">
                <a:latin typeface="Comic Sans MS" panose="030F0702030302020204" pitchFamily="66" charset="0"/>
                <a:cs typeface="Arial" panose="020B0604020202020204" pitchFamily="34" charset="0"/>
              </a:rPr>
              <a:t>CERN </a:t>
            </a:r>
            <a:r>
              <a:rPr lang="en-US" altLang="zh-CN" sz="32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&amp; China Collaboration</a:t>
            </a:r>
            <a:endParaRPr lang="en-US" altLang="zh-CN" sz="32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5948" y="809401"/>
            <a:ext cx="87605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900" b="1" i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Making 12 units CCT corrector magnets for HL-LHC before mid 2021</a:t>
            </a:r>
          </a:p>
          <a:p>
            <a:pPr algn="ctr"/>
            <a:r>
              <a:rPr lang="en-US" altLang="zh-CN" sz="1900" b="1" i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A </a:t>
            </a:r>
            <a:r>
              <a:rPr lang="en-US" altLang="zh-CN" sz="1900" b="1" i="1" dirty="0">
                <a:solidFill>
                  <a:srgbClr val="FF0000"/>
                </a:solidFill>
                <a:ea typeface="黑体" panose="02010609060101010101" pitchFamily="49" charset="-122"/>
              </a:rPr>
              <a:t>0.5m model magnet to be fabricated and tested by </a:t>
            </a:r>
            <a:r>
              <a:rPr lang="en-US" altLang="zh-CN" sz="1900" b="1" i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May or June </a:t>
            </a:r>
            <a:r>
              <a:rPr lang="en-US" altLang="zh-CN" sz="1900" b="1" i="1" dirty="0">
                <a:solidFill>
                  <a:srgbClr val="FF0000"/>
                </a:solidFill>
                <a:ea typeface="黑体" panose="02010609060101010101" pitchFamily="49" charset="-122"/>
              </a:rPr>
              <a:t>2018</a:t>
            </a:r>
          </a:p>
        </p:txBody>
      </p:sp>
      <p:pic>
        <p:nvPicPr>
          <p:cNvPr id="21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00" y="1460580"/>
            <a:ext cx="3276964" cy="302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" y="4580314"/>
            <a:ext cx="2991917" cy="22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95" y="4580314"/>
            <a:ext cx="3063925" cy="21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0" y="28191"/>
            <a:ext cx="678685" cy="672158"/>
            <a:chOff x="-1" y="147"/>
            <a:chExt cx="728" cy="72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" y="147"/>
              <a:ext cx="728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8" y="348"/>
              <a:ext cx="96" cy="110"/>
            </a:xfrm>
            <a:custGeom>
              <a:avLst/>
              <a:gdLst>
                <a:gd name="T0" fmla="*/ 339 w 347"/>
                <a:gd name="T1" fmla="*/ 359 h 398"/>
                <a:gd name="T2" fmla="*/ 339 w 347"/>
                <a:gd name="T3" fmla="*/ 359 h 398"/>
                <a:gd name="T4" fmla="*/ 211 w 347"/>
                <a:gd name="T5" fmla="*/ 398 h 398"/>
                <a:gd name="T6" fmla="*/ 0 w 347"/>
                <a:gd name="T7" fmla="*/ 199 h 398"/>
                <a:gd name="T8" fmla="*/ 214 w 347"/>
                <a:gd name="T9" fmla="*/ 0 h 398"/>
                <a:gd name="T10" fmla="*/ 347 w 347"/>
                <a:gd name="T11" fmla="*/ 27 h 398"/>
                <a:gd name="T12" fmla="*/ 333 w 347"/>
                <a:gd name="T13" fmla="*/ 72 h 398"/>
                <a:gd name="T14" fmla="*/ 329 w 347"/>
                <a:gd name="T15" fmla="*/ 73 h 398"/>
                <a:gd name="T16" fmla="*/ 212 w 347"/>
                <a:gd name="T17" fmla="*/ 24 h 398"/>
                <a:gd name="T18" fmla="*/ 58 w 347"/>
                <a:gd name="T19" fmla="*/ 197 h 398"/>
                <a:gd name="T20" fmla="*/ 217 w 347"/>
                <a:gd name="T21" fmla="*/ 369 h 398"/>
                <a:gd name="T22" fmla="*/ 345 w 347"/>
                <a:gd name="T23" fmla="*/ 313 h 398"/>
                <a:gd name="T24" fmla="*/ 347 w 347"/>
                <a:gd name="T25" fmla="*/ 316 h 398"/>
                <a:gd name="T26" fmla="*/ 339 w 347"/>
                <a:gd name="T27" fmla="*/ 35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7" h="398">
                  <a:moveTo>
                    <a:pt x="339" y="359"/>
                  </a:moveTo>
                  <a:lnTo>
                    <a:pt x="339" y="359"/>
                  </a:lnTo>
                  <a:cubicBezTo>
                    <a:pt x="326" y="369"/>
                    <a:pt x="280" y="398"/>
                    <a:pt x="211" y="398"/>
                  </a:cubicBezTo>
                  <a:cubicBezTo>
                    <a:pt x="85" y="398"/>
                    <a:pt x="0" y="319"/>
                    <a:pt x="0" y="199"/>
                  </a:cubicBezTo>
                  <a:cubicBezTo>
                    <a:pt x="0" y="79"/>
                    <a:pt x="91" y="0"/>
                    <a:pt x="214" y="0"/>
                  </a:cubicBezTo>
                  <a:cubicBezTo>
                    <a:pt x="261" y="0"/>
                    <a:pt x="316" y="14"/>
                    <a:pt x="347" y="27"/>
                  </a:cubicBezTo>
                  <a:cubicBezTo>
                    <a:pt x="340" y="42"/>
                    <a:pt x="335" y="60"/>
                    <a:pt x="333" y="72"/>
                  </a:cubicBezTo>
                  <a:lnTo>
                    <a:pt x="329" y="73"/>
                  </a:lnTo>
                  <a:cubicBezTo>
                    <a:pt x="306" y="47"/>
                    <a:pt x="268" y="24"/>
                    <a:pt x="212" y="24"/>
                  </a:cubicBezTo>
                  <a:cubicBezTo>
                    <a:pt x="140" y="24"/>
                    <a:pt x="58" y="82"/>
                    <a:pt x="58" y="197"/>
                  </a:cubicBezTo>
                  <a:cubicBezTo>
                    <a:pt x="58" y="310"/>
                    <a:pt x="142" y="369"/>
                    <a:pt x="217" y="369"/>
                  </a:cubicBezTo>
                  <a:cubicBezTo>
                    <a:pt x="284" y="369"/>
                    <a:pt x="316" y="338"/>
                    <a:pt x="345" y="313"/>
                  </a:cubicBezTo>
                  <a:lnTo>
                    <a:pt x="347" y="316"/>
                  </a:lnTo>
                  <a:lnTo>
                    <a:pt x="339" y="359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71" y="350"/>
              <a:ext cx="66" cy="106"/>
            </a:xfrm>
            <a:custGeom>
              <a:avLst/>
              <a:gdLst>
                <a:gd name="T0" fmla="*/ 239 w 240"/>
                <a:gd name="T1" fmla="*/ 363 h 384"/>
                <a:gd name="T2" fmla="*/ 239 w 240"/>
                <a:gd name="T3" fmla="*/ 363 h 384"/>
                <a:gd name="T4" fmla="*/ 240 w 240"/>
                <a:gd name="T5" fmla="*/ 342 h 384"/>
                <a:gd name="T6" fmla="*/ 57 w 240"/>
                <a:gd name="T7" fmla="*/ 349 h 384"/>
                <a:gd name="T8" fmla="*/ 57 w 240"/>
                <a:gd name="T9" fmla="*/ 200 h 384"/>
                <a:gd name="T10" fmla="*/ 197 w 240"/>
                <a:gd name="T11" fmla="*/ 205 h 384"/>
                <a:gd name="T12" fmla="*/ 196 w 240"/>
                <a:gd name="T13" fmla="*/ 186 h 384"/>
                <a:gd name="T14" fmla="*/ 197 w 240"/>
                <a:gd name="T15" fmla="*/ 165 h 384"/>
                <a:gd name="T16" fmla="*/ 57 w 240"/>
                <a:gd name="T17" fmla="*/ 170 h 384"/>
                <a:gd name="T18" fmla="*/ 59 w 240"/>
                <a:gd name="T19" fmla="*/ 31 h 384"/>
                <a:gd name="T20" fmla="*/ 233 w 240"/>
                <a:gd name="T21" fmla="*/ 38 h 384"/>
                <a:gd name="T22" fmla="*/ 232 w 240"/>
                <a:gd name="T23" fmla="*/ 19 h 384"/>
                <a:gd name="T24" fmla="*/ 233 w 240"/>
                <a:gd name="T25" fmla="*/ 0 h 384"/>
                <a:gd name="T26" fmla="*/ 118 w 240"/>
                <a:gd name="T27" fmla="*/ 3 h 384"/>
                <a:gd name="T28" fmla="*/ 0 w 240"/>
                <a:gd name="T29" fmla="*/ 0 h 384"/>
                <a:gd name="T30" fmla="*/ 4 w 240"/>
                <a:gd name="T31" fmla="*/ 143 h 384"/>
                <a:gd name="T32" fmla="*/ 4 w 240"/>
                <a:gd name="T33" fmla="*/ 239 h 384"/>
                <a:gd name="T34" fmla="*/ 0 w 240"/>
                <a:gd name="T35" fmla="*/ 384 h 384"/>
                <a:gd name="T36" fmla="*/ 120 w 240"/>
                <a:gd name="T37" fmla="*/ 381 h 384"/>
                <a:gd name="T38" fmla="*/ 125 w 240"/>
                <a:gd name="T39" fmla="*/ 381 h 384"/>
                <a:gd name="T40" fmla="*/ 166 w 240"/>
                <a:gd name="T41" fmla="*/ 382 h 384"/>
                <a:gd name="T42" fmla="*/ 240 w 240"/>
                <a:gd name="T43" fmla="*/ 384 h 384"/>
                <a:gd name="T44" fmla="*/ 239 w 240"/>
                <a:gd name="T45" fmla="*/ 36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384">
                  <a:moveTo>
                    <a:pt x="239" y="363"/>
                  </a:moveTo>
                  <a:lnTo>
                    <a:pt x="239" y="363"/>
                  </a:lnTo>
                  <a:cubicBezTo>
                    <a:pt x="239" y="355"/>
                    <a:pt x="240" y="346"/>
                    <a:pt x="240" y="342"/>
                  </a:cubicBezTo>
                  <a:cubicBezTo>
                    <a:pt x="202" y="345"/>
                    <a:pt x="98" y="349"/>
                    <a:pt x="57" y="349"/>
                  </a:cubicBezTo>
                  <a:cubicBezTo>
                    <a:pt x="57" y="339"/>
                    <a:pt x="56" y="219"/>
                    <a:pt x="57" y="200"/>
                  </a:cubicBezTo>
                  <a:cubicBezTo>
                    <a:pt x="73" y="200"/>
                    <a:pt x="159" y="201"/>
                    <a:pt x="197" y="205"/>
                  </a:cubicBezTo>
                  <a:cubicBezTo>
                    <a:pt x="196" y="200"/>
                    <a:pt x="196" y="191"/>
                    <a:pt x="196" y="186"/>
                  </a:cubicBezTo>
                  <a:cubicBezTo>
                    <a:pt x="196" y="180"/>
                    <a:pt x="196" y="170"/>
                    <a:pt x="197" y="165"/>
                  </a:cubicBezTo>
                  <a:cubicBezTo>
                    <a:pt x="165" y="167"/>
                    <a:pt x="123" y="170"/>
                    <a:pt x="57" y="170"/>
                  </a:cubicBezTo>
                  <a:cubicBezTo>
                    <a:pt x="57" y="156"/>
                    <a:pt x="58" y="55"/>
                    <a:pt x="59" y="31"/>
                  </a:cubicBezTo>
                  <a:cubicBezTo>
                    <a:pt x="131" y="31"/>
                    <a:pt x="196" y="35"/>
                    <a:pt x="233" y="38"/>
                  </a:cubicBezTo>
                  <a:cubicBezTo>
                    <a:pt x="232" y="34"/>
                    <a:pt x="232" y="27"/>
                    <a:pt x="232" y="19"/>
                  </a:cubicBezTo>
                  <a:cubicBezTo>
                    <a:pt x="232" y="11"/>
                    <a:pt x="232" y="5"/>
                    <a:pt x="233" y="0"/>
                  </a:cubicBezTo>
                  <a:cubicBezTo>
                    <a:pt x="214" y="1"/>
                    <a:pt x="152" y="3"/>
                    <a:pt x="118" y="3"/>
                  </a:cubicBezTo>
                  <a:cubicBezTo>
                    <a:pt x="85" y="3"/>
                    <a:pt x="33" y="2"/>
                    <a:pt x="0" y="0"/>
                  </a:cubicBezTo>
                  <a:cubicBezTo>
                    <a:pt x="2" y="47"/>
                    <a:pt x="4" y="96"/>
                    <a:pt x="4" y="143"/>
                  </a:cubicBezTo>
                  <a:lnTo>
                    <a:pt x="4" y="239"/>
                  </a:lnTo>
                  <a:cubicBezTo>
                    <a:pt x="4" y="287"/>
                    <a:pt x="2" y="335"/>
                    <a:pt x="0" y="384"/>
                  </a:cubicBezTo>
                  <a:cubicBezTo>
                    <a:pt x="34" y="382"/>
                    <a:pt x="86" y="381"/>
                    <a:pt x="120" y="381"/>
                  </a:cubicBezTo>
                  <a:cubicBezTo>
                    <a:pt x="121" y="381"/>
                    <a:pt x="123" y="381"/>
                    <a:pt x="125" y="381"/>
                  </a:cubicBezTo>
                  <a:cubicBezTo>
                    <a:pt x="136" y="381"/>
                    <a:pt x="151" y="381"/>
                    <a:pt x="166" y="382"/>
                  </a:cubicBezTo>
                  <a:cubicBezTo>
                    <a:pt x="193" y="382"/>
                    <a:pt x="220" y="383"/>
                    <a:pt x="240" y="384"/>
                  </a:cubicBezTo>
                  <a:cubicBezTo>
                    <a:pt x="240" y="378"/>
                    <a:pt x="239" y="372"/>
                    <a:pt x="239" y="363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56" y="350"/>
              <a:ext cx="81" cy="106"/>
            </a:xfrm>
            <a:custGeom>
              <a:avLst/>
              <a:gdLst>
                <a:gd name="T0" fmla="*/ 93 w 294"/>
                <a:gd name="T1" fmla="*/ 175 h 384"/>
                <a:gd name="T2" fmla="*/ 93 w 294"/>
                <a:gd name="T3" fmla="*/ 175 h 384"/>
                <a:gd name="T4" fmla="*/ 199 w 294"/>
                <a:gd name="T5" fmla="*/ 96 h 384"/>
                <a:gd name="T6" fmla="*/ 113 w 294"/>
                <a:gd name="T7" fmla="*/ 23 h 384"/>
                <a:gd name="T8" fmla="*/ 59 w 294"/>
                <a:gd name="T9" fmla="*/ 26 h 384"/>
                <a:gd name="T10" fmla="*/ 56 w 294"/>
                <a:gd name="T11" fmla="*/ 144 h 384"/>
                <a:gd name="T12" fmla="*/ 56 w 294"/>
                <a:gd name="T13" fmla="*/ 175 h 384"/>
                <a:gd name="T14" fmla="*/ 93 w 294"/>
                <a:gd name="T15" fmla="*/ 175 h 384"/>
                <a:gd name="T16" fmla="*/ 93 w 294"/>
                <a:gd name="T17" fmla="*/ 175 h 384"/>
                <a:gd name="T18" fmla="*/ 56 w 294"/>
                <a:gd name="T19" fmla="*/ 195 h 384"/>
                <a:gd name="T20" fmla="*/ 56 w 294"/>
                <a:gd name="T21" fmla="*/ 195 h 384"/>
                <a:gd name="T22" fmla="*/ 56 w 294"/>
                <a:gd name="T23" fmla="*/ 240 h 384"/>
                <a:gd name="T24" fmla="*/ 60 w 294"/>
                <a:gd name="T25" fmla="*/ 384 h 384"/>
                <a:gd name="T26" fmla="*/ 30 w 294"/>
                <a:gd name="T27" fmla="*/ 382 h 384"/>
                <a:gd name="T28" fmla="*/ 0 w 294"/>
                <a:gd name="T29" fmla="*/ 384 h 384"/>
                <a:gd name="T30" fmla="*/ 4 w 294"/>
                <a:gd name="T31" fmla="*/ 240 h 384"/>
                <a:gd name="T32" fmla="*/ 4 w 294"/>
                <a:gd name="T33" fmla="*/ 144 h 384"/>
                <a:gd name="T34" fmla="*/ 0 w 294"/>
                <a:gd name="T35" fmla="*/ 0 h 384"/>
                <a:gd name="T36" fmla="*/ 69 w 294"/>
                <a:gd name="T37" fmla="*/ 3 h 384"/>
                <a:gd name="T38" fmla="*/ 132 w 294"/>
                <a:gd name="T39" fmla="*/ 0 h 384"/>
                <a:gd name="T40" fmla="*/ 253 w 294"/>
                <a:gd name="T41" fmla="*/ 89 h 384"/>
                <a:gd name="T42" fmla="*/ 137 w 294"/>
                <a:gd name="T43" fmla="*/ 195 h 384"/>
                <a:gd name="T44" fmla="*/ 294 w 294"/>
                <a:gd name="T45" fmla="*/ 384 h 384"/>
                <a:gd name="T46" fmla="*/ 259 w 294"/>
                <a:gd name="T47" fmla="*/ 382 h 384"/>
                <a:gd name="T48" fmla="*/ 224 w 294"/>
                <a:gd name="T49" fmla="*/ 384 h 384"/>
                <a:gd name="T50" fmla="*/ 84 w 294"/>
                <a:gd name="T51" fmla="*/ 195 h 384"/>
                <a:gd name="T52" fmla="*/ 56 w 294"/>
                <a:gd name="T53" fmla="*/ 19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384">
                  <a:moveTo>
                    <a:pt x="93" y="175"/>
                  </a:moveTo>
                  <a:lnTo>
                    <a:pt x="93" y="175"/>
                  </a:lnTo>
                  <a:cubicBezTo>
                    <a:pt x="139" y="174"/>
                    <a:pt x="199" y="160"/>
                    <a:pt x="199" y="96"/>
                  </a:cubicBezTo>
                  <a:cubicBezTo>
                    <a:pt x="199" y="41"/>
                    <a:pt x="151" y="23"/>
                    <a:pt x="113" y="23"/>
                  </a:cubicBezTo>
                  <a:cubicBezTo>
                    <a:pt x="87" y="23"/>
                    <a:pt x="71" y="25"/>
                    <a:pt x="59" y="26"/>
                  </a:cubicBezTo>
                  <a:cubicBezTo>
                    <a:pt x="57" y="67"/>
                    <a:pt x="56" y="104"/>
                    <a:pt x="56" y="144"/>
                  </a:cubicBezTo>
                  <a:cubicBezTo>
                    <a:pt x="56" y="144"/>
                    <a:pt x="56" y="171"/>
                    <a:pt x="56" y="175"/>
                  </a:cubicBezTo>
                  <a:cubicBezTo>
                    <a:pt x="61" y="175"/>
                    <a:pt x="87" y="175"/>
                    <a:pt x="93" y="175"/>
                  </a:cubicBezTo>
                  <a:lnTo>
                    <a:pt x="93" y="175"/>
                  </a:lnTo>
                  <a:close/>
                  <a:moveTo>
                    <a:pt x="56" y="195"/>
                  </a:moveTo>
                  <a:lnTo>
                    <a:pt x="56" y="195"/>
                  </a:lnTo>
                  <a:lnTo>
                    <a:pt x="56" y="240"/>
                  </a:lnTo>
                  <a:cubicBezTo>
                    <a:pt x="56" y="288"/>
                    <a:pt x="58" y="336"/>
                    <a:pt x="60" y="384"/>
                  </a:cubicBezTo>
                  <a:cubicBezTo>
                    <a:pt x="51" y="382"/>
                    <a:pt x="33" y="382"/>
                    <a:pt x="30" y="382"/>
                  </a:cubicBezTo>
                  <a:cubicBezTo>
                    <a:pt x="26" y="382"/>
                    <a:pt x="9" y="382"/>
                    <a:pt x="0" y="384"/>
                  </a:cubicBezTo>
                  <a:cubicBezTo>
                    <a:pt x="2" y="336"/>
                    <a:pt x="4" y="288"/>
                    <a:pt x="4" y="240"/>
                  </a:cubicBezTo>
                  <a:lnTo>
                    <a:pt x="4" y="144"/>
                  </a:lnTo>
                  <a:cubicBezTo>
                    <a:pt x="4" y="96"/>
                    <a:pt x="2" y="48"/>
                    <a:pt x="0" y="0"/>
                  </a:cubicBezTo>
                  <a:cubicBezTo>
                    <a:pt x="21" y="2"/>
                    <a:pt x="48" y="3"/>
                    <a:pt x="69" y="3"/>
                  </a:cubicBezTo>
                  <a:cubicBezTo>
                    <a:pt x="90" y="3"/>
                    <a:pt x="111" y="0"/>
                    <a:pt x="132" y="0"/>
                  </a:cubicBezTo>
                  <a:cubicBezTo>
                    <a:pt x="195" y="0"/>
                    <a:pt x="253" y="19"/>
                    <a:pt x="253" y="89"/>
                  </a:cubicBezTo>
                  <a:cubicBezTo>
                    <a:pt x="253" y="163"/>
                    <a:pt x="179" y="189"/>
                    <a:pt x="137" y="195"/>
                  </a:cubicBezTo>
                  <a:cubicBezTo>
                    <a:pt x="164" y="229"/>
                    <a:pt x="262" y="348"/>
                    <a:pt x="294" y="384"/>
                  </a:cubicBezTo>
                  <a:cubicBezTo>
                    <a:pt x="283" y="382"/>
                    <a:pt x="264" y="382"/>
                    <a:pt x="259" y="382"/>
                  </a:cubicBezTo>
                  <a:cubicBezTo>
                    <a:pt x="254" y="382"/>
                    <a:pt x="235" y="382"/>
                    <a:pt x="224" y="384"/>
                  </a:cubicBezTo>
                  <a:cubicBezTo>
                    <a:pt x="202" y="350"/>
                    <a:pt x="132" y="245"/>
                    <a:pt x="84" y="195"/>
                  </a:cubicBezTo>
                  <a:cubicBezTo>
                    <a:pt x="83" y="195"/>
                    <a:pt x="56" y="195"/>
                    <a:pt x="56" y="195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51" y="349"/>
              <a:ext cx="94" cy="109"/>
            </a:xfrm>
            <a:custGeom>
              <a:avLst/>
              <a:gdLst>
                <a:gd name="T0" fmla="*/ 340 w 340"/>
                <a:gd name="T1" fmla="*/ 4 h 393"/>
                <a:gd name="T2" fmla="*/ 340 w 340"/>
                <a:gd name="T3" fmla="*/ 4 h 393"/>
                <a:gd name="T4" fmla="*/ 316 w 340"/>
                <a:gd name="T5" fmla="*/ 6 h 393"/>
                <a:gd name="T6" fmla="*/ 292 w 340"/>
                <a:gd name="T7" fmla="*/ 4 h 393"/>
                <a:gd name="T8" fmla="*/ 299 w 340"/>
                <a:gd name="T9" fmla="*/ 189 h 393"/>
                <a:gd name="T10" fmla="*/ 298 w 340"/>
                <a:gd name="T11" fmla="*/ 287 h 393"/>
                <a:gd name="T12" fmla="*/ 22 w 340"/>
                <a:gd name="T13" fmla="*/ 0 h 393"/>
                <a:gd name="T14" fmla="*/ 4 w 340"/>
                <a:gd name="T15" fmla="*/ 0 h 393"/>
                <a:gd name="T16" fmla="*/ 6 w 340"/>
                <a:gd name="T17" fmla="*/ 144 h 393"/>
                <a:gd name="T18" fmla="*/ 0 w 340"/>
                <a:gd name="T19" fmla="*/ 388 h 393"/>
                <a:gd name="T20" fmla="*/ 24 w 340"/>
                <a:gd name="T21" fmla="*/ 386 h 393"/>
                <a:gd name="T22" fmla="*/ 48 w 340"/>
                <a:gd name="T23" fmla="*/ 388 h 393"/>
                <a:gd name="T24" fmla="*/ 41 w 340"/>
                <a:gd name="T25" fmla="*/ 203 h 393"/>
                <a:gd name="T26" fmla="*/ 42 w 340"/>
                <a:gd name="T27" fmla="*/ 98 h 393"/>
                <a:gd name="T28" fmla="*/ 318 w 340"/>
                <a:gd name="T29" fmla="*/ 393 h 393"/>
                <a:gd name="T30" fmla="*/ 336 w 340"/>
                <a:gd name="T31" fmla="*/ 393 h 393"/>
                <a:gd name="T32" fmla="*/ 334 w 340"/>
                <a:gd name="T33" fmla="*/ 248 h 393"/>
                <a:gd name="T34" fmla="*/ 340 w 340"/>
                <a:gd name="T35" fmla="*/ 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0" h="393">
                  <a:moveTo>
                    <a:pt x="340" y="4"/>
                  </a:moveTo>
                  <a:lnTo>
                    <a:pt x="340" y="4"/>
                  </a:lnTo>
                  <a:cubicBezTo>
                    <a:pt x="334" y="5"/>
                    <a:pt x="326" y="6"/>
                    <a:pt x="316" y="6"/>
                  </a:cubicBezTo>
                  <a:cubicBezTo>
                    <a:pt x="306" y="6"/>
                    <a:pt x="298" y="5"/>
                    <a:pt x="292" y="4"/>
                  </a:cubicBezTo>
                  <a:cubicBezTo>
                    <a:pt x="295" y="49"/>
                    <a:pt x="299" y="134"/>
                    <a:pt x="299" y="189"/>
                  </a:cubicBezTo>
                  <a:cubicBezTo>
                    <a:pt x="299" y="231"/>
                    <a:pt x="299" y="267"/>
                    <a:pt x="298" y="287"/>
                  </a:cubicBezTo>
                  <a:cubicBezTo>
                    <a:pt x="278" y="266"/>
                    <a:pt x="46" y="26"/>
                    <a:pt x="22" y="0"/>
                  </a:cubicBezTo>
                  <a:lnTo>
                    <a:pt x="4" y="0"/>
                  </a:lnTo>
                  <a:cubicBezTo>
                    <a:pt x="5" y="35"/>
                    <a:pt x="6" y="74"/>
                    <a:pt x="6" y="144"/>
                  </a:cubicBezTo>
                  <a:cubicBezTo>
                    <a:pt x="6" y="234"/>
                    <a:pt x="5" y="329"/>
                    <a:pt x="0" y="388"/>
                  </a:cubicBezTo>
                  <a:cubicBezTo>
                    <a:pt x="7" y="387"/>
                    <a:pt x="15" y="386"/>
                    <a:pt x="24" y="386"/>
                  </a:cubicBezTo>
                  <a:cubicBezTo>
                    <a:pt x="34" y="386"/>
                    <a:pt x="42" y="387"/>
                    <a:pt x="48" y="388"/>
                  </a:cubicBezTo>
                  <a:cubicBezTo>
                    <a:pt x="46" y="342"/>
                    <a:pt x="41" y="258"/>
                    <a:pt x="41" y="203"/>
                  </a:cubicBezTo>
                  <a:cubicBezTo>
                    <a:pt x="41" y="161"/>
                    <a:pt x="42" y="118"/>
                    <a:pt x="42" y="98"/>
                  </a:cubicBezTo>
                  <a:cubicBezTo>
                    <a:pt x="62" y="119"/>
                    <a:pt x="296" y="363"/>
                    <a:pt x="318" y="393"/>
                  </a:cubicBezTo>
                  <a:lnTo>
                    <a:pt x="336" y="393"/>
                  </a:lnTo>
                  <a:cubicBezTo>
                    <a:pt x="335" y="358"/>
                    <a:pt x="334" y="318"/>
                    <a:pt x="334" y="248"/>
                  </a:cubicBezTo>
                  <a:cubicBezTo>
                    <a:pt x="334" y="158"/>
                    <a:pt x="336" y="63"/>
                    <a:pt x="340" y="4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12" y="498"/>
              <a:ext cx="54" cy="129"/>
            </a:xfrm>
            <a:custGeom>
              <a:avLst/>
              <a:gdLst>
                <a:gd name="T0" fmla="*/ 196 w 196"/>
                <a:gd name="T1" fmla="*/ 468 h 468"/>
                <a:gd name="T2" fmla="*/ 196 w 196"/>
                <a:gd name="T3" fmla="*/ 468 h 468"/>
                <a:gd name="T4" fmla="*/ 51 w 196"/>
                <a:gd name="T5" fmla="*/ 0 h 468"/>
                <a:gd name="T6" fmla="*/ 0 w 196"/>
                <a:gd name="T7" fmla="*/ 0 h 468"/>
                <a:gd name="T8" fmla="*/ 114 w 196"/>
                <a:gd name="T9" fmla="*/ 429 h 468"/>
                <a:gd name="T10" fmla="*/ 196 w 196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468">
                  <a:moveTo>
                    <a:pt x="196" y="468"/>
                  </a:moveTo>
                  <a:lnTo>
                    <a:pt x="196" y="468"/>
                  </a:lnTo>
                  <a:cubicBezTo>
                    <a:pt x="86" y="295"/>
                    <a:pt x="55" y="128"/>
                    <a:pt x="51" y="0"/>
                  </a:cubicBezTo>
                  <a:cubicBezTo>
                    <a:pt x="34" y="0"/>
                    <a:pt x="17" y="0"/>
                    <a:pt x="0" y="0"/>
                  </a:cubicBezTo>
                  <a:cubicBezTo>
                    <a:pt x="4" y="140"/>
                    <a:pt x="38" y="286"/>
                    <a:pt x="114" y="429"/>
                  </a:cubicBezTo>
                  <a:cubicBezTo>
                    <a:pt x="132" y="444"/>
                    <a:pt x="174" y="462"/>
                    <a:pt x="196" y="468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-1" y="148"/>
              <a:ext cx="730" cy="723"/>
            </a:xfrm>
            <a:custGeom>
              <a:avLst/>
              <a:gdLst>
                <a:gd name="T0" fmla="*/ 2645 w 2645"/>
                <a:gd name="T1" fmla="*/ 10 h 2617"/>
                <a:gd name="T2" fmla="*/ 2645 w 2645"/>
                <a:gd name="T3" fmla="*/ 10 h 2617"/>
                <a:gd name="T4" fmla="*/ 987 w 2645"/>
                <a:gd name="T5" fmla="*/ 1 h 2617"/>
                <a:gd name="T6" fmla="*/ 869 w 2645"/>
                <a:gd name="T7" fmla="*/ 6 h 2617"/>
                <a:gd name="T8" fmla="*/ 0 w 2645"/>
                <a:gd name="T9" fmla="*/ 946 h 2617"/>
                <a:gd name="T10" fmla="*/ 95 w 2645"/>
                <a:gd name="T11" fmla="*/ 1448 h 2617"/>
                <a:gd name="T12" fmla="*/ 266 w 2645"/>
                <a:gd name="T13" fmla="*/ 2042 h 2617"/>
                <a:gd name="T14" fmla="*/ 316 w 2645"/>
                <a:gd name="T15" fmla="*/ 2042 h 2617"/>
                <a:gd name="T16" fmla="*/ 131 w 2645"/>
                <a:gd name="T17" fmla="*/ 1416 h 2617"/>
                <a:gd name="T18" fmla="*/ 132 w 2645"/>
                <a:gd name="T19" fmla="*/ 1415 h 2617"/>
                <a:gd name="T20" fmla="*/ 939 w 2645"/>
                <a:gd name="T21" fmla="*/ 1890 h 2617"/>
                <a:gd name="T22" fmla="*/ 1451 w 2645"/>
                <a:gd name="T23" fmla="*/ 1737 h 2617"/>
                <a:gd name="T24" fmla="*/ 1452 w 2645"/>
                <a:gd name="T25" fmla="*/ 1738 h 2617"/>
                <a:gd name="T26" fmla="*/ 627 w 2645"/>
                <a:gd name="T27" fmla="*/ 2617 h 2617"/>
                <a:gd name="T28" fmla="*/ 691 w 2645"/>
                <a:gd name="T29" fmla="*/ 2617 h 2617"/>
                <a:gd name="T30" fmla="*/ 1468 w 2645"/>
                <a:gd name="T31" fmla="*/ 1790 h 2617"/>
                <a:gd name="T32" fmla="*/ 1731 w 2645"/>
                <a:gd name="T33" fmla="*/ 1472 h 2617"/>
                <a:gd name="T34" fmla="*/ 1884 w 2645"/>
                <a:gd name="T35" fmla="*/ 972 h 2617"/>
                <a:gd name="T36" fmla="*/ 1885 w 2645"/>
                <a:gd name="T37" fmla="*/ 972 h 2617"/>
                <a:gd name="T38" fmla="*/ 2247 w 2645"/>
                <a:gd name="T39" fmla="*/ 2616 h 2617"/>
                <a:gd name="T40" fmla="*/ 2299 w 2645"/>
                <a:gd name="T41" fmla="*/ 2616 h 2617"/>
                <a:gd name="T42" fmla="*/ 1937 w 2645"/>
                <a:gd name="T43" fmla="*/ 989 h 2617"/>
                <a:gd name="T44" fmla="*/ 1736 w 2645"/>
                <a:gd name="T45" fmla="*/ 442 h 2617"/>
                <a:gd name="T46" fmla="*/ 1653 w 2645"/>
                <a:gd name="T47" fmla="*/ 407 h 2617"/>
                <a:gd name="T48" fmla="*/ 1840 w 2645"/>
                <a:gd name="T49" fmla="*/ 946 h 2617"/>
                <a:gd name="T50" fmla="*/ 945 w 2645"/>
                <a:gd name="T51" fmla="*/ 1840 h 2617"/>
                <a:gd name="T52" fmla="*/ 51 w 2645"/>
                <a:gd name="T53" fmla="*/ 946 h 2617"/>
                <a:gd name="T54" fmla="*/ 946 w 2645"/>
                <a:gd name="T55" fmla="*/ 51 h 2617"/>
                <a:gd name="T56" fmla="*/ 1523 w 2645"/>
                <a:gd name="T57" fmla="*/ 263 h 2617"/>
                <a:gd name="T58" fmla="*/ 1618 w 2645"/>
                <a:gd name="T59" fmla="*/ 286 h 2617"/>
                <a:gd name="T60" fmla="*/ 1618 w 2645"/>
                <a:gd name="T61" fmla="*/ 285 h 2617"/>
                <a:gd name="T62" fmla="*/ 1210 w 2645"/>
                <a:gd name="T63" fmla="*/ 47 h 2617"/>
                <a:gd name="T64" fmla="*/ 1210 w 2645"/>
                <a:gd name="T65" fmla="*/ 46 h 2617"/>
                <a:gd name="T66" fmla="*/ 2645 w 2645"/>
                <a:gd name="T67" fmla="*/ 55 h 2617"/>
                <a:gd name="T68" fmla="*/ 2645 w 2645"/>
                <a:gd name="T69" fmla="*/ 10 h 2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5" h="2617">
                  <a:moveTo>
                    <a:pt x="2645" y="10"/>
                  </a:moveTo>
                  <a:lnTo>
                    <a:pt x="2645" y="10"/>
                  </a:lnTo>
                  <a:cubicBezTo>
                    <a:pt x="2645" y="10"/>
                    <a:pt x="1388" y="0"/>
                    <a:pt x="987" y="1"/>
                  </a:cubicBezTo>
                  <a:cubicBezTo>
                    <a:pt x="924" y="1"/>
                    <a:pt x="882" y="5"/>
                    <a:pt x="869" y="6"/>
                  </a:cubicBezTo>
                  <a:cubicBezTo>
                    <a:pt x="374" y="38"/>
                    <a:pt x="1" y="472"/>
                    <a:pt x="0" y="946"/>
                  </a:cubicBezTo>
                  <a:cubicBezTo>
                    <a:pt x="0" y="1083"/>
                    <a:pt x="36" y="1238"/>
                    <a:pt x="95" y="1448"/>
                  </a:cubicBezTo>
                  <a:cubicBezTo>
                    <a:pt x="174" y="1724"/>
                    <a:pt x="266" y="2042"/>
                    <a:pt x="266" y="2042"/>
                  </a:cubicBezTo>
                  <a:lnTo>
                    <a:pt x="316" y="2042"/>
                  </a:lnTo>
                  <a:lnTo>
                    <a:pt x="131" y="1416"/>
                  </a:lnTo>
                  <a:lnTo>
                    <a:pt x="132" y="1415"/>
                  </a:lnTo>
                  <a:cubicBezTo>
                    <a:pt x="268" y="1678"/>
                    <a:pt x="583" y="1890"/>
                    <a:pt x="939" y="1890"/>
                  </a:cubicBezTo>
                  <a:cubicBezTo>
                    <a:pt x="1132" y="1890"/>
                    <a:pt x="1311" y="1836"/>
                    <a:pt x="1451" y="1737"/>
                  </a:cubicBezTo>
                  <a:lnTo>
                    <a:pt x="1452" y="1738"/>
                  </a:lnTo>
                  <a:lnTo>
                    <a:pt x="627" y="2617"/>
                  </a:lnTo>
                  <a:lnTo>
                    <a:pt x="691" y="2617"/>
                  </a:lnTo>
                  <a:cubicBezTo>
                    <a:pt x="691" y="2617"/>
                    <a:pt x="1271" y="2000"/>
                    <a:pt x="1468" y="1790"/>
                  </a:cubicBezTo>
                  <a:cubicBezTo>
                    <a:pt x="1619" y="1630"/>
                    <a:pt x="1698" y="1526"/>
                    <a:pt x="1731" y="1472"/>
                  </a:cubicBezTo>
                  <a:cubicBezTo>
                    <a:pt x="1768" y="1411"/>
                    <a:pt x="1888" y="1233"/>
                    <a:pt x="1884" y="972"/>
                  </a:cubicBezTo>
                  <a:lnTo>
                    <a:pt x="1885" y="972"/>
                  </a:lnTo>
                  <a:lnTo>
                    <a:pt x="2247" y="2616"/>
                  </a:lnTo>
                  <a:lnTo>
                    <a:pt x="2299" y="2616"/>
                  </a:lnTo>
                  <a:cubicBezTo>
                    <a:pt x="2299" y="2616"/>
                    <a:pt x="1996" y="1270"/>
                    <a:pt x="1937" y="989"/>
                  </a:cubicBezTo>
                  <a:cubicBezTo>
                    <a:pt x="1879" y="712"/>
                    <a:pt x="1810" y="540"/>
                    <a:pt x="1736" y="442"/>
                  </a:cubicBezTo>
                  <a:cubicBezTo>
                    <a:pt x="1711" y="428"/>
                    <a:pt x="1671" y="412"/>
                    <a:pt x="1653" y="407"/>
                  </a:cubicBezTo>
                  <a:cubicBezTo>
                    <a:pt x="1760" y="543"/>
                    <a:pt x="1840" y="744"/>
                    <a:pt x="1840" y="946"/>
                  </a:cubicBezTo>
                  <a:cubicBezTo>
                    <a:pt x="1840" y="1439"/>
                    <a:pt x="1439" y="1840"/>
                    <a:pt x="945" y="1840"/>
                  </a:cubicBezTo>
                  <a:cubicBezTo>
                    <a:pt x="452" y="1840"/>
                    <a:pt x="51" y="1439"/>
                    <a:pt x="51" y="946"/>
                  </a:cubicBezTo>
                  <a:cubicBezTo>
                    <a:pt x="51" y="452"/>
                    <a:pt x="453" y="51"/>
                    <a:pt x="946" y="51"/>
                  </a:cubicBezTo>
                  <a:cubicBezTo>
                    <a:pt x="1164" y="51"/>
                    <a:pt x="1367" y="131"/>
                    <a:pt x="1523" y="263"/>
                  </a:cubicBezTo>
                  <a:cubicBezTo>
                    <a:pt x="1553" y="268"/>
                    <a:pt x="1593" y="277"/>
                    <a:pt x="1618" y="286"/>
                  </a:cubicBezTo>
                  <a:lnTo>
                    <a:pt x="1618" y="285"/>
                  </a:lnTo>
                  <a:cubicBezTo>
                    <a:pt x="1506" y="174"/>
                    <a:pt x="1366" y="91"/>
                    <a:pt x="1210" y="47"/>
                  </a:cubicBezTo>
                  <a:cubicBezTo>
                    <a:pt x="1210" y="46"/>
                    <a:pt x="1210" y="46"/>
                    <a:pt x="1210" y="46"/>
                  </a:cubicBezTo>
                  <a:lnTo>
                    <a:pt x="2645" y="55"/>
                  </a:lnTo>
                  <a:lnTo>
                    <a:pt x="2645" y="1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174" y="664"/>
              <a:ext cx="121" cy="76"/>
            </a:xfrm>
            <a:custGeom>
              <a:avLst/>
              <a:gdLst>
                <a:gd name="T0" fmla="*/ 96 w 440"/>
                <a:gd name="T1" fmla="*/ 26 h 275"/>
                <a:gd name="T2" fmla="*/ 96 w 440"/>
                <a:gd name="T3" fmla="*/ 26 h 275"/>
                <a:gd name="T4" fmla="*/ 0 w 440"/>
                <a:gd name="T5" fmla="*/ 0 h 275"/>
                <a:gd name="T6" fmla="*/ 401 w 440"/>
                <a:gd name="T7" fmla="*/ 275 h 275"/>
                <a:gd name="T8" fmla="*/ 440 w 440"/>
                <a:gd name="T9" fmla="*/ 235 h 275"/>
                <a:gd name="T10" fmla="*/ 96 w 440"/>
                <a:gd name="T11" fmla="*/ 2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0" h="275">
                  <a:moveTo>
                    <a:pt x="96" y="26"/>
                  </a:moveTo>
                  <a:lnTo>
                    <a:pt x="96" y="26"/>
                  </a:lnTo>
                  <a:cubicBezTo>
                    <a:pt x="64" y="21"/>
                    <a:pt x="24" y="10"/>
                    <a:pt x="0" y="0"/>
                  </a:cubicBezTo>
                  <a:cubicBezTo>
                    <a:pt x="108" y="122"/>
                    <a:pt x="256" y="220"/>
                    <a:pt x="401" y="275"/>
                  </a:cubicBezTo>
                  <a:lnTo>
                    <a:pt x="440" y="235"/>
                  </a:lnTo>
                  <a:cubicBezTo>
                    <a:pt x="282" y="182"/>
                    <a:pt x="167" y="96"/>
                    <a:pt x="96" y="26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314" y="651"/>
              <a:ext cx="253" cy="105"/>
            </a:xfrm>
            <a:custGeom>
              <a:avLst/>
              <a:gdLst>
                <a:gd name="T0" fmla="*/ 903 w 917"/>
                <a:gd name="T1" fmla="*/ 0 h 378"/>
                <a:gd name="T2" fmla="*/ 903 w 917"/>
                <a:gd name="T3" fmla="*/ 0 h 378"/>
                <a:gd name="T4" fmla="*/ 211 w 917"/>
                <a:gd name="T5" fmla="*/ 326 h 378"/>
                <a:gd name="T6" fmla="*/ 41 w 917"/>
                <a:gd name="T7" fmla="*/ 310 h 378"/>
                <a:gd name="T8" fmla="*/ 0 w 917"/>
                <a:gd name="T9" fmla="*/ 353 h 378"/>
                <a:gd name="T10" fmla="*/ 214 w 917"/>
                <a:gd name="T11" fmla="*/ 378 h 378"/>
                <a:gd name="T12" fmla="*/ 917 w 917"/>
                <a:gd name="T13" fmla="*/ 61 h 378"/>
                <a:gd name="T14" fmla="*/ 903 w 917"/>
                <a:gd name="T15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7" h="378">
                  <a:moveTo>
                    <a:pt x="903" y="0"/>
                  </a:moveTo>
                  <a:lnTo>
                    <a:pt x="903" y="0"/>
                  </a:lnTo>
                  <a:cubicBezTo>
                    <a:pt x="744" y="195"/>
                    <a:pt x="496" y="327"/>
                    <a:pt x="211" y="326"/>
                  </a:cubicBezTo>
                  <a:cubicBezTo>
                    <a:pt x="150" y="326"/>
                    <a:pt x="90" y="320"/>
                    <a:pt x="41" y="310"/>
                  </a:cubicBezTo>
                  <a:lnTo>
                    <a:pt x="0" y="353"/>
                  </a:lnTo>
                  <a:cubicBezTo>
                    <a:pt x="78" y="371"/>
                    <a:pt x="147" y="378"/>
                    <a:pt x="214" y="378"/>
                  </a:cubicBezTo>
                  <a:cubicBezTo>
                    <a:pt x="507" y="378"/>
                    <a:pt x="757" y="241"/>
                    <a:pt x="917" y="61"/>
                  </a:cubicBezTo>
                  <a:lnTo>
                    <a:pt x="903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177" y="213"/>
              <a:ext cx="491" cy="426"/>
            </a:xfrm>
            <a:custGeom>
              <a:avLst/>
              <a:gdLst>
                <a:gd name="T0" fmla="*/ 1732 w 1781"/>
                <a:gd name="T1" fmla="*/ 0 h 1543"/>
                <a:gd name="T2" fmla="*/ 1732 w 1781"/>
                <a:gd name="T3" fmla="*/ 0 h 1543"/>
                <a:gd name="T4" fmla="*/ 1646 w 1781"/>
                <a:gd name="T5" fmla="*/ 889 h 1543"/>
                <a:gd name="T6" fmla="*/ 1644 w 1781"/>
                <a:gd name="T7" fmla="*/ 889 h 1543"/>
                <a:gd name="T8" fmla="*/ 1445 w 1781"/>
                <a:gd name="T9" fmla="*/ 394 h 1543"/>
                <a:gd name="T10" fmla="*/ 706 w 1781"/>
                <a:gd name="T11" fmla="*/ 41 h 1543"/>
                <a:gd name="T12" fmla="*/ 0 w 1781"/>
                <a:gd name="T13" fmla="*/ 362 h 1543"/>
                <a:gd name="T14" fmla="*/ 39 w 1781"/>
                <a:gd name="T15" fmla="*/ 394 h 1543"/>
                <a:gd name="T16" fmla="*/ 706 w 1781"/>
                <a:gd name="T17" fmla="*/ 91 h 1543"/>
                <a:gd name="T18" fmla="*/ 1451 w 1781"/>
                <a:gd name="T19" fmla="*/ 487 h 1543"/>
                <a:gd name="T20" fmla="*/ 1597 w 1781"/>
                <a:gd name="T21" fmla="*/ 1144 h 1543"/>
                <a:gd name="T22" fmla="*/ 1477 w 1781"/>
                <a:gd name="T23" fmla="*/ 1477 h 1543"/>
                <a:gd name="T24" fmla="*/ 1492 w 1781"/>
                <a:gd name="T25" fmla="*/ 1543 h 1543"/>
                <a:gd name="T26" fmla="*/ 1693 w 1781"/>
                <a:gd name="T27" fmla="*/ 861 h 1543"/>
                <a:gd name="T28" fmla="*/ 1781 w 1781"/>
                <a:gd name="T29" fmla="*/ 0 h 1543"/>
                <a:gd name="T30" fmla="*/ 1732 w 1781"/>
                <a:gd name="T31" fmla="*/ 0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1" h="1543">
                  <a:moveTo>
                    <a:pt x="1732" y="0"/>
                  </a:moveTo>
                  <a:lnTo>
                    <a:pt x="1732" y="0"/>
                  </a:lnTo>
                  <a:lnTo>
                    <a:pt x="1646" y="889"/>
                  </a:lnTo>
                  <a:lnTo>
                    <a:pt x="1644" y="889"/>
                  </a:lnTo>
                  <a:cubicBezTo>
                    <a:pt x="1632" y="722"/>
                    <a:pt x="1548" y="521"/>
                    <a:pt x="1445" y="394"/>
                  </a:cubicBezTo>
                  <a:cubicBezTo>
                    <a:pt x="1265" y="174"/>
                    <a:pt x="1002" y="41"/>
                    <a:pt x="706" y="41"/>
                  </a:cubicBezTo>
                  <a:cubicBezTo>
                    <a:pt x="424" y="41"/>
                    <a:pt x="173" y="166"/>
                    <a:pt x="0" y="362"/>
                  </a:cubicBezTo>
                  <a:lnTo>
                    <a:pt x="39" y="394"/>
                  </a:lnTo>
                  <a:cubicBezTo>
                    <a:pt x="203" y="209"/>
                    <a:pt x="437" y="91"/>
                    <a:pt x="706" y="91"/>
                  </a:cubicBezTo>
                  <a:cubicBezTo>
                    <a:pt x="1034" y="91"/>
                    <a:pt x="1301" y="259"/>
                    <a:pt x="1451" y="487"/>
                  </a:cubicBezTo>
                  <a:cubicBezTo>
                    <a:pt x="1584" y="691"/>
                    <a:pt x="1628" y="952"/>
                    <a:pt x="1597" y="1144"/>
                  </a:cubicBezTo>
                  <a:cubicBezTo>
                    <a:pt x="1587" y="1208"/>
                    <a:pt x="1563" y="1334"/>
                    <a:pt x="1477" y="1477"/>
                  </a:cubicBezTo>
                  <a:lnTo>
                    <a:pt x="1492" y="1543"/>
                  </a:lnTo>
                  <a:cubicBezTo>
                    <a:pt x="1598" y="1379"/>
                    <a:pt x="1652" y="1233"/>
                    <a:pt x="1693" y="861"/>
                  </a:cubicBezTo>
                  <a:cubicBezTo>
                    <a:pt x="1725" y="575"/>
                    <a:pt x="1781" y="0"/>
                    <a:pt x="1781" y="0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5830609" y="1545494"/>
            <a:ext cx="2114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ea typeface="黑体" panose="02010609060101010101" pitchFamily="49" charset="-122"/>
              </a:rPr>
              <a:t>0.5m model </a:t>
            </a:r>
            <a:r>
              <a:rPr lang="en-US" altLang="zh-CN" b="1" i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magnet</a:t>
            </a:r>
          </a:p>
          <a:p>
            <a:r>
              <a:rPr lang="en-US" altLang="zh-CN" b="1" i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China Version 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2811082" y="4509572"/>
            <a:ext cx="3447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ea typeface="黑体" panose="02010609060101010101" pitchFamily="49" charset="-122"/>
              </a:rPr>
              <a:t>0.5m model </a:t>
            </a:r>
            <a:r>
              <a:rPr lang="en-US" altLang="zh-CN" b="1" i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magnet China Version 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3303036" y="2479417"/>
            <a:ext cx="2114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ea typeface="黑体" panose="02010609060101010101" pitchFamily="49" charset="-122"/>
              </a:rPr>
              <a:t>0.5m model </a:t>
            </a:r>
            <a:r>
              <a:rPr lang="en-US" altLang="zh-CN" b="1" i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magnet</a:t>
            </a:r>
          </a:p>
          <a:p>
            <a:r>
              <a:rPr lang="en-US" altLang="zh-CN" b="1" i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CERN Version </a:t>
            </a:r>
            <a:endParaRPr lang="zh-CN" altLang="en-US" dirty="0"/>
          </a:p>
        </p:txBody>
      </p:sp>
      <p:sp>
        <p:nvSpPr>
          <p:cNvPr id="40" name="页脚占位符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"/>
          <a:stretch/>
        </p:blipFill>
        <p:spPr>
          <a:xfrm>
            <a:off x="6214534" y="4596953"/>
            <a:ext cx="2755025" cy="220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621"/>
            <a:ext cx="8229600" cy="84933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rgbClr val="000000"/>
                </a:solidFill>
                <a:latin typeface="Comic Sans MS" panose="030F0702030302020204" pitchFamily="66" charset="0"/>
                <a:ea typeface="+mn-ea"/>
                <a:cs typeface="+mn-cs"/>
              </a:rPr>
              <a:t>Summary</a:t>
            </a:r>
            <a:endParaRPr lang="zh-CN" altLang="en-US" sz="3600" b="1" dirty="0">
              <a:solidFill>
                <a:srgbClr val="0000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64315" y="763115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4176" y="921377"/>
            <a:ext cx="8452624" cy="483421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300" b="1" i="1" dirty="0" smtClean="0"/>
              <a:t>SPPC design scope: </a:t>
            </a:r>
            <a:r>
              <a:rPr lang="en-US" altLang="zh-CN" sz="2300" i="1" dirty="0" smtClean="0">
                <a:solidFill>
                  <a:srgbClr val="FF0000"/>
                </a:solidFill>
              </a:rPr>
              <a:t>12 T IBS </a:t>
            </a:r>
            <a:r>
              <a:rPr lang="en-US" altLang="zh-CN" sz="2300" i="1" dirty="0" smtClean="0"/>
              <a:t>magnets to reach </a:t>
            </a:r>
            <a:r>
              <a:rPr lang="en-US" altLang="zh-CN" sz="2300" i="1" dirty="0" smtClean="0">
                <a:solidFill>
                  <a:srgbClr val="FF0000"/>
                </a:solidFill>
              </a:rPr>
              <a:t>70TeV with 100 km circumference</a:t>
            </a:r>
            <a:r>
              <a:rPr lang="en-US" altLang="zh-CN" sz="2300" i="1" dirty="0" smtClean="0"/>
              <a:t>. Upgrading phase: </a:t>
            </a:r>
            <a:r>
              <a:rPr lang="en-US" altLang="zh-CN" sz="2300" i="1" dirty="0" smtClean="0">
                <a:solidFill>
                  <a:srgbClr val="FF0000"/>
                </a:solidFill>
              </a:rPr>
              <a:t>20~24 T IBS </a:t>
            </a:r>
            <a:r>
              <a:rPr lang="en-US" altLang="zh-CN" sz="2300" i="1" dirty="0"/>
              <a:t>magnets </a:t>
            </a:r>
            <a:r>
              <a:rPr lang="en-US" altLang="zh-CN" sz="2300" i="1" dirty="0" smtClean="0"/>
              <a:t>to reach </a:t>
            </a:r>
            <a:r>
              <a:rPr lang="en-US" altLang="zh-CN" sz="2300" i="1" dirty="0" smtClean="0">
                <a:solidFill>
                  <a:srgbClr val="FF0000"/>
                </a:solidFill>
              </a:rPr>
              <a:t>125~150 </a:t>
            </a:r>
            <a:r>
              <a:rPr lang="en-US" altLang="zh-CN" sz="2300" i="1" dirty="0" err="1" smtClean="0">
                <a:solidFill>
                  <a:srgbClr val="FF0000"/>
                </a:solidFill>
              </a:rPr>
              <a:t>TeV</a:t>
            </a:r>
            <a:r>
              <a:rPr lang="en-US" altLang="zh-CN" sz="2300" i="1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zh-CN" sz="2300" i="1" dirty="0" smtClean="0"/>
              <a:t>Strong domestic collaboration for the advanced HTS conductor R&amp;D: </a:t>
            </a:r>
            <a:r>
              <a:rPr lang="en-US" altLang="zh-CN" sz="2300" i="1" dirty="0">
                <a:solidFill>
                  <a:srgbClr val="FF0000"/>
                </a:solidFill>
              </a:rPr>
              <a:t>Make IBS the </a:t>
            </a:r>
            <a:r>
              <a:rPr lang="en-US" altLang="zh-CN" sz="2300" i="1" dirty="0" smtClean="0">
                <a:solidFill>
                  <a:srgbClr val="FF0000"/>
                </a:solidFill>
              </a:rPr>
              <a:t>High-T</a:t>
            </a:r>
            <a:r>
              <a:rPr lang="en-US" altLang="zh-CN" sz="2300" i="1" baseline="-25000" dirty="0" smtClean="0">
                <a:solidFill>
                  <a:srgbClr val="FF0000"/>
                </a:solidFill>
              </a:rPr>
              <a:t>c</a:t>
            </a:r>
            <a:r>
              <a:rPr lang="en-US" altLang="zh-CN" sz="2300" i="1" dirty="0" smtClean="0">
                <a:solidFill>
                  <a:srgbClr val="FF0000"/>
                </a:solidFill>
              </a:rPr>
              <a:t> and High-Field </a:t>
            </a:r>
            <a:r>
              <a:rPr lang="en-US" altLang="zh-CN" sz="2300" i="1" dirty="0">
                <a:solidFill>
                  <a:srgbClr val="FF0000"/>
                </a:solidFill>
              </a:rPr>
              <a:t>“</a:t>
            </a:r>
            <a:r>
              <a:rPr lang="en-US" altLang="zh-CN" sz="2300" i="1" dirty="0" err="1">
                <a:solidFill>
                  <a:srgbClr val="FF0000"/>
                </a:solidFill>
              </a:rPr>
              <a:t>NbTi</a:t>
            </a:r>
            <a:r>
              <a:rPr lang="en-US" altLang="zh-CN" sz="2300" i="1" dirty="0">
                <a:solidFill>
                  <a:srgbClr val="FF0000"/>
                </a:solidFill>
              </a:rPr>
              <a:t>” conductor in 10 years!</a:t>
            </a:r>
          </a:p>
          <a:p>
            <a:pPr algn="just">
              <a:lnSpc>
                <a:spcPct val="120000"/>
              </a:lnSpc>
            </a:pPr>
            <a:r>
              <a:rPr lang="en-US" altLang="zh-CN" sz="2300" b="1" i="1" dirty="0" smtClean="0"/>
              <a:t>R&amp;D </a:t>
            </a:r>
            <a:r>
              <a:rPr lang="en-US" altLang="zh-CN" sz="2300" b="1" i="1" dirty="0"/>
              <a:t>of high field  magnet </a:t>
            </a:r>
            <a:r>
              <a:rPr lang="en-US" altLang="zh-CN" sz="2300" b="1" i="1" dirty="0" smtClean="0"/>
              <a:t>technology: </a:t>
            </a:r>
            <a:r>
              <a:rPr lang="en-US" altLang="zh-CN" sz="2300" i="1" dirty="0" smtClean="0"/>
              <a:t>1st </a:t>
            </a:r>
            <a:r>
              <a:rPr lang="en-US" altLang="zh-CN" sz="2300" i="1" dirty="0"/>
              <a:t>model </a:t>
            </a:r>
            <a:r>
              <a:rPr lang="en-US" altLang="zh-CN" sz="2300" i="1" dirty="0" smtClean="0"/>
              <a:t>dipole </a:t>
            </a:r>
            <a:r>
              <a:rPr lang="en-US" altLang="zh-CN" sz="2300" i="1" dirty="0">
                <a:solidFill>
                  <a:srgbClr val="FF0000"/>
                </a:solidFill>
              </a:rPr>
              <a:t>(NbTi+Nb</a:t>
            </a:r>
            <a:r>
              <a:rPr lang="en-US" altLang="zh-CN" sz="2300" i="1" baseline="-25000" dirty="0">
                <a:solidFill>
                  <a:srgbClr val="FF0000"/>
                </a:solidFill>
              </a:rPr>
              <a:t>3</a:t>
            </a:r>
            <a:r>
              <a:rPr lang="en-US" altLang="zh-CN" sz="2300" i="1" dirty="0">
                <a:solidFill>
                  <a:srgbClr val="FF0000"/>
                </a:solidFill>
              </a:rPr>
              <a:t>Sn) </a:t>
            </a:r>
            <a:r>
              <a:rPr lang="en-US" altLang="zh-CN" sz="2300" i="1" dirty="0"/>
              <a:t>reached</a:t>
            </a:r>
            <a:r>
              <a:rPr lang="en-US" altLang="zh-CN" sz="2300" i="1" dirty="0">
                <a:solidFill>
                  <a:srgbClr val="FF0000"/>
                </a:solidFill>
              </a:rPr>
              <a:t> 10.2 T @ 4.2 </a:t>
            </a:r>
            <a:r>
              <a:rPr lang="en-US" altLang="zh-CN" sz="2300" i="1" dirty="0" smtClean="0">
                <a:solidFill>
                  <a:srgbClr val="FF0000"/>
                </a:solidFill>
              </a:rPr>
              <a:t>K </a:t>
            </a:r>
            <a:r>
              <a:rPr lang="en-US" altLang="zh-CN" sz="2300" i="1" dirty="0" smtClean="0"/>
              <a:t>in </a:t>
            </a:r>
            <a:r>
              <a:rPr lang="en-US" altLang="zh-CN" sz="2300" i="1" dirty="0"/>
              <a:t>two </a:t>
            </a:r>
            <a:r>
              <a:rPr lang="en-US" altLang="zh-CN" sz="2300" i="1" dirty="0" smtClean="0"/>
              <a:t>apertures; 2</a:t>
            </a:r>
            <a:r>
              <a:rPr lang="en-US" altLang="zh-CN" sz="2300" i="1" baseline="30000" dirty="0" smtClean="0"/>
              <a:t>nd</a:t>
            </a:r>
            <a:r>
              <a:rPr lang="en-US" altLang="zh-CN" sz="2300" i="1" dirty="0" smtClean="0"/>
              <a:t> model dipole </a:t>
            </a:r>
            <a:r>
              <a:rPr lang="en-US" altLang="zh-CN" sz="2300" i="1" dirty="0" smtClean="0">
                <a:solidFill>
                  <a:srgbClr val="FF0000"/>
                </a:solidFill>
              </a:rPr>
              <a:t>(Nb</a:t>
            </a:r>
            <a:r>
              <a:rPr lang="en-US" altLang="zh-CN" sz="2300" i="1" baseline="-25000" dirty="0" smtClean="0">
                <a:solidFill>
                  <a:srgbClr val="FF0000"/>
                </a:solidFill>
              </a:rPr>
              <a:t>3</a:t>
            </a:r>
            <a:r>
              <a:rPr lang="en-US" altLang="zh-CN" sz="2300" i="1" dirty="0" smtClean="0">
                <a:solidFill>
                  <a:srgbClr val="FF0000"/>
                </a:solidFill>
              </a:rPr>
              <a:t>Sn+IBS) </a:t>
            </a:r>
            <a:r>
              <a:rPr lang="en-US" altLang="zh-CN" sz="2300" i="1" dirty="0" smtClean="0"/>
              <a:t>to be fabricated and tested </a:t>
            </a:r>
            <a:r>
              <a:rPr lang="en-US" altLang="zh-CN" sz="2300" i="1" dirty="0" smtClean="0">
                <a:solidFill>
                  <a:srgbClr val="FF0000"/>
                </a:solidFill>
              </a:rPr>
              <a:t>soon</a:t>
            </a:r>
            <a:r>
              <a:rPr lang="en-US" altLang="zh-CN" sz="2300" i="1" dirty="0" smtClean="0">
                <a:solidFill>
                  <a:srgbClr val="FF0000"/>
                </a:solidFill>
              </a:rPr>
              <a:t>.</a:t>
            </a:r>
            <a:endParaRPr lang="en-US" altLang="zh-CN" sz="2300" i="1" dirty="0" smtClean="0"/>
          </a:p>
          <a:p>
            <a:pPr algn="just">
              <a:lnSpc>
                <a:spcPct val="120000"/>
              </a:lnSpc>
            </a:pPr>
            <a:r>
              <a:rPr lang="en-US" altLang="zh-CN" sz="2300" b="1" i="1" dirty="0"/>
              <a:t>CERN &amp; China Collaboration: </a:t>
            </a:r>
            <a:r>
              <a:rPr lang="en-US" altLang="zh-CN" sz="2300" i="1" dirty="0">
                <a:solidFill>
                  <a:srgbClr val="FF0000"/>
                </a:solidFill>
              </a:rPr>
              <a:t>Making 12 units CCT </a:t>
            </a:r>
            <a:r>
              <a:rPr lang="en-US" altLang="zh-CN" sz="2300" i="1" dirty="0" smtClean="0">
                <a:solidFill>
                  <a:srgbClr val="FF0000"/>
                </a:solidFill>
              </a:rPr>
              <a:t>corrector </a:t>
            </a:r>
            <a:r>
              <a:rPr lang="en-US" altLang="zh-CN" sz="2300" i="1" dirty="0">
                <a:solidFill>
                  <a:srgbClr val="FF0000"/>
                </a:solidFill>
              </a:rPr>
              <a:t>magnets for HL-LHC before mid </a:t>
            </a:r>
            <a:r>
              <a:rPr lang="en-US" altLang="zh-CN" sz="2300" i="1" dirty="0" smtClean="0">
                <a:solidFill>
                  <a:srgbClr val="FF0000"/>
                </a:solidFill>
              </a:rPr>
              <a:t>2021.</a:t>
            </a:r>
            <a:endParaRPr lang="en-US" altLang="zh-CN" sz="2300" b="1" i="1" dirty="0"/>
          </a:p>
          <a:p>
            <a:pPr algn="just">
              <a:lnSpc>
                <a:spcPts val="3000"/>
              </a:lnSpc>
            </a:pPr>
            <a:endParaRPr lang="en-US" altLang="zh-CN" sz="2000" i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16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527"/>
            <a:ext cx="9144000" cy="4563053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1414220" y="5809785"/>
            <a:ext cx="6538586" cy="7555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6000" i="1" dirty="0" smtClean="0">
                <a:solidFill>
                  <a:srgbClr val="FF0000"/>
                </a:solidFill>
              </a:rPr>
              <a:t>Thanks for your attention!</a:t>
            </a:r>
            <a:endParaRPr lang="zh-CN" altLang="en-US" sz="6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4454" y="1014761"/>
            <a:ext cx="8577144" cy="51902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dirty="0"/>
              <a:t>SPPC Magnet Design Scope </a:t>
            </a:r>
            <a:endParaRPr lang="en-US" altLang="zh-CN" sz="3200" dirty="0" smtClean="0"/>
          </a:p>
          <a:p>
            <a:pPr>
              <a:lnSpc>
                <a:spcPct val="100000"/>
              </a:lnSpc>
            </a:pPr>
            <a:r>
              <a:rPr lang="en-US" altLang="zh-CN" sz="3200" dirty="0" smtClean="0"/>
              <a:t>Domestic </a:t>
            </a:r>
            <a:r>
              <a:rPr lang="en-US" altLang="zh-CN" sz="3200" dirty="0"/>
              <a:t>Collaboration Towards HTS SPPC</a:t>
            </a:r>
          </a:p>
          <a:p>
            <a:pPr>
              <a:lnSpc>
                <a:spcPct val="100000"/>
              </a:lnSpc>
            </a:pPr>
            <a:r>
              <a:rPr lang="en-US" altLang="zh-CN" sz="3200" dirty="0" smtClean="0"/>
              <a:t>Conceptual Design of the </a:t>
            </a:r>
            <a:r>
              <a:rPr lang="en-US" altLang="zh-CN" sz="3200" dirty="0" smtClean="0"/>
              <a:t>12T IBS </a:t>
            </a:r>
            <a:r>
              <a:rPr lang="en-US" altLang="zh-CN" sz="3200" dirty="0" smtClean="0"/>
              <a:t>Dipole Magnet</a:t>
            </a:r>
          </a:p>
          <a:p>
            <a:pPr>
              <a:lnSpc>
                <a:spcPct val="100000"/>
              </a:lnSpc>
            </a:pPr>
            <a:r>
              <a:rPr lang="en-US" altLang="zh-CN" sz="3200" dirty="0" smtClean="0"/>
              <a:t>High Field Dipole Magnet R&amp;D</a:t>
            </a:r>
          </a:p>
          <a:p>
            <a:pPr marL="457200" indent="-91440">
              <a:lnSpc>
                <a:spcPct val="100000"/>
              </a:lnSpc>
            </a:pPr>
            <a:r>
              <a:rPr lang="en-US" altLang="zh-CN" sz="3200" dirty="0"/>
              <a:t> </a:t>
            </a:r>
            <a:r>
              <a:rPr lang="en-US" altLang="zh-CN" sz="3200" dirty="0" smtClean="0"/>
              <a:t>   </a:t>
            </a:r>
            <a:r>
              <a:rPr lang="en-US" altLang="zh-CN" i="1" dirty="0" smtClean="0"/>
              <a:t>fabrication </a:t>
            </a:r>
            <a:r>
              <a:rPr lang="en-US" altLang="zh-CN" i="1" dirty="0"/>
              <a:t>and </a:t>
            </a:r>
            <a:r>
              <a:rPr lang="en-US" altLang="zh-CN" i="1" dirty="0" smtClean="0"/>
              <a:t>test of the 1</a:t>
            </a:r>
            <a:r>
              <a:rPr lang="en-US" altLang="zh-CN" i="1" baseline="30000" dirty="0" smtClean="0"/>
              <a:t>st</a:t>
            </a:r>
            <a:r>
              <a:rPr lang="en-US" altLang="zh-CN" i="1" dirty="0" smtClean="0"/>
              <a:t> model dipole magnet</a:t>
            </a:r>
          </a:p>
          <a:p>
            <a:pPr marL="457200" indent="-91440">
              <a:lnSpc>
                <a:spcPct val="100000"/>
              </a:lnSpc>
            </a:pPr>
            <a:r>
              <a:rPr lang="en-US" altLang="zh-CN" i="1" dirty="0"/>
              <a:t> </a:t>
            </a:r>
            <a:r>
              <a:rPr lang="en-US" altLang="zh-CN" i="1" dirty="0" smtClean="0"/>
              <a:t>    plan for the 2</a:t>
            </a:r>
            <a:r>
              <a:rPr lang="en-US" altLang="zh-CN" i="1" baseline="30000" dirty="0" smtClean="0"/>
              <a:t>nd</a:t>
            </a:r>
            <a:r>
              <a:rPr lang="en-US" altLang="zh-CN" i="1" dirty="0" smtClean="0"/>
              <a:t> model dipole</a:t>
            </a:r>
            <a:endParaRPr lang="en-US" altLang="zh-CN" i="1" dirty="0"/>
          </a:p>
          <a:p>
            <a:pPr>
              <a:lnSpc>
                <a:spcPct val="100000"/>
              </a:lnSpc>
            </a:pPr>
            <a:r>
              <a:rPr lang="en-US" altLang="zh-CN" sz="3200" dirty="0" smtClean="0"/>
              <a:t>CERN-China HL-LHC Collaboration</a:t>
            </a:r>
          </a:p>
          <a:p>
            <a:pPr>
              <a:lnSpc>
                <a:spcPct val="100000"/>
              </a:lnSpc>
            </a:pPr>
            <a:r>
              <a:rPr lang="en-US" altLang="zh-CN" sz="3200" dirty="0" smtClean="0"/>
              <a:t>Summary</a:t>
            </a:r>
            <a:endParaRPr lang="zh-CN" altLang="en-US" sz="32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464315" y="83512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2"/>
          <p:cNvSpPr txBox="1">
            <a:spLocks noChangeArrowheads="1"/>
          </p:cNvSpPr>
          <p:nvPr/>
        </p:nvSpPr>
        <p:spPr bwMode="auto">
          <a:xfrm>
            <a:off x="0" y="16860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Contents</a:t>
            </a:r>
            <a:endParaRPr lang="zh-CN" altLang="en-US" sz="3600" b="1" dirty="0">
              <a:solidFill>
                <a:srgbClr val="000000"/>
              </a:solidFill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7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1563"/>
          <a:stretch/>
        </p:blipFill>
        <p:spPr>
          <a:xfrm>
            <a:off x="6286500" y="3902151"/>
            <a:ext cx="2839860" cy="277399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/>
          <a:stretch/>
        </p:blipFill>
        <p:spPr>
          <a:xfrm>
            <a:off x="2611057" y="3736670"/>
            <a:ext cx="3573843" cy="3003549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87053" y="963103"/>
            <a:ext cx="5261411" cy="232188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altLang="zh-CN" sz="2200" b="1" i="1" dirty="0" smtClean="0"/>
              <a:t>Main dipoles</a:t>
            </a:r>
          </a:p>
          <a:p>
            <a:pPr algn="just"/>
            <a:r>
              <a:rPr lang="en-US" altLang="zh-CN" sz="2200" i="1" dirty="0" smtClean="0"/>
              <a:t>Field </a:t>
            </a:r>
            <a:r>
              <a:rPr lang="en-US" altLang="zh-CN" sz="2200" i="1" dirty="0"/>
              <a:t>strength: </a:t>
            </a:r>
            <a:r>
              <a:rPr lang="en-US" altLang="zh-CN" sz="2200" i="1" dirty="0" smtClean="0">
                <a:solidFill>
                  <a:srgbClr val="FF0000"/>
                </a:solidFill>
              </a:rPr>
              <a:t>12~24 </a:t>
            </a:r>
            <a:r>
              <a:rPr lang="en-US" altLang="zh-CN" sz="2200" i="1" dirty="0">
                <a:solidFill>
                  <a:srgbClr val="FF0000"/>
                </a:solidFill>
              </a:rPr>
              <a:t>(</a:t>
            </a:r>
            <a:r>
              <a:rPr lang="en-US" altLang="zh-CN" sz="2200" i="1" dirty="0" smtClean="0">
                <a:solidFill>
                  <a:srgbClr val="FF0000"/>
                </a:solidFill>
              </a:rPr>
              <a:t>Upgrading) </a:t>
            </a:r>
            <a:r>
              <a:rPr lang="en-US" altLang="zh-CN" sz="2200" i="1" dirty="0">
                <a:solidFill>
                  <a:srgbClr val="FF0000"/>
                </a:solidFill>
              </a:rPr>
              <a:t>Tesla </a:t>
            </a:r>
          </a:p>
          <a:p>
            <a:pPr algn="just"/>
            <a:r>
              <a:rPr lang="en-US" altLang="zh-CN" sz="2200" i="1" dirty="0"/>
              <a:t>Aperture diameter: </a:t>
            </a:r>
            <a:r>
              <a:rPr lang="en-US" altLang="zh-CN" sz="2200" i="1" dirty="0">
                <a:solidFill>
                  <a:srgbClr val="FF0000"/>
                </a:solidFill>
              </a:rPr>
              <a:t>40~50 mm </a:t>
            </a:r>
          </a:p>
          <a:p>
            <a:pPr algn="just"/>
            <a:r>
              <a:rPr lang="en-US" altLang="zh-CN" sz="2200" i="1" dirty="0"/>
              <a:t>Field quality: 10</a:t>
            </a:r>
            <a:r>
              <a:rPr lang="en-US" altLang="zh-CN" sz="2200" i="1" baseline="30000" dirty="0"/>
              <a:t>-4</a:t>
            </a:r>
            <a:r>
              <a:rPr lang="en-US" altLang="zh-CN" sz="2200" i="1" dirty="0"/>
              <a:t> at the 2/3 aperture radius</a:t>
            </a:r>
            <a:endParaRPr lang="zh-CN" altLang="zh-CN" sz="2200" i="1" dirty="0"/>
          </a:p>
          <a:p>
            <a:pPr algn="just"/>
            <a:r>
              <a:rPr lang="en-US" altLang="zh-CN" sz="2200" i="1" dirty="0"/>
              <a:t>Outer diameter: </a:t>
            </a:r>
            <a:r>
              <a:rPr lang="en-US" altLang="zh-CN" sz="2200" i="1" dirty="0" smtClean="0">
                <a:solidFill>
                  <a:srgbClr val="FF0000"/>
                </a:solidFill>
              </a:rPr>
              <a:t>650-900</a:t>
            </a:r>
            <a:r>
              <a:rPr lang="en-US" altLang="zh-CN" sz="2200" i="1" dirty="0" smtClean="0"/>
              <a:t> </a:t>
            </a:r>
            <a:r>
              <a:rPr lang="en-US" altLang="zh-CN" sz="2200" i="1" dirty="0" smtClean="0">
                <a:solidFill>
                  <a:srgbClr val="FF0000"/>
                </a:solidFill>
              </a:rPr>
              <a:t>mm</a:t>
            </a:r>
            <a:r>
              <a:rPr lang="en-US" altLang="zh-CN" sz="2200" i="1" dirty="0" smtClean="0"/>
              <a:t> in </a:t>
            </a:r>
            <a:r>
              <a:rPr lang="en-US" altLang="zh-CN" sz="2200" i="1" dirty="0"/>
              <a:t>a 1.5 m cryostat</a:t>
            </a:r>
          </a:p>
          <a:p>
            <a:pPr algn="just"/>
            <a:r>
              <a:rPr lang="en-US" altLang="zh-CN" sz="2200" i="1" dirty="0"/>
              <a:t>Tunnel cross section: 6 m wide and 5.4 m </a:t>
            </a:r>
            <a:r>
              <a:rPr lang="en-US" altLang="zh-CN" sz="2200" i="1" dirty="0" smtClean="0"/>
              <a:t>high</a:t>
            </a:r>
          </a:p>
          <a:p>
            <a:pPr marL="0" indent="0" algn="just">
              <a:buNone/>
            </a:pPr>
            <a:endParaRPr lang="en-US" altLang="zh-CN" sz="2200" i="1" dirty="0"/>
          </a:p>
        </p:txBody>
      </p:sp>
      <p:sp>
        <p:nvSpPr>
          <p:cNvPr id="11" name="Rectangle 10"/>
          <p:cNvSpPr/>
          <p:nvPr/>
        </p:nvSpPr>
        <p:spPr>
          <a:xfrm>
            <a:off x="3584753" y="3484834"/>
            <a:ext cx="19671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6-m Tunnel for CEPC-SPPC </a:t>
            </a:r>
            <a:endParaRPr lang="zh-CN" altLang="en-US" sz="1200" i="1" dirty="0"/>
          </a:p>
        </p:txBody>
      </p:sp>
      <p:sp>
        <p:nvSpPr>
          <p:cNvPr id="17" name="Rectangle 37"/>
          <p:cNvSpPr/>
          <p:nvPr/>
        </p:nvSpPr>
        <p:spPr>
          <a:xfrm>
            <a:off x="121154" y="1043264"/>
            <a:ext cx="3365900" cy="2387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450"/>
              </a:spcBef>
            </a:pPr>
            <a:r>
              <a:rPr lang="en-US" altLang="zh-CN" sz="2000" b="1" i="1" dirty="0" smtClean="0"/>
              <a:t>SPPC</a:t>
            </a:r>
            <a:endParaRPr lang="en-US" altLang="zh-CN" b="1" i="1" dirty="0"/>
          </a:p>
          <a:p>
            <a:pPr marL="285750" indent="-285750">
              <a:lnSpc>
                <a:spcPts val="16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zh-CN" sz="2000" b="1" i="1" dirty="0" smtClean="0">
                <a:solidFill>
                  <a:srgbClr val="FF0000"/>
                </a:solidFill>
              </a:rPr>
              <a:t>100</a:t>
            </a:r>
            <a:r>
              <a:rPr lang="en-US" altLang="zh-CN" i="1" dirty="0" smtClean="0"/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km</a:t>
            </a:r>
            <a:r>
              <a:rPr lang="en-US" altLang="zh-CN" i="1" dirty="0"/>
              <a:t> in circumference   </a:t>
            </a:r>
          </a:p>
          <a:p>
            <a:pPr marL="285750" indent="-285750">
              <a:lnSpc>
                <a:spcPts val="16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C.M</a:t>
            </a:r>
            <a:r>
              <a:rPr lang="en-US" altLang="zh-CN" i="1" dirty="0"/>
              <a:t>. energy </a:t>
            </a:r>
            <a:r>
              <a:rPr lang="en-US" altLang="zh-CN" i="1" dirty="0" smtClean="0">
                <a:solidFill>
                  <a:srgbClr val="FF0000"/>
                </a:solidFill>
              </a:rPr>
              <a:t>70-150 (Upgrading</a:t>
            </a:r>
            <a:r>
              <a:rPr lang="en-US" altLang="zh-CN" i="1" dirty="0">
                <a:solidFill>
                  <a:srgbClr val="FF0000"/>
                </a:solidFill>
              </a:rPr>
              <a:t>) </a:t>
            </a:r>
            <a:r>
              <a:rPr lang="en-US" altLang="zh-CN" i="1" dirty="0" err="1" smtClean="0">
                <a:solidFill>
                  <a:srgbClr val="FF0000"/>
                </a:solidFill>
              </a:rPr>
              <a:t>TeV</a:t>
            </a:r>
            <a:endParaRPr lang="en-US" altLang="zh-CN" i="1" dirty="0">
              <a:solidFill>
                <a:srgbClr val="FF0000"/>
              </a:solidFill>
            </a:endParaRPr>
          </a:p>
          <a:p>
            <a:pPr marL="285750" indent="-285750">
              <a:lnSpc>
                <a:spcPts val="160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Timeline</a:t>
            </a:r>
          </a:p>
          <a:p>
            <a:pPr>
              <a:lnSpc>
                <a:spcPts val="1600"/>
              </a:lnSpc>
              <a:spcBef>
                <a:spcPts val="450"/>
              </a:spcBef>
            </a:pPr>
            <a:r>
              <a:rPr lang="en-US" altLang="zh-CN" i="1" dirty="0" smtClean="0"/>
              <a:t>     Pre-study</a:t>
            </a:r>
            <a:r>
              <a:rPr lang="en-US" altLang="zh-CN" i="1" dirty="0"/>
              <a:t>:             </a:t>
            </a:r>
            <a:r>
              <a:rPr lang="en-US" altLang="zh-CN" i="1" dirty="0" smtClean="0"/>
              <a:t>2013-2020</a:t>
            </a:r>
            <a:endParaRPr lang="en-US" altLang="zh-CN" i="1" dirty="0"/>
          </a:p>
          <a:p>
            <a:pPr>
              <a:lnSpc>
                <a:spcPts val="1600"/>
              </a:lnSpc>
              <a:spcBef>
                <a:spcPts val="450"/>
              </a:spcBef>
            </a:pPr>
            <a:r>
              <a:rPr lang="en-US" altLang="zh-CN" i="1" dirty="0" smtClean="0"/>
              <a:t>     R&amp;D</a:t>
            </a:r>
            <a:r>
              <a:rPr lang="en-US" altLang="zh-CN" i="1" dirty="0"/>
              <a:t>:                      </a:t>
            </a:r>
            <a:r>
              <a:rPr lang="en-US" altLang="zh-CN" i="1" dirty="0" smtClean="0"/>
              <a:t>2020-2030</a:t>
            </a:r>
            <a:endParaRPr lang="en-US" altLang="zh-CN" i="1" dirty="0"/>
          </a:p>
          <a:p>
            <a:pPr>
              <a:lnSpc>
                <a:spcPts val="1600"/>
              </a:lnSpc>
              <a:spcBef>
                <a:spcPts val="450"/>
              </a:spcBef>
            </a:pPr>
            <a:r>
              <a:rPr lang="en-US" altLang="zh-CN" i="1" dirty="0" smtClean="0"/>
              <a:t>     Eng. Design:         2030-2035</a:t>
            </a:r>
            <a:endParaRPr lang="en-US" altLang="zh-CN" i="1" dirty="0"/>
          </a:p>
          <a:p>
            <a:pPr>
              <a:lnSpc>
                <a:spcPts val="1600"/>
              </a:lnSpc>
              <a:spcBef>
                <a:spcPts val="450"/>
              </a:spcBef>
            </a:pPr>
            <a:r>
              <a:rPr lang="en-US" altLang="zh-CN" i="1" dirty="0" smtClean="0"/>
              <a:t>     </a:t>
            </a:r>
            <a:r>
              <a:rPr lang="en-US" altLang="zh-CN" b="1" i="1" dirty="0" smtClean="0"/>
              <a:t>Construction</a:t>
            </a:r>
            <a:r>
              <a:rPr lang="en-US" altLang="zh-CN" b="1" i="1" dirty="0"/>
              <a:t>:       </a:t>
            </a:r>
            <a:r>
              <a:rPr lang="en-US" altLang="zh-CN" b="1" i="1" dirty="0" smtClean="0"/>
              <a:t>2035-2042</a:t>
            </a:r>
            <a:endParaRPr lang="en-US" altLang="zh-CN" b="1" i="1" dirty="0"/>
          </a:p>
        </p:txBody>
      </p:sp>
      <p:sp>
        <p:nvSpPr>
          <p:cNvPr id="18" name="Rounded Rectangle 38"/>
          <p:cNvSpPr/>
          <p:nvPr/>
        </p:nvSpPr>
        <p:spPr>
          <a:xfrm>
            <a:off x="3487053" y="927248"/>
            <a:ext cx="5402947" cy="2298665"/>
          </a:xfrm>
          <a:prstGeom prst="roundRect">
            <a:avLst>
              <a:gd name="adj" fmla="val 4280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Rounded Rectangle 38"/>
          <p:cNvSpPr/>
          <p:nvPr/>
        </p:nvSpPr>
        <p:spPr>
          <a:xfrm>
            <a:off x="121153" y="940542"/>
            <a:ext cx="3367153" cy="2472861"/>
          </a:xfrm>
          <a:prstGeom prst="roundRect">
            <a:avLst>
              <a:gd name="adj" fmla="val 4280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aphicFrame>
        <p:nvGraphicFramePr>
          <p:cNvPr id="21" name="Objet 7"/>
          <p:cNvGraphicFramePr>
            <a:graphicFrameLocks noChangeAspect="1"/>
          </p:cNvGraphicFramePr>
          <p:nvPr>
            <p:extLst/>
          </p:nvPr>
        </p:nvGraphicFramePr>
        <p:xfrm>
          <a:off x="5673725" y="936485"/>
          <a:ext cx="31464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公式" r:id="rId5" imgW="1701720" imgH="203040" progId="Equation.3">
                  <p:embed/>
                </p:oleObj>
              </mc:Choice>
              <mc:Fallback>
                <p:oleObj name="公式" r:id="rId5" imgW="1701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936485"/>
                        <a:ext cx="314642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接连接符 21"/>
          <p:cNvCxnSpPr/>
          <p:nvPr/>
        </p:nvCxnSpPr>
        <p:spPr>
          <a:xfrm>
            <a:off x="464315" y="764704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139039" y="3443585"/>
            <a:ext cx="2961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Conceptual design of the SPPC 12-T  magnet with IBS and common coil configuration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70756" y="5441338"/>
            <a:ext cx="453544" cy="436100"/>
          </a:xfrm>
          <a:prstGeom prst="ellipse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269763" y="5083232"/>
            <a:ext cx="9781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  <a:latin typeface="Times New Roman" panose="02020603050405020304" pitchFamily="18" charset="0"/>
              </a:rPr>
              <a:t>SPPC </a:t>
            </a:r>
            <a:r>
              <a:rPr lang="en-US" altLang="zh-CN" sz="105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collider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94161" y="5446442"/>
            <a:ext cx="96372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CEPC collider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94161" y="5128471"/>
            <a:ext cx="9509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CEPC booster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pic>
        <p:nvPicPr>
          <p:cNvPr id="28" name="内容占位符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r="5803"/>
          <a:stretch/>
        </p:blipFill>
        <p:spPr>
          <a:xfrm>
            <a:off x="12699" y="3619517"/>
            <a:ext cx="2649157" cy="2905349"/>
          </a:xfrm>
          <a:prstGeom prst="rect">
            <a:avLst/>
          </a:prstGeom>
        </p:spPr>
      </p:pic>
      <p:sp>
        <p:nvSpPr>
          <p:cNvPr id="23" name="标题 1"/>
          <p:cNvSpPr>
            <a:spLocks noGrp="1"/>
          </p:cNvSpPr>
          <p:nvPr>
            <p:ph type="title"/>
          </p:nvPr>
        </p:nvSpPr>
        <p:spPr>
          <a:xfrm>
            <a:off x="464315" y="44325"/>
            <a:ext cx="8215370" cy="70609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latin typeface="Comic Sans MS" panose="030F0702030302020204" pitchFamily="66" charset="0"/>
                <a:ea typeface="+mn-ea"/>
                <a:cs typeface="+mn-cs"/>
              </a:rPr>
              <a:t>SPPC </a:t>
            </a:r>
            <a:r>
              <a:rPr lang="en-US" altLang="zh-CN" sz="3200" b="1" dirty="0" smtClean="0">
                <a:latin typeface="Comic Sans MS" panose="030F0702030302020204" pitchFamily="66" charset="0"/>
                <a:ea typeface="+mn-ea"/>
                <a:cs typeface="+mn-cs"/>
              </a:rPr>
              <a:t>Magnet Design Scope (V201701) </a:t>
            </a:r>
            <a:endParaRPr lang="zh-CN" altLang="en-US" sz="2700" b="1" dirty="0"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0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4315" y="44325"/>
            <a:ext cx="8215370" cy="70609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latin typeface="Comic Sans MS" panose="030F0702030302020204" pitchFamily="66" charset="0"/>
                <a:ea typeface="+mn-ea"/>
                <a:cs typeface="+mn-cs"/>
              </a:rPr>
              <a:t>SPPC </a:t>
            </a:r>
            <a:r>
              <a:rPr lang="en-US" altLang="zh-CN" sz="3200" b="1" dirty="0" smtClean="0">
                <a:latin typeface="Comic Sans MS" panose="030F0702030302020204" pitchFamily="66" charset="0"/>
                <a:ea typeface="+mn-ea"/>
                <a:cs typeface="+mn-cs"/>
              </a:rPr>
              <a:t>Magnet Design Scope</a:t>
            </a:r>
            <a:endParaRPr lang="zh-CN" altLang="en-US" sz="2700" b="1" dirty="0"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57917" y="856310"/>
            <a:ext cx="8428165" cy="583976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Baseline design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rgbClr val="0070C0"/>
                </a:solidFill>
              </a:rPr>
              <a:t>Tunnel circumference: </a:t>
            </a:r>
            <a:r>
              <a:rPr lang="en-US" altLang="zh-CN" sz="2200" dirty="0">
                <a:solidFill>
                  <a:srgbClr val="FF0000"/>
                </a:solidFill>
              </a:rPr>
              <a:t>100 km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rgbClr val="0070C0"/>
                </a:solidFill>
              </a:rPr>
              <a:t>Dipole magnet field: </a:t>
            </a:r>
            <a:r>
              <a:rPr lang="en-US" altLang="zh-CN" sz="2200" dirty="0">
                <a:solidFill>
                  <a:srgbClr val="FF0000"/>
                </a:solidFill>
              </a:rPr>
              <a:t>12 T, </a:t>
            </a:r>
            <a:r>
              <a:rPr lang="en-US" altLang="zh-CN" sz="2200" dirty="0" smtClean="0">
                <a:solidFill>
                  <a:srgbClr val="FF0000"/>
                </a:solidFill>
              </a:rPr>
              <a:t>iron-based </a:t>
            </a:r>
            <a:r>
              <a:rPr lang="en-US" altLang="zh-CN" sz="2200" dirty="0">
                <a:solidFill>
                  <a:srgbClr val="FF0000"/>
                </a:solidFill>
              </a:rPr>
              <a:t>HTS </a:t>
            </a:r>
            <a:r>
              <a:rPr lang="en-US" altLang="zh-CN" sz="2200" dirty="0" smtClean="0">
                <a:solidFill>
                  <a:srgbClr val="FF0000"/>
                </a:solidFill>
              </a:rPr>
              <a:t>technology (IBS)</a:t>
            </a:r>
            <a:endParaRPr lang="en-US" altLang="zh-CN" sz="2200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rgbClr val="0070C0"/>
                </a:solidFill>
              </a:rPr>
              <a:t>Center of Mass energy: </a:t>
            </a:r>
            <a:r>
              <a:rPr lang="en-US" altLang="zh-CN" sz="2200" dirty="0">
                <a:solidFill>
                  <a:srgbClr val="FF0000"/>
                </a:solidFill>
              </a:rPr>
              <a:t>&gt;70 TeV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rgbClr val="0070C0"/>
                </a:solidFill>
              </a:rPr>
              <a:t>Injector chain: 2.1 TeV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Upgrading phase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rgbClr val="0070C0"/>
                </a:solidFill>
              </a:rPr>
              <a:t>Dipole magnet field: </a:t>
            </a:r>
            <a:r>
              <a:rPr lang="en-US" altLang="zh-CN" sz="2200" dirty="0">
                <a:solidFill>
                  <a:srgbClr val="FF0000"/>
                </a:solidFill>
              </a:rPr>
              <a:t>20 -24T, </a:t>
            </a:r>
            <a:r>
              <a:rPr lang="en-US" altLang="zh-CN" sz="2200" dirty="0" smtClean="0">
                <a:solidFill>
                  <a:srgbClr val="FF0000"/>
                </a:solidFill>
              </a:rPr>
              <a:t>IBS </a:t>
            </a:r>
            <a:r>
              <a:rPr lang="en-US" altLang="zh-CN" sz="2200" dirty="0">
                <a:solidFill>
                  <a:srgbClr val="FF0000"/>
                </a:solidFill>
              </a:rPr>
              <a:t>technology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rgbClr val="0070C0"/>
                </a:solidFill>
              </a:rPr>
              <a:t>Center of Mass energy: </a:t>
            </a:r>
            <a:r>
              <a:rPr lang="en-US" altLang="zh-CN" sz="2200" dirty="0">
                <a:solidFill>
                  <a:srgbClr val="FF0000"/>
                </a:solidFill>
              </a:rPr>
              <a:t>&gt;125 TeV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rgbClr val="0070C0"/>
                </a:solidFill>
              </a:rPr>
              <a:t>Injector chain: 4.2 TeV (adding a high-energy booster ring in the main tunnel in the place of the electron ring and booster)</a:t>
            </a:r>
          </a:p>
          <a:p>
            <a:pPr>
              <a:lnSpc>
                <a:spcPct val="110000"/>
              </a:lnSpc>
            </a:pPr>
            <a:r>
              <a:rPr lang="en-US" altLang="zh-CN" b="1" dirty="0"/>
              <a:t>Development of high-field superconducting magnet technology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rgbClr val="0070C0"/>
                </a:solidFill>
              </a:rPr>
              <a:t>Starting to develop </a:t>
            </a:r>
            <a:r>
              <a:rPr lang="en-US" altLang="zh-CN" sz="2200" dirty="0" smtClean="0">
                <a:solidFill>
                  <a:srgbClr val="0070C0"/>
                </a:solidFill>
              </a:rPr>
              <a:t>HTS </a:t>
            </a:r>
            <a:r>
              <a:rPr lang="en-US" altLang="zh-CN" sz="2200" dirty="0">
                <a:solidFill>
                  <a:srgbClr val="0070C0"/>
                </a:solidFill>
              </a:rPr>
              <a:t>magnet technology before applicable </a:t>
            </a:r>
            <a:r>
              <a:rPr lang="en-US" altLang="zh-CN" sz="2200" dirty="0" smtClean="0">
                <a:solidFill>
                  <a:srgbClr val="0070C0"/>
                </a:solidFill>
              </a:rPr>
              <a:t>IBS wire </a:t>
            </a:r>
            <a:r>
              <a:rPr lang="en-US" altLang="zh-CN" sz="2200" dirty="0">
                <a:solidFill>
                  <a:srgbClr val="0070C0"/>
                </a:solidFill>
              </a:rPr>
              <a:t>is </a:t>
            </a:r>
            <a:r>
              <a:rPr lang="en-US" altLang="zh-CN" sz="2200" dirty="0" smtClean="0">
                <a:solidFill>
                  <a:srgbClr val="0070C0"/>
                </a:solidFill>
              </a:rPr>
              <a:t>available</a:t>
            </a:r>
            <a:endParaRPr lang="en-US" altLang="zh-CN" sz="2200" dirty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 err="1" smtClean="0">
                <a:solidFill>
                  <a:srgbClr val="FF0000"/>
                </a:solidFill>
              </a:rPr>
              <a:t>ReBCO</a:t>
            </a:r>
            <a:r>
              <a:rPr lang="en-US" altLang="zh-CN" sz="2200" dirty="0" smtClean="0">
                <a:solidFill>
                  <a:srgbClr val="FF0000"/>
                </a:solidFill>
              </a:rPr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&amp;</a:t>
            </a:r>
            <a:r>
              <a:rPr lang="en-US" altLang="zh-CN" sz="2200" dirty="0" smtClean="0">
                <a:solidFill>
                  <a:srgbClr val="FF0000"/>
                </a:solidFill>
              </a:rPr>
              <a:t> Bi-2212 </a:t>
            </a:r>
            <a:r>
              <a:rPr lang="en-US" altLang="zh-CN" sz="2200" dirty="0">
                <a:solidFill>
                  <a:srgbClr val="FF0000"/>
                </a:solidFill>
              </a:rPr>
              <a:t>and LTS </a:t>
            </a:r>
            <a:r>
              <a:rPr lang="en-US" altLang="zh-CN" sz="2200" dirty="0" smtClean="0">
                <a:solidFill>
                  <a:srgbClr val="FF0000"/>
                </a:solidFill>
              </a:rPr>
              <a:t>wires </a:t>
            </a:r>
            <a:r>
              <a:rPr lang="en-US" altLang="zh-CN" sz="2200" dirty="0">
                <a:solidFill>
                  <a:srgbClr val="0070C0"/>
                </a:solidFill>
              </a:rPr>
              <a:t>be used for </a:t>
            </a:r>
            <a:r>
              <a:rPr lang="en-US" altLang="zh-CN" sz="2200" dirty="0" smtClean="0">
                <a:solidFill>
                  <a:srgbClr val="FF0000"/>
                </a:solidFill>
              </a:rPr>
              <a:t>model magnet studies </a:t>
            </a:r>
            <a:r>
              <a:rPr lang="en-US" altLang="zh-CN" sz="2200" dirty="0" smtClean="0">
                <a:solidFill>
                  <a:srgbClr val="0070C0"/>
                </a:solidFill>
              </a:rPr>
              <a:t>and as </a:t>
            </a:r>
            <a:r>
              <a:rPr lang="en-US" altLang="zh-CN" sz="2200" dirty="0" smtClean="0">
                <a:solidFill>
                  <a:srgbClr val="FF0000"/>
                </a:solidFill>
              </a:rPr>
              <a:t>options for SPPC</a:t>
            </a:r>
            <a:r>
              <a:rPr lang="en-US" altLang="zh-CN" sz="2200" dirty="0" smtClean="0">
                <a:solidFill>
                  <a:srgbClr val="0070C0"/>
                </a:solidFill>
              </a:rPr>
              <a:t>: stress </a:t>
            </a:r>
            <a:r>
              <a:rPr lang="en-US" altLang="zh-CN" sz="2200" dirty="0">
                <a:solidFill>
                  <a:srgbClr val="0070C0"/>
                </a:solidFill>
              </a:rPr>
              <a:t>management, quench protection, field quality control and fabrication methods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64315" y="763115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5134381" y="856310"/>
            <a:ext cx="3595408" cy="738664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C00000"/>
                </a:solidFill>
              </a:rPr>
              <a:t>Top priority: reducing cost!</a:t>
            </a:r>
          </a:p>
          <a:p>
            <a:r>
              <a:rPr lang="en-US" altLang="zh-CN" b="1" i="1" dirty="0" smtClean="0">
                <a:solidFill>
                  <a:srgbClr val="C00000"/>
                </a:solidFill>
              </a:rPr>
              <a:t>Instead of increasing field</a:t>
            </a:r>
            <a:endParaRPr lang="zh-CN" altLang="en-US" b="1" i="1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81025" y="2188543"/>
            <a:ext cx="4148764" cy="830997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C00000"/>
                </a:solidFill>
              </a:rPr>
              <a:t>Make IBS the high-field “</a:t>
            </a:r>
            <a:r>
              <a:rPr lang="en-US" altLang="zh-CN" sz="2400" b="1" i="1" dirty="0" err="1" smtClean="0">
                <a:solidFill>
                  <a:srgbClr val="C00000"/>
                </a:solidFill>
              </a:rPr>
              <a:t>NbTi</a:t>
            </a:r>
            <a:r>
              <a:rPr lang="en-US" altLang="zh-CN" sz="2400" b="1" i="1" dirty="0" smtClean="0">
                <a:solidFill>
                  <a:srgbClr val="C00000"/>
                </a:solidFill>
              </a:rPr>
              <a:t>” </a:t>
            </a:r>
          </a:p>
          <a:p>
            <a:r>
              <a:rPr lang="en-US" altLang="zh-CN" sz="2400" b="1" i="1" dirty="0" smtClean="0">
                <a:solidFill>
                  <a:srgbClr val="C00000"/>
                </a:solidFill>
              </a:rPr>
              <a:t>Conductor in 10 years!</a:t>
            </a:r>
            <a:endParaRPr lang="zh-CN" altLang="en-US" b="1" i="1" dirty="0">
              <a:solidFill>
                <a:srgbClr val="C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9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82" y="3998366"/>
            <a:ext cx="3205093" cy="146704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91190" y="1419784"/>
            <a:ext cx="8863239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b="1" i="1" dirty="0">
                <a:solidFill>
                  <a:srgbClr val="FF0000"/>
                </a:solidFill>
                <a:ea typeface="黑体" panose="02010609060101010101" pitchFamily="49" charset="-122"/>
              </a:rPr>
              <a:t>Goal</a:t>
            </a:r>
            <a:r>
              <a:rPr lang="zh-CN" altLang="en-US" i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endParaRPr lang="en-US" altLang="zh-CN" i="1" dirty="0" smtClean="0">
              <a:solidFill>
                <a:srgbClr val="FF0000"/>
              </a:solidFill>
              <a:ea typeface="黑体" panose="02010609060101010101" pitchFamily="49" charset="-122"/>
            </a:endParaRPr>
          </a:p>
          <a:p>
            <a:pPr marL="342900" indent="-342900" algn="just">
              <a:lnSpc>
                <a:spcPct val="110000"/>
              </a:lnSpc>
              <a:buFont typeface="+mj-lt"/>
              <a:buAutoNum type="alphaLcParenR"/>
            </a:pPr>
            <a:r>
              <a:rPr lang="en-US" altLang="zh-CN" i="1" dirty="0" smtClean="0">
                <a:ea typeface="黑体" panose="02010609060101010101" pitchFamily="49" charset="-122"/>
              </a:rPr>
              <a:t>1) </a:t>
            </a:r>
            <a:r>
              <a:rPr lang="en-US" altLang="zh-CN" i="1" dirty="0">
                <a:ea typeface="黑体" panose="02010609060101010101" pitchFamily="49" charset="-122"/>
              </a:rPr>
              <a:t>T</a:t>
            </a:r>
            <a:r>
              <a:rPr lang="en-US" altLang="zh-CN" i="1" dirty="0" smtClean="0">
                <a:ea typeface="黑体" panose="02010609060101010101" pitchFamily="49" charset="-122"/>
              </a:rPr>
              <a:t>o increase the </a:t>
            </a:r>
            <a:r>
              <a:rPr lang="en-US" altLang="zh-CN" i="1" dirty="0" err="1" smtClean="0">
                <a:ea typeface="黑体" panose="02010609060101010101" pitchFamily="49" charset="-122"/>
              </a:rPr>
              <a:t>J</a:t>
            </a:r>
            <a:r>
              <a:rPr lang="en-US" altLang="zh-CN" i="1" baseline="-25000" dirty="0" err="1" smtClean="0">
                <a:ea typeface="黑体" panose="02010609060101010101" pitchFamily="49" charset="-122"/>
              </a:rPr>
              <a:t>c</a:t>
            </a:r>
            <a:r>
              <a:rPr lang="en-US" altLang="zh-CN" i="1" dirty="0" smtClean="0">
                <a:ea typeface="黑体" panose="02010609060101010101" pitchFamily="49" charset="-122"/>
              </a:rPr>
              <a:t> of </a:t>
            </a:r>
            <a:r>
              <a:rPr lang="en-US" altLang="zh-CN" i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iron-based superconductor (</a:t>
            </a:r>
            <a:r>
              <a:rPr lang="en-US" altLang="zh-CN" b="1" i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IBS)</a:t>
            </a:r>
            <a:r>
              <a:rPr lang="en-US" altLang="zh-CN" i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 </a:t>
            </a:r>
            <a:r>
              <a:rPr lang="en-US" altLang="zh-CN" i="1" dirty="0" smtClean="0">
                <a:ea typeface="黑体" panose="02010609060101010101" pitchFamily="49" charset="-122"/>
              </a:rPr>
              <a:t>by 10 times, reduce the cost to </a:t>
            </a:r>
            <a:r>
              <a:rPr lang="en-US" altLang="zh-CN" b="1" i="1" dirty="0" smtClean="0">
                <a:ea typeface="黑体" panose="02010609060101010101" pitchFamily="49" charset="-122"/>
              </a:rPr>
              <a:t>20 Rmb/</a:t>
            </a:r>
            <a:r>
              <a:rPr lang="en-US" altLang="zh-CN" b="1" i="1" dirty="0" err="1" smtClean="0">
                <a:ea typeface="黑体" panose="02010609060101010101" pitchFamily="49" charset="-122"/>
              </a:rPr>
              <a:t>kAm</a:t>
            </a:r>
            <a:r>
              <a:rPr lang="en-US" altLang="zh-CN" b="1" i="1" dirty="0" smtClean="0">
                <a:ea typeface="黑体" panose="02010609060101010101" pitchFamily="49" charset="-122"/>
              </a:rPr>
              <a:t> @ 12T &amp; 4.2K</a:t>
            </a:r>
            <a:r>
              <a:rPr lang="en-US" altLang="zh-CN" i="1" dirty="0" smtClean="0">
                <a:ea typeface="黑体" panose="02010609060101010101" pitchFamily="49" charset="-122"/>
              </a:rPr>
              <a:t>, and realize the industrialization of the conductor; 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lphaLcParenR"/>
            </a:pPr>
            <a:r>
              <a:rPr lang="en-US" altLang="zh-CN" i="1" dirty="0" smtClean="0">
                <a:ea typeface="黑体" panose="02010609060101010101" pitchFamily="49" charset="-122"/>
              </a:rPr>
              <a:t>2) To reduce the cost of </a:t>
            </a:r>
            <a:r>
              <a:rPr lang="en-US" altLang="zh-CN" b="1" i="1" dirty="0" err="1" smtClean="0">
                <a:solidFill>
                  <a:srgbClr val="FF0000"/>
                </a:solidFill>
                <a:ea typeface="黑体" panose="02010609060101010101" pitchFamily="49" charset="-122"/>
              </a:rPr>
              <a:t>ReBCO</a:t>
            </a:r>
            <a:r>
              <a:rPr lang="en-US" altLang="zh-CN" b="1" i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 and Bi-2212 </a:t>
            </a:r>
            <a:r>
              <a:rPr lang="en-US" altLang="zh-CN" i="1" dirty="0" smtClean="0">
                <a:ea typeface="黑体" panose="02010609060101010101" pitchFamily="49" charset="-122"/>
              </a:rPr>
              <a:t>conductors to </a:t>
            </a:r>
            <a:r>
              <a:rPr lang="en-US" altLang="zh-CN" i="1" dirty="0">
                <a:ea typeface="黑体" panose="02010609060101010101" pitchFamily="49" charset="-122"/>
              </a:rPr>
              <a:t>20 Rmb/</a:t>
            </a:r>
            <a:r>
              <a:rPr lang="en-US" altLang="zh-CN" i="1" dirty="0" err="1">
                <a:ea typeface="黑体" panose="02010609060101010101" pitchFamily="49" charset="-122"/>
              </a:rPr>
              <a:t>kAm</a:t>
            </a:r>
            <a:r>
              <a:rPr lang="en-US" altLang="zh-CN" i="1" dirty="0">
                <a:ea typeface="黑体" panose="02010609060101010101" pitchFamily="49" charset="-122"/>
              </a:rPr>
              <a:t> @ 12T </a:t>
            </a:r>
            <a:r>
              <a:rPr lang="en-US" altLang="zh-CN" i="1" dirty="0" smtClean="0">
                <a:ea typeface="黑体" panose="02010609060101010101" pitchFamily="49" charset="-122"/>
              </a:rPr>
              <a:t>&amp; 4.2K; 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lphaLcParenR"/>
            </a:pPr>
            <a:r>
              <a:rPr lang="en-US" altLang="zh-CN" i="1" dirty="0" smtClean="0">
                <a:ea typeface="黑体" panose="02010609060101010101" pitchFamily="49" charset="-122"/>
              </a:rPr>
              <a:t>3) Realization and Industrialization of IBS </a:t>
            </a:r>
            <a:r>
              <a:rPr lang="en-US" altLang="zh-CN" i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magnets and SRF cavities</a:t>
            </a:r>
            <a:r>
              <a:rPr lang="en-US" altLang="zh-CN" i="1" dirty="0" smtClean="0">
                <a:ea typeface="黑体" panose="02010609060101010101" pitchFamily="49" charset="-122"/>
              </a:rPr>
              <a:t>.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b="1" i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Working </a:t>
            </a:r>
            <a:r>
              <a:rPr lang="en-US" altLang="zh-CN" b="1" i="1" dirty="0">
                <a:solidFill>
                  <a:srgbClr val="FF0000"/>
                </a:solidFill>
                <a:ea typeface="黑体" panose="02010609060101010101" pitchFamily="49" charset="-122"/>
              </a:rPr>
              <a:t>groups</a:t>
            </a:r>
            <a:r>
              <a:rPr lang="zh-CN" altLang="en-US" i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：</a:t>
            </a:r>
            <a:r>
              <a:rPr lang="en-US" altLang="zh-CN" i="1" dirty="0" smtClean="0">
                <a:ea typeface="黑体" panose="02010609060101010101" pitchFamily="49" charset="-122"/>
              </a:rPr>
              <a:t>1) </a:t>
            </a:r>
            <a:r>
              <a:rPr lang="en-US" altLang="zh-CN" b="1" i="1" dirty="0" smtClean="0">
                <a:ea typeface="黑体" panose="02010609060101010101" pitchFamily="49" charset="-122"/>
              </a:rPr>
              <a:t>Fundamental sciences </a:t>
            </a:r>
            <a:r>
              <a:rPr lang="en-US" altLang="zh-CN" i="1" dirty="0" smtClean="0">
                <a:ea typeface="黑体" panose="02010609060101010101" pitchFamily="49" charset="-122"/>
              </a:rPr>
              <a:t>study; 2) </a:t>
            </a:r>
            <a:r>
              <a:rPr lang="en-US" altLang="zh-CN" b="1" i="1" dirty="0" smtClean="0">
                <a:ea typeface="黑体" panose="02010609060101010101" pitchFamily="49" charset="-122"/>
              </a:rPr>
              <a:t>IBS </a:t>
            </a:r>
            <a:r>
              <a:rPr lang="en-US" altLang="zh-CN" i="1" dirty="0" smtClean="0">
                <a:ea typeface="黑体" panose="02010609060101010101" pitchFamily="49" charset="-122"/>
              </a:rPr>
              <a:t>conductor R&amp;D; 3) </a:t>
            </a:r>
            <a:r>
              <a:rPr lang="en-US" altLang="zh-CN" b="1" i="1" dirty="0" err="1" smtClean="0">
                <a:ea typeface="黑体" panose="02010609060101010101" pitchFamily="49" charset="-122"/>
              </a:rPr>
              <a:t>ReBCO</a:t>
            </a:r>
            <a:r>
              <a:rPr lang="en-US" altLang="zh-CN" i="1" dirty="0" smtClean="0">
                <a:ea typeface="黑体" panose="02010609060101010101" pitchFamily="49" charset="-122"/>
              </a:rPr>
              <a:t> conductor R&amp;D; 4) </a:t>
            </a:r>
            <a:r>
              <a:rPr lang="en-US" altLang="zh-CN" b="1" i="1" dirty="0" smtClean="0">
                <a:ea typeface="黑体" panose="02010609060101010101" pitchFamily="49" charset="-122"/>
              </a:rPr>
              <a:t>Bi-2212</a:t>
            </a:r>
            <a:r>
              <a:rPr lang="en-US" altLang="zh-CN" i="1" dirty="0" smtClean="0">
                <a:ea typeface="黑体" panose="02010609060101010101" pitchFamily="49" charset="-122"/>
              </a:rPr>
              <a:t> conductor R&amp;D; 5) </a:t>
            </a:r>
            <a:r>
              <a:rPr lang="en-US" altLang="zh-CN" b="1" i="1" dirty="0" smtClean="0">
                <a:ea typeface="黑体" panose="02010609060101010101" pitchFamily="49" charset="-122"/>
              </a:rPr>
              <a:t>Performance</a:t>
            </a:r>
            <a:r>
              <a:rPr lang="en-US" altLang="zh-CN" i="1" dirty="0" smtClean="0">
                <a:ea typeface="黑体" panose="02010609060101010101" pitchFamily="49" charset="-122"/>
              </a:rPr>
              <a:t> evaluation; 6) </a:t>
            </a:r>
            <a:r>
              <a:rPr lang="en-US" altLang="zh-CN" b="1" i="1" dirty="0" smtClean="0">
                <a:ea typeface="黑体" panose="02010609060101010101" pitchFamily="49" charset="-122"/>
              </a:rPr>
              <a:t>Magnet and SRF </a:t>
            </a:r>
            <a:r>
              <a:rPr lang="en-US" altLang="zh-CN" i="1" dirty="0" smtClean="0">
                <a:ea typeface="黑体" panose="02010609060101010101" pitchFamily="49" charset="-122"/>
              </a:rPr>
              <a:t>technology</a:t>
            </a:r>
            <a:r>
              <a:rPr lang="en-US" altLang="zh-CN" sz="1400" i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101924"/>
            <a:ext cx="8918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Comic Sans MS" panose="030F0702030302020204" pitchFamily="66" charset="0"/>
                <a:ea typeface="宋体" pitchFamily="2" charset="-122"/>
                <a:cs typeface="Arial" panose="020B0604020202020204" pitchFamily="34" charset="0"/>
              </a:rPr>
              <a:t>Domestic </a:t>
            </a:r>
            <a:r>
              <a:rPr lang="en-US" altLang="zh-CN" sz="3200" b="1" dirty="0" smtClean="0">
                <a:latin typeface="Comic Sans MS" panose="030F0702030302020204" pitchFamily="66" charset="0"/>
                <a:ea typeface="宋体" pitchFamily="2" charset="-122"/>
                <a:cs typeface="Arial" panose="020B0604020202020204" pitchFamily="34" charset="0"/>
              </a:rPr>
              <a:t>Collaboration for HTS R&amp;D</a:t>
            </a:r>
            <a:endParaRPr lang="en-US" altLang="zh-CN" sz="3200" b="1" dirty="0">
              <a:latin typeface="Comic Sans MS" panose="030F0702030302020204" pitchFamily="66" charset="0"/>
              <a:ea typeface="宋体" pitchFamily="2" charset="-122"/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64315" y="763115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6777" y="3998366"/>
            <a:ext cx="2322405" cy="14670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90" y="5465410"/>
            <a:ext cx="4020130" cy="13170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1094" y="5438675"/>
            <a:ext cx="2418785" cy="13437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11984" r="4954" b="9079"/>
          <a:stretch/>
        </p:blipFill>
        <p:spPr>
          <a:xfrm>
            <a:off x="3977523" y="5455061"/>
            <a:ext cx="2448914" cy="13284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>
          <a:xfrm>
            <a:off x="1326291" y="1396552"/>
            <a:ext cx="3289137" cy="2573408"/>
          </a:xfrm>
          <a:prstGeom prst="rect">
            <a:avLst/>
          </a:prstGeom>
        </p:spPr>
      </p:pic>
      <p:sp>
        <p:nvSpPr>
          <p:cNvPr id="13" name="内容占位符 3"/>
          <p:cNvSpPr>
            <a:spLocks noGrp="1"/>
          </p:cNvSpPr>
          <p:nvPr>
            <p:ph idx="1"/>
          </p:nvPr>
        </p:nvSpPr>
        <p:spPr>
          <a:xfrm>
            <a:off x="288677" y="808714"/>
            <a:ext cx="8565390" cy="663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altLang="zh-CN" sz="19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“</a:t>
            </a:r>
            <a:r>
              <a:rPr lang="en-US" altLang="zh-CN" sz="1800" b="1" i="1" dirty="0">
                <a:solidFill>
                  <a:srgbClr val="FF0000"/>
                </a:solidFill>
              </a:rPr>
              <a:t>Applied High Temperature Superconductor Collaboration </a:t>
            </a:r>
            <a:r>
              <a:rPr lang="en-US" altLang="zh-CN" sz="1800" b="1" i="1" dirty="0" smtClean="0">
                <a:solidFill>
                  <a:srgbClr val="FF0000"/>
                </a:solidFill>
              </a:rPr>
              <a:t>(AHTSC)” formed in </a:t>
            </a:r>
            <a:r>
              <a:rPr lang="en-US" altLang="zh-CN" sz="1800" b="1" i="1" dirty="0">
                <a:solidFill>
                  <a:srgbClr val="FF0000"/>
                </a:solidFill>
              </a:rPr>
              <a:t>Oct. </a:t>
            </a:r>
            <a:r>
              <a:rPr lang="en-US" altLang="zh-CN" sz="1800" b="1" i="1" dirty="0" smtClean="0">
                <a:solidFill>
                  <a:srgbClr val="FF0000"/>
                </a:solidFill>
              </a:rPr>
              <a:t>2016. </a:t>
            </a:r>
          </a:p>
          <a:p>
            <a:pPr marL="0" indent="0" algn="ctr">
              <a:lnSpc>
                <a:spcPts val="1700"/>
              </a:lnSpc>
              <a:buNone/>
            </a:pPr>
            <a:r>
              <a:rPr lang="en-US" altLang="zh-CN" sz="1800" b="1" i="1" dirty="0" smtClean="0">
                <a:solidFill>
                  <a:srgbClr val="FF0000"/>
                </a:solidFill>
              </a:rPr>
              <a:t>Including 18 institutions and companies in China. Regular meeting every 3 months. </a:t>
            </a:r>
            <a:endParaRPr lang="en-US" altLang="zh-CN" sz="1800" b="1" i="1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5351" r="2406" b="6099"/>
          <a:stretch/>
        </p:blipFill>
        <p:spPr>
          <a:xfrm>
            <a:off x="5993970" y="5332950"/>
            <a:ext cx="2960459" cy="14203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40368" r="9583" b="9660"/>
          <a:stretch/>
        </p:blipFill>
        <p:spPr>
          <a:xfrm>
            <a:off x="5209497" y="4022463"/>
            <a:ext cx="3744932" cy="1286157"/>
          </a:xfrm>
          <a:prstGeom prst="rect">
            <a:avLst/>
          </a:prstGeom>
        </p:spPr>
      </p:pic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B5448A9-C8ED-41A3-8BC0-F7F919544AC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3"/>
          <a:stretch/>
        </p:blipFill>
        <p:spPr>
          <a:xfrm>
            <a:off x="4615428" y="1419785"/>
            <a:ext cx="2867032" cy="2564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4607167" y="1985215"/>
            <a:ext cx="286703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1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Proposal </a:t>
            </a:r>
            <a:r>
              <a:rPr lang="en-US" altLang="zh-CN" sz="12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  <a:p>
            <a:pPr algn="ctr">
              <a:spcAft>
                <a:spcPts val="0"/>
              </a:spcAft>
            </a:pPr>
            <a:r>
              <a:rPr lang="en-US" altLang="zh-CN" sz="12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Priority Research </a:t>
            </a:r>
            <a:r>
              <a:rPr lang="en-US" altLang="zh-CN" sz="12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</a:p>
          <a:p>
            <a:pPr algn="ctr">
              <a:spcAft>
                <a:spcPts val="0"/>
              </a:spcAft>
            </a:pPr>
            <a:r>
              <a:rPr lang="en-US" altLang="zh-CN" sz="1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12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Chinese Academy of Sciences (CAS)</a:t>
            </a:r>
          </a:p>
          <a:p>
            <a:pPr algn="ctr">
              <a:spcAft>
                <a:spcPts val="0"/>
              </a:spcAft>
            </a:pPr>
            <a:endParaRPr lang="en-US" altLang="zh-CN" sz="12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CN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and Technology Frontier Research</a:t>
            </a:r>
          </a:p>
          <a:p>
            <a:pPr algn="ctr">
              <a:spcAft>
                <a:spcPts val="0"/>
              </a:spcAft>
            </a:pPr>
            <a:r>
              <a:rPr lang="en-US" altLang="zh-CN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High Field Applications of High Temperature Superconductors</a:t>
            </a:r>
          </a:p>
          <a:p>
            <a:pPr algn="ctr">
              <a:spcAft>
                <a:spcPts val="0"/>
              </a:spcAft>
            </a:pPr>
            <a:endParaRPr lang="en-US" altLang="zh-CN" sz="1200" b="1" kern="1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CN" sz="12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Ranked No. 1 in 7 candidates </a:t>
            </a:r>
          </a:p>
          <a:p>
            <a:pPr algn="ctr">
              <a:spcAft>
                <a:spcPts val="0"/>
              </a:spcAft>
            </a:pPr>
            <a:r>
              <a:rPr lang="en-US" altLang="zh-CN" sz="12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Academic Committee of CAS !</a:t>
            </a:r>
            <a:endParaRPr lang="en-US" altLang="zh-CN" sz="1200" b="1" kern="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681" y="4103113"/>
            <a:ext cx="4092127" cy="261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2808" y="-1769"/>
            <a:ext cx="9144000" cy="764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Progress on IBS wires</a:t>
            </a:r>
            <a:endParaRPr lang="zh-CN" altLang="en-U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1" y="1265062"/>
            <a:ext cx="3335958" cy="259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4"/>
          <p:cNvSpPr txBox="1"/>
          <p:nvPr/>
        </p:nvSpPr>
        <p:spPr>
          <a:xfrm>
            <a:off x="3499694" y="1292443"/>
            <a:ext cx="534257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Latest transport property of IBS tape (2017):</a:t>
            </a:r>
          </a:p>
          <a:p>
            <a:pPr algn="l"/>
            <a:endParaRPr lang="en-US" altLang="zh-CN" sz="12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/>
            <a:r>
              <a:rPr lang="en-US" altLang="zh-CN" sz="2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Short tape (~4 mm wide, 0.3 mm thick):</a:t>
            </a:r>
          </a:p>
          <a:p>
            <a:r>
              <a:rPr lang="en-US" altLang="zh-CN" sz="2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altLang="zh-CN" sz="2200" b="1" baseline="-25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~423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 (</a:t>
            </a:r>
            <a:r>
              <a:rPr lang="en-US" altLang="zh-CN" sz="2200" b="1" i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J</a:t>
            </a:r>
            <a:r>
              <a:rPr lang="en-US" altLang="zh-CN" sz="22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&gt;1450 A/mm</a:t>
            </a:r>
            <a:r>
              <a:rPr lang="en-US" altLang="zh-CN" sz="2200" b="1" baseline="30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r>
              <a:rPr lang="zh-CN" altLang="en-US" sz="22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@</a:t>
            </a:r>
            <a:r>
              <a:rPr lang="en-US" altLang="zh-CN" sz="2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4.2 K, 12 T</a:t>
            </a:r>
            <a:endParaRPr lang="en-US" altLang="zh-CN" sz="22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en-US" altLang="zh-CN" sz="22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altLang="zh-CN" sz="2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100 </a:t>
            </a:r>
            <a:r>
              <a:rPr lang="en-US" altLang="zh-CN" sz="2200" b="1" dirty="0">
                <a:latin typeface="Times New Roman" pitchFamily="18" charset="0"/>
                <a:ea typeface="+mj-ea"/>
                <a:cs typeface="Times New Roman" pitchFamily="18" charset="0"/>
              </a:rPr>
              <a:t>meter </a:t>
            </a:r>
            <a:r>
              <a:rPr lang="en-US" altLang="zh-CN" sz="2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long tape: </a:t>
            </a:r>
          </a:p>
          <a:p>
            <a:r>
              <a:rPr lang="en-US" altLang="zh-CN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CN" sz="2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200 A/mm</a:t>
            </a:r>
            <a:r>
              <a:rPr lang="en-US" altLang="zh-CN" sz="2200" b="1" baseline="30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 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4.2 K, 12 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altLang="zh-CN" sz="2200" b="1" baseline="300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1531" y="900736"/>
            <a:ext cx="3358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1400" b="1" i="1" kern="1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Supercond. Sci. Technol. 31 (2018) 015017</a:t>
            </a:r>
            <a:endParaRPr lang="zh-CN" altLang="en-US" sz="1400" b="1" i="1" kern="100" dirty="0">
              <a:solidFill>
                <a:srgbClr val="0000CC"/>
              </a:solidFill>
              <a:latin typeface="Times New Roman" panose="02020603050405020304" pitchFamily="18" charset="0"/>
              <a:ea typeface="仿宋" panose="02010609060101010101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64315" y="763115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953864" y="816298"/>
            <a:ext cx="1888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i="1" dirty="0" smtClean="0"/>
              <a:t>Y. Ma</a:t>
            </a:r>
            <a:r>
              <a:rPr lang="en-US" altLang="zh-CN" sz="1600" b="1" i="1" dirty="0" smtClean="0">
                <a:solidFill>
                  <a:prstClr val="black"/>
                </a:solidFill>
              </a:rPr>
              <a:t> (IEECAS)</a:t>
            </a:r>
            <a:r>
              <a:rPr lang="en-US" altLang="zh-CN" sz="1600" b="1" i="1" dirty="0" smtClean="0"/>
              <a:t> et </a:t>
            </a:r>
            <a:r>
              <a:rPr lang="en-US" altLang="zh-CN" sz="1600" b="1" i="1" dirty="0"/>
              <a:t>al.</a:t>
            </a:r>
            <a:endParaRPr lang="zh-CN" altLang="en-US" sz="1600" b="1" i="1" dirty="0"/>
          </a:p>
        </p:txBody>
      </p:sp>
      <p:pic>
        <p:nvPicPr>
          <p:cNvPr id="18" name="图片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2388" y="4372049"/>
            <a:ext cx="2068145" cy="206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9"/>
          <p:cNvSpPr txBox="1">
            <a:spLocks noChangeArrowheads="1"/>
          </p:cNvSpPr>
          <p:nvPr/>
        </p:nvSpPr>
        <p:spPr bwMode="auto">
          <a:xfrm>
            <a:off x="2532431" y="3997395"/>
            <a:ext cx="2720670" cy="37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377" tIns="55189" rIns="110377" bIns="55189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700" dirty="0" smtClean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115 meter long 7-core tape</a:t>
            </a:r>
            <a:endParaRPr lang="zh-CN" altLang="en-US" sz="1700" dirty="0">
              <a:solidFill>
                <a:srgbClr val="FF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93969" y="6454912"/>
            <a:ext cx="2733107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fr-FR" altLang="zh-CN" sz="1600" b="1" i="1" kern="1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IEEE </a:t>
            </a:r>
            <a:r>
              <a:rPr lang="fr-FR" altLang="zh-CN" sz="1600" b="1" i="1" kern="100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T</a:t>
            </a:r>
            <a:r>
              <a:rPr lang="en-US" altLang="zh-CN" sz="1600" b="1" i="1" kern="100" dirty="0" smtClean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AS </a:t>
            </a:r>
            <a:r>
              <a:rPr lang="en-US" altLang="zh-CN" sz="1600" b="1" kern="100" dirty="0">
                <a:solidFill>
                  <a:srgbClr val="0000CC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27 (2017) 7300705</a:t>
            </a:r>
            <a:endParaRPr lang="zh-CN" altLang="en-US" sz="1600" b="1" dirty="0"/>
          </a:p>
        </p:txBody>
      </p:sp>
      <p:sp>
        <p:nvSpPr>
          <p:cNvPr id="23" name="爆炸形 1 22"/>
          <p:cNvSpPr/>
          <p:nvPr/>
        </p:nvSpPr>
        <p:spPr>
          <a:xfrm>
            <a:off x="-7286" y="4064682"/>
            <a:ext cx="2789675" cy="2507648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ey steps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to the 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application</a:t>
            </a:r>
            <a:endParaRPr lang="zh-CN" altLang="en-US" sz="2200" b="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endParaRPr lang="zh-CN" altLang="zh-CN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9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4315" y="763115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2"/>
          <p:cNvSpPr txBox="1">
            <a:spLocks/>
          </p:cNvSpPr>
          <p:nvPr/>
        </p:nvSpPr>
        <p:spPr>
          <a:xfrm>
            <a:off x="0" y="-77079"/>
            <a:ext cx="9156789" cy="618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  <a:r>
              <a:rPr lang="en-US" altLang="zh-CN" sz="3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he 12-T Fe-based Dipole Magnet</a:t>
            </a:r>
            <a:endParaRPr lang="en-US" altLang="zh-CN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1" y="862157"/>
            <a:ext cx="4251152" cy="3072534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08" y="981202"/>
            <a:ext cx="4122549" cy="3237566"/>
          </a:xfrm>
          <a:prstGeom prst="rect">
            <a:avLst/>
          </a:prstGeom>
        </p:spPr>
      </p:pic>
      <p:sp>
        <p:nvSpPr>
          <p:cNvPr id="66" name="文本框 9"/>
          <p:cNvSpPr txBox="1">
            <a:spLocks noChangeArrowheads="1"/>
          </p:cNvSpPr>
          <p:nvPr/>
        </p:nvSpPr>
        <p:spPr bwMode="auto">
          <a:xfrm>
            <a:off x="8115293" y="1042042"/>
            <a:ext cx="823636" cy="52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</a:rPr>
              <a:t>Y</a:t>
            </a:r>
            <a:r>
              <a:rPr lang="en-US" altLang="zh-CN" sz="1400" dirty="0" smtClean="0">
                <a:solidFill>
                  <a:srgbClr val="000000"/>
                </a:solidFill>
              </a:rPr>
              <a:t>oke OD </a:t>
            </a:r>
            <a:endParaRPr lang="en-US" altLang="zh-CN" sz="1400" dirty="0">
              <a:solidFill>
                <a:srgbClr val="000000"/>
              </a:solidFill>
            </a:endParaRPr>
          </a:p>
          <a:p>
            <a:r>
              <a:rPr lang="en-US" altLang="zh-CN" sz="1400" dirty="0" smtClean="0">
                <a:solidFill>
                  <a:srgbClr val="000000"/>
                </a:solidFill>
              </a:rPr>
              <a:t>500mm</a:t>
            </a:r>
            <a:endParaRPr lang="zh-CN" alt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70" name="表格 69"/>
          <p:cNvGraphicFramePr>
            <a:graphicFrameLocks noGrp="1"/>
          </p:cNvGraphicFramePr>
          <p:nvPr>
            <p:extLst/>
          </p:nvPr>
        </p:nvGraphicFramePr>
        <p:xfrm>
          <a:off x="3875978" y="4690708"/>
          <a:ext cx="4961057" cy="440982"/>
        </p:xfrm>
        <a:graphic>
          <a:graphicData uri="http://schemas.openxmlformats.org/drawingml/2006/table">
            <a:tbl>
              <a:tblPr/>
              <a:tblGrid>
                <a:gridCol w="637197"/>
                <a:gridCol w="517543"/>
                <a:gridCol w="694370"/>
                <a:gridCol w="577370"/>
                <a:gridCol w="630783"/>
                <a:gridCol w="630783"/>
                <a:gridCol w="660540"/>
                <a:gridCol w="612471"/>
              </a:tblGrid>
              <a:tr h="2204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Strand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diam.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cu/</a:t>
                      </a:r>
                      <a:r>
                        <a:rPr kumimoji="0" lang="en-US" altLang="zh-CN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sc</a:t>
                      </a:r>
                      <a:endParaRPr kumimoji="0" lang="en-US" altLang="zh-CN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RRR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Tref</a:t>
                      </a:r>
                      <a:endParaRPr kumimoji="0" lang="en-US" altLang="zh-CN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Bref</a:t>
                      </a:r>
                      <a:endParaRPr kumimoji="0" lang="en-US" altLang="zh-CN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Jc</a:t>
                      </a:r>
                      <a:r>
                        <a:rPr kumimoji="0" lang="en-US" altLang="zh-CN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@ </a:t>
                      </a:r>
                      <a:r>
                        <a:rPr kumimoji="0" lang="en-US" altLang="zh-CN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BrTr</a:t>
                      </a:r>
                      <a:endParaRPr kumimoji="0" lang="en-US" altLang="zh-CN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dJc/dB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</a:tr>
              <a:tr h="2204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IBS</a:t>
                      </a:r>
                      <a:endParaRPr lang="zh-CN" alt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0.802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4.2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4000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111</a:t>
                      </a:r>
                    </a:p>
                  </a:txBody>
                  <a:tcPr marL="9526" marR="9526" marT="9532" marB="0" anchor="ctr" horzOverflow="overflow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FEC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"/>
          <a:stretch/>
        </p:blipFill>
        <p:spPr>
          <a:xfrm>
            <a:off x="464316" y="3966593"/>
            <a:ext cx="3237890" cy="285447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79503" y="4294528"/>
            <a:ext cx="377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Design with expected J</a:t>
            </a:r>
            <a:r>
              <a:rPr lang="en-US" altLang="zh-CN" b="1" baseline="-25000" dirty="0" smtClean="0">
                <a:solidFill>
                  <a:srgbClr val="FF0000"/>
                </a:solidFill>
              </a:rPr>
              <a:t>e</a:t>
            </a:r>
            <a:r>
              <a:rPr lang="en-US" altLang="zh-CN" b="1" dirty="0" smtClean="0">
                <a:solidFill>
                  <a:srgbClr val="FF0000"/>
                </a:solidFill>
              </a:rPr>
              <a:t> of IBS in 2025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76164" y="1200870"/>
            <a:ext cx="1077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</a:t>
            </a:r>
            <a:r>
              <a:rPr lang="en-US" altLang="zh-CN" baseline="-25000" dirty="0" smtClean="0"/>
              <a:t>o</a:t>
            </a:r>
            <a:r>
              <a:rPr lang="en-US" altLang="zh-CN" dirty="0" smtClean="0"/>
              <a:t>=9500A</a:t>
            </a:r>
            <a:endParaRPr lang="zh-CN" altLang="en-US" dirty="0"/>
          </a:p>
        </p:txBody>
      </p:sp>
      <p:sp>
        <p:nvSpPr>
          <p:cNvPr id="71" name="文本框 20"/>
          <p:cNvSpPr txBox="1">
            <a:spLocks noChangeArrowheads="1"/>
          </p:cNvSpPr>
          <p:nvPr/>
        </p:nvSpPr>
        <p:spPr bwMode="auto">
          <a:xfrm>
            <a:off x="3779504" y="5185510"/>
            <a:ext cx="5159426" cy="129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</a:rPr>
              <a:t>T</a:t>
            </a:r>
            <a:r>
              <a:rPr lang="en-US" altLang="zh-CN" b="1" dirty="0" smtClean="0">
                <a:solidFill>
                  <a:srgbClr val="FF0000"/>
                </a:solidFill>
              </a:rPr>
              <a:t>he required length of the 0.8 mm IBS is 6.1 Km/m 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FF0000"/>
                </a:solidFill>
              </a:rPr>
              <a:t>For </a:t>
            </a:r>
            <a:r>
              <a:rPr lang="en-US" altLang="zh-CN" b="1" dirty="0">
                <a:solidFill>
                  <a:srgbClr val="FF0000"/>
                </a:solidFill>
              </a:rPr>
              <a:t>100-km </a:t>
            </a:r>
            <a:r>
              <a:rPr lang="en-US" altLang="zh-CN" b="1" dirty="0" smtClean="0">
                <a:solidFill>
                  <a:srgbClr val="FF0000"/>
                </a:solidFill>
              </a:rPr>
              <a:t>SPPC, 3000 </a:t>
            </a:r>
            <a:r>
              <a:rPr lang="en-US" altLang="zh-CN" b="1" dirty="0">
                <a:solidFill>
                  <a:srgbClr val="FF0000"/>
                </a:solidFill>
              </a:rPr>
              <a:t>tons of IBS is </a:t>
            </a:r>
            <a:r>
              <a:rPr lang="en-US" altLang="zh-CN" b="1" dirty="0" smtClean="0">
                <a:solidFill>
                  <a:srgbClr val="FF0000"/>
                </a:solidFill>
              </a:rPr>
              <a:t>needed</a:t>
            </a: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FF0000"/>
                </a:solidFill>
              </a:rPr>
              <a:t>Target cost of IBS: 20 RMB (~2.6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Eur</a:t>
            </a:r>
            <a:r>
              <a:rPr lang="en-US" altLang="zh-CN" b="1" dirty="0" smtClean="0">
                <a:solidFill>
                  <a:srgbClr val="FF0000"/>
                </a:solidFill>
              </a:rPr>
              <a:t>) /</a:t>
            </a:r>
            <a:r>
              <a:rPr lang="en-US" altLang="zh-CN" b="1" dirty="0" err="1" smtClean="0">
                <a:solidFill>
                  <a:srgbClr val="FF0000"/>
                </a:solidFill>
              </a:rPr>
              <a:t>kAm</a:t>
            </a:r>
            <a:r>
              <a:rPr lang="en-US" altLang="zh-CN" b="1" dirty="0" smtClean="0">
                <a:solidFill>
                  <a:srgbClr val="FF0000"/>
                </a:solidFill>
              </a:rPr>
              <a:t> @12 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4315" y="763115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2"/>
          <p:cNvSpPr txBox="1">
            <a:spLocks/>
          </p:cNvSpPr>
          <p:nvPr/>
        </p:nvSpPr>
        <p:spPr>
          <a:xfrm>
            <a:off x="0" y="-77079"/>
            <a:ext cx="9156789" cy="618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  <a:r>
              <a:rPr lang="en-US" altLang="zh-CN" sz="3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he 12-T Fe-based Dipole Magnet</a:t>
            </a:r>
            <a:endParaRPr lang="en-US" altLang="zh-CN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62" y="1059761"/>
            <a:ext cx="2568078" cy="57068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"/>
          <a:stretch/>
        </p:blipFill>
        <p:spPr>
          <a:xfrm>
            <a:off x="6489849" y="1009423"/>
            <a:ext cx="2455133" cy="304219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2838" y="728616"/>
            <a:ext cx="3135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 smtClean="0">
                <a:solidFill>
                  <a:srgbClr val="FF0000"/>
                </a:solidFill>
              </a:rPr>
              <a:t>Field quality in the aperture</a:t>
            </a:r>
          </a:p>
          <a:p>
            <a:pPr algn="just"/>
            <a:r>
              <a:rPr lang="en-US" altLang="zh-CN" b="1" dirty="0">
                <a:solidFill>
                  <a:srgbClr val="FF0000"/>
                </a:solidFill>
              </a:rPr>
              <a:t>&lt;3*10</a:t>
            </a:r>
            <a:r>
              <a:rPr lang="en-US" altLang="zh-CN" b="1" baseline="30000" dirty="0">
                <a:solidFill>
                  <a:srgbClr val="FF0000"/>
                </a:solidFill>
              </a:rPr>
              <a:t>-4  </a:t>
            </a:r>
            <a:r>
              <a:rPr lang="en-US" altLang="zh-CN" b="1" dirty="0" smtClean="0">
                <a:solidFill>
                  <a:srgbClr val="FF0000"/>
                </a:solidFill>
              </a:rPr>
              <a:t>within </a:t>
            </a:r>
            <a:r>
              <a:rPr lang="en-US" altLang="zh-CN" b="1" dirty="0">
                <a:solidFill>
                  <a:srgbClr val="FF0000"/>
                </a:solidFill>
              </a:rPr>
              <a:t>2/3 </a:t>
            </a:r>
            <a:r>
              <a:rPr lang="en-US" altLang="zh-CN" b="1" dirty="0" smtClean="0">
                <a:solidFill>
                  <a:srgbClr val="FF0000"/>
                </a:solidFill>
              </a:rPr>
              <a:t>bore</a:t>
            </a:r>
            <a:r>
              <a:rPr lang="zh-CN" altLang="en-US" b="1" dirty="0" smtClean="0">
                <a:solidFill>
                  <a:srgbClr val="FF0000"/>
                </a:solidFill>
              </a:rPr>
              <a:t> 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just"/>
            <a:r>
              <a:rPr lang="en-US" altLang="zh-CN" b="1" dirty="0" smtClean="0"/>
              <a:t>(</a:t>
            </a:r>
            <a:r>
              <a:rPr lang="en-US" altLang="zh-CN" sz="1600" b="1" dirty="0" smtClean="0"/>
              <a:t>ROXIE simulation results)</a:t>
            </a:r>
            <a:endParaRPr lang="zh-CN" altLang="en-US" sz="16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574317"/>
              </p:ext>
            </p:extLst>
          </p:nvPr>
        </p:nvGraphicFramePr>
        <p:xfrm>
          <a:off x="58767" y="3518257"/>
          <a:ext cx="3344002" cy="3248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8559"/>
                <a:gridCol w="1201318"/>
                <a:gridCol w="1254125"/>
              </a:tblGrid>
              <a:tr h="590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Field quality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2D with </a:t>
                      </a:r>
                      <a:r>
                        <a:rPr lang="en-US" sz="1600" kern="100" dirty="0" err="1" smtClean="0">
                          <a:effectLst/>
                        </a:rPr>
                        <a:t>R</a:t>
                      </a:r>
                      <a:r>
                        <a:rPr lang="en-US" sz="1600" kern="100" baseline="-25000" dirty="0" err="1" smtClean="0">
                          <a:effectLst/>
                        </a:rPr>
                        <a:t>f</a:t>
                      </a:r>
                      <a:r>
                        <a:rPr lang="en-US" sz="1600" kern="100" dirty="0" smtClean="0">
                          <a:effectLst/>
                        </a:rPr>
                        <a:t>=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13.3mm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3D with </a:t>
                      </a:r>
                      <a:r>
                        <a:rPr lang="en-US" sz="1600" kern="100" dirty="0" err="1" smtClean="0">
                          <a:effectLst/>
                        </a:rPr>
                        <a:t>R</a:t>
                      </a:r>
                      <a:r>
                        <a:rPr lang="en-US" sz="1600" kern="100" baseline="-25000" dirty="0" err="1" smtClean="0">
                          <a:effectLst/>
                        </a:rPr>
                        <a:t>f</a:t>
                      </a:r>
                      <a:r>
                        <a:rPr lang="en-US" sz="1600" kern="100" baseline="0" dirty="0" smtClean="0">
                          <a:effectLst/>
                        </a:rPr>
                        <a:t>=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8/13.3 mm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b3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0.45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0.79</a:t>
                      </a: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</a:rPr>
                        <a:t>/1.91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1.01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-0.65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/-2.24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b7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0.46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0.08/0.67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b9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-0.27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-0.13/-0.22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a2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3.53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-1.00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/-2.31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a4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0.49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-0.46/0.69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a6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0.33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0.26/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2.49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a8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0.58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-0.12/0.84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a10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2.23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0.06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/2.18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9" name="图片 18" descr="I:\360data\重要数据\桌面\QQ截图2018030810360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23" y="4076665"/>
            <a:ext cx="2395836" cy="2689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6393788" y="3728514"/>
            <a:ext cx="114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Times New Roman" panose="02020603050405020304" pitchFamily="18" charset="0"/>
              </a:rPr>
              <a:t>Flare ends</a:t>
            </a:r>
            <a:endParaRPr lang="zh-CN" altLang="en-US" dirty="0"/>
          </a:p>
        </p:txBody>
      </p:sp>
      <p:pic>
        <p:nvPicPr>
          <p:cNvPr id="20" name="图片 19" descr="微信截图_2018032223143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" y="1615859"/>
            <a:ext cx="3344003" cy="184424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0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ste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" r="69128"/>
          <a:stretch/>
        </p:blipFill>
        <p:spPr bwMode="auto">
          <a:xfrm>
            <a:off x="160308" y="1501271"/>
            <a:ext cx="2725178" cy="27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ste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9" r="1163"/>
          <a:stretch/>
        </p:blipFill>
        <p:spPr bwMode="auto">
          <a:xfrm>
            <a:off x="3186203" y="1489376"/>
            <a:ext cx="2707813" cy="281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r="2778"/>
          <a:stretch/>
        </p:blipFill>
        <p:spPr>
          <a:xfrm>
            <a:off x="6191288" y="1462903"/>
            <a:ext cx="2757464" cy="280906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20875" r="18342" b="4380"/>
          <a:stretch/>
        </p:blipFill>
        <p:spPr>
          <a:xfrm>
            <a:off x="3617890" y="4529846"/>
            <a:ext cx="2078510" cy="20999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r="2538"/>
          <a:stretch/>
        </p:blipFill>
        <p:spPr>
          <a:xfrm>
            <a:off x="5677149" y="4447375"/>
            <a:ext cx="3317519" cy="2382632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464315" y="763115"/>
            <a:ext cx="8215370" cy="1588"/>
          </a:xfrm>
          <a:prstGeom prst="line">
            <a:avLst/>
          </a:prstGeom>
          <a:ln w="19050" cmpd="sng">
            <a:solidFill>
              <a:srgbClr val="AB45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2"/>
          <p:cNvSpPr txBox="1">
            <a:spLocks/>
          </p:cNvSpPr>
          <p:nvPr/>
        </p:nvSpPr>
        <p:spPr>
          <a:xfrm>
            <a:off x="0" y="-77079"/>
            <a:ext cx="9143999" cy="618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R&amp;D </a:t>
            </a: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of 12T </a:t>
            </a:r>
            <a:r>
              <a:rPr lang="en-US" altLang="zh-CN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Twin-aperture Dipole Magnet </a:t>
            </a:r>
            <a:endParaRPr lang="en-US" altLang="zh-CN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文本框 28"/>
          <p:cNvSpPr txBox="1">
            <a:spLocks noChangeArrowheads="1"/>
          </p:cNvSpPr>
          <p:nvPr/>
        </p:nvSpPr>
        <p:spPr bwMode="auto">
          <a:xfrm>
            <a:off x="6347302" y="4145853"/>
            <a:ext cx="2332383" cy="30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b="1" dirty="0"/>
              <a:t>Components and assembly</a:t>
            </a:r>
            <a:endParaRPr lang="zh-CN" altLang="en-US" sz="1200" b="1" dirty="0"/>
          </a:p>
        </p:txBody>
      </p:sp>
      <p:sp>
        <p:nvSpPr>
          <p:cNvPr id="28" name="矩形 27"/>
          <p:cNvSpPr/>
          <p:nvPr/>
        </p:nvSpPr>
        <p:spPr>
          <a:xfrm>
            <a:off x="2027989" y="4157418"/>
            <a:ext cx="11579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b="1" dirty="0" smtClean="0"/>
              <a:t>3d coil layout</a:t>
            </a:r>
            <a:endParaRPr lang="en-US" altLang="zh-CN" sz="1200" b="1" dirty="0"/>
          </a:p>
        </p:txBody>
      </p:sp>
      <p:sp>
        <p:nvSpPr>
          <p:cNvPr id="34" name="文本框 28"/>
          <p:cNvSpPr txBox="1">
            <a:spLocks noChangeArrowheads="1"/>
          </p:cNvSpPr>
          <p:nvPr/>
        </p:nvSpPr>
        <p:spPr bwMode="auto">
          <a:xfrm>
            <a:off x="106281" y="1124899"/>
            <a:ext cx="2846105" cy="37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</a:rPr>
              <a:t>NbTi+Nb</a:t>
            </a:r>
            <a:r>
              <a:rPr lang="en-US" altLang="zh-CN" sz="1600" b="1" baseline="-25000" dirty="0" smtClean="0">
                <a:solidFill>
                  <a:srgbClr val="FF0000"/>
                </a:solidFill>
              </a:rPr>
              <a:t>3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Sn</a:t>
            </a:r>
            <a:r>
              <a:rPr lang="en-US" altLang="zh-CN" sz="1600" b="1" dirty="0" smtClean="0"/>
              <a:t>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2*</a:t>
            </a:r>
            <a:r>
              <a:rPr lang="az-Cyrl-AZ" altLang="zh-CN" sz="1600" b="1" dirty="0" smtClean="0">
                <a:solidFill>
                  <a:srgbClr val="FF0000"/>
                </a:solidFill>
              </a:rPr>
              <a:t>ф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10 </a:t>
            </a:r>
            <a:r>
              <a:rPr lang="en-US" altLang="zh-CN" sz="1600" b="1" dirty="0" smtClean="0"/>
              <a:t>aperture</a:t>
            </a:r>
            <a:endParaRPr lang="en-US" altLang="zh-CN" sz="1600" b="1" dirty="0"/>
          </a:p>
        </p:txBody>
      </p:sp>
      <p:sp>
        <p:nvSpPr>
          <p:cNvPr id="35" name="文本框 28"/>
          <p:cNvSpPr txBox="1">
            <a:spLocks noChangeArrowheads="1"/>
          </p:cNvSpPr>
          <p:nvPr/>
        </p:nvSpPr>
        <p:spPr bwMode="auto">
          <a:xfrm>
            <a:off x="6315882" y="1142699"/>
            <a:ext cx="27284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</a:rPr>
              <a:t>All HTS</a:t>
            </a:r>
            <a:r>
              <a:rPr lang="en-US" altLang="zh-CN" sz="1600" b="1" dirty="0" smtClean="0"/>
              <a:t>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2*</a:t>
            </a:r>
            <a:r>
              <a:rPr lang="az-Cyrl-AZ" altLang="zh-CN" sz="1600" b="1" dirty="0" smtClean="0">
                <a:solidFill>
                  <a:srgbClr val="FF0000"/>
                </a:solidFill>
              </a:rPr>
              <a:t>ф</a:t>
            </a:r>
            <a:r>
              <a:rPr lang="en-US" altLang="zh-CN" sz="1600" b="1" dirty="0">
                <a:solidFill>
                  <a:srgbClr val="FF0000"/>
                </a:solidFill>
              </a:rPr>
              <a:t>4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0 </a:t>
            </a:r>
            <a:r>
              <a:rPr lang="en-US" altLang="zh-CN" sz="1600" b="1" dirty="0" smtClean="0"/>
              <a:t>aperture</a:t>
            </a:r>
            <a:endParaRPr lang="en-US" altLang="zh-CN" sz="1600" b="1" dirty="0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5600" y="4468841"/>
            <a:ext cx="1675703" cy="223307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342" y="4483485"/>
            <a:ext cx="1543369" cy="2262411"/>
          </a:xfrm>
          <a:prstGeom prst="rect">
            <a:avLst/>
          </a:prstGeom>
        </p:spPr>
      </p:pic>
      <p:sp>
        <p:nvSpPr>
          <p:cNvPr id="31" name="文本框 28"/>
          <p:cNvSpPr txBox="1">
            <a:spLocks noChangeArrowheads="1"/>
          </p:cNvSpPr>
          <p:nvPr/>
        </p:nvSpPr>
        <p:spPr bwMode="auto">
          <a:xfrm>
            <a:off x="3305250" y="4170597"/>
            <a:ext cx="281699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b="1" dirty="0" smtClean="0"/>
              <a:t>3D magnetic field distribution</a:t>
            </a:r>
            <a:endParaRPr lang="en-US" altLang="zh-CN" sz="1200" b="1" dirty="0"/>
          </a:p>
        </p:txBody>
      </p:sp>
      <p:sp>
        <p:nvSpPr>
          <p:cNvPr id="42" name="矩形 41"/>
          <p:cNvSpPr/>
          <p:nvPr/>
        </p:nvSpPr>
        <p:spPr>
          <a:xfrm>
            <a:off x="-37857" y="4174501"/>
            <a:ext cx="206584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 b="1" dirty="0" smtClean="0"/>
              <a:t>Magnetic flux distribution</a:t>
            </a:r>
            <a:endParaRPr lang="en-US" altLang="zh-CN" sz="1200" b="1" dirty="0"/>
          </a:p>
        </p:txBody>
      </p:sp>
      <p:sp>
        <p:nvSpPr>
          <p:cNvPr id="43" name="文本框 28"/>
          <p:cNvSpPr txBox="1">
            <a:spLocks noChangeArrowheads="1"/>
          </p:cNvSpPr>
          <p:nvPr/>
        </p:nvSpPr>
        <p:spPr bwMode="auto">
          <a:xfrm>
            <a:off x="3306136" y="1137425"/>
            <a:ext cx="27284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</a:rPr>
              <a:t>Nb</a:t>
            </a:r>
            <a:r>
              <a:rPr lang="en-US" altLang="zh-CN" sz="1600" b="1" baseline="-25000" dirty="0" smtClean="0">
                <a:solidFill>
                  <a:srgbClr val="FF0000"/>
                </a:solidFill>
              </a:rPr>
              <a:t>3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Sn+HTS</a:t>
            </a:r>
            <a:r>
              <a:rPr lang="en-US" altLang="zh-CN" sz="1600" b="1" dirty="0" smtClean="0"/>
              <a:t>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2*</a:t>
            </a:r>
            <a:r>
              <a:rPr lang="az-Cyrl-AZ" altLang="zh-CN" sz="1600" b="1" dirty="0" smtClean="0">
                <a:solidFill>
                  <a:srgbClr val="FF0000"/>
                </a:solidFill>
              </a:rPr>
              <a:t>ф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20 </a:t>
            </a:r>
            <a:r>
              <a:rPr lang="en-US" altLang="zh-CN" sz="1600" b="1" dirty="0" smtClean="0"/>
              <a:t>aperture</a:t>
            </a:r>
            <a:endParaRPr lang="en-US" altLang="zh-CN" sz="1600" b="1" dirty="0"/>
          </a:p>
        </p:txBody>
      </p:sp>
      <p:sp>
        <p:nvSpPr>
          <p:cNvPr id="4" name="右箭头 3"/>
          <p:cNvSpPr/>
          <p:nvPr/>
        </p:nvSpPr>
        <p:spPr>
          <a:xfrm>
            <a:off x="2885486" y="1208048"/>
            <a:ext cx="509068" cy="294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右箭头 45"/>
          <p:cNvSpPr/>
          <p:nvPr/>
        </p:nvSpPr>
        <p:spPr>
          <a:xfrm>
            <a:off x="5989006" y="1201329"/>
            <a:ext cx="513607" cy="285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8"/>
          <p:cNvSpPr txBox="1">
            <a:spLocks noChangeArrowheads="1"/>
          </p:cNvSpPr>
          <p:nvPr/>
        </p:nvSpPr>
        <p:spPr bwMode="auto">
          <a:xfrm>
            <a:off x="1657350" y="724587"/>
            <a:ext cx="525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b="1" i="1" dirty="0"/>
              <a:t>R&amp;D Roadmap for the next 10~15 years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 smtClean="0"/>
              <a:t>Q. XU, CEPC2018, Roma, May 23-26 2018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5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4853</TotalTime>
  <Words>1232</Words>
  <Application>Microsoft Office PowerPoint</Application>
  <PresentationFormat>全屏显示(4:3)</PresentationFormat>
  <Paragraphs>209</Paragraphs>
  <Slides>15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仿宋</vt:lpstr>
      <vt:lpstr>宋体</vt:lpstr>
      <vt:lpstr>黑体</vt:lpstr>
      <vt:lpstr>Arial</vt:lpstr>
      <vt:lpstr>Calibri</vt:lpstr>
      <vt:lpstr>Calibri Light</vt:lpstr>
      <vt:lpstr>Comic Sans MS</vt:lpstr>
      <vt:lpstr>Times New Roman</vt:lpstr>
      <vt:lpstr>Wingdings</vt:lpstr>
      <vt:lpstr>Office 主题</vt:lpstr>
      <vt:lpstr>公式</vt:lpstr>
      <vt:lpstr>Progress of the HTS &amp; HFS Magnet R&amp;D  for Future High-energy Accelerators</vt:lpstr>
      <vt:lpstr>PowerPoint 演示文稿</vt:lpstr>
      <vt:lpstr>SPPC Magnet Design Scope (V201701) </vt:lpstr>
      <vt:lpstr>SPPC Magnet Design Scope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XUQJ</dc:creator>
  <cp:lastModifiedBy>unknown</cp:lastModifiedBy>
  <cp:revision>321</cp:revision>
  <dcterms:created xsi:type="dcterms:W3CDTF">2015-06-24T00:36:59Z</dcterms:created>
  <dcterms:modified xsi:type="dcterms:W3CDTF">2018-05-25T09:13:03Z</dcterms:modified>
</cp:coreProperties>
</file>