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8" r:id="rId3"/>
    <p:sldId id="257" r:id="rId4"/>
    <p:sldId id="260" r:id="rId5"/>
    <p:sldId id="288" r:id="rId6"/>
    <p:sldId id="261" r:id="rId7"/>
    <p:sldId id="262" r:id="rId8"/>
    <p:sldId id="263" r:id="rId9"/>
    <p:sldId id="264" r:id="rId10"/>
    <p:sldId id="292" r:id="rId11"/>
    <p:sldId id="295" r:id="rId12"/>
    <p:sldId id="265" r:id="rId13"/>
    <p:sldId id="266" r:id="rId14"/>
    <p:sldId id="297" r:id="rId15"/>
    <p:sldId id="272" r:id="rId16"/>
    <p:sldId id="273" r:id="rId17"/>
    <p:sldId id="267" r:id="rId18"/>
    <p:sldId id="298" r:id="rId19"/>
    <p:sldId id="299" r:id="rId20"/>
    <p:sldId id="268" r:id="rId21"/>
    <p:sldId id="304" r:id="rId22"/>
    <p:sldId id="293" r:id="rId23"/>
    <p:sldId id="277" r:id="rId24"/>
    <p:sldId id="278" r:id="rId25"/>
    <p:sldId id="290" r:id="rId26"/>
    <p:sldId id="279" r:id="rId27"/>
    <p:sldId id="289" r:id="rId28"/>
    <p:sldId id="303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300" r:id="rId37"/>
    <p:sldId id="301" r:id="rId38"/>
    <p:sldId id="302" r:id="rId39"/>
    <p:sldId id="30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14"/>
    <p:restoredTop sz="94607"/>
  </p:normalViewPr>
  <p:slideViewPr>
    <p:cSldViewPr snapToGrid="0" snapToObjects="1">
      <p:cViewPr varScale="1">
        <p:scale>
          <a:sx n="105" d="100"/>
          <a:sy n="105" d="100"/>
        </p:scale>
        <p:origin x="1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4" Type="http://schemas.openxmlformats.org/officeDocument/2006/relationships/image" Target="../media/image94.emf"/><Relationship Id="rId1" Type="http://schemas.openxmlformats.org/officeDocument/2006/relationships/image" Target="../media/image91.emf"/><Relationship Id="rId2" Type="http://schemas.openxmlformats.org/officeDocument/2006/relationships/image" Target="../media/image9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58B07-A32F-3546-9F01-2117F0716311}" type="datetimeFigureOut">
              <a:rPr lang="en-US" smtClean="0"/>
              <a:t>12/12/19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980D9-D585-E541-BA8D-1E8395FEE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06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4FA7F-2C46-4E97-A748-5B38468BDE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80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980D9-D585-E541-BA8D-1E8395FEE9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33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8551-8272-9143-BAB9-FB0BDA3F68F7}" type="datetime1">
              <a:rPr lang="en-US" smtClean="0"/>
              <a:t>12/12/19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Z+Higgs physics at Circular e+e- collider (Y. Fang, IHEP)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C918-B7E4-1D4B-BBCF-3149DA5CA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5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CACB-3A03-B248-8085-7E32C06AA149}" type="datetime1">
              <a:rPr lang="en-US" smtClean="0"/>
              <a:t>12/12/19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Z+Higgs physics at Circular e+e- collider (Y. Fang, IHEP)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C918-B7E4-1D4B-BBCF-3149DA5CA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0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DA05C-3A09-5D4B-BB6B-F9E28F66F450}" type="datetime1">
              <a:rPr lang="en-US" smtClean="0"/>
              <a:t>12/12/19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Z+Higgs physics at Circular e+e- collider (Y. Fang, IHEP)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C918-B7E4-1D4B-BBCF-3149DA5CA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6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328B-BCAF-BF4B-A7BD-D1250D705CA7}" type="datetime1">
              <a:rPr lang="en-US" smtClean="0"/>
              <a:t>12/12/19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Z+Higgs physics at Circular e+e- collider (Y. Fang, IHEP)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C918-B7E4-1D4B-BBCF-3149DA5CA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3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9304-4243-E848-B5B4-CC072A4512CA}" type="datetime1">
              <a:rPr lang="en-US" smtClean="0"/>
              <a:t>12/12/19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Z+Higgs physics at Circular e+e- collider (Y. Fang, IHEP)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C918-B7E4-1D4B-BBCF-3149DA5CA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8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479C-1FD0-2E4B-B4A6-B51FB0E18B8A}" type="datetime1">
              <a:rPr lang="en-US" smtClean="0"/>
              <a:t>12/12/19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Z+Higgs physics at Circular e+e- collider (Y. Fang, IHEP)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C918-B7E4-1D4B-BBCF-3149DA5CA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31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4AB2-07F1-BE4C-80CC-AF5ED6E61671}" type="datetime1">
              <a:rPr lang="en-US" smtClean="0"/>
              <a:t>12/12/19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Z+Higgs physics at Circular e+e- collider (Y. Fang, IHEP)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C918-B7E4-1D4B-BBCF-3149DA5CA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70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994B-C935-EF45-8008-D01711CA8C27}" type="datetime1">
              <a:rPr lang="en-US" smtClean="0"/>
              <a:t>12/12/19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Z+Higgs physics at Circular e+e- collider (Y. Fang, IHEP)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C918-B7E4-1D4B-BBCF-3149DA5CA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94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3B2D-9369-0140-9485-6A57B0CF65AC}" type="datetime1">
              <a:rPr lang="en-US" smtClean="0"/>
              <a:t>12/12/19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Z+Higgs physics at Circular e+e- collider (Y. Fang, IHEP)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C918-B7E4-1D4B-BBCF-3149DA5CA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18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6160-69EB-D74B-B549-599BCDDE5AB3}" type="datetime1">
              <a:rPr lang="en-US" smtClean="0"/>
              <a:t>12/12/19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Z+Higgs physics at Circular e+e- collider (Y. Fang, IHEP)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C918-B7E4-1D4B-BBCF-3149DA5CA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D63A5-DB2A-7246-9AF6-13B9B8100286}" type="datetime1">
              <a:rPr lang="en-US" smtClean="0"/>
              <a:t>12/12/19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Z+Higgs physics at Circular e+e- collider (Y. Fang, IHEP)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C918-B7E4-1D4B-BBCF-3149DA5CA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8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5FA7D-1143-6048-827C-4F1332420116}" type="datetime1">
              <a:rPr lang="en-US" smtClean="0"/>
              <a:t>12/12/19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Z+Higgs physics at Circular e+e- collider (Y. Fang, IHEP)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AC918-B7E4-1D4B-BBCF-3149DA5CA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3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0.png"/><Relationship Id="rId3" Type="http://schemas.openxmlformats.org/officeDocument/2006/relationships/image" Target="../media/image4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92.emf"/><Relationship Id="rId7" Type="http://schemas.openxmlformats.org/officeDocument/2006/relationships/image" Target="../media/image95.png"/><Relationship Id="rId8" Type="http://schemas.openxmlformats.org/officeDocument/2006/relationships/oleObject" Target="../embeddings/oleObject3.bin"/><Relationship Id="rId9" Type="http://schemas.openxmlformats.org/officeDocument/2006/relationships/image" Target="../media/image93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9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276" y="12795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Higgs physics </a:t>
            </a:r>
            <a:r>
              <a:rPr lang="en-US" smtClean="0"/>
              <a:t>at </a:t>
            </a:r>
            <a:r>
              <a:rPr lang="en-US"/>
              <a:t>Circular Electron-Positron Collider</a:t>
            </a:r>
            <a:br>
              <a:rPr lang="en-US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02051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Yaquan</a:t>
            </a:r>
            <a:r>
              <a:rPr lang="en-US" dirty="0" smtClean="0"/>
              <a:t> Fang (IHEP) on behalf of </a:t>
            </a:r>
          </a:p>
          <a:p>
            <a:r>
              <a:rPr lang="en-US" dirty="0" smtClean="0"/>
              <a:t>the team of CEPC Higgs physics</a:t>
            </a:r>
          </a:p>
          <a:p>
            <a:r>
              <a:rPr lang="en-US" dirty="0" smtClean="0"/>
              <a:t>Workshop on the Circular Electron-Positron Collider</a:t>
            </a:r>
          </a:p>
          <a:p>
            <a:r>
              <a:rPr lang="en-US" i="1" dirty="0" err="1"/>
              <a:t>Università</a:t>
            </a:r>
            <a:r>
              <a:rPr lang="en-US" i="1" dirty="0"/>
              <a:t> </a:t>
            </a:r>
            <a:r>
              <a:rPr lang="en-US" i="1" dirty="0" err="1"/>
              <a:t>degli</a:t>
            </a:r>
            <a:r>
              <a:rPr lang="en-US" i="1" dirty="0"/>
              <a:t> </a:t>
            </a:r>
            <a:r>
              <a:rPr lang="en-US" i="1" dirty="0" err="1"/>
              <a:t>Studi</a:t>
            </a:r>
            <a:r>
              <a:rPr lang="en-US" i="1" dirty="0"/>
              <a:t> Roma Tre</a:t>
            </a:r>
            <a:endParaRPr lang="en-US" dirty="0" smtClean="0"/>
          </a:p>
          <a:p>
            <a:r>
              <a:rPr lang="en-US" dirty="0" smtClean="0"/>
              <a:t>May 24-26, 2018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003" y="2695848"/>
            <a:ext cx="2120546" cy="1559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10238"/>
            <a:ext cx="3440237" cy="202585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C918-B7E4-1D4B-BBCF-3149DA5CA8C5}" type="slidenum">
              <a:rPr lang="en-US" smtClean="0"/>
              <a:t>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Z+Higgs physics at Circular e+e- collider (Y. Fang, IHEP)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16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Z+Higgs physics at Circular e+e- collider (Y. Fang, IHEP)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C918-B7E4-1D4B-BBCF-3149DA5CA8C5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41" y="0"/>
            <a:ext cx="9746762" cy="677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8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387624"/>
            <a:ext cx="3768658" cy="28605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4755"/>
            <a:ext cx="10515600" cy="793115"/>
          </a:xfrm>
        </p:spPr>
        <p:txBody>
          <a:bodyPr/>
          <a:lstStyle/>
          <a:p>
            <a:r>
              <a:rPr lang="en-US" dirty="0" smtClean="0"/>
              <a:t>      Higgs analyses toward CEPC CDR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04" y="1048528"/>
            <a:ext cx="4004784" cy="427629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Z+Higgs physics at Circular e+e- collider (Y. Fang, IHEP)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C918-B7E4-1D4B-BBCF-3149DA5CA8C5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" y="1263491"/>
            <a:ext cx="4412695" cy="40613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74208" y="1848709"/>
            <a:ext cx="22371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Much more channels 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with full simulated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 samples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97490" y="4329651"/>
            <a:ext cx="2680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CEPC_V1:  250 GeV/3.5T,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CEPC_V4:  240 GeV/3T,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42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47528" y="116632"/>
            <a:ext cx="8568952" cy="490066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Measurement of ∆(</a:t>
            </a:r>
            <a:r>
              <a:rPr lang="en-US" altLang="zh-CN" sz="3600" dirty="0" err="1"/>
              <a:t>σ▪Br</a:t>
            </a:r>
            <a:r>
              <a:rPr lang="en-US" altLang="zh-CN" sz="3600" dirty="0"/>
              <a:t>)/(</a:t>
            </a:r>
            <a:r>
              <a:rPr lang="en-US" altLang="zh-CN" sz="3600" dirty="0" err="1"/>
              <a:t>σ▪Br</a:t>
            </a:r>
            <a:r>
              <a:rPr lang="en-US" altLang="zh-CN" sz="3600" dirty="0"/>
              <a:t> ) of ZH(</a:t>
            </a:r>
            <a:r>
              <a:rPr lang="en-US" altLang="zh-CN" sz="3600" dirty="0" err="1"/>
              <a:t>jj</a:t>
            </a:r>
            <a:r>
              <a:rPr lang="en-US" altLang="zh-CN" sz="3600" dirty="0"/>
              <a:t>)</a:t>
            </a:r>
            <a:endParaRPr lang="zh-CN" alt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195700" y="5559075"/>
            <a:ext cx="10002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600" b="1" dirty="0" smtClean="0"/>
              <a:t>The analysis has migrated from fitting on the Z recoil </a:t>
            </a:r>
            <a:r>
              <a:rPr lang="en-US" altLang="zh-CN" sz="1600" b="1" dirty="0"/>
              <a:t>mass </a:t>
            </a:r>
            <a:r>
              <a:rPr lang="en-US" altLang="zh-CN" sz="1600" b="1" dirty="0" smtClean="0"/>
              <a:t>of as </a:t>
            </a:r>
            <a:r>
              <a:rPr lang="en-US" altLang="zh-CN" sz="1600" b="1" dirty="0"/>
              <a:t>a discriminating variable to </a:t>
            </a:r>
            <a:r>
              <a:rPr lang="en-US" altLang="zh-CN" sz="1600" b="1" dirty="0" smtClean="0"/>
              <a:t> on </a:t>
            </a:r>
            <a:r>
              <a:rPr lang="en-US" altLang="zh-CN" sz="1600" b="1" smtClean="0"/>
              <a:t>the    flavor-tagging </a:t>
            </a:r>
            <a:r>
              <a:rPr lang="en-US" altLang="zh-CN" sz="1600" b="1" dirty="0" smtClean="0"/>
              <a:t>(2-D fit with B-likeliness &amp; C-likeliness); The method of 3-D fit will </a:t>
            </a:r>
            <a:r>
              <a:rPr lang="en-US" altLang="zh-CN" sz="1600" b="1" smtClean="0"/>
              <a:t>be more effective</a:t>
            </a:r>
            <a:r>
              <a:rPr lang="en-US" altLang="zh-CN" sz="1600" b="1" dirty="0" smtClean="0"/>
              <a:t>. </a:t>
            </a:r>
            <a:endParaRPr lang="en-US" altLang="zh-CN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600" b="1" dirty="0"/>
              <a:t>The combined precisions of for the measurement of H-&gt;</a:t>
            </a:r>
            <a:r>
              <a:rPr lang="en-US" altLang="zh-CN" sz="1600" b="1" dirty="0" err="1" smtClean="0"/>
              <a:t>bb,cc,gg</a:t>
            </a:r>
            <a:r>
              <a:rPr lang="en-US" altLang="zh-CN" sz="1600" b="1" dirty="0" smtClean="0"/>
              <a:t> for CEPC </a:t>
            </a:r>
            <a:r>
              <a:rPr lang="en-US" altLang="zh-CN" sz="1600" b="1" dirty="0"/>
              <a:t>are </a:t>
            </a:r>
            <a:r>
              <a:rPr lang="en-US" altLang="zh-CN" sz="1600" b="1" dirty="0" smtClean="0"/>
              <a:t>0.3%, </a:t>
            </a:r>
            <a:r>
              <a:rPr lang="en-US" altLang="zh-CN" sz="1600" b="1" dirty="0"/>
              <a:t>3.2%, </a:t>
            </a:r>
            <a:r>
              <a:rPr lang="en-US" altLang="zh-CN" sz="1600" b="1" dirty="0" smtClean="0"/>
              <a:t>1.5% </a:t>
            </a:r>
            <a:r>
              <a:rPr lang="en-US" altLang="zh-CN" sz="1600" b="1" dirty="0"/>
              <a:t>respectively.</a:t>
            </a:r>
            <a:endParaRPr lang="zh-CN" alt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1"/>
              <p:cNvSpPr/>
              <p:nvPr/>
            </p:nvSpPr>
            <p:spPr>
              <a:xfrm>
                <a:off x="7485888" y="1022257"/>
                <a:ext cx="2712794" cy="50039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sz="1200" i="1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1200" i="1">
                              <a:latin typeface="Cambria Math" charset="0"/>
                            </a:rPr>
                            <m:t>𝑙𝑖𝑘𝑒𝑛𝑒𝑠𝑠</m:t>
                          </m:r>
                        </m:sub>
                      </m:sSub>
                      <m:r>
                        <a:rPr lang="en-US" altLang="zh-CN" sz="12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altLang="zh-CN" sz="1200" i="1">
                              <a:latin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𝑗</m:t>
                              </m:r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𝑗</m:t>
                              </m:r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1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𝑗</m:t>
                              </m:r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𝑗</m:t>
                              </m:r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1200" i="1">
                              <a:latin typeface="Cambria Math" charset="0"/>
                            </a:rPr>
                            <m:t>+(1−</m:t>
                          </m:r>
                          <m:sSub>
                            <m:sSubPr>
                              <m:ctrlPr>
                                <a:rPr lang="en-US" altLang="zh-CN" sz="1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𝑗</m:t>
                              </m:r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200" i="1">
                              <a:latin typeface="Cambria Math" charset="0"/>
                            </a:rPr>
                            <m:t>)(1−</m:t>
                          </m:r>
                          <m:sSub>
                            <m:sSubPr>
                              <m:ctrlPr>
                                <a:rPr lang="en-US" altLang="zh-CN" sz="1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𝑗</m:t>
                              </m:r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1200" i="1">
                              <a:latin typeface="Cambria Math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16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888" y="1022257"/>
                <a:ext cx="2712794" cy="50039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401" y="2299762"/>
            <a:ext cx="4358610" cy="12897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956" y="691776"/>
            <a:ext cx="4214996" cy="45056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85888" y="4047744"/>
            <a:ext cx="3695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See more at </a:t>
            </a:r>
            <a:r>
              <a:rPr lang="en-US" dirty="0" smtClean="0">
                <a:solidFill>
                  <a:srgbClr val="0070C0"/>
                </a:solidFill>
              </a:rPr>
              <a:t>Yu Bai’s </a:t>
            </a:r>
            <a:r>
              <a:rPr lang="en-US" dirty="0" smtClean="0">
                <a:solidFill>
                  <a:srgbClr val="00B050"/>
                </a:solidFill>
              </a:rPr>
              <a:t>talk tomorrow: </a:t>
            </a:r>
          </a:p>
          <a:p>
            <a:endParaRPr lang="en-US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56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763328" y="0"/>
            <a:ext cx="8686800" cy="778098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Measurement of ∆(</a:t>
            </a:r>
            <a:r>
              <a:rPr lang="en-US" altLang="zh-CN" sz="3600" dirty="0" err="1"/>
              <a:t>σ▪Br</a:t>
            </a:r>
            <a:r>
              <a:rPr lang="en-US" altLang="zh-CN" sz="3600" dirty="0"/>
              <a:t>)/(</a:t>
            </a:r>
            <a:r>
              <a:rPr lang="en-US" altLang="zh-CN" sz="3600" dirty="0" err="1"/>
              <a:t>σ▪Br</a:t>
            </a:r>
            <a:r>
              <a:rPr lang="en-US" altLang="zh-CN" sz="3600" dirty="0"/>
              <a:t> ) of </a:t>
            </a:r>
            <a:r>
              <a:rPr lang="en-US" altLang="zh-CN" sz="3600" dirty="0" smtClean="0"/>
              <a:t>ZH(WW*)</a:t>
            </a:r>
            <a:endParaRPr lang="zh-CN" alt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39705" y="5558731"/>
            <a:ext cx="10100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/>
              <a:t>This channel is necessary for the Higgs width measurement.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 smtClean="0"/>
              <a:t>Hadronic, </a:t>
            </a:r>
            <a:r>
              <a:rPr lang="en-US" altLang="zh-CN" b="1" dirty="0" err="1" smtClean="0"/>
              <a:t>Leptonic</a:t>
            </a:r>
            <a:r>
              <a:rPr lang="en-US" altLang="zh-CN" b="1" dirty="0" smtClean="0"/>
              <a:t> </a:t>
            </a:r>
            <a:r>
              <a:rPr lang="en-US" altLang="zh-CN" b="1" dirty="0"/>
              <a:t>and semi-</a:t>
            </a:r>
            <a:r>
              <a:rPr lang="en-US" altLang="zh-CN" b="1" dirty="0" err="1"/>
              <a:t>leptonic</a:t>
            </a:r>
            <a:r>
              <a:rPr lang="en-US" altLang="zh-CN" b="1" dirty="0"/>
              <a:t> decays of W bosons </a:t>
            </a:r>
            <a:r>
              <a:rPr lang="en-US" altLang="zh-CN" b="1" dirty="0" smtClean="0"/>
              <a:t>can be </a:t>
            </a:r>
            <a:r>
              <a:rPr lang="en-US" altLang="zh-CN" b="1" dirty="0"/>
              <a:t>used in the analyses.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/>
              <a:t> </a:t>
            </a:r>
            <a:r>
              <a:rPr lang="en-US" altLang="zh-CN" b="1" dirty="0" smtClean="0"/>
              <a:t>Considering its complicate final states, MVA </a:t>
            </a:r>
            <a:r>
              <a:rPr lang="en-US" altLang="zh-CN" b="1" dirty="0"/>
              <a:t>technique </a:t>
            </a:r>
            <a:r>
              <a:rPr lang="en-US" altLang="zh-CN" b="1" dirty="0" smtClean="0"/>
              <a:t>can be </a:t>
            </a:r>
            <a:r>
              <a:rPr lang="en-US" altLang="zh-CN" b="1" dirty="0"/>
              <a:t>implemented </a:t>
            </a:r>
            <a:r>
              <a:rPr lang="en-US" altLang="zh-CN" b="1" dirty="0" smtClean="0"/>
              <a:t>to further suppress bkg</a:t>
            </a:r>
            <a:r>
              <a:rPr lang="en-US" altLang="zh-CN" b="1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/>
              <a:t>The </a:t>
            </a:r>
            <a:r>
              <a:rPr lang="en-US" altLang="zh-CN" b="1" dirty="0" smtClean="0"/>
              <a:t>most dominant one is  Z(-&gt;</a:t>
            </a:r>
            <a:r>
              <a:rPr lang="en-US" altLang="zh-CN" b="1" dirty="0" err="1" smtClean="0"/>
              <a:t>vv</a:t>
            </a:r>
            <a:r>
              <a:rPr lang="en-US" altLang="zh-CN" b="1" dirty="0" smtClean="0"/>
              <a:t>)H(-&gt;4j) and the combined expected precision </a:t>
            </a:r>
            <a:r>
              <a:rPr lang="en-US" altLang="zh-CN" b="1" dirty="0"/>
              <a:t>is </a:t>
            </a:r>
            <a:r>
              <a:rPr lang="en-US" altLang="zh-CN" b="1" dirty="0" smtClean="0"/>
              <a:t>1.2%.  </a:t>
            </a:r>
            <a:endParaRPr lang="zh-CN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11824" y="2276872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Full </a:t>
            </a:r>
            <a:r>
              <a:rPr lang="en-US" altLang="zh-CN" dirty="0" err="1"/>
              <a:t>sim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68209" y="2812286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Full </a:t>
            </a:r>
            <a:r>
              <a:rPr lang="en-US" altLang="zh-CN" dirty="0" err="1"/>
              <a:t>sim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11823" y="2646204"/>
            <a:ext cx="987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Leptonic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632" y="632397"/>
            <a:ext cx="6391695" cy="30911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36" y="3590670"/>
            <a:ext cx="7564125" cy="18472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270284" y="5235565"/>
            <a:ext cx="2774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See more at </a:t>
            </a:r>
            <a:r>
              <a:rPr lang="en-US" dirty="0" smtClean="0">
                <a:solidFill>
                  <a:srgbClr val="0070C0"/>
                </a:solidFill>
              </a:rPr>
              <a:t>Tong Li’s </a:t>
            </a:r>
            <a:r>
              <a:rPr lang="en-US" dirty="0" smtClean="0">
                <a:solidFill>
                  <a:srgbClr val="00B050"/>
                </a:solidFill>
              </a:rPr>
              <a:t>talk  tomorrow </a:t>
            </a:r>
          </a:p>
          <a:p>
            <a:endParaRPr lang="en-US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0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763E-F4AF-2444-BF3B-0746BD25B0DB}" type="datetime1">
              <a:rPr lang="zh-CN" altLang="en-US" smtClean="0"/>
              <a:t>2019/12/12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14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内容占位符 10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969768"/>
                <a:ext cx="9144000" cy="493745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 smtClean="0"/>
                  <a:t>Develop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LICH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to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identify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tau.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 smtClean="0"/>
                  <a:t>Signal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/>
                  <a:t>and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ZH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events(Main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WW)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share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same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shape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1800" dirty="0"/>
                  <a:t>use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1800" i="1"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1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sz="18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18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dirty="0"/>
                  <a:t>fit to separate</a:t>
                </a:r>
                <a:r>
                  <a:rPr lang="zh-CN" altLang="en-US" sz="1800" dirty="0"/>
                  <a:t> </a:t>
                </a:r>
                <a:r>
                  <a:rPr lang="en-US" altLang="zh-CN" sz="1800" dirty="0" smtClean="0"/>
                  <a:t>signal from </a:t>
                </a:r>
                <a:r>
                  <a:rPr lang="en-US" altLang="zh-CN" sz="1800" dirty="0" err="1" smtClean="0"/>
                  <a:t>bkgs</a:t>
                </a:r>
                <a:r>
                  <a:rPr lang="en-US" altLang="zh-CN" sz="1800" dirty="0" smtClean="0"/>
                  <a:t>.</a:t>
                </a:r>
                <a:endParaRPr lang="en-US" altLang="zh-CN" sz="1800" dirty="0"/>
              </a:p>
              <a:p>
                <a:pPr lvl="2">
                  <a:lnSpc>
                    <a:spcPct val="150000"/>
                  </a:lnSpc>
                </a:pPr>
                <a:r>
                  <a:rPr lang="en-US" altLang="zh-CN" sz="1400" dirty="0"/>
                  <a:t>Impact</a:t>
                </a:r>
                <a:r>
                  <a:rPr lang="zh-CN" altLang="en-US" sz="1400" dirty="0"/>
                  <a:t> </a:t>
                </a:r>
                <a:r>
                  <a:rPr lang="en-US" altLang="zh-CN" sz="1400" dirty="0"/>
                  <a:t>parameter,</a:t>
                </a:r>
                <a:r>
                  <a:rPr lang="zh-CN" altLang="en-US" sz="1400" dirty="0"/>
                  <a:t> </a:t>
                </a:r>
                <a:r>
                  <a:rPr lang="en-US" altLang="zh-CN" sz="1400" dirty="0"/>
                  <a:t>Distance from beam spot</a:t>
                </a:r>
              </a:p>
              <a:p>
                <a:pPr lvl="1">
                  <a:lnSpc>
                    <a:spcPct val="150000"/>
                  </a:lnSpc>
                </a:pPr>
                <a:endParaRPr lang="en-US" altLang="zh-CN" sz="1800" dirty="0"/>
              </a:p>
              <a:p>
                <a:pPr lvl="1">
                  <a:lnSpc>
                    <a:spcPct val="150000"/>
                  </a:lnSpc>
                </a:pPr>
                <a:endParaRPr lang="en-US" altLang="zh-CN" sz="1800" dirty="0"/>
              </a:p>
              <a:p>
                <a:pPr lvl="1">
                  <a:lnSpc>
                    <a:spcPct val="150000"/>
                  </a:lnSpc>
                </a:pPr>
                <a:endParaRPr lang="en-US" altLang="zh-CN" sz="1800" dirty="0"/>
              </a:p>
            </p:txBody>
          </p:sp>
        </mc:Choice>
        <mc:Fallback xmlns="">
          <p:sp>
            <p:nvSpPr>
              <p:cNvPr id="11" name="内容占位符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969768"/>
                <a:ext cx="9144000" cy="4937451"/>
              </a:xfrm>
              <a:blipFill rotWithShape="0">
                <a:blip r:embed="rId2"/>
                <a:stretch>
                  <a:fillRect l="-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8468" y="1532237"/>
            <a:ext cx="2969533" cy="2880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3998" y="4560848"/>
            <a:ext cx="3054002" cy="2160000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838200" y="-102601"/>
            <a:ext cx="10515600" cy="1325563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Measurement of ∆(</a:t>
            </a:r>
            <a:r>
              <a:rPr lang="en-US" altLang="zh-CN" sz="3600" dirty="0" err="1"/>
              <a:t>σ▪Br</a:t>
            </a:r>
            <a:r>
              <a:rPr lang="en-US" altLang="zh-CN" sz="3600" dirty="0"/>
              <a:t>)/(</a:t>
            </a:r>
            <a:r>
              <a:rPr lang="en-US" altLang="zh-CN" sz="3600" dirty="0" err="1"/>
              <a:t>σ▪Br</a:t>
            </a:r>
            <a:r>
              <a:rPr lang="en-US" altLang="zh-CN" sz="3600" dirty="0"/>
              <a:t> ) of </a:t>
            </a:r>
            <a:r>
              <a:rPr lang="en-US" altLang="zh-CN" sz="3600" dirty="0" smtClean="0"/>
              <a:t>ZH(</a:t>
            </a:r>
            <a:r>
              <a:rPr lang="en-US" altLang="zh-CN" sz="3600" dirty="0" err="1" smtClean="0">
                <a:latin typeface="Symbol" charset="2"/>
                <a:ea typeface="Symbol" charset="2"/>
                <a:cs typeface="Symbol" charset="2"/>
              </a:rPr>
              <a:t>tt</a:t>
            </a:r>
            <a:r>
              <a:rPr lang="en-US" altLang="zh-CN" sz="3600" dirty="0" smtClean="0"/>
              <a:t>)</a:t>
            </a:r>
            <a:endParaRPr lang="zh-CN" alt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" y="3326793"/>
            <a:ext cx="6045708" cy="28049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45318" y="984465"/>
            <a:ext cx="4237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See more detail at </a:t>
            </a:r>
            <a:r>
              <a:rPr lang="en-US" dirty="0" smtClean="0">
                <a:solidFill>
                  <a:srgbClr val="0070C0"/>
                </a:solidFill>
              </a:rPr>
              <a:t>Dan Yu’s </a:t>
            </a:r>
            <a:r>
              <a:rPr lang="en-US" dirty="0" smtClean="0">
                <a:solidFill>
                  <a:srgbClr val="00B050"/>
                </a:solidFill>
              </a:rPr>
              <a:t>talk tomorrow: </a:t>
            </a:r>
          </a:p>
          <a:p>
            <a:endParaRPr lang="en-US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0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内容占位符 2"/>
          <p:cNvSpPr>
            <a:spLocks noGrp="1"/>
          </p:cNvSpPr>
          <p:nvPr>
            <p:ph idx="1"/>
          </p:nvPr>
        </p:nvSpPr>
        <p:spPr>
          <a:xfrm>
            <a:off x="70104" y="1629728"/>
            <a:ext cx="4745736" cy="43513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kumimoji="0" lang="en-US" altLang="zh-CN" dirty="0"/>
              <a:t>3 final Z, one off-shell.</a:t>
            </a:r>
          </a:p>
          <a:p>
            <a:pPr>
              <a:lnSpc>
                <a:spcPct val="150000"/>
              </a:lnSpc>
            </a:pPr>
            <a:r>
              <a:rPr kumimoji="0" lang="en-US" altLang="zh-CN" dirty="0" smtClean="0"/>
              <a:t>The results of </a:t>
            </a:r>
            <a:r>
              <a:rPr kumimoji="0" lang="en-US" altLang="zh-CN" dirty="0" err="1" smtClean="0"/>
              <a:t>Pre_CDR</a:t>
            </a:r>
            <a:r>
              <a:rPr kumimoji="0" lang="en-US" altLang="zh-CN" dirty="0" smtClean="0"/>
              <a:t> </a:t>
            </a:r>
            <a:r>
              <a:rPr lang="en-US" altLang="zh-CN" dirty="0" smtClean="0"/>
              <a:t>are </a:t>
            </a:r>
            <a:r>
              <a:rPr kumimoji="0" lang="en-US" altLang="zh-CN" dirty="0" smtClean="0"/>
              <a:t>extrapolated from </a:t>
            </a:r>
            <a:r>
              <a:rPr kumimoji="0" lang="en-US" altLang="zh-CN" dirty="0"/>
              <a:t>the </a:t>
            </a:r>
            <a:r>
              <a:rPr kumimoji="0" lang="en-US" altLang="zh-CN" dirty="0" smtClean="0"/>
              <a:t>FCC-</a:t>
            </a:r>
            <a:r>
              <a:rPr kumimoji="0" lang="en-US" altLang="zh-CN" dirty="0" err="1" smtClean="0"/>
              <a:t>ee</a:t>
            </a:r>
            <a:endParaRPr kumimoji="0" lang="en-US" altLang="zh-CN" dirty="0"/>
          </a:p>
          <a:p>
            <a:pPr>
              <a:lnSpc>
                <a:spcPct val="150000"/>
              </a:lnSpc>
            </a:pPr>
            <a:r>
              <a:rPr kumimoji="0" lang="en-US" altLang="zh-CN" dirty="0"/>
              <a:t>Now </a:t>
            </a:r>
            <a:r>
              <a:rPr kumimoji="0" lang="en-US" altLang="zh-CN" dirty="0" smtClean="0"/>
              <a:t>we have </a:t>
            </a:r>
            <a:r>
              <a:rPr kumimoji="0" lang="en-US" altLang="zh-CN" dirty="0"/>
              <a:t>3 channels </a:t>
            </a:r>
            <a:r>
              <a:rPr lang="en-US" altLang="zh-CN" dirty="0" smtClean="0"/>
              <a:t>studied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00B050"/>
                </a:solidFill>
              </a:rPr>
              <a:t>Need more </a:t>
            </a:r>
            <a:r>
              <a:rPr lang="en-US" altLang="zh-CN" dirty="0" err="1" smtClean="0">
                <a:solidFill>
                  <a:srgbClr val="00B050"/>
                </a:solidFill>
              </a:rPr>
              <a:t>manpowers</a:t>
            </a:r>
            <a:r>
              <a:rPr lang="en-US" altLang="zh-CN" dirty="0" smtClean="0">
                <a:solidFill>
                  <a:srgbClr val="00B050"/>
                </a:solidFill>
              </a:rPr>
              <a:t> to exploit the other sub-channels.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Anomalous coupling studied.</a:t>
            </a:r>
          </a:p>
        </p:txBody>
      </p:sp>
      <p:sp>
        <p:nvSpPr>
          <p:cNvPr id="28675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fld id="{BFF3CDF2-6D26-CE4C-9003-90F79791787F}" type="datetime1">
              <a:rPr kumimoji="0" lang="zh-CN" altLang="en-US" sz="1200">
                <a:solidFill>
                  <a:srgbClr val="898989"/>
                </a:solidFill>
              </a:rPr>
              <a:pPr/>
              <a:t>2019/12/12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  <p:sp>
        <p:nvSpPr>
          <p:cNvPr id="28676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fld id="{6C2EEA9C-6A64-2348-8AF3-F2185C6FAEE8}" type="slidenum">
              <a:rPr kumimoji="0" lang="zh-CN" altLang="en-US" sz="1200">
                <a:solidFill>
                  <a:srgbClr val="898989"/>
                </a:solidFill>
              </a:rPr>
              <a:pPr/>
              <a:t>15</a:t>
            </a:fld>
            <a:endParaRPr kumimoji="0" lang="zh-CN" altLang="en-US" sz="1200" dirty="0">
              <a:solidFill>
                <a:srgbClr val="898989"/>
              </a:solidFill>
            </a:endParaRPr>
          </a:p>
        </p:txBody>
      </p:sp>
      <p:pic>
        <p:nvPicPr>
          <p:cNvPr id="28678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4" y="1325563"/>
            <a:ext cx="4217987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798" y="1136204"/>
            <a:ext cx="6720840" cy="36011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507" y="4614346"/>
            <a:ext cx="6807200" cy="1727200"/>
          </a:xfrm>
          <a:prstGeom prst="rect">
            <a:avLst/>
          </a:prstGeom>
        </p:spPr>
      </p:pic>
      <p:sp>
        <p:nvSpPr>
          <p:cNvPr id="17" name="标题 1"/>
          <p:cNvSpPr>
            <a:spLocks noGrp="1"/>
          </p:cNvSpPr>
          <p:nvPr>
            <p:ph type="title"/>
          </p:nvPr>
        </p:nvSpPr>
        <p:spPr>
          <a:xfrm>
            <a:off x="838200" y="-18246"/>
            <a:ext cx="10515600" cy="1325563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Measurement of ∆(</a:t>
            </a:r>
            <a:r>
              <a:rPr lang="en-US" altLang="zh-CN" sz="3600" dirty="0" err="1"/>
              <a:t>σ▪Br</a:t>
            </a:r>
            <a:r>
              <a:rPr lang="en-US" altLang="zh-CN" sz="3600" dirty="0"/>
              <a:t>)/(</a:t>
            </a:r>
            <a:r>
              <a:rPr lang="en-US" altLang="zh-CN" sz="3600" dirty="0" err="1"/>
              <a:t>σ▪Br</a:t>
            </a:r>
            <a:r>
              <a:rPr lang="en-US" altLang="zh-CN" sz="3600" dirty="0"/>
              <a:t> ) of </a:t>
            </a:r>
            <a:r>
              <a:rPr lang="en-US" altLang="zh-CN" sz="3600" dirty="0" smtClean="0"/>
              <a:t>ZH(ZZ*)</a:t>
            </a:r>
            <a:endParaRPr lang="zh-CN" alt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426966" y="5892581"/>
            <a:ext cx="3140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See more  at </a:t>
            </a:r>
            <a:r>
              <a:rPr lang="en-US" dirty="0" err="1" smtClean="0">
                <a:solidFill>
                  <a:srgbClr val="0070C0"/>
                </a:solidFill>
              </a:rPr>
              <a:t>Yanyan</a:t>
            </a:r>
            <a:r>
              <a:rPr lang="en-US" dirty="0" smtClean="0">
                <a:solidFill>
                  <a:srgbClr val="0070C0"/>
                </a:solidFill>
              </a:rPr>
              <a:t> Gao’s </a:t>
            </a:r>
            <a:r>
              <a:rPr lang="en-US" dirty="0" smtClean="0">
                <a:solidFill>
                  <a:srgbClr val="00B050"/>
                </a:solidFill>
              </a:rPr>
              <a:t>talk. </a:t>
            </a:r>
          </a:p>
          <a:p>
            <a:endParaRPr lang="en-US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920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fld id="{F8B4C5E7-18CD-F24A-9C26-509584435F5A}" type="datetime1">
              <a:rPr kumimoji="0" lang="zh-CN" altLang="en-US" sz="1200">
                <a:solidFill>
                  <a:srgbClr val="898989"/>
                </a:solidFill>
              </a:rPr>
              <a:pPr/>
              <a:t>2019/12/12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  <p:sp>
        <p:nvSpPr>
          <p:cNvPr id="29699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fld id="{AD235893-22DA-894E-A7BF-82336558B500}" type="slidenum">
              <a:rPr kumimoji="0" lang="zh-CN" altLang="en-US" sz="1200">
                <a:solidFill>
                  <a:srgbClr val="898989"/>
                </a:solidFill>
              </a:rPr>
              <a:pPr/>
              <a:t>16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  <p:sp>
        <p:nvSpPr>
          <p:cNvPr id="29736" name="文本框 2"/>
          <p:cNvSpPr txBox="1">
            <a:spLocks noChangeArrowheads="1"/>
          </p:cNvSpPr>
          <p:nvPr/>
        </p:nvSpPr>
        <p:spPr bwMode="auto">
          <a:xfrm>
            <a:off x="1608138" y="4021139"/>
            <a:ext cx="2582862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17" name="标题 1"/>
          <p:cNvSpPr txBox="1">
            <a:spLocks/>
          </p:cNvSpPr>
          <p:nvPr/>
        </p:nvSpPr>
        <p:spPr>
          <a:xfrm>
            <a:off x="838200" y="-182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/>
              <a:t>Measurement of ∆(</a:t>
            </a:r>
            <a:r>
              <a:rPr lang="en-US" altLang="zh-CN" sz="3600" dirty="0" err="1" smtClean="0"/>
              <a:t>σ▪Br</a:t>
            </a:r>
            <a:r>
              <a:rPr lang="en-US" altLang="zh-CN" sz="3600" dirty="0" smtClean="0"/>
              <a:t>)/(</a:t>
            </a:r>
            <a:r>
              <a:rPr lang="en-US" altLang="zh-CN" sz="3600" dirty="0" err="1" smtClean="0"/>
              <a:t>σ▪Br</a:t>
            </a:r>
            <a:r>
              <a:rPr lang="en-US" altLang="zh-CN" sz="3600" dirty="0" smtClean="0"/>
              <a:t> ) of ZH(</a:t>
            </a:r>
            <a:r>
              <a:rPr lang="en-US" altLang="zh-CN" sz="3600" dirty="0" smtClean="0">
                <a:latin typeface="Symbol" charset="2"/>
                <a:ea typeface="Symbol" charset="2"/>
                <a:cs typeface="Symbol" charset="2"/>
              </a:rPr>
              <a:t>gg</a:t>
            </a:r>
            <a:r>
              <a:rPr lang="en-US" altLang="zh-CN" sz="3600" dirty="0" smtClean="0"/>
              <a:t>)</a:t>
            </a:r>
            <a:endParaRPr lang="zh-CN" alt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12" y="1011936"/>
            <a:ext cx="11557000" cy="37973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2912" y="4760468"/>
            <a:ext cx="121968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b="1" dirty="0" smtClean="0"/>
              <a:t>Z(-&gt;</a:t>
            </a:r>
            <a:r>
              <a:rPr lang="en-US" altLang="zh-CN" sz="2400" b="1" dirty="0" err="1" smtClean="0"/>
              <a:t>ee</a:t>
            </a:r>
            <a:r>
              <a:rPr lang="en-US" altLang="zh-CN" sz="2400" b="1" dirty="0" smtClean="0"/>
              <a:t>)H(-&gt;</a:t>
            </a:r>
            <a:r>
              <a:rPr lang="en-US" altLang="zh-CN" sz="2400" b="1" dirty="0" smtClean="0">
                <a:latin typeface="Symbol" charset="2"/>
                <a:ea typeface="Symbol" charset="2"/>
                <a:cs typeface="Symbol" charset="2"/>
              </a:rPr>
              <a:t>gg</a:t>
            </a:r>
            <a:r>
              <a:rPr lang="en-US" altLang="zh-CN" sz="2400" b="1" dirty="0" smtClean="0"/>
              <a:t>) is not considered due to large </a:t>
            </a:r>
            <a:r>
              <a:rPr lang="en-US" altLang="zh-CN" sz="2400" b="1" dirty="0" err="1" smtClean="0"/>
              <a:t>bkg</a:t>
            </a:r>
            <a:r>
              <a:rPr lang="en-US" altLang="zh-CN" sz="2400" b="1" dirty="0" smtClean="0"/>
              <a:t> from </a:t>
            </a:r>
            <a:r>
              <a:rPr lang="en-US" altLang="zh-CN" sz="2400" b="1" dirty="0" err="1" smtClean="0"/>
              <a:t>Bhabha</a:t>
            </a:r>
            <a:r>
              <a:rPr lang="en-US" altLang="zh-CN" sz="2400" b="1" dirty="0" smtClean="0"/>
              <a:t> process.  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b="1" dirty="0"/>
              <a:t>A mixed fast ((Z-&gt;</a:t>
            </a:r>
            <a:r>
              <a:rPr lang="en-US" altLang="zh-CN" sz="2400" b="1" dirty="0" err="1"/>
              <a:t>ll</a:t>
            </a:r>
            <a:r>
              <a:rPr lang="en-US" altLang="zh-CN" sz="2400" b="1" dirty="0"/>
              <a:t>)H(-&gt;</a:t>
            </a:r>
            <a:r>
              <a:rPr lang="en-US" altLang="zh-CN" sz="2400" b="1" dirty="0">
                <a:latin typeface="Symbol" charset="2"/>
                <a:ea typeface="Symbol" charset="2"/>
                <a:cs typeface="Symbol" charset="2"/>
              </a:rPr>
              <a:t>gg</a:t>
            </a:r>
            <a:r>
              <a:rPr lang="en-US" altLang="zh-CN" sz="2400" b="1" dirty="0"/>
              <a:t>)-full (Z(-&gt;</a:t>
            </a:r>
            <a:r>
              <a:rPr lang="en-US" altLang="zh-CN" sz="2400" b="1" dirty="0" err="1"/>
              <a:t>qq</a:t>
            </a:r>
            <a:r>
              <a:rPr lang="en-US" altLang="zh-CN" sz="2400" b="1" dirty="0"/>
              <a:t>)H-&gt;</a:t>
            </a:r>
            <a:r>
              <a:rPr lang="en-US" altLang="zh-CN" sz="2400" b="1" dirty="0">
                <a:latin typeface="Symbol" charset="2"/>
                <a:ea typeface="Symbol" charset="2"/>
                <a:cs typeface="Symbol" charset="2"/>
              </a:rPr>
              <a:t>gg</a:t>
            </a:r>
            <a:r>
              <a:rPr lang="en-US" altLang="zh-CN" sz="2400" b="1" dirty="0"/>
              <a:t>) simulated signal samples used in the analyses.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b="1" dirty="0"/>
              <a:t>The combined </a:t>
            </a:r>
            <a:r>
              <a:rPr lang="en-US" altLang="zh-CN" sz="2400" b="1" dirty="0" smtClean="0"/>
              <a:t>expected </a:t>
            </a:r>
            <a:r>
              <a:rPr lang="en-US" altLang="zh-CN" sz="2400" b="1" dirty="0"/>
              <a:t>precision is </a:t>
            </a:r>
            <a:r>
              <a:rPr lang="en-US" altLang="zh-CN" sz="2400" b="1" dirty="0">
                <a:solidFill>
                  <a:srgbClr val="C00000"/>
                </a:solidFill>
              </a:rPr>
              <a:t>8.1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%</a:t>
            </a:r>
            <a:r>
              <a:rPr lang="en-US" altLang="zh-CN" sz="2400" b="1" dirty="0"/>
              <a:t>.</a:t>
            </a:r>
            <a:endParaRPr lang="zh-CN" altLang="en-US" sz="2400" b="1" dirty="0"/>
          </a:p>
          <a:p>
            <a:endParaRPr lang="en-US" altLang="zh-CN" dirty="0"/>
          </a:p>
        </p:txBody>
      </p:sp>
      <p:sp>
        <p:nvSpPr>
          <p:cNvPr id="25" name="TextBox 24"/>
          <p:cNvSpPr txBox="1"/>
          <p:nvPr/>
        </p:nvSpPr>
        <p:spPr>
          <a:xfrm>
            <a:off x="6668400" y="5683908"/>
            <a:ext cx="5109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See more at </a:t>
            </a:r>
            <a:r>
              <a:rPr lang="en-US" dirty="0" err="1" smtClean="0">
                <a:solidFill>
                  <a:srgbClr val="0070C0"/>
                </a:solidFill>
              </a:rPr>
              <a:t>Fangyi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Guo’s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talk  tomorrow </a:t>
            </a:r>
          </a:p>
          <a:p>
            <a:endParaRPr lang="en-US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830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53" y="2194932"/>
            <a:ext cx="3459740" cy="195868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21824" y="62517"/>
            <a:ext cx="8723312" cy="490066"/>
          </a:xfrm>
        </p:spPr>
        <p:txBody>
          <a:bodyPr>
            <a:normAutofit fontScale="90000"/>
          </a:bodyPr>
          <a:lstStyle/>
          <a:p>
            <a:r>
              <a:rPr lang="en-US" altLang="zh-CN" sz="3600" dirty="0"/>
              <a:t>Measurement of the invisible decay of Higgs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4260" y="762321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Invisible can be produced e.g. by the invisible decay of Higgs,NMSSM,2HDM+singlet…</a:t>
            </a:r>
          </a:p>
          <a:p>
            <a:r>
              <a:rPr lang="en-US" altLang="zh-CN" dirty="0"/>
              <a:t>T</a:t>
            </a:r>
            <a:r>
              <a:rPr lang="en-US" altLang="zh-CN" dirty="0" smtClean="0"/>
              <a:t>he </a:t>
            </a:r>
            <a:r>
              <a:rPr lang="en-US" altLang="zh-CN" dirty="0"/>
              <a:t>recoil </a:t>
            </a:r>
            <a:r>
              <a:rPr lang="en-US" altLang="zh-CN" dirty="0" smtClean="0"/>
              <a:t>mass method </a:t>
            </a:r>
            <a:r>
              <a:rPr lang="en-US" altLang="zh-CN" dirty="0"/>
              <a:t>provides a chance </a:t>
            </a:r>
            <a:r>
              <a:rPr lang="en-US" altLang="zh-CN" dirty="0" smtClean="0"/>
              <a:t> </a:t>
            </a:r>
            <a:r>
              <a:rPr lang="en-US" altLang="zh-CN" dirty="0"/>
              <a:t>to have the direct measurement</a:t>
            </a:r>
            <a:r>
              <a:rPr lang="en-US" altLang="zh-CN" dirty="0" smtClean="0"/>
              <a:t>.</a:t>
            </a:r>
            <a:br>
              <a:rPr lang="en-US" altLang="zh-CN" dirty="0" smtClean="0"/>
            </a:br>
            <a:endParaRPr lang="en-US" altLang="zh-CN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860" y="1922920"/>
            <a:ext cx="2811005" cy="26376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34484" y="1201751"/>
            <a:ext cx="2846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Precision of invisible  decay as a function of Br.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64" y="4126528"/>
            <a:ext cx="9651676" cy="24627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89760" y="6397729"/>
            <a:ext cx="5109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See more at </a:t>
            </a:r>
            <a:r>
              <a:rPr lang="en-US" dirty="0" smtClean="0">
                <a:solidFill>
                  <a:srgbClr val="0070C0"/>
                </a:solidFill>
              </a:rPr>
              <a:t>Xin Shi’s </a:t>
            </a:r>
            <a:r>
              <a:rPr lang="en-US" dirty="0" smtClean="0">
                <a:solidFill>
                  <a:srgbClr val="00B050"/>
                </a:solidFill>
              </a:rPr>
              <a:t>talk  tomorrow </a:t>
            </a:r>
          </a:p>
          <a:p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71354" y="5837511"/>
            <a:ext cx="1822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(0.5% for FCC-</a:t>
            </a:r>
            <a:r>
              <a:rPr lang="en-US" b="1" dirty="0" err="1" smtClean="0">
                <a:solidFill>
                  <a:srgbClr val="C00000"/>
                </a:solidFill>
              </a:rPr>
              <a:t>ee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56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fld id="{F8B4C5E7-18CD-F24A-9C26-509584435F5A}" type="datetime1">
              <a:rPr kumimoji="0" lang="zh-CN" altLang="en-US" sz="1200">
                <a:solidFill>
                  <a:srgbClr val="898989"/>
                </a:solidFill>
              </a:rPr>
              <a:pPr/>
              <a:t>2019/12/12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  <p:sp>
        <p:nvSpPr>
          <p:cNvPr id="29699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fld id="{AD235893-22DA-894E-A7BF-82336558B500}" type="slidenum">
              <a:rPr kumimoji="0" lang="zh-CN" altLang="en-US" sz="1200">
                <a:solidFill>
                  <a:srgbClr val="898989"/>
                </a:solidFill>
              </a:rPr>
              <a:pPr/>
              <a:t>18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  <p:sp>
        <p:nvSpPr>
          <p:cNvPr id="29736" name="文本框 2"/>
          <p:cNvSpPr txBox="1">
            <a:spLocks noChangeArrowheads="1"/>
          </p:cNvSpPr>
          <p:nvPr/>
        </p:nvSpPr>
        <p:spPr bwMode="auto">
          <a:xfrm>
            <a:off x="1608138" y="4021139"/>
            <a:ext cx="2582862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17" name="标题 1"/>
          <p:cNvSpPr txBox="1">
            <a:spLocks/>
          </p:cNvSpPr>
          <p:nvPr/>
        </p:nvSpPr>
        <p:spPr>
          <a:xfrm>
            <a:off x="591065" y="-2276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/>
              <a:t>Higgs rare decays and </a:t>
            </a:r>
            <a:r>
              <a:rPr lang="en-US" altLang="zh-CN" sz="3600" dirty="0" err="1" smtClean="0"/>
              <a:t>ww</a:t>
            </a:r>
            <a:r>
              <a:rPr lang="en-US" altLang="zh-CN" sz="3600" dirty="0" smtClean="0"/>
              <a:t>-fusion</a:t>
            </a:r>
            <a:endParaRPr lang="zh-CN" alt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169265" y="4366554"/>
            <a:ext cx="116894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b="1" dirty="0" smtClean="0"/>
              <a:t>The expected precision is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15.9%</a:t>
            </a:r>
            <a:r>
              <a:rPr lang="en-US" altLang="zh-CN" sz="2400" b="1" dirty="0" smtClean="0"/>
              <a:t> for H-&gt;</a:t>
            </a:r>
            <a:r>
              <a:rPr lang="en-US" altLang="zh-CN" sz="2400" b="1" dirty="0" smtClean="0">
                <a:latin typeface="Symbol" charset="2"/>
                <a:ea typeface="Symbol" charset="2"/>
                <a:cs typeface="Symbol" charset="2"/>
              </a:rPr>
              <a:t>mm</a:t>
            </a:r>
            <a:r>
              <a:rPr lang="en-US" altLang="zh-CN" sz="2400" b="1" dirty="0" smtClean="0"/>
              <a:t>.  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b="1" dirty="0" smtClean="0"/>
              <a:t>The process of Z(-&gt;</a:t>
            </a:r>
            <a:r>
              <a:rPr lang="en-US" altLang="zh-CN" sz="2400" b="1" dirty="0" err="1" smtClean="0">
                <a:latin typeface="Symbol" charset="2"/>
                <a:ea typeface="Symbol" charset="2"/>
                <a:cs typeface="Symbol" charset="2"/>
              </a:rPr>
              <a:t>nn</a:t>
            </a:r>
            <a:r>
              <a:rPr lang="en-US" altLang="zh-CN" sz="2400" b="1" dirty="0" smtClean="0"/>
              <a:t>)H(-&gt;</a:t>
            </a:r>
            <a:r>
              <a:rPr lang="en-US" altLang="zh-CN" sz="2400" b="1" dirty="0" err="1" smtClean="0"/>
              <a:t>Z</a:t>
            </a:r>
            <a:r>
              <a:rPr lang="en-US" altLang="zh-CN" sz="2400" b="1" dirty="0" err="1" smtClean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altLang="zh-CN" sz="2400" b="1" dirty="0" smtClean="0"/>
              <a:t>-&gt;</a:t>
            </a:r>
            <a:r>
              <a:rPr lang="en-US" altLang="zh-CN" sz="2400" b="1" dirty="0" err="1" smtClean="0"/>
              <a:t>qq</a:t>
            </a:r>
            <a:r>
              <a:rPr lang="en-US" altLang="zh-CN" sz="2400" b="1" dirty="0" err="1" smtClean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altLang="zh-CN" sz="2400" b="1" dirty="0" smtClean="0"/>
              <a:t>) is studied and </a:t>
            </a:r>
            <a:r>
              <a:rPr lang="en-US" altLang="zh-CN" sz="2400" b="1" dirty="0" err="1" smtClean="0"/>
              <a:t>dMass</a:t>
            </a:r>
            <a:r>
              <a:rPr lang="en-US" altLang="zh-CN" sz="2400" b="1" dirty="0" smtClean="0"/>
              <a:t>=</a:t>
            </a:r>
            <a:r>
              <a:rPr lang="en-US" altLang="zh-CN" sz="2400" b="1" dirty="0" err="1" smtClean="0"/>
              <a:t>M</a:t>
            </a:r>
            <a:r>
              <a:rPr lang="en-US" altLang="zh-CN" sz="2400" b="1" baseline="-25000" dirty="0" err="1" smtClean="0"/>
              <a:t>qq</a:t>
            </a:r>
            <a:r>
              <a:rPr lang="en-US" altLang="zh-CN" sz="2400" b="1" baseline="-25000" dirty="0" err="1" smtClean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altLang="zh-CN" sz="2400" b="1" dirty="0" err="1" smtClean="0"/>
              <a:t>-M</a:t>
            </a:r>
            <a:r>
              <a:rPr lang="en-US" altLang="zh-CN" sz="2400" b="1" baseline="-25000" dirty="0" err="1" smtClean="0"/>
              <a:t>qq</a:t>
            </a:r>
            <a:r>
              <a:rPr lang="en-US" altLang="zh-CN" sz="2400" b="1" baseline="-25000" dirty="0" smtClean="0"/>
              <a:t> </a:t>
            </a:r>
            <a:r>
              <a:rPr lang="en-US" altLang="zh-CN" sz="2400" b="1" dirty="0" smtClean="0"/>
              <a:t>is used.</a:t>
            </a:r>
            <a:endParaRPr lang="en-US" altLang="zh-CN" sz="2400" b="1" dirty="0"/>
          </a:p>
          <a:p>
            <a:pPr marL="800100" lvl="1" indent="-342900">
              <a:buFont typeface="Arial" charset="0"/>
              <a:buChar char="•"/>
            </a:pPr>
            <a:r>
              <a:rPr lang="en-US" altLang="zh-CN" sz="2000" b="1" dirty="0"/>
              <a:t>The </a:t>
            </a:r>
            <a:r>
              <a:rPr lang="en-US" altLang="zh-CN" sz="2000" b="1" dirty="0" smtClean="0"/>
              <a:t>expected precision </a:t>
            </a:r>
            <a:r>
              <a:rPr lang="en-US" altLang="zh-CN" sz="2000" b="1" dirty="0"/>
              <a:t>is </a:t>
            </a:r>
            <a:r>
              <a:rPr lang="en-US" altLang="zh-CN" sz="2000" b="1" dirty="0">
                <a:solidFill>
                  <a:srgbClr val="C00000"/>
                </a:solidFill>
              </a:rPr>
              <a:t>2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1%</a:t>
            </a:r>
            <a:r>
              <a:rPr lang="en-US" altLang="zh-CN" sz="2000" b="1" dirty="0" smtClean="0"/>
              <a:t>, 4</a:t>
            </a:r>
            <a:r>
              <a:rPr lang="en-US" altLang="zh-CN" sz="2000" b="1" dirty="0" smtClean="0"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altLang="zh-CN" sz="2000" b="1" dirty="0" smtClean="0"/>
              <a:t> with 5 ab</a:t>
            </a:r>
            <a:r>
              <a:rPr lang="en-US" altLang="zh-CN" sz="2000" b="1" baseline="30000" dirty="0" smtClean="0"/>
              <a:t>-1</a:t>
            </a:r>
            <a:r>
              <a:rPr lang="en-US" altLang="zh-CN" sz="2000" b="1" dirty="0"/>
              <a:t> </a:t>
            </a:r>
            <a:r>
              <a:rPr lang="en-US" altLang="zh-CN" sz="2000" b="1" dirty="0" smtClean="0"/>
              <a:t>for CEPC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b="1" dirty="0" smtClean="0"/>
              <a:t>For WW fusion: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altLang="zh-CN" sz="2000" b="1" dirty="0" smtClean="0"/>
              <a:t>the Z(-&gt;</a:t>
            </a:r>
            <a:r>
              <a:rPr lang="en-US" altLang="zh-CN" sz="2000" b="1" dirty="0" err="1" smtClean="0"/>
              <a:t>vv</a:t>
            </a:r>
            <a:r>
              <a:rPr lang="en-US" altLang="zh-CN" sz="2000" b="1" dirty="0" smtClean="0"/>
              <a:t>)H-&gt;bb is the irreducible bkg.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altLang="zh-CN" sz="2000" b="1" dirty="0" smtClean="0"/>
              <a:t>2D fit on polar angle and recoil mass  is used.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altLang="zh-CN" sz="2000" b="1" dirty="0" smtClean="0"/>
              <a:t>Expected precision is 3.1% </a:t>
            </a:r>
            <a:endParaRPr lang="zh-CN" altLang="en-US" sz="2000" b="1" dirty="0"/>
          </a:p>
          <a:p>
            <a:endParaRPr lang="en-US" altLang="zh-CN" dirty="0"/>
          </a:p>
        </p:txBody>
      </p:sp>
      <p:sp>
        <p:nvSpPr>
          <p:cNvPr id="25" name="TextBox 24"/>
          <p:cNvSpPr txBox="1"/>
          <p:nvPr/>
        </p:nvSpPr>
        <p:spPr>
          <a:xfrm>
            <a:off x="1195996" y="781657"/>
            <a:ext cx="5109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See more detail at </a:t>
            </a:r>
            <a:r>
              <a:rPr lang="en-US" dirty="0" err="1" smtClean="0">
                <a:solidFill>
                  <a:srgbClr val="0070C0"/>
                </a:solidFill>
              </a:rPr>
              <a:t>Kaili</a:t>
            </a:r>
            <a:r>
              <a:rPr lang="en-US" dirty="0" smtClean="0">
                <a:solidFill>
                  <a:srgbClr val="0070C0"/>
                </a:solidFill>
              </a:rPr>
              <a:t> Zhang’s </a:t>
            </a:r>
            <a:r>
              <a:rPr lang="en-US" dirty="0" smtClean="0">
                <a:solidFill>
                  <a:srgbClr val="00B050"/>
                </a:solidFill>
              </a:rPr>
              <a:t>talk  about H-&gt;</a:t>
            </a:r>
            <a:r>
              <a:rPr lang="en-US" dirty="0" smtClean="0">
                <a:solidFill>
                  <a:srgbClr val="00B050"/>
                </a:solidFill>
                <a:latin typeface="Symbol" charset="2"/>
                <a:ea typeface="Symbol" charset="2"/>
                <a:cs typeface="Symbol" charset="2"/>
              </a:rPr>
              <a:t>mm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</a:p>
          <a:p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520" y="735375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H-&gt;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mm</a:t>
            </a:r>
            <a:endParaRPr lang="en-US" dirty="0">
              <a:latin typeface="Symbol" charset="2"/>
              <a:ea typeface="Symbol" charset="2"/>
              <a:cs typeface="Symbol" charset="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65" y="1147071"/>
            <a:ext cx="3455886" cy="3295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05" y="1195387"/>
            <a:ext cx="3992595" cy="319563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70366" y="827234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H-&gt;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Zg</a:t>
            </a:r>
            <a:endParaRPr lang="en-US" dirty="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33034" y="650630"/>
            <a:ext cx="2155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ww</a:t>
            </a:r>
            <a:r>
              <a:rPr lang="en-US" dirty="0" smtClean="0"/>
              <a:t> fusion (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nn</a:t>
            </a:r>
            <a:r>
              <a:rPr lang="en-US" dirty="0" err="1" smtClean="0"/>
              <a:t>H</a:t>
            </a:r>
            <a:r>
              <a:rPr lang="en-US" dirty="0" smtClean="0"/>
              <a:t>-&gt;bb)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041" y="1147071"/>
            <a:ext cx="3007716" cy="308001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118743" y="303502"/>
            <a:ext cx="5109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See more detail at </a:t>
            </a:r>
            <a:r>
              <a:rPr lang="en-US" dirty="0" err="1" smtClean="0">
                <a:solidFill>
                  <a:srgbClr val="0070C0"/>
                </a:solidFill>
              </a:rPr>
              <a:t>Hao</a:t>
            </a:r>
            <a:r>
              <a:rPr lang="en-US" dirty="0" smtClean="0">
                <a:solidFill>
                  <a:srgbClr val="0070C0"/>
                </a:solidFill>
              </a:rPr>
              <a:t> Liang’s </a:t>
            </a:r>
            <a:r>
              <a:rPr lang="en-US" dirty="0" smtClean="0">
                <a:solidFill>
                  <a:srgbClr val="00B050"/>
                </a:solidFill>
              </a:rPr>
              <a:t>talk  about </a:t>
            </a:r>
            <a:r>
              <a:rPr lang="en-US" dirty="0" err="1" smtClean="0">
                <a:solidFill>
                  <a:srgbClr val="00B050"/>
                </a:solidFill>
              </a:rPr>
              <a:t>ww</a:t>
            </a:r>
            <a:r>
              <a:rPr lang="en-US" dirty="0" smtClean="0">
                <a:solidFill>
                  <a:srgbClr val="00B050"/>
                </a:solidFill>
              </a:rPr>
              <a:t> fusion </a:t>
            </a:r>
          </a:p>
          <a:p>
            <a:endParaRPr lang="en-US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31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723" y="3872330"/>
            <a:ext cx="5840351" cy="27723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9" y="0"/>
            <a:ext cx="11508543" cy="784053"/>
          </a:xfrm>
        </p:spPr>
        <p:txBody>
          <a:bodyPr>
            <a:normAutofit fontScale="90000"/>
          </a:bodyPr>
          <a:lstStyle/>
          <a:p>
            <a:r>
              <a:rPr lang="en-US" sz="4000" smtClean="0"/>
              <a:t>Ongoing study for CEPC: from </a:t>
            </a:r>
            <a:r>
              <a:rPr lang="en-US" sz="4000" dirty="0" smtClean="0"/>
              <a:t>3.5T/250 GeV to 3T/240 GeV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Z+Higgs physics at Circular e+e- collider (Y. Fang, IHEP)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C918-B7E4-1D4B-BBCF-3149DA5CA8C5}" type="slidenum">
              <a:rPr lang="en-US" smtClean="0"/>
              <a:t>19</a:t>
            </a:fld>
            <a:endParaRPr lang="en-US"/>
          </a:p>
        </p:txBody>
      </p:sp>
      <p:pic>
        <p:nvPicPr>
          <p:cNvPr id="6" name="内容占位符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23" y="693413"/>
            <a:ext cx="3686741" cy="25002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512" y="957716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Z(-&gt;</a:t>
            </a:r>
            <a:r>
              <a:rPr lang="en-US" b="1" dirty="0" err="1" smtClean="0">
                <a:solidFill>
                  <a:srgbClr val="C00000"/>
                </a:solidFill>
              </a:rPr>
              <a:t>qq</a:t>
            </a:r>
            <a:r>
              <a:rPr lang="en-US" b="1" dirty="0" smtClean="0">
                <a:solidFill>
                  <a:srgbClr val="C00000"/>
                </a:solidFill>
              </a:rPr>
              <a:t>)H(-&gt;</a:t>
            </a:r>
            <a:r>
              <a:rPr lang="en-US" b="1" dirty="0" smtClean="0">
                <a:solidFill>
                  <a:srgbClr val="C00000"/>
                </a:solidFill>
                <a:latin typeface="Symbol" charset="2"/>
                <a:ea typeface="Symbol" charset="2"/>
                <a:cs typeface="Symbol" charset="2"/>
              </a:rPr>
              <a:t>mm)</a:t>
            </a:r>
            <a:endParaRPr lang="en-US" b="1" dirty="0">
              <a:solidFill>
                <a:srgbClr val="C00000"/>
              </a:solidFill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8054" y="1514082"/>
            <a:ext cx="1564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0.2 GeV shift</a:t>
            </a:r>
          </a:p>
          <a:p>
            <a:r>
              <a:rPr lang="en-US" sz="1600" b="1" dirty="0" err="1" smtClean="0"/>
              <a:t>Sqrt</a:t>
            </a:r>
            <a:r>
              <a:rPr lang="en-US" sz="1600" b="1" dirty="0" smtClean="0"/>
              <a:t>(s)=250 GeV</a:t>
            </a:r>
            <a:endParaRPr lang="en-US" sz="16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7328412" y="655922"/>
            <a:ext cx="4565785" cy="3092409"/>
            <a:chOff x="5577473" y="745298"/>
            <a:chExt cx="4565785" cy="30924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7473" y="745298"/>
              <a:ext cx="4565785" cy="309240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273636" y="2108407"/>
              <a:ext cx="2163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Z(-&gt;</a:t>
              </a:r>
              <a:r>
                <a:rPr lang="en-US" b="1" dirty="0" err="1" smtClean="0">
                  <a:solidFill>
                    <a:srgbClr val="C00000"/>
                  </a:solidFill>
                  <a:latin typeface="Symbol" charset="2"/>
                  <a:ea typeface="Symbol" charset="2"/>
                  <a:cs typeface="Symbol" charset="2"/>
                </a:rPr>
                <a:t>nn</a:t>
              </a:r>
              <a:r>
                <a:rPr lang="en-US" b="1" dirty="0" smtClean="0">
                  <a:solidFill>
                    <a:srgbClr val="C00000"/>
                  </a:solidFill>
                </a:rPr>
                <a:t>)H(-&gt;</a:t>
              </a:r>
              <a:r>
                <a:rPr lang="en-US" b="1" dirty="0" err="1" smtClean="0">
                  <a:solidFill>
                    <a:srgbClr val="C00000"/>
                  </a:solidFill>
                </a:rPr>
                <a:t>ww</a:t>
              </a:r>
              <a:r>
                <a:rPr lang="en-US" b="1" dirty="0" smtClean="0">
                  <a:solidFill>
                    <a:srgbClr val="C00000"/>
                  </a:solidFill>
                </a:rPr>
                <a:t>*-&gt;4j)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273636" y="2012810"/>
              <a:ext cx="768928" cy="191193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273636" y="3607634"/>
              <a:ext cx="768928" cy="191193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347749" y="1984408"/>
              <a:ext cx="727364" cy="21959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203020" y="3607634"/>
              <a:ext cx="768928" cy="191193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12" y="4236203"/>
            <a:ext cx="4597057" cy="186910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87960" y="3887029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Z(-&gt;</a:t>
            </a:r>
            <a:r>
              <a:rPr lang="en-US" b="1" dirty="0" smtClean="0">
                <a:solidFill>
                  <a:srgbClr val="C00000"/>
                </a:solidFill>
                <a:latin typeface="Symbol" charset="2"/>
                <a:ea typeface="Symbol" charset="2"/>
                <a:cs typeface="Symbol" charset="2"/>
              </a:rPr>
              <a:t>mm</a:t>
            </a:r>
            <a:r>
              <a:rPr lang="en-US" b="1" dirty="0" smtClean="0">
                <a:solidFill>
                  <a:srgbClr val="C00000"/>
                </a:solidFill>
              </a:rPr>
              <a:t>)H(-&gt;</a:t>
            </a:r>
            <a:r>
              <a:rPr lang="en-US" b="1" dirty="0" smtClean="0">
                <a:solidFill>
                  <a:srgbClr val="C00000"/>
                </a:solidFill>
                <a:latin typeface="Symbol" charset="2"/>
                <a:ea typeface="Symbol" charset="2"/>
                <a:cs typeface="Symbol" charset="2"/>
              </a:rPr>
              <a:t>gg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844" y="896553"/>
            <a:ext cx="3546725" cy="24184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14566" y="540242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Z(-&gt;</a:t>
            </a:r>
            <a:r>
              <a:rPr lang="en-US" dirty="0" smtClean="0">
                <a:solidFill>
                  <a:srgbClr val="C00000"/>
                </a:solidFill>
                <a:latin typeface="Symbol" charset="2"/>
                <a:ea typeface="Symbol" charset="2"/>
                <a:cs typeface="Symbol" charset="2"/>
              </a:rPr>
              <a:t>mm</a:t>
            </a:r>
            <a:r>
              <a:rPr lang="en-US" dirty="0" smtClean="0">
                <a:solidFill>
                  <a:srgbClr val="C00000"/>
                </a:solidFill>
              </a:rPr>
              <a:t>)H(-&gt;</a:t>
            </a:r>
            <a:r>
              <a:rPr lang="en-US" dirty="0" err="1" smtClean="0">
                <a:solidFill>
                  <a:srgbClr val="C00000"/>
                </a:solidFill>
              </a:rPr>
              <a:t>jj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18693" y="4219587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Z(-&gt;</a:t>
            </a:r>
            <a:r>
              <a:rPr lang="en-US" b="1" dirty="0" err="1" smtClean="0">
                <a:solidFill>
                  <a:srgbClr val="C00000"/>
                </a:solidFill>
              </a:rPr>
              <a:t>qq</a:t>
            </a:r>
            <a:r>
              <a:rPr lang="en-US" b="1" dirty="0" smtClean="0">
                <a:solidFill>
                  <a:srgbClr val="C00000"/>
                </a:solidFill>
              </a:rPr>
              <a:t>)H(-&gt;</a:t>
            </a:r>
            <a:r>
              <a:rPr lang="en-US" b="1" dirty="0" err="1" smtClean="0">
                <a:solidFill>
                  <a:srgbClr val="C00000"/>
                </a:solidFill>
                <a:latin typeface="Symbol" charset="2"/>
                <a:ea typeface="Symbol" charset="2"/>
                <a:cs typeface="Symbol" charset="2"/>
              </a:rPr>
              <a:t>tt</a:t>
            </a:r>
            <a:r>
              <a:rPr lang="en-US" b="1" dirty="0" smtClean="0">
                <a:solidFill>
                  <a:srgbClr val="C00000"/>
                </a:solidFill>
                <a:latin typeface="Symbol" charset="2"/>
                <a:ea typeface="Symbol" charset="2"/>
                <a:cs typeface="Symbol" charset="2"/>
              </a:rPr>
              <a:t>)</a:t>
            </a:r>
            <a:endParaRPr lang="en-US" b="1" dirty="0">
              <a:solidFill>
                <a:srgbClr val="C00000"/>
              </a:solidFill>
              <a:latin typeface="Symbol" charset="2"/>
              <a:ea typeface="Symbol" charset="2"/>
              <a:cs typeface="Symbol" charset="2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9" y="4277699"/>
            <a:ext cx="4597057" cy="186910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87086" y="4297857"/>
            <a:ext cx="1564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Sqrt</a:t>
            </a:r>
            <a:r>
              <a:rPr lang="en-US" sz="1600" b="1" dirty="0" smtClean="0"/>
              <a:t>(s)=240 GeV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60853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1544" y="32405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63952" y="3670136"/>
            <a:ext cx="5689847" cy="3051339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b="1" dirty="0" smtClean="0"/>
              <a:t>The discovery of Higgs in 2012 is a milestone of particle physics.</a:t>
            </a:r>
          </a:p>
          <a:p>
            <a:r>
              <a:rPr lang="en-US" altLang="zh-CN" b="1" dirty="0" smtClean="0"/>
              <a:t>The further measurements of the properties of the particle confirm it is SM Higgs. </a:t>
            </a:r>
          </a:p>
          <a:p>
            <a:r>
              <a:rPr lang="en-US" altLang="zh-CN" b="1" dirty="0" smtClean="0"/>
              <a:t>The precision of Higgs measurement is important since the new physics (NP) could introduce a deviation (∆</a:t>
            </a:r>
            <a:r>
              <a:rPr lang="el-GR" altLang="zh-CN" b="1" dirty="0" smtClean="0"/>
              <a:t>~</a:t>
            </a:r>
            <a:r>
              <a:rPr lang="en-US" altLang="zh-CN" b="1" dirty="0" smtClean="0"/>
              <a:t>c</a:t>
            </a:r>
            <a:r>
              <a:rPr lang="el-GR" altLang="zh-CN" b="1" dirty="0" smtClean="0"/>
              <a:t>ν</a:t>
            </a:r>
            <a:r>
              <a:rPr lang="en-US" altLang="zh-CN" b="1" baseline="30000" dirty="0" smtClean="0"/>
              <a:t>2</a:t>
            </a:r>
            <a:r>
              <a:rPr lang="en-US" altLang="zh-CN" b="1" dirty="0" smtClean="0"/>
              <a:t>/M</a:t>
            </a:r>
            <a:r>
              <a:rPr lang="en-US" altLang="zh-CN" b="1" baseline="-25000" dirty="0" smtClean="0"/>
              <a:t>NP </a:t>
            </a:r>
            <a:r>
              <a:rPr lang="en-US" altLang="zh-CN" b="1" baseline="30000" dirty="0" smtClean="0"/>
              <a:t>2</a:t>
            </a:r>
            <a:r>
              <a:rPr lang="en-US" altLang="zh-CN" b="1" dirty="0" smtClean="0"/>
              <a:t>) which is proportional to </a:t>
            </a:r>
            <a:r>
              <a:rPr lang="en-US" altLang="zh-CN" b="1" baseline="-25000" dirty="0" smtClean="0"/>
              <a:t> </a:t>
            </a:r>
            <a:r>
              <a:rPr lang="en-US" altLang="zh-CN" b="1" dirty="0" smtClean="0"/>
              <a:t>1/M</a:t>
            </a:r>
            <a:r>
              <a:rPr lang="en-US" altLang="zh-CN" b="1" baseline="-25000" dirty="0" smtClean="0"/>
              <a:t>NP</a:t>
            </a:r>
            <a:r>
              <a:rPr lang="en-US" altLang="zh-CN" b="1" baseline="30000" dirty="0" smtClean="0"/>
              <a:t>2</a:t>
            </a:r>
            <a:r>
              <a:rPr lang="en-US" altLang="zh-CN" b="1" dirty="0" smtClean="0"/>
              <a:t>.</a:t>
            </a:r>
          </a:p>
          <a:p>
            <a:r>
              <a:rPr lang="en-US" altLang="zh-CN" b="1" dirty="0" smtClean="0"/>
              <a:t>With LHC, some systematics shows the bottleneck, e.g. theoretical sys. , for the precise measurements of the Higgs coupling etc…</a:t>
            </a:r>
          </a:p>
          <a:p>
            <a:r>
              <a:rPr lang="en-US" altLang="zh-CN" b="1" dirty="0" smtClean="0"/>
              <a:t>A lepton collider Higgs factory can provide a direct measurement of the Higgs </a:t>
            </a:r>
            <a:r>
              <a:rPr lang="en-US" altLang="zh-CN" b="1" dirty="0" err="1" smtClean="0"/>
              <a:t>xsection</a:t>
            </a:r>
            <a:r>
              <a:rPr lang="en-US" altLang="zh-CN" b="1" dirty="0" smtClean="0"/>
              <a:t>. </a:t>
            </a:r>
          </a:p>
        </p:txBody>
      </p:sp>
      <p:pic>
        <p:nvPicPr>
          <p:cNvPr id="4" name="Picture 2" descr="https://atlas.web.cern.ch/Atlas/GROUPS/PHYSICS/CONFNOTES/ATLAS-CONF-2012-093/fig_03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5780" y="692696"/>
            <a:ext cx="3908173" cy="302433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1" y="764705"/>
            <a:ext cx="3507363" cy="272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014" y="3673193"/>
            <a:ext cx="2963228" cy="294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7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27" y="3796730"/>
            <a:ext cx="4276436" cy="277580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70856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altLang="zh-CN" sz="2800" dirty="0"/>
              <a:t>Summary of the precision for the measurement  of Higgs</a:t>
            </a:r>
            <a:endParaRPr lang="zh-CN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2744" y="3612964"/>
            <a:ext cx="79411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/>
              <a:t>With combination of  </a:t>
            </a:r>
            <a:r>
              <a:rPr lang="el-GR" altLang="zh-CN" b="1" dirty="0"/>
              <a:t>σ▪</a:t>
            </a:r>
            <a:r>
              <a:rPr lang="en-US" altLang="zh-CN" b="1" dirty="0"/>
              <a:t>Br of </a:t>
            </a:r>
            <a:r>
              <a:rPr lang="el-GR" altLang="zh-CN" b="1" dirty="0"/>
              <a:t>νν</a:t>
            </a:r>
            <a:r>
              <a:rPr lang="en-US" altLang="zh-CN" b="1" dirty="0"/>
              <a:t>H(→bb) /Br(H-&gt;bb)/Br(H-&gt;</a:t>
            </a:r>
            <a:r>
              <a:rPr lang="en-US" altLang="zh-CN" b="1" dirty="0" err="1"/>
              <a:t>ww</a:t>
            </a:r>
            <a:r>
              <a:rPr lang="en-US" altLang="zh-CN" b="1" dirty="0"/>
              <a:t>) and the direct measurement, </a:t>
            </a:r>
            <a:r>
              <a:rPr lang="en-US" altLang="zh-CN" b="1" dirty="0" smtClean="0"/>
              <a:t>one </a:t>
            </a:r>
            <a:r>
              <a:rPr lang="en-US" altLang="zh-CN" b="1" dirty="0"/>
              <a:t>can obtain the decay width of Higgs with the precision at </a:t>
            </a:r>
            <a:r>
              <a:rPr lang="en-US" altLang="zh-CN" b="1" dirty="0" smtClean="0"/>
              <a:t>~3%.</a:t>
            </a: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/>
              <a:t>The measurement of Br is done by introducing the uncertainty of </a:t>
            </a:r>
            <a:r>
              <a:rPr lang="en-US" altLang="zh-CN" b="1" dirty="0" err="1"/>
              <a:t>xsection</a:t>
            </a:r>
            <a:r>
              <a:rPr lang="en-US" altLang="zh-CN" b="1" dirty="0"/>
              <a:t> of ZH from  the </a:t>
            </a:r>
            <a:r>
              <a:rPr lang="en-US" altLang="zh-CN" b="1" dirty="0" smtClean="0"/>
              <a:t>direct </a:t>
            </a:r>
            <a:r>
              <a:rPr lang="en-US" altLang="zh-CN" b="1" dirty="0"/>
              <a:t>measurement </a:t>
            </a:r>
            <a:r>
              <a:rPr lang="en-US" altLang="zh-CN" b="1" dirty="0" smtClean="0"/>
              <a:t>around sub-</a:t>
            </a:r>
            <a:r>
              <a:rPr lang="en-US" altLang="zh-CN" b="1" dirty="0" err="1" smtClean="0"/>
              <a:t>precent</a:t>
            </a:r>
            <a:r>
              <a:rPr lang="en-US" altLang="zh-CN" b="1" dirty="0" smtClean="0"/>
              <a:t> level. </a:t>
            </a: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/>
              <a:t> Most precisions are a few percent or lower (bb, invisible),  </a:t>
            </a:r>
            <a:r>
              <a:rPr lang="en-US" altLang="zh-CN" b="1" dirty="0" smtClean="0"/>
              <a:t>                       allowing </a:t>
            </a:r>
            <a:r>
              <a:rPr lang="en-US" altLang="zh-CN" b="1" dirty="0"/>
              <a:t>us to be sensitive to BSM </a:t>
            </a:r>
            <a:r>
              <a:rPr lang="en-US" altLang="zh-CN" b="1" dirty="0" smtClean="0"/>
              <a:t> </a:t>
            </a:r>
            <a:r>
              <a:rPr lang="en-US" altLang="zh-CN" b="1" dirty="0"/>
              <a:t>deviation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/>
              <a:t>In comparison with HL-LHC, </a:t>
            </a:r>
            <a:r>
              <a:rPr lang="en-US" altLang="zh-CN" b="1" dirty="0" err="1" smtClean="0"/>
              <a:t>e</a:t>
            </a:r>
            <a:r>
              <a:rPr lang="en-US" altLang="zh-CN" b="1" baseline="30000" dirty="0" err="1" smtClean="0"/>
              <a:t>+</a:t>
            </a:r>
            <a:r>
              <a:rPr lang="en-US" altLang="zh-CN" b="1" dirty="0" err="1" smtClean="0"/>
              <a:t>e</a:t>
            </a:r>
            <a:r>
              <a:rPr lang="en-US" altLang="zh-CN" b="1" baseline="30000" dirty="0" smtClean="0"/>
              <a:t>-</a:t>
            </a:r>
            <a:r>
              <a:rPr lang="en-US" altLang="zh-CN" b="1" dirty="0" smtClean="0"/>
              <a:t> machine </a:t>
            </a:r>
            <a:r>
              <a:rPr lang="en-US" altLang="zh-CN" b="1" dirty="0"/>
              <a:t>is expected to have much better performance in the </a:t>
            </a:r>
            <a:r>
              <a:rPr lang="en-US" altLang="zh-CN" b="1" dirty="0" smtClean="0"/>
              <a:t>measurements </a:t>
            </a:r>
            <a:r>
              <a:rPr lang="en-US" altLang="zh-CN" b="1" dirty="0"/>
              <a:t>of the coupling </a:t>
            </a:r>
            <a:r>
              <a:rPr lang="en-US" altLang="zh-CN" b="1" dirty="0" smtClean="0"/>
              <a:t>constants</a:t>
            </a:r>
            <a:r>
              <a:rPr lang="en-US" altLang="zh-CN" b="1" baseline="-25000" dirty="0" smtClean="0"/>
              <a:t> </a:t>
            </a:r>
            <a:r>
              <a:rPr lang="en-US" altLang="zh-CN" b="1" dirty="0"/>
              <a:t>.</a:t>
            </a:r>
            <a:endParaRPr lang="en-US" altLang="zh-CN" b="1" baseline="-25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4" y="767616"/>
            <a:ext cx="4112658" cy="2611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783" y="829313"/>
            <a:ext cx="3664688" cy="2426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872" y="654855"/>
            <a:ext cx="4224002" cy="276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2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1"/>
          <p:cNvSpPr>
            <a:spLocks noGrp="1"/>
          </p:cNvSpPr>
          <p:nvPr>
            <p:ph type="title"/>
          </p:nvPr>
        </p:nvSpPr>
        <p:spPr>
          <a:xfrm>
            <a:off x="351503" y="-80948"/>
            <a:ext cx="10515600" cy="735371"/>
          </a:xfrm>
        </p:spPr>
        <p:txBody>
          <a:bodyPr/>
          <a:lstStyle/>
          <a:p>
            <a:r>
              <a:rPr lang="en-US" altLang="zh-CN"/>
              <a:t>Channels</a:t>
            </a:r>
            <a:r>
              <a:rPr lang="zh-CN" altLang="en-US" dirty="0"/>
              <a:t> </a:t>
            </a:r>
            <a:r>
              <a:rPr lang="en-US" altLang="zh-CN" dirty="0"/>
              <a:t> </a:t>
            </a:r>
            <a:r>
              <a:rPr lang="en-US" altLang="zh-CN" sz="1800" dirty="0">
                <a:solidFill>
                  <a:srgbClr val="FF0000"/>
                </a:solidFill>
              </a:rPr>
              <a:t>(now 36)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  <p:sp>
        <p:nvSpPr>
          <p:cNvPr id="23555" name="幻灯片编号占位符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fld id="{9E136C04-7DDE-7045-8D93-A06CBAB9ABF3}" type="slidenum">
              <a:rPr kumimoji="0" lang="zh-CN" altLang="en-US" sz="1200">
                <a:solidFill>
                  <a:srgbClr val="898989"/>
                </a:solidFill>
              </a:rPr>
              <a:pPr/>
              <a:t>21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134643" y="813092"/>
          <a:ext cx="5838452" cy="4943339"/>
        </p:xfrm>
        <a:graphic>
          <a:graphicData uri="http://schemas.openxmlformats.org/drawingml/2006/table">
            <a:tbl>
              <a:tblPr/>
              <a:tblGrid>
                <a:gridCol w="531092"/>
                <a:gridCol w="529904"/>
                <a:gridCol w="531093"/>
                <a:gridCol w="531092"/>
                <a:gridCol w="531093"/>
                <a:gridCol w="529904"/>
                <a:gridCol w="531092"/>
                <a:gridCol w="531093"/>
                <a:gridCol w="531092"/>
                <a:gridCol w="529904"/>
                <a:gridCol w="531093"/>
              </a:tblGrid>
              <a:tr h="189203"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Signal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Observed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8200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Who takes charge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Last update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engXian" charset="-122"/>
                        <a:ea typeface="黑体" charset="-122"/>
                      </a:endParaRPr>
                    </a:p>
                  </a:txBody>
                  <a:tcPr marL="5455" marR="5455" marT="54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Signal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Observed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8200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Who takes charge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Last update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31490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Z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H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engXian" charset="-122"/>
                        <a:ea typeface="黑体" charset="-122"/>
                      </a:endParaRPr>
                    </a:p>
                  </a:txBody>
                  <a:tcPr marL="5455" marR="5455" marT="54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Z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H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203">
                <a:tc gridSpan="5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H-&gt;qq 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engXian" charset="-122"/>
                        <a:ea typeface="黑体" charset="-122"/>
                      </a:endParaRPr>
                    </a:p>
                  </a:txBody>
                  <a:tcPr marL="5455" marR="5455" marT="54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H-&gt;WW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203">
                <a:tc row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ee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bb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21441</a:t>
                      </a:r>
                    </a:p>
                  </a:txBody>
                  <a:tcPr marL="5455" marR="5455" marT="54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Baiyu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2017.7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engXian" charset="-122"/>
                        <a:ea typeface="黑体" charset="-122"/>
                      </a:endParaRPr>
                    </a:p>
                  </a:txBody>
                  <a:tcPr marL="5455" marR="5455" marT="54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zh-CN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μμ</a:t>
                      </a:r>
                      <a:endParaRPr kumimoji="0" lang="el-GR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 charset="-122"/>
                      </a:endParaRP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μvμv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52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1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Libo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1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2017.4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2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cc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983</a:t>
                      </a:r>
                    </a:p>
                  </a:txBody>
                  <a:tcPr marL="5455" marR="5455" marT="54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engXian" charset="-122"/>
                        <a:ea typeface="黑体" charset="-122"/>
                      </a:endParaRPr>
                    </a:p>
                  </a:txBody>
                  <a:tcPr marL="5455" marR="5455" marT="54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evev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36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2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gg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2965</a:t>
                      </a:r>
                    </a:p>
                  </a:txBody>
                  <a:tcPr marL="5455" marR="5455" marT="54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engXian" charset="-122"/>
                        <a:ea typeface="黑体" charset="-122"/>
                      </a:endParaRPr>
                    </a:p>
                  </a:txBody>
                  <a:tcPr marL="5455" marR="5455" marT="54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evμv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105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8309">
                <a:tc row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μμ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bb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29771</a:t>
                      </a:r>
                    </a:p>
                  </a:txBody>
                  <a:tcPr marL="5455" marR="5455" marT="54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engXian" charset="-122"/>
                        <a:ea typeface="黑体" charset="-122"/>
                      </a:endParaRPr>
                    </a:p>
                  </a:txBody>
                  <a:tcPr marL="5455" marR="5455" marT="54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evqq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663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2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cc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1514</a:t>
                      </a:r>
                    </a:p>
                  </a:txBody>
                  <a:tcPr marL="5455" marR="5455" marT="54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engXian" charset="-122"/>
                        <a:ea typeface="黑体" charset="-122"/>
                      </a:endParaRPr>
                    </a:p>
                  </a:txBody>
                  <a:tcPr marL="5455" marR="5455" marT="54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μvqq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717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2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gg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4380</a:t>
                      </a:r>
                    </a:p>
                  </a:txBody>
                  <a:tcPr marL="5455" marR="5455" marT="54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engXian" charset="-122"/>
                        <a:ea typeface="黑体" charset="-122"/>
                      </a:endParaRPr>
                    </a:p>
                  </a:txBody>
                  <a:tcPr marL="5455" marR="5455" marT="54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ee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μvμv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44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203">
                <a:tc row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qq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bb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176478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engXian" charset="-122"/>
                        <a:ea typeface="黑体" charset="-122"/>
                      </a:endParaRPr>
                    </a:p>
                  </a:txBody>
                  <a:tcPr marL="5455" marR="5455" marT="54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evev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22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2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cc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8256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engXian" charset="-122"/>
                        <a:ea typeface="黑体" charset="-122"/>
                      </a:endParaRPr>
                    </a:p>
                  </a:txBody>
                  <a:tcPr marL="5455" marR="5455" marT="54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evμv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81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2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gg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25244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engXian" charset="-122"/>
                        <a:ea typeface="黑体" charset="-122"/>
                      </a:endParaRPr>
                    </a:p>
                  </a:txBody>
                  <a:tcPr marL="5455" marR="5455" marT="54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evqq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612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203">
                <a:tc row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vv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bb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69820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engXian" charset="-122"/>
                        <a:ea typeface="黑体" charset="-122"/>
                      </a:endParaRPr>
                    </a:p>
                  </a:txBody>
                  <a:tcPr marL="5455" marR="5455" marT="54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μvqq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684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2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cc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3029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engXian" charset="-122"/>
                        <a:ea typeface="黑体" charset="-122"/>
                      </a:endParaRPr>
                    </a:p>
                  </a:txBody>
                  <a:tcPr marL="5455" marR="5455" marT="54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vv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qqqq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9022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2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gg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9522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engXian" charset="-122"/>
                        <a:ea typeface="黑体" charset="-122"/>
                      </a:endParaRPr>
                    </a:p>
                  </a:txBody>
                  <a:tcPr marL="5455" marR="5455" marT="54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engXian" charset="-122"/>
                        <a:ea typeface="黑体" charset="-122"/>
                      </a:endParaRPr>
                    </a:p>
                  </a:txBody>
                  <a:tcPr marL="5455" marR="5455" marT="545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engXian" charset="-122"/>
                        <a:ea typeface="黑体" charset="-122"/>
                      </a:endParaRPr>
                    </a:p>
                  </a:txBody>
                  <a:tcPr marL="5455" marR="5455" marT="545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engXian" charset="-122"/>
                        <a:ea typeface="黑体" charset="-122"/>
                      </a:endParaRPr>
                    </a:p>
                  </a:txBody>
                  <a:tcPr marL="5455" marR="5455" marT="545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engXian" charset="-122"/>
                        <a:ea typeface="黑体" charset="-122"/>
                      </a:endParaRPr>
                    </a:p>
                  </a:txBody>
                  <a:tcPr marL="5455" marR="5455" marT="545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engXian" charset="-122"/>
                        <a:ea typeface="黑体" charset="-122"/>
                      </a:endParaRPr>
                    </a:p>
                  </a:txBody>
                  <a:tcPr marL="5455" marR="5455" marT="545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203">
                <a:tc gridSpan="5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H→γγ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engXian" charset="-122"/>
                        <a:ea typeface="黑体" charset="-122"/>
                      </a:endParaRPr>
                    </a:p>
                  </a:txBody>
                  <a:tcPr marL="5455" marR="5455" marT="54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H-&gt;ZZ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20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ll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γγ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90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Feng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2015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engXian" charset="-122"/>
                        <a:ea typeface="黑体" charset="-122"/>
                      </a:endParaRPr>
                    </a:p>
                  </a:txBody>
                  <a:tcPr marL="5455" marR="5455" marT="54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vv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μμjj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190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Yuqian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2016.9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87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vv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328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engXian" charset="-122"/>
                        <a:ea typeface="黑体" charset="-122"/>
                      </a:endParaRPr>
                    </a:p>
                  </a:txBody>
                  <a:tcPr marL="5455" marR="5455" marT="54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μμ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vvjj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209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87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qq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828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Yitian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2017.4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engXian" charset="-122"/>
                        <a:ea typeface="黑体" charset="-122"/>
                      </a:endParaRPr>
                    </a:p>
                  </a:txBody>
                  <a:tcPr marL="5455" marR="5455" marT="54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ee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vvjj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72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871">
                <a:tc gridSpan="5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H→ll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engXian" charset="-122"/>
                        <a:ea typeface="黑体" charset="-122"/>
                      </a:endParaRPr>
                    </a:p>
                  </a:txBody>
                  <a:tcPr marL="5455" marR="5455" marT="54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H-&gt;Invisible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87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μμ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ττ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2113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Dan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2017.7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engXian" charset="-122"/>
                        <a:ea typeface="黑体" charset="-122"/>
                      </a:endParaRPr>
                    </a:p>
                  </a:txBody>
                  <a:tcPr marL="5455" marR="5455" marT="54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qq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vvvv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291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MoXin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2017.7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87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qq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36024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engXian" charset="-122"/>
                        <a:ea typeface="黑体" charset="-122"/>
                      </a:endParaRPr>
                    </a:p>
                  </a:txBody>
                  <a:tcPr marL="5455" marR="5455" marT="54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ee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13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20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nn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12478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engXian" charset="-122"/>
                        <a:ea typeface="黑体" charset="-122"/>
                      </a:endParaRPr>
                    </a:p>
                  </a:txBody>
                  <a:tcPr marL="5455" marR="5455" marT="54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μμ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24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20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Inc.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μμ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47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Zhenwei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2016.8</a:t>
                      </a:r>
                    </a:p>
                  </a:txBody>
                  <a:tcPr marL="5455" marR="5455" marT="54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engXian" charset="-122"/>
                        <a:ea typeface="黑体" charset="-122"/>
                      </a:endParaRPr>
                    </a:p>
                  </a:txBody>
                  <a:tcPr marL="5455" marR="5455" marT="54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engXian" charset="-122"/>
                        <a:ea typeface="黑体" charset="-122"/>
                      </a:endParaRPr>
                    </a:p>
                  </a:txBody>
                  <a:tcPr marL="5455" marR="5455" marT="545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engXian" charset="-122"/>
                        <a:ea typeface="黑体" charset="-122"/>
                      </a:endParaRPr>
                    </a:p>
                  </a:txBody>
                  <a:tcPr marL="5455" marR="5455" marT="545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engXian" charset="-122"/>
                        <a:ea typeface="黑体" charset="-122"/>
                      </a:endParaRPr>
                    </a:p>
                  </a:txBody>
                  <a:tcPr marL="5455" marR="5455" marT="545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engXian" charset="-122"/>
                        <a:ea typeface="黑体" charset="-122"/>
                      </a:endParaRPr>
                    </a:p>
                  </a:txBody>
                  <a:tcPr marL="5455" marR="5455" marT="545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kumimoji="1" sz="1600">
                          <a:solidFill>
                            <a:schemeClr val="tx1"/>
                          </a:solidFill>
                          <a:latin typeface="Calibri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engXian" charset="-122"/>
                        <a:ea typeface="黑体" charset="-122"/>
                      </a:endParaRPr>
                    </a:p>
                  </a:txBody>
                  <a:tcPr marL="5455" marR="5455" marT="545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93369" y="8932"/>
            <a:ext cx="6402458" cy="7448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Manpower</a:t>
            </a:r>
            <a:r>
              <a:rPr lang="en-US" sz="2800" dirty="0" err="1"/>
              <a:t>s</a:t>
            </a:r>
            <a:r>
              <a:rPr lang="en-US" sz="2800" dirty="0" smtClean="0"/>
              <a:t> now (or people interested) : </a:t>
            </a:r>
          </a:p>
          <a:p>
            <a:r>
              <a:rPr lang="en-US" dirty="0" smtClean="0"/>
              <a:t>H-&gt;</a:t>
            </a:r>
            <a:r>
              <a:rPr lang="en-US" dirty="0" err="1" smtClean="0"/>
              <a:t>bb,cc,gg</a:t>
            </a:r>
            <a:r>
              <a:rPr lang="en-US" dirty="0" smtClean="0"/>
              <a:t>  </a:t>
            </a:r>
            <a:r>
              <a:rPr lang="en-US" b="1" dirty="0" smtClean="0">
                <a:solidFill>
                  <a:srgbClr val="C00000"/>
                </a:solidFill>
              </a:rPr>
              <a:t>Yu Bai </a:t>
            </a:r>
            <a:r>
              <a:rPr lang="en-US" dirty="0" smtClean="0"/>
              <a:t>(Southeast Univ.),Chunhui Chen (Iowa)</a:t>
            </a:r>
          </a:p>
          <a:p>
            <a:r>
              <a:rPr lang="en-US" dirty="0" smtClean="0"/>
              <a:t>H-&gt;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gg            </a:t>
            </a:r>
            <a:r>
              <a:rPr lang="en-US" b="1" dirty="0" err="1" smtClean="0">
                <a:solidFill>
                  <a:srgbClr val="C00000"/>
                </a:solidFill>
              </a:rPr>
              <a:t>Fangyi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Guo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(IHEP)</a:t>
            </a:r>
          </a:p>
          <a:p>
            <a:r>
              <a:rPr lang="en-US" dirty="0" smtClean="0"/>
              <a:t>H-&gt;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tt</a:t>
            </a:r>
            <a:r>
              <a:rPr lang="en-US" dirty="0" smtClean="0"/>
              <a:t>             </a:t>
            </a:r>
            <a:r>
              <a:rPr lang="en-US" b="1" dirty="0" smtClean="0">
                <a:solidFill>
                  <a:srgbClr val="C00000"/>
                </a:solidFill>
              </a:rPr>
              <a:t>Dan Yu </a:t>
            </a:r>
            <a:r>
              <a:rPr lang="en-US" dirty="0" smtClean="0"/>
              <a:t>(IHEP),</a:t>
            </a:r>
            <a:r>
              <a:rPr lang="en-US" dirty="0" smtClean="0">
                <a:solidFill>
                  <a:srgbClr val="C00000"/>
                </a:solidFill>
              </a:rPr>
              <a:t> Xin Chen </a:t>
            </a:r>
            <a:r>
              <a:rPr lang="en-US" dirty="0" smtClean="0"/>
              <a:t>(Tsinghua)</a:t>
            </a:r>
          </a:p>
          <a:p>
            <a:r>
              <a:rPr lang="en-US" dirty="0" smtClean="0"/>
              <a:t>H-&gt;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mm          </a:t>
            </a:r>
            <a:r>
              <a:rPr lang="en-US" b="1" dirty="0" err="1" smtClean="0">
                <a:solidFill>
                  <a:srgbClr val="C00000"/>
                </a:solidFill>
              </a:rPr>
              <a:t>Kaili</a:t>
            </a:r>
            <a:r>
              <a:rPr lang="en-US" b="1" dirty="0" smtClean="0">
                <a:solidFill>
                  <a:srgbClr val="C00000"/>
                </a:solidFill>
              </a:rPr>
              <a:t> Zhang </a:t>
            </a:r>
            <a:r>
              <a:rPr lang="en-US" dirty="0" smtClean="0"/>
              <a:t>(IHEP), </a:t>
            </a:r>
            <a:r>
              <a:rPr lang="en-US" dirty="0" err="1" smtClean="0">
                <a:solidFill>
                  <a:srgbClr val="C00000"/>
                </a:solidFill>
              </a:rPr>
              <a:t>Haifeng</a:t>
            </a:r>
            <a:r>
              <a:rPr lang="en-US" dirty="0" smtClean="0">
                <a:solidFill>
                  <a:srgbClr val="C00000"/>
                </a:solidFill>
              </a:rPr>
              <a:t>  Li </a:t>
            </a:r>
            <a:r>
              <a:rPr lang="en-US" altLang="zh-CN" dirty="0" smtClean="0">
                <a:solidFill>
                  <a:srgbClr val="C00000"/>
                </a:solidFill>
              </a:rPr>
              <a:t>&amp;</a:t>
            </a:r>
            <a:r>
              <a:rPr lang="zh-CN" altLang="en-US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Boqun</a:t>
            </a:r>
            <a:r>
              <a:rPr lang="en-US" b="1" dirty="0" smtClean="0">
                <a:solidFill>
                  <a:srgbClr val="C00000"/>
                </a:solidFill>
              </a:rPr>
              <a:t> Liu</a:t>
            </a:r>
            <a:r>
              <a:rPr lang="en-US" dirty="0" smtClean="0"/>
              <a:t>(Shandong)</a:t>
            </a:r>
          </a:p>
          <a:p>
            <a:r>
              <a:rPr lang="en-US" dirty="0" smtClean="0"/>
              <a:t>H-&gt;WW          </a:t>
            </a:r>
            <a:r>
              <a:rPr lang="en-US" b="1" dirty="0" smtClean="0">
                <a:solidFill>
                  <a:srgbClr val="C00000"/>
                </a:solidFill>
              </a:rPr>
              <a:t>Tong Li </a:t>
            </a:r>
            <a:r>
              <a:rPr lang="en-US" dirty="0" smtClean="0">
                <a:solidFill>
                  <a:srgbClr val="C00000"/>
                </a:solidFill>
              </a:rPr>
              <a:t>&amp; </a:t>
            </a:r>
            <a:r>
              <a:rPr lang="en-US" dirty="0" err="1" smtClean="0">
                <a:solidFill>
                  <a:srgbClr val="C00000"/>
                </a:solidFill>
              </a:rPr>
              <a:t>Lianliang</a:t>
            </a:r>
            <a:r>
              <a:rPr lang="en-US" dirty="0" smtClean="0">
                <a:solidFill>
                  <a:srgbClr val="C00000"/>
                </a:solidFill>
              </a:rPr>
              <a:t> Ma(</a:t>
            </a:r>
            <a:r>
              <a:rPr lang="en-US" dirty="0" smtClean="0"/>
              <a:t>Shandong)</a:t>
            </a:r>
          </a:p>
          <a:p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                       Nikos </a:t>
            </a:r>
            <a:r>
              <a:rPr lang="en-US" dirty="0" err="1" smtClean="0">
                <a:solidFill>
                  <a:srgbClr val="C00000"/>
                </a:solidFill>
              </a:rPr>
              <a:t>Rompotis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(Liverpool)</a:t>
            </a:r>
          </a:p>
          <a:p>
            <a:r>
              <a:rPr lang="en-US" dirty="0" smtClean="0"/>
              <a:t>H-&gt;ZZ              </a:t>
            </a:r>
            <a:r>
              <a:rPr lang="en-US" b="1" dirty="0" err="1" smtClean="0">
                <a:solidFill>
                  <a:srgbClr val="C00000"/>
                </a:solidFill>
              </a:rPr>
              <a:t>Ryuta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Kiuchi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(IHEP), </a:t>
            </a:r>
            <a:r>
              <a:rPr lang="en-US" dirty="0" smtClean="0">
                <a:solidFill>
                  <a:srgbClr val="C00000"/>
                </a:solidFill>
              </a:rPr>
              <a:t>Xin Shi</a:t>
            </a:r>
            <a:r>
              <a:rPr lang="en-US" dirty="0" smtClean="0"/>
              <a:t>(IHEP)</a:t>
            </a:r>
          </a:p>
          <a:p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                       Shih-</a:t>
            </a:r>
            <a:r>
              <a:rPr lang="en-US" dirty="0" err="1" smtClean="0">
                <a:solidFill>
                  <a:srgbClr val="C00000"/>
                </a:solidFill>
              </a:rPr>
              <a:t>Chieh</a:t>
            </a:r>
            <a:r>
              <a:rPr lang="en-US" dirty="0" smtClean="0">
                <a:solidFill>
                  <a:srgbClr val="C00000"/>
                </a:solidFill>
              </a:rPr>
              <a:t> Hsu &amp; </a:t>
            </a:r>
            <a:r>
              <a:rPr lang="en-US" b="1" dirty="0" smtClean="0">
                <a:solidFill>
                  <a:srgbClr val="C00000"/>
                </a:solidFill>
              </a:rPr>
              <a:t>Alex </a:t>
            </a:r>
            <a:r>
              <a:rPr lang="en-US" b="1" dirty="0" err="1" smtClean="0">
                <a:solidFill>
                  <a:srgbClr val="C00000"/>
                </a:solidFill>
              </a:rPr>
              <a:t>Schuy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(Washington)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</a:t>
            </a:r>
            <a:r>
              <a:rPr lang="en-US" dirty="0" err="1" smtClean="0">
                <a:solidFill>
                  <a:srgbClr val="C00000"/>
                </a:solidFill>
              </a:rPr>
              <a:t>Zhuoni</a:t>
            </a:r>
            <a:r>
              <a:rPr lang="en-US" dirty="0" smtClean="0">
                <a:solidFill>
                  <a:srgbClr val="C00000"/>
                </a:solidFill>
              </a:rPr>
              <a:t> Qian </a:t>
            </a:r>
            <a:r>
              <a:rPr lang="en-US" dirty="0" smtClean="0"/>
              <a:t>(Pittsburgh), </a:t>
            </a:r>
            <a:r>
              <a:rPr lang="en-US" dirty="0" err="1" smtClean="0">
                <a:solidFill>
                  <a:srgbClr val="C00000"/>
                </a:solidFill>
              </a:rPr>
              <a:t>Yanyan</a:t>
            </a:r>
            <a:r>
              <a:rPr lang="en-US" dirty="0" smtClean="0">
                <a:solidFill>
                  <a:srgbClr val="C00000"/>
                </a:solidFill>
              </a:rPr>
              <a:t> Gao </a:t>
            </a:r>
            <a:r>
              <a:rPr lang="en-US" dirty="0" smtClean="0"/>
              <a:t>(Liverpool)</a:t>
            </a:r>
          </a:p>
          <a:p>
            <a:r>
              <a:rPr lang="en-US" dirty="0" smtClean="0"/>
              <a:t>WW fusion     </a:t>
            </a:r>
            <a:r>
              <a:rPr lang="en-US" b="1" dirty="0" err="1" smtClean="0">
                <a:solidFill>
                  <a:srgbClr val="C00000"/>
                </a:solidFill>
              </a:rPr>
              <a:t>Hao</a:t>
            </a:r>
            <a:r>
              <a:rPr lang="en-US" b="1" dirty="0" smtClean="0">
                <a:solidFill>
                  <a:srgbClr val="C00000"/>
                </a:solidFill>
              </a:rPr>
              <a:t> Liang </a:t>
            </a:r>
            <a:r>
              <a:rPr lang="en-US" dirty="0" smtClean="0"/>
              <a:t>(IHEP)              </a:t>
            </a:r>
          </a:p>
          <a:p>
            <a:r>
              <a:rPr lang="en-US" dirty="0"/>
              <a:t>H-</a:t>
            </a:r>
            <a:r>
              <a:rPr lang="en-US" dirty="0" smtClean="0"/>
              <a:t>&gt;Invisible    </a:t>
            </a:r>
            <a:r>
              <a:rPr lang="en-US" dirty="0" smtClean="0">
                <a:solidFill>
                  <a:srgbClr val="C00000"/>
                </a:solidFill>
              </a:rPr>
              <a:t>Xin Shi &amp; </a:t>
            </a:r>
            <a:r>
              <a:rPr lang="en-US" b="1" dirty="0" err="1" smtClean="0">
                <a:solidFill>
                  <a:srgbClr val="C00000"/>
                </a:solidFill>
              </a:rPr>
              <a:t>Maoqian</a:t>
            </a:r>
            <a:r>
              <a:rPr lang="en-US" b="1" dirty="0" smtClean="0">
                <a:solidFill>
                  <a:srgbClr val="C00000"/>
                </a:solidFill>
              </a:rPr>
              <a:t> Jing  </a:t>
            </a:r>
            <a:r>
              <a:rPr lang="en-US" dirty="0" smtClean="0"/>
              <a:t>(IHEP)</a:t>
            </a:r>
          </a:p>
          <a:p>
            <a:r>
              <a:rPr lang="en-US" dirty="0" smtClean="0"/>
              <a:t>H-&gt;</a:t>
            </a:r>
            <a:r>
              <a:rPr lang="en-US" dirty="0" err="1" smtClean="0"/>
              <a:t>Z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 smtClean="0"/>
              <a:t>               </a:t>
            </a:r>
            <a:r>
              <a:rPr lang="en-US" b="1" dirty="0" err="1">
                <a:solidFill>
                  <a:srgbClr val="C00000"/>
                </a:solidFill>
              </a:rPr>
              <a:t>Weiming</a:t>
            </a:r>
            <a:r>
              <a:rPr lang="en-US" b="1" dirty="0">
                <a:solidFill>
                  <a:srgbClr val="C00000"/>
                </a:solidFill>
              </a:rPr>
              <a:t> Yao </a:t>
            </a:r>
            <a:r>
              <a:rPr lang="en-US" dirty="0" smtClean="0"/>
              <a:t>(LBNL)</a:t>
            </a:r>
          </a:p>
          <a:p>
            <a:r>
              <a:rPr lang="en-US" dirty="0" smtClean="0"/>
              <a:t>Combination : </a:t>
            </a:r>
            <a:r>
              <a:rPr lang="en-US" b="1" dirty="0" err="1" smtClean="0">
                <a:solidFill>
                  <a:srgbClr val="C00000"/>
                </a:solidFill>
              </a:rPr>
              <a:t>Kaili</a:t>
            </a:r>
            <a:r>
              <a:rPr lang="en-US" b="1" dirty="0" smtClean="0">
                <a:solidFill>
                  <a:srgbClr val="C00000"/>
                </a:solidFill>
              </a:rPr>
              <a:t> Zhang </a:t>
            </a:r>
            <a:r>
              <a:rPr lang="en-US" dirty="0" smtClean="0"/>
              <a:t>(IHEP), </a:t>
            </a:r>
            <a:r>
              <a:rPr lang="en-US" dirty="0" err="1" smtClean="0">
                <a:solidFill>
                  <a:srgbClr val="C00000"/>
                </a:solidFill>
              </a:rPr>
              <a:t>Jin</a:t>
            </a:r>
            <a:r>
              <a:rPr lang="en-US" dirty="0" smtClean="0">
                <a:solidFill>
                  <a:srgbClr val="C00000"/>
                </a:solidFill>
              </a:rPr>
              <a:t> Wang </a:t>
            </a:r>
            <a:r>
              <a:rPr lang="en-US" dirty="0" smtClean="0"/>
              <a:t>(</a:t>
            </a:r>
            <a:r>
              <a:rPr lang="en-US" dirty="0" err="1" smtClean="0"/>
              <a:t>Syndney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Interpretation:  </a:t>
            </a:r>
            <a:r>
              <a:rPr lang="en-US" dirty="0" err="1" smtClean="0">
                <a:solidFill>
                  <a:srgbClr val="C00000"/>
                </a:solidFill>
              </a:rPr>
              <a:t>Liantao</a:t>
            </a:r>
            <a:r>
              <a:rPr lang="en-US" dirty="0" smtClean="0">
                <a:solidFill>
                  <a:srgbClr val="C00000"/>
                </a:solidFill>
              </a:rPr>
              <a:t> Wang </a:t>
            </a:r>
            <a:r>
              <a:rPr lang="en-US" dirty="0" smtClean="0"/>
              <a:t>(Chicago), </a:t>
            </a:r>
            <a:r>
              <a:rPr lang="en-US" dirty="0" err="1" smtClean="0">
                <a:solidFill>
                  <a:srgbClr val="C00000"/>
                </a:solidFill>
              </a:rPr>
              <a:t>Shufang</a:t>
            </a:r>
            <a:r>
              <a:rPr lang="en-US" dirty="0" smtClean="0">
                <a:solidFill>
                  <a:srgbClr val="C00000"/>
                </a:solidFill>
              </a:rPr>
              <a:t> Su </a:t>
            </a:r>
            <a:r>
              <a:rPr lang="en-US" dirty="0" smtClean="0"/>
              <a:t>(Arizona)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</a:t>
            </a:r>
            <a:r>
              <a:rPr lang="en-US" dirty="0" smtClean="0">
                <a:solidFill>
                  <a:srgbClr val="C00000"/>
                </a:solidFill>
              </a:rPr>
              <a:t>Tao Han </a:t>
            </a:r>
            <a:r>
              <a:rPr lang="en-US" dirty="0" smtClean="0"/>
              <a:t>(Pittsburgh), </a:t>
            </a:r>
            <a:r>
              <a:rPr lang="en-US" dirty="0" smtClean="0">
                <a:solidFill>
                  <a:srgbClr val="C00000"/>
                </a:solidFill>
              </a:rPr>
              <a:t>Tao Liu</a:t>
            </a:r>
            <a:r>
              <a:rPr lang="en-US" dirty="0" smtClean="0"/>
              <a:t>(HKUST), 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           </a:t>
            </a:r>
            <a:r>
              <a:rPr lang="en-US" altLang="zh-CN" b="1" dirty="0">
                <a:solidFill>
                  <a:srgbClr val="FF0000"/>
                </a:solidFill>
              </a:rPr>
              <a:t>Zhen Liu 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Fermilab</a:t>
            </a:r>
            <a:r>
              <a:rPr lang="en-US" altLang="zh-CN" dirty="0" smtClean="0"/>
              <a:t>), </a:t>
            </a:r>
            <a:r>
              <a:rPr lang="en-US" b="1" dirty="0" err="1" smtClean="0">
                <a:solidFill>
                  <a:srgbClr val="C00000"/>
                </a:solidFill>
              </a:rPr>
              <a:t>Jiayin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Gu</a:t>
            </a:r>
            <a:r>
              <a:rPr lang="en-US" dirty="0" smtClean="0"/>
              <a:t>(DESY),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Weekly Meetings </a:t>
            </a:r>
            <a:r>
              <a:rPr lang="en-US" dirty="0"/>
              <a:t> </a:t>
            </a:r>
            <a:r>
              <a:rPr lang="en-US" dirty="0" smtClean="0"/>
              <a:t>on Thursday night (9pm, Beijing) towards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Higgs white paper and contribution to CDR </a:t>
            </a:r>
          </a:p>
          <a:p>
            <a:r>
              <a:rPr lang="en-US" b="1" dirty="0" err="1" smtClean="0">
                <a:solidFill>
                  <a:srgbClr val="00B050"/>
                </a:solidFill>
              </a:rPr>
              <a:t>cepc-physics@maillist.ihep.ac.cn</a:t>
            </a:r>
            <a:endParaRPr lang="en-US" dirty="0" smtClean="0"/>
          </a:p>
          <a:p>
            <a:r>
              <a:rPr lang="en-US" dirty="0" smtClean="0"/>
              <a:t>Coordinators for the efforts: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Jianming</a:t>
            </a:r>
            <a:r>
              <a:rPr lang="en-US" dirty="0" smtClean="0">
                <a:solidFill>
                  <a:srgbClr val="C00000"/>
                </a:solidFill>
              </a:rPr>
              <a:t> Qian </a:t>
            </a:r>
            <a:r>
              <a:rPr lang="en-US" dirty="0" smtClean="0"/>
              <a:t>(Michigan), </a:t>
            </a:r>
            <a:r>
              <a:rPr lang="en-US" dirty="0" err="1" smtClean="0">
                <a:solidFill>
                  <a:srgbClr val="C00000"/>
                </a:solidFill>
              </a:rPr>
              <a:t>Yaquan</a:t>
            </a:r>
            <a:r>
              <a:rPr lang="en-US" dirty="0" smtClean="0">
                <a:solidFill>
                  <a:srgbClr val="C00000"/>
                </a:solidFill>
              </a:rPr>
              <a:t> Fang </a:t>
            </a:r>
            <a:r>
              <a:rPr lang="en-US" dirty="0" smtClean="0"/>
              <a:t>(IHEP)</a:t>
            </a:r>
          </a:p>
          <a:p>
            <a:r>
              <a:rPr lang="en-US" dirty="0" smtClean="0"/>
              <a:t> </a:t>
            </a:r>
            <a:r>
              <a:rPr lang="en-US" dirty="0">
                <a:solidFill>
                  <a:srgbClr val="C00000"/>
                </a:solidFill>
              </a:rPr>
              <a:t>Gang Li </a:t>
            </a:r>
            <a:r>
              <a:rPr lang="en-US" dirty="0" smtClean="0"/>
              <a:t>(IHEP), </a:t>
            </a:r>
            <a:r>
              <a:rPr lang="en-US" dirty="0" err="1">
                <a:solidFill>
                  <a:srgbClr val="C00000"/>
                </a:solidFill>
              </a:rPr>
              <a:t>Manqi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Ruan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/>
              <a:t>(IHEP)</a:t>
            </a:r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84960" y="5756431"/>
            <a:ext cx="53243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More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manpowers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are needed </a:t>
            </a: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and welcome !!!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0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30479" y="133898"/>
            <a:ext cx="10515600" cy="759482"/>
          </a:xfrm>
        </p:spPr>
        <p:txBody>
          <a:bodyPr/>
          <a:lstStyle/>
          <a:p>
            <a:r>
              <a:rPr lang="en-US" dirty="0" smtClean="0"/>
              <a:t>   Status of the Higgs white paper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Z+Higgs physics at Circular e+e- collider (Y. Fang, IHEP)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C918-B7E4-1D4B-BBCF-3149DA5CA8C5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04" y="893380"/>
            <a:ext cx="5829300" cy="10760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62" y="2243406"/>
            <a:ext cx="5435600" cy="25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504" y="21354"/>
            <a:ext cx="4610767" cy="64404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4642778"/>
            <a:ext cx="57785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99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                       </a:t>
            </a:r>
            <a:r>
              <a:rPr lang="en-US" altLang="zh-CN" dirty="0" smtClean="0"/>
              <a:t>Conclusion and outlook</a:t>
            </a:r>
            <a:endParaRPr lang="zh-CN" altLang="en-US" dirty="0"/>
          </a:p>
        </p:txBody>
      </p:sp>
      <p:sp>
        <p:nvSpPr>
          <p:cNvPr id="36866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The study of the Higgs physics based on CEPC_v1 samples is close to be completed. </a:t>
            </a:r>
          </a:p>
          <a:p>
            <a:pPr lvl="1"/>
            <a:r>
              <a:rPr lang="en-US" altLang="zh-CN" dirty="0"/>
              <a:t>M</a:t>
            </a:r>
            <a:r>
              <a:rPr lang="en-US" altLang="zh-CN" dirty="0" smtClean="0"/>
              <a:t>uch more full simulated samples have been analyzed. </a:t>
            </a:r>
          </a:p>
          <a:p>
            <a:pPr lvl="1"/>
            <a:r>
              <a:rPr lang="en-US" altLang="zh-CN" dirty="0" smtClean="0"/>
              <a:t>Correlations between different channels have been taken into account. </a:t>
            </a:r>
            <a:endParaRPr lang="en-US" altLang="zh-CN" dirty="0"/>
          </a:p>
          <a:p>
            <a:r>
              <a:rPr lang="en-US" altLang="zh-CN" dirty="0" smtClean="0"/>
              <a:t>Couplings (</a:t>
            </a:r>
            <a:r>
              <a:rPr lang="en-US" altLang="zh-CN" dirty="0" smtClean="0">
                <a:latin typeface="Symbol" charset="2"/>
                <a:ea typeface="Symbol" charset="2"/>
                <a:cs typeface="Symbol" charset="2"/>
              </a:rPr>
              <a:t>k, </a:t>
            </a:r>
            <a:r>
              <a:rPr lang="en-US" altLang="zh-CN" dirty="0" smtClean="0">
                <a:ea typeface="Symbol" charset="2"/>
                <a:cs typeface="Symbol" charset="2"/>
              </a:rPr>
              <a:t>EFT) have done</a:t>
            </a:r>
            <a:endParaRPr lang="en-US" altLang="zh-CN" dirty="0" smtClean="0"/>
          </a:p>
          <a:p>
            <a:r>
              <a:rPr lang="en-US" altLang="zh-CN" dirty="0" smtClean="0"/>
              <a:t>The studies on CEPC_v4 samples are still ongoing. </a:t>
            </a:r>
          </a:p>
          <a:p>
            <a:pPr lvl="1"/>
            <a:r>
              <a:rPr lang="en-US" altLang="zh-CN" dirty="0" smtClean="0"/>
              <a:t>More </a:t>
            </a:r>
            <a:r>
              <a:rPr lang="en-US" altLang="zh-CN" dirty="0" err="1" smtClean="0"/>
              <a:t>manpowers</a:t>
            </a:r>
            <a:r>
              <a:rPr lang="en-US" altLang="zh-CN" dirty="0" smtClean="0"/>
              <a:t> are needed. </a:t>
            </a:r>
          </a:p>
          <a:p>
            <a:r>
              <a:rPr lang="en-US" altLang="zh-CN" dirty="0" smtClean="0"/>
              <a:t>Higgs physics white paper is mostly done and the contribute for CDR will come soon. </a:t>
            </a:r>
            <a:endParaRPr lang="en-US" altLang="zh-CN" dirty="0"/>
          </a:p>
          <a:p>
            <a:r>
              <a:rPr lang="en-US" altLang="zh-CN" dirty="0" smtClean="0"/>
              <a:t>A mini-workshop on June 26-27 will be organized to discuss the future analysis strategies for the CEPC Higgs physics. </a:t>
            </a:r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36867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fld id="{17393A0D-D40B-674B-A080-A3FDEEA247A3}" type="datetime1">
              <a:rPr kumimoji="0" lang="zh-CN" altLang="en-US" sz="1200">
                <a:solidFill>
                  <a:srgbClr val="898989"/>
                </a:solidFill>
              </a:rPr>
              <a:pPr/>
              <a:t>2019/12/12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  <p:sp>
        <p:nvSpPr>
          <p:cNvPr id="36868" name="幻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fld id="{CDB56BB8-5E0B-9D47-9BBB-66D54E2D9FB7}" type="slidenum">
              <a:rPr kumimoji="0" lang="zh-CN" altLang="en-US" sz="1200">
                <a:solidFill>
                  <a:srgbClr val="898989"/>
                </a:solidFill>
              </a:rPr>
              <a:pPr/>
              <a:t>23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97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4000"/>
              <a:t>Backup slides</a:t>
            </a:r>
            <a:endParaRPr lang="zh-CN" altLang="en-US" sz="4000"/>
          </a:p>
        </p:txBody>
      </p:sp>
      <p:sp>
        <p:nvSpPr>
          <p:cNvPr id="38915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fld id="{C4616FBF-9FCA-624F-A0AF-5D6BE5C119F4}" type="datetime1">
              <a:rPr kumimoji="0" lang="zh-CN" altLang="en-US" sz="1200">
                <a:solidFill>
                  <a:srgbClr val="898989"/>
                </a:solidFill>
              </a:rPr>
              <a:pPr/>
              <a:t>2019/12/12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  <p:sp>
        <p:nvSpPr>
          <p:cNvPr id="38916" name="幻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fld id="{9EE5158B-B937-5E4F-A4EA-4A9632F0EADB}" type="slidenum">
              <a:rPr kumimoji="0" lang="zh-CN" altLang="en-US" sz="1200">
                <a:solidFill>
                  <a:srgbClr val="898989"/>
                </a:solidFill>
              </a:rPr>
              <a:pPr/>
              <a:t>24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46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36065" y="260789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CEPC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302170" y="2635001"/>
            <a:ext cx="8229600" cy="4525963"/>
          </a:xfrm>
        </p:spPr>
        <p:txBody>
          <a:bodyPr/>
          <a:lstStyle/>
          <a:p>
            <a:endParaRPr lang="zh-CN" altLang="en-US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90" y="1403789"/>
            <a:ext cx="3960930" cy="2282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6555" y="4193864"/>
            <a:ext cx="45043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/>
              <a:t>A CEPC (phase I )+ Super proton-proton</a:t>
            </a:r>
          </a:p>
          <a:p>
            <a:r>
              <a:rPr lang="en-US" altLang="zh-CN" b="1" dirty="0"/>
              <a:t> Collider (SPPC) was proposed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 err="1"/>
              <a:t>Ecm</a:t>
            </a:r>
            <a:r>
              <a:rPr lang="en-US" altLang="zh-CN" b="1" dirty="0"/>
              <a:t> ~240-250 GeV, </a:t>
            </a:r>
            <a:r>
              <a:rPr lang="en-US" altLang="zh-CN" b="1" dirty="0" err="1"/>
              <a:t>Lum</a:t>
            </a:r>
            <a:r>
              <a:rPr lang="en-US" altLang="zh-CN" b="1" dirty="0"/>
              <a:t> 5 ab</a:t>
            </a:r>
            <a:r>
              <a:rPr lang="en-US" altLang="zh-CN" b="1" baseline="30000" dirty="0"/>
              <a:t>-1 </a:t>
            </a:r>
            <a:r>
              <a:rPr lang="en-US" altLang="zh-CN" b="1" dirty="0"/>
              <a:t>for 10 years</a:t>
            </a:r>
            <a:endParaRPr lang="zh-CN" altLang="en-US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983" y="3954426"/>
            <a:ext cx="3939634" cy="19523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762" y="260789"/>
            <a:ext cx="4286045" cy="3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2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1524000" y="5"/>
            <a:ext cx="7886700" cy="758741"/>
          </a:xfrm>
          <a:blipFill rotWithShape="0">
            <a:blip r:embed="rId2"/>
            <a:stretch>
              <a:fillRect t="-20968" b="-34677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kumimoji="0" lang="zh-CN" altLang="en-US">
                <a:noFill/>
              </a:rPr>
              <a:t> </a:t>
            </a:r>
          </a:p>
        </p:txBody>
      </p:sp>
      <p:sp>
        <p:nvSpPr>
          <p:cNvPr id="39938" name="日期占位符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fld id="{7B80623F-828A-224D-B8E8-62B916DD6577}" type="datetime1">
              <a:rPr kumimoji="0" lang="zh-CN" altLang="en-US" sz="1200">
                <a:solidFill>
                  <a:srgbClr val="898989"/>
                </a:solidFill>
              </a:rPr>
              <a:pPr/>
              <a:t>2019/12/12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  <p:sp>
        <p:nvSpPr>
          <p:cNvPr id="39939" name="幻灯片编号占位符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fld id="{4F071BE8-D286-D549-9AB4-DEFC1580F1DF}" type="slidenum">
              <a:rPr kumimoji="0" lang="zh-CN" altLang="en-US" sz="1200">
                <a:solidFill>
                  <a:srgbClr val="898989"/>
                </a:solidFill>
              </a:rPr>
              <a:pPr/>
              <a:t>26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  <p:sp>
        <p:nvSpPr>
          <p:cNvPr id="39940" name="标题 1"/>
          <p:cNvSpPr txBox="1">
            <a:spLocks/>
          </p:cNvSpPr>
          <p:nvPr/>
        </p:nvSpPr>
        <p:spPr bwMode="auto">
          <a:xfrm>
            <a:off x="1524000" y="1"/>
            <a:ext cx="78867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zh-CN" altLang="en-US" sz="1800">
              <a:solidFill>
                <a:srgbClr val="FF0000"/>
              </a:solidFill>
              <a:ea typeface="微软雅黑" charset="-122"/>
            </a:endParaRPr>
          </a:p>
        </p:txBody>
      </p:sp>
      <p:sp>
        <p:nvSpPr>
          <p:cNvPr id="2" name="内容占位符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524001" y="1079358"/>
            <a:ext cx="9144000" cy="5408520"/>
          </a:xfrm>
          <a:blipFill rotWithShape="0">
            <a:blip r:embed="rId3"/>
            <a:stretch>
              <a:fillRect l="-867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kumimoji="0" lang="zh-CN" alt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3287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15" y="188904"/>
            <a:ext cx="9722376" cy="616744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Z+Higgs physics at Circular e+e- collider (Y. Fang, IHEP)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C918-B7E4-1D4B-BBCF-3149DA5CA8C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16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339436" y="80034"/>
            <a:ext cx="11353800" cy="1325563"/>
          </a:xfrm>
        </p:spPr>
        <p:txBody>
          <a:bodyPr/>
          <a:lstStyle/>
          <a:p>
            <a:r>
              <a:rPr lang="en-US" altLang="zh-CN" dirty="0" smtClean="0"/>
              <a:t>Explanation for difference from pre-CDR to CDR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7"/>
              <p:cNvSpPr>
                <a:spLocks noGrp="1"/>
              </p:cNvSpPr>
              <p:nvPr>
                <p:ph idx="1"/>
              </p:nvPr>
            </p:nvSpPr>
            <p:spPr>
              <a:xfrm>
                <a:off x="6096000" y="1812324"/>
                <a:ext cx="4572000" cy="445069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1600" dirty="0"/>
                  <a:t>bb,cc,gg: Due to flavor tagging algorithm, The template gives b/c likeness, updated algorithm has less cc candidate events left. </a:t>
                </a:r>
              </a:p>
              <a:p>
                <a:endParaRPr lang="en-US" altLang="zh-CN" sz="1600" dirty="0"/>
              </a:p>
              <a:p>
                <a:r>
                  <a:rPr lang="en-US" altLang="zh-CN" sz="1600" dirty="0"/>
                  <a:t>WW: more </a:t>
                </a:r>
                <a:r>
                  <a:rPr lang="en-US" altLang="zh-CN" sz="1600" dirty="0" err="1"/>
                  <a:t>subchannels</a:t>
                </a:r>
                <a:r>
                  <a:rPr lang="en-US" altLang="zh-CN" sz="1600" dirty="0"/>
                  <a:t> studied and ZH </a:t>
                </a:r>
                <a:r>
                  <a:rPr lang="en-US" altLang="zh-CN" sz="1600" dirty="0" err="1"/>
                  <a:t>bkg</a:t>
                </a:r>
                <a:r>
                  <a:rPr lang="en-US" altLang="zh-CN" sz="1600" dirty="0"/>
                  <a:t> contribution.</a:t>
                </a:r>
              </a:p>
              <a:p>
                <a:r>
                  <a:rPr lang="en-US" altLang="zh-CN" sz="1600" dirty="0"/>
                  <a:t>ZZ: The extrapolation in </a:t>
                </a:r>
                <a:r>
                  <a:rPr lang="en-US" altLang="zh-CN" sz="1600" dirty="0" err="1"/>
                  <a:t>Pre_CDR</a:t>
                </a:r>
                <a:r>
                  <a:rPr lang="en-US" altLang="zh-CN" sz="1600" dirty="0"/>
                  <a:t> from FCC-</a:t>
                </a:r>
                <a:r>
                  <a:rPr lang="en-US" altLang="zh-CN" sz="1600" dirty="0" err="1"/>
                  <a:t>ee</a:t>
                </a:r>
                <a:r>
                  <a:rPr lang="en-US" altLang="zh-CN" sz="1600" dirty="0"/>
                  <a:t> too optimistic.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𝜏𝜏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sz="16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600" i="1" dirty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altLang="zh-CN" sz="1600" dirty="0"/>
                  <a:t> finding algorithm updated. </a:t>
                </a:r>
                <a:endParaRPr lang="zh-CN" altLang="en-US" sz="1600" dirty="0"/>
              </a:p>
              <a:p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𝛾𝛾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CN" altLang="en-US" sz="1600" dirty="0"/>
                  <a:t> </a:t>
                </a:r>
                <a:r>
                  <a:rPr lang="en-US" altLang="zh-CN" sz="1600" dirty="0"/>
                  <a:t>different estimation from full/fast simulation.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𝑣𝑣𝐻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CN" altLang="en-US" sz="1600" dirty="0"/>
                  <a:t> </a:t>
                </a:r>
                <a:r>
                  <a:rPr lang="en-US" altLang="zh-CN" sz="1600" dirty="0"/>
                  <a:t>consider the correlation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𝑖𝑛𝑣𝑖𝑠𝑖𝑏𝑙𝑒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CN" altLang="en-US" sz="1600" dirty="0"/>
                  <a:t> </a:t>
                </a:r>
                <a:r>
                  <a:rPr lang="en-US" altLang="zh-CN" sz="1600" dirty="0" err="1"/>
                  <a:t>Pre_CDR</a:t>
                </a:r>
                <a:r>
                  <a:rPr lang="en-US" altLang="zh-CN" sz="1600" dirty="0"/>
                  <a:t> studied an exotic decay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16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16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1600" dirty="0"/>
                  <a:t> </a:t>
                </a:r>
                <a:r>
                  <a:rPr lang="en-US" altLang="zh-CN" sz="1600" dirty="0"/>
                  <a:t>and assuming 200fb</a:t>
                </a:r>
                <a:r>
                  <a:rPr lang="en-US" altLang="zh-CN" sz="1600" baseline="30000" dirty="0"/>
                  <a:t>-1</a:t>
                </a:r>
                <a:r>
                  <a:rPr lang="en-US" altLang="zh-CN" sz="1600" dirty="0"/>
                  <a:t>. Now we study the upper limit of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𝑍𝑍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𝜈𝜈𝜈𝜈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CN" sz="1600" dirty="0"/>
                  <a:t> </a:t>
                </a:r>
                <a:endParaRPr lang="zh-CN" altLang="en-US" sz="1600" baseline="30000" dirty="0"/>
              </a:p>
            </p:txBody>
          </p:sp>
        </mc:Choice>
        <mc:Fallback xmlns="">
          <p:sp>
            <p:nvSpPr>
              <p:cNvPr id="8" name="内容占位符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0" y="1812324"/>
                <a:ext cx="4572000" cy="4450694"/>
              </a:xfrm>
              <a:blipFill>
                <a:blip r:embed="rId2"/>
                <a:stretch>
                  <a:fillRect l="-533" t="-959" r="-5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7F08-6219-E445-97D2-991260102ED4}" type="datetime1">
              <a:rPr lang="zh-CN" altLang="en-US" smtClean="0"/>
              <a:t>2019/12/12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28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内容占位符 8"/>
              <p:cNvGraphicFramePr>
                <a:graphicFrameLocks/>
              </p:cNvGraphicFramePr>
              <p:nvPr>
                <p:extLst/>
              </p:nvPr>
            </p:nvGraphicFramePr>
            <p:xfrm>
              <a:off x="1525418" y="998870"/>
              <a:ext cx="4570583" cy="5265013"/>
            </p:xfrm>
            <a:graphic>
              <a:graphicData uri="http://schemas.openxmlformats.org/drawingml/2006/table">
                <a:tbl>
                  <a:tblPr>
                    <a:tableStyleId>{8799B23B-EC83-4686-B30A-512413B5E67A}</a:tableStyleId>
                  </a:tblPr>
                  <a:tblGrid>
                    <a:gridCol w="2173004">
                      <a:extLst>
                        <a:ext uri="{9D8B030D-6E8A-4147-A177-3AD203B41FA5}">
                          <a16:colId xmlns:a16="http://schemas.microsoft.com/office/drawing/2014/main" xmlns="" val="565389510"/>
                        </a:ext>
                      </a:extLst>
                    </a:gridCol>
                    <a:gridCol w="876193">
                      <a:extLst>
                        <a:ext uri="{9D8B030D-6E8A-4147-A177-3AD203B41FA5}">
                          <a16:colId xmlns:a16="http://schemas.microsoft.com/office/drawing/2014/main" xmlns="" val="3573856149"/>
                        </a:ext>
                      </a:extLst>
                    </a:gridCol>
                    <a:gridCol w="1521386">
                      <a:extLst>
                        <a:ext uri="{9D8B030D-6E8A-4147-A177-3AD203B41FA5}">
                          <a16:colId xmlns:a16="http://schemas.microsoft.com/office/drawing/2014/main" xmlns="" val="3683697502"/>
                        </a:ext>
                      </a:extLst>
                    </a:gridCol>
                  </a:tblGrid>
                  <a:tr h="405001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u="none" strike="noStrike" dirty="0">
                              <a:effectLst/>
                            </a:rPr>
                            <a:t>(5ab</a:t>
                          </a:r>
                          <a:r>
                            <a:rPr lang="en-US" sz="1400" u="none" strike="noStrike" baseline="30000" dirty="0">
                              <a:effectLst/>
                            </a:rPr>
                            <a:t>-1</a:t>
                          </a:r>
                          <a:r>
                            <a:rPr lang="en-US" sz="1400" u="none" strike="noStrike" dirty="0">
                              <a:effectLst/>
                            </a:rPr>
                            <a:t>)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u="none" strike="noStrike" dirty="0" err="1">
                              <a:effectLst/>
                            </a:rPr>
                            <a:t>Pre_CDR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800" u="none" strike="noStrike" dirty="0">
                              <a:effectLst/>
                            </a:rPr>
                            <a:t>Combined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xmlns="" val="2496394127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𝑍𝐻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>
                              <a:effectLst/>
                            </a:rPr>
                            <a:t>0.51%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>
                              <a:effectLst/>
                            </a:rPr>
                            <a:t>0.50%</a:t>
                          </a:r>
                          <a:endParaRPr lang="en-US" altLang="zh-CN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xmlns="" val="2662677967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lang="en-US" altLang="zh-CN" sz="140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400" smtClean="0">
                                        <a:latin typeface="Cambria Math" panose="02040503050406030204" pitchFamily="18" charset="0"/>
                                      </a:rPr>
                                      <m:t>𝑍𝐻</m:t>
                                    </m:r>
                                  </m:e>
                                </m:d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Br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bb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>
                              <a:effectLst/>
                            </a:rPr>
                            <a:t>0.28%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0.28%</a:t>
                          </a:r>
                          <a:endParaRPr lang="en-US" altLang="zh-CN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xmlns="" val="722598496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kumimoji="0" lang="en-US" altLang="zh-CN" sz="14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CN" sz="14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𝑍𝐻</m:t>
                                    </m:r>
                                  </m:e>
                                </m:d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Br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cc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2.2%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3.5%</a:t>
                          </a:r>
                          <a:endParaRPr lang="en-US" altLang="zh-CN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xmlns="" val="1855828313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kumimoji="0" lang="en-US" altLang="zh-CN" sz="14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CN" sz="14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𝑍𝐻</m:t>
                                    </m:r>
                                  </m:e>
                                </m:d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Br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gg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1.6%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1.4%</a:t>
                          </a:r>
                          <a:endParaRPr lang="en-US" altLang="zh-CN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xmlns="" val="4203833208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kumimoji="0" lang="en-US" altLang="zh-CN" sz="14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CN" sz="14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𝑍𝐻</m:t>
                                    </m:r>
                                  </m:e>
                                </m:d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Br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WW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1.5%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1.0%</a:t>
                          </a:r>
                          <a:endParaRPr lang="en-US" altLang="zh-CN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xmlns="" val="3951546682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kumimoji="0" lang="en-US" altLang="zh-CN" sz="14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CN" sz="14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𝑍𝐻</m:t>
                                    </m:r>
                                  </m:e>
                                </m:d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Br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ZZ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4.3%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5.0%</a:t>
                          </a:r>
                          <a:endParaRPr lang="en-US" altLang="zh-CN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xmlns="" val="1880174593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kumimoji="0" lang="en-US" altLang="zh-CN" sz="14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CN" sz="14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𝑍𝐻</m:t>
                                    </m:r>
                                  </m:e>
                                </m:d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Br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𝜏𝜏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1.2%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0.8%</a:t>
                          </a:r>
                          <a:endParaRPr lang="en-US" altLang="zh-CN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xmlns="" val="2250145580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kumimoji="0" lang="en-US" altLang="zh-CN" sz="14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CN" sz="14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𝑍𝐻</m:t>
                                    </m:r>
                                  </m:e>
                                </m:d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Br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𝛾𝛾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9.0%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effectLst/>
                            </a:rPr>
                            <a:t>8.1%</a:t>
                          </a:r>
                          <a:endParaRPr lang="en-US" altLang="zh-CN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xmlns="" val="1068753477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kumimoji="0" lang="en-US" altLang="zh-CN" sz="14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CN" sz="14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𝑍𝐻</m:t>
                                    </m:r>
                                  </m:e>
                                </m:d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Br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𝜇𝜇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>
                              <a:effectLst/>
                            </a:rPr>
                            <a:t>17%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effectLst/>
                            </a:rPr>
                            <a:t>16%</a:t>
                          </a:r>
                          <a:endParaRPr lang="en-US" altLang="zh-CN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xmlns="" val="670415046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kumimoji="0" lang="en-US" altLang="zh-CN" sz="14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altLang="zh-CN" sz="14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vv</m:t>
                                    </m:r>
                                    <m:r>
                                      <a:rPr kumimoji="0" lang="en-US" altLang="zh-CN" sz="14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</m:d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Br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bb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2.8%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effectLst/>
                            </a:rPr>
                            <a:t>3.1%</a:t>
                          </a:r>
                          <a:endParaRPr lang="en-US" altLang="zh-CN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xmlns="" val="3888222622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CN" sz="14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altLang="zh-CN" sz="14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Br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kumimoji="0" lang="en-US" altLang="zh-CN" sz="14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upper</m:t>
                                    </m:r>
                                  </m:sub>
                                </m:sSub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inv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.)</m:t>
                                </m:r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>
                              <a:effectLst/>
                            </a:rPr>
                            <a:t>0.28%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effectLst/>
                            </a:rPr>
                            <a:t>0.42%</a:t>
                          </a:r>
                          <a:endParaRPr lang="en-US" altLang="zh-CN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xmlns="" val="1311316442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kumimoji="0" lang="en-US" altLang="zh-CN" sz="14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CN" sz="14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𝑍𝐻</m:t>
                                    </m:r>
                                  </m:e>
                                </m:d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Br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kern="1200" dirty="0">
                              <a:effectLst/>
                            </a:rPr>
                            <a:t>\</a:t>
                          </a:r>
                          <a:endParaRPr lang="en-US" altLang="zh-CN" sz="14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l-GR" sz="1800" b="1" u="none" strike="noStrike" kern="1200" dirty="0" smtClean="0">
                              <a:effectLst/>
                            </a:rPr>
                            <a:t>4σ</a:t>
                          </a:r>
                          <a:r>
                            <a:rPr lang="en-US" sz="1800" b="1" u="none" strike="noStrike" kern="1200" dirty="0" smtClean="0">
                              <a:effectLst/>
                            </a:rPr>
                            <a:t>(21%)</a:t>
                          </a:r>
                          <a:endParaRPr lang="el-GR" sz="1800" b="1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xmlns="" val="23568999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内容占位符 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50765516"/>
                  </p:ext>
                </p:extLst>
              </p:nvPr>
            </p:nvGraphicFramePr>
            <p:xfrm>
              <a:off x="1417" y="998869"/>
              <a:ext cx="4570583" cy="5265013"/>
            </p:xfrm>
            <a:graphic>
              <a:graphicData uri="http://schemas.openxmlformats.org/drawingml/2006/table">
                <a:tbl>
                  <a:tblPr>
                    <a:tableStyleId>{8799B23B-EC83-4686-B30A-512413B5E67A}</a:tableStyleId>
                  </a:tblPr>
                  <a:tblGrid>
                    <a:gridCol w="2173004">
                      <a:extLst>
                        <a:ext uri="{9D8B030D-6E8A-4147-A177-3AD203B41FA5}">
                          <a16:colId xmlns:a16="http://schemas.microsoft.com/office/drawing/2014/main" val="565389510"/>
                        </a:ext>
                      </a:extLst>
                    </a:gridCol>
                    <a:gridCol w="876193">
                      <a:extLst>
                        <a:ext uri="{9D8B030D-6E8A-4147-A177-3AD203B41FA5}">
                          <a16:colId xmlns:a16="http://schemas.microsoft.com/office/drawing/2014/main" val="3573856149"/>
                        </a:ext>
                      </a:extLst>
                    </a:gridCol>
                    <a:gridCol w="1521386">
                      <a:extLst>
                        <a:ext uri="{9D8B030D-6E8A-4147-A177-3AD203B41FA5}">
                          <a16:colId xmlns:a16="http://schemas.microsoft.com/office/drawing/2014/main" val="3683697502"/>
                        </a:ext>
                      </a:extLst>
                    </a:gridCol>
                  </a:tblGrid>
                  <a:tr h="405001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u="none" strike="noStrike" dirty="0">
                              <a:effectLst/>
                            </a:rPr>
                            <a:t>(5ab</a:t>
                          </a:r>
                          <a:r>
                            <a:rPr lang="en-US" sz="1400" u="none" strike="noStrike" baseline="30000" dirty="0">
                              <a:effectLst/>
                            </a:rPr>
                            <a:t>-1</a:t>
                          </a:r>
                          <a:r>
                            <a:rPr lang="en-US" sz="1400" u="none" strike="noStrike" dirty="0">
                              <a:effectLst/>
                            </a:rPr>
                            <a:t>)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u="none" strike="noStrike" dirty="0" err="1">
                              <a:effectLst/>
                            </a:rPr>
                            <a:t>Pre_CDR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800" u="none" strike="noStrike" dirty="0">
                              <a:effectLst/>
                            </a:rPr>
                            <a:t>Combined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496394127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0" t="-103030" r="-110924" b="-113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>
                              <a:effectLst/>
                            </a:rPr>
                            <a:t>0.51%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>
                              <a:effectLst/>
                            </a:rPr>
                            <a:t>0.50%</a:t>
                          </a:r>
                          <a:endParaRPr lang="en-US" altLang="zh-CN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662677967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0" t="-200000" r="-110924" b="-1013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>
                              <a:effectLst/>
                            </a:rPr>
                            <a:t>0.28%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0.28%</a:t>
                          </a:r>
                          <a:endParaRPr lang="en-US" altLang="zh-CN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722598496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0" t="-304545" r="-110924" b="-9287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2.2%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3.5%</a:t>
                          </a:r>
                          <a:endParaRPr lang="en-US" altLang="zh-CN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855828313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0" t="-398507" r="-110924" b="-814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1.6%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1.4%</a:t>
                          </a:r>
                          <a:endParaRPr lang="en-US" altLang="zh-CN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4203833208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0" t="-506061" r="-110924" b="-7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1.5%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1.0%</a:t>
                          </a:r>
                          <a:endParaRPr lang="en-US" altLang="zh-CN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951546682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0" t="-597015" r="-110924" b="-6164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4.3%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5.0%</a:t>
                          </a:r>
                          <a:endParaRPr lang="en-US" altLang="zh-CN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880174593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0" t="-707576" r="-110924" b="-5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1.2%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0.8%</a:t>
                          </a:r>
                          <a:endParaRPr lang="en-US" altLang="zh-CN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250145580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0" t="-795522" r="-110924" b="-417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9.0%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effectLst/>
                            </a:rPr>
                            <a:t>8.1%</a:t>
                          </a:r>
                          <a:endParaRPr lang="en-US" altLang="zh-CN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68753477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0" t="-909091" r="-110924" b="-3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>
                              <a:effectLst/>
                            </a:rPr>
                            <a:t>17%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effectLst/>
                            </a:rPr>
                            <a:t>16%</a:t>
                          </a:r>
                          <a:endParaRPr lang="en-US" altLang="zh-CN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670415046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0" t="-994030" r="-110924" b="-219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2.8%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effectLst/>
                            </a:rPr>
                            <a:t>3.1%</a:t>
                          </a:r>
                          <a:endParaRPr lang="en-US" altLang="zh-CN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888222622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0" t="-1110606" r="-110924" b="-1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dirty="0">
                              <a:effectLst/>
                            </a:rPr>
                            <a:t>0.28%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800" b="1" u="none" strike="noStrike" dirty="0" smtClean="0">
                              <a:effectLst/>
                            </a:rPr>
                            <a:t>0.42%</a:t>
                          </a:r>
                          <a:endParaRPr lang="en-US" altLang="zh-CN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311316442"/>
                      </a:ext>
                    </a:extLst>
                  </a:tr>
                  <a:tr h="4050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0" t="-1192537" r="-110924" b="-208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400" u="none" strike="noStrike" kern="1200" dirty="0">
                              <a:effectLst/>
                            </a:rPr>
                            <a:t>\</a:t>
                          </a:r>
                          <a:endParaRPr lang="en-US" altLang="zh-CN" sz="14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l-GR" sz="1800" b="1" u="none" strike="noStrike" kern="1200" dirty="0" smtClean="0">
                              <a:effectLst/>
                            </a:rPr>
                            <a:t>4σ</a:t>
                          </a:r>
                          <a:r>
                            <a:rPr lang="en-US" sz="1800" b="1" u="none" strike="noStrike" kern="1200" dirty="0" smtClean="0">
                              <a:effectLst/>
                            </a:rPr>
                            <a:t>(21%)</a:t>
                          </a:r>
                          <a:endParaRPr lang="el-GR" sz="1800" b="1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 Light" panose="02010600030101010101" pitchFamily="2" charset="-122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35689999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5933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1524000" y="5"/>
            <a:ext cx="7886700" cy="758741"/>
          </a:xfrm>
          <a:blipFill rotWithShape="0">
            <a:blip r:embed="rId2"/>
            <a:stretch>
              <a:fillRect t="-20968" b="-34677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kumimoji="0" lang="zh-CN" altLang="en-US">
                <a:noFill/>
              </a:rPr>
              <a:t> </a:t>
            </a:r>
          </a:p>
        </p:txBody>
      </p:sp>
      <p:sp>
        <p:nvSpPr>
          <p:cNvPr id="41986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fld id="{BF99D782-F8DF-4C4F-A6CA-3689652D34A0}" type="datetime1">
              <a:rPr kumimoji="0" lang="zh-CN" altLang="en-US" sz="1200">
                <a:solidFill>
                  <a:srgbClr val="898989"/>
                </a:solidFill>
              </a:rPr>
              <a:pPr/>
              <a:t>2019/12/12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  <p:sp>
        <p:nvSpPr>
          <p:cNvPr id="41987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fld id="{DB66ADA4-E07B-6D43-AA14-11F60DD4000D}" type="slidenum">
              <a:rPr kumimoji="0" lang="zh-CN" altLang="en-US" sz="1200">
                <a:solidFill>
                  <a:srgbClr val="898989"/>
                </a:solidFill>
              </a:rPr>
              <a:pPr/>
              <a:t>29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  <p:pic>
        <p:nvPicPr>
          <p:cNvPr id="41988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6" y="984250"/>
            <a:ext cx="312737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内容占位符 1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524000" y="984359"/>
            <a:ext cx="9144000" cy="5843593"/>
          </a:xfrm>
          <a:blipFill rotWithShape="0">
            <a:blip r:embed="rId4"/>
            <a:stretch>
              <a:fillRect l="-600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kumimoji="0" lang="zh-CN" alt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33262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Higgs related physics at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collider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7" y="1788847"/>
            <a:ext cx="3975100" cy="379557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Z+Higgs</a:t>
            </a:r>
            <a:r>
              <a:rPr lang="en-US" dirty="0" smtClean="0"/>
              <a:t> physics at Circular </a:t>
            </a:r>
            <a:r>
              <a:rPr lang="en-US" dirty="0" err="1" smtClean="0"/>
              <a:t>e+e</a:t>
            </a:r>
            <a:r>
              <a:rPr lang="en-US" dirty="0" smtClean="0"/>
              <a:t>- collider (Y. Fang, IHEP)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C918-B7E4-1D4B-BBCF-3149DA5CA8C5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30550" y="4230588"/>
            <a:ext cx="61088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With the increase of the energy, different Higgs related physics can be explored at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collider. 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With the energy around 240 GeV, ZH as well as </a:t>
            </a:r>
            <a:r>
              <a:rPr lang="en-US" dirty="0" err="1" smtClean="0"/>
              <a:t>ww</a:t>
            </a:r>
            <a:r>
              <a:rPr lang="en-US" dirty="0" smtClean="0"/>
              <a:t>/</a:t>
            </a:r>
            <a:r>
              <a:rPr lang="en-US" dirty="0" err="1" smtClean="0"/>
              <a:t>zz</a:t>
            </a:r>
            <a:r>
              <a:rPr lang="en-US" dirty="0" smtClean="0"/>
              <a:t> fusion can be intensively studied.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zh-CN" dirty="0"/>
              <a:t>t</a:t>
            </a:r>
            <a:r>
              <a:rPr lang="en-US" altLang="zh-CN" dirty="0" smtClean="0"/>
              <a:t>he </a:t>
            </a:r>
            <a:r>
              <a:rPr lang="en-US" altLang="zh-CN" dirty="0"/>
              <a:t>dominant production is </a:t>
            </a:r>
            <a:r>
              <a:rPr lang="en-US" altLang="zh-CN" dirty="0" smtClean="0"/>
              <a:t>from </a:t>
            </a:r>
            <a:r>
              <a:rPr lang="en-US" altLang="zh-CN" dirty="0"/>
              <a:t>HZ,  the WW/ZZ fusions contribute a </a:t>
            </a:r>
            <a:r>
              <a:rPr lang="en-US" altLang="zh-CN" dirty="0" smtClean="0"/>
              <a:t>few </a:t>
            </a:r>
            <a:r>
              <a:rPr lang="en-US" altLang="zh-CN" dirty="0"/>
              <a:t>percent of the total cross-section.</a:t>
            </a:r>
          </a:p>
          <a:p>
            <a:pPr marL="285750" indent="-285750">
              <a:buFont typeface="Wingdings" charset="2"/>
              <a:buChar char="Ø"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50" y="2219943"/>
            <a:ext cx="1923348" cy="19644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769" y="2197984"/>
            <a:ext cx="2216903" cy="19717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386" y="2253337"/>
            <a:ext cx="1998787" cy="191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08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   </a:t>
            </a:r>
            <a:r>
              <a:rPr lang="en-US" altLang="zh-CN" sz="3600"/>
              <a:t>k measurement : current precision</a:t>
            </a:r>
            <a:endParaRPr lang="zh-CN" altLang="en-US" sz="3600"/>
          </a:p>
        </p:txBody>
      </p:sp>
      <p:pic>
        <p:nvPicPr>
          <p:cNvPr id="43010" name="内容占位符 5" descr="Screen Shot 2017-07-24 at 4.43.2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6" b="12206"/>
          <a:stretch>
            <a:fillRect/>
          </a:stretch>
        </p:blipFill>
        <p:spPr/>
      </p:pic>
      <p:sp>
        <p:nvSpPr>
          <p:cNvPr id="43011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fld id="{C2F7E256-022A-414B-AF96-3888F1DF051F}" type="datetime1">
              <a:rPr kumimoji="0" lang="zh-CN" altLang="en-US" sz="1200">
                <a:solidFill>
                  <a:srgbClr val="898989"/>
                </a:solidFill>
              </a:rPr>
              <a:pPr/>
              <a:t>2019/12/12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  <p:sp>
        <p:nvSpPr>
          <p:cNvPr id="43012" name="幻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fld id="{2EC75B01-F169-8641-8325-C8B7BBBC9E06}" type="slidenum">
              <a:rPr kumimoji="0" lang="zh-CN" altLang="en-US" sz="1200">
                <a:solidFill>
                  <a:srgbClr val="898989"/>
                </a:solidFill>
              </a:rPr>
              <a:pPr/>
              <a:t>30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883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1524000" y="5"/>
            <a:ext cx="7886700" cy="758741"/>
          </a:xfrm>
          <a:blipFill rotWithShape="0">
            <a:blip r:embed="rId2"/>
            <a:stretch>
              <a:fillRect t="-20968" b="-34677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kumimoji="0" lang="zh-CN" altLang="en-US">
                <a:noFill/>
              </a:rPr>
              <a:t> </a:t>
            </a:r>
          </a:p>
        </p:txBody>
      </p:sp>
      <p:sp>
        <p:nvSpPr>
          <p:cNvPr id="3" name="内容占位符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524000" y="1325567"/>
            <a:ext cx="9144000" cy="4937451"/>
          </a:xfrm>
          <a:blipFill rotWithShape="0">
            <a:blip r:embed="rId3"/>
            <a:stretch>
              <a:fillRect l="-400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kumimoji="0" lang="zh-CN" altLang="en-US">
                <a:noFill/>
              </a:rPr>
              <a:t> </a:t>
            </a:r>
          </a:p>
        </p:txBody>
      </p:sp>
      <p:sp>
        <p:nvSpPr>
          <p:cNvPr id="44035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fld id="{9E7B5E83-B4EC-0B49-B7E1-E3CC9C8034C5}" type="datetime1">
              <a:rPr kumimoji="0" lang="zh-CN" altLang="en-US" sz="1200">
                <a:solidFill>
                  <a:srgbClr val="898989"/>
                </a:solidFill>
              </a:rPr>
              <a:pPr/>
              <a:t>2019/12/12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  <p:sp>
        <p:nvSpPr>
          <p:cNvPr id="44036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fld id="{6F11166C-F68D-9644-ADA5-674621F68E18}" type="slidenum">
              <a:rPr kumimoji="0" lang="zh-CN" altLang="en-US" sz="1200">
                <a:solidFill>
                  <a:srgbClr val="898989"/>
                </a:solidFill>
              </a:rPr>
              <a:pPr/>
              <a:t>31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7642168" y="1429787"/>
          <a:ext cx="2032000" cy="84948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16000">
                  <a:extLst>
                    <a:ext uri="{9D8B030D-6E8A-4147-A177-3AD203B41FA5}"/>
                  </a:extLst>
                </a:gridCol>
                <a:gridCol w="1016000">
                  <a:extLst>
                    <a:ext uri="{9D8B030D-6E8A-4147-A177-3AD203B41FA5}"/>
                  </a:extLst>
                </a:gridCol>
              </a:tblGrid>
              <a:tr h="283162">
                <a:tc>
                  <a:txBody>
                    <a:bodyPr/>
                    <a:lstStyle/>
                    <a:p>
                      <a:endParaRPr lang="zh-CN" sz="1400"/>
                    </a:p>
                  </a:txBody>
                  <a:tcPr marT="34901" marB="34901" anchor="ctr">
                    <a:blipFill rotWithShape="0">
                      <a:blip r:embed="rId4"/>
                      <a:stretch>
                        <a:fillRect t="-2222" r="-101198" b="-22222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34901" marB="34901" anchor="ctr"/>
                </a:tc>
                <a:extLst>
                  <a:ext uri="{0D108BD9-81ED-4DB2-BD59-A6C34878D82A}"/>
                </a:extLst>
              </a:tr>
              <a:tr h="283162">
                <a:tc>
                  <a:txBody>
                    <a:bodyPr/>
                    <a:lstStyle/>
                    <a:p>
                      <a:endParaRPr lang="zh-CN" sz="1400"/>
                    </a:p>
                  </a:txBody>
                  <a:tcPr marT="34901" marB="34901" anchor="ctr">
                    <a:blipFill rotWithShape="0">
                      <a:blip r:embed="rId4"/>
                      <a:stretch>
                        <a:fillRect t="-102222" r="-101198" b="-12222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</a:rPr>
                        <a:t>0.103%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34901" marB="34901" anchor="ctr"/>
                </a:tc>
                <a:extLst>
                  <a:ext uri="{0D108BD9-81ED-4DB2-BD59-A6C34878D82A}"/>
                </a:extLst>
              </a:tr>
              <a:tr h="283162">
                <a:tc>
                  <a:txBody>
                    <a:bodyPr/>
                    <a:lstStyle/>
                    <a:p>
                      <a:endParaRPr lang="zh-CN" sz="1400" dirty="0"/>
                    </a:p>
                  </a:txBody>
                  <a:tcPr marT="34901" marB="34901" anchor="ctr">
                    <a:blipFill rotWithShape="0">
                      <a:blip r:embed="rId4"/>
                      <a:stretch>
                        <a:fillRect t="-189583" r="-101198" b="-1458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</a:rPr>
                        <a:t>0.029%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34901" marB="34901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4038" name="矩形 10"/>
          <p:cNvSpPr>
            <a:spLocks noChangeArrowheads="1"/>
          </p:cNvSpPr>
          <p:nvPr/>
        </p:nvSpPr>
        <p:spPr bwMode="auto">
          <a:xfrm>
            <a:off x="5654675" y="6075363"/>
            <a:ext cx="4578350" cy="584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eaLnBrk="1" hangingPunct="1"/>
            <a:r>
              <a:rPr kumimoji="0" lang="en-US" altLang="zh-CN" sz="1600"/>
              <a:t>Your suggestions, for what assumptions shall we set, </a:t>
            </a:r>
          </a:p>
          <a:p>
            <a:pPr eaLnBrk="1" hangingPunct="1"/>
            <a:r>
              <a:rPr kumimoji="0" lang="en-US" altLang="zh-CN" sz="1600"/>
              <a:t>are always welcome.</a:t>
            </a:r>
            <a:endParaRPr kumimoji="0" lang="zh-CN" altLang="en-US" sz="160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7642168" y="2811088"/>
          <a:ext cx="2032000" cy="5638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16000">
                  <a:extLst>
                    <a:ext uri="{9D8B030D-6E8A-4147-A177-3AD203B41FA5}"/>
                  </a:extLst>
                </a:gridCol>
                <a:gridCol w="1016000">
                  <a:extLst>
                    <a:ext uri="{9D8B030D-6E8A-4147-A177-3AD203B41FA5}"/>
                  </a:extLst>
                </a:gridCol>
              </a:tblGrid>
              <a:tr h="281940">
                <a:tc>
                  <a:txBody>
                    <a:bodyPr/>
                    <a:lstStyle/>
                    <a:p>
                      <a:endParaRPr lang="zh-CN" sz="1400"/>
                    </a:p>
                  </a:txBody>
                  <a:tcPr marT="34290" marB="34290" anchor="ctr">
                    <a:blipFill rotWithShape="0">
                      <a:blip r:embed="rId5"/>
                      <a:stretch>
                        <a:fillRect t="-2174" r="-101198" b="-11304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/>
                </a:extLst>
              </a:tr>
              <a:tr h="281940">
                <a:tc>
                  <a:txBody>
                    <a:bodyPr/>
                    <a:lstStyle/>
                    <a:p>
                      <a:endParaRPr lang="zh-CN" sz="1400"/>
                    </a:p>
                  </a:txBody>
                  <a:tcPr marT="34290" marB="34290" anchor="ctr">
                    <a:blipFill rotWithShape="0">
                      <a:blip r:embed="rId5"/>
                      <a:stretch>
                        <a:fillRect t="-104444" r="-101198" b="-1555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</a:rPr>
                        <a:t>0.11%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7642168" y="3710457"/>
          <a:ext cx="2032000" cy="184559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16000">
                  <a:extLst>
                    <a:ext uri="{9D8B030D-6E8A-4147-A177-3AD203B41FA5}"/>
                  </a:extLst>
                </a:gridCol>
                <a:gridCol w="1016000">
                  <a:extLst>
                    <a:ext uri="{9D8B030D-6E8A-4147-A177-3AD203B41FA5}"/>
                  </a:extLst>
                </a:gridCol>
              </a:tblGrid>
              <a:tr h="262146">
                <a:tc>
                  <a:txBody>
                    <a:bodyPr/>
                    <a:lstStyle/>
                    <a:p>
                      <a:endParaRPr lang="zh-CN" sz="1300"/>
                    </a:p>
                  </a:txBody>
                  <a:tcPr marT="32768" marB="32768" anchor="ctr">
                    <a:blipFill rotWithShape="0">
                      <a:blip r:embed="rId6"/>
                      <a:stretch>
                        <a:fillRect t="-2439" r="-101198" b="-65122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CN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T="32768" marB="32768" anchor="ctr"/>
                </a:tc>
                <a:extLst>
                  <a:ext uri="{0D108BD9-81ED-4DB2-BD59-A6C34878D82A}"/>
                </a:extLst>
              </a:tr>
              <a:tr h="262146">
                <a:tc>
                  <a:txBody>
                    <a:bodyPr/>
                    <a:lstStyle/>
                    <a:p>
                      <a:endParaRPr lang="zh-CN" sz="1300"/>
                    </a:p>
                  </a:txBody>
                  <a:tcPr marT="32768" marB="32768" anchor="ctr">
                    <a:blipFill rotWithShape="0">
                      <a:blip r:embed="rId6"/>
                      <a:stretch>
                        <a:fillRect t="-97674" r="-101198" b="-52093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solidFill>
                            <a:schemeClr val="tx1"/>
                          </a:solidFill>
                        </a:rPr>
                        <a:t>0.12%</a:t>
                      </a:r>
                      <a:endParaRPr lang="zh-CN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T="32768" marB="32768" anchor="ctr"/>
                </a:tc>
                <a:extLst>
                  <a:ext uri="{0D108BD9-81ED-4DB2-BD59-A6C34878D82A}"/>
                </a:extLst>
              </a:tr>
              <a:tr h="262146">
                <a:tc>
                  <a:txBody>
                    <a:bodyPr/>
                    <a:lstStyle/>
                    <a:p>
                      <a:endParaRPr lang="zh-CN" sz="1300"/>
                    </a:p>
                  </a:txBody>
                  <a:tcPr marT="32768" marB="32768" anchor="ctr">
                    <a:blipFill rotWithShape="0">
                      <a:blip r:embed="rId6"/>
                      <a:stretch>
                        <a:fillRect t="-197674" r="-101198" b="-42093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solidFill>
                            <a:schemeClr val="tx1"/>
                          </a:solidFill>
                        </a:rPr>
                        <a:t>1.36%</a:t>
                      </a:r>
                      <a:endParaRPr lang="zh-CN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T="32768" marB="32768" anchor="ctr"/>
                </a:tc>
                <a:extLst>
                  <a:ext uri="{0D108BD9-81ED-4DB2-BD59-A6C34878D82A}"/>
                </a:extLst>
              </a:tr>
              <a:tr h="262146">
                <a:tc>
                  <a:txBody>
                    <a:bodyPr/>
                    <a:lstStyle/>
                    <a:p>
                      <a:endParaRPr lang="zh-CN" sz="1300"/>
                    </a:p>
                  </a:txBody>
                  <a:tcPr marT="32768" marB="32768" anchor="ctr">
                    <a:blipFill rotWithShape="0">
                      <a:blip r:embed="rId6"/>
                      <a:stretch>
                        <a:fillRect t="-284444" r="-101198" b="-30222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solidFill>
                            <a:schemeClr val="tx1"/>
                          </a:solidFill>
                        </a:rPr>
                        <a:t>0.59%</a:t>
                      </a:r>
                      <a:endParaRPr lang="zh-CN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T="32768" marB="32768" anchor="ctr"/>
                </a:tc>
                <a:extLst>
                  <a:ext uri="{0D108BD9-81ED-4DB2-BD59-A6C34878D82A}"/>
                </a:extLst>
              </a:tr>
              <a:tr h="262146">
                <a:tc>
                  <a:txBody>
                    <a:bodyPr/>
                    <a:lstStyle/>
                    <a:p>
                      <a:endParaRPr lang="zh-CN" sz="1300"/>
                    </a:p>
                  </a:txBody>
                  <a:tcPr marT="32768" marB="32768" anchor="ctr">
                    <a:blipFill rotWithShape="0">
                      <a:blip r:embed="rId6"/>
                      <a:stretch>
                        <a:fillRect t="-384444" r="-101198" b="-20222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solidFill>
                            <a:schemeClr val="tx1"/>
                          </a:solidFill>
                        </a:rPr>
                        <a:t>4.17%</a:t>
                      </a:r>
                      <a:endParaRPr lang="zh-CN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T="32768" marB="32768" anchor="ctr"/>
                </a:tc>
                <a:extLst>
                  <a:ext uri="{0D108BD9-81ED-4DB2-BD59-A6C34878D82A}"/>
                </a:extLst>
              </a:tr>
              <a:tr h="262146">
                <a:tc>
                  <a:txBody>
                    <a:bodyPr/>
                    <a:lstStyle/>
                    <a:p>
                      <a:endParaRPr lang="zh-CN" sz="1300"/>
                    </a:p>
                  </a:txBody>
                  <a:tcPr marT="32768" marB="32768" anchor="ctr">
                    <a:blipFill rotWithShape="0">
                      <a:blip r:embed="rId6"/>
                      <a:stretch>
                        <a:fillRect t="-519048" r="-101198" b="-11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solidFill>
                            <a:schemeClr val="tx1"/>
                          </a:solidFill>
                        </a:rPr>
                        <a:t>0.71%</a:t>
                      </a:r>
                      <a:endParaRPr lang="zh-CN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T="32768" marB="32768" anchor="ctr"/>
                </a:tc>
                <a:extLst>
                  <a:ext uri="{0D108BD9-81ED-4DB2-BD59-A6C34878D82A}"/>
                </a:extLst>
              </a:tr>
              <a:tr h="262146">
                <a:tc>
                  <a:txBody>
                    <a:bodyPr/>
                    <a:lstStyle/>
                    <a:p>
                      <a:endParaRPr lang="zh-CN" sz="1300"/>
                    </a:p>
                  </a:txBody>
                  <a:tcPr marT="32768" marB="32768" anchor="ctr">
                    <a:blipFill rotWithShape="0">
                      <a:blip r:embed="rId6"/>
                      <a:stretch>
                        <a:fillRect t="-604651" r="-101198" b="-1395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solidFill>
                            <a:schemeClr val="tx1"/>
                          </a:solidFill>
                        </a:rPr>
                        <a:t>0.62%</a:t>
                      </a:r>
                      <a:endParaRPr lang="zh-CN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T="32768" marB="32768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1700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1524000" y="5"/>
            <a:ext cx="7886700" cy="758741"/>
          </a:xfrm>
          <a:blipFill rotWithShape="0">
            <a:blip r:embed="rId2"/>
            <a:stretch>
              <a:fillRect b="-12097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kumimoji="0" lang="zh-CN" altLang="en-US">
                <a:noFill/>
              </a:rPr>
              <a:t> </a:t>
            </a:r>
          </a:p>
        </p:txBody>
      </p:sp>
      <p:sp>
        <p:nvSpPr>
          <p:cNvPr id="9" name="内容占位符 8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524000" y="1325567"/>
            <a:ext cx="9144000" cy="4937451"/>
          </a:xfrm>
          <a:blipFill rotWithShape="0">
            <a:blip r:embed="rId3"/>
            <a:stretch>
              <a:fillRect l="-1200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kumimoji="0" lang="zh-CN" altLang="en-US">
                <a:noFill/>
              </a:rPr>
              <a:t> </a:t>
            </a:r>
          </a:p>
        </p:txBody>
      </p:sp>
      <p:sp>
        <p:nvSpPr>
          <p:cNvPr id="45059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fld id="{066115F0-04CF-3548-A18D-1E82D0D6BB9F}" type="datetime1">
              <a:rPr kumimoji="0" lang="zh-CN" altLang="en-US" sz="1200">
                <a:solidFill>
                  <a:srgbClr val="898989"/>
                </a:solidFill>
              </a:rPr>
              <a:pPr/>
              <a:t>2019/12/12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  <p:sp>
        <p:nvSpPr>
          <p:cNvPr id="45060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fld id="{3BB17BDD-5B63-EA47-B33C-770ABD5BAFC3}" type="slidenum">
              <a:rPr kumimoji="0" lang="zh-CN" altLang="en-US" sz="1200">
                <a:solidFill>
                  <a:srgbClr val="898989"/>
                </a:solidFill>
              </a:rPr>
              <a:pPr/>
              <a:t>32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  <p:pic>
        <p:nvPicPr>
          <p:cNvPr id="45061" name="内容占位符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4" y="1577976"/>
            <a:ext cx="26558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6810894" y="214111"/>
          <a:ext cx="2195154" cy="72217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31718">
                  <a:extLst>
                    <a:ext uri="{9D8B030D-6E8A-4147-A177-3AD203B41FA5}"/>
                  </a:extLst>
                </a:gridCol>
                <a:gridCol w="731718">
                  <a:extLst>
                    <a:ext uri="{9D8B030D-6E8A-4147-A177-3AD203B41FA5}"/>
                  </a:extLst>
                </a:gridCol>
                <a:gridCol w="731718">
                  <a:extLst>
                    <a:ext uri="{9D8B030D-6E8A-4147-A177-3AD203B41FA5}"/>
                  </a:extLst>
                </a:gridCol>
              </a:tblGrid>
              <a:tr h="3571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900" dirty="0"/>
                    </a:p>
                  </a:txBody>
                  <a:tcPr marT="45357" marB="453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/>
                        <a:t>CDR</a:t>
                      </a:r>
                      <a:endParaRPr lang="zh-CN" altLang="en-US" sz="900" dirty="0"/>
                    </a:p>
                  </a:txBody>
                  <a:tcPr marT="45357" marB="453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dirty="0" smtClean="0">
                          <a:solidFill>
                            <a:schemeClr val="tx1"/>
                          </a:solidFill>
                        </a:rPr>
                        <a:t>Mine</a:t>
                      </a:r>
                      <a:endParaRPr lang="zh-CN" alt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T="45357" marB="45357" anchor="ctr"/>
                </a:tc>
                <a:extLst>
                  <a:ext uri="{0D108BD9-81ED-4DB2-BD59-A6C34878D82A}"/>
                </a:extLst>
              </a:tr>
              <a:tr h="362857">
                <a:tc>
                  <a:txBody>
                    <a:bodyPr/>
                    <a:lstStyle/>
                    <a:p>
                      <a:endParaRPr lang="zh-CN" sz="1800"/>
                    </a:p>
                  </a:txBody>
                  <a:tcPr marT="45357" marB="45357" anchor="ctr">
                    <a:blipFill rotWithShape="0">
                      <a:blip r:embed="rId5"/>
                      <a:stretch>
                        <a:fillRect t="-103390" r="-201667" b="-847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/>
                        <a:t>17%</a:t>
                      </a:r>
                      <a:endParaRPr lang="zh-CN" altLang="en-US" sz="1400" b="0" dirty="0"/>
                    </a:p>
                  </a:txBody>
                  <a:tcPr marT="45357" marB="453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</a:rPr>
                        <a:t>14.50%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357" marB="45357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7316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46082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fld id="{7E759DEE-22E8-284A-A20A-1934F9AA3F84}" type="datetime1">
              <a:rPr kumimoji="0" lang="zh-CN" altLang="en-US" sz="1200">
                <a:solidFill>
                  <a:srgbClr val="898989"/>
                </a:solidFill>
              </a:rPr>
              <a:pPr/>
              <a:t>2019/12/12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  <p:sp>
        <p:nvSpPr>
          <p:cNvPr id="46083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fld id="{D13F110A-A3D0-AA4D-AA1B-1AC837E83919}" type="slidenum">
              <a:rPr kumimoji="0" lang="zh-CN" altLang="en-US" sz="1200">
                <a:solidFill>
                  <a:srgbClr val="898989"/>
                </a:solidFill>
              </a:rPr>
              <a:pPr/>
              <a:t>33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  <p:pic>
        <p:nvPicPr>
          <p:cNvPr id="46084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" b="23589"/>
          <a:stretch>
            <a:fillRect/>
          </a:stretch>
        </p:blipFill>
        <p:spPr bwMode="auto">
          <a:xfrm>
            <a:off x="1509712" y="798514"/>
            <a:ext cx="9158288" cy="527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文本框 8"/>
          <p:cNvSpPr txBox="1">
            <a:spLocks noChangeArrowheads="1"/>
          </p:cNvSpPr>
          <p:nvPr/>
        </p:nvSpPr>
        <p:spPr bwMode="auto">
          <a:xfrm>
            <a:off x="1660525" y="246064"/>
            <a:ext cx="4967288" cy="523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eaLnBrk="1" hangingPunct="1"/>
            <a:r>
              <a:rPr kumimoji="0" lang="en-US" altLang="zh-CN" sz="2800"/>
              <a:t>Manqi’s summary on LHEP 2017</a:t>
            </a:r>
            <a:endParaRPr kumimoji="0" lang="zh-CN" altLang="en-US" sz="2800"/>
          </a:p>
        </p:txBody>
      </p:sp>
    </p:spTree>
    <p:extLst>
      <p:ext uri="{BB962C8B-B14F-4D97-AF65-F5344CB8AC3E}">
        <p14:creationId xmlns:p14="http://schemas.microsoft.com/office/powerpoint/2010/main" val="4485328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/>
              <a:t>From measurements to EFT</a:t>
            </a:r>
            <a:endParaRPr kumimoji="0" lang="zh-CN" altLang="en-US"/>
          </a:p>
        </p:txBody>
      </p:sp>
      <p:sp>
        <p:nvSpPr>
          <p:cNvPr id="47106" name="日期占位符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fld id="{6FC39075-D0CD-2A46-8BE9-4DFC528AB426}" type="datetime2">
              <a:rPr kumimoji="0" lang="en-US" altLang="zh-CN" sz="1200">
                <a:solidFill>
                  <a:srgbClr val="898989"/>
                </a:solidFill>
              </a:rPr>
              <a:pPr/>
              <a:t>Thursday, December 12, 2019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CEPC Theory Group Workshop</a:t>
            </a:r>
            <a:endParaRPr lang="en-US" altLang="zh-CN" dirty="0"/>
          </a:p>
        </p:txBody>
      </p:sp>
      <p:sp>
        <p:nvSpPr>
          <p:cNvPr id="47108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fld id="{504FFFE4-A78F-4C43-8290-7D11F43ADBA2}" type="slidenum">
              <a:rPr kumimoji="0" lang="zh-CN" altLang="en-US" sz="1200">
                <a:solidFill>
                  <a:srgbClr val="898989"/>
                </a:solidFill>
              </a:rPr>
              <a:pPr/>
              <a:t>34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  <p:pic>
        <p:nvPicPr>
          <p:cNvPr id="47109" name="内容占位符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0489" y="981076"/>
            <a:ext cx="6931025" cy="5616575"/>
          </a:xfrm>
        </p:spPr>
      </p:pic>
      <p:sp>
        <p:nvSpPr>
          <p:cNvPr id="47110" name="文本框 8"/>
          <p:cNvSpPr txBox="1">
            <a:spLocks noChangeArrowheads="1"/>
          </p:cNvSpPr>
          <p:nvPr/>
        </p:nvSpPr>
        <p:spPr bwMode="auto">
          <a:xfrm>
            <a:off x="7608889" y="1628775"/>
            <a:ext cx="1952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r>
              <a:rPr kumimoji="0" lang="en-US" altLang="zh-CN" sz="1800"/>
              <a:t>Chris Hays, Oxford</a:t>
            </a:r>
            <a:endParaRPr kumimoji="0"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8232526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EFT basis</a:t>
            </a:r>
            <a:endParaRPr lang="zh-CN" altLang="en-US"/>
          </a:p>
        </p:txBody>
      </p:sp>
      <p:pic>
        <p:nvPicPr>
          <p:cNvPr id="48130" name="内容占位符 5" descr="Screen Shot 2017-07-23 at 6.01.2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54" r="-9554"/>
          <a:stretch>
            <a:fillRect/>
          </a:stretch>
        </p:blipFill>
        <p:spPr>
          <a:xfrm>
            <a:off x="1524000" y="1325563"/>
            <a:ext cx="9525000" cy="5143500"/>
          </a:xfrm>
        </p:spPr>
      </p:pic>
      <p:sp>
        <p:nvSpPr>
          <p:cNvPr id="48131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fld id="{189216B0-8058-664E-8609-9B27C250DABB}" type="datetime1">
              <a:rPr kumimoji="0" lang="zh-CN" altLang="en-US" sz="1200">
                <a:solidFill>
                  <a:srgbClr val="898989"/>
                </a:solidFill>
              </a:rPr>
              <a:pPr/>
              <a:t>2019/12/12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  <p:sp>
        <p:nvSpPr>
          <p:cNvPr id="48132" name="幻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fld id="{89B6DE87-D16C-3743-BC0F-F8A743CD5CEC}" type="slidenum">
              <a:rPr kumimoji="0" lang="zh-CN" altLang="en-US" sz="1200">
                <a:solidFill>
                  <a:srgbClr val="898989"/>
                </a:solidFill>
              </a:rPr>
              <a:pPr/>
              <a:t>35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030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                vs EFT</a:t>
            </a:r>
            <a:endParaRPr lang="zh-CN" altLang="en-US"/>
          </a:p>
        </p:txBody>
      </p:sp>
      <p:sp>
        <p:nvSpPr>
          <p:cNvPr id="33794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fld id="{A02D0E92-7376-7748-8333-4E9ECFD93062}" type="datetime1">
              <a:rPr kumimoji="0" lang="zh-CN" altLang="en-US" sz="1200">
                <a:solidFill>
                  <a:srgbClr val="898989"/>
                </a:solidFill>
              </a:rPr>
              <a:pPr/>
              <a:t>2019/12/12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  <p:sp>
        <p:nvSpPr>
          <p:cNvPr id="33795" name="幻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fld id="{841B81B6-7DB2-7A43-8C96-0069E3437F72}" type="slidenum">
              <a:rPr kumimoji="0" lang="zh-CN" altLang="en-US" sz="1200">
                <a:solidFill>
                  <a:srgbClr val="898989"/>
                </a:solidFill>
              </a:rPr>
              <a:pPr/>
              <a:t>36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33796" name="对象 8"/>
          <p:cNvGraphicFramePr>
            <a:graphicFrameLocks noChangeAspect="1"/>
          </p:cNvGraphicFramePr>
          <p:nvPr/>
        </p:nvGraphicFramePr>
        <p:xfrm>
          <a:off x="7289801" y="3124200"/>
          <a:ext cx="50006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" name="公式" r:id="rId3" imgW="139700" imgH="127000" progId="Equation.3">
                  <p:embed/>
                </p:oleObj>
              </mc:Choice>
              <mc:Fallback>
                <p:oleObj name="公式" r:id="rId3" imgW="1397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801" y="3124200"/>
                        <a:ext cx="500063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文本框 9"/>
          <p:cNvSpPr txBox="1">
            <a:spLocks noChangeArrowheads="1"/>
          </p:cNvSpPr>
          <p:nvPr/>
        </p:nvSpPr>
        <p:spPr bwMode="auto">
          <a:xfrm>
            <a:off x="7942264" y="160338"/>
            <a:ext cx="10701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r>
              <a:rPr lang="en-US" altLang="zh-CN" sz="1800"/>
              <a:t>Jiayin Gu </a:t>
            </a:r>
            <a:endParaRPr lang="zh-CN" altLang="en-US" sz="1800"/>
          </a:p>
        </p:txBody>
      </p:sp>
      <p:sp>
        <p:nvSpPr>
          <p:cNvPr id="11" name="矩形 10"/>
          <p:cNvSpPr/>
          <p:nvPr/>
        </p:nvSpPr>
        <p:spPr>
          <a:xfrm>
            <a:off x="5153026" y="3586163"/>
            <a:ext cx="2119313" cy="317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/>
          </a:p>
        </p:txBody>
      </p:sp>
      <p:graphicFrame>
        <p:nvGraphicFramePr>
          <p:cNvPr id="33799" name="对象 6"/>
          <p:cNvGraphicFramePr>
            <a:graphicFrameLocks noChangeAspect="1"/>
          </p:cNvGraphicFramePr>
          <p:nvPr/>
        </p:nvGraphicFramePr>
        <p:xfrm>
          <a:off x="5265738" y="3554413"/>
          <a:ext cx="14716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" name="公式" r:id="rId5" imgW="787400" imgH="241300" progId="Equation.3">
                  <p:embed/>
                </p:oleObj>
              </mc:Choice>
              <mc:Fallback>
                <p:oleObj name="公式" r:id="rId5" imgW="787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5738" y="3554413"/>
                        <a:ext cx="147161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800" name="图片 11" descr="Screen Shot 2017-07-23 at 5.11.26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6" y="782639"/>
            <a:ext cx="8234363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801" name="对象 14"/>
          <p:cNvGraphicFramePr>
            <a:graphicFrameLocks noChangeAspect="1"/>
          </p:cNvGraphicFramePr>
          <p:nvPr/>
        </p:nvGraphicFramePr>
        <p:xfrm>
          <a:off x="3149601" y="211138"/>
          <a:ext cx="500063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" name="公式" r:id="rId8" imgW="139700" imgH="127000" progId="Equation.3">
                  <p:embed/>
                </p:oleObj>
              </mc:Choice>
              <mc:Fallback>
                <p:oleObj name="公式" r:id="rId8" imgW="1397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1" y="211138"/>
                        <a:ext cx="500063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17"/>
          <p:cNvSpPr/>
          <p:nvPr/>
        </p:nvSpPr>
        <p:spPr>
          <a:xfrm>
            <a:off x="4995863" y="3124200"/>
            <a:ext cx="1981200" cy="465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/>
          </a:p>
        </p:txBody>
      </p:sp>
      <p:graphicFrame>
        <p:nvGraphicFramePr>
          <p:cNvPr id="33803" name="对象 16"/>
          <p:cNvGraphicFramePr>
            <a:graphicFrameLocks noChangeAspect="1"/>
          </p:cNvGraphicFramePr>
          <p:nvPr/>
        </p:nvGraphicFramePr>
        <p:xfrm>
          <a:off x="4983163" y="3187700"/>
          <a:ext cx="13335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" name="公式" r:id="rId10" imgW="787400" imgH="279400" progId="Equation.3">
                  <p:embed/>
                </p:oleObj>
              </mc:Choice>
              <mc:Fallback>
                <p:oleObj name="公式" r:id="rId10" imgW="7874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3163" y="3187700"/>
                        <a:ext cx="133350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151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/>
              <a:t>“12-parameter” framework in EFT</a:t>
            </a:r>
            <a:endParaRPr lang="zh-CN" altLang="en-US" sz="4000"/>
          </a:p>
        </p:txBody>
      </p:sp>
      <p:pic>
        <p:nvPicPr>
          <p:cNvPr id="34818" name="内容占位符 5" descr="Screen Shot 2017-07-23 at 5.43.1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5" b="3885"/>
          <a:stretch>
            <a:fillRect/>
          </a:stretch>
        </p:blipFill>
        <p:spPr>
          <a:xfrm>
            <a:off x="1524000" y="1185864"/>
            <a:ext cx="9144000" cy="5076825"/>
          </a:xfrm>
        </p:spPr>
      </p:pic>
      <p:sp>
        <p:nvSpPr>
          <p:cNvPr id="34819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fld id="{DB18028F-3B21-8944-AD37-2FF7850065A1}" type="datetime1">
              <a:rPr kumimoji="0" lang="zh-CN" altLang="en-US" sz="1200">
                <a:solidFill>
                  <a:srgbClr val="898989"/>
                </a:solidFill>
              </a:rPr>
              <a:pPr/>
              <a:t>2019/12/12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  <p:sp>
        <p:nvSpPr>
          <p:cNvPr id="34820" name="幻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fld id="{24FBB51B-4721-294B-8AD0-6A3EF0EC9214}" type="slidenum">
              <a:rPr kumimoji="0" lang="zh-CN" altLang="en-US" sz="1200">
                <a:solidFill>
                  <a:srgbClr val="898989"/>
                </a:solidFill>
              </a:rPr>
              <a:pPr/>
              <a:t>37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157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标题 1"/>
          <p:cNvSpPr>
            <a:spLocks noGrp="1"/>
          </p:cNvSpPr>
          <p:nvPr>
            <p:ph type="title"/>
          </p:nvPr>
        </p:nvSpPr>
        <p:spPr>
          <a:xfrm>
            <a:off x="1524001" y="1"/>
            <a:ext cx="8932863" cy="758825"/>
          </a:xfrm>
        </p:spPr>
        <p:txBody>
          <a:bodyPr/>
          <a:lstStyle/>
          <a:p>
            <a:r>
              <a:rPr lang="en-US" altLang="zh-CN" sz="3200"/>
              <a:t>the Importance of Combining all Measurements</a:t>
            </a:r>
            <a:endParaRPr lang="zh-CN" altLang="en-US" sz="3200"/>
          </a:p>
        </p:txBody>
      </p:sp>
      <p:pic>
        <p:nvPicPr>
          <p:cNvPr id="35842" name="内容占位符 6" descr="Screen Shot 2017-07-23 at 2.34.0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9" b="3279"/>
          <a:stretch>
            <a:fillRect/>
          </a:stretch>
        </p:blipFill>
        <p:spPr>
          <a:xfrm>
            <a:off x="1500188" y="1023938"/>
            <a:ext cx="9167813" cy="5238750"/>
          </a:xfrm>
        </p:spPr>
      </p:pic>
      <p:sp>
        <p:nvSpPr>
          <p:cNvPr id="35843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fld id="{77822E58-61FA-3B49-8050-360CD1A66E0C}" type="datetime1">
              <a:rPr kumimoji="0" lang="zh-CN" altLang="en-US" sz="1200">
                <a:solidFill>
                  <a:srgbClr val="898989"/>
                </a:solidFill>
              </a:rPr>
              <a:pPr/>
              <a:t>2019/12/12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  <p:sp>
        <p:nvSpPr>
          <p:cNvPr id="35844" name="幻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fld id="{A12D10A2-0D68-0A4C-BB9D-B2C8D75DADF8}" type="slidenum">
              <a:rPr kumimoji="0" lang="zh-CN" altLang="en-US" sz="1200">
                <a:solidFill>
                  <a:srgbClr val="898989"/>
                </a:solidFill>
              </a:rPr>
              <a:pPr/>
              <a:t>38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3026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self-coupling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60" y="1690688"/>
            <a:ext cx="6680828" cy="354053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Z+Higgs physics at Circular e+e- collider (Y. Fang, IHEP)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C918-B7E4-1D4B-BBCF-3149DA5CA8C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81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3472" y="-18256"/>
            <a:ext cx="9540552" cy="1143000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SM Higgs </a:t>
            </a:r>
            <a:r>
              <a:rPr lang="en-US" altLang="zh-CN" sz="3600" dirty="0" smtClean="0"/>
              <a:t>decay branching </a:t>
            </a:r>
            <a:r>
              <a:rPr lang="en-US" altLang="zh-CN" sz="3600" dirty="0"/>
              <a:t>ratio, </a:t>
            </a:r>
            <a:r>
              <a:rPr lang="en-US" altLang="zh-CN" sz="3600" dirty="0" err="1"/>
              <a:t>Bkg</a:t>
            </a:r>
            <a:r>
              <a:rPr lang="en-US" altLang="zh-CN" sz="3600" dirty="0"/>
              <a:t> process</a:t>
            </a:r>
            <a:endParaRPr lang="zh-CN" altLang="en-US" sz="36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34" y="1019775"/>
            <a:ext cx="3384105" cy="327458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629" y="1019775"/>
            <a:ext cx="3121269" cy="41930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7773" y="5212849"/>
            <a:ext cx="90825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b="1" dirty="0" err="1" smtClean="0"/>
              <a:t>e</a:t>
            </a:r>
            <a:r>
              <a:rPr lang="en-US" altLang="zh-CN" sz="2400" b="1" baseline="30000" dirty="0" err="1" smtClean="0"/>
              <a:t>+</a:t>
            </a:r>
            <a:r>
              <a:rPr lang="en-US" altLang="zh-CN" sz="2400" b="1" dirty="0" err="1" smtClean="0"/>
              <a:t>e</a:t>
            </a:r>
            <a:r>
              <a:rPr lang="en-US" altLang="zh-CN" sz="2400" b="1" baseline="30000" dirty="0" smtClean="0"/>
              <a:t>-</a:t>
            </a:r>
            <a:r>
              <a:rPr lang="en-US" altLang="zh-CN" sz="2400" b="1" dirty="0" smtClean="0"/>
              <a:t> </a:t>
            </a:r>
            <a:r>
              <a:rPr lang="en-US" altLang="zh-CN" sz="2400" b="1" dirty="0"/>
              <a:t>collider provides a good opportunity to measure the </a:t>
            </a:r>
            <a:r>
              <a:rPr lang="en-US" altLang="zh-CN" sz="2400" b="1" dirty="0" err="1" smtClean="0"/>
              <a:t>jj</a:t>
            </a:r>
            <a:r>
              <a:rPr lang="en-US" altLang="zh-CN" sz="2400" b="1" dirty="0" smtClean="0"/>
              <a:t>, </a:t>
            </a:r>
            <a:endParaRPr lang="en-US" altLang="zh-CN" sz="2400" b="1" dirty="0"/>
          </a:p>
          <a:p>
            <a:r>
              <a:rPr lang="en-US" altLang="zh-CN" sz="2400" b="1" dirty="0"/>
              <a:t>invisible decay of Higgs.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b="1" dirty="0"/>
              <a:t>For 5 ab</a:t>
            </a:r>
            <a:r>
              <a:rPr lang="en-US" altLang="zh-CN" sz="2400" b="1" baseline="30000" dirty="0"/>
              <a:t>-1</a:t>
            </a:r>
            <a:r>
              <a:rPr lang="en-US" altLang="zh-CN" sz="2400" b="1" dirty="0"/>
              <a:t> data with CEPC,  1M Higgs, 10M Z, 100M W are produced.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620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019" y="-231748"/>
            <a:ext cx="10515600" cy="1325563"/>
          </a:xfrm>
        </p:spPr>
        <p:txBody>
          <a:bodyPr/>
          <a:lstStyle/>
          <a:p>
            <a:r>
              <a:rPr lang="en-US" dirty="0" smtClean="0"/>
              <a:t>Performance (CEPC_v1)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19814" y="6420310"/>
            <a:ext cx="4114800" cy="365125"/>
          </a:xfrm>
        </p:spPr>
        <p:txBody>
          <a:bodyPr/>
          <a:lstStyle/>
          <a:p>
            <a:r>
              <a:rPr lang="en-US" smtClean="0"/>
              <a:t>Z+Higgs physics at Circular e+e- collider (Y. Fang, IHEP)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C918-B7E4-1D4B-BBCF-3149DA5CA8C5}" type="slidenum">
              <a:rPr lang="en-US" smtClean="0"/>
              <a:t>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46139" y="1167555"/>
            <a:ext cx="1839862" cy="2213820"/>
            <a:chOff x="608371" y="1685311"/>
            <a:chExt cx="3574100" cy="349050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358" y="1685311"/>
              <a:ext cx="3456113" cy="349050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71" y="1685311"/>
              <a:ext cx="2362200" cy="3556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682962" y="702685"/>
            <a:ext cx="3073704" cy="2851714"/>
            <a:chOff x="3598606" y="1393091"/>
            <a:chExt cx="3073704" cy="285171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8606" y="1393091"/>
              <a:ext cx="3073704" cy="285171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262285" y="3196709"/>
              <a:ext cx="18268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Recon. and ID eff.</a:t>
              </a:r>
              <a:endParaRPr lang="en-US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072" y="504773"/>
            <a:ext cx="2976625" cy="29042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697" y="621499"/>
            <a:ext cx="2815303" cy="27952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32" y="3623217"/>
            <a:ext cx="2938324" cy="26963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46" y="3622537"/>
            <a:ext cx="6247959" cy="29287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383711" y="4033401"/>
            <a:ext cx="281897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Reliable Particle recon.,</a:t>
            </a:r>
          </a:p>
          <a:p>
            <a:r>
              <a:rPr lang="en-US" dirty="0" smtClean="0"/>
              <a:t>ID and fake rejection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Good mass resolution of</a:t>
            </a:r>
          </a:p>
          <a:p>
            <a:r>
              <a:rPr lang="en-US" dirty="0" smtClean="0"/>
              <a:t>Higgs (more can be found in</a:t>
            </a:r>
          </a:p>
          <a:p>
            <a:r>
              <a:rPr lang="en-US" dirty="0" smtClean="0"/>
              <a:t>Performance talks)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9522425" y="6134895"/>
            <a:ext cx="236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Manqi’s</a:t>
            </a:r>
            <a:r>
              <a:rPr lang="en-US" dirty="0" smtClean="0">
                <a:solidFill>
                  <a:srgbClr val="00B050"/>
                </a:solidFill>
              </a:rPr>
              <a:t> talk tomorrow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58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Direct measurement of Higgs cross-section</a:t>
            </a:r>
            <a:endParaRPr lang="zh-CN" altLang="en-US" sz="3600" dirty="0"/>
          </a:p>
        </p:txBody>
      </p:sp>
      <p:pic>
        <p:nvPicPr>
          <p:cNvPr id="5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1700808"/>
            <a:ext cx="6048672" cy="485036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2708920"/>
            <a:ext cx="2829545" cy="322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4727848" y="2564904"/>
            <a:ext cx="58326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b="1" dirty="0"/>
              <a:t>For this model independent analysis,  we reconstruct the recoil mass of Z without touching the other particles in a event.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b="1" dirty="0"/>
              <a:t>The </a:t>
            </a:r>
            <a:r>
              <a:rPr lang="en-US" altLang="zh-CN" sz="2400" b="1" dirty="0" err="1"/>
              <a:t>M</a:t>
            </a:r>
            <a:r>
              <a:rPr lang="en-US" altLang="zh-CN" sz="2400" b="1" baseline="-25000" dirty="0" err="1"/>
              <a:t>recoil</a:t>
            </a:r>
            <a:r>
              <a:rPr lang="en-US" altLang="zh-CN" sz="2400" b="1" dirty="0"/>
              <a:t> should exhibit a resonance peak at </a:t>
            </a:r>
            <a:r>
              <a:rPr lang="en-US" altLang="zh-CN" sz="2400" b="1" dirty="0" err="1"/>
              <a:t>m</a:t>
            </a:r>
            <a:r>
              <a:rPr lang="en-US" altLang="zh-CN" sz="2400" b="1" baseline="-25000" dirty="0" err="1"/>
              <a:t>H</a:t>
            </a:r>
            <a:r>
              <a:rPr lang="en-US" altLang="zh-CN" sz="2400" b="1" dirty="0"/>
              <a:t> for signal;  </a:t>
            </a:r>
            <a:r>
              <a:rPr lang="en-US" altLang="zh-CN" sz="2400" b="1" dirty="0" err="1"/>
              <a:t>Bkg</a:t>
            </a:r>
            <a:r>
              <a:rPr lang="en-US" altLang="zh-CN" sz="2400" b="1" dirty="0"/>
              <a:t> is expected to smooth.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b="1" dirty="0"/>
              <a:t>The best resolution can be achieved from Z(→</a:t>
            </a:r>
            <a:r>
              <a:rPr lang="en-US" altLang="zh-CN" sz="2400" b="1" dirty="0" err="1"/>
              <a:t>e</a:t>
            </a:r>
            <a:r>
              <a:rPr lang="en-US" altLang="zh-CN" sz="2400" b="1" baseline="30000" dirty="0" err="1"/>
              <a:t>+</a:t>
            </a:r>
            <a:r>
              <a:rPr lang="en-US" altLang="zh-CN" sz="2400" b="1" dirty="0" err="1"/>
              <a:t>e</a:t>
            </a:r>
            <a:r>
              <a:rPr lang="en-US" altLang="zh-CN" sz="2400" b="1" baseline="30000" dirty="0"/>
              <a:t>-</a:t>
            </a:r>
            <a:r>
              <a:rPr lang="en-US" altLang="zh-CN" sz="2400" b="1" dirty="0"/>
              <a:t>, </a:t>
            </a:r>
            <a:r>
              <a:rPr lang="el-GR" altLang="zh-CN" sz="2400" b="1" dirty="0"/>
              <a:t>μ</a:t>
            </a:r>
            <a:r>
              <a:rPr lang="en-US" altLang="zh-CN" sz="2400" b="1" baseline="30000" dirty="0"/>
              <a:t>+</a:t>
            </a:r>
            <a:r>
              <a:rPr lang="el-GR" altLang="zh-CN" sz="2400" b="1" dirty="0"/>
              <a:t>μ</a:t>
            </a:r>
            <a:r>
              <a:rPr lang="en-US" altLang="zh-CN" sz="2400" b="1" baseline="30000" dirty="0"/>
              <a:t>-</a:t>
            </a:r>
            <a:r>
              <a:rPr lang="en-US" altLang="zh-CN" sz="2400" b="1" dirty="0"/>
              <a:t>).</a:t>
            </a:r>
            <a:endParaRPr lang="en-US" altLang="zh-CN" sz="2400" b="1" baseline="-25000" dirty="0"/>
          </a:p>
        </p:txBody>
      </p:sp>
    </p:spTree>
    <p:extLst>
      <p:ext uri="{BB962C8B-B14F-4D97-AF65-F5344CB8AC3E}">
        <p14:creationId xmlns:p14="http://schemas.microsoft.com/office/powerpoint/2010/main" val="98596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3" y="761167"/>
            <a:ext cx="3591487" cy="34500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834" y="841173"/>
            <a:ext cx="3617962" cy="33904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321" y="837431"/>
            <a:ext cx="3351858" cy="326742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60064" y="133234"/>
            <a:ext cx="8912328" cy="717868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Direct measurement of Higgs cross-section</a:t>
            </a:r>
            <a:endParaRPr lang="zh-CN" alt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573243"/>
            <a:ext cx="518713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en-US" altLang="zh-CN" sz="2400" b="1" dirty="0" smtClean="0"/>
              <a:t>The </a:t>
            </a:r>
            <a:r>
              <a:rPr lang="en-US" altLang="zh-CN" sz="2400" b="1" dirty="0"/>
              <a:t>combined precision with three channels is  </a:t>
            </a:r>
            <a:r>
              <a:rPr lang="zh-CN" altLang="en-US" sz="2400" b="1" dirty="0">
                <a:solidFill>
                  <a:srgbClr val="C00000"/>
                </a:solidFill>
              </a:rPr>
              <a:t>∆</a:t>
            </a:r>
            <a:r>
              <a:rPr lang="el-GR" altLang="zh-CN" sz="2400" b="1" dirty="0">
                <a:solidFill>
                  <a:srgbClr val="C00000"/>
                </a:solidFill>
              </a:rPr>
              <a:t>σ</a:t>
            </a:r>
            <a:r>
              <a:rPr lang="en-US" altLang="zh-CN" sz="2400" b="1" dirty="0">
                <a:solidFill>
                  <a:srgbClr val="C00000"/>
                </a:solidFill>
              </a:rPr>
              <a:t>/</a:t>
            </a:r>
            <a:r>
              <a:rPr lang="el-GR" altLang="zh-CN" sz="2400" b="1" dirty="0">
                <a:solidFill>
                  <a:srgbClr val="C00000"/>
                </a:solidFill>
              </a:rPr>
              <a:t>σ</a:t>
            </a:r>
            <a:r>
              <a:rPr lang="en-US" altLang="zh-CN" sz="2400" b="1" dirty="0">
                <a:solidFill>
                  <a:srgbClr val="C00000"/>
                </a:solidFill>
              </a:rPr>
              <a:t>=0.5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%              </a:t>
            </a:r>
          </a:p>
          <a:p>
            <a:pPr marL="457200" indent="-457200">
              <a:buFont typeface="Wingdings" charset="2"/>
              <a:buChar char="ü"/>
            </a:pPr>
            <a:r>
              <a:rPr lang="en-US" altLang="zh-CN" sz="2400" b="1" dirty="0"/>
              <a:t> Similar sub-percent level for </a:t>
            </a:r>
            <a:r>
              <a:rPr lang="en-US" altLang="zh-CN" sz="2400" b="1" dirty="0" smtClean="0"/>
              <a:t>ILC/FCC-</a:t>
            </a:r>
            <a:r>
              <a:rPr lang="en-US" altLang="zh-CN" sz="2400" b="1" dirty="0" err="1" smtClean="0"/>
              <a:t>ee</a:t>
            </a:r>
            <a:endParaRPr lang="zh-CN" altLang="en-US" sz="2400" b="1" dirty="0"/>
          </a:p>
          <a:p>
            <a:pPr marL="285750" indent="-285750">
              <a:buFont typeface="Wingdings" charset="2"/>
              <a:buChar char="Ø"/>
            </a:pPr>
            <a:endParaRPr lang="en-US" altLang="zh-CN" dirty="0"/>
          </a:p>
        </p:txBody>
      </p:sp>
      <p:sp>
        <p:nvSpPr>
          <p:cNvPr id="11" name="TextBox 10"/>
          <p:cNvSpPr txBox="1"/>
          <p:nvPr/>
        </p:nvSpPr>
        <p:spPr>
          <a:xfrm>
            <a:off x="1199654" y="1556792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∆</a:t>
            </a:r>
            <a:r>
              <a:rPr lang="el-GR" altLang="zh-CN" b="1" dirty="0">
                <a:solidFill>
                  <a:srgbClr val="C00000"/>
                </a:solidFill>
              </a:rPr>
              <a:t>σ</a:t>
            </a:r>
            <a:r>
              <a:rPr lang="en-US" altLang="zh-CN" b="1" dirty="0">
                <a:solidFill>
                  <a:srgbClr val="C00000"/>
                </a:solidFill>
              </a:rPr>
              <a:t>/</a:t>
            </a:r>
            <a:r>
              <a:rPr lang="el-GR" altLang="zh-CN" b="1" dirty="0">
                <a:solidFill>
                  <a:srgbClr val="C00000"/>
                </a:solidFill>
              </a:rPr>
              <a:t>σ</a:t>
            </a:r>
            <a:r>
              <a:rPr lang="en-US" altLang="zh-CN" b="1" dirty="0" smtClean="0">
                <a:solidFill>
                  <a:srgbClr val="C00000"/>
                </a:solidFill>
              </a:rPr>
              <a:t>=2.1%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30266" y="2483604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∆</a:t>
            </a:r>
            <a:r>
              <a:rPr lang="el-GR" altLang="zh-CN" b="1" dirty="0">
                <a:solidFill>
                  <a:srgbClr val="C00000"/>
                </a:solidFill>
              </a:rPr>
              <a:t>σ</a:t>
            </a:r>
            <a:r>
              <a:rPr lang="en-US" altLang="zh-CN" b="1" dirty="0">
                <a:solidFill>
                  <a:srgbClr val="C00000"/>
                </a:solidFill>
              </a:rPr>
              <a:t>/</a:t>
            </a:r>
            <a:r>
              <a:rPr lang="el-GR" altLang="zh-CN" b="1" dirty="0">
                <a:solidFill>
                  <a:srgbClr val="C00000"/>
                </a:solidFill>
              </a:rPr>
              <a:t>σ</a:t>
            </a:r>
            <a:r>
              <a:rPr lang="en-US" altLang="zh-CN" b="1" dirty="0">
                <a:solidFill>
                  <a:srgbClr val="C00000"/>
                </a:solidFill>
              </a:rPr>
              <a:t>=0.9%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46534" y="1556792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∆</a:t>
            </a:r>
            <a:r>
              <a:rPr lang="el-GR" altLang="zh-CN" b="1" dirty="0">
                <a:solidFill>
                  <a:srgbClr val="C00000"/>
                </a:solidFill>
              </a:rPr>
              <a:t>σ</a:t>
            </a:r>
            <a:r>
              <a:rPr lang="en-US" altLang="zh-CN" b="1" dirty="0">
                <a:solidFill>
                  <a:srgbClr val="C00000"/>
                </a:solidFill>
              </a:rPr>
              <a:t>/</a:t>
            </a:r>
            <a:r>
              <a:rPr lang="el-GR" altLang="zh-CN" b="1" dirty="0">
                <a:solidFill>
                  <a:srgbClr val="C00000"/>
                </a:solidFill>
              </a:rPr>
              <a:t>σ</a:t>
            </a:r>
            <a:r>
              <a:rPr lang="en-US" altLang="zh-CN" b="1" dirty="0">
                <a:solidFill>
                  <a:srgbClr val="C00000"/>
                </a:solidFill>
              </a:rPr>
              <a:t>=0.65%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122" y="4104859"/>
            <a:ext cx="2967573" cy="27493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47566" y="4809056"/>
            <a:ext cx="46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ILC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39" y="3885642"/>
            <a:ext cx="3072061" cy="293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0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QQ图片20140805112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128" y="963103"/>
            <a:ext cx="6467475" cy="1543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8626" y="593771"/>
            <a:ext cx="2961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1.</a:t>
            </a:r>
            <a:r>
              <a:rPr lang="en-US" altLang="zh-CN" b="1" dirty="0"/>
              <a:t>   A likelihood L(</a:t>
            </a:r>
            <a:r>
              <a:rPr lang="el-GR" altLang="zh-CN" b="1" dirty="0"/>
              <a:t>ϴ</a:t>
            </a:r>
            <a:r>
              <a:rPr lang="en-US" altLang="zh-CN" b="1" dirty="0"/>
              <a:t>) is built : </a:t>
            </a:r>
            <a:endParaRPr lang="zh-CN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78626" y="2506154"/>
            <a:ext cx="8989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2. </a:t>
            </a:r>
            <a:r>
              <a:rPr lang="en-US" altLang="zh-CN" b="1" dirty="0"/>
              <a:t>A profile likelihood ratio </a:t>
            </a:r>
            <a:r>
              <a:rPr lang="el-GR" altLang="zh-CN" b="1" dirty="0"/>
              <a:t>λ</a:t>
            </a:r>
            <a:r>
              <a:rPr lang="en-US" altLang="zh-CN" b="1" dirty="0"/>
              <a:t>(</a:t>
            </a:r>
            <a:r>
              <a:rPr lang="el-GR" altLang="zh-CN" b="1" dirty="0"/>
              <a:t>μ</a:t>
            </a:r>
            <a:r>
              <a:rPr lang="en-US" altLang="zh-CN" b="1" dirty="0"/>
              <a:t>) (</a:t>
            </a:r>
            <a:r>
              <a:rPr lang="el-GR" altLang="zh-CN" b="1" dirty="0">
                <a:solidFill>
                  <a:srgbClr val="C00000"/>
                </a:solidFill>
              </a:rPr>
              <a:t>μ</a:t>
            </a:r>
            <a:r>
              <a:rPr lang="en-US" altLang="zh-CN" b="1" dirty="0">
                <a:solidFill>
                  <a:srgbClr val="C00000"/>
                </a:solidFill>
              </a:rPr>
              <a:t> signal strength in our case: </a:t>
            </a:r>
            <a:r>
              <a:rPr lang="el-GR" altLang="zh-CN" b="1" dirty="0">
                <a:solidFill>
                  <a:srgbClr val="C00000"/>
                </a:solidFill>
              </a:rPr>
              <a:t>σ▪</a:t>
            </a:r>
            <a:r>
              <a:rPr lang="en-US" altLang="zh-CN" b="1" dirty="0">
                <a:solidFill>
                  <a:srgbClr val="C00000"/>
                </a:solidFill>
              </a:rPr>
              <a:t>Br</a:t>
            </a:r>
            <a:r>
              <a:rPr lang="en-US" altLang="zh-CN" b="1" dirty="0"/>
              <a:t>) is constructed to estimate the parameters of interest: </a:t>
            </a:r>
            <a:endParaRPr lang="zh-CN" altLang="en-US" b="1" dirty="0"/>
          </a:p>
        </p:txBody>
      </p:sp>
      <p:pic>
        <p:nvPicPr>
          <p:cNvPr id="7" name="图片 6" descr="QQ图片201408051144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3147814"/>
            <a:ext cx="3219450" cy="857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78626" y="3974109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3.   </a:t>
            </a:r>
            <a:endParaRPr lang="zh-CN" altLang="en-US" dirty="0"/>
          </a:p>
        </p:txBody>
      </p:sp>
      <p:grpSp>
        <p:nvGrpSpPr>
          <p:cNvPr id="28" name="组合 27"/>
          <p:cNvGrpSpPr/>
          <p:nvPr/>
        </p:nvGrpSpPr>
        <p:grpSpPr>
          <a:xfrm>
            <a:off x="1686627" y="4237731"/>
            <a:ext cx="3219450" cy="2175738"/>
            <a:chOff x="1691615" y="4343441"/>
            <a:chExt cx="3219450" cy="2175738"/>
          </a:xfrm>
        </p:grpSpPr>
        <p:pic>
          <p:nvPicPr>
            <p:cNvPr id="10" name="图片 9" descr="QQ图片20140805115405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1615" y="4343441"/>
              <a:ext cx="3219450" cy="2175738"/>
            </a:xfrm>
            <a:prstGeom prst="rect">
              <a:avLst/>
            </a:prstGeom>
          </p:spPr>
        </p:pic>
        <p:cxnSp>
          <p:nvCxnSpPr>
            <p:cNvPr id="15" name="直接箭头连接符 14"/>
            <p:cNvCxnSpPr/>
            <p:nvPr/>
          </p:nvCxnSpPr>
          <p:spPr>
            <a:xfrm flipV="1">
              <a:off x="2534446" y="6141126"/>
              <a:ext cx="451262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rot="5400000" flipH="1" flipV="1">
              <a:off x="2474275" y="5925786"/>
              <a:ext cx="92627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>
              <a:off x="2936620" y="6129251"/>
              <a:ext cx="451262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498664" y="5819294"/>
              <a:ext cx="4395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-</a:t>
              </a:r>
              <a:r>
                <a:rPr lang="el-GR" altLang="zh-CN" sz="1400" dirty="0"/>
                <a:t>Δμ</a:t>
              </a:r>
              <a:endParaRPr lang="zh-CN" altLang="en-US" sz="140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858955" y="3773747"/>
            <a:ext cx="650158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/>
              <a:t>If the likelihood ratio follows a </a:t>
            </a:r>
            <a:r>
              <a:rPr lang="el-GR" altLang="zh-CN" b="1" dirty="0"/>
              <a:t>χ</a:t>
            </a:r>
            <a:r>
              <a:rPr lang="en-US" altLang="zh-CN" b="1" baseline="30000" dirty="0"/>
              <a:t>2 </a:t>
            </a:r>
            <a:r>
              <a:rPr lang="en-US" altLang="zh-CN" b="1" dirty="0"/>
              <a:t> distribution, </a:t>
            </a:r>
          </a:p>
          <a:p>
            <a:r>
              <a:rPr lang="en-US" altLang="zh-CN" b="1" dirty="0"/>
              <a:t>   the significance can be  approximately computed as </a:t>
            </a:r>
          </a:p>
          <a:p>
            <a:r>
              <a:rPr lang="en-US" altLang="zh-CN" b="1" dirty="0"/>
              <a:t>   </a:t>
            </a:r>
            <a:r>
              <a:rPr lang="en-US" altLang="zh-CN" b="1" dirty="0" err="1"/>
              <a:t>sqrt</a:t>
            </a:r>
            <a:r>
              <a:rPr lang="en-US" altLang="zh-CN" b="1" dirty="0"/>
              <a:t>[-2*log(</a:t>
            </a:r>
            <a:r>
              <a:rPr lang="el-GR" altLang="zh-CN" b="1" dirty="0"/>
              <a:t>λ</a:t>
            </a:r>
            <a:r>
              <a:rPr lang="en-US" altLang="zh-CN" b="1" dirty="0"/>
              <a:t>)] with </a:t>
            </a:r>
            <a:r>
              <a:rPr lang="el-GR" altLang="zh-CN" b="1" dirty="0"/>
              <a:t>μ</a:t>
            </a:r>
            <a:r>
              <a:rPr lang="en-US" altLang="zh-CN" b="1" dirty="0"/>
              <a:t>=1;</a:t>
            </a:r>
          </a:p>
          <a:p>
            <a:pPr>
              <a:buFont typeface="Wingdings" pitchFamily="2" charset="2"/>
              <a:buChar char="ü"/>
            </a:pPr>
            <a:r>
              <a:rPr lang="en-US" altLang="zh-CN" b="1" dirty="0"/>
              <a:t>Similarly,  one can scan </a:t>
            </a:r>
            <a:r>
              <a:rPr lang="el-GR" altLang="zh-CN" b="1" dirty="0"/>
              <a:t>μ</a:t>
            </a:r>
            <a:r>
              <a:rPr lang="en-US" altLang="zh-CN" b="1" dirty="0"/>
              <a:t> (Minuit) and the error of </a:t>
            </a:r>
            <a:r>
              <a:rPr lang="el-GR" altLang="zh-CN" b="1" dirty="0"/>
              <a:t>μ</a:t>
            </a:r>
            <a:r>
              <a:rPr lang="en-US" altLang="zh-CN" b="1" dirty="0"/>
              <a:t> is the</a:t>
            </a:r>
          </a:p>
          <a:p>
            <a:r>
              <a:rPr lang="en-US" altLang="zh-CN" b="1" dirty="0"/>
              <a:t> distance of x-axis between </a:t>
            </a:r>
            <a:r>
              <a:rPr lang="el-GR" altLang="zh-CN" b="1" dirty="0"/>
              <a:t>μ</a:t>
            </a:r>
            <a:r>
              <a:rPr lang="en-US" altLang="zh-CN" b="1" dirty="0"/>
              <a:t>=1 and the point on the curve</a:t>
            </a:r>
          </a:p>
          <a:p>
            <a:r>
              <a:rPr lang="en-US" altLang="zh-CN" b="1" dirty="0"/>
              <a:t> corresponding to  –log(</a:t>
            </a:r>
            <a:r>
              <a:rPr lang="el-GR" altLang="zh-CN" b="1" dirty="0"/>
              <a:t>λ</a:t>
            </a:r>
            <a:r>
              <a:rPr lang="en-US" altLang="zh-CN" b="1" dirty="0"/>
              <a:t>)= 0.5.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/>
              <a:t>For the measurement of Br, the uncertainty from total </a:t>
            </a:r>
          </a:p>
          <a:p>
            <a:r>
              <a:rPr lang="en-US" altLang="zh-CN" b="1" dirty="0"/>
              <a:t>    </a:t>
            </a:r>
            <a:r>
              <a:rPr lang="en-US" altLang="zh-CN" b="1" dirty="0" err="1"/>
              <a:t>xsection</a:t>
            </a:r>
            <a:r>
              <a:rPr lang="en-US" altLang="zh-CN" b="1" dirty="0"/>
              <a:t> obtained  from  previous page is incorporated </a:t>
            </a:r>
          </a:p>
          <a:p>
            <a:r>
              <a:rPr lang="en-US" altLang="zh-CN" b="1" dirty="0"/>
              <a:t>     into the fit</a:t>
            </a:r>
            <a:r>
              <a:rPr lang="en-US" altLang="zh-CN" b="1" dirty="0" smtClean="0"/>
              <a:t>.</a:t>
            </a:r>
          </a:p>
          <a:p>
            <a:pPr marL="285750" indent="-285750">
              <a:buFont typeface="Wingdings" charset="2"/>
              <a:buChar char="ü"/>
            </a:pPr>
            <a:r>
              <a:rPr lang="en-US" altLang="zh-CN" b="1" dirty="0" smtClean="0">
                <a:solidFill>
                  <a:srgbClr val="C00000"/>
                </a:solidFill>
              </a:rPr>
              <a:t>A simultaneous fit to different channels is implemented to take</a:t>
            </a:r>
          </a:p>
          <a:p>
            <a:r>
              <a:rPr lang="en-US" altLang="zh-CN" b="1" dirty="0" smtClean="0">
                <a:solidFill>
                  <a:srgbClr val="C00000"/>
                </a:solidFill>
              </a:rPr>
              <a:t>into account the correlations. 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23220" y="5726256"/>
            <a:ext cx="474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+</a:t>
            </a:r>
            <a:r>
              <a:rPr lang="el-GR" altLang="zh-CN" sz="1400" dirty="0"/>
              <a:t>Δμ</a:t>
            </a:r>
            <a:endParaRPr lang="zh-CN" altLang="en-US" sz="1400" dirty="0"/>
          </a:p>
        </p:txBody>
      </p:sp>
      <p:sp>
        <p:nvSpPr>
          <p:cNvPr id="17" name="标题 1"/>
          <p:cNvSpPr txBox="1">
            <a:spLocks/>
          </p:cNvSpPr>
          <p:nvPr/>
        </p:nvSpPr>
        <p:spPr>
          <a:xfrm>
            <a:off x="1954632" y="13062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/>
              <a:t>Measurements of (</a:t>
            </a:r>
            <a:r>
              <a:rPr lang="el-GR" altLang="zh-CN" sz="3600" dirty="0"/>
              <a:t>σ▪</a:t>
            </a:r>
            <a:r>
              <a:rPr lang="en-US" altLang="zh-CN" sz="3600" dirty="0"/>
              <a:t>Br)/(</a:t>
            </a:r>
            <a:r>
              <a:rPr lang="el-GR" altLang="zh-CN" sz="3600" dirty="0"/>
              <a:t>σ▪</a:t>
            </a:r>
            <a:r>
              <a:rPr lang="en-US" altLang="zh-CN" sz="3600" dirty="0"/>
              <a:t>Br) and ∆Br/Br </a:t>
            </a:r>
            <a:endParaRPr lang="zh-CN" alt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320678" y="1028204"/>
            <a:ext cx="1292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i="1" dirty="0">
                <a:ea typeface="华文仿宋" panose="02010600040101010101" pitchFamily="2" charset="-122"/>
              </a:rPr>
              <a:t>f</a:t>
            </a:r>
            <a:endParaRPr lang="zh-CN" altLang="en-US" i="1" dirty="0">
              <a:ea typeface="华文仿宋" panose="0201060004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12224" y="1137518"/>
            <a:ext cx="23692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                  </a:t>
            </a:r>
            <a:r>
              <a:rPr lang="en-US" altLang="zh-CN" b="1" dirty="0">
                <a:solidFill>
                  <a:srgbClr val="C00000"/>
                </a:solidFill>
              </a:rPr>
              <a:t>Shape info.  </a:t>
            </a:r>
          </a:p>
          <a:p>
            <a:r>
              <a:rPr lang="en-US" altLang="zh-CN" b="1" dirty="0">
                <a:solidFill>
                  <a:srgbClr val="C00000"/>
                </a:solidFill>
              </a:rPr>
              <a:t> for the discriminating</a:t>
            </a:r>
          </a:p>
          <a:p>
            <a:r>
              <a:rPr lang="en-US" altLang="zh-CN" b="1" dirty="0">
                <a:solidFill>
                  <a:srgbClr val="C00000"/>
                </a:solidFill>
              </a:rPr>
              <a:t>Variables considered.</a:t>
            </a:r>
          </a:p>
        </p:txBody>
      </p:sp>
    </p:spTree>
    <p:extLst>
      <p:ext uri="{BB962C8B-B14F-4D97-AF65-F5344CB8AC3E}">
        <p14:creationId xmlns:p14="http://schemas.microsoft.com/office/powerpoint/2010/main" val="5284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82224" y="116632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Measurement of Higgs width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84856" y="1268761"/>
            <a:ext cx="8703632" cy="5353941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Method 1</a:t>
            </a:r>
            <a:r>
              <a:rPr lang="en-US" altLang="zh-CN" b="1" dirty="0"/>
              <a:t>:</a:t>
            </a:r>
            <a:r>
              <a:rPr lang="en-US" altLang="zh-CN" dirty="0"/>
              <a:t> </a:t>
            </a:r>
            <a:r>
              <a:rPr lang="en-US" altLang="zh-CN" b="1" dirty="0"/>
              <a:t>Higgs width can be determined directly from the measurement of </a:t>
            </a:r>
            <a:r>
              <a:rPr lang="el-GR" altLang="zh-CN" b="1" dirty="0"/>
              <a:t>σ</a:t>
            </a:r>
            <a:r>
              <a:rPr lang="en-US" altLang="zh-CN" b="1" dirty="0"/>
              <a:t>(ZH) and Br. of (H-&gt;ZZ*)</a:t>
            </a:r>
          </a:p>
          <a:p>
            <a:pPr lvl="1"/>
            <a:endParaRPr lang="en-US" altLang="zh-CN" b="1" dirty="0"/>
          </a:p>
          <a:p>
            <a:pPr lvl="1"/>
            <a:endParaRPr lang="en-US" altLang="zh-CN" b="1" dirty="0" smtClean="0"/>
          </a:p>
          <a:p>
            <a:pPr lvl="1"/>
            <a:r>
              <a:rPr lang="en-US" altLang="zh-CN" b="1" dirty="0"/>
              <a:t>But the uncertainty of Br(H-&gt;ZZ*) is relatively high due to low statistics.</a:t>
            </a:r>
          </a:p>
          <a:p>
            <a:r>
              <a:rPr lang="en-US" altLang="zh-CN" b="1" dirty="0">
                <a:solidFill>
                  <a:srgbClr val="C00000"/>
                </a:solidFill>
              </a:rPr>
              <a:t>Method 2</a:t>
            </a:r>
            <a:r>
              <a:rPr lang="en-US" altLang="zh-CN" b="1" dirty="0"/>
              <a:t>: It can also be measured through: </a:t>
            </a:r>
          </a:p>
          <a:p>
            <a:pPr lvl="1"/>
            <a:endParaRPr lang="en-US" altLang="zh-CN" b="1" dirty="0"/>
          </a:p>
          <a:p>
            <a:pPr lvl="1"/>
            <a:endParaRPr lang="en-US" altLang="zh-CN" b="1" dirty="0" smtClean="0"/>
          </a:p>
          <a:p>
            <a:endParaRPr lang="en-US" altLang="zh-CN" b="1" dirty="0"/>
          </a:p>
          <a:p>
            <a:r>
              <a:rPr lang="en-US" altLang="zh-CN" b="1" dirty="0" smtClean="0"/>
              <a:t>These two orthogonal methods can be combined to reach the best precision. </a:t>
            </a:r>
            <a:endParaRPr lang="en-US" altLang="zh-CN" b="1" dirty="0"/>
          </a:p>
          <a:p>
            <a:endParaRPr lang="en-US" altLang="zh-CN" dirty="0"/>
          </a:p>
          <a:p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2132857"/>
            <a:ext cx="4064070" cy="8284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56" y="4077072"/>
            <a:ext cx="1800200" cy="6334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432" y="4221088"/>
            <a:ext cx="6160040" cy="3236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62" y="4725145"/>
            <a:ext cx="3933334" cy="6476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59836" y="2262173"/>
            <a:ext cx="165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Precision : 5.1%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7629" y="4725145"/>
            <a:ext cx="165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Precision : 3.7%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95117" y="5825373"/>
            <a:ext cx="165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Precision : 3.3%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60096" y="455389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3.1%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327648" y="4710476"/>
            <a:ext cx="498108" cy="199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546812" y="2462975"/>
            <a:ext cx="498108" cy="199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61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7507</TotalTime>
  <Words>2440</Words>
  <Application>Microsoft Macintosh PowerPoint</Application>
  <PresentationFormat>Widescreen</PresentationFormat>
  <Paragraphs>457</Paragraphs>
  <Slides>39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6" baseType="lpstr">
      <vt:lpstr>Arial</vt:lpstr>
      <vt:lpstr>Calibri</vt:lpstr>
      <vt:lpstr>Calibri Light</vt:lpstr>
      <vt:lpstr>Cambria Math</vt:lpstr>
      <vt:lpstr>DengXian</vt:lpstr>
      <vt:lpstr>DengXian Light</vt:lpstr>
      <vt:lpstr>Mangal</vt:lpstr>
      <vt:lpstr>Symbol</vt:lpstr>
      <vt:lpstr>Times New Roman</vt:lpstr>
      <vt:lpstr>Wingdings</vt:lpstr>
      <vt:lpstr>华文仿宋</vt:lpstr>
      <vt:lpstr>宋体</vt:lpstr>
      <vt:lpstr>微软雅黑</vt:lpstr>
      <vt:lpstr>等线 Light</vt:lpstr>
      <vt:lpstr>黑体</vt:lpstr>
      <vt:lpstr>Office Theme</vt:lpstr>
      <vt:lpstr>公式</vt:lpstr>
      <vt:lpstr>Higgs physics at Circular Electron-Positron Collider </vt:lpstr>
      <vt:lpstr>Motivation</vt:lpstr>
      <vt:lpstr>Higgs related physics at e+e- collider</vt:lpstr>
      <vt:lpstr>SM Higgs decay branching ratio, Bkg process</vt:lpstr>
      <vt:lpstr>Performance (CEPC_v1) </vt:lpstr>
      <vt:lpstr>Direct measurement of Higgs cross-section</vt:lpstr>
      <vt:lpstr>Direct measurement of Higgs cross-section</vt:lpstr>
      <vt:lpstr>PowerPoint Presentation</vt:lpstr>
      <vt:lpstr>Measurement of Higgs width</vt:lpstr>
      <vt:lpstr>PowerPoint Presentation</vt:lpstr>
      <vt:lpstr>      Higgs analyses toward CEPC CDR </vt:lpstr>
      <vt:lpstr>Measurement of ∆(σ▪Br)/(σ▪Br ) of ZH(jj)</vt:lpstr>
      <vt:lpstr>Measurement of ∆(σ▪Br)/(σ▪Br ) of ZH(WW*)</vt:lpstr>
      <vt:lpstr>Measurement of ∆(σ▪Br)/(σ▪Br ) of ZH(tt)</vt:lpstr>
      <vt:lpstr>Measurement of ∆(σ▪Br)/(σ▪Br ) of ZH(ZZ*)</vt:lpstr>
      <vt:lpstr>PowerPoint Presentation</vt:lpstr>
      <vt:lpstr>Measurement of the invisible decay of Higgs</vt:lpstr>
      <vt:lpstr>PowerPoint Presentation</vt:lpstr>
      <vt:lpstr>Ongoing study for CEPC: from 3.5T/250 GeV to 3T/240 GeV</vt:lpstr>
      <vt:lpstr>Summary of the precision for the measurement  of Higgs</vt:lpstr>
      <vt:lpstr>Channels  (now 36)</vt:lpstr>
      <vt:lpstr>   Status of the Higgs white paper</vt:lpstr>
      <vt:lpstr>                         Conclusion and outlook</vt:lpstr>
      <vt:lpstr>Backup slides</vt:lpstr>
      <vt:lpstr>CEPC </vt:lpstr>
      <vt:lpstr> </vt:lpstr>
      <vt:lpstr>PowerPoint Presentation</vt:lpstr>
      <vt:lpstr>Explanation for difference from pre-CDR to CDR</vt:lpstr>
      <vt:lpstr> </vt:lpstr>
      <vt:lpstr>   k measurement : current precision</vt:lpstr>
      <vt:lpstr> </vt:lpstr>
      <vt:lpstr> </vt:lpstr>
      <vt:lpstr>PowerPoint Presentation</vt:lpstr>
      <vt:lpstr>From measurements to EFT</vt:lpstr>
      <vt:lpstr>EFT basis</vt:lpstr>
      <vt:lpstr>                vs EFT</vt:lpstr>
      <vt:lpstr>“12-parameter” framework in EFT</vt:lpstr>
      <vt:lpstr>the Importance of Combining all Measurements</vt:lpstr>
      <vt:lpstr> self-coupling 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Z+Higgs physics at Circular e+e- collider</dc:title>
  <dc:creator>fangyq@ihep.ac.cn</dc:creator>
  <cp:lastModifiedBy>fangyq@ihep.ac.cn</cp:lastModifiedBy>
  <cp:revision>131</cp:revision>
  <dcterms:created xsi:type="dcterms:W3CDTF">2018-05-10T06:42:58Z</dcterms:created>
  <dcterms:modified xsi:type="dcterms:W3CDTF">2019-12-12T07:46:43Z</dcterms:modified>
</cp:coreProperties>
</file>