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78" r:id="rId4"/>
    <p:sldId id="279" r:id="rId5"/>
    <p:sldId id="284" r:id="rId6"/>
    <p:sldId id="282" r:id="rId7"/>
    <p:sldId id="281" r:id="rId8"/>
    <p:sldId id="266" r:id="rId9"/>
    <p:sldId id="265" r:id="rId10"/>
    <p:sldId id="283" r:id="rId11"/>
    <p:sldId id="285" r:id="rId12"/>
    <p:sldId id="287" r:id="rId13"/>
    <p:sldId id="286" r:id="rId14"/>
    <p:sldId id="276" r:id="rId15"/>
  </p:sldIdLst>
  <p:sldSz cx="12192000" cy="6858000"/>
  <p:notesSz cx="9926638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5E768-1F95-4A10-8A4F-661506A463DD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C8371-4A08-4D96-B005-977A77D71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16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E74F-382A-4126-8A97-C43DA20196F3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58FEE-E9C8-4CCE-8FA4-C1EA6A1296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50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8FEE-E9C8-4CCE-8FA4-C1EA6A1296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07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84E0-F029-492B-A167-3539EAB4434F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75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27A6-50D6-4E8A-BAB2-E59897000333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FC88-6EA9-4280-BEA3-A259E1A202E7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7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6B4-B4D2-4EB4-A693-40A8CDA76A73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2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9B4-DF3B-4691-91A1-8A5DEE38C003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98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98CE-40E6-4E2A-BC05-35DD89C8F982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3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F34B-1B14-45B8-B9FD-A566E9C110F3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0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E7E7-02BB-444F-A8A1-335C953C49A7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1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D6F7-5EC8-4978-9264-BF05F0CE63D9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11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1EFB-F338-499A-A686-09271D59EE97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C3AD-10C8-4410-807B-115DD5D3B6EA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3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820E-D52F-4A57-ABB0-58D4865B1463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04DF-C44B-412F-BBA3-961DDE958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27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Preliminary </a:t>
            </a:r>
            <a:r>
              <a:rPr lang="en-US" altLang="zh-CN" dirty="0"/>
              <a:t>study of HTS option for CEPC detector magnet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 smtClean="0"/>
              <a:t>Ning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Feipeng</a:t>
            </a:r>
            <a:endParaRPr lang="en-US" altLang="zh-CN" dirty="0" smtClean="0"/>
          </a:p>
          <a:p>
            <a:r>
              <a:rPr lang="en-US" altLang="zh-CN" dirty="0" smtClean="0"/>
              <a:t>On behalf of magnet team</a:t>
            </a:r>
          </a:p>
          <a:p>
            <a:r>
              <a:rPr lang="en-US" altLang="zh-CN" dirty="0" smtClean="0"/>
              <a:t>Institute of High Energy Physics</a:t>
            </a:r>
          </a:p>
          <a:p>
            <a:r>
              <a:rPr lang="en-US" altLang="zh-CN" dirty="0" smtClean="0"/>
              <a:t>2018.05.25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75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3107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The </a:t>
            </a:r>
            <a:r>
              <a:rPr lang="en-US" altLang="zh-CN" sz="4000" dirty="0" smtClean="0"/>
              <a:t>introduction </a:t>
            </a:r>
            <a:r>
              <a:rPr lang="en-US" altLang="zh-CN" sz="4000" dirty="0"/>
              <a:t>of HTS option for CEPC detector </a:t>
            </a:r>
            <a:r>
              <a:rPr lang="en-US" altLang="zh-CN" sz="4000" dirty="0" smtClean="0"/>
              <a:t>magnet</a:t>
            </a:r>
            <a:endParaRPr lang="zh-CN" altLang="en-US" sz="4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63621"/>
              </p:ext>
            </p:extLst>
          </p:nvPr>
        </p:nvGraphicFramePr>
        <p:xfrm>
          <a:off x="313151" y="3010259"/>
          <a:ext cx="6638795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55309"/>
                <a:gridCol w="964504"/>
                <a:gridCol w="1828800"/>
                <a:gridCol w="129018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Central magnetic field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 T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Working current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7970 A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Maximum vertical field on cable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2.7 T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Ampere-turns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20*10</a:t>
                      </a:r>
                      <a:r>
                        <a:rPr lang="en-US" sz="2000" kern="100" baseline="30000">
                          <a:effectLst/>
                        </a:rPr>
                        <a:t>6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Inner diameter of coil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3.6 m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Inductance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38.36 H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Outer diameter of coil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3.7 m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</a:rPr>
                        <a:t>Stored energy</a:t>
                      </a:r>
                      <a:endParaRPr lang="zh-CN" sz="20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1.2 GJ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Length of the coil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7.5 m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Operating temperature</a:t>
                      </a:r>
                      <a:endParaRPr lang="zh-CN" sz="20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Less than 20 </a:t>
                      </a:r>
                      <a:r>
                        <a:rPr lang="en-US" sz="2000" kern="100" dirty="0">
                          <a:effectLst/>
                        </a:rPr>
                        <a:t>K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2068267"/>
            <a:ext cx="8455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 Parameters of CEPC detector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magnet based on YBCO stack cable:</a:t>
            </a:r>
            <a:endParaRPr lang="zh-CN" altLang="en-US" sz="2400" dirty="0"/>
          </a:p>
        </p:txBody>
      </p:sp>
      <p:pic>
        <p:nvPicPr>
          <p:cNvPr id="6" name="内容占位符 5" descr="E:\Ansys Work\CEPC magnetic field\HTS 3T 800A\CaculateCEPC_Magnet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12" y="2529932"/>
            <a:ext cx="4114001" cy="30942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8473853" y="5716519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distribution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58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837" y="365125"/>
            <a:ext cx="11899727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The </a:t>
            </a:r>
            <a:r>
              <a:rPr lang="en-US" altLang="zh-CN" sz="4000" dirty="0" smtClean="0"/>
              <a:t>introduction </a:t>
            </a:r>
            <a:r>
              <a:rPr lang="en-US" altLang="zh-CN" sz="4000" dirty="0"/>
              <a:t>of HTS option for CEPC detector magnet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4424"/>
          </a:xfrm>
        </p:spPr>
        <p:txBody>
          <a:bodyPr/>
          <a:lstStyle/>
          <a:p>
            <a:r>
              <a:rPr lang="en-US" altLang="zh-CN" dirty="0" smtClean="0"/>
              <a:t>Cost estimation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62837" y="2197213"/>
            <a:ext cx="6155445" cy="4296742"/>
            <a:chOff x="0" y="2191740"/>
            <a:chExt cx="6155445" cy="42967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91740"/>
              <a:ext cx="6155445" cy="4296742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V="1">
              <a:off x="2555310" y="3569918"/>
              <a:ext cx="25052" cy="2179529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27342" y="3569918"/>
              <a:ext cx="145302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29499" y="6170789"/>
            <a:ext cx="554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/>
              <a:t> Typical </a:t>
            </a:r>
            <a:r>
              <a:rPr lang="en-US" altLang="zh-CN" i="1" dirty="0"/>
              <a:t>critical current value of SSTC tapes , calculated from hysteresis </a:t>
            </a:r>
            <a:r>
              <a:rPr lang="en-US" altLang="zh-CN" i="1" dirty="0" smtClean="0"/>
              <a:t>loop, Provided by SSTC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66840"/>
              </p:ext>
            </p:extLst>
          </p:nvPr>
        </p:nvGraphicFramePr>
        <p:xfrm>
          <a:off x="7048994" y="2008726"/>
          <a:ext cx="377349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1960"/>
                <a:gridCol w="19415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Magnetic</a:t>
                      </a:r>
                      <a:r>
                        <a:rPr lang="en-US" altLang="zh-CN" baseline="0" dirty="0" smtClean="0"/>
                        <a:t> field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Ic@20K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2.7 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&gt;900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 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&gt;800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513534" y="3353309"/>
            <a:ext cx="4677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The calculation based on YBCO </a:t>
            </a:r>
            <a:r>
              <a:rPr lang="en-US" altLang="zh-CN" sz="2000" b="1" dirty="0" smtClean="0"/>
              <a:t>stack cable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513534" y="3787992"/>
            <a:ext cx="5549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Each cable contains 12 tapes, and each tape carries </a:t>
            </a:r>
            <a:r>
              <a:rPr lang="en-US" altLang="zh-CN" b="1" dirty="0" smtClean="0"/>
              <a:t>664 A</a:t>
            </a:r>
            <a:r>
              <a:rPr lang="en-US" altLang="zh-CN" dirty="0" smtClean="0"/>
              <a:t> at about 20 K. The cable carries 7970 A. </a:t>
            </a:r>
          </a:p>
          <a:p>
            <a:r>
              <a:rPr lang="en-US" altLang="zh-CN" dirty="0" smtClean="0"/>
              <a:t>There are 5 layers and 500 turns.</a:t>
            </a:r>
          </a:p>
          <a:p>
            <a:r>
              <a:rPr lang="en-US" altLang="zh-CN" dirty="0" smtClean="0"/>
              <a:t>Need 12mm wide tape </a:t>
            </a:r>
            <a:r>
              <a:rPr lang="en-US" altLang="zh-CN" b="1" dirty="0" smtClean="0"/>
              <a:t>685 km</a:t>
            </a:r>
            <a:r>
              <a:rPr lang="en-US" altLang="zh-CN" dirty="0" smtClean="0"/>
              <a:t>, if do not consider the cost of cable, the YBCO tapes will take about </a:t>
            </a:r>
            <a:r>
              <a:rPr lang="en-US" altLang="zh-CN" b="1" dirty="0" smtClean="0"/>
              <a:t>200 </a:t>
            </a:r>
            <a:r>
              <a:rPr lang="en-US" altLang="zh-CN" b="1" dirty="0"/>
              <a:t>m</a:t>
            </a:r>
            <a:r>
              <a:rPr lang="en-US" altLang="zh-CN" b="1" dirty="0" smtClean="0"/>
              <a:t>illion Yuan</a:t>
            </a:r>
            <a:r>
              <a:rPr lang="en-US" altLang="zh-CN" dirty="0" smtClean="0"/>
              <a:t> at present. 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14088"/>
              </p:ext>
            </p:extLst>
          </p:nvPr>
        </p:nvGraphicFramePr>
        <p:xfrm>
          <a:off x="6680868" y="5754920"/>
          <a:ext cx="431034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782"/>
                <a:gridCol w="1436782"/>
                <a:gridCol w="14367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HTS tape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LTS cable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cost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200 million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60 million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04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893133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The </a:t>
            </a:r>
            <a:r>
              <a:rPr lang="en-US" altLang="zh-CN" sz="4000" dirty="0" smtClean="0"/>
              <a:t>introduction </a:t>
            </a:r>
            <a:r>
              <a:rPr lang="en-US" altLang="zh-CN" sz="4000" dirty="0"/>
              <a:t>of HTS option for CEPC detector magnet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7054"/>
          </a:xfrm>
        </p:spPr>
        <p:txBody>
          <a:bodyPr/>
          <a:lstStyle/>
          <a:p>
            <a:r>
              <a:rPr lang="en-US" altLang="zh-CN" dirty="0" smtClean="0"/>
              <a:t>What are the advantages of working at 20 K?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0625" y="2265737"/>
            <a:ext cx="278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 Material property:</a:t>
            </a:r>
            <a:endParaRPr lang="zh-CN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59470"/>
              </p:ext>
            </p:extLst>
          </p:nvPr>
        </p:nvGraphicFramePr>
        <p:xfrm>
          <a:off x="838200" y="2906590"/>
          <a:ext cx="5049033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490"/>
                <a:gridCol w="879975"/>
                <a:gridCol w="952103"/>
                <a:gridCol w="908826"/>
                <a:gridCol w="1139639"/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Materials</a:t>
                      </a:r>
                      <a:endParaRPr lang="zh-CN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Specific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heat</a:t>
                      </a:r>
                    </a:p>
                    <a:p>
                      <a:pPr algn="ctr"/>
                      <a:r>
                        <a:rPr lang="en-US" altLang="zh-CN" sz="2000" dirty="0" smtClean="0"/>
                        <a:t>J/(kg*K)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Heat conductivity</a:t>
                      </a:r>
                    </a:p>
                    <a:p>
                      <a:pPr algn="ctr"/>
                      <a:r>
                        <a:rPr lang="en-US" altLang="zh-CN" sz="2000" dirty="0" smtClean="0"/>
                        <a:t>W/(m*K)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4.2K</a:t>
                      </a:r>
                      <a:endParaRPr lang="zh-CN" alt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20K</a:t>
                      </a:r>
                      <a:endParaRPr lang="zh-CN" alt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4.2K</a:t>
                      </a:r>
                      <a:endParaRPr lang="zh-CN" alt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20K</a:t>
                      </a:r>
                      <a:endParaRPr lang="zh-CN" alt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7.7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320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1250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Stainless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steel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1.6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13.8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2.2</a:t>
                      </a:r>
                      <a:endParaRPr lang="zh-CN" altLang="en-US" sz="20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Al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8.9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283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Kapton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60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0.05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G10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50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0.08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0.16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096000" y="2550565"/>
            <a:ext cx="242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2. Cooling station:</a:t>
            </a:r>
            <a:endParaRPr lang="zh-CN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26870"/>
              </p:ext>
            </p:extLst>
          </p:nvPr>
        </p:nvGraphicFramePr>
        <p:xfrm>
          <a:off x="6683080" y="3123550"/>
          <a:ext cx="4835045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304"/>
                <a:gridCol w="1496059"/>
                <a:gridCol w="16116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800 W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4.2 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 K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Electricity consumption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315 kW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130</a:t>
                      </a:r>
                      <a:r>
                        <a:rPr lang="en-US" altLang="zh-CN" sz="2000" baseline="0" dirty="0" smtClean="0"/>
                        <a:t> kW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Cost (yuan)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16 million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3.5 million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851738" y="4747457"/>
            <a:ext cx="464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latin typeface="+mj-lt"/>
              </a:rPr>
              <a:t>Provided by CSIC </a:t>
            </a:r>
            <a:r>
              <a:rPr lang="en-US" altLang="zh-CN" sz="1400" b="1" dirty="0">
                <a:latin typeface="+mj-lt"/>
              </a:rPr>
              <a:t>Pride (Nanjing) Cryogenic Technology Co., Ltd.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77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to </a:t>
            </a:r>
            <a:r>
              <a:rPr lang="en-US" altLang="zh-CN" dirty="0" smtClean="0"/>
              <a:t>do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YBCO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 research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Develop the YBCO stack cable and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its 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performance, study other HTS cables.</a:t>
            </a:r>
          </a:p>
          <a:p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 quench detection, transmission and protection of the HTS 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magnet.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the prototype of HTS detector magnet.</a:t>
            </a:r>
          </a:p>
          <a:p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baseline is also LTS.</a:t>
            </a:r>
            <a:endParaRPr lang="en-US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28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63252" y="1918352"/>
            <a:ext cx="10515600" cy="2891643"/>
          </a:xfrm>
        </p:spPr>
        <p:txBody>
          <a:bodyPr>
            <a:normAutofit/>
          </a:bodyPr>
          <a:lstStyle/>
          <a:p>
            <a:pPr algn="ctr"/>
            <a:r>
              <a:rPr lang="en-US" altLang="zh-CN" sz="8000" b="1" dirty="0" smtClean="0"/>
              <a:t>Thanks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dirty="0" err="1" smtClean="0"/>
              <a:t>Ning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Feipeng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Institute of High Energy Physics, CAS</a:t>
            </a:r>
            <a:br>
              <a:rPr lang="en-US" altLang="zh-CN" sz="3200" dirty="0" smtClean="0"/>
            </a:br>
            <a:r>
              <a:rPr lang="en-US" altLang="zh-CN" sz="3200" dirty="0" smtClean="0"/>
              <a:t>ningfp@ihep.ac.cn</a:t>
            </a:r>
            <a:endParaRPr lang="zh-CN" altLang="en-US" sz="3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42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HTS?</a:t>
            </a:r>
          </a:p>
          <a:p>
            <a:r>
              <a:rPr lang="en-US" altLang="zh-CN" dirty="0" smtClean="0"/>
              <a:t>Which HTS conductor </a:t>
            </a:r>
            <a:r>
              <a:rPr lang="en-US" altLang="zh-CN" dirty="0"/>
              <a:t>is suitable </a:t>
            </a:r>
            <a:r>
              <a:rPr lang="en-US" altLang="zh-CN" dirty="0" smtClean="0"/>
              <a:t>for CEPC detector magnet?</a:t>
            </a:r>
          </a:p>
          <a:p>
            <a:r>
              <a:rPr lang="en-US" altLang="zh-CN" dirty="0" smtClean="0"/>
              <a:t>Why give a HTS option?</a:t>
            </a:r>
          </a:p>
          <a:p>
            <a:r>
              <a:rPr lang="en-US" altLang="zh-CN" dirty="0" smtClean="0"/>
              <a:t>The introduction of HTS option for CEPC detector magnet</a:t>
            </a:r>
          </a:p>
          <a:p>
            <a:r>
              <a:rPr lang="en-US" altLang="zh-CN" dirty="0" smtClean="0"/>
              <a:t>Next to do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79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What is HTS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5781" y="1825625"/>
            <a:ext cx="5273457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HTS (High Temperature Superconducting)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Usually refers to the superconductors with </a:t>
            </a:r>
            <a:r>
              <a:rPr lang="en-US" altLang="zh-CN" dirty="0" smtClean="0">
                <a:solidFill>
                  <a:srgbClr val="FF0000"/>
                </a:solidFill>
              </a:rPr>
              <a:t>critical temperature greater than 77 K </a:t>
            </a:r>
            <a:r>
              <a:rPr lang="en-US" altLang="zh-CN" dirty="0" smtClean="0"/>
              <a:t>(liquid Nitrogen temperature) 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Since 1987, very short history.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rgbClr val="FF0000"/>
                </a:solidFill>
              </a:rPr>
              <a:t>Three products</a:t>
            </a:r>
            <a:r>
              <a:rPr lang="en-US" altLang="zh-CN" dirty="0" smtClean="0"/>
              <a:t>: Bi-2223,Bi-2212,YBCO(</a:t>
            </a:r>
            <a:r>
              <a:rPr lang="en-US" altLang="zh-CN" dirty="0"/>
              <a:t>Yttrium barium copper </a:t>
            </a:r>
            <a:r>
              <a:rPr lang="en-US" altLang="zh-CN" dirty="0" smtClean="0"/>
              <a:t>oxide)</a:t>
            </a:r>
          </a:p>
          <a:p>
            <a:pPr lvl="1"/>
            <a:endParaRPr lang="zh-CN" altLang="en-US" dirty="0"/>
          </a:p>
        </p:txBody>
      </p:sp>
      <p:pic>
        <p:nvPicPr>
          <p:cNvPr id="5" name="Picture 721" descr="C:\Users\Monkey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7629" r="6129" b="5386"/>
          <a:stretch>
            <a:fillRect/>
          </a:stretch>
        </p:blipFill>
        <p:spPr bwMode="auto">
          <a:xfrm>
            <a:off x="5359872" y="1565428"/>
            <a:ext cx="6662738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6463430" y="4158641"/>
            <a:ext cx="3933173" cy="12526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463430" y="3524137"/>
            <a:ext cx="166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Liquid Nitrogen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463430" y="4637720"/>
            <a:ext cx="166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Liquid Neon</a:t>
            </a:r>
            <a:endParaRPr lang="zh-CN" altLang="en-US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80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What is HTS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93665" y="1920148"/>
            <a:ext cx="515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Bi-2223: </a:t>
            </a:r>
            <a:r>
              <a:rPr lang="en-US" altLang="zh-CN" sz="2000" dirty="0" smtClean="0"/>
              <a:t>Bi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Sr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Ca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Cu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O</a:t>
            </a:r>
            <a:r>
              <a:rPr lang="en-US" altLang="zh-CN" sz="2000" baseline="-25000" dirty="0" smtClean="0"/>
              <a:t>10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Tc=110 </a:t>
            </a:r>
            <a:r>
              <a:rPr lang="en-US" altLang="zh-CN" sz="2000" dirty="0" smtClean="0"/>
              <a:t>K, Tape</a:t>
            </a:r>
          </a:p>
          <a:p>
            <a:r>
              <a:rPr lang="en-US" altLang="zh-CN" sz="2400" b="1" dirty="0" smtClean="0"/>
              <a:t>Bi-2212: </a:t>
            </a:r>
            <a:r>
              <a:rPr lang="en-US" altLang="zh-CN" sz="2000" dirty="0" smtClean="0"/>
              <a:t>Bi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Sr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CaCu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O</a:t>
            </a:r>
            <a:r>
              <a:rPr lang="en-US" altLang="zh-CN" sz="2000" baseline="-25000" dirty="0" smtClean="0"/>
              <a:t>8</a:t>
            </a:r>
            <a:r>
              <a:rPr lang="en-US" altLang="zh-CN" sz="2000" dirty="0" smtClean="0"/>
              <a:t>, Tc=85 K, Round wire</a:t>
            </a:r>
          </a:p>
        </p:txBody>
      </p:sp>
      <p:sp>
        <p:nvSpPr>
          <p:cNvPr id="9" name="矩形 8"/>
          <p:cNvSpPr/>
          <p:nvPr/>
        </p:nvSpPr>
        <p:spPr>
          <a:xfrm>
            <a:off x="195901" y="3358730"/>
            <a:ext cx="32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Powder-in-tube method 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" y="4496125"/>
            <a:ext cx="2524059" cy="14585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29" y="4429399"/>
            <a:ext cx="1445046" cy="15346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001" y="3811604"/>
            <a:ext cx="2314351" cy="1549565"/>
          </a:xfrm>
          <a:prstGeom prst="rect">
            <a:avLst/>
          </a:prstGeom>
        </p:spPr>
      </p:pic>
      <p:sp>
        <p:nvSpPr>
          <p:cNvPr id="15" name="左大括号 14"/>
          <p:cNvSpPr/>
          <p:nvPr/>
        </p:nvSpPr>
        <p:spPr>
          <a:xfrm>
            <a:off x="2951582" y="4427980"/>
            <a:ext cx="423263" cy="186637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 descr="F:\高温超导线圈\Bi222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771" y="5361169"/>
            <a:ext cx="3035474" cy="3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37" y="3853040"/>
            <a:ext cx="1032353" cy="103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右大括号 17"/>
          <p:cNvSpPr/>
          <p:nvPr/>
        </p:nvSpPr>
        <p:spPr>
          <a:xfrm>
            <a:off x="6015469" y="4369217"/>
            <a:ext cx="352774" cy="19839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4" descr="IMG_17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59" y="3774659"/>
            <a:ext cx="1477151" cy="111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0247" y="5565652"/>
            <a:ext cx="2381861" cy="1292348"/>
          </a:xfrm>
          <a:prstGeom prst="rect">
            <a:avLst/>
          </a:prstGeom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56" y="1490396"/>
            <a:ext cx="2374812" cy="22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0544354" y="3710594"/>
            <a:ext cx="1495781" cy="1224841"/>
            <a:chOff x="40" y="3288"/>
            <a:chExt cx="1743" cy="1032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22"/>
              <a:ext cx="1630" cy="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1" y="2527"/>
              <a:ext cx="222" cy="1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99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905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9511930" y="5622139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Bi-2223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511930" y="3341262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Bi-2212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0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What is HTS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825625"/>
            <a:ext cx="10660693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YBCO: </a:t>
            </a:r>
            <a:endParaRPr lang="en-US" altLang="zh-CN" b="1" dirty="0" smtClean="0"/>
          </a:p>
          <a:p>
            <a:pPr lvl="1"/>
            <a:r>
              <a:rPr lang="en-US" altLang="zh-CN" sz="2000" b="1" dirty="0" smtClean="0"/>
              <a:t> </a:t>
            </a:r>
            <a:r>
              <a:rPr lang="en-US" altLang="zh-CN" sz="2000" dirty="0"/>
              <a:t>Yttrium Barium Copper </a:t>
            </a:r>
            <a:r>
              <a:rPr lang="en-US" altLang="zh-CN" sz="2000" dirty="0" smtClean="0"/>
              <a:t>Oxide,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YBa</a:t>
            </a:r>
            <a:r>
              <a:rPr lang="en-US" altLang="zh-CN" sz="20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Cu</a:t>
            </a:r>
            <a:r>
              <a:rPr lang="en-US" altLang="zh-CN" sz="2000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O</a:t>
            </a:r>
            <a:r>
              <a:rPr lang="en-US" altLang="zh-CN" sz="2000" baseline="-25000" dirty="0" smtClean="0">
                <a:latin typeface="Times New Roman" panose="02020603050405020304" pitchFamily="18" charset="0"/>
              </a:rPr>
              <a:t>7</a:t>
            </a:r>
            <a:r>
              <a:rPr lang="en-US" altLang="zh-CN" sz="2000" b="1" dirty="0" smtClean="0"/>
              <a:t> </a:t>
            </a:r>
            <a:r>
              <a:rPr lang="en-US" altLang="zh-CN" sz="2000" dirty="0" smtClean="0"/>
              <a:t>, Tc=90 K, Tape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</a:rPr>
              <a:t>produced by coating method (CCC - coated conductor composite): using chemical deposition or physical coating methods coating a layer of YBCO superconducting film on the </a:t>
            </a:r>
            <a:r>
              <a:rPr lang="en-US" altLang="zh-CN" sz="2000" dirty="0" err="1" smtClean="0">
                <a:latin typeface="Times New Roman" panose="02020603050405020304" pitchFamily="18" charset="0"/>
              </a:rPr>
              <a:t>hastelloy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substrate</a:t>
            </a:r>
            <a:r>
              <a:rPr lang="en-US" altLang="zh-CN" sz="2000" dirty="0">
                <a:latin typeface="Times New Roman" panose="02020603050405020304" pitchFamily="18" charset="0"/>
              </a:rPr>
              <a:t>.</a:t>
            </a:r>
            <a:endParaRPr lang="en-US" altLang="zh-CN" sz="20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63416" y="5619239"/>
            <a:ext cx="6228026" cy="977032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479853" y="3435796"/>
            <a:ext cx="1266439" cy="7099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285175" y="3507061"/>
            <a:ext cx="6984776" cy="1668576"/>
            <a:chOff x="1403647" y="4909799"/>
            <a:chExt cx="6984776" cy="1668576"/>
          </a:xfrm>
        </p:grpSpPr>
        <p:grpSp>
          <p:nvGrpSpPr>
            <p:cNvPr id="9" name="组合 8"/>
            <p:cNvGrpSpPr/>
            <p:nvPr/>
          </p:nvGrpSpPr>
          <p:grpSpPr>
            <a:xfrm>
              <a:off x="1403647" y="5695591"/>
              <a:ext cx="6984776" cy="882784"/>
              <a:chOff x="1403647" y="5695591"/>
              <a:chExt cx="6984776" cy="882784"/>
            </a:xfrm>
          </p:grpSpPr>
          <p:sp>
            <p:nvSpPr>
              <p:cNvPr id="35" name="立方体 34"/>
              <p:cNvSpPr/>
              <p:nvPr/>
            </p:nvSpPr>
            <p:spPr>
              <a:xfrm flipH="1">
                <a:off x="1403647" y="6198996"/>
                <a:ext cx="6984509" cy="379379"/>
              </a:xfrm>
              <a:prstGeom prst="cube">
                <a:avLst>
                  <a:gd name="adj" fmla="val 78014"/>
                </a:avLst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立方体 35"/>
              <p:cNvSpPr/>
              <p:nvPr/>
            </p:nvSpPr>
            <p:spPr>
              <a:xfrm flipH="1">
                <a:off x="2339751" y="6107953"/>
                <a:ext cx="6048671" cy="379378"/>
              </a:xfrm>
              <a:prstGeom prst="cube">
                <a:avLst>
                  <a:gd name="adj" fmla="val 78014"/>
                </a:avLst>
              </a:prstGeom>
              <a:blipFill dpi="0" rotWithShape="0">
                <a:blip r:embed="rId4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立方体 36"/>
              <p:cNvSpPr/>
              <p:nvPr/>
            </p:nvSpPr>
            <p:spPr>
              <a:xfrm flipH="1">
                <a:off x="3083158" y="6029413"/>
                <a:ext cx="5305265" cy="380558"/>
              </a:xfrm>
              <a:prstGeom prst="cube">
                <a:avLst>
                  <a:gd name="adj" fmla="val 78014"/>
                </a:avLst>
              </a:pr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立方体 37"/>
              <p:cNvSpPr/>
              <p:nvPr/>
            </p:nvSpPr>
            <p:spPr>
              <a:xfrm flipH="1">
                <a:off x="3777744" y="5945958"/>
                <a:ext cx="4610679" cy="380558"/>
              </a:xfrm>
              <a:prstGeom prst="cube">
                <a:avLst>
                  <a:gd name="adj" fmla="val 78014"/>
                </a:avLst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立方体 38"/>
              <p:cNvSpPr/>
              <p:nvPr/>
            </p:nvSpPr>
            <p:spPr>
              <a:xfrm flipH="1">
                <a:off x="4669359" y="5862502"/>
                <a:ext cx="3719063" cy="380558"/>
              </a:xfrm>
              <a:prstGeom prst="cube">
                <a:avLst>
                  <a:gd name="adj" fmla="val 78014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立方体 39"/>
              <p:cNvSpPr/>
              <p:nvPr/>
            </p:nvSpPr>
            <p:spPr>
              <a:xfrm flipH="1">
                <a:off x="5695276" y="5779047"/>
                <a:ext cx="2692957" cy="380558"/>
              </a:xfrm>
              <a:prstGeom prst="cube">
                <a:avLst>
                  <a:gd name="adj" fmla="val 78014"/>
                </a:avLst>
              </a:prstGeom>
              <a:solidFill>
                <a:srgbClr val="0575D1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立方体 40"/>
              <p:cNvSpPr/>
              <p:nvPr/>
            </p:nvSpPr>
            <p:spPr>
              <a:xfrm flipH="1">
                <a:off x="6814153" y="5695591"/>
                <a:ext cx="1573976" cy="380558"/>
              </a:xfrm>
              <a:prstGeom prst="cube">
                <a:avLst>
                  <a:gd name="adj" fmla="val 78014"/>
                </a:avLst>
              </a:prstGeom>
              <a:blipFill dpi="0" rotWithShape="0">
                <a:blip r:embed="rId7" cstate="print"/>
                <a:srcRect/>
                <a:stretch>
                  <a:fillRect l="-57000" r="-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124"/>
            <p:cNvSpPr txBox="1"/>
            <p:nvPr/>
          </p:nvSpPr>
          <p:spPr>
            <a:xfrm>
              <a:off x="1482333" y="4954805"/>
              <a:ext cx="8247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Hastelloy</a:t>
              </a:r>
              <a:r>
                <a:rPr lang="en-US" altLang="zh-CN" sz="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ctr"/>
              <a:endParaRPr lang="en-US" altLang="zh-CN" sz="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Substrate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497835" y="4967840"/>
              <a:ext cx="1177403" cy="491021"/>
              <a:chOff x="1095774" y="3611344"/>
              <a:chExt cx="1177403" cy="491021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095774" y="3640120"/>
                <a:ext cx="1177403" cy="462245"/>
                <a:chOff x="1095774" y="4057360"/>
                <a:chExt cx="1177403" cy="462245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1153716" y="4057360"/>
                  <a:ext cx="1007095" cy="246221"/>
                  <a:chOff x="1153716" y="4057360"/>
                  <a:chExt cx="1007095" cy="246221"/>
                </a:xfrm>
              </p:grpSpPr>
              <p:sp>
                <p:nvSpPr>
                  <p:cNvPr id="33" name="TextBox 119"/>
                  <p:cNvSpPr txBox="1"/>
                  <p:nvPr/>
                </p:nvSpPr>
                <p:spPr>
                  <a:xfrm>
                    <a:off x="1582739" y="4057360"/>
                    <a:ext cx="57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en-US" altLang="zh-CN" sz="7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Y</a:t>
                    </a:r>
                    <a:r>
                      <a:rPr lang="en-US" altLang="zh-CN" sz="1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</a:t>
                    </a:r>
                    <a:r>
                      <a:rPr lang="en-US" altLang="zh-CN" sz="1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</a:t>
                    </a:r>
                  </a:p>
                </p:txBody>
              </p:sp>
              <p:sp>
                <p:nvSpPr>
                  <p:cNvPr id="34" name="TextBox 122"/>
                  <p:cNvSpPr txBox="1"/>
                  <p:nvPr/>
                </p:nvSpPr>
                <p:spPr>
                  <a:xfrm>
                    <a:off x="1153716" y="4057360"/>
                    <a:ext cx="57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Al</a:t>
                    </a:r>
                    <a:r>
                      <a:rPr lang="en-US" altLang="zh-CN" sz="1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r>
                      <a: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</a:t>
                    </a:r>
                    <a:r>
                      <a:rPr lang="en-US" altLang="zh-CN" sz="1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</a:t>
                    </a:r>
                  </a:p>
                </p:txBody>
              </p:sp>
            </p:grpSp>
            <p:sp>
              <p:nvSpPr>
                <p:cNvPr id="32" name="TextBox 118"/>
                <p:cNvSpPr txBox="1"/>
                <p:nvPr/>
              </p:nvSpPr>
              <p:spPr>
                <a:xfrm>
                  <a:off x="1095774" y="4288773"/>
                  <a:ext cx="117740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 smtClean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Amorphous Layer</a:t>
                  </a:r>
                  <a:endParaRPr lang="zh-CN" altLang="en-US" sz="9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0" name="肘形连接符 29"/>
              <p:cNvCxnSpPr/>
              <p:nvPr/>
            </p:nvCxnSpPr>
            <p:spPr>
              <a:xfrm rot="5400000" flipH="1" flipV="1">
                <a:off x="1622298" y="3392694"/>
                <a:ext cx="12700" cy="450000"/>
              </a:xfrm>
              <a:prstGeom prst="bentConnector3">
                <a:avLst>
                  <a:gd name="adj1" fmla="val 1188165"/>
                </a:avLst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3744988" y="4909799"/>
              <a:ext cx="902381" cy="477054"/>
              <a:chOff x="262727" y="3262650"/>
              <a:chExt cx="902381" cy="477054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262727" y="3311166"/>
                <a:ext cx="899020" cy="393376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114"/>
              <p:cNvSpPr txBox="1"/>
              <p:nvPr/>
            </p:nvSpPr>
            <p:spPr>
              <a:xfrm>
                <a:off x="336993" y="3262650"/>
                <a:ext cx="82811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MgO</a:t>
                </a:r>
                <a:endPara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en-US" altLang="zh-CN" sz="6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9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Seed Layer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16016" y="4909799"/>
              <a:ext cx="828115" cy="477054"/>
              <a:chOff x="333632" y="3273761"/>
              <a:chExt cx="828115" cy="477054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60757" y="3311166"/>
                <a:ext cx="764963" cy="393376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12"/>
              <p:cNvSpPr txBox="1"/>
              <p:nvPr/>
            </p:nvSpPr>
            <p:spPr>
              <a:xfrm>
                <a:off x="333632" y="3273761"/>
                <a:ext cx="82811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CeO</a:t>
                </a:r>
                <a:r>
                  <a:rPr lang="en-US" altLang="zh-CN" sz="1000" baseline="-25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  <a:p>
                <a:pPr algn="ctr"/>
                <a:endParaRPr lang="en-US" altLang="zh-CN" sz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9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Cap Layer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03430" y="4909799"/>
              <a:ext cx="1566316" cy="477054"/>
              <a:chOff x="-200932" y="3217240"/>
              <a:chExt cx="2324033" cy="477054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60757" y="3241298"/>
                <a:ext cx="1370260" cy="393376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110"/>
              <p:cNvSpPr txBox="1"/>
              <p:nvPr/>
            </p:nvSpPr>
            <p:spPr>
              <a:xfrm>
                <a:off x="-200932" y="3217240"/>
                <a:ext cx="232403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(</a:t>
                </a:r>
                <a:r>
                  <a:rPr lang="en-US" altLang="zh-CN" sz="10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Y,Gd</a:t>
                </a:r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)BCO</a:t>
                </a:r>
              </a:p>
              <a:p>
                <a:pPr algn="ctr"/>
                <a:endParaRPr lang="en-US" altLang="zh-CN" sz="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7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9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Superconducting Layer</a:t>
                </a:r>
                <a:endPara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108"/>
            <p:cNvSpPr txBox="1"/>
            <p:nvPr/>
          </p:nvSpPr>
          <p:spPr>
            <a:xfrm>
              <a:off x="6915598" y="4909799"/>
              <a:ext cx="115279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Ag</a:t>
              </a:r>
            </a:p>
            <a:p>
              <a:pPr algn="ctr"/>
              <a:endParaRPr lang="en-US" altLang="zh-CN" sz="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9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Overlayer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865574" y="5519015"/>
              <a:ext cx="0" cy="64628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819672" y="5549378"/>
              <a:ext cx="0" cy="4256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273836" y="5549378"/>
              <a:ext cx="2020" cy="3047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225499" y="5431859"/>
              <a:ext cx="0" cy="4238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130073" y="5431859"/>
              <a:ext cx="0" cy="32631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237444" y="5431859"/>
              <a:ext cx="0" cy="28347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526011" y="5431859"/>
              <a:ext cx="0" cy="2465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3074591" y="5085306"/>
            <a:ext cx="462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Architecture of </a:t>
            </a:r>
            <a:r>
              <a:rPr lang="en-US" altLang="zh-CN" i="1" dirty="0" smtClean="0"/>
              <a:t>YBCO superconductor </a:t>
            </a:r>
            <a:r>
              <a:rPr lang="en-US" altLang="zh-CN" i="1" dirty="0"/>
              <a:t>from SSTC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80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80" y="372806"/>
            <a:ext cx="8946679" cy="648519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179139" y="783283"/>
            <a:ext cx="1449659" cy="46835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62336" y="3786677"/>
            <a:ext cx="1449659" cy="46835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8307" y="0"/>
            <a:ext cx="11237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Which HTS conductor is suitable </a:t>
            </a:r>
            <a:r>
              <a:rPr lang="en-US" altLang="zh-CN" sz="3600" dirty="0" smtClean="0"/>
              <a:t>for CEPC </a:t>
            </a:r>
            <a:r>
              <a:rPr lang="en-US" altLang="zh-CN" sz="3600" dirty="0"/>
              <a:t>detector magnet?</a:t>
            </a:r>
            <a:endParaRPr lang="zh-CN" altLang="en-US" sz="3600" dirty="0"/>
          </a:p>
        </p:txBody>
      </p:sp>
      <p:sp>
        <p:nvSpPr>
          <p:cNvPr id="10" name="椭圆 9"/>
          <p:cNvSpPr/>
          <p:nvPr/>
        </p:nvSpPr>
        <p:spPr>
          <a:xfrm>
            <a:off x="8025160" y="2402068"/>
            <a:ext cx="1449659" cy="4683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04255" y="3494313"/>
            <a:ext cx="1449659" cy="501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8306" y="2360015"/>
            <a:ext cx="2011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Bi-2223</a:t>
            </a:r>
          </a:p>
          <a:p>
            <a:r>
              <a:rPr lang="en-US" altLang="zh-CN" sz="2800" dirty="0" smtClean="0"/>
              <a:t>Bi-2212 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√</a:t>
            </a:r>
          </a:p>
          <a:p>
            <a:r>
              <a:rPr lang="en-US" altLang="zh-CN" sz="2800" dirty="0" smtClean="0"/>
              <a:t>YBCO     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76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2940" y="302495"/>
            <a:ext cx="10948792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Which HTS conductor is suitable for CEPC detector magnet?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39" y="1592493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Comparison of three kinds of HTS tape or wire.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99" y="4380536"/>
            <a:ext cx="1866904" cy="198268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8912" y="2612412"/>
            <a:ext cx="2260920" cy="1385588"/>
            <a:chOff x="916278" y="2474143"/>
            <a:chExt cx="2260920" cy="13855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278" y="2474143"/>
              <a:ext cx="2260920" cy="1306459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1530417" y="3426595"/>
              <a:ext cx="413885" cy="43313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18039" y="2150747"/>
            <a:ext cx="331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Bi-2212 and Bi-2223</a:t>
            </a:r>
          </a:p>
        </p:txBody>
      </p:sp>
      <p:sp>
        <p:nvSpPr>
          <p:cNvPr id="10" name="矩形 9"/>
          <p:cNvSpPr/>
          <p:nvPr/>
        </p:nvSpPr>
        <p:spPr>
          <a:xfrm>
            <a:off x="2835057" y="2832102"/>
            <a:ext cx="2638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b="1" dirty="0">
                <a:solidFill>
                  <a:srgbClr val="FF0000"/>
                </a:solidFill>
              </a:rPr>
              <a:t>cost</a:t>
            </a:r>
            <a:r>
              <a:rPr lang="en-US" altLang="zh-CN" dirty="0"/>
              <a:t> will not decrease a lot in the future because of the usage of Ag tube.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84943" y="4553663"/>
            <a:ext cx="4304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Bi-2212 is very fragile after </a:t>
            </a:r>
            <a:r>
              <a:rPr lang="en-US" altLang="zh-CN" dirty="0"/>
              <a:t>heat </a:t>
            </a:r>
            <a:r>
              <a:rPr lang="en-US" altLang="zh-CN" dirty="0" smtClean="0"/>
              <a:t>treatment.</a:t>
            </a:r>
          </a:p>
          <a:p>
            <a:r>
              <a:rPr lang="en-US" altLang="zh-CN" dirty="0" smtClean="0"/>
              <a:t>Usually use the process of wind before heat treatment, but need a huge oven. </a:t>
            </a:r>
          </a:p>
          <a:p>
            <a:r>
              <a:rPr lang="en-US" altLang="zh-CN" dirty="0" smtClean="0"/>
              <a:t> Bi-2212 suits for small magnet.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568372" y="2181524"/>
            <a:ext cx="769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YBCO</a:t>
            </a:r>
            <a:endParaRPr lang="en-US" altLang="zh-CN" sz="2000" b="1" dirty="0"/>
          </a:p>
        </p:txBody>
      </p:sp>
      <p:sp>
        <p:nvSpPr>
          <p:cNvPr id="17" name="矩形 16"/>
          <p:cNvSpPr/>
          <p:nvPr/>
        </p:nvSpPr>
        <p:spPr>
          <a:xfrm>
            <a:off x="6517529" y="2468162"/>
            <a:ext cx="486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main material is stainless steel, so the </a:t>
            </a:r>
            <a:r>
              <a:rPr lang="en-US" altLang="zh-CN" b="1" dirty="0">
                <a:solidFill>
                  <a:srgbClr val="FF0000"/>
                </a:solidFill>
              </a:rPr>
              <a:t>cost</a:t>
            </a:r>
            <a:r>
              <a:rPr lang="en-US" altLang="zh-CN" dirty="0"/>
              <a:t> will </a:t>
            </a:r>
            <a:r>
              <a:rPr lang="en-US" altLang="zh-CN" dirty="0" smtClean="0"/>
              <a:t>decrease </a:t>
            </a:r>
            <a:r>
              <a:rPr lang="en-US" altLang="zh-CN" dirty="0"/>
              <a:t>a lot in </a:t>
            </a:r>
            <a:r>
              <a:rPr lang="en-US" altLang="zh-CN" dirty="0" smtClean="0"/>
              <a:t>the future.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30926" y="6227550"/>
            <a:ext cx="107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We preliminary choose YBCO for the HTS plan of CEPC detector magnet.</a:t>
            </a:r>
            <a:endParaRPr lang="zh-CN" altLang="en-US" sz="28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311" y="2744109"/>
            <a:ext cx="5184677" cy="361910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76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99" y="365125"/>
            <a:ext cx="11772981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Which HTS conductor is suitable for CEPC detector magnet?</a:t>
            </a: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005595"/>
            <a:ext cx="8623586" cy="173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61" y="2280287"/>
            <a:ext cx="1721603" cy="14613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30200" y="1573530"/>
            <a:ext cx="5993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Which YBCO cable is suitable for CEPC detector magnet?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9731663" y="193053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HTS stack cable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261" y="4328632"/>
            <a:ext cx="5765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Why do we need to study high temperature superconducting </a:t>
            </a:r>
            <a:r>
              <a:rPr lang="en-US" altLang="zh-CN" dirty="0" smtClean="0">
                <a:latin typeface="Times New Roman" panose="02020603050405020304" pitchFamily="18" charset="0"/>
              </a:rPr>
              <a:t>cable. </a:t>
            </a:r>
            <a:r>
              <a:rPr lang="en-US" altLang="zh-CN" dirty="0">
                <a:latin typeface="Times New Roman" panose="02020603050405020304" pitchFamily="18" charset="0"/>
              </a:rPr>
              <a:t>I</a:t>
            </a:r>
            <a:r>
              <a:rPr lang="en-US" altLang="zh-CN" dirty="0" smtClean="0">
                <a:latin typeface="Times New Roman" panose="02020603050405020304" pitchFamily="18" charset="0"/>
              </a:rPr>
              <a:t>ts </a:t>
            </a:r>
            <a:r>
              <a:rPr lang="en-US" altLang="zh-CN" dirty="0">
                <a:latin typeface="Times New Roman" panose="02020603050405020304" pitchFamily="18" charset="0"/>
              </a:rPr>
              <a:t>advantages are</a:t>
            </a:r>
            <a:r>
              <a:rPr lang="en-US" altLang="zh-CN" dirty="0" smtClean="0">
                <a:latin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en-US" altLang="zh-CN" dirty="0" smtClean="0"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</a:rPr>
              <a:t>I</a:t>
            </a:r>
            <a:r>
              <a:rPr lang="en-US" altLang="zh-CN" dirty="0" smtClean="0">
                <a:latin typeface="Times New Roman" panose="02020603050405020304" pitchFamily="18" charset="0"/>
              </a:rPr>
              <a:t>ncrease </a:t>
            </a:r>
            <a:r>
              <a:rPr lang="en-US" altLang="zh-CN" dirty="0">
                <a:latin typeface="Times New Roman" panose="02020603050405020304" pitchFamily="18" charset="0"/>
              </a:rPr>
              <a:t>the reliability of the coil, when one wire or a few wires of the cable quench, other wires can also shunt the current of the </a:t>
            </a:r>
            <a:r>
              <a:rPr lang="en-US" altLang="zh-CN" dirty="0" smtClean="0">
                <a:latin typeface="Times New Roman" panose="02020603050405020304" pitchFamily="18" charset="0"/>
              </a:rPr>
              <a:t>cable; </a:t>
            </a:r>
          </a:p>
          <a:p>
            <a:r>
              <a:rPr lang="en-US" altLang="zh-CN" dirty="0" smtClean="0">
                <a:latin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</a:rPr>
              <a:t>. The cable has a lower demand for power </a:t>
            </a:r>
            <a:r>
              <a:rPr lang="en-US" altLang="zh-CN" dirty="0" smtClean="0">
                <a:latin typeface="Times New Roman" panose="02020603050405020304" pitchFamily="18" charset="0"/>
              </a:rPr>
              <a:t>supply; </a:t>
            </a:r>
          </a:p>
          <a:p>
            <a:r>
              <a:rPr lang="en-US" altLang="zh-CN" dirty="0" smtClean="0">
                <a:latin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</a:rPr>
              <a:t>. Less demand of </a:t>
            </a:r>
            <a:r>
              <a:rPr lang="en-US" altLang="zh-CN" dirty="0" smtClean="0">
                <a:latin typeface="Times New Roman" panose="02020603050405020304" pitchFamily="18" charset="0"/>
              </a:rPr>
              <a:t>the single length of HTS wire.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953786" y="2656999"/>
            <a:ext cx="64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or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25468" y="1930535"/>
            <a:ext cx="8728318" cy="19775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238" y="4361315"/>
            <a:ext cx="2830882" cy="21894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907856" y="4241899"/>
            <a:ext cx="33466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doing: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YBCO cable research. 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YBCO stack cable and study its performance.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Study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winding process of YBCO coils.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HTS coil development.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86295" y="439300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Soldered together with </a:t>
            </a:r>
            <a:r>
              <a:rPr lang="en-US" altLang="zh-CN" dirty="0" smtClean="0">
                <a:latin typeface="Arial" panose="020B0604020202020204" pitchFamily="34" charset="0"/>
              </a:rPr>
              <a:t>Sn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36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Why give a HTS option?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399" y="1825625"/>
            <a:ext cx="109404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(LTS),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 temperature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(HTS)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has the following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Three YBCO suppliers in China;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possible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YBCO cost performance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times cheaper in 5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years, cost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 comparable with the LTS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 in the future;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Working at a relatively high temperature (20 K), cooling get easier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More stability, HTS magnet not easy to quench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HTS is not affected by irradiation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Push the development of full HTS high field solenoid magnet 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04DF-C44B-412F-BBA3-961DDE9583E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9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</TotalTime>
  <Words>925</Words>
  <Application>Microsoft Office PowerPoint</Application>
  <PresentationFormat>宽屏</PresentationFormat>
  <Paragraphs>192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Preliminary study of HTS option for CEPC detector magnet</vt:lpstr>
      <vt:lpstr>Outline </vt:lpstr>
      <vt:lpstr>What is HTS</vt:lpstr>
      <vt:lpstr>What is HTS</vt:lpstr>
      <vt:lpstr>What is HTS</vt:lpstr>
      <vt:lpstr>PowerPoint 演示文稿</vt:lpstr>
      <vt:lpstr>Which HTS conductor is suitable for CEPC detector magnet?</vt:lpstr>
      <vt:lpstr>Which HTS conductor is suitable for CEPC detector magnet?</vt:lpstr>
      <vt:lpstr>Why give a HTS option?</vt:lpstr>
      <vt:lpstr>The introduction of HTS option for CEPC detector magnet</vt:lpstr>
      <vt:lpstr>The introduction of HTS option for CEPC detector magnet</vt:lpstr>
      <vt:lpstr>The introduction of HTS option for CEPC detector magnet</vt:lpstr>
      <vt:lpstr>Next to do</vt:lpstr>
      <vt:lpstr>Thanks Ning Feipeng Institute of High Energy Physics, CAS ningfp@ihep.ac.cn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CDR and R&amp;D of CEPC Detector Magnet</dc:title>
  <dc:creator>unknown</dc:creator>
  <cp:lastModifiedBy>Ning Feipeng</cp:lastModifiedBy>
  <cp:revision>294</cp:revision>
  <cp:lastPrinted>2018-05-22T08:34:04Z</cp:lastPrinted>
  <dcterms:created xsi:type="dcterms:W3CDTF">2017-10-27T01:36:03Z</dcterms:created>
  <dcterms:modified xsi:type="dcterms:W3CDTF">2018-05-24T14:55:38Z</dcterms:modified>
</cp:coreProperties>
</file>