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91" r:id="rId2"/>
    <p:sldId id="296" r:id="rId3"/>
    <p:sldId id="292" r:id="rId4"/>
    <p:sldId id="316" r:id="rId5"/>
    <p:sldId id="315" r:id="rId6"/>
    <p:sldId id="314" r:id="rId7"/>
    <p:sldId id="293" r:id="rId8"/>
    <p:sldId id="317" r:id="rId9"/>
    <p:sldId id="318" r:id="rId10"/>
    <p:sldId id="319" r:id="rId11"/>
    <p:sldId id="320" r:id="rId12"/>
    <p:sldId id="310" r:id="rId13"/>
    <p:sldId id="358" r:id="rId14"/>
    <p:sldId id="302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04" r:id="rId27"/>
    <p:sldId id="305" r:id="rId28"/>
    <p:sldId id="272" r:id="rId29"/>
    <p:sldId id="273" r:id="rId30"/>
    <p:sldId id="274" r:id="rId31"/>
    <p:sldId id="346" r:id="rId32"/>
    <p:sldId id="347" r:id="rId33"/>
    <p:sldId id="337" r:id="rId34"/>
    <p:sldId id="289" r:id="rId35"/>
    <p:sldId id="290" r:id="rId36"/>
    <p:sldId id="359" r:id="rId37"/>
    <p:sldId id="286" r:id="rId38"/>
    <p:sldId id="288" r:id="rId39"/>
    <p:sldId id="360" r:id="rId40"/>
    <p:sldId id="349" r:id="rId41"/>
    <p:sldId id="350" r:id="rId42"/>
    <p:sldId id="275" r:id="rId43"/>
    <p:sldId id="353" r:id="rId44"/>
    <p:sldId id="352" r:id="rId45"/>
    <p:sldId id="354" r:id="rId46"/>
    <p:sldId id="355" r:id="rId47"/>
    <p:sldId id="356" r:id="rId48"/>
    <p:sldId id="357" r:id="rId49"/>
    <p:sldId id="362" r:id="rId50"/>
    <p:sldId id="363" r:id="rId51"/>
    <p:sldId id="364" r:id="rId52"/>
    <p:sldId id="361" r:id="rId53"/>
    <p:sldId id="325" r:id="rId5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287" autoAdjust="0"/>
  </p:normalViewPr>
  <p:slideViewPr>
    <p:cSldViewPr>
      <p:cViewPr varScale="1">
        <p:scale>
          <a:sx n="98" d="100"/>
          <a:sy n="98" d="100"/>
        </p:scale>
        <p:origin x="35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F0326-7887-4909-981A-0DE41EAD525D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85B4F-A160-470E-A595-DA15245F6008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78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A53F5-0534-4B7C-866D-88710EC5A78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01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71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654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50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4350">
                <a:defRPr/>
              </a:pPr>
              <a:t>49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7379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8650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8650">
                <a:defRPr/>
              </a:pPr>
              <a:t>50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8204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7565" y="685488"/>
            <a:ext cx="606287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066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662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8B957210-7F66-4993-86DA-C4808AC66EF9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264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3024" indent="-285779"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114" indent="-228623"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360" indent="-228623"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606" indent="-228623"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851" indent="-2286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2097" indent="-2286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343" indent="-2286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589" indent="-2286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fld id="{118D2086-0BDD-482E-A7E7-7BCD63BC9CC1}" type="slidenum">
              <a:rPr kumimoji="0" lang="en-US" altLang="zh-CN" smtClean="0">
                <a:solidFill>
                  <a:srgbClr val="05050B"/>
                </a:solidFill>
                <a:latin typeface="Arial" charset="0"/>
                <a:ea typeface="黑体" pitchFamily="49" charset="-122"/>
              </a:rPr>
              <a:pPr/>
              <a:t>9</a:t>
            </a:fld>
            <a:endParaRPr kumimoji="0" lang="en-US" altLang="zh-CN">
              <a:solidFill>
                <a:srgbClr val="05050B"/>
              </a:solidFill>
              <a:latin typeface="Arial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2095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1458-503F-4172-955C-BEE6306FFDA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7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491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1458-503F-4172-955C-BEE6306FFDA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915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13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01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 am</a:t>
            </a:r>
            <a:r>
              <a:rPr lang="en-US" altLang="zh-CN" baseline="0" dirty="0" smtClean="0"/>
              <a:t> here to present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E5C2A-94A2-2A4E-871E-6B4FB2D5D399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709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fld id="{C45C3DB1-876C-9442-A649-094BB67C8B27}" type="slidenum">
              <a:rPr lang="en-US" sz="1200"/>
              <a:pPr>
                <a:defRPr/>
              </a:pPr>
              <a:t>23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kumimoji="0" lang="en-US" altLang="zh-CN" dirty="0" smtClean="0"/>
              <a:t>Intense</a:t>
            </a:r>
            <a:r>
              <a:rPr kumimoji="0" lang="en-US" altLang="zh-CN" baseline="0" dirty="0" smtClean="0"/>
              <a:t> laser or particle beam</a:t>
            </a:r>
          </a:p>
          <a:p>
            <a:pPr eaLnBrk="1" hangingPunct="1">
              <a:defRPr/>
            </a:pPr>
            <a:endParaRPr kumimoji="0" lang="en-US" altLang="zh-CN" baseline="0" dirty="0" smtClean="0"/>
          </a:p>
          <a:p>
            <a:pPr eaLnBrk="1" hangingPunct="1">
              <a:defRPr/>
            </a:pPr>
            <a:r>
              <a:rPr kumimoji="0" lang="en-US" altLang="zh-CN" dirty="0" smtClean="0"/>
              <a:t>2 special</a:t>
            </a:r>
            <a:r>
              <a:rPr kumimoji="0" lang="en-US" altLang="zh-CN" baseline="0" dirty="0" smtClean="0"/>
              <a:t> features</a:t>
            </a:r>
            <a:r>
              <a:rPr kumimoji="0" lang="en-US" altLang="zh-CN" dirty="0" smtClean="0"/>
              <a:t>:</a:t>
            </a:r>
            <a:r>
              <a:rPr kumimoji="0" lang="en-US" altLang="zh-CN" baseline="0" dirty="0" smtClean="0"/>
              <a:t> H+T</a:t>
            </a:r>
            <a:endParaRPr kumimoji="0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280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7565" y="685488"/>
            <a:ext cx="606287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47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C53AD76-5550-4EEE-8273-8E0A3E000C1A}" type="datetime1">
              <a:rPr lang="zh-CN" altLang="en-US" smtClean="0"/>
              <a:t>2018/5/26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Q. XU, FCC WeeK 2018, April 9 - 13 2018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CD9D1A18-FFAF-4E4E-B7F0-364A06E9EF24}" type="slidenum">
              <a:rPr lang="en-US" altLang="zh-CN"/>
              <a:pPr/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625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‹N›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A.E.Levichev@inp.nsk.su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A.E.Levichev@inp.nsk.s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A.E.Levichev@inp.nsk.su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Q0=4.0E10@22.0MV/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tiff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emf"/><Relationship Id="rId5" Type="http://schemas.openxmlformats.org/officeDocument/2006/relationships/image" Target="../media/image115.png"/><Relationship Id="rId10" Type="http://schemas.openxmlformats.org/officeDocument/2006/relationships/image" Target="../media/image120.jpeg"/><Relationship Id="rId4" Type="http://schemas.openxmlformats.org/officeDocument/2006/relationships/image" Target="../media/image114.png"/><Relationship Id="rId9" Type="http://schemas.openxmlformats.org/officeDocument/2006/relationships/image" Target="../media/image119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png"/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png"/><Relationship Id="rId9" Type="http://schemas.openxmlformats.org/officeDocument/2006/relationships/image" Target="../media/image129.jpeg"/><Relationship Id="rId14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1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 smtClean="0"/>
              <a:t>Accelerator Summary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745332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zh-CN" dirty="0" smtClean="0"/>
              <a:t>Yunlong Chi</a:t>
            </a:r>
          </a:p>
          <a:p>
            <a:endParaRPr kumimoji="1" lang="en-US" altLang="zh-CN" dirty="0" smtClean="0"/>
          </a:p>
          <a:p>
            <a:r>
              <a:rPr kumimoji="1" lang="en-US" altLang="zh-CN" dirty="0"/>
              <a:t>Workshop on the Circular Electron-Positron Collider - EU </a:t>
            </a:r>
            <a:r>
              <a:rPr kumimoji="1" lang="en-US" altLang="zh-CN" dirty="0" smtClean="0"/>
              <a:t>edition</a:t>
            </a:r>
          </a:p>
          <a:p>
            <a:r>
              <a:rPr kumimoji="1" lang="en-US" altLang="zh-CN" dirty="0" smtClean="0"/>
              <a:t>26/05/2018</a:t>
            </a:r>
            <a:endParaRPr kumimoji="1" lang="zh-CN" alt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03" y="0"/>
            <a:ext cx="9162603" cy="185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17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34" y="806023"/>
            <a:ext cx="4634345" cy="20668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141" y="806032"/>
            <a:ext cx="2329223" cy="11513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644" y="2905625"/>
            <a:ext cx="4319549" cy="224455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476498" y="2028826"/>
            <a:ext cx="4433454" cy="1978820"/>
            <a:chOff x="3301997" y="2705099"/>
            <a:chExt cx="5911272" cy="263842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2699" y="2705100"/>
              <a:ext cx="5890569" cy="2638425"/>
            </a:xfrm>
            <a:prstGeom prst="rect">
              <a:avLst/>
            </a:prstGeom>
          </p:spPr>
        </p:pic>
        <p:sp>
          <p:nvSpPr>
            <p:cNvPr id="12" name="矩形标注 11"/>
            <p:cNvSpPr/>
            <p:nvPr/>
          </p:nvSpPr>
          <p:spPr>
            <a:xfrm>
              <a:off x="3301997" y="2705099"/>
              <a:ext cx="5911272" cy="2638425"/>
            </a:xfrm>
            <a:prstGeom prst="wedgeRectCallout">
              <a:avLst>
                <a:gd name="adj1" fmla="val -52685"/>
                <a:gd name="adj2" fmla="val 60206"/>
              </a:avLst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857B8860-9017-4C0E-91D8-D67069C69383}"/>
              </a:ext>
            </a:extLst>
          </p:cNvPr>
          <p:cNvSpPr txBox="1"/>
          <p:nvPr/>
        </p:nvSpPr>
        <p:spPr>
          <a:xfrm>
            <a:off x="6856947" y="4326571"/>
            <a:ext cx="2317557" cy="40780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1100" dirty="0"/>
              <a:t>主环隧道典型剖面</a:t>
            </a:r>
            <a:endParaRPr lang="en-US" altLang="zh-CN" sz="1100" dirty="0"/>
          </a:p>
          <a:p>
            <a:pPr algn="ctr"/>
            <a:r>
              <a:rPr lang="en-US" altLang="zh-CN" sz="1100" dirty="0"/>
              <a:t>Typical cross section of collider tunnel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195486"/>
            <a:ext cx="914400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0000"/>
                </a:solidFill>
              </a:rPr>
              <a:t>Collider ring tunnel  and short auxiliary tunnel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/>
          <a:srcRect l="7105" r="15880"/>
          <a:stretch/>
        </p:blipFill>
        <p:spPr>
          <a:xfrm>
            <a:off x="6909957" y="2666223"/>
            <a:ext cx="2200701" cy="160734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268302" y="0"/>
            <a:ext cx="94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smtClean="0"/>
              <a:t>Yu Xiao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17266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6F887E0-8090-443B-A59F-87F9A571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201" y="589976"/>
            <a:ext cx="5143958" cy="30745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51964F47-8DDF-4C90-AB50-7BA877B67204}"/>
              </a:ext>
            </a:extLst>
          </p:cNvPr>
          <p:cNvGrpSpPr/>
          <p:nvPr/>
        </p:nvGrpSpPr>
        <p:grpSpPr>
          <a:xfrm>
            <a:off x="475758" y="2388382"/>
            <a:ext cx="4338085" cy="2699702"/>
            <a:chOff x="-1" y="3258398"/>
            <a:chExt cx="5784113" cy="3599602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D5F54065-1C86-4CC3-BEDE-E1FAFFEEA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3258398"/>
              <a:ext cx="5784111" cy="3599602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对话气泡: 矩形 8">
              <a:extLst>
                <a:ext uri="{FF2B5EF4-FFF2-40B4-BE49-F238E27FC236}">
                  <a16:creationId xmlns="" xmlns:a16="http://schemas.microsoft.com/office/drawing/2014/main" id="{414EE0CD-3A20-4F35-AD25-B688B0DF7125}"/>
                </a:ext>
              </a:extLst>
            </p:cNvPr>
            <p:cNvSpPr/>
            <p:nvPr/>
          </p:nvSpPr>
          <p:spPr>
            <a:xfrm>
              <a:off x="0" y="3258398"/>
              <a:ext cx="5784112" cy="3599602"/>
            </a:xfrm>
            <a:prstGeom prst="wedgeRectCallout">
              <a:avLst>
                <a:gd name="adj1" fmla="val 86365"/>
                <a:gd name="adj2" fmla="val -56039"/>
              </a:avLst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C7D141B-ABB2-44F6-A5B3-2579227705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49" y="830193"/>
            <a:ext cx="2033633" cy="1031005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14A4034F-0711-475F-BBFC-B894008BD0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456" b="89615" l="28813" r="71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1" t="10229" r="27710" b="9339"/>
          <a:stretch/>
        </p:blipFill>
        <p:spPr>
          <a:xfrm>
            <a:off x="5411911" y="3152134"/>
            <a:ext cx="1935950" cy="19359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A18ABD7-9186-4826-B702-0AD513AE6F1B}"/>
              </a:ext>
            </a:extLst>
          </p:cNvPr>
          <p:cNvSpPr txBox="1"/>
          <p:nvPr/>
        </p:nvSpPr>
        <p:spPr>
          <a:xfrm>
            <a:off x="7098364" y="4751085"/>
            <a:ext cx="959237" cy="40780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100" dirty="0"/>
              <a:t>Main detector</a:t>
            </a:r>
          </a:p>
          <a:p>
            <a:pPr algn="ctr"/>
            <a:r>
              <a:rPr lang="zh-CN" altLang="en-US" sz="1100" dirty="0"/>
              <a:t>主探测器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0"/>
            <a:ext cx="91440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00"/>
                </a:solidFill>
              </a:rPr>
              <a:t>IP1 / IP3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4891521" y="548572"/>
            <a:ext cx="601091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3.32km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4891513" y="688468"/>
            <a:ext cx="947690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6.0~11.4x4.5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8006203" y="2434522"/>
            <a:ext cx="601091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3.02km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8006194" y="2574418"/>
            <a:ext cx="601229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3.5x3.5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813831" y="2151200"/>
            <a:ext cx="1363132" cy="38444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6176976" y="2000251"/>
            <a:ext cx="157163" cy="1509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8268302" y="0"/>
            <a:ext cx="94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smtClean="0"/>
              <a:t>Yu Xiao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34605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987574"/>
            <a:ext cx="4467225" cy="92487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 smtClean="0">
                <a:latin typeface="Calibri" panose="020F0502020204030204" pitchFamily="34" charset="0"/>
              </a:rPr>
              <a:t>Tunnel cross section at arc-section</a:t>
            </a:r>
          </a:p>
          <a:p>
            <a:pPr marL="0" lvl="1" indent="0">
              <a:buNone/>
            </a:pPr>
            <a:r>
              <a:rPr lang="en-US" altLang="zh-CN" sz="2000" dirty="0" smtClean="0">
                <a:latin typeface="Calibri" panose="020F0502020204030204" pitchFamily="34" charset="0"/>
              </a:rPr>
              <a:t>Width: 6,000 mm. Height: 4,800 mm.</a:t>
            </a:r>
            <a:endParaRPr lang="zh-CN" altLang="en-US" sz="2000" dirty="0">
              <a:latin typeface="Calibri" panose="020F0502020204030204" pitchFamily="34" charset="0"/>
            </a:endParaRPr>
          </a:p>
        </p:txBody>
      </p:sp>
      <p:pic>
        <p:nvPicPr>
          <p:cNvPr id="4" name="图片 3" descr="L:\cepc cdr\CDR新目录20171023\弧区截面布局-201710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0" y="1851670"/>
            <a:ext cx="4203323" cy="29117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043608" y="35185"/>
            <a:ext cx="6336704" cy="857250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Calibri" panose="020F0502020204030204" pitchFamily="34" charset="0"/>
              </a:rPr>
              <a:t>CEPC-SppC Tunnel Cross Sections</a:t>
            </a:r>
          </a:p>
        </p:txBody>
      </p:sp>
      <p:pic>
        <p:nvPicPr>
          <p:cNvPr id="5" name="图片 4" descr="L:\cepc cdr\CDR新目录20171023\直线段截面布局-201710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51670"/>
            <a:ext cx="4032448" cy="29136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814416" y="987574"/>
            <a:ext cx="43243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000" dirty="0">
                <a:latin typeface="Calibri" panose="020F0502020204030204" pitchFamily="34" charset="0"/>
                <a:sym typeface="+mn-ea"/>
              </a:rPr>
              <a:t>Tunnel cross section at RF-section</a:t>
            </a:r>
          </a:p>
          <a:p>
            <a:pPr>
              <a:spcBef>
                <a:spcPct val="20000"/>
              </a:spcBef>
            </a:pPr>
            <a:r>
              <a:rPr lang="en-US" altLang="zh-CN" sz="2000" dirty="0">
                <a:latin typeface="Calibri" panose="020F0502020204030204" pitchFamily="34" charset="0"/>
                <a:sym typeface="+mn-ea"/>
              </a:rPr>
              <a:t>Width: 8,000 mm. Height: 5,500 mm.</a:t>
            </a:r>
            <a:endParaRPr lang="zh-CN" alt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20418" y="0"/>
            <a:ext cx="132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 smtClean="0"/>
              <a:t>Jianli</a:t>
            </a:r>
            <a:r>
              <a:rPr lang="en-US" altLang="zh-CN" i="1" dirty="0" smtClean="0"/>
              <a:t> </a:t>
            </a:r>
            <a:r>
              <a:rPr lang="en-US" altLang="zh-CN" i="1" dirty="0"/>
              <a:t>Wang</a:t>
            </a:r>
          </a:p>
        </p:txBody>
      </p:sp>
    </p:spTree>
    <p:extLst>
      <p:ext uri="{BB962C8B-B14F-4D97-AF65-F5344CB8AC3E}">
        <p14:creationId xmlns:p14="http://schemas.microsoft.com/office/powerpoint/2010/main" val="448519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23" y="42318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lIns="68580" tIns="0" rIns="6858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i="1" kern="0" dirty="0">
                <a:latin typeface="Arial"/>
              </a:rPr>
              <a:t>     </a:t>
            </a:r>
            <a:r>
              <a:rPr lang="en-US" sz="2700" kern="0" dirty="0">
                <a:latin typeface="Arial"/>
              </a:rPr>
              <a:t>FCC – tunnel integration in arcs</a:t>
            </a: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116" y="141481"/>
            <a:ext cx="994382" cy="477806"/>
          </a:xfrm>
          <a:prstGeom prst="rect">
            <a:avLst/>
          </a:prstGeom>
          <a:solidFill>
            <a:srgbClr val="0C377B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94" y="764742"/>
            <a:ext cx="3700435" cy="3806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188" y="761122"/>
            <a:ext cx="3942438" cy="3829673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627784" y="843558"/>
            <a:ext cx="5076564" cy="756084"/>
          </a:xfrm>
          <a:prstGeom prst="rect">
            <a:avLst/>
          </a:prstGeom>
        </p:spPr>
        <p:txBody>
          <a:bodyPr lIns="68580" tIns="34290" rIns="68580" bIns="34290"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042" lvl="1" indent="0" defTabSz="685800">
              <a:buClr>
                <a:srgbClr val="DDDDDD"/>
              </a:buClr>
              <a:buNone/>
              <a:defRPr/>
            </a:pPr>
            <a:r>
              <a:rPr lang="en-US" sz="2100" b="1" dirty="0">
                <a:solidFill>
                  <a:srgbClr val="0C377B"/>
                </a:solidFill>
                <a:latin typeface="Arial"/>
              </a:rPr>
              <a:t>FCC-ee            FCC-</a:t>
            </a:r>
            <a:r>
              <a:rPr lang="en-US" sz="2100" b="1" dirty="0" err="1">
                <a:solidFill>
                  <a:srgbClr val="0C377B"/>
                </a:solidFill>
                <a:latin typeface="Arial"/>
              </a:rPr>
              <a:t>hh</a:t>
            </a:r>
            <a:endParaRPr lang="en-US" sz="2100" b="1" dirty="0">
              <a:solidFill>
                <a:srgbClr val="0C377B"/>
              </a:solidFill>
              <a:latin typeface="Arial"/>
            </a:endParaRPr>
          </a:p>
          <a:p>
            <a:pPr marL="336042" lvl="1" indent="0" defTabSz="685800">
              <a:buClrTx/>
              <a:buNone/>
              <a:defRPr/>
            </a:pPr>
            <a:r>
              <a:rPr lang="en-US" sz="1800" b="1" dirty="0">
                <a:solidFill>
                  <a:srgbClr val="0C377B"/>
                </a:solidFill>
                <a:latin typeface="Arial"/>
              </a:rPr>
              <a:t>    5.5 m inner diameter</a:t>
            </a:r>
            <a:endParaRPr lang="en-US" sz="1100" dirty="0">
              <a:solidFill>
                <a:srgbClr val="0C377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05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764032" y="0"/>
            <a:ext cx="145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/>
              <a:t>Catia</a:t>
            </a:r>
            <a:r>
              <a:rPr lang="en-US" altLang="zh-CN" i="1" dirty="0"/>
              <a:t> </a:t>
            </a:r>
            <a:r>
              <a:rPr lang="en-US" altLang="zh-CN" i="1" dirty="0" err="1" smtClean="0"/>
              <a:t>Milardi</a:t>
            </a:r>
            <a:endParaRPr lang="en-US" altLang="zh-CN" i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592"/>
            <a:ext cx="6884789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938" y="1855121"/>
            <a:ext cx="5149062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7821772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764032" y="0"/>
            <a:ext cx="145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/>
              <a:t>Catia</a:t>
            </a:r>
            <a:r>
              <a:rPr lang="en-US" altLang="zh-CN" i="1" dirty="0"/>
              <a:t> </a:t>
            </a:r>
            <a:r>
              <a:rPr lang="en-US" altLang="zh-CN" i="1" dirty="0" err="1" smtClean="0"/>
              <a:t>Milardi</a:t>
            </a:r>
            <a:endParaRPr lang="en-US" altLang="zh-CN" i="1" dirty="0"/>
          </a:p>
        </p:txBody>
      </p:sp>
    </p:spTree>
    <p:extLst>
      <p:ext uri="{BB962C8B-B14F-4D97-AF65-F5344CB8AC3E}">
        <p14:creationId xmlns:p14="http://schemas.microsoft.com/office/powerpoint/2010/main" val="25960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23486"/>
            <a:ext cx="8267700" cy="416719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energy spread increase on polarization  </a:t>
            </a:r>
            <a:endParaRPr lang="ru-RU" sz="2800" dirty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07520" y="627542"/>
            <a:ext cx="88430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cs typeface="Arial" charset="0"/>
              </a:rPr>
              <a:t>Equilibrium polarization degree in region of Z-pole </a:t>
            </a:r>
            <a:r>
              <a:rPr lang="en-US" dirty="0" err="1">
                <a:cs typeface="Arial" charset="0"/>
              </a:rPr>
              <a:t>vs</a:t>
            </a:r>
            <a:r>
              <a:rPr lang="en-US" dirty="0">
                <a:cs typeface="Arial" charset="0"/>
              </a:rPr>
              <a:t> spin tune in two cases of </a:t>
            </a:r>
            <a:r>
              <a:rPr lang="en-US" dirty="0" smtClean="0">
                <a:cs typeface="Arial" charset="0"/>
              </a:rPr>
              <a:t>wiggler </a:t>
            </a:r>
            <a:r>
              <a:rPr lang="en-US" dirty="0">
                <a:cs typeface="Arial" charset="0"/>
              </a:rPr>
              <a:t>mode</a:t>
            </a: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32" y="1131591"/>
            <a:ext cx="6669833" cy="297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4594622" y="1188245"/>
            <a:ext cx="0" cy="3734991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1859756" y="4021943"/>
            <a:ext cx="29769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cs typeface="Arial" charset="0"/>
              </a:rPr>
              <a:t>B</a:t>
            </a:r>
            <a:r>
              <a:rPr lang="en-US" sz="2000" b="1" baseline="-25000">
                <a:solidFill>
                  <a:srgbClr val="FF0000"/>
                </a:solidFill>
                <a:cs typeface="Arial" charset="0"/>
              </a:rPr>
              <a:t>+</a:t>
            </a:r>
            <a:r>
              <a:rPr lang="en-US" sz="2000" b="1">
                <a:solidFill>
                  <a:srgbClr val="FF0000"/>
                </a:solidFill>
                <a:cs typeface="Arial" charset="0"/>
              </a:rPr>
              <a:t>=0.5 T  </a:t>
            </a:r>
          </a:p>
          <a:p>
            <a:r>
              <a:rPr lang="en-US" sz="2000" b="1">
                <a:solidFill>
                  <a:srgbClr val="FF0000"/>
                </a:solidFill>
                <a:cs typeface="Arial" charset="0"/>
              </a:rPr>
              <a:t>energy spread </a:t>
            </a:r>
            <a:r>
              <a:rPr lang="en-US" sz="20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</a:t>
            </a:r>
            <a:r>
              <a:rPr lang="en-US" sz="2000" b="1" baseline="-25000">
                <a:solidFill>
                  <a:srgbClr val="FF0000"/>
                </a:solidFill>
                <a:cs typeface="Arial" charset="0"/>
                <a:sym typeface="Symbol" pitchFamily="18" charset="2"/>
              </a:rPr>
              <a:t></a:t>
            </a:r>
            <a:r>
              <a:rPr lang="en-US" sz="20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=9.9e-4</a:t>
            </a:r>
          </a:p>
          <a:p>
            <a:r>
              <a:rPr lang="en-US" sz="20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spin tune spread </a:t>
            </a:r>
            <a:r>
              <a:rPr lang="en-US" sz="2000" b="1" baseline="-25000">
                <a:solidFill>
                  <a:srgbClr val="FF0000"/>
                </a:solidFill>
                <a:cs typeface="Arial" charset="0"/>
                <a:sym typeface="Symbol" pitchFamily="18" charset="2"/>
              </a:rPr>
              <a:t></a:t>
            </a:r>
            <a:r>
              <a:rPr lang="en-US" sz="20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=0.103 </a:t>
            </a:r>
            <a:endParaRPr lang="ru-RU" sz="2000" b="1" baseline="-25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3558" name="TextBox 12"/>
          <p:cNvSpPr txBox="1">
            <a:spLocks noChangeArrowheads="1"/>
          </p:cNvSpPr>
          <p:nvPr/>
        </p:nvSpPr>
        <p:spPr bwMode="auto">
          <a:xfrm>
            <a:off x="5058984" y="4021943"/>
            <a:ext cx="29803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cs typeface="Arial" charset="0"/>
              </a:rPr>
              <a:t>B</a:t>
            </a:r>
            <a:r>
              <a:rPr lang="en-US" sz="2000" b="1" baseline="-25000">
                <a:solidFill>
                  <a:srgbClr val="FF0000"/>
                </a:solidFill>
                <a:cs typeface="Arial" charset="0"/>
              </a:rPr>
              <a:t>+</a:t>
            </a:r>
            <a:r>
              <a:rPr lang="en-US" sz="2000" b="1">
                <a:solidFill>
                  <a:srgbClr val="FF0000"/>
                </a:solidFill>
                <a:cs typeface="Arial" charset="0"/>
              </a:rPr>
              <a:t>=0.6 T  </a:t>
            </a:r>
          </a:p>
          <a:p>
            <a:r>
              <a:rPr lang="en-US" sz="2000" b="1">
                <a:solidFill>
                  <a:srgbClr val="FF0000"/>
                </a:solidFill>
                <a:cs typeface="Arial" charset="0"/>
              </a:rPr>
              <a:t>energy spread </a:t>
            </a:r>
            <a:r>
              <a:rPr lang="en-US" sz="20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</a:t>
            </a:r>
            <a:r>
              <a:rPr lang="en-US" sz="2000" b="1" baseline="-25000">
                <a:solidFill>
                  <a:srgbClr val="FF0000"/>
                </a:solidFill>
                <a:cs typeface="Arial" charset="0"/>
                <a:sym typeface="Symbol" pitchFamily="18" charset="2"/>
              </a:rPr>
              <a:t></a:t>
            </a:r>
            <a:r>
              <a:rPr lang="en-US" sz="20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=1.25e-3</a:t>
            </a:r>
          </a:p>
          <a:p>
            <a:r>
              <a:rPr lang="en-US" sz="20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spin tune spread </a:t>
            </a:r>
            <a:r>
              <a:rPr lang="en-US" sz="2000" b="1" baseline="-25000">
                <a:solidFill>
                  <a:srgbClr val="FF0000"/>
                </a:solidFill>
                <a:cs typeface="Arial" charset="0"/>
                <a:sym typeface="Symbol" pitchFamily="18" charset="2"/>
              </a:rPr>
              <a:t></a:t>
            </a:r>
            <a:r>
              <a:rPr lang="en-US" sz="20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=0.128 </a:t>
            </a:r>
            <a:endParaRPr lang="ru-RU" sz="2000" b="1" baseline="-25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7695010" y="972741"/>
            <a:ext cx="1107996" cy="369332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|w</a:t>
            </a:r>
            <a:r>
              <a:rPr lang="en-US" baseline="-25000">
                <a:solidFill>
                  <a:srgbClr val="FF0000"/>
                </a:solidFill>
              </a:rPr>
              <a:t>k</a:t>
            </a:r>
            <a:r>
              <a:rPr lang="en-US">
                <a:solidFill>
                  <a:srgbClr val="FF0000"/>
                </a:solidFill>
              </a:rPr>
              <a:t>|=10</a:t>
            </a:r>
            <a:r>
              <a:rPr lang="en-US" baseline="30000">
                <a:solidFill>
                  <a:srgbClr val="FF0000"/>
                </a:solidFill>
              </a:rPr>
              <a:t>-3</a:t>
            </a:r>
            <a:endParaRPr lang="ru-RU" baseline="3000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01174" y="0"/>
            <a:ext cx="18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latin typeface="Arial" charset="0"/>
                <a:cs typeface="Arial" charset="0"/>
              </a:rPr>
              <a:t>Sergei A. </a:t>
            </a:r>
            <a:r>
              <a:rPr lang="en-US" altLang="zh-CN" i="1" dirty="0" err="1">
                <a:latin typeface="Arial" charset="0"/>
                <a:cs typeface="Arial" charset="0"/>
              </a:rPr>
              <a:t>Nikitin</a:t>
            </a:r>
            <a:endParaRPr lang="en-US" altLang="zh-CN" i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79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996" y="770344"/>
            <a:ext cx="4818459" cy="407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5" y="195486"/>
            <a:ext cx="7821216" cy="46791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Tracking-based method to calculate </a:t>
            </a:r>
            <a:r>
              <a:rPr lang="en-US" sz="2800" i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2800" i="1" baseline="50000" dirty="0">
                <a:solidFill>
                  <a:srgbClr val="5E52F8"/>
                </a:solidFill>
                <a:sym typeface="Symbol" panose="05050102010706020507" pitchFamily="18" charset="2"/>
              </a:rPr>
              <a:t></a:t>
            </a:r>
            <a:endParaRPr lang="ru-RU" sz="2800" i="1" baseline="50000" dirty="0">
              <a:solidFill>
                <a:srgbClr val="5E52F8"/>
              </a:solidFill>
            </a:endParaRPr>
          </a:p>
        </p:txBody>
      </p:sp>
      <p:sp>
        <p:nvSpPr>
          <p:cNvPr id="29699" name="TextBox 13"/>
          <p:cNvSpPr txBox="1">
            <a:spLocks noChangeArrowheads="1"/>
          </p:cNvSpPr>
          <p:nvPr/>
        </p:nvSpPr>
        <p:spPr bwMode="auto">
          <a:xfrm>
            <a:off x="2939653" y="1626403"/>
            <a:ext cx="1495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Attention!</a:t>
            </a:r>
          </a:p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z stands for y!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700" name="TextBox 12"/>
          <p:cNvSpPr txBox="1">
            <a:spLocks noChangeArrowheads="1"/>
          </p:cNvSpPr>
          <p:nvPr/>
        </p:nvSpPr>
        <p:spPr bwMode="auto">
          <a:xfrm flipH="1">
            <a:off x="3849291" y="4086238"/>
            <a:ext cx="1866900" cy="1015663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>
                <a:latin typeface="Calibri" pitchFamily="34" charset="0"/>
              </a:rPr>
              <a:t>S.A. Nikitin. Talk at  20th Intern. Spin Physics Symposium (SPIN 2012), 17-22 Sept. 2012, Dubna, Russia </a:t>
            </a:r>
            <a:endParaRPr lang="ru-RU" sz="1200" i="1">
              <a:latin typeface="Calibri" pitchFamily="34" charset="0"/>
            </a:endParaRPr>
          </a:p>
        </p:txBody>
      </p:sp>
      <p:sp>
        <p:nvSpPr>
          <p:cNvPr id="29701" name="TextBox 3"/>
          <p:cNvSpPr txBox="1">
            <a:spLocks noChangeArrowheads="1"/>
          </p:cNvSpPr>
          <p:nvPr/>
        </p:nvSpPr>
        <p:spPr bwMode="auto">
          <a:xfrm>
            <a:off x="6084181" y="555526"/>
            <a:ext cx="2787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Arial" charset="0"/>
              </a:rPr>
              <a:t>Compare these two graphs!</a:t>
            </a:r>
            <a:endParaRPr lang="ru-RU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6474622" y="4722019"/>
            <a:ext cx="19804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Cross-checking OK!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970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6671" y="915600"/>
            <a:ext cx="3244453" cy="388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7301174" y="0"/>
            <a:ext cx="18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latin typeface="Arial" charset="0"/>
                <a:cs typeface="Arial" charset="0"/>
              </a:rPr>
              <a:t>Sergei A. </a:t>
            </a:r>
            <a:r>
              <a:rPr lang="en-US" altLang="zh-CN" i="1" dirty="0" err="1">
                <a:latin typeface="Arial" charset="0"/>
                <a:cs typeface="Arial" charset="0"/>
              </a:rPr>
              <a:t>Nikitin</a:t>
            </a:r>
            <a:endParaRPr lang="en-US" altLang="zh-CN" i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89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80816" y="843566"/>
            <a:ext cx="904517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1600" dirty="0">
                <a:cs typeface="Arial" charset="0"/>
              </a:rPr>
              <a:t>Depolarization effect of quantum fluctuations in presence of vertical closed orbit distortions </a:t>
            </a:r>
          </a:p>
          <a:p>
            <a:pPr>
              <a:defRPr/>
            </a:pPr>
            <a:r>
              <a:rPr lang="en-US" sz="1600" dirty="0">
                <a:cs typeface="Arial" charset="0"/>
              </a:rPr>
              <a:t>    at CEPC has been estimated taking into account modulation of spin frequency by  </a:t>
            </a:r>
          </a:p>
          <a:p>
            <a:pPr>
              <a:defRPr/>
            </a:pPr>
            <a:r>
              <a:rPr lang="en-US" sz="1600" dirty="0">
                <a:cs typeface="Arial" charset="0"/>
              </a:rPr>
              <a:t>    synchrotron oscillations. Resonance harmonic amplitude is input parameter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1600" dirty="0">
              <a:cs typeface="Arial" charset="0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1600" dirty="0">
                <a:cs typeface="Arial" charset="0"/>
              </a:rPr>
              <a:t>Spin harmonic amplitude of vertical closed orbit distortion sources at Z-pole should be corrected to level </a:t>
            </a:r>
            <a:r>
              <a:rPr lang="en-US" sz="1600" dirty="0">
                <a:latin typeface="SymbolPi" pitchFamily="2" charset="0"/>
                <a:cs typeface="Arial" charset="0"/>
              </a:rPr>
              <a:t>£</a:t>
            </a:r>
            <a:r>
              <a:rPr lang="en-US" sz="1600" dirty="0">
                <a:cs typeface="Arial" charset="0"/>
              </a:rPr>
              <a:t> 10</a:t>
            </a:r>
            <a:r>
              <a:rPr lang="en-US" sz="1600" baseline="30000" dirty="0">
                <a:cs typeface="Arial" charset="0"/>
              </a:rPr>
              <a:t>-3</a:t>
            </a:r>
            <a:r>
              <a:rPr lang="en-US" sz="1600" dirty="0">
                <a:cs typeface="Arial" charset="0"/>
              </a:rPr>
              <a:t> to ensure 50% equilibrium polarization degree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1600" dirty="0">
              <a:cs typeface="Arial" charset="0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1600" dirty="0">
                <a:cs typeface="Arial" charset="0"/>
              </a:rPr>
              <a:t>If this is done, </a:t>
            </a:r>
            <a:r>
              <a:rPr lang="en-US" sz="1600" dirty="0">
                <a:solidFill>
                  <a:srgbClr val="FF0000"/>
                </a:solidFill>
                <a:cs typeface="Arial" charset="0"/>
              </a:rPr>
              <a:t>it is possible to reach polarization in range (6-10)%  in 45 GeV CEPC in time of (2-4) hours using</a:t>
            </a:r>
            <a:r>
              <a:rPr lang="en-US" sz="1600" dirty="0">
                <a:cs typeface="Arial" charset="0"/>
              </a:rPr>
              <a:t>, for instance, ten shifter magnets</a:t>
            </a:r>
            <a:r>
              <a:rPr lang="ru-RU" sz="1600" dirty="0">
                <a:cs typeface="Arial" charset="0"/>
              </a:rPr>
              <a:t> </a:t>
            </a:r>
            <a:r>
              <a:rPr lang="en-US" sz="1600" dirty="0">
                <a:cs typeface="Arial" charset="0"/>
              </a:rPr>
              <a:t>with moderate characteristics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1600" dirty="0">
              <a:cs typeface="Arial" charset="0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1600" dirty="0"/>
              <a:t>Sensitivity of spin motion disturbances to transverse field imperfections is determined through Spin Response Function which has been calculated  in two ways 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1600" dirty="0"/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1600" dirty="0"/>
              <a:t>At 45 GeV, expected harmonic amplitude of closest integer spin resonance calculated at typical magnitudes of misalignment  (50 </a:t>
            </a:r>
            <a:r>
              <a:rPr lang="en-US" sz="1600" dirty="0">
                <a:sym typeface="Symbol" pitchFamily="18" charset="2"/>
              </a:rPr>
              <a:t>m, 310</a:t>
            </a:r>
            <a:r>
              <a:rPr lang="en-US" sz="1600" baseline="30000" dirty="0">
                <a:sym typeface="Symbol" pitchFamily="18" charset="2"/>
              </a:rPr>
              <a:t>-4</a:t>
            </a:r>
            <a:r>
              <a:rPr lang="en-US" sz="1600" dirty="0">
                <a:sym typeface="Symbol" pitchFamily="18" charset="2"/>
              </a:rPr>
              <a:t>rad</a:t>
            </a:r>
            <a:r>
              <a:rPr lang="en-US" sz="1600" dirty="0"/>
              <a:t>) is about 3 times larger than desirable one. Correction of resonance harmonics (</a:t>
            </a:r>
            <a:r>
              <a:rPr lang="en-US" sz="1600" i="1" dirty="0"/>
              <a:t>k= </a:t>
            </a:r>
            <a:r>
              <a:rPr lang="en-US" sz="1600" dirty="0"/>
              <a:t>103 and </a:t>
            </a:r>
            <a:r>
              <a:rPr lang="en-US" sz="1600" i="1" dirty="0"/>
              <a:t>k= </a:t>
            </a:r>
            <a:r>
              <a:rPr lang="en-US" sz="1600" dirty="0"/>
              <a:t>104) is needed. Similar problem was successfully solved at LEP</a:t>
            </a:r>
          </a:p>
        </p:txBody>
      </p:sp>
      <p:sp>
        <p:nvSpPr>
          <p:cNvPr id="32770" name="Заголовок 1"/>
          <p:cNvSpPr txBox="1">
            <a:spLocks/>
          </p:cNvSpPr>
          <p:nvPr/>
        </p:nvSpPr>
        <p:spPr bwMode="auto">
          <a:xfrm>
            <a:off x="179523" y="84544"/>
            <a:ext cx="7200799" cy="46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altLang="zh-CN" sz="3200" dirty="0">
                <a:solidFill>
                  <a:srgbClr val="5E52F8"/>
                </a:solidFill>
                <a:cs typeface="Arial" charset="0"/>
              </a:rPr>
              <a:t>CEPC Z-</a:t>
            </a:r>
            <a:r>
              <a:rPr lang="en-US" altLang="zh-CN" sz="3200" dirty="0" smtClean="0">
                <a:solidFill>
                  <a:srgbClr val="5E52F8"/>
                </a:solidFill>
                <a:cs typeface="Arial" charset="0"/>
              </a:rPr>
              <a:t>pole polarization </a:t>
            </a:r>
            <a:r>
              <a:rPr lang="en-US" sz="3200" dirty="0" smtClean="0">
                <a:solidFill>
                  <a:srgbClr val="5E52F8"/>
                </a:solidFill>
                <a:cs typeface="Arial" charset="0"/>
              </a:rPr>
              <a:t>Summary</a:t>
            </a:r>
            <a:endParaRPr lang="en-US" sz="3200" dirty="0">
              <a:solidFill>
                <a:srgbClr val="5E52F8"/>
              </a:solidFill>
              <a:cs typeface="Arial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01174" y="0"/>
            <a:ext cx="18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latin typeface="Arial" charset="0"/>
                <a:cs typeface="Arial" charset="0"/>
              </a:rPr>
              <a:t>Sergei A. </a:t>
            </a:r>
            <a:r>
              <a:rPr lang="en-US" altLang="zh-CN" i="1" dirty="0" err="1">
                <a:latin typeface="Arial" charset="0"/>
                <a:cs typeface="Arial" charset="0"/>
              </a:rPr>
              <a:t>Nikitin</a:t>
            </a:r>
            <a:endParaRPr lang="en-US" altLang="zh-CN" i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3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20" name="Group 132"/>
          <p:cNvGraphicFramePr>
            <a:graphicFrameLocks noGrp="1"/>
          </p:cNvGraphicFramePr>
          <p:nvPr>
            <p:ph/>
          </p:nvPr>
        </p:nvGraphicFramePr>
        <p:xfrm>
          <a:off x="1190642" y="541743"/>
          <a:ext cx="6753225" cy="1616125"/>
        </p:xfrm>
        <a:graphic>
          <a:graphicData uri="http://schemas.openxmlformats.org/drawingml/2006/table">
            <a:tbl>
              <a:tblPr/>
              <a:tblGrid>
                <a:gridCol w="2009775"/>
                <a:gridCol w="1579563"/>
                <a:gridCol w="1582737"/>
                <a:gridCol w="1581150"/>
              </a:tblGrid>
              <a:tr h="617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Project </a:t>
                      </a:r>
                      <a:endParaRPr kumimoji="0" lang="ru-RU" altLang="zh-CN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Beam charge</a:t>
                      </a:r>
                      <a:endParaRPr kumimoji="0" lang="ru-RU" altLang="zh-CN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Normalized Injector emittans</a:t>
                      </a:r>
                      <a:endParaRPr kumimoji="0" lang="ru-RU" altLang="zh-CN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 Energy spread</a:t>
                      </a:r>
                      <a:endParaRPr kumimoji="0" lang="ru-RU" altLang="zh-CN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SuperKEKB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5 nC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~20 mm mrad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1%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C-</a:t>
                      </a: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τ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 Factory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3 nC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~10 mm mrad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0.1% 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3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FCC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6.5 nC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~6 mm mrad</a:t>
                      </a:r>
                      <a:endParaRPr kumimoji="0" lang="ru-RU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</a:rPr>
                        <a:t>0.08%</a:t>
                      </a:r>
                      <a:endParaRPr kumimoji="0" lang="ru-RU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</a:endParaRPr>
                    </a:p>
                  </a:txBody>
                  <a:tcPr marT="34275" marB="342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18461" name="Заголовок 1"/>
          <p:cNvSpPr>
            <a:spLocks/>
          </p:cNvSpPr>
          <p:nvPr/>
        </p:nvSpPr>
        <p:spPr bwMode="auto">
          <a:xfrm>
            <a:off x="0" y="101038"/>
            <a:ext cx="7907804" cy="3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</a:pPr>
            <a:r>
              <a:rPr lang="en-US" altLang="zh-CN" sz="2800" dirty="0" smtClean="0"/>
              <a:t>Electron sources for FCC-</a:t>
            </a:r>
            <a:r>
              <a:rPr lang="en-US" altLang="zh-CN" sz="2800" dirty="0" err="1" smtClean="0"/>
              <a:t>ee</a:t>
            </a:r>
            <a:endParaRPr lang="en-US" altLang="zh-CN" sz="2800" dirty="0" smtClean="0"/>
          </a:p>
        </p:txBody>
      </p:sp>
      <p:sp>
        <p:nvSpPr>
          <p:cNvPr id="3102" name="Text Box 131"/>
          <p:cNvSpPr txBox="1">
            <a:spLocks noChangeArrowheads="1"/>
          </p:cNvSpPr>
          <p:nvPr/>
        </p:nvSpPr>
        <p:spPr bwMode="auto">
          <a:xfrm>
            <a:off x="296863" y="2312194"/>
            <a:ext cx="8539162" cy="1569660"/>
          </a:xfrm>
          <a:prstGeom prst="rect">
            <a:avLst/>
          </a:prstGeom>
          <a:gradFill rotWithShape="0">
            <a:gsLst>
              <a:gs pos="0">
                <a:srgbClr val="F7FAFD"/>
              </a:gs>
              <a:gs pos="74001">
                <a:srgbClr val="B5D2EC"/>
              </a:gs>
              <a:gs pos="83000">
                <a:srgbClr val="B5D2EC"/>
              </a:gs>
              <a:gs pos="100000">
                <a:srgbClr val="CEE1F2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dirty="0" smtClean="0">
                <a:ea typeface="+mn-ea"/>
              </a:rPr>
              <a:t>1. Beam charge, normalized beam emittance and energy spread are depended on the electron gun design.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dirty="0" smtClean="0">
                <a:ea typeface="+mn-ea"/>
              </a:rPr>
              <a:t>2. High beam charge is needed =&gt; large area of the photocathode =&gt; beam emittance increasing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dirty="0" smtClean="0">
                <a:ea typeface="+mn-ea"/>
              </a:rPr>
              <a:t>3. Ultra low energy spread  is necessary =&gt; short beam longitudinal size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dirty="0" smtClean="0">
                <a:ea typeface="+mn-ea"/>
              </a:rPr>
              <a:t>4. Normalized emittance of the injector is not too low, but taking into account the lengths of the </a:t>
            </a:r>
            <a:r>
              <a:rPr lang="en-US" altLang="ru-RU" sz="1600" dirty="0" err="1" smtClean="0">
                <a:ea typeface="+mn-ea"/>
              </a:rPr>
              <a:t>linacs</a:t>
            </a:r>
            <a:r>
              <a:rPr lang="en-US" altLang="ru-RU" sz="1600" dirty="0" smtClean="0">
                <a:ea typeface="+mn-ea"/>
              </a:rPr>
              <a:t> and possible errors of the real devices, low beam emittance of the e-gun can be useful. </a:t>
            </a:r>
            <a:endParaRPr lang="ru-RU" altLang="ru-RU" sz="1600" dirty="0" smtClean="0">
              <a:ea typeface="+mn-ea"/>
            </a:endParaRPr>
          </a:p>
        </p:txBody>
      </p:sp>
      <p:sp>
        <p:nvSpPr>
          <p:cNvPr id="18463" name="TextBox 1"/>
          <p:cNvSpPr txBox="1">
            <a:spLocks noChangeArrowheads="1"/>
          </p:cNvSpPr>
          <p:nvPr/>
        </p:nvSpPr>
        <p:spPr bwMode="auto">
          <a:xfrm>
            <a:off x="395547" y="4155934"/>
            <a:ext cx="8453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7030A0"/>
                </a:solidFill>
                <a:latin typeface="Arial" charset="0"/>
              </a:rPr>
              <a:t>The new ideas of the </a:t>
            </a:r>
            <a:r>
              <a:rPr lang="en-US" sz="2400" b="1" u="sng" dirty="0">
                <a:solidFill>
                  <a:srgbClr val="7030A0"/>
                </a:solidFill>
                <a:latin typeface="Arial" charset="0"/>
              </a:rPr>
              <a:t>e-gun design 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</a:rPr>
              <a:t>and the </a:t>
            </a:r>
            <a:r>
              <a:rPr lang="en-US" sz="2400" b="1" u="sng" dirty="0">
                <a:solidFill>
                  <a:srgbClr val="7030A0"/>
                </a:solidFill>
                <a:latin typeface="Arial" charset="0"/>
              </a:rPr>
              <a:t>cathodes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</a:rPr>
              <a:t> material are required </a:t>
            </a:r>
            <a:endParaRPr lang="ru-RU" sz="24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8464" name="TextBox 2"/>
          <p:cNvSpPr txBox="1">
            <a:spLocks noChangeArrowheads="1"/>
          </p:cNvSpPr>
          <p:nvPr/>
        </p:nvSpPr>
        <p:spPr bwMode="auto">
          <a:xfrm>
            <a:off x="0" y="495181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en-US" sz="1000">
                <a:latin typeface="Arial" charset="0"/>
              </a:rPr>
              <a:t>A. Levichev, </a:t>
            </a:r>
            <a:r>
              <a:rPr lang="en-US" sz="1000">
                <a:latin typeface="Arial" charset="0"/>
                <a:hlinkClick r:id="rId2"/>
              </a:rPr>
              <a:t>A.E.Levichev@inp.nsk.su</a:t>
            </a:r>
            <a:r>
              <a:rPr lang="en-US" sz="1000">
                <a:latin typeface="Arial" charset="0"/>
              </a:rPr>
              <a:t>                 2018 Workshop on the Circular Electron-Positron Collider                                                                                   2</a:t>
            </a:r>
            <a:endParaRPr lang="ru-RU" sz="1000">
              <a:latin typeface="Arial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37224" y="0"/>
            <a:ext cx="1447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i="1" dirty="0" smtClean="0">
                <a:latin typeface="Calibri" charset="0"/>
              </a:rPr>
              <a:t>A.E. </a:t>
            </a:r>
            <a:r>
              <a:rPr lang="en-US" altLang="zh-CN" sz="1800" i="1" dirty="0" err="1" smtClean="0">
                <a:latin typeface="Calibri" charset="0"/>
              </a:rPr>
              <a:t>Levichev</a:t>
            </a:r>
            <a:endParaRPr lang="en-US" altLang="zh-CN" sz="1800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4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"/>
            <a:ext cx="8229600" cy="493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25 Talks (3 plenary + 22 parallel )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7728" b="31047"/>
          <a:stretch/>
        </p:blipFill>
        <p:spPr>
          <a:xfrm>
            <a:off x="-180528" y="555526"/>
            <a:ext cx="9144000" cy="561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7" y="1131591"/>
            <a:ext cx="9144000" cy="11621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83719"/>
            <a:ext cx="9144000" cy="10081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t="18624" b="3259"/>
          <a:stretch/>
        </p:blipFill>
        <p:spPr>
          <a:xfrm>
            <a:off x="395536" y="3291830"/>
            <a:ext cx="9144000" cy="90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4207396"/>
            <a:ext cx="914400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4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рямоугольник 3"/>
          <p:cNvSpPr>
            <a:spLocks noChangeArrowheads="1"/>
          </p:cNvSpPr>
          <p:nvPr/>
        </p:nvSpPr>
        <p:spPr bwMode="auto">
          <a:xfrm>
            <a:off x="112730" y="3127773"/>
            <a:ext cx="8942387" cy="1815882"/>
          </a:xfrm>
          <a:prstGeom prst="rect">
            <a:avLst/>
          </a:prstGeom>
          <a:gradFill rotWithShape="0">
            <a:gsLst>
              <a:gs pos="0">
                <a:srgbClr val="F7FAFD"/>
              </a:gs>
              <a:gs pos="74001">
                <a:srgbClr val="B5D2EC"/>
              </a:gs>
              <a:gs pos="83000">
                <a:srgbClr val="B5D2EC"/>
              </a:gs>
              <a:gs pos="100000">
                <a:srgbClr val="CEE1F2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eaLnBrk="1" hangingPunct="1">
              <a:buFont typeface="Garamond" charset="0"/>
              <a:buAutoNum type="arabicParenR"/>
            </a:pPr>
            <a:r>
              <a:rPr lang="en-US" sz="1400" dirty="0">
                <a:latin typeface="Times New Roman" charset="0"/>
              </a:rPr>
              <a:t>Parallel RF power feeding</a:t>
            </a:r>
            <a:r>
              <a:rPr lang="ru-RU" sz="1400" dirty="0">
                <a:latin typeface="Times New Roman" charset="0"/>
              </a:rPr>
              <a:t>.</a:t>
            </a:r>
          </a:p>
          <a:p>
            <a:pPr marL="228600" indent="-228600" eaLnBrk="1" hangingPunct="1">
              <a:buFont typeface="Garamond" charset="0"/>
              <a:buAutoNum type="arabicParenR"/>
            </a:pPr>
            <a:r>
              <a:rPr lang="ru-RU" sz="1400" dirty="0">
                <a:latin typeface="Times New Roman" charset="0"/>
              </a:rPr>
              <a:t> </a:t>
            </a:r>
            <a:r>
              <a:rPr lang="en-US" sz="1400" dirty="0">
                <a:latin typeface="Times New Roman" charset="0"/>
              </a:rPr>
              <a:t>Cavities are not connected with each other by RF power: process in one cavity doesn’t influence on every cavities</a:t>
            </a:r>
          </a:p>
          <a:p>
            <a:pPr marL="228600" indent="-228600" eaLnBrk="1" hangingPunct="1">
              <a:buFont typeface="Garamond" charset="0"/>
              <a:buAutoNum type="arabicParenR"/>
            </a:pPr>
            <a:r>
              <a:rPr lang="en-US" sz="1400" dirty="0">
                <a:latin typeface="Times New Roman" charset="0"/>
              </a:rPr>
              <a:t>Organization of the free electric field distribution along the structure can be obtained by changing the individual coupling slot</a:t>
            </a:r>
          </a:p>
          <a:p>
            <a:pPr marL="228600" indent="-228600" eaLnBrk="1" hangingPunct="1">
              <a:buFont typeface="Garamond" charset="0"/>
              <a:buAutoNum type="arabicParenR"/>
            </a:pPr>
            <a:r>
              <a:rPr lang="en-US" sz="1400" dirty="0">
                <a:latin typeface="Times New Roman" charset="0"/>
              </a:rPr>
              <a:t>In order to develop accelerating structure only one accelerating cells have to be calculated due to absence of the cavities connection by electromagnetic field</a:t>
            </a:r>
          </a:p>
          <a:p>
            <a:pPr marL="228600" indent="-228600" eaLnBrk="1" hangingPunct="1">
              <a:buFont typeface="Garamond" charset="0"/>
              <a:buAutoNum type="arabicParenR"/>
            </a:pPr>
            <a:r>
              <a:rPr lang="en-US" sz="1400" dirty="0">
                <a:latin typeface="Times New Roman" charset="0"/>
              </a:rPr>
              <a:t>Aperture of the structure is defined by only beam motion and can be considerably  reduced</a:t>
            </a:r>
          </a:p>
          <a:p>
            <a:pPr marL="228600" indent="-228600" eaLnBrk="1" hangingPunct="1">
              <a:buFont typeface="Garamond" charset="0"/>
              <a:buAutoNum type="arabicParenR"/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Design of the structure allows using internal permanent focusing magnets</a:t>
            </a:r>
            <a:r>
              <a:rPr lang="ru-RU" sz="1400" b="1" dirty="0">
                <a:solidFill>
                  <a:srgbClr val="3366FF"/>
                </a:solidFill>
                <a:latin typeface="Times New Roman" charset="0"/>
              </a:rPr>
              <a:t>.</a:t>
            </a:r>
          </a:p>
        </p:txBody>
      </p:sp>
      <p:sp>
        <p:nvSpPr>
          <p:cNvPr id="22531" name="Text Box 30"/>
          <p:cNvSpPr txBox="1">
            <a:spLocks noChangeArrowheads="1"/>
          </p:cNvSpPr>
          <p:nvPr/>
        </p:nvSpPr>
        <p:spPr bwMode="auto">
          <a:xfrm>
            <a:off x="120666" y="2852738"/>
            <a:ext cx="1078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eaLnBrk="1" hangingPunct="1"/>
            <a:r>
              <a:rPr lang="en-US" sz="1800" b="1"/>
              <a:t>Features:</a:t>
            </a:r>
            <a:endParaRPr lang="ru-RU" sz="1800" b="1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88900" y="364331"/>
            <a:ext cx="650398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eaLnBrk="1" hangingPunct="1"/>
            <a:r>
              <a:rPr lang="en-US" sz="1800"/>
              <a:t>RF gun based on the parallel coupled accelerating structure (PCAS)</a:t>
            </a:r>
            <a:endParaRPr lang="ru-RU" sz="1800"/>
          </a:p>
        </p:txBody>
      </p:sp>
      <p:sp>
        <p:nvSpPr>
          <p:cNvPr id="22533" name="Заголовок 1"/>
          <p:cNvSpPr>
            <a:spLocks/>
          </p:cNvSpPr>
          <p:nvPr/>
        </p:nvSpPr>
        <p:spPr bwMode="auto">
          <a:xfrm>
            <a:off x="0" y="1"/>
            <a:ext cx="9144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</a:pPr>
            <a:r>
              <a:rPr lang="en-US" sz="3200" b="1" dirty="0">
                <a:latin typeface="Calibri Light" charset="0"/>
              </a:rPr>
              <a:t>S</a:t>
            </a:r>
            <a:r>
              <a:rPr lang="en-US" sz="3200" b="1" dirty="0" smtClean="0">
                <a:latin typeface="Calibri Light" charset="0"/>
              </a:rPr>
              <a:t>uggestion</a:t>
            </a:r>
            <a:endParaRPr lang="ru-RU" sz="3200" b="1" dirty="0">
              <a:latin typeface="Calibri Light" charset="0"/>
            </a:endParaRPr>
          </a:p>
        </p:txBody>
      </p:sp>
      <p:sp>
        <p:nvSpPr>
          <p:cNvPr id="22534" name="TextBox 27"/>
          <p:cNvSpPr txBox="1">
            <a:spLocks noChangeArrowheads="1"/>
          </p:cNvSpPr>
          <p:nvPr/>
        </p:nvSpPr>
        <p:spPr bwMode="auto">
          <a:xfrm>
            <a:off x="0" y="495181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en-US" sz="1000">
                <a:latin typeface="Arial" charset="0"/>
              </a:rPr>
              <a:t>A. Levichev, </a:t>
            </a:r>
            <a:r>
              <a:rPr lang="en-US" sz="1000">
                <a:latin typeface="Arial" charset="0"/>
                <a:hlinkClick r:id="rId2"/>
              </a:rPr>
              <a:t>A.E.Levichev@inp.nsk.su</a:t>
            </a:r>
            <a:r>
              <a:rPr lang="en-US" sz="1000">
                <a:latin typeface="Arial" charset="0"/>
              </a:rPr>
              <a:t>                 2018 Workshop on the Circular Electron-Positron Collider                                                                                   6</a:t>
            </a:r>
            <a:endParaRPr lang="ru-RU" sz="1000">
              <a:latin typeface="Arial" charset="0"/>
            </a:endParaRPr>
          </a:p>
        </p:txBody>
      </p:sp>
      <p:pic>
        <p:nvPicPr>
          <p:cNvPr id="2253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3566"/>
            <a:ext cx="4536504" cy="204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737224" y="0"/>
            <a:ext cx="1447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i="1" dirty="0" smtClean="0">
                <a:latin typeface="Calibri" charset="0"/>
              </a:rPr>
              <a:t>A.E. </a:t>
            </a:r>
            <a:r>
              <a:rPr lang="en-US" altLang="zh-CN" sz="1800" i="1" dirty="0" err="1" smtClean="0">
                <a:latin typeface="Calibri" charset="0"/>
              </a:rPr>
              <a:t>Levichev</a:t>
            </a:r>
            <a:endParaRPr lang="en-US" altLang="zh-CN" sz="1800" i="1" dirty="0">
              <a:latin typeface="Calibri" charset="0"/>
            </a:endParaRPr>
          </a:p>
        </p:txBody>
      </p:sp>
      <p:pic>
        <p:nvPicPr>
          <p:cNvPr id="9" name="Picture 6" descr="IMG-20160412-003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7582"/>
            <a:ext cx="3184724" cy="225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21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12741" y="555526"/>
            <a:ext cx="860774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 smtClean="0">
                <a:solidFill>
                  <a:srgbClr val="3366FF"/>
                </a:solidFill>
                <a:latin typeface="+mn-lt"/>
                <a:ea typeface="+mn-ea"/>
              </a:rPr>
              <a:t>The design of parallel coupled accelerating structure allows using the permanent focusing magnets and create the strong magnetic field along the cavities and save the beam size.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 smtClean="0">
                <a:latin typeface="+mn-lt"/>
                <a:ea typeface="+mn-ea"/>
              </a:rPr>
              <a:t>The travelling tube aperture can be decreased as significantly as it allows the beam dynamics.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 smtClean="0">
                <a:latin typeface="+mn-lt"/>
                <a:ea typeface="+mn-ea"/>
              </a:rPr>
              <a:t>This design of the RF gun allows us to consider the cavities as independent. The length and field amplitude can be tuned separately for every cavity.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 smtClean="0">
                <a:latin typeface="+mn-lt"/>
                <a:ea typeface="+mn-ea"/>
              </a:rPr>
              <a:t>Preliminarily results of beam dynamic simulations gave reason to hope that this construction is acceptable solution for high charge generation.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 smtClean="0">
                <a:latin typeface="+mn-lt"/>
                <a:ea typeface="+mn-ea"/>
              </a:rPr>
              <a:t>The prototype of the accelerating structure based on new design with parallel coupling between the cavities have been produced in BINP with operating frequency of 2450 MHz and successfully tested.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 smtClean="0">
                <a:latin typeface="+mn-lt"/>
                <a:ea typeface="+mn-ea"/>
              </a:rPr>
              <a:t>It is currently planned to perform tests the new parallel coupled accelerating structure with 2856 MHz 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 smtClean="0">
                <a:latin typeface="+mn-lt"/>
                <a:ea typeface="+mn-ea"/>
              </a:rPr>
              <a:t>Ir5Ce cathode is developed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400" dirty="0" smtClean="0">
                <a:latin typeface="+mn-lt"/>
                <a:ea typeface="+mn-ea"/>
              </a:rPr>
              <a:t>The work function of the cathode is measured. According to this measurements (2.4 eV), the green laser can be used for tests with the cathode</a:t>
            </a:r>
            <a:endParaRPr lang="ru-RU" altLang="ru-RU" sz="1400" dirty="0" smtClean="0">
              <a:latin typeface="+mn-lt"/>
              <a:ea typeface="+mn-ea"/>
            </a:endParaRPr>
          </a:p>
        </p:txBody>
      </p:sp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0" y="1191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3200" b="1" dirty="0" smtClean="0">
                <a:latin typeface="+mj-lt"/>
                <a:ea typeface="+mn-ea"/>
              </a:rPr>
              <a:t>Conclusion</a:t>
            </a:r>
            <a:endParaRPr lang="ru-RU" altLang="ru-RU" sz="3200" b="1" dirty="0" smtClean="0">
              <a:latin typeface="+mj-lt"/>
              <a:ea typeface="+mn-ea"/>
            </a:endParaRP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107504" y="3651870"/>
            <a:ext cx="4933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en-US" sz="1800" b="1">
                <a:latin typeface="Arial" charset="0"/>
              </a:rPr>
              <a:t>In plan</a:t>
            </a:r>
            <a:endParaRPr lang="ru-RU" sz="1800" b="1">
              <a:latin typeface="Arial" charset="0"/>
            </a:endParaRPr>
          </a:p>
        </p:txBody>
      </p:sp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251520" y="4011910"/>
            <a:ext cx="8699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1800" dirty="0">
                <a:latin typeface="Arial" charset="0"/>
              </a:rPr>
              <a:t>Stress tests with the cathode</a:t>
            </a:r>
          </a:p>
          <a:p>
            <a:pPr>
              <a:buFontTx/>
              <a:buAutoNum type="arabicPeriod"/>
            </a:pPr>
            <a:r>
              <a:rPr lang="en-US" sz="1800" dirty="0">
                <a:latin typeface="Arial" charset="0"/>
              </a:rPr>
              <a:t>Measuring of the quantum efficiency of the cathode</a:t>
            </a:r>
          </a:p>
          <a:p>
            <a:pPr>
              <a:buFontTx/>
              <a:buAutoNum type="arabicPeriod"/>
            </a:pPr>
            <a:r>
              <a:rPr lang="en-US" sz="1800" dirty="0">
                <a:latin typeface="Arial" charset="0"/>
              </a:rPr>
              <a:t>RF gun production </a:t>
            </a:r>
            <a:endParaRPr lang="ru-RU" sz="1800" dirty="0">
              <a:latin typeface="Arial" charset="0"/>
            </a:endParaRP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0" y="495181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en-US" sz="1000">
                <a:latin typeface="Arial" charset="0"/>
              </a:rPr>
              <a:t>A. Levichev, </a:t>
            </a:r>
            <a:r>
              <a:rPr lang="en-US" sz="1000">
                <a:latin typeface="Arial" charset="0"/>
                <a:hlinkClick r:id="rId2"/>
              </a:rPr>
              <a:t>A.E.Levichev@inp.nsk.su</a:t>
            </a:r>
            <a:r>
              <a:rPr lang="en-US" sz="1000">
                <a:latin typeface="Arial" charset="0"/>
              </a:rPr>
              <a:t>                 2018 Workshop on the Circular Electron-Positron Collider                                                                                 20</a:t>
            </a:r>
            <a:endParaRPr lang="ru-RU" sz="1000">
              <a:latin typeface="Arial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737224" y="0"/>
            <a:ext cx="1447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i="1" dirty="0" smtClean="0">
                <a:latin typeface="Calibri" charset="0"/>
              </a:rPr>
              <a:t>A.E. </a:t>
            </a:r>
            <a:r>
              <a:rPr lang="en-US" altLang="zh-CN" sz="1800" i="1" dirty="0" err="1" smtClean="0">
                <a:latin typeface="Calibri" charset="0"/>
              </a:rPr>
              <a:t>Levichev</a:t>
            </a:r>
            <a:endParaRPr lang="en-US" altLang="zh-CN" sz="1800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37" y="1345944"/>
            <a:ext cx="8893098" cy="110251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>
                <a:latin typeface="Helvetica" panose="020B0604020202030204" pitchFamily="34" charset="0"/>
              </a:rPr>
              <a:t>High</a:t>
            </a:r>
            <a:r>
              <a:rPr kumimoji="1" lang="zh-CN" altLang="en-US" dirty="0" smtClean="0">
                <a:latin typeface="Helvetica" panose="020B0604020202030204" pitchFamily="34" charset="0"/>
              </a:rPr>
              <a:t> </a:t>
            </a:r>
            <a:r>
              <a:rPr kumimoji="1" lang="en-US" altLang="zh-CN" dirty="0" smtClean="0">
                <a:latin typeface="Helvetica" panose="020B0604020202030204" pitchFamily="34" charset="0"/>
              </a:rPr>
              <a:t>Energy</a:t>
            </a:r>
            <a:r>
              <a:rPr kumimoji="1" lang="zh-CN" altLang="en-US" dirty="0" smtClean="0">
                <a:latin typeface="Helvetica" panose="020B0604020202030204" pitchFamily="34" charset="0"/>
              </a:rPr>
              <a:t> </a:t>
            </a:r>
            <a:r>
              <a:rPr kumimoji="1" lang="en-US" altLang="zh-CN" dirty="0" smtClean="0">
                <a:latin typeface="Helvetica" panose="020B0604020202030204" pitchFamily="34" charset="0"/>
              </a:rPr>
              <a:t>CEPC Injector</a:t>
            </a:r>
            <a:r>
              <a:rPr kumimoji="1" lang="zh-CN" altLang="en-US" dirty="0" smtClean="0">
                <a:latin typeface="Helvetica" panose="020B0604020202030204" pitchFamily="34" charset="0"/>
              </a:rPr>
              <a:t> </a:t>
            </a:r>
            <a:r>
              <a:rPr kumimoji="1" lang="en-US" altLang="zh-CN" dirty="0" smtClean="0">
                <a:latin typeface="Helvetica" panose="020B0604020202030204" pitchFamily="34" charset="0"/>
              </a:rPr>
              <a:t>Based</a:t>
            </a:r>
            <a:r>
              <a:rPr kumimoji="1" lang="zh-CN" altLang="en-US" dirty="0" smtClean="0">
                <a:latin typeface="Helvetica" panose="020B0604020202030204" pitchFamily="34" charset="0"/>
              </a:rPr>
              <a:t> </a:t>
            </a:r>
            <a:r>
              <a:rPr kumimoji="1" lang="en-US" altLang="zh-CN" dirty="0" smtClean="0">
                <a:latin typeface="Helvetica" panose="020B0604020202030204" pitchFamily="34" charset="0"/>
              </a:rPr>
              <a:t>on</a:t>
            </a:r>
            <a:r>
              <a:rPr kumimoji="1" lang="zh-CN" altLang="en-US" dirty="0" smtClean="0">
                <a:latin typeface="Helvetica" panose="020B0604020202030204" pitchFamily="34" charset="0"/>
              </a:rPr>
              <a:t> </a:t>
            </a:r>
            <a:r>
              <a:rPr kumimoji="1" lang="en-US" altLang="zh-CN" dirty="0" smtClean="0">
                <a:latin typeface="Helvetica" panose="020B0604020202030204" pitchFamily="34" charset="0"/>
              </a:rPr>
              <a:t>Plasma</a:t>
            </a:r>
            <a:r>
              <a:rPr kumimoji="1" lang="zh-CN" altLang="en-US" dirty="0" smtClean="0">
                <a:latin typeface="Helvetica" panose="020B0604020202030204" pitchFamily="34" charset="0"/>
              </a:rPr>
              <a:t> </a:t>
            </a:r>
            <a:r>
              <a:rPr kumimoji="1" lang="en-US" altLang="zh-CN" dirty="0" smtClean="0">
                <a:latin typeface="Helvetica" panose="020B0604020202030204" pitchFamily="34" charset="0"/>
              </a:rPr>
              <a:t>Wakefield</a:t>
            </a:r>
            <a:r>
              <a:rPr kumimoji="1" lang="zh-CN" altLang="en-US" dirty="0" smtClean="0">
                <a:latin typeface="Helvetica" panose="020B0604020202030204" pitchFamily="34" charset="0"/>
              </a:rPr>
              <a:t> </a:t>
            </a:r>
            <a:r>
              <a:rPr kumimoji="1" lang="en-US" altLang="zh-CN" dirty="0" smtClean="0">
                <a:latin typeface="Helvetica" panose="020B0604020202030204" pitchFamily="34" charset="0"/>
              </a:rPr>
              <a:t>Accelerator</a:t>
            </a:r>
            <a:endParaRPr kumimoji="1" lang="zh-CN" altLang="en-US" dirty="0">
              <a:latin typeface="Helvetica" panose="020B060402020203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4386" y="2751169"/>
            <a:ext cx="6400800" cy="1713380"/>
          </a:xfrm>
        </p:spPr>
        <p:txBody>
          <a:bodyPr>
            <a:normAutofit fontScale="47500" lnSpcReduction="20000"/>
          </a:bodyPr>
          <a:lstStyle/>
          <a:p>
            <a:r>
              <a:rPr kumimoji="1" lang="en-US" altLang="zh-TW" sz="4600" dirty="0" smtClean="0">
                <a:solidFill>
                  <a:srgbClr val="000000"/>
                </a:solidFill>
              </a:rPr>
              <a:t>Presenter        </a:t>
            </a:r>
            <a:r>
              <a:rPr kumimoji="1" lang="en-US" altLang="zh-CN" sz="4600" dirty="0" smtClean="0">
                <a:solidFill>
                  <a:srgbClr val="000000"/>
                </a:solidFill>
              </a:rPr>
              <a:t>Chih-Hao Pai</a:t>
            </a:r>
          </a:p>
          <a:p>
            <a:r>
              <a:rPr kumimoji="1" lang="en-US" altLang="zh-CN" sz="4600" dirty="0" smtClean="0"/>
              <a:t>Tsinghua</a:t>
            </a:r>
            <a:r>
              <a:rPr kumimoji="1" lang="zh-CN" altLang="en-US" sz="4600" dirty="0" smtClean="0"/>
              <a:t> </a:t>
            </a:r>
            <a:r>
              <a:rPr kumimoji="1" lang="en-US" altLang="zh-CN" sz="4600" dirty="0" smtClean="0"/>
              <a:t>University</a:t>
            </a:r>
          </a:p>
          <a:p>
            <a:endParaRPr lang="zh-CN" altLang="en-US" dirty="0"/>
          </a:p>
          <a:p>
            <a:r>
              <a:rPr lang="en-US" altLang="zh-CN" dirty="0" smtClean="0"/>
              <a:t> </a:t>
            </a:r>
            <a:r>
              <a:rPr lang="en-US" altLang="zh-CN" b="1" dirty="0" smtClean="0"/>
              <a:t>Workshop </a:t>
            </a:r>
            <a:r>
              <a:rPr lang="en-US" altLang="zh-CN" b="1" dirty="0"/>
              <a:t>on the Circular Electron-Positron Collider </a:t>
            </a:r>
            <a:endParaRPr lang="en-US" altLang="zh-CN" dirty="0" smtClean="0"/>
          </a:p>
          <a:p>
            <a:r>
              <a:rPr lang="en-GB" altLang="zh-CN" dirty="0" smtClean="0"/>
              <a:t>May 25, </a:t>
            </a:r>
            <a:r>
              <a:rPr lang="en-GB" altLang="zh-CN" dirty="0"/>
              <a:t>2018 </a:t>
            </a:r>
          </a:p>
          <a:p>
            <a:r>
              <a:rPr lang="en-GB" altLang="zh-CN" dirty="0" smtClean="0"/>
              <a:t>Rome, Italy </a:t>
            </a:r>
            <a:endParaRPr kumimoji="1" lang="en-US" altLang="zh-CN" dirty="0" smtClean="0"/>
          </a:p>
          <a:p>
            <a:endParaRPr kumimoji="1" lang="en-US" altLang="zh-CN" dirty="0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22</a:t>
            </a:fld>
            <a:endParaRPr kumimoji="1" lang="zh-CN" altLang="en-US"/>
          </a:p>
        </p:txBody>
      </p:sp>
      <p:sp>
        <p:nvSpPr>
          <p:cNvPr id="4" name="右箭头 3"/>
          <p:cNvSpPr/>
          <p:nvPr/>
        </p:nvSpPr>
        <p:spPr>
          <a:xfrm>
            <a:off x="4091003" y="2803928"/>
            <a:ext cx="528637" cy="20359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5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07504" y="123478"/>
            <a:ext cx="70567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zh-CN" sz="2400" dirty="0">
                <a:latin typeface="Helvetica" panose="020B0604020202030204" pitchFamily="34" charset="0"/>
              </a:rPr>
              <a:t>High</a:t>
            </a:r>
            <a:r>
              <a:rPr kumimoji="1" lang="zh-CN" altLang="en-US" sz="2400" dirty="0">
                <a:latin typeface="Helvetica" panose="020B0604020202030204" pitchFamily="34" charset="0"/>
              </a:rPr>
              <a:t> </a:t>
            </a:r>
            <a:r>
              <a:rPr kumimoji="1" lang="en-US" altLang="zh-CN" sz="2400" dirty="0">
                <a:latin typeface="Helvetica" panose="020B0604020202030204" pitchFamily="34" charset="0"/>
              </a:rPr>
              <a:t>Energy</a:t>
            </a:r>
            <a:r>
              <a:rPr kumimoji="1" lang="zh-CN" altLang="en-US" sz="2400" dirty="0">
                <a:latin typeface="Helvetica" panose="020B0604020202030204" pitchFamily="34" charset="0"/>
              </a:rPr>
              <a:t> </a:t>
            </a:r>
            <a:r>
              <a:rPr kumimoji="1" lang="en-US" altLang="zh-CN" sz="2400" dirty="0">
                <a:latin typeface="Helvetica" panose="020B0604020202030204" pitchFamily="34" charset="0"/>
              </a:rPr>
              <a:t>CEPC Injector</a:t>
            </a:r>
            <a:r>
              <a:rPr kumimoji="1" lang="zh-CN" altLang="en-US" sz="2400" dirty="0">
                <a:latin typeface="Helvetica" panose="020B0604020202030204" pitchFamily="34" charset="0"/>
              </a:rPr>
              <a:t> </a:t>
            </a:r>
            <a:r>
              <a:rPr kumimoji="1" lang="en-US" altLang="zh-CN" sz="2400" dirty="0">
                <a:latin typeface="Helvetica" panose="020B0604020202030204" pitchFamily="34" charset="0"/>
              </a:rPr>
              <a:t>Based</a:t>
            </a:r>
            <a:r>
              <a:rPr kumimoji="1" lang="zh-CN" altLang="en-US" sz="2400" dirty="0">
                <a:latin typeface="Helvetica" panose="020B0604020202030204" pitchFamily="34" charset="0"/>
              </a:rPr>
              <a:t> </a:t>
            </a:r>
            <a:r>
              <a:rPr kumimoji="1" lang="en-US" altLang="zh-CN" sz="2400" dirty="0">
                <a:latin typeface="Helvetica" panose="020B0604020202030204" pitchFamily="34" charset="0"/>
              </a:rPr>
              <a:t>on</a:t>
            </a:r>
            <a:r>
              <a:rPr kumimoji="1" lang="zh-CN" altLang="en-US" sz="2400" dirty="0">
                <a:latin typeface="Helvetica" panose="020B0604020202030204" pitchFamily="34" charset="0"/>
              </a:rPr>
              <a:t> </a:t>
            </a:r>
            <a:r>
              <a:rPr kumimoji="1" lang="en-US" altLang="zh-CN" sz="2400" dirty="0">
                <a:latin typeface="Helvetica" panose="020B0604020202030204" pitchFamily="34" charset="0"/>
              </a:rPr>
              <a:t>Plasma</a:t>
            </a:r>
            <a:r>
              <a:rPr kumimoji="1" lang="zh-CN" altLang="en-US" sz="2400" dirty="0">
                <a:latin typeface="Helvetica" panose="020B0604020202030204" pitchFamily="34" charset="0"/>
              </a:rPr>
              <a:t> </a:t>
            </a:r>
            <a:r>
              <a:rPr kumimoji="1" lang="en-US" altLang="zh-CN" sz="2400" dirty="0">
                <a:latin typeface="Helvetica" panose="020B0604020202030204" pitchFamily="34" charset="0"/>
              </a:rPr>
              <a:t>Wakefield</a:t>
            </a:r>
            <a:r>
              <a:rPr kumimoji="1" lang="zh-CN" altLang="en-US" sz="2400" dirty="0">
                <a:latin typeface="Helvetica" panose="020B0604020202030204" pitchFamily="34" charset="0"/>
              </a:rPr>
              <a:t> </a:t>
            </a:r>
            <a:r>
              <a:rPr kumimoji="1" lang="en-US" altLang="zh-CN" sz="2400" dirty="0" smtClean="0">
                <a:latin typeface="Helvetica" panose="020B0604020202030204" pitchFamily="34" charset="0"/>
              </a:rPr>
              <a:t>Accelerator 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75753" y="3891798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2"/>
                </a:solidFill>
                <a:latin typeface="Helvetica" panose="020B0604020202030204" pitchFamily="34" charset="0"/>
              </a:rPr>
              <a:t>Huge gradient (~100GV/m) </a:t>
            </a:r>
            <a:r>
              <a:rPr lang="en-US" sz="2400" b="1" dirty="0">
                <a:solidFill>
                  <a:srgbClr val="FF0000"/>
                </a:solidFill>
                <a:latin typeface="Helvetica" panose="020B0604020202030204" pitchFamily="34" charset="0"/>
              </a:rPr>
              <a:t>+ </a:t>
            </a:r>
            <a:r>
              <a:rPr lang="en-US" sz="2400" b="1" dirty="0">
                <a:solidFill>
                  <a:srgbClr val="333399"/>
                </a:solidFill>
                <a:latin typeface="Helvetica" panose="020B0604020202030204" pitchFamily="34" charset="0"/>
              </a:rPr>
              <a:t>Tiny structures (~10-100um)</a:t>
            </a: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5249121" y="4432760"/>
            <a:ext cx="4114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T</a:t>
            </a:r>
            <a:r>
              <a:rPr lang="en-US" sz="1600" dirty="0" smtClean="0">
                <a:cs typeface="+mn-cs"/>
              </a:rPr>
              <a:t>. Tajima </a:t>
            </a:r>
            <a:r>
              <a:rPr lang="en-US" sz="1600" dirty="0">
                <a:cs typeface="+mn-cs"/>
              </a:rPr>
              <a:t>and J</a:t>
            </a:r>
            <a:r>
              <a:rPr lang="en-US" sz="1600" dirty="0" smtClean="0">
                <a:cs typeface="+mn-cs"/>
              </a:rPr>
              <a:t>. M</a:t>
            </a:r>
            <a:r>
              <a:rPr lang="en-US" sz="1600" dirty="0">
                <a:cs typeface="+mn-cs"/>
              </a:rPr>
              <a:t>. Dawson PRL (1979)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LWFA</a:t>
            </a:r>
            <a:endParaRPr lang="en-US" sz="1600" dirty="0">
              <a:cs typeface="+mn-cs"/>
            </a:endParaRPr>
          </a:p>
          <a:p>
            <a:pPr>
              <a:defRPr/>
            </a:pPr>
            <a:r>
              <a:rPr lang="en-US" sz="1600" dirty="0">
                <a:cs typeface="+mn-cs"/>
              </a:rPr>
              <a:t>P</a:t>
            </a:r>
            <a:r>
              <a:rPr lang="en-US" sz="1600" dirty="0" smtClean="0">
                <a:cs typeface="+mn-cs"/>
              </a:rPr>
              <a:t>. Chen</a:t>
            </a:r>
            <a:r>
              <a:rPr lang="en-US" sz="1600" dirty="0">
                <a:cs typeface="+mn-cs"/>
              </a:rPr>
              <a:t>, J</a:t>
            </a:r>
            <a:r>
              <a:rPr lang="en-US" sz="1600" dirty="0" smtClean="0">
                <a:cs typeface="+mn-cs"/>
              </a:rPr>
              <a:t>. M</a:t>
            </a:r>
            <a:r>
              <a:rPr lang="en-US" sz="1600" dirty="0">
                <a:cs typeface="+mn-cs"/>
              </a:rPr>
              <a:t>. Dawson et.al. PRL (1983)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PWFA</a:t>
            </a:r>
            <a:endParaRPr lang="en-US" sz="2000" dirty="0">
              <a:cs typeface="+mn-cs"/>
            </a:endParaRPr>
          </a:p>
        </p:txBody>
      </p:sp>
      <p:grpSp>
        <p:nvGrpSpPr>
          <p:cNvPr id="22532" name="Group 15"/>
          <p:cNvGrpSpPr>
            <a:grpSpLocks/>
          </p:cNvGrpSpPr>
          <p:nvPr/>
        </p:nvGrpSpPr>
        <p:grpSpPr bwMode="auto">
          <a:xfrm>
            <a:off x="-97974" y="1186716"/>
            <a:ext cx="7086600" cy="3052724"/>
            <a:chOff x="527" y="578"/>
            <a:chExt cx="5142" cy="3321"/>
          </a:xfrm>
        </p:grpSpPr>
        <p:sp useBgFill="1"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5439" y="973"/>
              <a:ext cx="230" cy="33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 useBgFill="1"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3359" y="1584"/>
              <a:ext cx="718" cy="386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70" name="Rectangle 22"/>
            <p:cNvSpPr>
              <a:spLocks noChangeArrowheads="1"/>
            </p:cNvSpPr>
            <p:nvPr/>
          </p:nvSpPr>
          <p:spPr bwMode="auto">
            <a:xfrm>
              <a:off x="3815" y="578"/>
              <a:ext cx="1511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>
                <a:spcBef>
                  <a:spcPct val="20000"/>
                </a:spcBef>
                <a:buClr>
                  <a:srgbClr val="0066FF"/>
                </a:buClr>
                <a:buFontTx/>
                <a:buChar char="•"/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cs typeface="+mn-cs"/>
                </a:rPr>
                <a:t>Laser or beam Pulse</a:t>
              </a:r>
              <a:endParaRPr lang="en-US" dirty="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075" name="Rectangle 27"/>
            <p:cNvSpPr>
              <a:spLocks noChangeArrowheads="1"/>
            </p:cNvSpPr>
            <p:nvPr/>
          </p:nvSpPr>
          <p:spPr bwMode="auto">
            <a:xfrm>
              <a:off x="4940" y="2064"/>
              <a:ext cx="134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76" name="Rectangle 28"/>
            <p:cNvSpPr>
              <a:spLocks noChangeArrowheads="1"/>
            </p:cNvSpPr>
            <p:nvPr/>
          </p:nvSpPr>
          <p:spPr bwMode="auto">
            <a:xfrm>
              <a:off x="527" y="3196"/>
              <a:ext cx="5090" cy="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zh-CN" altLang="en-US" sz="3600" i="1">
                <a:solidFill>
                  <a:srgbClr val="FF3300"/>
                </a:solidFill>
              </a:endParaRPr>
            </a:p>
          </p:txBody>
        </p:sp>
        <p:sp>
          <p:nvSpPr>
            <p:cNvPr id="2077" name="Rectangle 29"/>
            <p:cNvSpPr>
              <a:spLocks noChangeArrowheads="1"/>
            </p:cNvSpPr>
            <p:nvPr/>
          </p:nvSpPr>
          <p:spPr bwMode="auto">
            <a:xfrm>
              <a:off x="2770" y="2987"/>
              <a:ext cx="534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Wake</a:t>
              </a:r>
            </a:p>
          </p:txBody>
        </p:sp>
        <p:sp>
          <p:nvSpPr>
            <p:cNvPr id="2071" name="Rectangle 23"/>
            <p:cNvSpPr>
              <a:spLocks noChangeArrowheads="1"/>
            </p:cNvSpPr>
            <p:nvPr/>
          </p:nvSpPr>
          <p:spPr bwMode="auto">
            <a:xfrm>
              <a:off x="2191" y="831"/>
              <a:ext cx="1585" cy="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>
                <a:spcBef>
                  <a:spcPct val="20000"/>
                </a:spcBef>
                <a:buClr>
                  <a:srgbClr val="0066FF"/>
                </a:buClr>
                <a:buFontTx/>
                <a:buChar char="•"/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cs typeface="+mn-cs"/>
                </a:rPr>
                <a:t>Trailing beam</a:t>
              </a:r>
              <a:endParaRPr lang="en-US" dirty="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59582"/>
            <a:ext cx="2198489" cy="24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1" y="1947507"/>
            <a:ext cx="6474329" cy="158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98949" y="4933926"/>
            <a:ext cx="2133600" cy="273844"/>
          </a:xfrm>
        </p:spPr>
        <p:txBody>
          <a:bodyPr/>
          <a:lstStyle/>
          <a:p>
            <a:fld id="{CF33CF31-1BF7-C84F-918B-816AF7604ED1}" type="slidenum">
              <a:rPr kumimoji="1" lang="zh-CN" altLang="en-US" smtClean="0"/>
              <a:t>23</a:t>
            </a:fld>
            <a:endParaRPr kumimoji="1"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758960" y="0"/>
            <a:ext cx="144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i="1" dirty="0" err="1">
                <a:solidFill>
                  <a:srgbClr val="000000"/>
                </a:solidFill>
              </a:rPr>
              <a:t>Chih-Hao</a:t>
            </a:r>
            <a:r>
              <a:rPr kumimoji="1" lang="en-US" altLang="zh-CN" i="1" dirty="0">
                <a:solidFill>
                  <a:srgbClr val="000000"/>
                </a:solidFill>
              </a:rPr>
              <a:t> </a:t>
            </a:r>
            <a:r>
              <a:rPr kumimoji="1" lang="en-US" altLang="zh-CN" i="1" dirty="0" err="1">
                <a:solidFill>
                  <a:srgbClr val="000000"/>
                </a:solidFill>
              </a:rPr>
              <a:t>Pai</a:t>
            </a:r>
            <a:endParaRPr kumimoji="1" lang="en-US" altLang="zh-CN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71550"/>
            <a:ext cx="8469557" cy="16107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" y="6569"/>
            <a:ext cx="7596235" cy="512815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rgbClr val="002060"/>
                </a:solidFill>
              </a:rPr>
              <a:t>Overall</a:t>
            </a:r>
            <a:r>
              <a:rPr kumimoji="1" lang="zh-CN" altLang="en-US" sz="3200" dirty="0" smtClean="0">
                <a:solidFill>
                  <a:srgbClr val="002060"/>
                </a:solidFill>
              </a:rPr>
              <a:t> </a:t>
            </a:r>
            <a:r>
              <a:rPr kumimoji="1" lang="en-US" altLang="zh-CN" sz="3200" dirty="0">
                <a:solidFill>
                  <a:srgbClr val="002060"/>
                </a:solidFill>
              </a:rPr>
              <a:t>C</a:t>
            </a:r>
            <a:r>
              <a:rPr kumimoji="1" lang="en-US" altLang="zh-CN" sz="3200" dirty="0" smtClean="0">
                <a:solidFill>
                  <a:srgbClr val="002060"/>
                </a:solidFill>
              </a:rPr>
              <a:t>oncept</a:t>
            </a:r>
            <a:r>
              <a:rPr kumimoji="1" lang="zh-CN" altLang="en-US" sz="3200" dirty="0" smtClean="0">
                <a:solidFill>
                  <a:srgbClr val="00206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2060"/>
                </a:solidFill>
              </a:rPr>
              <a:t>Design CEPC injector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0976" y="2715766"/>
            <a:ext cx="8961120" cy="2403167"/>
            <a:chOff x="1203840" y="2492184"/>
            <a:chExt cx="9835198" cy="3613750"/>
          </a:xfrm>
        </p:grpSpPr>
        <p:grpSp>
          <p:nvGrpSpPr>
            <p:cNvPr id="6" name="组合 5"/>
            <p:cNvGrpSpPr/>
            <p:nvPr/>
          </p:nvGrpSpPr>
          <p:grpSpPr>
            <a:xfrm>
              <a:off x="1203840" y="2492184"/>
              <a:ext cx="9835198" cy="3613750"/>
              <a:chOff x="785177" y="2196500"/>
              <a:chExt cx="9835198" cy="3613750"/>
            </a:xfrm>
          </p:grpSpPr>
          <p:pic>
            <p:nvPicPr>
              <p:cNvPr id="9" name="图片 8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7320" y="2196500"/>
                <a:ext cx="9353055" cy="361375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5177" y="2619766"/>
                    <a:ext cx="605473" cy="3508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algn="just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zh-CN" altLang="en-US" sz="18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sz="18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0" lang="zh-CN" altLang="en-US" sz="180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文本框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85177" y="2619766"/>
                    <a:ext cx="605473" cy="350838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95177" y="4154487"/>
                    <a:ext cx="605473" cy="3508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algn="just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zh-CN" altLang="en-US" sz="18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sz="18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0" lang="zh-CN" altLang="en-US" sz="180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7" name="文本框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595177" y="4154487"/>
                    <a:ext cx="605473" cy="35083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文本框 6"/>
            <p:cNvSpPr txBox="1"/>
            <p:nvPr/>
          </p:nvSpPr>
          <p:spPr>
            <a:xfrm>
              <a:off x="5958129" y="4877209"/>
              <a:ext cx="1096775" cy="454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1.3GeV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513825" y="4877209"/>
              <a:ext cx="1096775" cy="454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3.4GeV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3CF31-1BF7-C84F-918B-816AF7604ED1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758960" y="0"/>
            <a:ext cx="144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i="1" dirty="0" err="1">
                <a:solidFill>
                  <a:srgbClr val="000000"/>
                </a:solidFill>
              </a:rPr>
              <a:t>Chih-Hao</a:t>
            </a:r>
            <a:r>
              <a:rPr kumimoji="1" lang="en-US" altLang="zh-CN" i="1" dirty="0">
                <a:solidFill>
                  <a:srgbClr val="000000"/>
                </a:solidFill>
              </a:rPr>
              <a:t> </a:t>
            </a:r>
            <a:r>
              <a:rPr kumimoji="1" lang="en-US" altLang="zh-CN" i="1" dirty="0" err="1">
                <a:solidFill>
                  <a:srgbClr val="000000"/>
                </a:solidFill>
              </a:rPr>
              <a:t>Pai</a:t>
            </a:r>
            <a:endParaRPr kumimoji="1" lang="en-US" altLang="zh-CN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4348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002060"/>
                </a:solidFill>
              </a:rPr>
              <a:t>PWA Summary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7456" y="1058518"/>
            <a:ext cx="8309113" cy="3394472"/>
          </a:xfrm>
        </p:spPr>
        <p:txBody>
          <a:bodyPr>
            <a:noAutofit/>
          </a:bodyPr>
          <a:lstStyle/>
          <a:p>
            <a:pPr algn="just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e-</a:t>
            </a:r>
            <a:r>
              <a:rPr lang="en-US" altLang="zh-CN" sz="2000" dirty="0"/>
              <a:t>/e+ acceleration to </a:t>
            </a:r>
            <a:r>
              <a:rPr lang="en-US" altLang="zh-CN" sz="2000" dirty="0" smtClean="0"/>
              <a:t>45 GeV </a:t>
            </a:r>
            <a:r>
              <a:rPr lang="en-US" altLang="zh-CN" sz="2000" dirty="0"/>
              <a:t>in HTR PWFA with single stage TR=3.5 is possible (10GeV electron beam driver) </a:t>
            </a:r>
            <a:endParaRPr lang="en-US" altLang="zh-CN" sz="2000" dirty="0" smtClean="0"/>
          </a:p>
          <a:p>
            <a:pPr algn="just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FF0000"/>
                </a:solidFill>
              </a:rPr>
              <a:t>e-</a:t>
            </a:r>
            <a:r>
              <a:rPr lang="en-US" altLang="zh-CN" sz="2000" dirty="0">
                <a:solidFill>
                  <a:srgbClr val="FF0000"/>
                </a:solidFill>
              </a:rPr>
              <a:t>/e+ acceleration to </a:t>
            </a:r>
            <a:r>
              <a:rPr lang="en-US" altLang="zh-CN" sz="2000" dirty="0" smtClean="0">
                <a:solidFill>
                  <a:srgbClr val="FF0000"/>
                </a:solidFill>
              </a:rPr>
              <a:t>100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GeV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level in Cascaded HTR PWFA with TR=10 is possible (10GeV electron beam driver with higher charge) 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 algn="just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Energy </a:t>
            </a:r>
            <a:r>
              <a:rPr lang="en-US" altLang="zh-CN" sz="2000" dirty="0"/>
              <a:t>spread of 0.2% could be achieved by </a:t>
            </a:r>
            <a:r>
              <a:rPr lang="en-US" altLang="zh-CN" sz="2000" dirty="0" smtClean="0"/>
              <a:t>post processing </a:t>
            </a:r>
            <a:r>
              <a:rPr lang="en-US" altLang="zh-CN" sz="2000" dirty="0"/>
              <a:t>using a plasma </a:t>
            </a:r>
            <a:r>
              <a:rPr lang="en-US" altLang="zh-CN" sz="2000" dirty="0" err="1"/>
              <a:t>dechirper</a:t>
            </a:r>
            <a:r>
              <a:rPr lang="en-US" altLang="zh-CN" sz="2000" dirty="0"/>
              <a:t> </a:t>
            </a:r>
            <a:endParaRPr lang="en-US" altLang="zh-CN" sz="2000" dirty="0" smtClean="0"/>
          </a:p>
          <a:p>
            <a:pPr algn="just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Preliminary </a:t>
            </a:r>
            <a:r>
              <a:rPr lang="en-US" altLang="zh-CN" sz="2000" dirty="0"/>
              <a:t>experimental tests could be performed in near future at FACETII of </a:t>
            </a:r>
            <a:r>
              <a:rPr lang="en-US" altLang="zh-CN" sz="2000" dirty="0" smtClean="0"/>
              <a:t>SLAC</a:t>
            </a: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25</a:t>
            </a:fld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758960" y="0"/>
            <a:ext cx="144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i="1" dirty="0" err="1">
                <a:solidFill>
                  <a:srgbClr val="000000"/>
                </a:solidFill>
              </a:rPr>
              <a:t>Chih-Hao</a:t>
            </a:r>
            <a:r>
              <a:rPr kumimoji="1" lang="en-US" altLang="zh-CN" i="1" dirty="0">
                <a:solidFill>
                  <a:srgbClr val="000000"/>
                </a:solidFill>
              </a:rPr>
              <a:t> </a:t>
            </a:r>
            <a:r>
              <a:rPr kumimoji="1" lang="en-US" altLang="zh-CN" i="1" dirty="0" err="1">
                <a:solidFill>
                  <a:srgbClr val="000000"/>
                </a:solidFill>
              </a:rPr>
              <a:t>Pai</a:t>
            </a:r>
            <a:endParaRPr kumimoji="1" lang="en-US" altLang="zh-CN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47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0"/>
            <a:ext cx="7141645" cy="521207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>
                <a:latin typeface="+mn-lt"/>
                <a:ea typeface="黑体" panose="0201060906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CEPC Collider Ring SRF </a:t>
            </a:r>
            <a:r>
              <a:rPr lang="en-US" altLang="zh-CN" sz="3200" dirty="0" smtClean="0">
                <a:latin typeface="+mn-lt"/>
                <a:ea typeface="黑体" panose="0201060906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System</a:t>
            </a:r>
            <a:endParaRPr lang="zh-CN" altLang="en-US" sz="3200" dirty="0">
              <a:latin typeface="+mn-lt"/>
              <a:ea typeface="黑体" panose="02010609060101010101" pitchFamily="49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62758"/>
              </p:ext>
            </p:extLst>
          </p:nvPr>
        </p:nvGraphicFramePr>
        <p:xfrm>
          <a:off x="249242" y="880825"/>
          <a:ext cx="4725000" cy="42976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81000">
                  <a:extLst>
                    <a:ext uri="{9D8B030D-6E8A-4147-A177-3AD203B41FA5}">
                      <a16:colId xmlns="" xmlns:a16="http://schemas.microsoft.com/office/drawing/2014/main" val="2109010007"/>
                    </a:ext>
                  </a:extLst>
                </a:gridCol>
                <a:gridCol w="648000">
                  <a:extLst>
                    <a:ext uri="{9D8B030D-6E8A-4147-A177-3AD203B41FA5}">
                      <a16:colId xmlns="" xmlns:a16="http://schemas.microsoft.com/office/drawing/2014/main" val="3324575801"/>
                    </a:ext>
                  </a:extLst>
                </a:gridCol>
                <a:gridCol w="648000">
                  <a:extLst>
                    <a:ext uri="{9D8B030D-6E8A-4147-A177-3AD203B41FA5}">
                      <a16:colId xmlns="" xmlns:a16="http://schemas.microsoft.com/office/drawing/2014/main" val="2630459038"/>
                    </a:ext>
                  </a:extLst>
                </a:gridCol>
                <a:gridCol w="648000">
                  <a:extLst>
                    <a:ext uri="{9D8B030D-6E8A-4147-A177-3AD203B41FA5}">
                      <a16:colId xmlns="" xmlns:a16="http://schemas.microsoft.com/office/drawing/2014/main" val="2795315192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Collider parameters: 20180330</a:t>
                      </a:r>
                      <a:endParaRPr lang="en-US" altLang="zh-CN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88288608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power / beam [MW]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715" marR="5715" marT="57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715" marR="5715" marT="57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16.5</a:t>
                      </a:r>
                    </a:p>
                  </a:txBody>
                  <a:tcPr marL="5715" marR="5715" marT="571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2107425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voltage [GV]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2.17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0.47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0.1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2016363462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 / beam [mA]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17.4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87.7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460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2225702093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charge [</a:t>
                      </a:r>
                      <a:r>
                        <a:rPr lang="en-US" sz="11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24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19.2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12.8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81029255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Bunch number / beam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242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1524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12000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431826186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length [mm]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3.26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5.9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8.5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218299015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number </a:t>
                      </a:r>
                      <a:r>
                        <a:rPr lang="en-US" sz="11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(650 MHz 2-cell)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240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 x 108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 x 60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01085864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Idle cavities on line / ring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60</a:t>
                      </a:r>
                      <a:endParaRPr lang="zh-CN" alt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0033965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gradient [MV/m]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19.7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9.5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3.6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4297705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1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for long term operation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1.5E10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1.5E10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1.5E10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15184758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power / cavity [kW] 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278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275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231784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Klystron power [kW] (2 cavities / klystron)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448946622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power / cavity [kW]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0.57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0.75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1.94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1712638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Optimal Q</a:t>
                      </a:r>
                      <a:r>
                        <a:rPr lang="en-US" sz="11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L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1.5E6</a:t>
                      </a:r>
                      <a:endParaRPr lang="zh-CN" sz="11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3.2E5</a:t>
                      </a:r>
                      <a:endParaRPr lang="zh-CN" sz="11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4.7E4</a:t>
                      </a:r>
                      <a:endParaRPr lang="zh-CN" sz="11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60040932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Optimal detuning [kHz]</a:t>
                      </a: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0.2</a:t>
                      </a:r>
                      <a:endParaRPr lang="zh-CN" sz="11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1.0</a:t>
                      </a:r>
                      <a:endParaRPr lang="zh-CN" sz="11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17.8</a:t>
                      </a:r>
                      <a:endParaRPr lang="zh-CN" sz="11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5004818"/>
                  </a:ext>
                </a:extLst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2357ACE-CC3F-4EB8-8897-299C2E1B55B1}" type="slidenum">
              <a:rPr lang="zh-CN" altLang="en-US"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pPr defTabSz="685783">
                <a:defRPr/>
              </a:pPr>
              <a:t>26</a:t>
            </a:fld>
            <a:endParaRPr lang="zh-CN" altLang="en-US" sz="9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48064" y="2859782"/>
            <a:ext cx="3172374" cy="2358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35000" indent="-135000" defTabSz="685783"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FM and HOM impedance and power, heat load</a:t>
            </a:r>
          </a:p>
          <a:p>
            <a:pPr marL="135000" indent="-135000" defTabSz="68578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Gradient (stored energy) as high as possible</a:t>
            </a:r>
          </a:p>
          <a:p>
            <a:pPr marL="135000" indent="-135000" defTabSz="68578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zh-CN" sz="1100" b="1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35000" indent="-135000" defTabSz="68578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Input coupler power limit 300 kW (high risk)</a:t>
            </a:r>
          </a:p>
          <a:p>
            <a:pPr marL="135000" indent="-135000" defTabSz="685783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Keep power level and RF distribution</a:t>
            </a:r>
          </a:p>
          <a:p>
            <a:pPr marL="135000" indent="-135000" defTabSz="68578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HOM power per cavity limit 2 kW</a:t>
            </a:r>
          </a:p>
          <a:p>
            <a:pPr marL="135000" indent="-135000" defTabSz="685783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Input coupler variable</a:t>
            </a:r>
          </a:p>
          <a:p>
            <a:pPr marL="135000" indent="-135000" defTabSz="685783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Revolution frequency: 3 kHz (FM CBI)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49ECF91B-44F7-4094-AE5F-C5A06FB6BB6F}"/>
              </a:ext>
            </a:extLst>
          </p:cNvPr>
          <p:cNvSpPr/>
          <p:nvPr/>
        </p:nvSpPr>
        <p:spPr>
          <a:xfrm>
            <a:off x="5128786" y="880825"/>
            <a:ext cx="3947690" cy="7278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parameters and layout established in view of high Higgs priority, low construction cost and upgradability. </a:t>
            </a:r>
          </a:p>
          <a:p>
            <a:pPr defTabSz="685783">
              <a:lnSpc>
                <a:spcPct val="120000"/>
              </a:lnSpc>
              <a:defRPr/>
            </a:pP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28786" y="1493660"/>
            <a:ext cx="3910712" cy="11710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Beam cavity interaction issues are challenging but manageable:</a:t>
            </a:r>
          </a:p>
          <a:p>
            <a:pPr marL="270000" indent="-2160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FM and HOM CBI, parking cavities</a:t>
            </a:r>
          </a:p>
          <a:p>
            <a:pPr marL="270000" indent="-2160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HOM power of different fill patterns, parasitic loss</a:t>
            </a:r>
          </a:p>
          <a:p>
            <a:pPr marL="270000" indent="-2160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Gap RF transient, issues for Higgs on-axis injection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930056" y="0"/>
            <a:ext cx="127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 smtClean="0"/>
              <a:t>Jiyuan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Zhai</a:t>
            </a:r>
            <a:endParaRPr lang="en-US" altLang="zh-CN" i="1" dirty="0"/>
          </a:p>
        </p:txBody>
      </p:sp>
    </p:spTree>
    <p:extLst>
      <p:ext uri="{BB962C8B-B14F-4D97-AF65-F5344CB8AC3E}">
        <p14:creationId xmlns:p14="http://schemas.microsoft.com/office/powerpoint/2010/main" val="3235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773" y="183822"/>
            <a:ext cx="8256479" cy="472721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>
                <a:latin typeface="+mn-lt"/>
                <a:cs typeface="Arial" panose="020B0604020202020204" pitchFamily="34" charset="0"/>
              </a:rPr>
              <a:t>CEPC Booster SRF </a:t>
            </a:r>
            <a:r>
              <a:rPr lang="en-US" altLang="zh-CN" sz="3200" dirty="0" smtClean="0">
                <a:latin typeface="+mn-lt"/>
                <a:cs typeface="Arial" panose="020B0604020202020204" pitchFamily="34" charset="0"/>
              </a:rPr>
              <a:t>System</a:t>
            </a:r>
            <a:endParaRPr lang="zh-CN" altLang="en-US" sz="3200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941733"/>
              </p:ext>
            </p:extLst>
          </p:nvPr>
        </p:nvGraphicFramePr>
        <p:xfrm>
          <a:off x="323528" y="771900"/>
          <a:ext cx="5584986" cy="437468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320724">
                  <a:extLst>
                    <a:ext uri="{9D8B030D-6E8A-4147-A177-3AD203B41FA5}">
                      <a16:colId xmlns="" xmlns:a16="http://schemas.microsoft.com/office/drawing/2014/main" val="415472703"/>
                    </a:ext>
                  </a:extLst>
                </a:gridCol>
                <a:gridCol w="754754">
                  <a:extLst>
                    <a:ext uri="{9D8B030D-6E8A-4147-A177-3AD203B41FA5}">
                      <a16:colId xmlns="" xmlns:a16="http://schemas.microsoft.com/office/drawing/2014/main" val="1430566748"/>
                    </a:ext>
                  </a:extLst>
                </a:gridCol>
                <a:gridCol w="754754">
                  <a:extLst>
                    <a:ext uri="{9D8B030D-6E8A-4147-A177-3AD203B41FA5}">
                      <a16:colId xmlns="" xmlns:a16="http://schemas.microsoft.com/office/drawing/2014/main" val="4098469565"/>
                    </a:ext>
                  </a:extLst>
                </a:gridCol>
                <a:gridCol w="754754">
                  <a:extLst>
                    <a:ext uri="{9D8B030D-6E8A-4147-A177-3AD203B41FA5}">
                      <a16:colId xmlns="" xmlns:a16="http://schemas.microsoft.com/office/drawing/2014/main" val="659786477"/>
                    </a:ext>
                  </a:extLst>
                </a:gridCol>
              </a:tblGrid>
              <a:tr h="162289"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GeV injection</a:t>
                      </a:r>
                      <a:endParaRPr lang="en-US" sz="11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98567363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 beam energy [GeV]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913884057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Bunch number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242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1524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6000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15868866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charge [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0.72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0.576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0.384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2305655125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 [mA]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0.52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2.63</a:t>
                      </a:r>
                      <a:endParaRPr lang="zh-CN" sz="11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6.91</a:t>
                      </a:r>
                      <a:endParaRPr lang="zh-CN" sz="11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53526948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 RF voltage [GV]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1.97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0.585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0.287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70179673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 bunch length [mm]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2.7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2.4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1.3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94651462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number in use 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(1.3</a:t>
                      </a:r>
                      <a:r>
                        <a:rPr lang="en-US" sz="11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GHz TESLA 9-cell)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96</a:t>
                      </a:r>
                      <a:endParaRPr lang="zh-CN" sz="1100" b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64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32</a:t>
                      </a:r>
                      <a:endParaRPr lang="zh-CN" sz="11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7164184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 [MV/m]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19.8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8.8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8.6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3694023616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100" b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 </a:t>
                      </a:r>
                      <a:endParaRPr lang="en-US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zh-CN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1E7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zh-CN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6.5E6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altLang="zh-CN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1E7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3408003567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bandwidth [Hz]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8373898"/>
                  </a:ext>
                </a:extLst>
              </a:tr>
              <a:tr h="11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Beam peak</a:t>
                      </a:r>
                      <a:r>
                        <a:rPr lang="en-GB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power / cavity [kW]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8.3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12.3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6.9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311992900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peak power per cavity [kW] (</a:t>
                      </a:r>
                      <a:r>
                        <a:rPr lang="en-US" altLang="zh-CN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detuning)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18.2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12.4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7.1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224495836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average power per cavity [kW] (with detuning)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0.7</a:t>
                      </a:r>
                      <a:endParaRPr lang="zh-CN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0.3</a:t>
                      </a:r>
                      <a:endParaRPr lang="zh-CN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0.5</a:t>
                      </a:r>
                      <a:endParaRPr lang="zh-CN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2392965929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SSA peak power [kW] (one</a:t>
                      </a:r>
                      <a:r>
                        <a:rPr lang="en-US" sz="11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cavity per SSA)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altLang="zh-CN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altLang="zh-CN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97615223"/>
                  </a:ext>
                </a:extLst>
              </a:tr>
              <a:tr h="1549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average power per cavity [W]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0.2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0.7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4.1</a:t>
                      </a:r>
                      <a:endParaRPr lang="zh-CN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1315429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100" b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2 K 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operating gradient (long</a:t>
                      </a:r>
                      <a:r>
                        <a:rPr lang="en-US" sz="11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term)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1E10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1E10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1E10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38679840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average cavity wall loss @ 2 K eq. [kW]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0.2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0.01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0.02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3412942354"/>
                  </a:ext>
                </a:extLst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72E488A-81DB-4A5F-B4BA-D0957D335647}" type="slidenum">
              <a:rPr lang="zh-CN" alt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</a:rPr>
              <a:pPr defTabSz="685783">
                <a:defRPr/>
              </a:pPr>
              <a:t>27</a:t>
            </a:fld>
            <a:endParaRPr lang="zh-CN" altLang="en-US" sz="900">
              <a:solidFill>
                <a:prstClr val="black">
                  <a:tint val="75000"/>
                </a:prstClr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969" y="3136811"/>
            <a:ext cx="2603612" cy="1794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393" y="839130"/>
            <a:ext cx="2432545" cy="22976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30056" y="0"/>
            <a:ext cx="127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 smtClean="0"/>
              <a:t>Jiyuan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Zhai</a:t>
            </a:r>
            <a:endParaRPr lang="en-US" altLang="zh-CN" i="1" dirty="0"/>
          </a:p>
        </p:txBody>
      </p:sp>
    </p:spTree>
    <p:extLst>
      <p:ext uri="{BB962C8B-B14F-4D97-AF65-F5344CB8AC3E}">
        <p14:creationId xmlns:p14="http://schemas.microsoft.com/office/powerpoint/2010/main" val="38004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67544" y="22854"/>
            <a:ext cx="7704856" cy="490524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solidFill>
                  <a:srgbClr val="000000"/>
                </a:solidFill>
              </a:rPr>
              <a:t>N-doping research </a:t>
            </a:r>
            <a:endParaRPr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11" name="内容占位符 4">
            <a:extLst>
              <a:ext uri="{FF2B5EF4-FFF2-40B4-BE49-F238E27FC236}">
                <a16:creationId xmlns="" xmlns:a16="http://schemas.microsoft.com/office/drawing/2014/main" id="{462A09BC-3BD1-4C34-8FA7-8D37F2A00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82" y="696502"/>
            <a:ext cx="5214974" cy="1188888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After N-doping, Q</a:t>
            </a:r>
            <a:r>
              <a:rPr lang="en-US" altLang="zh-CN" sz="16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altLang="zh-CN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increased obviously at low field for both </a:t>
            </a:r>
            <a:r>
              <a:rPr lang="en-US" altLang="zh-CN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650MHz 1-cell cavities</a:t>
            </a:r>
            <a:r>
              <a:rPr lang="en-US" altLang="zh-CN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sz="1600" dirty="0">
                <a:cs typeface="Times New Roman" panose="02020603050405020304" pitchFamily="18" charset="0"/>
              </a:rPr>
              <a:t>650S1: Q</a:t>
            </a:r>
            <a:r>
              <a:rPr lang="en-US" altLang="zh-CN" sz="1600" baseline="-25000" dirty="0">
                <a:cs typeface="Times New Roman" panose="02020603050405020304" pitchFamily="18" charset="0"/>
              </a:rPr>
              <a:t>0</a:t>
            </a:r>
            <a:r>
              <a:rPr lang="en-US" altLang="zh-CN" sz="1600" dirty="0">
                <a:cs typeface="Times New Roman" panose="02020603050405020304" pitchFamily="18" charset="0"/>
              </a:rPr>
              <a:t>=7e10@Eacc=10MV/m. But Q</a:t>
            </a:r>
            <a:r>
              <a:rPr lang="en-US" altLang="zh-CN" sz="1600" baseline="-25000" dirty="0">
                <a:cs typeface="Times New Roman" panose="02020603050405020304" pitchFamily="18" charset="0"/>
              </a:rPr>
              <a:t>0</a:t>
            </a:r>
            <a:r>
              <a:rPr lang="en-US" altLang="zh-CN" sz="1600" dirty="0">
                <a:cs typeface="Times New Roman" panose="02020603050405020304" pitchFamily="18" charset="0"/>
              </a:rPr>
              <a:t> decreased quickly at high field (&gt;10 MV/m) because of no BCP/EP after N-doping.</a:t>
            </a:r>
          </a:p>
          <a:p>
            <a:r>
              <a:rPr lang="en-US" altLang="zh-CN" sz="1600" dirty="0">
                <a:cs typeface="Times New Roman" panose="02020603050405020304" pitchFamily="18" charset="0"/>
              </a:rPr>
              <a:t>650S2: Quench at Q</a:t>
            </a:r>
            <a:r>
              <a:rPr lang="en-US" altLang="zh-CN" sz="1600" baseline="-25000" dirty="0">
                <a:cs typeface="Times New Roman" panose="02020603050405020304" pitchFamily="18" charset="0"/>
              </a:rPr>
              <a:t>0</a:t>
            </a:r>
            <a:r>
              <a:rPr lang="en-US" altLang="zh-CN" sz="1600" dirty="0">
                <a:cs typeface="Times New Roman" panose="02020603050405020304" pitchFamily="18" charset="0"/>
              </a:rPr>
              <a:t>=6.9e10@Eacc=8.8MV/m.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="" xmlns:a16="http://schemas.microsoft.com/office/drawing/2014/main" id="{E0EF7520-B5EE-4C43-B761-247772F53EF2}"/>
              </a:ext>
            </a:extLst>
          </p:cNvPr>
          <p:cNvSpPr txBox="1"/>
          <p:nvPr/>
        </p:nvSpPr>
        <p:spPr>
          <a:xfrm>
            <a:off x="642910" y="4607733"/>
            <a:ext cx="421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b="1" dirty="0" smtClean="0">
                <a:solidFill>
                  <a:srgbClr val="C00000"/>
                </a:solidFill>
              </a:rPr>
              <a:t>Vertical test results of 650 MHz 1-cell cavities 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FD80E837-7FE2-4F06-A2D0-CCF60C809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2893222"/>
            <a:ext cx="1357322" cy="16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D1C38633-CCE6-4172-B00D-1FFBD0332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284" y="642927"/>
            <a:ext cx="3852716" cy="155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>
            <a:extLst>
              <a:ext uri="{FF2B5EF4-FFF2-40B4-BE49-F238E27FC236}">
                <a16:creationId xmlns="" xmlns:a16="http://schemas.microsoft.com/office/drawing/2014/main" id="{4A885B5B-7247-4934-98F6-CDFC3C968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82389"/>
            <a:ext cx="5562422" cy="249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>
            <a:extLst>
              <a:ext uri="{FF2B5EF4-FFF2-40B4-BE49-F238E27FC236}">
                <a16:creationId xmlns="" xmlns:a16="http://schemas.microsoft.com/office/drawing/2014/main" id="{D8EFB72F-FA1D-42B1-BB4F-F73F1F71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2893221"/>
            <a:ext cx="1643074" cy="162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文本框 9">
            <a:extLst>
              <a:ext uri="{FF2B5EF4-FFF2-40B4-BE49-F238E27FC236}">
                <a16:creationId xmlns="" xmlns:a16="http://schemas.microsoft.com/office/drawing/2014/main" id="{E0EF7520-B5EE-4C43-B761-247772F53EF2}"/>
              </a:ext>
            </a:extLst>
          </p:cNvPr>
          <p:cNvSpPr txBox="1"/>
          <p:nvPr/>
        </p:nvSpPr>
        <p:spPr>
          <a:xfrm>
            <a:off x="5715008" y="2196701"/>
            <a:ext cx="27860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b="1" dirty="0" smtClean="0">
                <a:solidFill>
                  <a:srgbClr val="C00000"/>
                </a:solidFill>
              </a:rPr>
              <a:t>Vacuum and temperature curve during N-doping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20" name="文本框 9">
            <a:extLst>
              <a:ext uri="{FF2B5EF4-FFF2-40B4-BE49-F238E27FC236}">
                <a16:creationId xmlns="" xmlns:a16="http://schemas.microsoft.com/office/drawing/2014/main" id="{E0EF7520-B5EE-4C43-B761-247772F53EF2}"/>
              </a:ext>
            </a:extLst>
          </p:cNvPr>
          <p:cNvSpPr txBox="1"/>
          <p:nvPr/>
        </p:nvSpPr>
        <p:spPr>
          <a:xfrm>
            <a:off x="5357818" y="4554155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400" b="1" dirty="0" smtClean="0">
                <a:solidFill>
                  <a:srgbClr val="C00000"/>
                </a:solidFill>
              </a:rPr>
              <a:t>N-doping of 650MHz 1-cell cavities 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="" xmlns:a16="http://schemas.microsoft.com/office/drawing/2014/main" id="{E0EF7520-B5EE-4C43-B761-247772F53EF2}"/>
              </a:ext>
            </a:extLst>
          </p:cNvPr>
          <p:cNvSpPr txBox="1"/>
          <p:nvPr/>
        </p:nvSpPr>
        <p:spPr>
          <a:xfrm>
            <a:off x="7358082" y="4520252"/>
            <a:ext cx="1785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400" b="1" dirty="0" smtClean="0">
                <a:solidFill>
                  <a:srgbClr val="C00000"/>
                </a:solidFill>
              </a:rPr>
              <a:t>Vertical test of 650MHz 1-cell cavity 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87285" y="0"/>
            <a:ext cx="110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 smtClean="0"/>
              <a:t>Peng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Sha</a:t>
            </a:r>
            <a:endParaRPr lang="en-US" altLang="zh-CN" i="1" dirty="0"/>
          </a:p>
        </p:txBody>
      </p:sp>
    </p:spTree>
    <p:extLst>
      <p:ext uri="{BB962C8B-B14F-4D97-AF65-F5344CB8AC3E}">
        <p14:creationId xmlns:p14="http://schemas.microsoft.com/office/powerpoint/2010/main" val="39765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67544" y="12500"/>
            <a:ext cx="7776864" cy="490524"/>
          </a:xfrm>
        </p:spPr>
        <p:txBody>
          <a:bodyPr>
            <a:normAutofit fontScale="90000"/>
          </a:bodyPr>
          <a:lstStyle/>
          <a:p>
            <a:r>
              <a:rPr lang="en-US" altLang="zh-CN" sz="3200" dirty="0" smtClean="0">
                <a:solidFill>
                  <a:srgbClr val="000000"/>
                </a:solidFill>
              </a:rPr>
              <a:t>Vertical test of CEPC 650 MHz 2-cell Cavity</a:t>
            </a:r>
            <a:endParaRPr lang="zh-CN" altLang="en-US" sz="3200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" y="910817"/>
            <a:ext cx="578196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642925"/>
            <a:ext cx="2786050" cy="379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本框 9">
            <a:extLst>
              <a:ext uri="{FF2B5EF4-FFF2-40B4-BE49-F238E27FC236}">
                <a16:creationId xmlns="" xmlns:a16="http://schemas.microsoft.com/office/drawing/2014/main" id="{E0EF7520-B5EE-4C43-B761-247772F53EF2}"/>
              </a:ext>
            </a:extLst>
          </p:cNvPr>
          <p:cNvSpPr txBox="1"/>
          <p:nvPr/>
        </p:nvSpPr>
        <p:spPr>
          <a:xfrm>
            <a:off x="323528" y="3795886"/>
            <a:ext cx="50613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marL="285750" indent="-285750">
              <a:buFont typeface="Wingdings" charset="2"/>
              <a:buChar char="l"/>
            </a:pPr>
            <a:r>
              <a:rPr lang="en-US" altLang="zh-CN" sz="1600" dirty="0" smtClean="0">
                <a:solidFill>
                  <a:srgbClr val="C00000"/>
                </a:solidFill>
              </a:rPr>
              <a:t>Vertical test result: Q</a:t>
            </a:r>
            <a:r>
              <a:rPr lang="en-US" altLang="zh-CN" sz="1600" baseline="-25000" dirty="0" smtClean="0">
                <a:solidFill>
                  <a:srgbClr val="C00000"/>
                </a:solidFill>
              </a:rPr>
              <a:t>0</a:t>
            </a:r>
            <a:r>
              <a:rPr lang="en-US" altLang="zh-CN" sz="1600" dirty="0" smtClean="0">
                <a:solidFill>
                  <a:srgbClr val="C00000"/>
                </a:solidFill>
              </a:rPr>
              <a:t>=4.0E10@19.2MV/m</a:t>
            </a:r>
            <a:r>
              <a:rPr lang="zh-CN" altLang="en-US" sz="1600" dirty="0" smtClean="0">
                <a:solidFill>
                  <a:srgbClr val="C00000"/>
                </a:solidFill>
              </a:rPr>
              <a:t>，</a:t>
            </a:r>
            <a:r>
              <a:rPr lang="en-US" altLang="zh-CN" sz="1600" dirty="0" smtClean="0">
                <a:solidFill>
                  <a:srgbClr val="C00000"/>
                </a:solidFill>
              </a:rPr>
              <a:t>which is close to the CEPC target (</a:t>
            </a:r>
            <a:r>
              <a:rPr lang="en-US" altLang="zh-CN" sz="1600" dirty="0" smtClean="0">
                <a:solidFill>
                  <a:srgbClr val="C00000"/>
                </a:solidFill>
                <a:hlinkClick r:id="rId4"/>
              </a:rPr>
              <a:t>Q</a:t>
            </a:r>
            <a:r>
              <a:rPr lang="en-US" altLang="zh-CN" sz="1600" baseline="-25000" dirty="0" smtClean="0">
                <a:solidFill>
                  <a:srgbClr val="C00000"/>
                </a:solidFill>
                <a:hlinkClick r:id="rId4"/>
              </a:rPr>
              <a:t>0</a:t>
            </a:r>
            <a:r>
              <a:rPr lang="en-US" altLang="zh-CN" sz="1600" dirty="0" smtClean="0">
                <a:solidFill>
                  <a:srgbClr val="C00000"/>
                </a:solidFill>
                <a:hlinkClick r:id="rId4"/>
              </a:rPr>
              <a:t>=4.0E10@22.0MV/m</a:t>
            </a:r>
            <a:r>
              <a:rPr lang="en-US" altLang="zh-CN" sz="1600" dirty="0" smtClean="0">
                <a:solidFill>
                  <a:srgbClr val="C00000"/>
                </a:solidFill>
              </a:rPr>
              <a:t>).</a:t>
            </a:r>
          </a:p>
          <a:p>
            <a:pPr marL="285750" indent="-285750">
              <a:buFont typeface="Wingdings" charset="2"/>
              <a:buChar char="l"/>
            </a:pPr>
            <a:endParaRPr lang="en-US" altLang="zh-CN" sz="8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charset="2"/>
              <a:buChar char="l"/>
            </a:pPr>
            <a:r>
              <a:rPr lang="en-US" altLang="zh-CN" sz="1600" dirty="0" smtClean="0">
                <a:solidFill>
                  <a:srgbClr val="C00000"/>
                </a:solidFill>
              </a:rPr>
              <a:t>Next, the CEPC target will be achieved by N-doping and EP, etc.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="" xmlns:a16="http://schemas.microsoft.com/office/drawing/2014/main" id="{E0EF7520-B5EE-4C43-B761-247772F53EF2}"/>
              </a:ext>
            </a:extLst>
          </p:cNvPr>
          <p:cNvSpPr txBox="1"/>
          <p:nvPr/>
        </p:nvSpPr>
        <p:spPr>
          <a:xfrm>
            <a:off x="6286512" y="4500578"/>
            <a:ext cx="23574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dirty="0" smtClean="0">
                <a:solidFill>
                  <a:srgbClr val="C00000"/>
                </a:solidFill>
              </a:rPr>
              <a:t>Vertical test of CEPC 650MHz 2-cell cavity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87285" y="0"/>
            <a:ext cx="110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 smtClean="0"/>
              <a:t>Peng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Sha</a:t>
            </a:r>
            <a:endParaRPr lang="en-US" altLang="zh-CN" i="1" dirty="0"/>
          </a:p>
        </p:txBody>
      </p:sp>
    </p:spTree>
    <p:extLst>
      <p:ext uri="{BB962C8B-B14F-4D97-AF65-F5344CB8AC3E}">
        <p14:creationId xmlns:p14="http://schemas.microsoft.com/office/powerpoint/2010/main" val="38546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771550"/>
            <a:ext cx="2664296" cy="175988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7513" y="195486"/>
            <a:ext cx="3207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Two Circular Collider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179512" y="2643758"/>
            <a:ext cx="2986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Two Linear Collider</a:t>
            </a:r>
            <a:endParaRPr kumimoji="1" lang="zh-CN" altLang="en-US" sz="2800" dirty="0"/>
          </a:p>
        </p:txBody>
      </p:sp>
      <p:pic>
        <p:nvPicPr>
          <p:cNvPr id="8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71550"/>
            <a:ext cx="3163818" cy="1800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291831"/>
            <a:ext cx="4032448" cy="16561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3219822"/>
            <a:ext cx="3488664" cy="172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67544" y="123478"/>
            <a:ext cx="7848872" cy="490524"/>
          </a:xfrm>
        </p:spPr>
        <p:txBody>
          <a:bodyPr>
            <a:normAutofit fontScale="90000"/>
          </a:bodyPr>
          <a:lstStyle/>
          <a:p>
            <a:r>
              <a:rPr lang="en-US" altLang="zh-CN" sz="3200" dirty="0" smtClean="0"/>
              <a:t>Test </a:t>
            </a:r>
            <a:r>
              <a:rPr lang="en-US" altLang="zh-CN" sz="3200" dirty="0" err="1" smtClean="0"/>
              <a:t>Crymodule</a:t>
            </a:r>
            <a:r>
              <a:rPr lang="en-US" altLang="zh-CN" sz="3200" dirty="0" smtClean="0"/>
              <a:t> of CEPC 650 MHz SRF</a:t>
            </a:r>
            <a:endParaRPr lang="zh-CN" altLang="en-US" sz="32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8C638F4-FEB4-409A-9554-AA0047515B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3"/>
          <a:stretch/>
        </p:blipFill>
        <p:spPr>
          <a:xfrm>
            <a:off x="500034" y="3107544"/>
            <a:ext cx="3431716" cy="1334189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="" xmlns:a16="http://schemas.microsoft.com/office/drawing/2014/main" id="{E0EF7520-B5EE-4C43-B761-247772F53EF2}"/>
              </a:ext>
            </a:extLst>
          </p:cNvPr>
          <p:cNvSpPr txBox="1"/>
          <p:nvPr/>
        </p:nvSpPr>
        <p:spPr>
          <a:xfrm>
            <a:off x="928662" y="4554154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b="1" dirty="0" smtClean="0">
                <a:solidFill>
                  <a:srgbClr val="C00000"/>
                </a:solidFill>
              </a:rPr>
              <a:t>Test of HOM coupler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AC041CE1-F172-4811-A6ED-8B6ECDEB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r="18837" b="647"/>
          <a:stretch>
            <a:fillRect/>
          </a:stretch>
        </p:blipFill>
        <p:spPr bwMode="auto">
          <a:xfrm rot="16200000">
            <a:off x="5624252" y="1858835"/>
            <a:ext cx="1339463" cy="372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文本框 9">
            <a:extLst>
              <a:ext uri="{FF2B5EF4-FFF2-40B4-BE49-F238E27FC236}">
                <a16:creationId xmlns="" xmlns:a16="http://schemas.microsoft.com/office/drawing/2014/main" id="{E0EF7520-B5EE-4C43-B761-247772F53EF2}"/>
              </a:ext>
            </a:extLst>
          </p:cNvPr>
          <p:cNvSpPr txBox="1"/>
          <p:nvPr/>
        </p:nvSpPr>
        <p:spPr>
          <a:xfrm>
            <a:off x="4572000" y="4500576"/>
            <a:ext cx="3500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b="1" dirty="0" smtClean="0">
                <a:solidFill>
                  <a:srgbClr val="C00000"/>
                </a:solidFill>
              </a:rPr>
              <a:t>Design of main coupler is finished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:lc="http://schemas.openxmlformats.org/drawingml/2006/lockedCanvas" xmlns="" id="{7C0DB324-CECB-471C-9708-73490BE94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68"/>
          <a:stretch/>
        </p:blipFill>
        <p:spPr>
          <a:xfrm>
            <a:off x="500034" y="750090"/>
            <a:ext cx="5517784" cy="2210507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="" xmlns:a16="http://schemas.microsoft.com/office/drawing/2014/main" id="{E0EF7520-B5EE-4C43-B761-247772F53EF2}"/>
              </a:ext>
            </a:extLst>
          </p:cNvPr>
          <p:cNvSpPr txBox="1"/>
          <p:nvPr/>
        </p:nvSpPr>
        <p:spPr>
          <a:xfrm>
            <a:off x="6072198" y="1071552"/>
            <a:ext cx="2928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b="1" dirty="0" smtClean="0">
                <a:solidFill>
                  <a:srgbClr val="C00000"/>
                </a:solidFill>
              </a:rPr>
              <a:t>Design of the test </a:t>
            </a:r>
            <a:r>
              <a:rPr lang="en-US" altLang="zh-CN" sz="1600" b="1" dirty="0" err="1" smtClean="0">
                <a:solidFill>
                  <a:srgbClr val="C00000"/>
                </a:solidFill>
              </a:rPr>
              <a:t>cryomodule</a:t>
            </a:r>
            <a:r>
              <a:rPr lang="en-US" altLang="zh-CN" sz="1600" b="1" dirty="0" smtClean="0">
                <a:solidFill>
                  <a:srgbClr val="C00000"/>
                </a:solidFill>
              </a:rPr>
              <a:t> is underway, which consist of two 650MHz 2-cell cavities and other components.</a:t>
            </a:r>
          </a:p>
          <a:p>
            <a:r>
              <a:rPr lang="en-US" altLang="zh-CN" sz="1600" b="1" dirty="0" smtClean="0">
                <a:solidFill>
                  <a:srgbClr val="C00000"/>
                </a:solidFill>
              </a:rPr>
              <a:t>The assembly will be finished in the middle of 2019.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87285" y="0"/>
            <a:ext cx="110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 smtClean="0"/>
              <a:t>Peng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Sha</a:t>
            </a:r>
            <a:endParaRPr lang="en-US" altLang="zh-CN" i="1" dirty="0"/>
          </a:p>
        </p:txBody>
      </p:sp>
    </p:spTree>
    <p:extLst>
      <p:ext uri="{BB962C8B-B14F-4D97-AF65-F5344CB8AC3E}">
        <p14:creationId xmlns:p14="http://schemas.microsoft.com/office/powerpoint/2010/main" val="13263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latin typeface="+mn-lt"/>
              </a:rPr>
              <a:t>650MHz High Efficiency Klystron R</a:t>
            </a:r>
            <a:r>
              <a:rPr lang="en-US" altLang="zh-CN" sz="3200" dirty="0">
                <a:latin typeface="+mn-lt"/>
              </a:rPr>
              <a:t>&amp;D </a:t>
            </a:r>
            <a:r>
              <a:rPr lang="en-US" altLang="zh-CN" sz="3200" dirty="0" smtClean="0">
                <a:latin typeface="+mn-lt"/>
              </a:rPr>
              <a:t>plan</a:t>
            </a:r>
            <a:endParaRPr lang="zh-CN" altLang="en-US" sz="3200" dirty="0"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843558"/>
            <a:ext cx="8568952" cy="40504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altLang="zh-CN" sz="1600" dirty="0" smtClean="0"/>
              <a:t>FY </a:t>
            </a:r>
            <a:r>
              <a:rPr lang="en-US" altLang="zh-CN" sz="1600" dirty="0"/>
              <a:t>2016: done</a:t>
            </a:r>
          </a:p>
          <a:p>
            <a:pPr lvl="1" algn="just"/>
            <a:r>
              <a:rPr lang="en-US" altLang="zh-CN" sz="1600" dirty="0"/>
              <a:t>Finalize the gun and the collector design of the </a:t>
            </a:r>
            <a:r>
              <a:rPr lang="en-US" altLang="zh-CN" sz="1600" dirty="0">
                <a:solidFill>
                  <a:srgbClr val="FF0000"/>
                </a:solidFill>
              </a:rPr>
              <a:t>1</a:t>
            </a:r>
            <a:r>
              <a:rPr lang="en-US" altLang="zh-CN" sz="1600" baseline="30000" dirty="0">
                <a:solidFill>
                  <a:srgbClr val="FF0000"/>
                </a:solidFill>
              </a:rPr>
              <a:t>st</a:t>
            </a:r>
            <a:r>
              <a:rPr lang="en-US" altLang="zh-CN" sz="1600" dirty="0">
                <a:solidFill>
                  <a:srgbClr val="FF0000"/>
                </a:solidFill>
              </a:rPr>
              <a:t> conventional </a:t>
            </a:r>
            <a:r>
              <a:rPr lang="en-US" altLang="zh-CN" sz="1600" dirty="0"/>
              <a:t>klystron prototype (</a:t>
            </a:r>
            <a:r>
              <a:rPr lang="en-US" altLang="zh-CN" sz="1600" dirty="0">
                <a:solidFill>
                  <a:srgbClr val="FF0000"/>
                </a:solidFill>
              </a:rPr>
              <a:t>UHFKP8001, U</a:t>
            </a:r>
            <a:r>
              <a:rPr lang="en-US" altLang="zh-CN" sz="1600" dirty="0"/>
              <a:t>ltra </a:t>
            </a:r>
            <a:r>
              <a:rPr lang="en-US" altLang="zh-CN" sz="1600" dirty="0">
                <a:solidFill>
                  <a:srgbClr val="FF0000"/>
                </a:solidFill>
              </a:rPr>
              <a:t>H</a:t>
            </a:r>
            <a:r>
              <a:rPr lang="en-US" altLang="zh-CN" sz="1600" dirty="0"/>
              <a:t>igh </a:t>
            </a:r>
            <a:r>
              <a:rPr lang="en-US" altLang="zh-CN" sz="1600" dirty="0">
                <a:solidFill>
                  <a:srgbClr val="FF0000"/>
                </a:solidFill>
              </a:rPr>
              <a:t>F</a:t>
            </a:r>
            <a:r>
              <a:rPr lang="en-US" altLang="zh-CN" sz="1600" dirty="0"/>
              <a:t>requency band </a:t>
            </a:r>
            <a:r>
              <a:rPr lang="en-US" altLang="zh-CN" sz="1600" dirty="0">
                <a:solidFill>
                  <a:srgbClr val="FF0000"/>
                </a:solidFill>
              </a:rPr>
              <a:t>K</a:t>
            </a:r>
            <a:r>
              <a:rPr lang="en-US" altLang="zh-CN" sz="1600" dirty="0"/>
              <a:t>lystron </a:t>
            </a:r>
            <a:r>
              <a:rPr lang="en-US" altLang="zh-CN" sz="1600" dirty="0">
                <a:solidFill>
                  <a:srgbClr val="FF0000"/>
                </a:solidFill>
              </a:rPr>
              <a:t>P</a:t>
            </a:r>
            <a:r>
              <a:rPr lang="en-US" altLang="zh-CN" sz="1600" dirty="0"/>
              <a:t>rototype with </a:t>
            </a:r>
            <a:r>
              <a:rPr lang="en-US" altLang="zh-CN" sz="1600" dirty="0">
                <a:solidFill>
                  <a:srgbClr val="FF0000"/>
                </a:solidFill>
              </a:rPr>
              <a:t>800</a:t>
            </a:r>
            <a:r>
              <a:rPr lang="en-US" altLang="zh-CN" sz="1600" dirty="0"/>
              <a:t>kW output power)</a:t>
            </a:r>
          </a:p>
          <a:p>
            <a:pPr lvl="1" algn="just"/>
            <a:r>
              <a:rPr lang="en-US" altLang="zh-CN" sz="1600" dirty="0"/>
              <a:t>Initialize the dynamics design of the UHFKP8001</a:t>
            </a:r>
          </a:p>
          <a:p>
            <a:pPr marL="0" indent="0" algn="just">
              <a:buNone/>
            </a:pPr>
            <a:r>
              <a:rPr lang="en-US" altLang="zh-CN" sz="1600" dirty="0"/>
              <a:t>FY 2017: done</a:t>
            </a:r>
          </a:p>
          <a:p>
            <a:pPr lvl="1" algn="just"/>
            <a:r>
              <a:rPr lang="en-US" altLang="zh-CN" sz="1600" dirty="0"/>
              <a:t>Finalize the interaction section and coil design of the UHFKP8001</a:t>
            </a:r>
          </a:p>
          <a:p>
            <a:pPr lvl="1" algn="just"/>
            <a:r>
              <a:rPr lang="en-US" altLang="zh-CN" sz="1600" dirty="0"/>
              <a:t>Preliminary mechanical design of the UHFKP8001</a:t>
            </a:r>
          </a:p>
          <a:p>
            <a:pPr marL="0" indent="0" algn="just">
              <a:buNone/>
            </a:pPr>
            <a:r>
              <a:rPr lang="en-US" altLang="zh-CN" sz="1600" dirty="0"/>
              <a:t>FY 2018: being carried out</a:t>
            </a:r>
          </a:p>
          <a:p>
            <a:pPr lvl="1" algn="just"/>
            <a:r>
              <a:rPr lang="en-US" altLang="zh-CN" sz="1600" dirty="0">
                <a:solidFill>
                  <a:srgbClr val="0000CC"/>
                </a:solidFill>
              </a:rPr>
              <a:t>Finalize the mechanical design and fabrication of the UHFKP8001</a:t>
            </a:r>
          </a:p>
          <a:p>
            <a:pPr lvl="1" algn="just"/>
            <a:r>
              <a:rPr lang="en-US" altLang="zh-CN" sz="1600" dirty="0">
                <a:solidFill>
                  <a:srgbClr val="0000CC"/>
                </a:solidFill>
              </a:rPr>
              <a:t>Infrastructure construction for the klystron brazing, baking and testing</a:t>
            </a:r>
          </a:p>
          <a:p>
            <a:pPr lvl="1" algn="just"/>
            <a:r>
              <a:rPr lang="en-US" altLang="zh-CN" sz="1600" dirty="0"/>
              <a:t>Finalize the interaction section design of the </a:t>
            </a:r>
            <a:r>
              <a:rPr lang="en-US" altLang="zh-CN" sz="1600" dirty="0">
                <a:solidFill>
                  <a:srgbClr val="FF0000"/>
                </a:solidFill>
              </a:rPr>
              <a:t>2</a:t>
            </a:r>
            <a:r>
              <a:rPr lang="en-US" altLang="zh-CN" sz="1600" baseline="30000" dirty="0">
                <a:solidFill>
                  <a:srgbClr val="FF0000"/>
                </a:solidFill>
              </a:rPr>
              <a:t>nd</a:t>
            </a:r>
            <a:r>
              <a:rPr lang="en-US" altLang="zh-CN" sz="1600" dirty="0">
                <a:solidFill>
                  <a:srgbClr val="FF0000"/>
                </a:solidFill>
              </a:rPr>
              <a:t> high efficiency</a:t>
            </a:r>
            <a:r>
              <a:rPr lang="en-US" altLang="zh-CN" sz="1600" dirty="0"/>
              <a:t> klystron prototype (</a:t>
            </a:r>
            <a:r>
              <a:rPr lang="en-US" altLang="zh-CN" sz="1600" dirty="0">
                <a:solidFill>
                  <a:srgbClr val="FF0000"/>
                </a:solidFill>
              </a:rPr>
              <a:t>UHFKP8002</a:t>
            </a:r>
            <a:r>
              <a:rPr lang="en-US" altLang="zh-CN" sz="1600" dirty="0"/>
              <a:t>)</a:t>
            </a:r>
          </a:p>
          <a:p>
            <a:pPr lvl="1" algn="just"/>
            <a:r>
              <a:rPr lang="en-US" altLang="zh-CN" sz="1600" dirty="0"/>
              <a:t>Design of the new gun and the new collector for the UHFKP8002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49077" y="6569"/>
            <a:ext cx="15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err="1" smtClean="0"/>
              <a:t>Zusheng</a:t>
            </a:r>
            <a:r>
              <a:rPr kumimoji="1" lang="en-US" altLang="zh-CN" i="1" dirty="0" smtClean="0"/>
              <a:t> Zhou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3683927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104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rgbClr val="000000"/>
                </a:solidFill>
                <a:latin typeface="+mn-lt"/>
              </a:rPr>
              <a:t>650MHz HEK R</a:t>
            </a:r>
            <a:r>
              <a:rPr lang="en-US" altLang="zh-CN" sz="3200" dirty="0">
                <a:solidFill>
                  <a:srgbClr val="000000"/>
                </a:solidFill>
                <a:latin typeface="+mn-lt"/>
              </a:rPr>
              <a:t>&amp;D </a:t>
            </a:r>
            <a:r>
              <a:rPr lang="en-US" altLang="zh-CN" sz="3200" dirty="0" smtClean="0">
                <a:solidFill>
                  <a:srgbClr val="000000"/>
                </a:solidFill>
                <a:latin typeface="+mn-lt"/>
              </a:rPr>
              <a:t>plan</a:t>
            </a:r>
            <a:endParaRPr lang="zh-CN" altLang="en-US"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51570"/>
            <a:ext cx="8229600" cy="4050450"/>
          </a:xfrm>
        </p:spPr>
        <p:txBody>
          <a:bodyPr>
            <a:normAutofit/>
          </a:bodyPr>
          <a:lstStyle/>
          <a:p>
            <a:pPr algn="just"/>
            <a:r>
              <a:rPr lang="en-US" altLang="zh-CN" sz="1600" dirty="0"/>
              <a:t>FY 2019</a:t>
            </a:r>
          </a:p>
          <a:p>
            <a:pPr lvl="1" algn="just"/>
            <a:r>
              <a:rPr lang="en-US" altLang="zh-CN" sz="1600" dirty="0">
                <a:solidFill>
                  <a:srgbClr val="0000CC"/>
                </a:solidFill>
              </a:rPr>
              <a:t>High power test of the UHFKP8001</a:t>
            </a:r>
          </a:p>
          <a:p>
            <a:pPr lvl="1" algn="just"/>
            <a:r>
              <a:rPr lang="en-US" altLang="zh-CN" sz="1600" dirty="0"/>
              <a:t>Finalize the mechanical design and fabrication of the UHFKP8002</a:t>
            </a:r>
          </a:p>
          <a:p>
            <a:pPr lvl="1" algn="just"/>
            <a:r>
              <a:rPr lang="en-US" altLang="zh-CN" sz="1600" dirty="0"/>
              <a:t>Finalize the interaction section design of the </a:t>
            </a:r>
            <a:r>
              <a:rPr lang="en-US" altLang="zh-CN" sz="1600" dirty="0">
                <a:solidFill>
                  <a:srgbClr val="FF0000"/>
                </a:solidFill>
              </a:rPr>
              <a:t>3</a:t>
            </a:r>
            <a:r>
              <a:rPr lang="en-US" altLang="zh-CN" sz="1600" baseline="30000" dirty="0">
                <a:solidFill>
                  <a:srgbClr val="FF0000"/>
                </a:solidFill>
              </a:rPr>
              <a:t>rd</a:t>
            </a:r>
            <a:r>
              <a:rPr lang="en-US" altLang="zh-CN" sz="1600" dirty="0">
                <a:solidFill>
                  <a:srgbClr val="FF0000"/>
                </a:solidFill>
              </a:rPr>
              <a:t> high efficiency </a:t>
            </a:r>
            <a:r>
              <a:rPr lang="en-US" altLang="zh-CN" sz="1600" dirty="0"/>
              <a:t>klystron prototype (</a:t>
            </a:r>
            <a:r>
              <a:rPr lang="en-US" altLang="zh-CN" sz="1600" dirty="0">
                <a:solidFill>
                  <a:srgbClr val="FF0000"/>
                </a:solidFill>
              </a:rPr>
              <a:t>UHFKP8003</a:t>
            </a:r>
            <a:r>
              <a:rPr lang="en-US" altLang="zh-CN" sz="1600" dirty="0"/>
              <a:t>), reuse the gun and the collector design for the UHFKP8002</a:t>
            </a:r>
          </a:p>
          <a:p>
            <a:pPr algn="just"/>
            <a:r>
              <a:rPr lang="en-US" altLang="zh-CN" sz="1600" dirty="0"/>
              <a:t>FY 2020</a:t>
            </a:r>
          </a:p>
          <a:p>
            <a:pPr lvl="1" algn="just"/>
            <a:r>
              <a:rPr lang="en-US" altLang="zh-CN" sz="1600" dirty="0">
                <a:solidFill>
                  <a:srgbClr val="0000CC"/>
                </a:solidFill>
              </a:rPr>
              <a:t>High power test of the UHFKP8002 </a:t>
            </a:r>
            <a:r>
              <a:rPr lang="en-US" altLang="zh-CN" sz="1600" dirty="0"/>
              <a:t>(</a:t>
            </a:r>
            <a:r>
              <a:rPr lang="en-US" altLang="zh-CN" sz="1600" dirty="0">
                <a:solidFill>
                  <a:srgbClr val="FF0000"/>
                </a:solidFill>
              </a:rPr>
              <a:t>&gt;75% efficiency to be expected</a:t>
            </a:r>
            <a:r>
              <a:rPr lang="en-US" altLang="zh-CN" sz="1600" dirty="0"/>
              <a:t>) </a:t>
            </a:r>
          </a:p>
          <a:p>
            <a:pPr lvl="1" algn="just"/>
            <a:r>
              <a:rPr lang="en-US" altLang="zh-CN" sz="1600" dirty="0"/>
              <a:t>Finalize the mechanical design and fabrication of the UHFKP8003</a:t>
            </a:r>
          </a:p>
          <a:p>
            <a:pPr algn="just"/>
            <a:r>
              <a:rPr lang="en-US" altLang="zh-CN" sz="1600" dirty="0"/>
              <a:t>FY 2021</a:t>
            </a:r>
          </a:p>
          <a:p>
            <a:pPr lvl="1" algn="just"/>
            <a:r>
              <a:rPr lang="en-US" altLang="zh-CN" sz="1600" dirty="0">
                <a:solidFill>
                  <a:srgbClr val="0000CC"/>
                </a:solidFill>
              </a:rPr>
              <a:t>High power test of the UHFKP8003 </a:t>
            </a:r>
            <a:r>
              <a:rPr lang="en-US" altLang="zh-CN" sz="1600" dirty="0"/>
              <a:t>(</a:t>
            </a:r>
            <a:r>
              <a:rPr lang="en-US" altLang="zh-CN" sz="1600" dirty="0">
                <a:solidFill>
                  <a:srgbClr val="FF0000"/>
                </a:solidFill>
              </a:rPr>
              <a:t>&gt;80% efficiency to be expected</a:t>
            </a:r>
            <a:r>
              <a:rPr lang="en-US" altLang="zh-CN" sz="1600" dirty="0"/>
              <a:t>) </a:t>
            </a:r>
          </a:p>
          <a:p>
            <a:pPr lvl="1" algn="just"/>
            <a:r>
              <a:rPr lang="en-US" altLang="zh-CN" sz="1600" dirty="0"/>
              <a:t>More klystron prototypes or klystron industrialization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49077" y="6569"/>
            <a:ext cx="15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err="1" smtClean="0"/>
              <a:t>Zusheng</a:t>
            </a:r>
            <a:r>
              <a:rPr kumimoji="1" lang="en-US" altLang="zh-CN" i="1" dirty="0" smtClean="0"/>
              <a:t> Zhou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1144003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749" y="123478"/>
            <a:ext cx="8686800" cy="85725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n-lt"/>
                <a:cs typeface="Arial" panose="020B0604020202020204" pitchFamily="34" charset="0"/>
              </a:rPr>
              <a:t>Mechanical design </a:t>
            </a:r>
            <a:r>
              <a:rPr lang="en-US" altLang="zh-CN" sz="3200" dirty="0" smtClean="0">
                <a:latin typeface="+mn-lt"/>
                <a:cs typeface="Arial" panose="020B0604020202020204" pitchFamily="34" charset="0"/>
              </a:rPr>
              <a:t>for 1</a:t>
            </a:r>
            <a:r>
              <a:rPr lang="en-US" altLang="zh-CN" sz="3200" baseline="30000" dirty="0" smtClean="0">
                <a:latin typeface="+mn-lt"/>
                <a:cs typeface="Arial" panose="020B0604020202020204" pitchFamily="34" charset="0"/>
              </a:rPr>
              <a:t>st</a:t>
            </a:r>
            <a:r>
              <a:rPr lang="en-US" altLang="zh-CN" sz="3200" dirty="0" smtClean="0">
                <a:latin typeface="+mn-lt"/>
                <a:cs typeface="Arial" panose="020B0604020202020204" pitchFamily="34" charset="0"/>
              </a:rPr>
              <a:t> Prototype</a:t>
            </a:r>
            <a:endParaRPr lang="zh-CN" altLang="en-US" sz="3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059582"/>
            <a:ext cx="8928992" cy="1080120"/>
          </a:xfrm>
        </p:spPr>
        <p:txBody>
          <a:bodyPr>
            <a:noAutofit/>
          </a:bodyPr>
          <a:lstStyle/>
          <a:p>
            <a:pPr algn="just"/>
            <a:r>
              <a:rPr lang="en-US" altLang="zh-CN" sz="1800" dirty="0">
                <a:solidFill>
                  <a:srgbClr val="000000"/>
                </a:solidFill>
                <a:cs typeface="Arial" panose="020B0604020202020204" pitchFamily="34" charset="0"/>
              </a:rPr>
              <a:t>Mechanical design achieved (L×W×H: 5.12m×0.87m×1.56m)</a:t>
            </a:r>
          </a:p>
          <a:p>
            <a:pPr algn="just"/>
            <a:r>
              <a:rPr lang="en-US" altLang="zh-CN" sz="1800" dirty="0">
                <a:solidFill>
                  <a:srgbClr val="3366FF"/>
                </a:solidFill>
                <a:ea typeface="微软雅黑" panose="020B0503020204020204" pitchFamily="34" charset="-122"/>
              </a:rPr>
              <a:t>The manufacture of the UHFKP8001 will be completed this year and then the high power test will be started at the beginning of next year.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023182"/>
            <a:ext cx="3744416" cy="312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649077" y="6569"/>
            <a:ext cx="15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err="1" smtClean="0"/>
              <a:t>Zusheng</a:t>
            </a:r>
            <a:r>
              <a:rPr kumimoji="1" lang="en-US" altLang="zh-CN" i="1" dirty="0" smtClean="0"/>
              <a:t> Zhou</a:t>
            </a:r>
            <a:endParaRPr kumimoji="1" lang="zh-CN" altLang="en-US" i="1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5187ADE9-93C6-4E33-ADF9-29955C6FA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45279"/>
              </p:ext>
            </p:extLst>
          </p:nvPr>
        </p:nvGraphicFramePr>
        <p:xfrm>
          <a:off x="395536" y="2211710"/>
          <a:ext cx="4176464" cy="28682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34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24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Main parameters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Goal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Frequency (MHz)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650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905479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 err="1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Vk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(kV)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81.5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2652304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 err="1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Ik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(A)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15.1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1325173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 err="1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Perveance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/>
                        </a:rPr>
                        <a:t>µP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0.65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Efficiency (</a:t>
                      </a: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%)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&gt;60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Saturated gain (</a:t>
                      </a: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dB)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&gt;45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Output</a:t>
                      </a:r>
                      <a:r>
                        <a:rPr lang="en-US" sz="1400" b="0" kern="800" baseline="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power 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kW)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800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1dB</a:t>
                      </a:r>
                      <a:r>
                        <a:rPr lang="en-US" sz="1400" b="0" kern="800" baseline="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bandwidth 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MHz)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±0.5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400" b="0" kern="800" dirty="0" err="1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Brillouin</a:t>
                      </a:r>
                      <a:r>
                        <a:rPr lang="en-US" altLang="zh-CN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magnetic</a:t>
                      </a:r>
                      <a:r>
                        <a:rPr lang="en-US" altLang="zh-CN" sz="1400" b="0" kern="800" baseline="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400" b="0" kern="800" dirty="0" err="1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Gs</a:t>
                      </a: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106.7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Reduced plasma wavelength(</a:t>
                      </a: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m)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3.47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 cavities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Normalized drift tube radius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0.63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Normalized beam radius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0.41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76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Filling factor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0" kern="800" dirty="0"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0.65</a:t>
                      </a:r>
                      <a:endParaRPr lang="zh-CN" sz="1400" b="0" kern="800" dirty="0"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167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51471"/>
            <a:ext cx="7272808" cy="576064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/>
              <a:t>Design of the Collider magnets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1018" y="987574"/>
            <a:ext cx="4937046" cy="3468083"/>
          </a:xfrm>
        </p:spPr>
        <p:txBody>
          <a:bodyPr>
            <a:normAutofit/>
          </a:bodyPr>
          <a:lstStyle/>
          <a:p>
            <a:r>
              <a:rPr lang="en-US" altLang="zh-CN" sz="1600" dirty="0" smtClean="0"/>
              <a:t>Dual dipole magnet</a:t>
            </a:r>
          </a:p>
          <a:p>
            <a:pPr lvl="1"/>
            <a:r>
              <a:rPr lang="en-US" altLang="zh-CN" sz="1600" dirty="0" smtClean="0"/>
              <a:t>1 turn          two turns.</a:t>
            </a:r>
            <a:endParaRPr lang="en-US" altLang="zh-CN" sz="1600" dirty="0"/>
          </a:p>
          <a:p>
            <a:r>
              <a:rPr lang="en-US" altLang="zh-CN" sz="1600" dirty="0" smtClean="0"/>
              <a:t>Dual quadruple magnet</a:t>
            </a:r>
          </a:p>
          <a:p>
            <a:pPr lvl="1"/>
            <a:r>
              <a:rPr lang="en-US" altLang="zh-CN" sz="1600" dirty="0"/>
              <a:t>large </a:t>
            </a:r>
            <a:r>
              <a:rPr lang="en-US" altLang="zh-CN" sz="1600" dirty="0" smtClean="0"/>
              <a:t>cross section </a:t>
            </a:r>
            <a:r>
              <a:rPr lang="en-US" altLang="zh-CN" sz="1600" dirty="0"/>
              <a:t>to </a:t>
            </a:r>
            <a:r>
              <a:rPr lang="en-US" altLang="zh-CN" sz="1600" dirty="0" smtClean="0"/>
              <a:t>reduce power consumption</a:t>
            </a:r>
          </a:p>
          <a:p>
            <a:r>
              <a:rPr lang="en-US" altLang="zh-CN" sz="1600" dirty="0" smtClean="0"/>
              <a:t>Single aperture sextuple magnets</a:t>
            </a:r>
            <a:endParaRPr lang="en-US" altLang="zh-CN" sz="1600" dirty="0"/>
          </a:p>
        </p:txBody>
      </p:sp>
      <p:pic>
        <p:nvPicPr>
          <p:cNvPr id="4" name="图片 3" descr="K:\Work\CEPC&amp;SPPC\DAQ with vacuum chamber-20180202.em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/>
        </p:blipFill>
        <p:spPr bwMode="auto">
          <a:xfrm>
            <a:off x="1475656" y="3175181"/>
            <a:ext cx="3000290" cy="19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 bwMode="auto">
          <a:xfrm>
            <a:off x="5292080" y="3255353"/>
            <a:ext cx="3079402" cy="137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1"/>
          <a:stretch/>
        </p:blipFill>
        <p:spPr bwMode="auto">
          <a:xfrm>
            <a:off x="5292089" y="1131590"/>
            <a:ext cx="3095729" cy="18145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直接箭头连接符 7"/>
          <p:cNvCxnSpPr/>
          <p:nvPr/>
        </p:nvCxnSpPr>
        <p:spPr>
          <a:xfrm>
            <a:off x="1619672" y="1491630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8088989" y="0"/>
            <a:ext cx="113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smtClean="0"/>
              <a:t>Mei Yang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2969237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0523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Design of the Booster magnets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374" y="915571"/>
            <a:ext cx="8540151" cy="3774281"/>
          </a:xfrm>
        </p:spPr>
        <p:txBody>
          <a:bodyPr>
            <a:norm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Booster Low field dipole magnet (31Gauss ~ 390Gauss )</a:t>
            </a:r>
          </a:p>
          <a:p>
            <a:pPr lvl="1"/>
            <a:r>
              <a:rPr lang="en-US" altLang="zh-CN" sz="1600" dirty="0" smtClean="0"/>
              <a:t>Iron dominated frame</a:t>
            </a:r>
          </a:p>
          <a:p>
            <a:pPr lvl="2"/>
            <a:r>
              <a:rPr lang="en-US" altLang="zh-CN" sz="1600" dirty="0">
                <a:cs typeface="Times New Roman" panose="02020603050405020304" pitchFamily="18" charset="0"/>
              </a:rPr>
              <a:t>Core is diluted in two directions.</a:t>
            </a:r>
          </a:p>
          <a:p>
            <a:pPr lvl="2"/>
            <a:r>
              <a:rPr lang="en-US" altLang="zh-CN" sz="1600" dirty="0" smtClean="0">
                <a:cs typeface="Times New Roman" panose="02020603050405020304" pitchFamily="18" charset="0"/>
              </a:rPr>
              <a:t>Laminations </a:t>
            </a:r>
            <a:r>
              <a:rPr lang="en-US" altLang="zh-CN" sz="1600" dirty="0">
                <a:cs typeface="Times New Roman" panose="02020603050405020304" pitchFamily="18" charset="0"/>
              </a:rPr>
              <a:t>with iron and Aluminum.</a:t>
            </a:r>
          </a:p>
          <a:p>
            <a:pPr lvl="1"/>
            <a:r>
              <a:rPr lang="en-US" altLang="zh-CN" sz="1600" dirty="0" smtClean="0"/>
              <a:t>Hollow coil frame</a:t>
            </a:r>
          </a:p>
          <a:p>
            <a:pPr lvl="2"/>
            <a:r>
              <a:rPr lang="en-US" altLang="zh-CN" sz="1600" dirty="0" smtClean="0">
                <a:cs typeface="Times New Roman" panose="02020603050405020304" pitchFamily="18" charset="0"/>
              </a:rPr>
              <a:t>Cos</a:t>
            </a:r>
            <a:r>
              <a:rPr lang="el-GR" altLang="zh-CN" sz="1600" dirty="0" smtClean="0">
                <a:cs typeface="Times New Roman" panose="02020603050405020304" pitchFamily="18" charset="0"/>
              </a:rPr>
              <a:t>θ</a:t>
            </a:r>
            <a:r>
              <a:rPr lang="en-US" altLang="zh-CN" sz="1600" dirty="0" smtClean="0">
                <a:cs typeface="Times New Roman" panose="02020603050405020304" pitchFamily="18" charset="0"/>
              </a:rPr>
              <a:t> type coils with iron shielding.</a:t>
            </a:r>
            <a:endParaRPr lang="en-US" altLang="zh-CN" sz="1600" dirty="0"/>
          </a:p>
          <a:p>
            <a:pPr lvl="2"/>
            <a:r>
              <a:rPr lang="en-US" altLang="zh-CN" sz="1600" dirty="0" smtClean="0">
                <a:cs typeface="Times New Roman" panose="02020603050405020304" pitchFamily="18" charset="0"/>
              </a:rPr>
              <a:t>Flat </a:t>
            </a:r>
            <a:r>
              <a:rPr lang="en-US" altLang="zh-CN" sz="1600" dirty="0">
                <a:cs typeface="Times New Roman" panose="02020603050405020304" pitchFamily="18" charset="0"/>
              </a:rPr>
              <a:t>top and </a:t>
            </a:r>
            <a:r>
              <a:rPr lang="en-US" altLang="zh-CN" sz="1600" dirty="0" smtClean="0">
                <a:cs typeface="Times New Roman" panose="02020603050405020304" pitchFamily="18" charset="0"/>
              </a:rPr>
              <a:t>bottom: </a:t>
            </a:r>
            <a:r>
              <a:rPr lang="en-US" altLang="zh-CN" sz="1600" dirty="0">
                <a:cs typeface="Times New Roman" panose="02020603050405020304" pitchFamily="18" charset="0"/>
              </a:rPr>
              <a:t>adjust the field </a:t>
            </a:r>
            <a:r>
              <a:rPr lang="en-US" altLang="zh-CN" sz="1600" dirty="0" smtClean="0">
                <a:cs typeface="Times New Roman" panose="02020603050405020304" pitchFamily="18" charset="0"/>
              </a:rPr>
              <a:t>quality.</a:t>
            </a:r>
            <a:endParaRPr lang="en-US" altLang="zh-CN" sz="1600" dirty="0">
              <a:cs typeface="Times New Roman" panose="02020603050405020304" pitchFamily="18" charset="0"/>
            </a:endParaRPr>
          </a:p>
          <a:p>
            <a:pPr lvl="1"/>
            <a:endParaRPr lang="zh-CN" altLang="en-US" sz="1600" dirty="0"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71" y="1125682"/>
            <a:ext cx="3079454" cy="17275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63838"/>
            <a:ext cx="3118826" cy="15920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30" y="3363838"/>
            <a:ext cx="2481801" cy="148068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88989" y="0"/>
            <a:ext cx="113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smtClean="0"/>
              <a:t>Mei Yang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3017252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6711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lIns="68580" tIns="0" rIns="6858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400" kern="0" dirty="0">
                <a:latin typeface="Arial"/>
              </a:rPr>
              <a:t>               Low-power low-cost design for FCC-ee magnets</a:t>
            </a:r>
            <a:endParaRPr lang="en-US" sz="1100" kern="0" dirty="0">
              <a:latin typeface="Arial"/>
            </a:endParaRP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374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89502" y="798697"/>
            <a:ext cx="405045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da-DK" sz="1500" b="1" dirty="0">
                <a:solidFill>
                  <a:srgbClr val="0C377B"/>
                </a:solidFill>
                <a:latin typeface="Arial"/>
              </a:rPr>
              <a:t>Twin-dipole design with 2× power saving</a:t>
            </a:r>
          </a:p>
          <a:p>
            <a:pPr algn="ctr" defTabSz="685800">
              <a:defRPr/>
            </a:pPr>
            <a:r>
              <a:rPr lang="da-DK" sz="1500" b="1" dirty="0">
                <a:solidFill>
                  <a:srgbClr val="0C377B"/>
                </a:solidFill>
                <a:latin typeface="Arial"/>
              </a:rPr>
              <a:t>16 MW (at 175 GeV), with Al busbars</a:t>
            </a:r>
            <a:endParaRPr lang="en-GB" sz="1500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8" y="2994027"/>
            <a:ext cx="2442383" cy="1629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93"/>
          <a:stretch/>
        </p:blipFill>
        <p:spPr>
          <a:xfrm>
            <a:off x="89502" y="1275606"/>
            <a:ext cx="3684521" cy="1542900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521550" y="2733768"/>
            <a:ext cx="2874431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GB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first 1 m prototype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8024" y="798697"/>
            <a:ext cx="4104456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da-DK" sz="1500" b="1" dirty="0">
                <a:solidFill>
                  <a:srgbClr val="0C377B"/>
                </a:solidFill>
                <a:latin typeface="Arial"/>
              </a:rPr>
              <a:t>twin F/D quad design with 2× power saving</a:t>
            </a:r>
          </a:p>
          <a:p>
            <a:pPr algn="ctr" defTabSz="685800">
              <a:defRPr/>
            </a:pPr>
            <a:r>
              <a:rPr lang="da-DK" sz="1500" b="1" dirty="0">
                <a:solidFill>
                  <a:srgbClr val="0C377B"/>
                </a:solidFill>
                <a:latin typeface="Arial"/>
              </a:rPr>
              <a:t>25 MW (at 175 GeV), with Cu conductor</a:t>
            </a:r>
            <a:endParaRPr lang="en-GB" sz="1500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906" y="1676766"/>
            <a:ext cx="2664734" cy="2137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40" y="1815667"/>
            <a:ext cx="2279852" cy="17887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23351" y="1526724"/>
            <a:ext cx="2874431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GB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first 1 m prototype</a:t>
            </a:r>
          </a:p>
        </p:txBody>
      </p:sp>
    </p:spTree>
    <p:extLst>
      <p:ext uri="{BB962C8B-B14F-4D97-AF65-F5344CB8AC3E}">
        <p14:creationId xmlns:p14="http://schemas.microsoft.com/office/powerpoint/2010/main" val="22439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3323"/>
            <a:ext cx="7740352" cy="627534"/>
          </a:xfrm>
        </p:spPr>
        <p:txBody>
          <a:bodyPr>
            <a:normAutofit fontScale="90000"/>
          </a:bodyPr>
          <a:lstStyle/>
          <a:p>
            <a:r>
              <a:rPr lang="en-US" altLang="zh-CN" sz="2800" dirty="0" smtClean="0">
                <a:latin typeface="+mn-lt"/>
              </a:rPr>
              <a:t>CEPC Vacuum </a:t>
            </a:r>
            <a:r>
              <a:rPr lang="en-US" altLang="zh-CN" sz="2800" dirty="0">
                <a:latin typeface="+mn-lt"/>
              </a:rPr>
              <a:t>chamber and RF bellow for storage </a:t>
            </a:r>
            <a:r>
              <a:rPr lang="en-US" altLang="zh-CN" sz="2800" dirty="0" smtClean="0">
                <a:latin typeface="+mn-lt"/>
              </a:rPr>
              <a:t>ring</a:t>
            </a:r>
            <a:endParaRPr kumimoji="1" lang="zh-CN" altLang="en-US" sz="2800" dirty="0">
              <a:latin typeface="+mn-lt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80637" y="5010154"/>
            <a:ext cx="2133600" cy="273844"/>
          </a:xfrm>
        </p:spPr>
        <p:txBody>
          <a:bodyPr/>
          <a:lstStyle/>
          <a:p>
            <a:fld id="{5BE3715F-5FF4-4582-8B0E-DAF705522D44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94" y="1113596"/>
            <a:ext cx="3636046" cy="174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696834" y="2650154"/>
            <a:ext cx="47392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Aluminum vacuum chamber (</a:t>
            </a:r>
            <a:r>
              <a:rPr lang="en-US" altLang="zh-CN" dirty="0">
                <a:solidFill>
                  <a:srgbClr val="FF0000"/>
                </a:solidFill>
              </a:rPr>
              <a:t>Drawing</a:t>
            </a:r>
            <a:r>
              <a:rPr lang="en-US" altLang="zh-CN" b="1" dirty="0" smtClean="0"/>
              <a:t>)</a:t>
            </a:r>
          </a:p>
          <a:p>
            <a:pPr algn="ctr"/>
            <a:r>
              <a:rPr lang="en-US" altLang="zh-CN" sz="1600" dirty="0" smtClean="0"/>
              <a:t>(elliptic 75</a:t>
            </a:r>
            <a:r>
              <a:rPr lang="en-US" altLang="zh-CN" sz="1600" dirty="0" smtClean="0">
                <a:sym typeface="Symbol"/>
              </a:rPr>
              <a:t>56, thickness 3, length 6000)</a:t>
            </a:r>
            <a:endParaRPr lang="zh-CN" alt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60" y="1112332"/>
            <a:ext cx="3478253" cy="167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9"/>
          <p:cNvSpPr txBox="1"/>
          <p:nvPr/>
        </p:nvSpPr>
        <p:spPr>
          <a:xfrm>
            <a:off x="4765304" y="2650154"/>
            <a:ext cx="44872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Copper vacuum chamber (</a:t>
            </a:r>
            <a:r>
              <a:rPr lang="en-US" altLang="zh-CN" dirty="0" smtClean="0">
                <a:solidFill>
                  <a:srgbClr val="FF0000"/>
                </a:solidFill>
              </a:rPr>
              <a:t>Drawing</a:t>
            </a:r>
            <a:r>
              <a:rPr lang="en-US" altLang="zh-CN" b="1" dirty="0" smtClean="0"/>
              <a:t>)</a:t>
            </a:r>
          </a:p>
          <a:p>
            <a:pPr algn="ctr"/>
            <a:r>
              <a:rPr lang="en-US" altLang="zh-CN" sz="1600" dirty="0" smtClean="0"/>
              <a:t>(elliptic 75</a:t>
            </a:r>
            <a:r>
              <a:rPr lang="en-US" altLang="zh-CN" sz="1600" dirty="0" smtClean="0">
                <a:sym typeface="Symbol"/>
              </a:rPr>
              <a:t>56, thickness 3, length 6000)</a:t>
            </a:r>
            <a:endParaRPr lang="zh-CN" alt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2213917" y="825639"/>
            <a:ext cx="1800200" cy="26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Electron ring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397269" y="843558"/>
            <a:ext cx="1800200" cy="26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Positron ring </a:t>
            </a:r>
            <a:endParaRPr lang="zh-CN" altLang="en-US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32100" y="3435846"/>
            <a:ext cx="9111900" cy="7620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 smtClean="0">
                <a:solidFill>
                  <a:srgbClr val="FF6600"/>
                </a:solidFill>
              </a:rPr>
              <a:t>Function of the bellows module : allow  thermal expansion of the chambers </a:t>
            </a:r>
            <a:r>
              <a:rPr lang="en-US" altLang="zh-CN" sz="1400" dirty="0" smtClean="0"/>
              <a:t>and for lateral, longitudinal and angular offsets due to tolerances and alignment, </a:t>
            </a:r>
          </a:p>
          <a:p>
            <a:r>
              <a:rPr lang="en-US" altLang="zh-CN" sz="1400" dirty="0" smtClean="0"/>
              <a:t>Providing a uniform chamber cross section to </a:t>
            </a:r>
            <a:r>
              <a:rPr lang="en-US" altLang="zh-CN" sz="1400" dirty="0" smtClean="0">
                <a:solidFill>
                  <a:srgbClr val="C00000"/>
                </a:solidFill>
              </a:rPr>
              <a:t>reduce the impedance</a:t>
            </a:r>
            <a:r>
              <a:rPr lang="en-US" altLang="zh-CN" sz="1400" dirty="0" smtClean="0"/>
              <a:t> seen by beam.</a:t>
            </a:r>
            <a:endParaRPr lang="zh-CN" altLang="en-US" sz="1400" dirty="0"/>
          </a:p>
        </p:txBody>
      </p:sp>
      <p:pic>
        <p:nvPicPr>
          <p:cNvPr id="12" name="Picture 3" descr="C:\Users\lenovo\AppData\Local\Microsoft\Windows\Temporary Internet Files\Content.Outlook\JCYRG61L\FR be100-55正面剖视图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t="4664" r="11957" b="8693"/>
          <a:stretch/>
        </p:blipFill>
        <p:spPr bwMode="auto">
          <a:xfrm>
            <a:off x="4297917" y="4175238"/>
            <a:ext cx="1455438" cy="97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13" y="4192683"/>
            <a:ext cx="1644817" cy="92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对象 1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886" r="823" b="-375"/>
          <a:stretch/>
        </p:blipFill>
        <p:spPr bwMode="auto">
          <a:xfrm>
            <a:off x="848724" y="4222640"/>
            <a:ext cx="3156389" cy="88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16500" y="1303635"/>
            <a:ext cx="1358185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/>
              <a:t>A vacuum in the </a:t>
            </a:r>
            <a:r>
              <a:rPr lang="en-US" altLang="zh-CN" sz="1400" dirty="0">
                <a:solidFill>
                  <a:srgbClr val="C00000"/>
                </a:solidFill>
              </a:rPr>
              <a:t>lower than 3</a:t>
            </a:r>
            <a:r>
              <a:rPr lang="en-US" altLang="zh-CN" sz="1400" dirty="0">
                <a:solidFill>
                  <a:srgbClr val="C00000"/>
                </a:solidFill>
                <a:sym typeface="Symbol"/>
              </a:rPr>
              <a:t></a:t>
            </a:r>
            <a:r>
              <a:rPr lang="en-US" altLang="zh-CN" sz="1400" dirty="0">
                <a:solidFill>
                  <a:srgbClr val="C00000"/>
                </a:solidFill>
              </a:rPr>
              <a:t>10</a:t>
            </a:r>
            <a:r>
              <a:rPr lang="en-US" altLang="zh-CN" sz="1400" baseline="30000" dirty="0">
                <a:solidFill>
                  <a:srgbClr val="C00000"/>
                </a:solidFill>
              </a:rPr>
              <a:t>-9</a:t>
            </a:r>
            <a:r>
              <a:rPr lang="en-US" altLang="zh-CN" sz="1400" dirty="0">
                <a:solidFill>
                  <a:srgbClr val="C00000"/>
                </a:solidFill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</a:rPr>
              <a:t>Torr</a:t>
            </a:r>
            <a:r>
              <a:rPr lang="en-US" altLang="zh-CN" sz="1400" dirty="0" smtClean="0">
                <a:solidFill>
                  <a:srgbClr val="C00000"/>
                </a:solidFill>
              </a:rPr>
              <a:t> for ring </a:t>
            </a:r>
            <a:endParaRPr lang="zh-CN" altLang="en-US" sz="1400" dirty="0"/>
          </a:p>
        </p:txBody>
      </p:sp>
      <p:sp>
        <p:nvSpPr>
          <p:cNvPr id="3" name="文本框 2"/>
          <p:cNvSpPr txBox="1"/>
          <p:nvPr/>
        </p:nvSpPr>
        <p:spPr>
          <a:xfrm>
            <a:off x="7555400" y="0"/>
            <a:ext cx="164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err="1" smtClean="0"/>
              <a:t>Yongsheng</a:t>
            </a:r>
            <a:r>
              <a:rPr kumimoji="1" lang="en-US" altLang="zh-CN" i="1" dirty="0" smtClean="0"/>
              <a:t> Ma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982334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79" y="195487"/>
            <a:ext cx="8229600" cy="493563"/>
          </a:xfrm>
        </p:spPr>
        <p:txBody>
          <a:bodyPr>
            <a:noAutofit/>
          </a:bodyPr>
          <a:lstStyle/>
          <a:p>
            <a:r>
              <a:rPr lang="en-GB" altLang="zh-CN" sz="3200" dirty="0"/>
              <a:t>NEG coating of the inside chamber</a:t>
            </a:r>
            <a:endParaRPr kumimoji="1" lang="zh-CN" altLang="en-US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38399" y="4855686"/>
            <a:ext cx="2133600" cy="273844"/>
          </a:xfrm>
        </p:spPr>
        <p:txBody>
          <a:bodyPr/>
          <a:lstStyle/>
          <a:p>
            <a:fld id="{5BE3715F-5FF4-4582-8B0E-DAF705522D44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5" name="TextBox 5"/>
          <p:cNvSpPr txBox="1"/>
          <p:nvPr/>
        </p:nvSpPr>
        <p:spPr>
          <a:xfrm>
            <a:off x="3089" y="915566"/>
            <a:ext cx="4107558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400" dirty="0">
                <a:ea typeface="+mj-ea"/>
              </a:rPr>
              <a:t>NEG coating suppresses </a:t>
            </a:r>
            <a:r>
              <a:rPr lang="en-US" altLang="zh-CN" sz="1400" dirty="0">
                <a:solidFill>
                  <a:srgbClr val="C00000"/>
                </a:solidFill>
                <a:ea typeface="+mj-ea"/>
              </a:rPr>
              <a:t>electron </a:t>
            </a:r>
            <a:r>
              <a:rPr lang="en-US" altLang="zh-CN" sz="1400" dirty="0" err="1">
                <a:solidFill>
                  <a:srgbClr val="C00000"/>
                </a:solidFill>
                <a:ea typeface="+mj-ea"/>
              </a:rPr>
              <a:t>multipacting</a:t>
            </a:r>
            <a:r>
              <a:rPr lang="en-US" altLang="zh-CN" sz="1400" dirty="0">
                <a:solidFill>
                  <a:srgbClr val="C00000"/>
                </a:solidFill>
                <a:ea typeface="+mj-ea"/>
              </a:rPr>
              <a:t> </a:t>
            </a:r>
            <a:r>
              <a:rPr lang="en-US" altLang="zh-CN" sz="1400" dirty="0">
                <a:ea typeface="+mj-ea"/>
              </a:rPr>
              <a:t>and</a:t>
            </a:r>
            <a:r>
              <a:rPr lang="en-US" altLang="zh-CN" sz="1400" dirty="0">
                <a:solidFill>
                  <a:srgbClr val="C00000"/>
                </a:solidFill>
                <a:ea typeface="+mj-ea"/>
              </a:rPr>
              <a:t> beam-induced pressure rises</a:t>
            </a:r>
            <a:r>
              <a:rPr lang="en-US" altLang="zh-CN" sz="1400" dirty="0">
                <a:ea typeface="+mj-ea"/>
              </a:rPr>
              <a:t>, as well as provides </a:t>
            </a:r>
            <a:r>
              <a:rPr lang="en-US" altLang="zh-CN" sz="1400" dirty="0">
                <a:solidFill>
                  <a:srgbClr val="C00000"/>
                </a:solidFill>
                <a:ea typeface="+mj-ea"/>
              </a:rPr>
              <a:t>extra linear pumping</a:t>
            </a:r>
            <a:r>
              <a:rPr lang="en-US" altLang="zh-CN" sz="1400" dirty="0">
                <a:ea typeface="+mj-ea"/>
              </a:rPr>
              <a:t>. </a:t>
            </a:r>
            <a:r>
              <a:rPr lang="zh-CN" altLang="en-US" sz="1400" dirty="0" smtClean="0">
                <a:ea typeface="+mj-ea"/>
              </a:rPr>
              <a:t> </a:t>
            </a:r>
            <a:r>
              <a:rPr lang="en-US" altLang="zh-CN" sz="1400" b="1" dirty="0">
                <a:ea typeface="+mj-ea"/>
              </a:rPr>
              <a:t>D</a:t>
            </a:r>
            <a:r>
              <a:rPr lang="en-US" altLang="zh-CN" sz="1400" dirty="0">
                <a:ea typeface="+mj-ea"/>
              </a:rPr>
              <a:t>irect </a:t>
            </a:r>
            <a:r>
              <a:rPr lang="en-US" altLang="zh-CN" sz="1400" b="1" dirty="0">
                <a:ea typeface="+mj-ea"/>
              </a:rPr>
              <a:t>C</a:t>
            </a:r>
            <a:r>
              <a:rPr lang="en-US" altLang="zh-CN" sz="1400" dirty="0">
                <a:ea typeface="+mj-ea"/>
              </a:rPr>
              <a:t>urrent </a:t>
            </a:r>
            <a:r>
              <a:rPr lang="en-US" altLang="zh-CN" sz="1400" b="1" dirty="0">
                <a:ea typeface="+mj-ea"/>
              </a:rPr>
              <a:t>M</a:t>
            </a:r>
            <a:r>
              <a:rPr lang="en-US" altLang="zh-CN" sz="1400" dirty="0">
                <a:ea typeface="+mj-ea"/>
              </a:rPr>
              <a:t>agnetron </a:t>
            </a:r>
            <a:r>
              <a:rPr lang="en-US" altLang="zh-CN" sz="1400" b="1" dirty="0">
                <a:ea typeface="+mj-ea"/>
              </a:rPr>
              <a:t>S</a:t>
            </a:r>
            <a:r>
              <a:rPr lang="en-US" altLang="zh-CN" sz="1400" dirty="0">
                <a:ea typeface="+mj-ea"/>
              </a:rPr>
              <a:t>puttering systems for NEG </a:t>
            </a:r>
            <a:r>
              <a:rPr lang="en-US" altLang="zh-CN" sz="1400" dirty="0" smtClean="0">
                <a:ea typeface="+mj-ea"/>
              </a:rPr>
              <a:t>coating was chosen.</a:t>
            </a:r>
            <a:endParaRPr lang="zh-CN" altLang="en-US" sz="1400" dirty="0">
              <a:ea typeface="+mj-ea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0" y="2714185"/>
            <a:ext cx="4166918" cy="171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324951" y="4496375"/>
            <a:ext cx="2088233" cy="29610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Ion sputtering pump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92703" y="4496375"/>
            <a:ext cx="2207466" cy="2961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NEG coating pump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080919" y="2347821"/>
            <a:ext cx="241940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dirty="0" smtClean="0"/>
              <a:t>Vacuum </a:t>
            </a:r>
            <a:r>
              <a:rPr lang="en-US" altLang="zh-CN" dirty="0"/>
              <a:t>Distribution</a:t>
            </a:r>
            <a:endParaRPr lang="zh-CN" altLang="en-US" dirty="0"/>
          </a:p>
        </p:txBody>
      </p:sp>
      <p:sp>
        <p:nvSpPr>
          <p:cNvPr id="10" name="TextBox 16"/>
          <p:cNvSpPr txBox="1"/>
          <p:nvPr/>
        </p:nvSpPr>
        <p:spPr>
          <a:xfrm>
            <a:off x="346403" y="4792491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Oleg. B. </a:t>
            </a:r>
            <a:r>
              <a:rPr lang="en-US" altLang="zh-CN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Malyshev</a:t>
            </a:r>
            <a:r>
              <a:rPr lang="en-US" altLang="zh-CN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11" name="Picture 2" descr="C:\Users\yuche\AppData\Local\Microsoft\Windows\INetCache\Content.Word\新建 Microsoft PowerPoint 演示文稿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53" y="2201767"/>
            <a:ext cx="2304256" cy="282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6" b="40765"/>
          <a:stretch/>
        </p:blipFill>
        <p:spPr>
          <a:xfrm rot="5400000" flipV="1">
            <a:off x="5537613" y="3533962"/>
            <a:ext cx="1458162" cy="25063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500160" y="1821984"/>
            <a:ext cx="222811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dirty="0"/>
              <a:t>Coating Facility </a:t>
            </a:r>
            <a:r>
              <a:rPr lang="en-US" altLang="zh-CN" dirty="0" smtClean="0"/>
              <a:t>DCMS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"/>
          <a:stretch/>
        </p:blipFill>
        <p:spPr>
          <a:xfrm>
            <a:off x="6902544" y="3659283"/>
            <a:ext cx="2158920" cy="12995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5" name="TextBox 26"/>
          <p:cNvSpPr txBox="1"/>
          <p:nvPr/>
        </p:nvSpPr>
        <p:spPr>
          <a:xfrm>
            <a:off x="6893272" y="1923678"/>
            <a:ext cx="2250728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/>
              <a:t>NEG coating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for HEPSTF has reached the project`s aim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/>
              <a:t>The film lifetimes with a thickness of 100 nm will be experimented.</a:t>
            </a:r>
            <a:endParaRPr lang="zh-CN" altLang="en-US" sz="1400" dirty="0"/>
          </a:p>
        </p:txBody>
      </p:sp>
      <p:sp>
        <p:nvSpPr>
          <p:cNvPr id="16" name="矩形 15"/>
          <p:cNvSpPr/>
          <p:nvPr/>
        </p:nvSpPr>
        <p:spPr>
          <a:xfrm>
            <a:off x="4605496" y="880549"/>
            <a:ext cx="436024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/>
              <a:t>The NEG coating is Ti, </a:t>
            </a:r>
            <a:r>
              <a:rPr lang="en-US" altLang="zh-CN" sz="1600" dirty="0" err="1"/>
              <a:t>Zr</a:t>
            </a:r>
            <a:r>
              <a:rPr lang="en-US" altLang="zh-CN" sz="1600" dirty="0"/>
              <a:t>, V, </a:t>
            </a:r>
            <a:r>
              <a:rPr lang="en-US" altLang="zh-CN" sz="1600" dirty="0" err="1"/>
              <a:t>Hf</a:t>
            </a:r>
            <a:r>
              <a:rPr lang="en-US" altLang="zh-CN" sz="1600" dirty="0"/>
              <a:t> alloy, deposited on the inner surface of the chamber through sputtering.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555400" y="0"/>
            <a:ext cx="164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err="1" smtClean="0"/>
              <a:t>Yongsheng</a:t>
            </a:r>
            <a:r>
              <a:rPr kumimoji="1" lang="en-US" altLang="zh-CN" i="1" dirty="0" smtClean="0"/>
              <a:t> Ma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3712911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6711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lIns="68580" tIns="0" rIns="6858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kern="0" dirty="0" smtClean="0"/>
              <a:t>               FCC-ee arc </a:t>
            </a:r>
            <a:r>
              <a:rPr lang="en-US" sz="2800" kern="0" dirty="0"/>
              <a:t>v</a:t>
            </a:r>
            <a:r>
              <a:rPr lang="en-US" sz="2800" kern="0" dirty="0" smtClean="0"/>
              <a:t>acuum prototyping &amp; integration</a:t>
            </a:r>
            <a:endParaRPr lang="en-US" sz="2800" kern="0" dirty="0">
              <a:latin typeface="Arial"/>
            </a:endParaRP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374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1" y="843558"/>
            <a:ext cx="4517994" cy="308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88" y="971360"/>
            <a:ext cx="4602716" cy="2906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745" y="4155926"/>
            <a:ext cx="894682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The chambers feature </a:t>
            </a:r>
            <a:r>
              <a:rPr lang="en-GB" sz="1500" b="1" dirty="0"/>
              <a:t>lumped SR absorbers with NEG-pumps </a:t>
            </a:r>
            <a:r>
              <a:rPr lang="en-GB" sz="1500" dirty="0"/>
              <a:t>placed next to them.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Construction of chamber prototypes in coming months and integration with twin magnets</a:t>
            </a:r>
            <a:endParaRPr lang="en-GB" sz="1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10895" y="768677"/>
            <a:ext cx="2997609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600" b="1" dirty="0" smtClean="0"/>
              <a:t>Vacuum chamber cross section: </a:t>
            </a:r>
            <a:r>
              <a:rPr lang="en-GB" sz="1600" dirty="0" smtClean="0"/>
              <a:t>70 mm ID with ”winglets” in the plane of the orbit (</a:t>
            </a:r>
            <a:r>
              <a:rPr lang="en-GB" sz="1600" dirty="0" err="1" smtClean="0"/>
              <a:t>SuperKEKB</a:t>
            </a:r>
            <a:r>
              <a:rPr lang="en-GB" sz="1600" dirty="0" smtClean="0"/>
              <a:t>-like);</a:t>
            </a:r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" r="65631"/>
          <a:stretch/>
        </p:blipFill>
        <p:spPr>
          <a:xfrm>
            <a:off x="4950042" y="2744011"/>
            <a:ext cx="1458162" cy="104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37804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CEPC  CDR</a:t>
            </a:r>
            <a:r>
              <a: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Parameters</a:t>
            </a:r>
            <a:endParaRPr lang="en-US" altLang="zh-CN" sz="22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141033" y="546763"/>
          <a:ext cx="6861245" cy="4508499"/>
        </p:xfrm>
        <a:graphic>
          <a:graphicData uri="http://schemas.openxmlformats.org/drawingml/2006/table">
            <a:tbl>
              <a:tblPr firstRow="1" bandRow="1"/>
              <a:tblGrid>
                <a:gridCol w="2684780"/>
                <a:gridCol w="1431931"/>
                <a:gridCol w="1431931"/>
                <a:gridCol w="1312603"/>
              </a:tblGrid>
              <a:tr h="216023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Higgs</a:t>
                      </a: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endParaRPr lang="zh-CN" altLang="zh-CN" sz="900" b="1" i="1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IPs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(</a:t>
                      </a:r>
                      <a:r>
                        <a:rPr lang="en-US" sz="9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CN" sz="9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9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45.5</a:t>
                      </a:r>
                      <a:endParaRPr lang="zh-CN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Circumference (km)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SR loss/turn (</a:t>
                      </a:r>
                      <a:r>
                        <a:rPr lang="en-US" sz="9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1.73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0.036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Half crossing angle (</a:t>
                      </a:r>
                      <a:r>
                        <a:rPr lang="en-US" altLang="zh-CN" sz="9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16.5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900" kern="1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Piwinski</a:t>
                      </a: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angle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2.58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4.29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9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/bunch (</a:t>
                      </a:r>
                      <a:r>
                        <a:rPr lang="en-US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900" kern="100" baseline="30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5.4</a:t>
                      </a:r>
                      <a:endParaRPr lang="zh-CN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4.0</a:t>
                      </a:r>
                      <a:endParaRPr lang="zh-CN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</a:t>
                      </a:r>
                      <a:r>
                        <a:rPr lang="en-US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(bunch s</a:t>
                      </a: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pacing</a:t>
                      </a:r>
                      <a:r>
                        <a:rPr lang="en-US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242 (0.68us)</a:t>
                      </a:r>
                      <a:endParaRPr lang="zh-CN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3390</a:t>
                      </a:r>
                      <a:r>
                        <a:rPr lang="en-US" altLang="zh-CN" sz="900" b="0" kern="1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900" b="0" kern="1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(98ns</a:t>
                      </a: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8332 (40ns)</a:t>
                      </a:r>
                      <a:endParaRPr lang="zh-CN" altLang="zh-CN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current (mA)</a:t>
                      </a:r>
                      <a:endParaRPr lang="zh-CN" sz="9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17.4</a:t>
                      </a:r>
                      <a:endParaRPr lang="zh-CN" sz="9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88.0</a:t>
                      </a:r>
                      <a:endParaRPr lang="zh-CN" sz="9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SR power /beam (MW)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5.73</a:t>
                      </a:r>
                      <a:endParaRPr lang="zh-CN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Bending radius (km)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7716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compaction (10</a:t>
                      </a:r>
                      <a:r>
                        <a:rPr lang="en-US" sz="9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</a:t>
                      </a:r>
                      <a:r>
                        <a:rPr lang="en-US" sz="9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IP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x/y (m)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0.36/0.0015</a:t>
                      </a:r>
                      <a:endParaRPr lang="zh-CN" altLang="zh-CN" sz="9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0.36/0.0015</a:t>
                      </a:r>
                      <a:endParaRPr lang="zh-CN" altLang="zh-CN" sz="9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0.2/0.0015</a:t>
                      </a:r>
                      <a:endParaRPr lang="zh-CN" altLang="zh-CN" sz="9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Emittance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x/y (nm)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1.21/0.0031</a:t>
                      </a:r>
                      <a:endParaRPr lang="zh-CN" altLang="zh-CN" sz="9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0.54/0.0016</a:t>
                      </a:r>
                      <a:endParaRPr lang="zh-CN" altLang="zh-CN" sz="9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0.17/0.004</a:t>
                      </a:r>
                      <a:endParaRPr lang="zh-CN" altLang="zh-CN" sz="9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Transverse  </a:t>
                      </a:r>
                      <a:r>
                        <a:rPr lang="en-US" sz="9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</a:t>
                      </a:r>
                      <a:r>
                        <a:rPr lang="en-US" sz="9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IP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(um)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20.9/0.068</a:t>
                      </a:r>
                      <a:endParaRPr lang="zh-CN" altLang="zh-CN" sz="9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13.9/0.049</a:t>
                      </a:r>
                      <a:endParaRPr lang="zh-CN" altLang="zh-CN" sz="9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5.9/0.078</a:t>
                      </a:r>
                      <a:endParaRPr lang="zh-CN" altLang="zh-CN" sz="9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</a:t>
                      </a:r>
                      <a:r>
                        <a:rPr lang="en-US" sz="900" i="1" kern="100" baseline="-25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900" i="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900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/>
                        </a:rPr>
                        <a:t></a:t>
                      </a:r>
                      <a:r>
                        <a:rPr lang="en-US" altLang="zh-CN" sz="900" i="1" kern="10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/IP</a:t>
                      </a:r>
                      <a:endParaRPr lang="zh-CN" altLang="zh-CN" sz="9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0.031/0.109</a:t>
                      </a:r>
                      <a:endParaRPr lang="zh-CN" altLang="zh-CN" sz="9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0.0148/0.076</a:t>
                      </a:r>
                      <a:endParaRPr lang="zh-CN" altLang="zh-CN" sz="9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0.0043/0.04</a:t>
                      </a:r>
                      <a:endParaRPr lang="zh-CN" altLang="zh-CN" sz="9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9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 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(GV)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0.054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9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(MHz</a:t>
                      </a:r>
                      <a:r>
                        <a:rPr lang="en-US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  (harmonic)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</a:t>
                      </a: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(216816)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i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Nature</a:t>
                      </a:r>
                      <a:r>
                        <a:rPr lang="en-US" sz="9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 </a:t>
                      </a:r>
                      <a:r>
                        <a:rPr lang="en-US" altLang="zh-CN" sz="9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sz="9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</a:t>
                      </a:r>
                      <a:r>
                        <a:rPr lang="en-US" sz="9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2.98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3.67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9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altLang="zh-CN" sz="900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/>
                        </a:rPr>
                        <a:t></a:t>
                      </a:r>
                      <a:r>
                        <a:rPr lang="en-US" altLang="zh-CN" sz="900" i="1" kern="10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3.62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HOM power</a:t>
                      </a:r>
                      <a:r>
                        <a:rPr lang="en-US" altLang="zh-CN" sz="9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/cavity (kw)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 (2cell)</a:t>
                      </a:r>
                      <a:endParaRPr lang="zh-CN" altLang="en-US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0.47(2cell)</a:t>
                      </a:r>
                      <a:endParaRPr lang="zh-CN" altLang="en-US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0.49(2cell)</a:t>
                      </a:r>
                      <a:endParaRPr lang="zh-CN" altLang="en-US" sz="9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spread (%)</a:t>
                      </a:r>
                      <a:endParaRPr lang="zh-CN" sz="9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0.066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0.038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5164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acceptance </a:t>
                      </a:r>
                      <a:r>
                        <a:rPr lang="en-US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requirement (%)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1.52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900" dirty="0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 acceptance by</a:t>
                      </a:r>
                      <a:r>
                        <a:rPr lang="en-US" altLang="zh-CN" sz="900" kern="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RF </a:t>
                      </a: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(%)</a:t>
                      </a:r>
                      <a:endParaRPr lang="zh-CN" altLang="zh-CN" sz="9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2.06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1.47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zh-CN" altLang="en-US" sz="9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i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Photon number </a:t>
                      </a: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due to</a:t>
                      </a:r>
                      <a:r>
                        <a:rPr lang="en-US" altLang="zh-CN" sz="9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9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beamstrahlung</a:t>
                      </a:r>
                      <a:r>
                        <a:rPr lang="en-US" altLang="zh-CN" sz="9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0.29</a:t>
                      </a:r>
                      <a:endParaRPr lang="zh-CN" sz="9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0.16</a:t>
                      </a:r>
                      <a:endParaRPr lang="zh-CN" sz="9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0.28</a:t>
                      </a:r>
                      <a:endParaRPr lang="zh-CN" sz="9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5164">
                <a:tc>
                  <a:txBody>
                    <a:bodyPr/>
                    <a:lstStyle/>
                    <a:p>
                      <a:pPr marL="29210" algn="l">
                        <a:spcAft>
                          <a:spcPts val="0"/>
                        </a:spcAft>
                      </a:pPr>
                      <a:r>
                        <a:rPr lang="en-US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Lifetime 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due </a:t>
                      </a:r>
                      <a:r>
                        <a:rPr lang="en-US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9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beamstrahlung</a:t>
                      </a:r>
                      <a:r>
                        <a:rPr lang="en-US" sz="9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(hour)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1.0</a:t>
                      </a:r>
                      <a:endParaRPr lang="zh-CN" sz="9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9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900" dirty="0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5963">
                <a:tc>
                  <a:txBody>
                    <a:bodyPr/>
                    <a:lstStyle/>
                    <a:p>
                      <a:pPr marL="29210" algn="l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Lifetime</a:t>
                      </a:r>
                      <a:r>
                        <a:rPr lang="en-US" altLang="zh-CN" sz="9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(hour)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921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0.67 (40 min)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921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4</a:t>
                      </a:r>
                      <a:endParaRPr lang="zh-CN" altLang="en-US" sz="900" dirty="0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(hour glass)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  <a:endParaRPr lang="zh-CN" alt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900" i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900" i="1" kern="100" baseline="-250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/IP (10</a:t>
                      </a:r>
                      <a:r>
                        <a:rPr lang="en-US" sz="9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9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9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2.93</a:t>
                      </a: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7.31</a:t>
                      </a: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4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61818" y="1437499"/>
            <a:ext cx="914132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Heating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961819" y="2411216"/>
            <a:ext cx="1197764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Discharges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61818" y="3523433"/>
            <a:ext cx="1261884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Instabilities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>
            <a:stCxn id="30" idx="3"/>
            <a:endCxn id="3" idx="1"/>
          </p:cNvCxnSpPr>
          <p:nvPr/>
        </p:nvCxnSpPr>
        <p:spPr>
          <a:xfrm flipV="1">
            <a:off x="1972884" y="1622165"/>
            <a:ext cx="1988934" cy="12149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stCxn id="30" idx="3"/>
            <a:endCxn id="4" idx="1"/>
          </p:cNvCxnSpPr>
          <p:nvPr/>
        </p:nvCxnSpPr>
        <p:spPr>
          <a:xfrm>
            <a:off x="1972884" y="1743659"/>
            <a:ext cx="1988935" cy="85222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31" idx="3"/>
            <a:endCxn id="4" idx="1"/>
          </p:cNvCxnSpPr>
          <p:nvPr/>
        </p:nvCxnSpPr>
        <p:spPr>
          <a:xfrm flipV="1">
            <a:off x="2120679" y="2595882"/>
            <a:ext cx="1841140" cy="41241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31" idx="3"/>
            <a:endCxn id="3" idx="1"/>
          </p:cNvCxnSpPr>
          <p:nvPr/>
        </p:nvCxnSpPr>
        <p:spPr>
          <a:xfrm flipV="1">
            <a:off x="2120679" y="1622165"/>
            <a:ext cx="1841139" cy="138612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31" idx="3"/>
            <a:endCxn id="5" idx="1"/>
          </p:cNvCxnSpPr>
          <p:nvPr/>
        </p:nvCxnSpPr>
        <p:spPr>
          <a:xfrm>
            <a:off x="2120679" y="3008292"/>
            <a:ext cx="1841139" cy="69980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32" idx="3"/>
            <a:endCxn id="3" idx="1"/>
          </p:cNvCxnSpPr>
          <p:nvPr/>
        </p:nvCxnSpPr>
        <p:spPr>
          <a:xfrm flipV="1">
            <a:off x="1643166" y="1622165"/>
            <a:ext cx="2318652" cy="244301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6963" y="843558"/>
            <a:ext cx="431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High </a:t>
            </a:r>
            <a:r>
              <a:rPr lang="it-IT" b="1" dirty="0" err="1" smtClean="0">
                <a:solidFill>
                  <a:srgbClr val="FF0000"/>
                </a:solidFill>
              </a:rPr>
              <a:t>intensity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particle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beams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are source of: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205101" y="1281994"/>
            <a:ext cx="1767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Pulsed (RF) currents</a:t>
            </a:r>
            <a:r>
              <a:rPr lang="en-US" dirty="0" smtClean="0"/>
              <a:t> on the pipe surfaces 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205094" y="2408127"/>
            <a:ext cx="1915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 smtClean="0"/>
              <a:t>Wakefields</a:t>
            </a:r>
            <a:r>
              <a:rPr lang="it-IT" b="1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beam-accelerator</a:t>
            </a:r>
            <a:r>
              <a:rPr lang="it-IT" dirty="0" smtClean="0"/>
              <a:t> </a:t>
            </a:r>
            <a:r>
              <a:rPr lang="it-IT" dirty="0" err="1" smtClean="0"/>
              <a:t>components</a:t>
            </a:r>
            <a:r>
              <a:rPr lang="it-IT" dirty="0" smtClean="0"/>
              <a:t> </a:t>
            </a:r>
            <a:r>
              <a:rPr lang="it-IT" dirty="0" err="1" smtClean="0"/>
              <a:t>interaction</a:t>
            </a:r>
            <a:r>
              <a:rPr lang="it-IT" dirty="0" smtClean="0"/>
              <a:t>)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205095" y="3742015"/>
            <a:ext cx="1438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synchrotron radiation</a:t>
            </a:r>
          </a:p>
        </p:txBody>
      </p:sp>
      <p:sp>
        <p:nvSpPr>
          <p:cNvPr id="52" name="Rettangolo 51"/>
          <p:cNvSpPr/>
          <p:nvPr/>
        </p:nvSpPr>
        <p:spPr>
          <a:xfrm>
            <a:off x="179512" y="4498077"/>
            <a:ext cx="2327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Electron </a:t>
            </a:r>
            <a:r>
              <a:rPr lang="it-IT" b="1" dirty="0" err="1" smtClean="0"/>
              <a:t>clouds</a:t>
            </a:r>
            <a:r>
              <a:rPr lang="it-IT" b="1" dirty="0" smtClean="0"/>
              <a:t> </a:t>
            </a:r>
            <a:r>
              <a:rPr lang="it-IT" dirty="0" smtClean="0"/>
              <a:t>(from positive </a:t>
            </a:r>
            <a:r>
              <a:rPr lang="it-IT" dirty="0" err="1" smtClean="0"/>
              <a:t>charges</a:t>
            </a:r>
            <a:r>
              <a:rPr lang="it-IT" dirty="0" smtClean="0"/>
              <a:t>)</a:t>
            </a:r>
          </a:p>
        </p:txBody>
      </p:sp>
      <p:cxnSp>
        <p:nvCxnSpPr>
          <p:cNvPr id="54" name="Connettore 2 53"/>
          <p:cNvCxnSpPr>
            <a:stCxn id="52" idx="3"/>
            <a:endCxn id="5" idx="1"/>
          </p:cNvCxnSpPr>
          <p:nvPr/>
        </p:nvCxnSpPr>
        <p:spPr>
          <a:xfrm flipV="1">
            <a:off x="2506796" y="3708099"/>
            <a:ext cx="1455022" cy="111314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509735" y="5"/>
            <a:ext cx="67184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47675"/>
            <a:r>
              <a:rPr lang="en-US" altLang="zh-CN" sz="2400" b="1" dirty="0"/>
              <a:t>Accelerator components for high current </a:t>
            </a:r>
            <a:r>
              <a:rPr lang="en-US" altLang="zh-CN" sz="2400" b="1" dirty="0" smtClean="0"/>
              <a:t>operation</a:t>
            </a:r>
            <a:endParaRPr lang="it-IT" sz="2400" b="1" cap="all" dirty="0" smtClean="0"/>
          </a:p>
          <a:p>
            <a:pPr algn="ctr" defTabSz="447675"/>
            <a:r>
              <a:rPr lang="it-IT" sz="2400" b="1" cap="all" dirty="0" smtClean="0"/>
              <a:t>high </a:t>
            </a:r>
            <a:r>
              <a:rPr lang="it-IT" sz="2400" b="1" cap="all" dirty="0" err="1" smtClean="0"/>
              <a:t>beam</a:t>
            </a:r>
            <a:r>
              <a:rPr lang="it-IT" sz="2400" b="1" cap="all" dirty="0" smtClean="0"/>
              <a:t> </a:t>
            </a:r>
            <a:r>
              <a:rPr lang="it-IT" sz="2400" b="1" cap="all" dirty="0" err="1"/>
              <a:t>current</a:t>
            </a:r>
            <a:r>
              <a:rPr lang="it-IT" sz="2400" b="1" cap="all" dirty="0"/>
              <a:t> </a:t>
            </a:r>
            <a:r>
              <a:rPr lang="it-IT" sz="2400" b="1" cap="all" dirty="0" smtClean="0"/>
              <a:t>EFFECTS</a:t>
            </a:r>
            <a:endParaRPr lang="it-IT" sz="2400" b="1" cap="all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3961818" y="4421115"/>
            <a:ext cx="1657670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Degradation</a:t>
            </a:r>
            <a:r>
              <a:rPr lang="it-IT" dirty="0" smtClean="0">
                <a:solidFill>
                  <a:srgbClr val="FF0000"/>
                </a:solidFill>
              </a:rPr>
              <a:t> of </a:t>
            </a:r>
            <a:r>
              <a:rPr lang="it-IT" dirty="0" err="1" smtClean="0">
                <a:solidFill>
                  <a:srgbClr val="FF0000"/>
                </a:solidFill>
              </a:rPr>
              <a:t>beam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quality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44" name="Connettore 2 43"/>
          <p:cNvCxnSpPr>
            <a:stCxn id="52" idx="3"/>
            <a:endCxn id="43" idx="1"/>
          </p:cNvCxnSpPr>
          <p:nvPr/>
        </p:nvCxnSpPr>
        <p:spPr>
          <a:xfrm flipV="1">
            <a:off x="2506796" y="4744281"/>
            <a:ext cx="1455022" cy="7696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>
            <a:stCxn id="31" idx="3"/>
            <a:endCxn id="43" idx="1"/>
          </p:cNvCxnSpPr>
          <p:nvPr/>
        </p:nvCxnSpPr>
        <p:spPr>
          <a:xfrm>
            <a:off x="2120679" y="3008292"/>
            <a:ext cx="1841139" cy="173598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magin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897" y="689107"/>
            <a:ext cx="914359" cy="469442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 rotWithShape="1">
          <a:blip r:embed="rId3"/>
          <a:srcRect t="1" r="48359" b="775"/>
          <a:stretch/>
        </p:blipFill>
        <p:spPr>
          <a:xfrm>
            <a:off x="6212694" y="908549"/>
            <a:ext cx="1271981" cy="302019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481" y="1499933"/>
            <a:ext cx="2902747" cy="1526955"/>
          </a:xfrm>
          <a:prstGeom prst="rect">
            <a:avLst/>
          </a:prstGeom>
        </p:spPr>
      </p:pic>
      <p:cxnSp>
        <p:nvCxnSpPr>
          <p:cNvPr id="53" name="Connettore 2 52"/>
          <p:cNvCxnSpPr/>
          <p:nvPr/>
        </p:nvCxnSpPr>
        <p:spPr>
          <a:xfrm>
            <a:off x="6322288" y="833843"/>
            <a:ext cx="10488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>
            <a:off x="6582396" y="384002"/>
            <a:ext cx="54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</a:t>
            </a:r>
            <a:r>
              <a:rPr lang="en-US" i="1" baseline="-25000" dirty="0" err="1" smtClean="0"/>
              <a:t>wall</a:t>
            </a:r>
            <a:endParaRPr lang="en-US" i="1" baseline="-25000" dirty="0"/>
          </a:p>
        </p:txBody>
      </p:sp>
      <p:sp>
        <p:nvSpPr>
          <p:cNvPr id="56" name="Rettangolo 55"/>
          <p:cNvSpPr/>
          <p:nvPr/>
        </p:nvSpPr>
        <p:spPr>
          <a:xfrm>
            <a:off x="7863673" y="1504953"/>
            <a:ext cx="13434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/>
              <a:t>Sasha </a:t>
            </a:r>
            <a:r>
              <a:rPr lang="en-US" sz="900" i="1" dirty="0" err="1"/>
              <a:t>Novokhatski</a:t>
            </a:r>
            <a:r>
              <a:rPr lang="en-US" sz="900" i="1" dirty="0"/>
              <a:t>, Mini Workshop, Diamond, January 30, 2013</a:t>
            </a:r>
            <a:endParaRPr lang="en-US" sz="900" dirty="0"/>
          </a:p>
        </p:txBody>
      </p:sp>
      <p:grpSp>
        <p:nvGrpSpPr>
          <p:cNvPr id="79" name="Gruppo 78"/>
          <p:cNvGrpSpPr/>
          <p:nvPr/>
        </p:nvGrpSpPr>
        <p:grpSpPr>
          <a:xfrm>
            <a:off x="4513292" y="1751950"/>
            <a:ext cx="1623633" cy="465181"/>
            <a:chOff x="4499992" y="2132856"/>
            <a:chExt cx="1623633" cy="620241"/>
          </a:xfrm>
        </p:grpSpPr>
        <p:cxnSp>
          <p:nvCxnSpPr>
            <p:cNvPr id="65" name="Connettore diritto 64"/>
            <p:cNvCxnSpPr/>
            <p:nvPr/>
          </p:nvCxnSpPr>
          <p:spPr>
            <a:xfrm>
              <a:off x="4499992" y="2753096"/>
              <a:ext cx="86409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diritto 66"/>
            <p:cNvCxnSpPr/>
            <p:nvPr/>
          </p:nvCxnSpPr>
          <p:spPr>
            <a:xfrm flipV="1">
              <a:off x="5364088" y="2132856"/>
              <a:ext cx="0" cy="62024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diritto 70"/>
            <p:cNvCxnSpPr/>
            <p:nvPr/>
          </p:nvCxnSpPr>
          <p:spPr>
            <a:xfrm flipV="1">
              <a:off x="5364088" y="2132856"/>
              <a:ext cx="425581" cy="91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diritto 72"/>
            <p:cNvCxnSpPr/>
            <p:nvPr/>
          </p:nvCxnSpPr>
          <p:spPr>
            <a:xfrm>
              <a:off x="5789669" y="2132856"/>
              <a:ext cx="0" cy="6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diritto 74"/>
            <p:cNvCxnSpPr/>
            <p:nvPr/>
          </p:nvCxnSpPr>
          <p:spPr>
            <a:xfrm>
              <a:off x="5789669" y="2753096"/>
              <a:ext cx="3339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Connettore 2 79"/>
          <p:cNvCxnSpPr/>
          <p:nvPr/>
        </p:nvCxnSpPr>
        <p:spPr>
          <a:xfrm>
            <a:off x="4218927" y="2121302"/>
            <a:ext cx="10488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sellaDiTesto 80"/>
          <p:cNvSpPr txBox="1"/>
          <p:nvPr/>
        </p:nvSpPr>
        <p:spPr>
          <a:xfrm>
            <a:off x="4467064" y="1844057"/>
            <a:ext cx="54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</a:t>
            </a:r>
            <a:r>
              <a:rPr lang="en-US" i="1" baseline="-25000" dirty="0" err="1" smtClean="0"/>
              <a:t>wall</a:t>
            </a:r>
            <a:endParaRPr lang="en-US" i="1" baseline="-25000" dirty="0"/>
          </a:p>
        </p:txBody>
      </p:sp>
      <p:sp>
        <p:nvSpPr>
          <p:cNvPr id="83" name="Arco 82"/>
          <p:cNvSpPr/>
          <p:nvPr/>
        </p:nvSpPr>
        <p:spPr>
          <a:xfrm rot="10800000">
            <a:off x="5398347" y="2136082"/>
            <a:ext cx="376532" cy="184088"/>
          </a:xfrm>
          <a:prstGeom prst="arc">
            <a:avLst>
              <a:gd name="adj1" fmla="val 11122126"/>
              <a:gd name="adj2" fmla="val 20981735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asellaDiTesto 83"/>
          <p:cNvSpPr txBox="1"/>
          <p:nvPr/>
        </p:nvSpPr>
        <p:spPr>
          <a:xfrm>
            <a:off x="5395621" y="2287055"/>
            <a:ext cx="57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i="1" baseline="-25000" dirty="0" err="1" smtClean="0"/>
              <a:t>gap</a:t>
            </a:r>
            <a:endParaRPr lang="en-US" i="1" baseline="-25000" dirty="0"/>
          </a:p>
        </p:txBody>
      </p:sp>
      <p:pic>
        <p:nvPicPr>
          <p:cNvPr id="85" name="Immagin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391" y="3223650"/>
            <a:ext cx="1395127" cy="399736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446" y="3752452"/>
            <a:ext cx="1397375" cy="332240"/>
          </a:xfrm>
          <a:prstGeom prst="rect">
            <a:avLst/>
          </a:prstGeom>
        </p:spPr>
      </p:pic>
      <p:pic>
        <p:nvPicPr>
          <p:cNvPr id="88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5901" b="48163"/>
          <a:stretch/>
        </p:blipFill>
        <p:spPr>
          <a:xfrm>
            <a:off x="6800582" y="3314395"/>
            <a:ext cx="2343418" cy="703106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6136918" y="4421115"/>
            <a:ext cx="536607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/>
          <p:cNvSpPr/>
          <p:nvPr/>
        </p:nvSpPr>
        <p:spPr>
          <a:xfrm>
            <a:off x="7598069" y="4357077"/>
            <a:ext cx="536607" cy="128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6239754" y="4791816"/>
            <a:ext cx="330926" cy="333106"/>
          </a:xfrm>
          <a:custGeom>
            <a:avLst/>
            <a:gdLst>
              <a:gd name="connsiteX0" fmla="*/ 0 w 330926"/>
              <a:gd name="connsiteY0" fmla="*/ 444144 h 444144"/>
              <a:gd name="connsiteX1" fmla="*/ 165463 w 330926"/>
              <a:gd name="connsiteY1" fmla="*/ 7 h 444144"/>
              <a:gd name="connsiteX2" fmla="*/ 330926 w 330926"/>
              <a:gd name="connsiteY2" fmla="*/ 435435 h 444144"/>
              <a:gd name="connsiteX0" fmla="*/ 0 w 330926"/>
              <a:gd name="connsiteY0" fmla="*/ 444144 h 444144"/>
              <a:gd name="connsiteX1" fmla="*/ 165463 w 330926"/>
              <a:gd name="connsiteY1" fmla="*/ 7 h 444144"/>
              <a:gd name="connsiteX2" fmla="*/ 330926 w 330926"/>
              <a:gd name="connsiteY2" fmla="*/ 435435 h 444144"/>
              <a:gd name="connsiteX0" fmla="*/ 0 w 330926"/>
              <a:gd name="connsiteY0" fmla="*/ 444141 h 444141"/>
              <a:gd name="connsiteX1" fmla="*/ 165463 w 330926"/>
              <a:gd name="connsiteY1" fmla="*/ 4 h 444141"/>
              <a:gd name="connsiteX2" fmla="*/ 330926 w 330926"/>
              <a:gd name="connsiteY2" fmla="*/ 435432 h 44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926" h="444141">
                <a:moveTo>
                  <a:pt x="0" y="444141"/>
                </a:moveTo>
                <a:cubicBezTo>
                  <a:pt x="102779" y="443778"/>
                  <a:pt x="110309" y="1455"/>
                  <a:pt x="165463" y="4"/>
                </a:cubicBezTo>
                <a:cubicBezTo>
                  <a:pt x="220617" y="-1448"/>
                  <a:pt x="199571" y="436067"/>
                  <a:pt x="330926" y="435432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igura a mano libera 48"/>
          <p:cNvSpPr/>
          <p:nvPr/>
        </p:nvSpPr>
        <p:spPr>
          <a:xfrm>
            <a:off x="7648574" y="4796101"/>
            <a:ext cx="540655" cy="328820"/>
          </a:xfrm>
          <a:custGeom>
            <a:avLst/>
            <a:gdLst>
              <a:gd name="connsiteX0" fmla="*/ 0 w 330926"/>
              <a:gd name="connsiteY0" fmla="*/ 444144 h 444144"/>
              <a:gd name="connsiteX1" fmla="*/ 165463 w 330926"/>
              <a:gd name="connsiteY1" fmla="*/ 7 h 444144"/>
              <a:gd name="connsiteX2" fmla="*/ 330926 w 330926"/>
              <a:gd name="connsiteY2" fmla="*/ 435435 h 444144"/>
              <a:gd name="connsiteX0" fmla="*/ 0 w 330926"/>
              <a:gd name="connsiteY0" fmla="*/ 444144 h 444144"/>
              <a:gd name="connsiteX1" fmla="*/ 165463 w 330926"/>
              <a:gd name="connsiteY1" fmla="*/ 7 h 444144"/>
              <a:gd name="connsiteX2" fmla="*/ 330926 w 330926"/>
              <a:gd name="connsiteY2" fmla="*/ 435435 h 444144"/>
              <a:gd name="connsiteX0" fmla="*/ 0 w 330926"/>
              <a:gd name="connsiteY0" fmla="*/ 444141 h 444141"/>
              <a:gd name="connsiteX1" fmla="*/ 165463 w 330926"/>
              <a:gd name="connsiteY1" fmla="*/ 4 h 444141"/>
              <a:gd name="connsiteX2" fmla="*/ 330926 w 330926"/>
              <a:gd name="connsiteY2" fmla="*/ 435432 h 444141"/>
              <a:gd name="connsiteX0" fmla="*/ 0 w 330926"/>
              <a:gd name="connsiteY0" fmla="*/ 438426 h 438426"/>
              <a:gd name="connsiteX1" fmla="*/ 99000 w 330926"/>
              <a:gd name="connsiteY1" fmla="*/ 4 h 438426"/>
              <a:gd name="connsiteX2" fmla="*/ 330926 w 330926"/>
              <a:gd name="connsiteY2" fmla="*/ 429717 h 43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926" h="438426">
                <a:moveTo>
                  <a:pt x="0" y="438426"/>
                </a:moveTo>
                <a:cubicBezTo>
                  <a:pt x="102779" y="438063"/>
                  <a:pt x="43846" y="1455"/>
                  <a:pt x="99000" y="4"/>
                </a:cubicBezTo>
                <a:cubicBezTo>
                  <a:pt x="154154" y="-1448"/>
                  <a:pt x="199571" y="430352"/>
                  <a:pt x="330926" y="429717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>
            <a:endCxn id="6" idx="0"/>
          </p:cNvCxnSpPr>
          <p:nvPr/>
        </p:nvCxnSpPr>
        <p:spPr>
          <a:xfrm>
            <a:off x="6405219" y="4257309"/>
            <a:ext cx="2" cy="16380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V="1">
            <a:off x="6405217" y="4455404"/>
            <a:ext cx="2" cy="16380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6476995" y="412653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 panose="05050102010706020507" pitchFamily="18" charset="2"/>
              </a:rPr>
              <a:t></a:t>
            </a:r>
            <a:r>
              <a:rPr lang="it-IT" baseline="-25000" dirty="0" smtClean="0">
                <a:sym typeface="Symbol" panose="05050102010706020507" pitchFamily="18" charset="2"/>
              </a:rPr>
              <a:t>y</a:t>
            </a:r>
            <a:endParaRPr lang="it-IT" baseline="-25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6034251" y="4956836"/>
            <a:ext cx="28803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 flipH="1" flipV="1">
            <a:off x="6476813" y="4954491"/>
            <a:ext cx="277525" cy="235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/>
          <p:cNvSpPr txBox="1"/>
          <p:nvPr/>
        </p:nvSpPr>
        <p:spPr>
          <a:xfrm>
            <a:off x="6528675" y="470125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 panose="05050102010706020507" pitchFamily="18" charset="2"/>
              </a:rPr>
              <a:t></a:t>
            </a:r>
            <a:r>
              <a:rPr lang="it-IT" baseline="-25000" dirty="0" smtClean="0">
                <a:sym typeface="Symbol" panose="05050102010706020507" pitchFamily="18" charset="2"/>
              </a:rPr>
              <a:t>z</a:t>
            </a:r>
            <a:endParaRPr lang="it-IT" baseline="-25000" dirty="0"/>
          </a:p>
        </p:txBody>
      </p:sp>
      <p:sp>
        <p:nvSpPr>
          <p:cNvPr id="25" name="Freccia a destra 24"/>
          <p:cNvSpPr/>
          <p:nvPr/>
        </p:nvSpPr>
        <p:spPr>
          <a:xfrm>
            <a:off x="6990413" y="4563302"/>
            <a:ext cx="543881" cy="228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2" name="Immagin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695" y="875319"/>
            <a:ext cx="1415577" cy="3365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704170" y="10992"/>
            <a:ext cx="143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i="1" dirty="0"/>
              <a:t>David </a:t>
            </a:r>
            <a:r>
              <a:rPr lang="it-IT" altLang="zh-CN" i="1" dirty="0" err="1"/>
              <a:t>Alesini</a:t>
            </a:r>
            <a:r>
              <a:rPr lang="it-IT" altLang="zh-CN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097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30" grpId="0"/>
      <p:bldP spid="31" grpId="0"/>
      <p:bldP spid="32" grpId="0"/>
      <p:bldP spid="52" grpId="0"/>
      <p:bldP spid="43" grpId="0" animBg="1"/>
      <p:bldP spid="55" grpId="0"/>
      <p:bldP spid="56" grpId="0"/>
      <p:bldP spid="81" grpId="0"/>
      <p:bldP spid="83" grpId="0" animBg="1"/>
      <p:bldP spid="84" grpId="0"/>
      <p:bldP spid="6" grpId="0" animBg="1"/>
      <p:bldP spid="48" grpId="0" animBg="1"/>
      <p:bldP spid="8" grpId="0" animBg="1"/>
      <p:bldP spid="49" grpId="0" animBg="1"/>
      <p:bldP spid="18" grpId="0"/>
      <p:bldP spid="59" grpId="0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7504" y="771555"/>
            <a:ext cx="88752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7675"/>
            <a:r>
              <a:rPr lang="it-IT" sz="2000" dirty="0" smtClean="0"/>
              <a:t>1-	The </a:t>
            </a:r>
            <a:r>
              <a:rPr lang="it-IT" sz="2000" b="1" dirty="0" err="1"/>
              <a:t>present</a:t>
            </a:r>
            <a:r>
              <a:rPr lang="it-IT" sz="2000" b="1" dirty="0"/>
              <a:t> generation of </a:t>
            </a:r>
            <a:r>
              <a:rPr lang="it-IT" sz="2000" b="1" dirty="0" err="1"/>
              <a:t>lepton</a:t>
            </a:r>
            <a:r>
              <a:rPr lang="it-IT" sz="2000" b="1" dirty="0"/>
              <a:t> </a:t>
            </a:r>
            <a:r>
              <a:rPr lang="it-IT" sz="2000" b="1" dirty="0" err="1"/>
              <a:t>factories</a:t>
            </a:r>
            <a:r>
              <a:rPr lang="it-IT" sz="2000" b="1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very</a:t>
            </a:r>
            <a:r>
              <a:rPr lang="it-IT" sz="2000" dirty="0"/>
              <a:t> </a:t>
            </a:r>
            <a:r>
              <a:rPr lang="it-IT" sz="2000" dirty="0" err="1"/>
              <a:t>successful</a:t>
            </a:r>
            <a:r>
              <a:rPr lang="it-IT" sz="2000" dirty="0"/>
              <a:t> </a:t>
            </a:r>
            <a:r>
              <a:rPr lang="it-IT" sz="2000" dirty="0" err="1"/>
              <a:t>achieving</a:t>
            </a:r>
            <a:r>
              <a:rPr lang="it-IT" sz="2000" dirty="0"/>
              <a:t> or </a:t>
            </a:r>
            <a:r>
              <a:rPr lang="it-IT" sz="2000" dirty="0" err="1" smtClean="0"/>
              <a:t>even</a:t>
            </a:r>
            <a:r>
              <a:rPr lang="it-IT" sz="2000" dirty="0" smtClean="0"/>
              <a:t> 	</a:t>
            </a:r>
            <a:r>
              <a:rPr lang="it-IT" sz="2000" dirty="0" err="1" smtClean="0"/>
              <a:t>exceeding</a:t>
            </a:r>
            <a:r>
              <a:rPr lang="it-IT" sz="2000" dirty="0" smtClean="0"/>
              <a:t> </a:t>
            </a:r>
            <a:r>
              <a:rPr lang="it-IT" sz="2000" dirty="0" err="1"/>
              <a:t>their</a:t>
            </a:r>
            <a:r>
              <a:rPr lang="it-IT" sz="2000" dirty="0"/>
              <a:t> design </a:t>
            </a:r>
            <a:r>
              <a:rPr lang="it-IT" sz="2000" dirty="0" err="1"/>
              <a:t>luminosities</a:t>
            </a:r>
            <a:r>
              <a:rPr lang="it-IT" sz="2000" dirty="0"/>
              <a:t>. </a:t>
            </a:r>
            <a:r>
              <a:rPr lang="it-IT" sz="2000" dirty="0" err="1" smtClean="0">
                <a:solidFill>
                  <a:srgbClr val="3366FF"/>
                </a:solidFill>
              </a:rPr>
              <a:t>One</a:t>
            </a:r>
            <a:r>
              <a:rPr lang="it-IT" sz="2000" dirty="0" smtClean="0">
                <a:solidFill>
                  <a:srgbClr val="3366FF"/>
                </a:solidFill>
              </a:rPr>
              <a:t> </a:t>
            </a:r>
            <a:r>
              <a:rPr lang="it-IT" sz="2000" dirty="0">
                <a:solidFill>
                  <a:srgbClr val="3366FF"/>
                </a:solidFill>
              </a:rPr>
              <a:t>of the </a:t>
            </a:r>
            <a:r>
              <a:rPr lang="it-IT" sz="2000" b="1" dirty="0" err="1">
                <a:solidFill>
                  <a:srgbClr val="3366FF"/>
                </a:solidFill>
              </a:rPr>
              <a:t>main</a:t>
            </a:r>
            <a:r>
              <a:rPr lang="it-IT" sz="2000" b="1" dirty="0">
                <a:solidFill>
                  <a:srgbClr val="3366FF"/>
                </a:solidFill>
              </a:rPr>
              <a:t> </a:t>
            </a:r>
            <a:r>
              <a:rPr lang="it-IT" sz="2000" b="1" dirty="0" err="1" smtClean="0">
                <a:solidFill>
                  <a:srgbClr val="3366FF"/>
                </a:solidFill>
              </a:rPr>
              <a:t>important</a:t>
            </a:r>
            <a:r>
              <a:rPr lang="it-IT" sz="2000" b="1" dirty="0" smtClean="0">
                <a:solidFill>
                  <a:srgbClr val="3366FF"/>
                </a:solidFill>
              </a:rPr>
              <a:t> </a:t>
            </a:r>
            <a:r>
              <a:rPr lang="it-IT" sz="2000" b="1" dirty="0" err="1" smtClean="0">
                <a:solidFill>
                  <a:srgbClr val="3366FF"/>
                </a:solidFill>
              </a:rPr>
              <a:t>ingredients</a:t>
            </a:r>
            <a:r>
              <a:rPr lang="it-IT" sz="2000" b="1" dirty="0" smtClean="0">
                <a:solidFill>
                  <a:srgbClr val="3366FF"/>
                </a:solidFill>
              </a:rPr>
              <a:t> </a:t>
            </a:r>
            <a:r>
              <a:rPr lang="it-IT" sz="2000" dirty="0">
                <a:solidFill>
                  <a:srgbClr val="3366FF"/>
                </a:solidFill>
              </a:rPr>
              <a:t>to </a:t>
            </a:r>
            <a:r>
              <a:rPr lang="it-IT" sz="2000" dirty="0" err="1">
                <a:solidFill>
                  <a:srgbClr val="3366FF"/>
                </a:solidFill>
              </a:rPr>
              <a:t>reach</a:t>
            </a:r>
            <a:r>
              <a:rPr lang="it-IT" sz="2000" dirty="0">
                <a:solidFill>
                  <a:srgbClr val="3366FF"/>
                </a:solidFill>
              </a:rPr>
              <a:t> </a:t>
            </a:r>
            <a:r>
              <a:rPr lang="it-IT" sz="2000" dirty="0" err="1">
                <a:solidFill>
                  <a:srgbClr val="3366FF"/>
                </a:solidFill>
              </a:rPr>
              <a:t>this</a:t>
            </a:r>
            <a:r>
              <a:rPr lang="it-IT" sz="2000" dirty="0">
                <a:solidFill>
                  <a:srgbClr val="3366FF"/>
                </a:solidFill>
              </a:rPr>
              <a:t> </a:t>
            </a:r>
            <a:r>
              <a:rPr lang="it-IT" sz="2000" dirty="0" smtClean="0">
                <a:solidFill>
                  <a:srgbClr val="3366FF"/>
                </a:solidFill>
              </a:rPr>
              <a:t>	</a:t>
            </a:r>
            <a:r>
              <a:rPr lang="it-IT" sz="2000" dirty="0" err="1" smtClean="0">
                <a:solidFill>
                  <a:srgbClr val="3366FF"/>
                </a:solidFill>
              </a:rPr>
              <a:t>results</a:t>
            </a:r>
            <a:r>
              <a:rPr lang="it-IT" sz="2000" dirty="0" smtClean="0">
                <a:solidFill>
                  <a:srgbClr val="3366FF"/>
                </a:solidFill>
              </a:rPr>
              <a:t> </a:t>
            </a:r>
            <a:r>
              <a:rPr lang="it-IT" sz="2000" dirty="0" err="1">
                <a:solidFill>
                  <a:srgbClr val="3366FF"/>
                </a:solidFill>
              </a:rPr>
              <a:t>was</a:t>
            </a:r>
            <a:r>
              <a:rPr lang="it-IT" sz="2000" dirty="0">
                <a:solidFill>
                  <a:srgbClr val="3366FF"/>
                </a:solidFill>
              </a:rPr>
              <a:t> the </a:t>
            </a:r>
            <a:r>
              <a:rPr lang="it-IT" sz="2000" b="1" dirty="0" err="1">
                <a:solidFill>
                  <a:srgbClr val="3366FF"/>
                </a:solidFill>
              </a:rPr>
              <a:t>stable</a:t>
            </a:r>
            <a:r>
              <a:rPr lang="it-IT" sz="2000" b="1" dirty="0">
                <a:solidFill>
                  <a:srgbClr val="3366FF"/>
                </a:solidFill>
              </a:rPr>
              <a:t> </a:t>
            </a:r>
            <a:r>
              <a:rPr lang="it-IT" sz="2000" b="1" dirty="0" err="1" smtClean="0">
                <a:solidFill>
                  <a:srgbClr val="3366FF"/>
                </a:solidFill>
              </a:rPr>
              <a:t>collision</a:t>
            </a:r>
            <a:r>
              <a:rPr lang="it-IT" sz="2000" b="1" dirty="0" smtClean="0">
                <a:solidFill>
                  <a:srgbClr val="3366FF"/>
                </a:solidFill>
              </a:rPr>
              <a:t> </a:t>
            </a:r>
            <a:r>
              <a:rPr lang="it-IT" sz="2000" b="1" dirty="0">
                <a:solidFill>
                  <a:srgbClr val="3366FF"/>
                </a:solidFill>
              </a:rPr>
              <a:t>of </a:t>
            </a:r>
            <a:r>
              <a:rPr lang="it-IT" sz="2000" b="1" dirty="0" err="1" smtClean="0">
                <a:solidFill>
                  <a:srgbClr val="3366FF"/>
                </a:solidFill>
              </a:rPr>
              <a:t>very</a:t>
            </a:r>
            <a:r>
              <a:rPr lang="it-IT" sz="2000" b="1" dirty="0" smtClean="0">
                <a:solidFill>
                  <a:srgbClr val="3366FF"/>
                </a:solidFill>
              </a:rPr>
              <a:t> </a:t>
            </a:r>
            <a:r>
              <a:rPr lang="it-IT" sz="2000" b="1" dirty="0">
                <a:solidFill>
                  <a:srgbClr val="3366FF"/>
                </a:solidFill>
              </a:rPr>
              <a:t>intense </a:t>
            </a:r>
            <a:r>
              <a:rPr lang="it-IT" sz="2000" b="1" dirty="0" err="1">
                <a:solidFill>
                  <a:srgbClr val="3366FF"/>
                </a:solidFill>
              </a:rPr>
              <a:t>multibunch</a:t>
            </a:r>
            <a:r>
              <a:rPr lang="it-IT" sz="2000" b="1" dirty="0">
                <a:solidFill>
                  <a:srgbClr val="3366FF"/>
                </a:solidFill>
              </a:rPr>
              <a:t> </a:t>
            </a:r>
            <a:r>
              <a:rPr lang="it-IT" sz="2000" b="1" dirty="0" err="1">
                <a:solidFill>
                  <a:srgbClr val="3366FF"/>
                </a:solidFill>
              </a:rPr>
              <a:t>beams</a:t>
            </a:r>
            <a:r>
              <a:rPr lang="it-IT" sz="2000" dirty="0" smtClean="0">
                <a:solidFill>
                  <a:srgbClr val="3366FF"/>
                </a:solidFill>
              </a:rPr>
              <a:t>.</a:t>
            </a:r>
          </a:p>
          <a:p>
            <a:pPr algn="just" defTabSz="447675"/>
            <a:endParaRPr lang="it-IT" sz="2000" dirty="0" smtClean="0"/>
          </a:p>
          <a:p>
            <a:pPr defTabSz="447675"/>
            <a:r>
              <a:rPr lang="it-IT" sz="2000" dirty="0"/>
              <a:t>2</a:t>
            </a:r>
            <a:r>
              <a:rPr lang="it-IT" sz="2000" dirty="0" smtClean="0"/>
              <a:t>-	</a:t>
            </a:r>
            <a:r>
              <a:rPr lang="it-IT" sz="2000" dirty="0" err="1" smtClean="0">
                <a:solidFill>
                  <a:srgbClr val="3366FF"/>
                </a:solidFill>
              </a:rPr>
              <a:t>This</a:t>
            </a:r>
            <a:r>
              <a:rPr lang="it-IT" sz="2000" dirty="0" smtClean="0">
                <a:solidFill>
                  <a:srgbClr val="3366FF"/>
                </a:solidFill>
              </a:rPr>
              <a:t> </a:t>
            </a:r>
            <a:r>
              <a:rPr lang="it-IT" sz="2000" dirty="0" err="1">
                <a:solidFill>
                  <a:srgbClr val="3366FF"/>
                </a:solidFill>
              </a:rPr>
              <a:t>has</a:t>
            </a:r>
            <a:r>
              <a:rPr lang="it-IT" sz="2000" dirty="0">
                <a:solidFill>
                  <a:srgbClr val="3366FF"/>
                </a:solidFill>
              </a:rPr>
              <a:t> </a:t>
            </a:r>
            <a:r>
              <a:rPr lang="it-IT" sz="2000" dirty="0" err="1">
                <a:solidFill>
                  <a:srgbClr val="3366FF"/>
                </a:solidFill>
              </a:rPr>
              <a:t>become</a:t>
            </a:r>
            <a:r>
              <a:rPr lang="it-IT" sz="2000" dirty="0">
                <a:solidFill>
                  <a:srgbClr val="3366FF"/>
                </a:solidFill>
              </a:rPr>
              <a:t> </a:t>
            </a:r>
            <a:r>
              <a:rPr lang="it-IT" sz="2000" dirty="0" err="1">
                <a:solidFill>
                  <a:srgbClr val="3366FF"/>
                </a:solidFill>
              </a:rPr>
              <a:t>possible</a:t>
            </a:r>
            <a:r>
              <a:rPr lang="it-IT" sz="2000" dirty="0">
                <a:solidFill>
                  <a:srgbClr val="3366FF"/>
                </a:solidFill>
              </a:rPr>
              <a:t> due to </a:t>
            </a:r>
            <a:r>
              <a:rPr lang="it-IT" sz="2000" b="1" dirty="0" err="1">
                <a:solidFill>
                  <a:srgbClr val="3366FF"/>
                </a:solidFill>
              </a:rPr>
              <a:t>careful</a:t>
            </a:r>
            <a:r>
              <a:rPr lang="it-IT" sz="2000" b="1" dirty="0">
                <a:solidFill>
                  <a:srgbClr val="3366FF"/>
                </a:solidFill>
              </a:rPr>
              <a:t> design </a:t>
            </a:r>
            <a:r>
              <a:rPr lang="it-IT" sz="2000" dirty="0">
                <a:solidFill>
                  <a:srgbClr val="3366FF"/>
                </a:solidFill>
              </a:rPr>
              <a:t>of the </a:t>
            </a:r>
            <a:r>
              <a:rPr lang="it-IT" sz="2000" b="1" dirty="0" err="1">
                <a:solidFill>
                  <a:srgbClr val="3366FF"/>
                </a:solidFill>
              </a:rPr>
              <a:t>low</a:t>
            </a:r>
            <a:r>
              <a:rPr lang="it-IT" sz="2000" b="1" dirty="0">
                <a:solidFill>
                  <a:srgbClr val="3366FF"/>
                </a:solidFill>
              </a:rPr>
              <a:t> </a:t>
            </a:r>
            <a:r>
              <a:rPr lang="it-IT" sz="2000" b="1" dirty="0" err="1">
                <a:solidFill>
                  <a:srgbClr val="3366FF"/>
                </a:solidFill>
              </a:rPr>
              <a:t>impedance</a:t>
            </a:r>
            <a:r>
              <a:rPr lang="it-IT" sz="2000" b="1" dirty="0">
                <a:solidFill>
                  <a:srgbClr val="3366FF"/>
                </a:solidFill>
              </a:rPr>
              <a:t> </a:t>
            </a:r>
            <a:r>
              <a:rPr lang="it-IT" sz="2000" b="1" dirty="0" err="1">
                <a:solidFill>
                  <a:srgbClr val="3366FF"/>
                </a:solidFill>
              </a:rPr>
              <a:t>vacuum</a:t>
            </a:r>
            <a:r>
              <a:rPr lang="it-IT" sz="2000" b="1" dirty="0">
                <a:solidFill>
                  <a:srgbClr val="3366FF"/>
                </a:solidFill>
              </a:rPr>
              <a:t> </a:t>
            </a:r>
            <a:r>
              <a:rPr lang="it-IT" sz="2000" b="1" dirty="0" smtClean="0">
                <a:solidFill>
                  <a:srgbClr val="3366FF"/>
                </a:solidFill>
              </a:rPr>
              <a:t>	</a:t>
            </a:r>
            <a:r>
              <a:rPr lang="it-IT" sz="2000" b="1" dirty="0" err="1" smtClean="0">
                <a:solidFill>
                  <a:srgbClr val="3366FF"/>
                </a:solidFill>
              </a:rPr>
              <a:t>chambers</a:t>
            </a:r>
            <a:r>
              <a:rPr lang="it-IT" sz="2000" b="1" dirty="0" smtClean="0">
                <a:solidFill>
                  <a:srgbClr val="3366FF"/>
                </a:solidFill>
              </a:rPr>
              <a:t> </a:t>
            </a:r>
            <a:r>
              <a:rPr lang="it-IT" sz="2000" b="1" dirty="0" err="1" smtClean="0">
                <a:solidFill>
                  <a:srgbClr val="3366FF"/>
                </a:solidFill>
              </a:rPr>
              <a:t>components</a:t>
            </a:r>
            <a:r>
              <a:rPr lang="it-IT" sz="2000" b="1" dirty="0" smtClean="0">
                <a:solidFill>
                  <a:srgbClr val="3366FF"/>
                </a:solidFill>
              </a:rPr>
              <a:t> </a:t>
            </a:r>
            <a:r>
              <a:rPr lang="it-IT" sz="2000" dirty="0" smtClean="0">
                <a:solidFill>
                  <a:srgbClr val="3366FF"/>
                </a:solidFill>
              </a:rPr>
              <a:t>and </a:t>
            </a:r>
            <a:r>
              <a:rPr lang="it-IT" sz="2000" b="1" dirty="0" err="1" smtClean="0">
                <a:solidFill>
                  <a:srgbClr val="3366FF"/>
                </a:solidFill>
              </a:rPr>
              <a:t>devices</a:t>
            </a:r>
            <a:r>
              <a:rPr lang="it-IT" sz="2000" b="1" dirty="0" smtClean="0">
                <a:solidFill>
                  <a:srgbClr val="3366FF"/>
                </a:solidFill>
              </a:rPr>
              <a:t> to </a:t>
            </a:r>
            <a:r>
              <a:rPr lang="it-IT" sz="2000" b="1" dirty="0" err="1" smtClean="0">
                <a:solidFill>
                  <a:srgbClr val="3366FF"/>
                </a:solidFill>
              </a:rPr>
              <a:t>cope</a:t>
            </a:r>
            <a:r>
              <a:rPr lang="it-IT" sz="2000" b="1" dirty="0" smtClean="0">
                <a:solidFill>
                  <a:srgbClr val="3366FF"/>
                </a:solidFill>
              </a:rPr>
              <a:t> with </a:t>
            </a:r>
            <a:r>
              <a:rPr lang="it-IT" sz="2000" b="1" dirty="0" err="1" smtClean="0">
                <a:solidFill>
                  <a:srgbClr val="3366FF"/>
                </a:solidFill>
              </a:rPr>
              <a:t>beam</a:t>
            </a:r>
            <a:r>
              <a:rPr lang="it-IT" sz="2000" b="1" dirty="0" smtClean="0">
                <a:solidFill>
                  <a:srgbClr val="3366FF"/>
                </a:solidFill>
              </a:rPr>
              <a:t> </a:t>
            </a:r>
            <a:r>
              <a:rPr lang="it-IT" sz="2000" b="1" dirty="0" err="1">
                <a:solidFill>
                  <a:srgbClr val="3366FF"/>
                </a:solidFill>
              </a:rPr>
              <a:t>instabilities</a:t>
            </a:r>
            <a:r>
              <a:rPr lang="it-IT" sz="2000" dirty="0">
                <a:solidFill>
                  <a:srgbClr val="3366FF"/>
                </a:solidFill>
              </a:rPr>
              <a:t>. </a:t>
            </a:r>
            <a:endParaRPr lang="it-IT" sz="2000" dirty="0" smtClean="0">
              <a:solidFill>
                <a:srgbClr val="3366FF"/>
              </a:solidFill>
            </a:endParaRPr>
          </a:p>
          <a:p>
            <a:pPr algn="just" defTabSz="447675"/>
            <a:endParaRPr lang="it-IT" sz="2000" dirty="0">
              <a:solidFill>
                <a:srgbClr val="3366FF"/>
              </a:solidFill>
            </a:endParaRPr>
          </a:p>
          <a:p>
            <a:pPr defTabSz="447675"/>
            <a:r>
              <a:rPr lang="it-IT" sz="2000" dirty="0"/>
              <a:t>3</a:t>
            </a:r>
            <a:r>
              <a:rPr lang="it-IT" sz="2000" dirty="0" smtClean="0"/>
              <a:t>-	The </a:t>
            </a:r>
            <a:r>
              <a:rPr lang="it-IT" sz="2000" dirty="0" err="1" smtClean="0"/>
              <a:t>proper</a:t>
            </a:r>
            <a:r>
              <a:rPr lang="it-IT" sz="2000" dirty="0" smtClean="0"/>
              <a:t> design of </a:t>
            </a:r>
            <a:r>
              <a:rPr lang="it-IT" sz="2000" dirty="0" err="1" smtClean="0"/>
              <a:t>all</a:t>
            </a:r>
            <a:r>
              <a:rPr lang="it-IT" sz="2000" dirty="0" smtClean="0"/>
              <a:t> </a:t>
            </a:r>
            <a:r>
              <a:rPr lang="it-IT" sz="2000" dirty="0" err="1" smtClean="0"/>
              <a:t>these</a:t>
            </a:r>
            <a:r>
              <a:rPr lang="it-IT" sz="2000" dirty="0" smtClean="0"/>
              <a:t> machine </a:t>
            </a:r>
            <a:r>
              <a:rPr lang="it-IT" sz="2000" dirty="0" err="1" smtClean="0"/>
              <a:t>components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one</a:t>
            </a:r>
            <a:r>
              <a:rPr lang="it-IT" sz="2000" dirty="0" smtClean="0"/>
              <a:t> of the </a:t>
            </a:r>
            <a:r>
              <a:rPr lang="it-IT" sz="2000" b="1" dirty="0" err="1" smtClean="0"/>
              <a:t>key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issue</a:t>
            </a:r>
            <a:r>
              <a:rPr lang="it-IT" sz="2000" b="1" dirty="0" smtClean="0"/>
              <a:t> </a:t>
            </a:r>
            <a:r>
              <a:rPr lang="it-IT" sz="2000" dirty="0" smtClean="0"/>
              <a:t>for the 	</a:t>
            </a:r>
            <a:r>
              <a:rPr lang="it-IT" sz="2000" b="1" dirty="0" smtClean="0"/>
              <a:t>success of future </a:t>
            </a:r>
            <a:r>
              <a:rPr lang="it-IT" sz="2000" b="1" dirty="0" err="1"/>
              <a:t>particle</a:t>
            </a:r>
            <a:r>
              <a:rPr lang="it-IT" sz="2000" b="1" dirty="0"/>
              <a:t> </a:t>
            </a:r>
            <a:r>
              <a:rPr lang="it-IT" sz="2000" b="1" dirty="0" err="1" smtClean="0"/>
              <a:t>colliders</a:t>
            </a:r>
            <a:r>
              <a:rPr lang="it-IT" sz="2000" b="1" dirty="0" smtClean="0"/>
              <a:t>.</a:t>
            </a:r>
            <a:endParaRPr lang="it-IT" sz="2000" dirty="0"/>
          </a:p>
        </p:txBody>
      </p:sp>
      <p:sp>
        <p:nvSpPr>
          <p:cNvPr id="4" name="Rettangolo 3"/>
          <p:cNvSpPr/>
          <p:nvPr/>
        </p:nvSpPr>
        <p:spPr>
          <a:xfrm>
            <a:off x="2267744" y="20204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cap="all" dirty="0" smtClean="0"/>
              <a:t>CONCLUSIONS</a:t>
            </a:r>
            <a:endParaRPr lang="en-US" sz="3200" cap="all" dirty="0"/>
          </a:p>
        </p:txBody>
      </p:sp>
      <p:sp>
        <p:nvSpPr>
          <p:cNvPr id="7" name="矩形 6"/>
          <p:cNvSpPr/>
          <p:nvPr/>
        </p:nvSpPr>
        <p:spPr>
          <a:xfrm>
            <a:off x="7704170" y="10992"/>
            <a:ext cx="143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i="1" dirty="0"/>
              <a:t>David </a:t>
            </a:r>
            <a:r>
              <a:rPr lang="it-IT" altLang="zh-CN" i="1" dirty="0" err="1"/>
              <a:t>Alesini</a:t>
            </a:r>
            <a:r>
              <a:rPr lang="it-IT" altLang="zh-CN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26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99512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600" dirty="0" smtClean="0"/>
              <a:t>Consideration of CEPC Cryogenics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059582"/>
            <a:ext cx="4896544" cy="374441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750"/>
              </a:spcBef>
              <a:buNone/>
              <a:defRPr/>
            </a:pPr>
            <a:r>
              <a:rPr lang="en-US" altLang="zh-CN" sz="1800" dirty="0">
                <a:solidFill>
                  <a:srgbClr val="FF0000"/>
                </a:solidFill>
              </a:rPr>
              <a:t>Booster ring: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ja-JP" sz="1800" dirty="0"/>
              <a:t>1.3 GHz 9-cell cavities</a:t>
            </a:r>
            <a:r>
              <a:rPr lang="en-GB" altLang="zh-CN" sz="1800" dirty="0"/>
              <a:t>, 96 cavities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zh-CN" sz="1800" dirty="0"/>
              <a:t>12 </a:t>
            </a:r>
            <a:r>
              <a:rPr lang="en-GB" altLang="zh-CN" sz="1800" dirty="0" err="1"/>
              <a:t>cryomodules</a:t>
            </a:r>
            <a:endParaRPr lang="en-GB" altLang="zh-CN" sz="1800" dirty="0"/>
          </a:p>
          <a:p>
            <a:pPr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3 </a:t>
            </a:r>
            <a:r>
              <a:rPr lang="en-US" altLang="zh-CN" sz="1800" dirty="0" err="1"/>
              <a:t>cryomodules</a:t>
            </a:r>
            <a:r>
              <a:rPr lang="en-US" altLang="zh-CN" sz="1800" dirty="0"/>
              <a:t>/each station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Temperature: 2K/31mbar</a:t>
            </a:r>
          </a:p>
          <a:p>
            <a:pPr marL="514350" lvl="1" indent="-171450">
              <a:lnSpc>
                <a:spcPct val="90000"/>
              </a:lnSpc>
              <a:buClr>
                <a:srgbClr val="97CDCC"/>
              </a:buClr>
              <a:buSzPct val="150000"/>
              <a:buFont typeface="Wingdings" panose="05000000000000000000" pitchFamily="2" charset="2"/>
              <a:buChar char="ü"/>
              <a:defRPr/>
            </a:pPr>
            <a:endParaRPr lang="en-US" altLang="zh-CN" sz="1800" dirty="0">
              <a:solidFill>
                <a:srgbClr val="003399"/>
              </a:solidFill>
            </a:endParaRPr>
          </a:p>
          <a:p>
            <a:pPr marL="0" lvl="1" indent="0">
              <a:lnSpc>
                <a:spcPct val="90000"/>
              </a:lnSpc>
              <a:spcBef>
                <a:spcPts val="375"/>
              </a:spcBef>
              <a:buClr>
                <a:prstClr val="black"/>
              </a:buClr>
              <a:buSzPct val="100000"/>
              <a:buNone/>
              <a:defRPr/>
            </a:pPr>
            <a:r>
              <a:rPr lang="en-US" altLang="zh-CN" sz="1800" dirty="0">
                <a:solidFill>
                  <a:srgbClr val="FF0000"/>
                </a:solidFill>
              </a:rPr>
              <a:t>Collider ring: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ja-JP" sz="1800" dirty="0"/>
              <a:t>650MHz 2-cell cavities</a:t>
            </a:r>
            <a:r>
              <a:rPr lang="en-GB" altLang="zh-CN" sz="1800" dirty="0"/>
              <a:t>, 240 cavities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zh-CN" sz="1800" dirty="0"/>
              <a:t>40 </a:t>
            </a:r>
            <a:r>
              <a:rPr lang="en-GB" altLang="zh-CN" sz="1800" dirty="0" err="1" smtClean="0"/>
              <a:t>cryomodules</a:t>
            </a:r>
            <a:endParaRPr lang="en-GB" altLang="zh-CN" sz="1800" dirty="0"/>
          </a:p>
          <a:p>
            <a:pPr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10 </a:t>
            </a:r>
            <a:r>
              <a:rPr lang="en-US" altLang="zh-CN" sz="1800" dirty="0" err="1"/>
              <a:t>cryomodules</a:t>
            </a:r>
            <a:r>
              <a:rPr lang="en-US" altLang="zh-CN" sz="1800" dirty="0"/>
              <a:t>/each station 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Temperature: 2K/31mbar</a:t>
            </a:r>
          </a:p>
          <a:p>
            <a:pPr>
              <a:defRPr/>
            </a:pPr>
            <a:endParaRPr lang="zh-CN" altLang="en-US" sz="1800" dirty="0"/>
          </a:p>
        </p:txBody>
      </p:sp>
      <p:pic>
        <p:nvPicPr>
          <p:cNvPr id="18436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56" y="1203598"/>
            <a:ext cx="462564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739167" y="10992"/>
            <a:ext cx="1369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i="1" dirty="0" err="1" smtClean="0"/>
              <a:t>Shaopeng</a:t>
            </a:r>
            <a:r>
              <a:rPr lang="it-IT" altLang="zh-CN" i="1" dirty="0" smtClean="0"/>
              <a:t> Li </a:t>
            </a:r>
            <a:endParaRPr lang="it-IT" altLang="zh-CN" i="1" dirty="0"/>
          </a:p>
        </p:txBody>
      </p:sp>
    </p:spTree>
    <p:extLst>
      <p:ext uri="{BB962C8B-B14F-4D97-AF65-F5344CB8AC3E}">
        <p14:creationId xmlns:p14="http://schemas.microsoft.com/office/powerpoint/2010/main" val="28001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06D35B-E91C-4B8F-AB40-A6E3A8CF7083}"/>
              </a:ext>
            </a:extLst>
          </p:cNvPr>
          <p:cNvSpPr txBox="1"/>
          <p:nvPr/>
        </p:nvSpPr>
        <p:spPr>
          <a:xfrm>
            <a:off x="304800" y="192121"/>
            <a:ext cx="7291536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CEPC Power Consumption – CDR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CAEB1E-943D-43ED-BA34-7BD747D7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619FDC-13DB-45BE-8DA8-9B1790BC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Rome Workshop, 5/25/2018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4">
            <a:extLst>
              <a:ext uri="{FF2B5EF4-FFF2-40B4-BE49-F238E27FC236}">
                <a16:creationId xmlns="" xmlns:a16="http://schemas.microsoft.com/office/drawing/2014/main" id="{E9C790A2-4F07-4C2C-8055-A8B6B66BB0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0580"/>
            <a:ext cx="8305800" cy="312852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D4498784-7638-422F-B116-21EA1A74D4FA}"/>
              </a:ext>
            </a:extLst>
          </p:cNvPr>
          <p:cNvSpPr/>
          <p:nvPr/>
        </p:nvSpPr>
        <p:spPr>
          <a:xfrm>
            <a:off x="3124200" y="1850688"/>
            <a:ext cx="7620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1DB06C26-A5E6-43AB-9F1B-7FA78DCC7462}"/>
              </a:ext>
            </a:extLst>
          </p:cNvPr>
          <p:cNvSpPr/>
          <p:nvPr/>
        </p:nvSpPr>
        <p:spPr>
          <a:xfrm>
            <a:off x="7924800" y="3957942"/>
            <a:ext cx="914400" cy="285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0976926A-E364-47D7-9614-7E2C6F4EE8E7}"/>
              </a:ext>
            </a:extLst>
          </p:cNvPr>
          <p:cNvSpPr/>
          <p:nvPr/>
        </p:nvSpPr>
        <p:spPr>
          <a:xfrm>
            <a:off x="3124200" y="2500008"/>
            <a:ext cx="7620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3DB9DB2-5D93-45CE-B4BA-4DC97C357FE1}"/>
              </a:ext>
            </a:extLst>
          </p:cNvPr>
          <p:cNvSpPr/>
          <p:nvPr/>
        </p:nvSpPr>
        <p:spPr>
          <a:xfrm>
            <a:off x="3762074" y="739602"/>
            <a:ext cx="1619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Table A3.9: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9CFE714-FAC5-4BF8-9D86-30FB568DD861}"/>
              </a:ext>
            </a:extLst>
          </p:cNvPr>
          <p:cNvSpPr txBox="1"/>
          <p:nvPr/>
        </p:nvSpPr>
        <p:spPr>
          <a:xfrm>
            <a:off x="4419600" y="4343400"/>
            <a:ext cx="381000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 plug efficiency = 23%</a:t>
            </a:r>
          </a:p>
        </p:txBody>
      </p:sp>
      <p:sp>
        <p:nvSpPr>
          <p:cNvPr id="13" name="矩形 12"/>
          <p:cNvSpPr/>
          <p:nvPr/>
        </p:nvSpPr>
        <p:spPr>
          <a:xfrm>
            <a:off x="7707104" y="10992"/>
            <a:ext cx="1433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i="1" dirty="0" err="1" smtClean="0"/>
              <a:t>Weiren</a:t>
            </a:r>
            <a:r>
              <a:rPr lang="it-IT" altLang="zh-CN" i="1" dirty="0" smtClean="0"/>
              <a:t> Zhou </a:t>
            </a:r>
            <a:endParaRPr lang="it-IT" altLang="zh-CN" i="1" dirty="0"/>
          </a:p>
        </p:txBody>
      </p:sp>
    </p:spTree>
    <p:extLst>
      <p:ext uri="{BB962C8B-B14F-4D97-AF65-F5344CB8AC3E}">
        <p14:creationId xmlns:p14="http://schemas.microsoft.com/office/powerpoint/2010/main" val="51738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4335D7C-67E5-4130-9195-42293EF2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5912A4-B18A-427E-A84F-537BE1D2C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2" y="114300"/>
            <a:ext cx="8807448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D647F8-4B6C-4689-991B-8D72C7F6255B}"/>
              </a:ext>
            </a:extLst>
          </p:cNvPr>
          <p:cNvSpPr txBox="1"/>
          <p:nvPr/>
        </p:nvSpPr>
        <p:spPr>
          <a:xfrm>
            <a:off x="1447800" y="236237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D2FD2D14-7FC4-4A30-833E-DAF41DEF2FCB}"/>
              </a:ext>
            </a:extLst>
          </p:cNvPr>
          <p:cNvSpPr/>
          <p:nvPr/>
        </p:nvSpPr>
        <p:spPr>
          <a:xfrm>
            <a:off x="6191250" y="3771900"/>
            <a:ext cx="59055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AE490FF-7661-4DD1-AC2E-4D21C747434C}"/>
              </a:ext>
            </a:extLst>
          </p:cNvPr>
          <p:cNvSpPr/>
          <p:nvPr/>
        </p:nvSpPr>
        <p:spPr>
          <a:xfrm>
            <a:off x="6191250" y="2628900"/>
            <a:ext cx="590550" cy="171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9898E16-FC9A-4694-B9B1-3096910B0A93}"/>
              </a:ext>
            </a:extLst>
          </p:cNvPr>
          <p:cNvSpPr/>
          <p:nvPr/>
        </p:nvSpPr>
        <p:spPr>
          <a:xfrm>
            <a:off x="6191250" y="2315184"/>
            <a:ext cx="590550" cy="171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D2E78FC-9F8D-41E6-A92D-5AD9C77CD41A}"/>
              </a:ext>
            </a:extLst>
          </p:cNvPr>
          <p:cNvSpPr/>
          <p:nvPr/>
        </p:nvSpPr>
        <p:spPr>
          <a:xfrm>
            <a:off x="6191250" y="2971800"/>
            <a:ext cx="590550" cy="171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CF56BBF-FD39-4AF6-AC4F-361190BF19FE}"/>
              </a:ext>
            </a:extLst>
          </p:cNvPr>
          <p:cNvSpPr txBox="1"/>
          <p:nvPr/>
        </p:nvSpPr>
        <p:spPr>
          <a:xfrm>
            <a:off x="7092280" y="1059582"/>
            <a:ext cx="1905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FCC-</a:t>
            </a:r>
            <a:r>
              <a:rPr lang="en-US" sz="4000" b="1" dirty="0" err="1">
                <a:solidFill>
                  <a:srgbClr val="FF0000"/>
                </a:solidFill>
              </a:rPr>
              <a:t>ee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07104" y="10992"/>
            <a:ext cx="1433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i="1" dirty="0" err="1" smtClean="0"/>
              <a:t>Weiren</a:t>
            </a:r>
            <a:r>
              <a:rPr lang="it-IT" altLang="zh-CN" i="1" dirty="0" smtClean="0"/>
              <a:t> Zhou </a:t>
            </a:r>
            <a:endParaRPr lang="it-IT" altLang="zh-CN" i="1" dirty="0"/>
          </a:p>
        </p:txBody>
      </p:sp>
    </p:spTree>
    <p:extLst>
      <p:ext uri="{BB962C8B-B14F-4D97-AF65-F5344CB8AC3E}">
        <p14:creationId xmlns:p14="http://schemas.microsoft.com/office/powerpoint/2010/main" val="3632577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228601"/>
            <a:ext cx="750756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ahoma" pitchFamily="34" charset="0"/>
              </a:rPr>
              <a:t>Power Summary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ahoma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04800" y="812800"/>
            <a:ext cx="8534400" cy="3816350"/>
          </a:xfrm>
          <a:prstGeom prst="rect">
            <a:avLst/>
          </a:prstGeom>
        </p:spPr>
        <p:txBody>
          <a:bodyPr vert="horz" lIns="91420" tIns="45711" rIns="91420" bIns="45711" rtlCol="0">
            <a:noAutofit/>
          </a:bodyPr>
          <a:lstStyle/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Future colliders,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either circular or linear, require hundreds MW of power.</a:t>
            </a:r>
          </a:p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Circular ones more so because of synchrotron radiation. </a:t>
            </a:r>
          </a:p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kern="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But circular ones provide higher luminosity and more IPs, so the power per unit luminosity is actually lower.</a:t>
            </a:r>
          </a:p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The power suckers are RF and magnet.</a:t>
            </a:r>
          </a:p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kern="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Klystron efficiency is the key to reduce RF power.</a:t>
            </a:r>
          </a:p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2-in-1 design reduces magnet power by half</a:t>
            </a:r>
          </a:p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Quadrupole is the main consumer of power. Optimization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between construction cost and operation cost has been carried out, but may have room for further improvement.</a:t>
            </a:r>
          </a:p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kern="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To make CEPC greener, permanent magnets will be employed in the two </a:t>
            </a:r>
            <a:r>
              <a:rPr lang="en-US" sz="1600" kern="0" dirty="0" err="1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linac</a:t>
            </a:r>
            <a:r>
              <a:rPr lang="en-US" sz="1600" kern="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-booster transfer lines (similar to the </a:t>
            </a:r>
            <a:r>
              <a:rPr lang="en-US" sz="1600" kern="0" dirty="0" err="1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Fermilab</a:t>
            </a:r>
            <a:r>
              <a:rPr lang="en-US" sz="1600" kern="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MI-8 line).</a:t>
            </a:r>
          </a:p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kern="0" dirty="0">
                <a:solidFill>
                  <a:srgbClr val="FF0000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The required wall plug efficiency (23%) for CEPC is a tall order.</a:t>
            </a:r>
          </a:p>
          <a:p>
            <a:pPr marL="342829" marR="0" lvl="0" indent="-34282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Innovative thinking and ideas are welcome.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C786928-D75A-4289-AD14-E27D95F31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W. Chou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1C5FF2C-9555-4A90-8A68-ACFB5377B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CAS, 22/02/2018, Zurich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1EECCCD-2985-4860-80DB-D8470E3C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707104" y="10992"/>
            <a:ext cx="1433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i="1" dirty="0" err="1" smtClean="0"/>
              <a:t>Weiren</a:t>
            </a:r>
            <a:r>
              <a:rPr lang="it-IT" altLang="zh-CN" i="1" dirty="0" smtClean="0"/>
              <a:t> Zhou </a:t>
            </a:r>
            <a:endParaRPr lang="it-IT" altLang="zh-CN" i="1" dirty="0"/>
          </a:p>
        </p:txBody>
      </p:sp>
    </p:spTree>
    <p:extLst>
      <p:ext uri="{BB962C8B-B14F-4D97-AF65-F5344CB8AC3E}">
        <p14:creationId xmlns:p14="http://schemas.microsoft.com/office/powerpoint/2010/main" val="399626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83" y="2998775"/>
            <a:ext cx="3205093" cy="110028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0095" y="1203598"/>
            <a:ext cx="8863239" cy="1747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FF0000"/>
                </a:solidFill>
                <a:ea typeface="黑体" panose="02010609060101010101" pitchFamily="49" charset="-122"/>
              </a:rPr>
              <a:t>Goal</a:t>
            </a:r>
            <a:r>
              <a:rPr lang="zh-CN" altLang="en-US" sz="1400" dirty="0" smtClean="0">
                <a:solidFill>
                  <a:srgbClr val="FF0000"/>
                </a:solidFill>
                <a:ea typeface="黑体" panose="02010609060101010101" pitchFamily="49" charset="-122"/>
              </a:rPr>
              <a:t>：</a:t>
            </a:r>
            <a:endParaRPr lang="en-US" altLang="zh-CN" sz="1400" dirty="0" smtClean="0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pPr marL="342900" indent="-342900" algn="just">
              <a:lnSpc>
                <a:spcPct val="110000"/>
              </a:lnSpc>
              <a:buFont typeface="+mj-lt"/>
              <a:buAutoNum type="alphaLcParenR"/>
            </a:pPr>
            <a:r>
              <a:rPr lang="en-US" altLang="zh-CN" sz="1400" dirty="0" smtClean="0">
                <a:ea typeface="黑体" panose="02010609060101010101" pitchFamily="49" charset="-122"/>
              </a:rPr>
              <a:t>1) </a:t>
            </a:r>
            <a:r>
              <a:rPr lang="en-US" altLang="zh-CN" sz="1400" dirty="0">
                <a:ea typeface="黑体" panose="02010609060101010101" pitchFamily="49" charset="-122"/>
              </a:rPr>
              <a:t>T</a:t>
            </a:r>
            <a:r>
              <a:rPr lang="en-US" altLang="zh-CN" sz="1400" dirty="0" smtClean="0">
                <a:ea typeface="黑体" panose="02010609060101010101" pitchFamily="49" charset="-122"/>
              </a:rPr>
              <a:t>o increase the </a:t>
            </a:r>
            <a:r>
              <a:rPr lang="en-US" altLang="zh-CN" sz="1400" dirty="0" err="1" smtClean="0">
                <a:ea typeface="黑体" panose="02010609060101010101" pitchFamily="49" charset="-122"/>
              </a:rPr>
              <a:t>J</a:t>
            </a:r>
            <a:r>
              <a:rPr lang="en-US" altLang="zh-CN" sz="1400" baseline="-25000" dirty="0" err="1" smtClean="0">
                <a:ea typeface="黑体" panose="02010609060101010101" pitchFamily="49" charset="-122"/>
              </a:rPr>
              <a:t>c</a:t>
            </a:r>
            <a:r>
              <a:rPr lang="en-US" altLang="zh-CN" sz="1400" dirty="0" smtClean="0">
                <a:ea typeface="黑体" panose="02010609060101010101" pitchFamily="49" charset="-122"/>
              </a:rPr>
              <a:t> of </a:t>
            </a:r>
            <a:r>
              <a:rPr lang="en-US" altLang="zh-CN" sz="1400" dirty="0" smtClean="0">
                <a:solidFill>
                  <a:srgbClr val="FF0000"/>
                </a:solidFill>
                <a:ea typeface="黑体" panose="02010609060101010101" pitchFamily="49" charset="-122"/>
              </a:rPr>
              <a:t>iron-based superconductor (</a:t>
            </a:r>
            <a:r>
              <a:rPr lang="en-US" altLang="zh-CN" sz="14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IBS)</a:t>
            </a:r>
            <a:r>
              <a:rPr lang="en-US" altLang="zh-CN" sz="1400" dirty="0" smtClean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1400" dirty="0" smtClean="0">
                <a:ea typeface="黑体" panose="02010609060101010101" pitchFamily="49" charset="-122"/>
              </a:rPr>
              <a:t>by 10 times, reduce the cost to </a:t>
            </a:r>
            <a:r>
              <a:rPr lang="en-US" altLang="zh-CN" sz="1400" b="1" dirty="0" smtClean="0">
                <a:ea typeface="黑体" panose="02010609060101010101" pitchFamily="49" charset="-122"/>
              </a:rPr>
              <a:t>20 Rmb/</a:t>
            </a:r>
            <a:r>
              <a:rPr lang="en-US" altLang="zh-CN" sz="1400" b="1" dirty="0" err="1" smtClean="0">
                <a:ea typeface="黑体" panose="02010609060101010101" pitchFamily="49" charset="-122"/>
              </a:rPr>
              <a:t>kAm</a:t>
            </a:r>
            <a:r>
              <a:rPr lang="en-US" altLang="zh-CN" sz="1400" b="1" dirty="0" smtClean="0">
                <a:ea typeface="黑体" panose="02010609060101010101" pitchFamily="49" charset="-122"/>
              </a:rPr>
              <a:t> @ 12T &amp; 4.2K</a:t>
            </a:r>
            <a:r>
              <a:rPr lang="en-US" altLang="zh-CN" sz="1400" dirty="0" smtClean="0">
                <a:ea typeface="黑体" panose="02010609060101010101" pitchFamily="49" charset="-122"/>
              </a:rPr>
              <a:t>, and realize the industrialization of the conductor; 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lphaLcParenR"/>
            </a:pPr>
            <a:r>
              <a:rPr lang="en-US" altLang="zh-CN" sz="1400" dirty="0" smtClean="0">
                <a:ea typeface="黑体" panose="02010609060101010101" pitchFamily="49" charset="-122"/>
              </a:rPr>
              <a:t>2) To reduce the cost of </a:t>
            </a:r>
            <a:r>
              <a:rPr lang="en-US" altLang="zh-CN" sz="1400" b="1" dirty="0" err="1" smtClean="0">
                <a:solidFill>
                  <a:srgbClr val="FF0000"/>
                </a:solidFill>
                <a:ea typeface="黑体" panose="02010609060101010101" pitchFamily="49" charset="-122"/>
              </a:rPr>
              <a:t>ReBCO</a:t>
            </a:r>
            <a:r>
              <a:rPr lang="en-US" altLang="zh-CN" sz="14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 and Bi-2212 </a:t>
            </a:r>
            <a:r>
              <a:rPr lang="en-US" altLang="zh-CN" sz="1400" dirty="0" smtClean="0">
                <a:ea typeface="黑体" panose="02010609060101010101" pitchFamily="49" charset="-122"/>
              </a:rPr>
              <a:t>conductors to </a:t>
            </a:r>
            <a:r>
              <a:rPr lang="en-US" altLang="zh-CN" sz="1400" dirty="0">
                <a:ea typeface="黑体" panose="02010609060101010101" pitchFamily="49" charset="-122"/>
              </a:rPr>
              <a:t>20 Rmb/</a:t>
            </a:r>
            <a:r>
              <a:rPr lang="en-US" altLang="zh-CN" sz="1400" dirty="0" err="1">
                <a:ea typeface="黑体" panose="02010609060101010101" pitchFamily="49" charset="-122"/>
              </a:rPr>
              <a:t>kAm</a:t>
            </a:r>
            <a:r>
              <a:rPr lang="en-US" altLang="zh-CN" sz="1400" dirty="0">
                <a:ea typeface="黑体" panose="02010609060101010101" pitchFamily="49" charset="-122"/>
              </a:rPr>
              <a:t> @ 12T </a:t>
            </a:r>
            <a:r>
              <a:rPr lang="en-US" altLang="zh-CN" sz="1400" dirty="0" smtClean="0">
                <a:ea typeface="黑体" panose="02010609060101010101" pitchFamily="49" charset="-122"/>
              </a:rPr>
              <a:t>&amp; 4.2K; 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lphaLcParenR"/>
            </a:pPr>
            <a:r>
              <a:rPr lang="en-US" altLang="zh-CN" sz="1400" dirty="0" smtClean="0">
                <a:ea typeface="黑体" panose="02010609060101010101" pitchFamily="49" charset="-122"/>
              </a:rPr>
              <a:t>3) Realization and Industrialization of IBS </a:t>
            </a:r>
            <a:r>
              <a:rPr lang="en-US" altLang="zh-CN" sz="1400" dirty="0" smtClean="0">
                <a:solidFill>
                  <a:srgbClr val="FF0000"/>
                </a:solidFill>
                <a:ea typeface="黑体" panose="02010609060101010101" pitchFamily="49" charset="-122"/>
              </a:rPr>
              <a:t>magnets and SRF cavities</a:t>
            </a:r>
            <a:r>
              <a:rPr lang="en-US" altLang="zh-CN" sz="1400" dirty="0" smtClean="0">
                <a:ea typeface="黑体" panose="02010609060101010101" pitchFamily="49" charset="-122"/>
              </a:rPr>
              <a:t>.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Working </a:t>
            </a:r>
            <a:r>
              <a:rPr lang="en-US" altLang="zh-CN" sz="1400" b="1" dirty="0">
                <a:solidFill>
                  <a:srgbClr val="FF0000"/>
                </a:solidFill>
                <a:ea typeface="黑体" panose="02010609060101010101" pitchFamily="49" charset="-122"/>
              </a:rPr>
              <a:t>groups</a:t>
            </a:r>
            <a:r>
              <a:rPr lang="zh-CN" altLang="en-US" sz="1400" dirty="0" smtClean="0">
                <a:solidFill>
                  <a:srgbClr val="FF0000"/>
                </a:solidFill>
                <a:ea typeface="黑体" panose="02010609060101010101" pitchFamily="49" charset="-122"/>
              </a:rPr>
              <a:t>：</a:t>
            </a:r>
            <a:r>
              <a:rPr lang="en-US" altLang="zh-CN" sz="1400" dirty="0" smtClean="0">
                <a:ea typeface="黑体" panose="02010609060101010101" pitchFamily="49" charset="-122"/>
              </a:rPr>
              <a:t>1) </a:t>
            </a:r>
            <a:r>
              <a:rPr lang="en-US" altLang="zh-CN" sz="1400" b="1" dirty="0" smtClean="0">
                <a:ea typeface="黑体" panose="02010609060101010101" pitchFamily="49" charset="-122"/>
              </a:rPr>
              <a:t>Fundamental sciences </a:t>
            </a:r>
            <a:r>
              <a:rPr lang="en-US" altLang="zh-CN" sz="1400" dirty="0" smtClean="0">
                <a:ea typeface="黑体" panose="02010609060101010101" pitchFamily="49" charset="-122"/>
              </a:rPr>
              <a:t>study; 2) </a:t>
            </a:r>
            <a:r>
              <a:rPr lang="en-US" altLang="zh-CN" sz="1400" b="1" dirty="0" smtClean="0">
                <a:ea typeface="黑体" panose="02010609060101010101" pitchFamily="49" charset="-122"/>
              </a:rPr>
              <a:t>IBS </a:t>
            </a:r>
            <a:r>
              <a:rPr lang="en-US" altLang="zh-CN" sz="1400" dirty="0" smtClean="0">
                <a:ea typeface="黑体" panose="02010609060101010101" pitchFamily="49" charset="-122"/>
              </a:rPr>
              <a:t>conductor R&amp;D; 3) </a:t>
            </a:r>
            <a:r>
              <a:rPr lang="en-US" altLang="zh-CN" sz="1400" b="1" dirty="0" err="1" smtClean="0">
                <a:ea typeface="黑体" panose="02010609060101010101" pitchFamily="49" charset="-122"/>
              </a:rPr>
              <a:t>ReBCO</a:t>
            </a:r>
            <a:r>
              <a:rPr lang="en-US" altLang="zh-CN" sz="1400" dirty="0" smtClean="0">
                <a:ea typeface="黑体" panose="02010609060101010101" pitchFamily="49" charset="-122"/>
              </a:rPr>
              <a:t> conductor R&amp;D; 4) </a:t>
            </a:r>
            <a:r>
              <a:rPr lang="en-US" altLang="zh-CN" sz="1400" b="1" dirty="0" smtClean="0">
                <a:ea typeface="黑体" panose="02010609060101010101" pitchFamily="49" charset="-122"/>
              </a:rPr>
              <a:t>Bi-2212</a:t>
            </a:r>
            <a:r>
              <a:rPr lang="en-US" altLang="zh-CN" sz="1400" dirty="0" smtClean="0">
                <a:ea typeface="黑体" panose="02010609060101010101" pitchFamily="49" charset="-122"/>
              </a:rPr>
              <a:t> conductor R&amp;D; 5) </a:t>
            </a:r>
            <a:r>
              <a:rPr lang="en-US" altLang="zh-CN" sz="1400" b="1" dirty="0" smtClean="0">
                <a:ea typeface="黑体" panose="02010609060101010101" pitchFamily="49" charset="-122"/>
              </a:rPr>
              <a:t>Performance</a:t>
            </a:r>
            <a:r>
              <a:rPr lang="en-US" altLang="zh-CN" sz="1400" dirty="0" smtClean="0">
                <a:ea typeface="黑体" panose="02010609060101010101" pitchFamily="49" charset="-122"/>
              </a:rPr>
              <a:t> evaluation; 6) </a:t>
            </a:r>
            <a:r>
              <a:rPr lang="en-US" altLang="zh-CN" sz="1400" b="1" dirty="0" smtClean="0">
                <a:ea typeface="黑体" panose="02010609060101010101" pitchFamily="49" charset="-122"/>
              </a:rPr>
              <a:t>Magnet and SRF </a:t>
            </a:r>
            <a:r>
              <a:rPr lang="en-US" altLang="zh-CN" sz="1400" dirty="0" smtClean="0">
                <a:ea typeface="黑体" panose="02010609060101010101" pitchFamily="49" charset="-122"/>
              </a:rPr>
              <a:t>technology.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891898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ea typeface="宋体" pitchFamily="2" charset="-122"/>
                <a:cs typeface="Arial" panose="020B0604020202020204" pitchFamily="34" charset="0"/>
              </a:rPr>
              <a:t>HTS R&amp;D for </a:t>
            </a:r>
            <a:r>
              <a:rPr lang="en-US" altLang="zh-CN" sz="3200" dirty="0" err="1" smtClean="0">
                <a:ea typeface="宋体" pitchFamily="2" charset="-122"/>
                <a:cs typeface="Arial" panose="020B0604020202020204" pitchFamily="34" charset="0"/>
              </a:rPr>
              <a:t>SppC</a:t>
            </a:r>
            <a:endParaRPr lang="en-US" altLang="zh-CN" sz="3200" dirty="0"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64315" y="572336"/>
            <a:ext cx="8215370" cy="1191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6778" y="2998775"/>
            <a:ext cx="2322405" cy="11002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90" y="4099057"/>
            <a:ext cx="4020130" cy="9877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1095" y="4079007"/>
            <a:ext cx="2418785" cy="10078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11984" r="4954" b="9079"/>
          <a:stretch/>
        </p:blipFill>
        <p:spPr>
          <a:xfrm>
            <a:off x="3977523" y="4091296"/>
            <a:ext cx="2448914" cy="996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7"/>
          <a:stretch/>
        </p:blipFill>
        <p:spPr>
          <a:xfrm>
            <a:off x="1326291" y="1047414"/>
            <a:ext cx="3289137" cy="1930056"/>
          </a:xfrm>
          <a:prstGeom prst="rect">
            <a:avLst/>
          </a:prstGeom>
        </p:spPr>
      </p:pic>
      <p:sp>
        <p:nvSpPr>
          <p:cNvPr id="13" name="内容占位符 3"/>
          <p:cNvSpPr>
            <a:spLocks noGrp="1"/>
          </p:cNvSpPr>
          <p:nvPr>
            <p:ph idx="1"/>
          </p:nvPr>
        </p:nvSpPr>
        <p:spPr>
          <a:xfrm>
            <a:off x="288676" y="606535"/>
            <a:ext cx="8747819" cy="53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ts val="1700"/>
              </a:lnSpc>
              <a:buNone/>
            </a:pPr>
            <a:r>
              <a:rPr lang="en-US" altLang="zh-CN" sz="19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“</a:t>
            </a:r>
            <a:r>
              <a:rPr lang="en-US" altLang="zh-CN" sz="1800" b="1" i="1" dirty="0">
                <a:solidFill>
                  <a:srgbClr val="FF0000"/>
                </a:solidFill>
              </a:rPr>
              <a:t>Applied High Temperature Superconductor Collaboration </a:t>
            </a:r>
            <a:r>
              <a:rPr lang="en-US" altLang="zh-CN" sz="1800" b="1" i="1" dirty="0" smtClean="0">
                <a:solidFill>
                  <a:srgbClr val="FF0000"/>
                </a:solidFill>
              </a:rPr>
              <a:t>(AHTSC)” formed in </a:t>
            </a:r>
            <a:r>
              <a:rPr lang="en-US" altLang="zh-CN" sz="1800" b="1" i="1" dirty="0">
                <a:solidFill>
                  <a:srgbClr val="FF0000"/>
                </a:solidFill>
              </a:rPr>
              <a:t>Oct. </a:t>
            </a:r>
            <a:r>
              <a:rPr lang="en-US" altLang="zh-CN" sz="1800" b="1" i="1" dirty="0" smtClean="0">
                <a:solidFill>
                  <a:srgbClr val="FF0000"/>
                </a:solidFill>
              </a:rPr>
              <a:t>2016. Including 18 institutions and companies in China. Regular meeting every 3 months. </a:t>
            </a:r>
            <a:endParaRPr lang="en-US" altLang="zh-CN" sz="1800" b="1" i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5351" r="2406" b="6099"/>
          <a:stretch/>
        </p:blipFill>
        <p:spPr>
          <a:xfrm>
            <a:off x="5993971" y="3999713"/>
            <a:ext cx="2960459" cy="10652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40368" r="9583" b="9660"/>
          <a:stretch/>
        </p:blipFill>
        <p:spPr>
          <a:xfrm>
            <a:off x="5209497" y="3016848"/>
            <a:ext cx="3744932" cy="964618"/>
          </a:xfrm>
          <a:prstGeom prst="rect">
            <a:avLst/>
          </a:prstGeom>
        </p:spPr>
      </p:pic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/>
              <a:t>Q. XU, CEPC2018, Roma, May 23-26 2018</a:t>
            </a:r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B5448A9-C8ED-41A3-8BC0-F7F919544AC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4615428" y="1064839"/>
            <a:ext cx="2867032" cy="1923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4607167" y="1488911"/>
            <a:ext cx="286703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1200" b="1" kern="100" dirty="0">
                <a:cs typeface="Times New Roman" panose="02020603050405020304" pitchFamily="18" charset="0"/>
              </a:rPr>
              <a:t>Proposal </a:t>
            </a:r>
            <a:r>
              <a:rPr lang="en-US" altLang="zh-CN" sz="1200" b="1" kern="100" dirty="0" smtClean="0">
                <a:cs typeface="Times New Roman" panose="02020603050405020304" pitchFamily="18" charset="0"/>
              </a:rPr>
              <a:t>for</a:t>
            </a:r>
          </a:p>
          <a:p>
            <a:pPr algn="ctr">
              <a:spcAft>
                <a:spcPts val="0"/>
              </a:spcAft>
            </a:pPr>
            <a:r>
              <a:rPr lang="en-US" altLang="zh-CN" sz="1200" b="1" kern="100" dirty="0" smtClean="0">
                <a:cs typeface="Times New Roman" panose="02020603050405020304" pitchFamily="18" charset="0"/>
              </a:rPr>
              <a:t> </a:t>
            </a:r>
            <a:r>
              <a:rPr lang="en-US" altLang="zh-CN" sz="1200" b="1" kern="100" dirty="0">
                <a:cs typeface="Times New Roman" panose="02020603050405020304" pitchFamily="18" charset="0"/>
              </a:rPr>
              <a:t>Strategic Priority Research </a:t>
            </a:r>
            <a:r>
              <a:rPr lang="en-US" altLang="zh-CN" sz="1200" b="1" kern="100" dirty="0" smtClean="0">
                <a:cs typeface="Times New Roman" panose="02020603050405020304" pitchFamily="18" charset="0"/>
              </a:rPr>
              <a:t>Program</a:t>
            </a:r>
          </a:p>
          <a:p>
            <a:pPr algn="ctr">
              <a:spcAft>
                <a:spcPts val="0"/>
              </a:spcAft>
            </a:pPr>
            <a:r>
              <a:rPr lang="en-US" altLang="zh-CN" sz="1200" b="1" kern="100" dirty="0">
                <a:cs typeface="Times New Roman" panose="02020603050405020304" pitchFamily="18" charset="0"/>
              </a:rPr>
              <a:t>o</a:t>
            </a:r>
            <a:r>
              <a:rPr lang="en-US" altLang="zh-CN" sz="1200" b="1" kern="100" dirty="0" smtClean="0">
                <a:cs typeface="Times New Roman" panose="02020603050405020304" pitchFamily="18" charset="0"/>
              </a:rPr>
              <a:t>f Chinese Academy of Sciences (CAS)</a:t>
            </a:r>
          </a:p>
          <a:p>
            <a:pPr algn="ctr">
              <a:spcAft>
                <a:spcPts val="0"/>
              </a:spcAft>
            </a:pPr>
            <a:endParaRPr lang="en-US" altLang="zh-CN" sz="1200" b="1" kern="100" dirty="0"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CN" sz="1200" kern="100" dirty="0">
                <a:cs typeface="Times New Roman" panose="02020603050405020304" pitchFamily="18" charset="0"/>
              </a:rPr>
              <a:t>Science and Technology Frontier Research</a:t>
            </a:r>
          </a:p>
          <a:p>
            <a:pPr algn="ctr">
              <a:spcAft>
                <a:spcPts val="0"/>
              </a:spcAft>
            </a:pPr>
            <a:r>
              <a:rPr lang="en-US" altLang="zh-CN" sz="1200" kern="100" dirty="0">
                <a:cs typeface="Times New Roman" panose="02020603050405020304" pitchFamily="18" charset="0"/>
              </a:rPr>
              <a:t>for High Field Applications of High Temperature Superconductors</a:t>
            </a:r>
          </a:p>
          <a:p>
            <a:pPr algn="ctr">
              <a:spcAft>
                <a:spcPts val="0"/>
              </a:spcAft>
            </a:pPr>
            <a:endParaRPr lang="en-US" altLang="zh-CN" sz="1200" b="1" kern="100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CN" sz="1200" b="1" kern="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Ranked No. 1 in 7 candidates </a:t>
            </a:r>
          </a:p>
          <a:p>
            <a:pPr algn="ctr">
              <a:spcAft>
                <a:spcPts val="0"/>
              </a:spcAft>
            </a:pPr>
            <a:r>
              <a:rPr lang="en-US" altLang="zh-CN" sz="1200" b="1" kern="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by Academic Committee of CAS !</a:t>
            </a:r>
            <a:endParaRPr lang="en-US" altLang="zh-CN" sz="1200" b="1" kern="1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941653" y="16923"/>
            <a:ext cx="1202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i="1" dirty="0" err="1" smtClean="0"/>
              <a:t>Qingjin</a:t>
            </a:r>
            <a:r>
              <a:rPr lang="it-IT" altLang="zh-CN" i="1" dirty="0" smtClean="0"/>
              <a:t> </a:t>
            </a:r>
            <a:r>
              <a:rPr lang="it-IT" altLang="zh-CN" i="1" dirty="0" err="1" smtClean="0"/>
              <a:t>Xu</a:t>
            </a:r>
            <a:r>
              <a:rPr lang="it-IT" altLang="zh-CN" i="1" dirty="0" smtClean="0"/>
              <a:t> </a:t>
            </a:r>
            <a:endParaRPr lang="it-IT" altLang="zh-CN" i="1" dirty="0"/>
          </a:p>
        </p:txBody>
      </p:sp>
    </p:spTree>
    <p:extLst>
      <p:ext uri="{BB962C8B-B14F-4D97-AF65-F5344CB8AC3E}">
        <p14:creationId xmlns:p14="http://schemas.microsoft.com/office/powerpoint/2010/main" val="115854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3501" r="10556" b="4892"/>
          <a:stretch/>
        </p:blipFill>
        <p:spPr>
          <a:xfrm>
            <a:off x="2868650" y="2620901"/>
            <a:ext cx="3281998" cy="1398649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4315" y="572336"/>
            <a:ext cx="8215370" cy="1191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563888" y="3075806"/>
            <a:ext cx="2260781" cy="733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zh-CN" sz="1400" b="1" i="1" dirty="0" smtClean="0">
                <a:solidFill>
                  <a:srgbClr val="FF0000"/>
                </a:solidFill>
              </a:rPr>
              <a:t>10.2 T @ 4.2 K dipole field </a:t>
            </a:r>
          </a:p>
          <a:p>
            <a:pPr algn="ctr">
              <a:lnSpc>
                <a:spcPts val="1700"/>
              </a:lnSpc>
            </a:pPr>
            <a:r>
              <a:rPr lang="en-US" altLang="zh-CN" sz="1400" b="1" i="1" dirty="0" smtClean="0">
                <a:solidFill>
                  <a:srgbClr val="FF0000"/>
                </a:solidFill>
              </a:rPr>
              <a:t>in two apertures</a:t>
            </a:r>
          </a:p>
          <a:p>
            <a:pPr algn="ctr">
              <a:lnSpc>
                <a:spcPts val="1700"/>
              </a:lnSpc>
            </a:pPr>
            <a:r>
              <a:rPr lang="en-US" altLang="zh-CN" sz="1100" b="1" i="1" dirty="0" smtClean="0">
                <a:solidFill>
                  <a:srgbClr val="FF0000"/>
                </a:solidFill>
              </a:rPr>
              <a:t>(Performance limited by </a:t>
            </a:r>
            <a:r>
              <a:rPr lang="en-US" altLang="zh-CN" sz="1100" b="1" i="1" dirty="0" err="1" smtClean="0">
                <a:solidFill>
                  <a:srgbClr val="FF0000"/>
                </a:solidFill>
              </a:rPr>
              <a:t>NbTi</a:t>
            </a:r>
            <a:r>
              <a:rPr lang="en-US" altLang="zh-CN" sz="1100" b="1" i="1" dirty="0" smtClean="0">
                <a:solidFill>
                  <a:srgbClr val="FF0000"/>
                </a:solidFill>
              </a:rPr>
              <a:t> coils)</a:t>
            </a:r>
            <a:endParaRPr lang="en-US" altLang="zh-CN" sz="1100" b="1" i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r="4373"/>
          <a:stretch/>
        </p:blipFill>
        <p:spPr>
          <a:xfrm>
            <a:off x="2859376" y="1108921"/>
            <a:ext cx="3358345" cy="148317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92" y="1108921"/>
            <a:ext cx="2747016" cy="396850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08921"/>
            <a:ext cx="2663040" cy="393218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79512" y="555526"/>
            <a:ext cx="8857243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000" i="1" dirty="0" smtClean="0"/>
              <a:t>1</a:t>
            </a:r>
            <a:r>
              <a:rPr lang="en-US" altLang="zh-CN" sz="2000" i="1" baseline="30000" dirty="0" smtClean="0"/>
              <a:t>st</a:t>
            </a:r>
            <a:r>
              <a:rPr lang="en-US" altLang="zh-CN" sz="2000" i="1" dirty="0" smtClean="0"/>
              <a:t> </a:t>
            </a:r>
            <a:r>
              <a:rPr lang="en-US" altLang="zh-CN" sz="2000" i="1" dirty="0"/>
              <a:t>test </a:t>
            </a:r>
            <a:r>
              <a:rPr lang="en-US" altLang="zh-CN" sz="2000" i="1" dirty="0" smtClean="0"/>
              <a:t>result of </a:t>
            </a:r>
            <a:r>
              <a:rPr lang="en-US" altLang="zh-CN" sz="2000" i="1" dirty="0"/>
              <a:t>the 1</a:t>
            </a:r>
            <a:r>
              <a:rPr lang="en-US" altLang="zh-CN" sz="2000" i="1" baseline="30000" dirty="0"/>
              <a:t>st</a:t>
            </a:r>
            <a:r>
              <a:rPr lang="en-US" altLang="zh-CN" sz="2000" i="1" dirty="0"/>
              <a:t> </a:t>
            </a:r>
            <a:r>
              <a:rPr lang="en-US" altLang="zh-CN" sz="2000" i="1" dirty="0" smtClean="0"/>
              <a:t>high-field dipole magnet in China Feb. 2018</a:t>
            </a:r>
            <a:endParaRPr lang="en-US" altLang="zh-CN" sz="2000" i="1" dirty="0"/>
          </a:p>
        </p:txBody>
      </p:sp>
      <p:sp>
        <p:nvSpPr>
          <p:cNvPr id="23" name="矩形 22"/>
          <p:cNvSpPr/>
          <p:nvPr/>
        </p:nvSpPr>
        <p:spPr>
          <a:xfrm>
            <a:off x="236252" y="3522883"/>
            <a:ext cx="25948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Magnet under test @ </a:t>
            </a:r>
            <a:r>
              <a:rPr lang="en-US" altLang="zh-CN" sz="1600" b="1" dirty="0">
                <a:solidFill>
                  <a:srgbClr val="FF0000"/>
                </a:solidFill>
              </a:rPr>
              <a:t>Hefei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210421" y="2351932"/>
            <a:ext cx="2685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Magnet fabrication @ Beijing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26296" r="1250" b="18334"/>
          <a:stretch/>
        </p:blipFill>
        <p:spPr>
          <a:xfrm>
            <a:off x="139700" y="1115731"/>
            <a:ext cx="2210606" cy="7132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8" t="32245" r="13863" b="25233"/>
          <a:stretch/>
        </p:blipFill>
        <p:spPr>
          <a:xfrm>
            <a:off x="174566" y="1839953"/>
            <a:ext cx="1071493" cy="92645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524941" y="4784809"/>
            <a:ext cx="2442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Test system setup @ Hefei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4458" y="4004611"/>
            <a:ext cx="3280335" cy="1129962"/>
          </a:xfrm>
          <a:prstGeom prst="rect">
            <a:avLst/>
          </a:prstGeom>
        </p:spPr>
      </p:pic>
      <p:sp>
        <p:nvSpPr>
          <p:cNvPr id="27" name="标题 2"/>
          <p:cNvSpPr txBox="1">
            <a:spLocks/>
          </p:cNvSpPr>
          <p:nvPr/>
        </p:nvSpPr>
        <p:spPr>
          <a:xfrm>
            <a:off x="1" y="-236562"/>
            <a:ext cx="9143999" cy="9361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en-US" altLang="zh-CN" sz="2800" dirty="0" smtClean="0">
                <a:solidFill>
                  <a:srgbClr val="000000"/>
                </a:solidFill>
                <a:latin typeface="+mn-lt"/>
              </a:rPr>
              <a:t>R&amp;D </a:t>
            </a:r>
            <a:r>
              <a:rPr lang="en-US" altLang="zh-CN" sz="2800" dirty="0">
                <a:solidFill>
                  <a:srgbClr val="000000"/>
                </a:solidFill>
                <a:latin typeface="+mn-lt"/>
              </a:rPr>
              <a:t>of 12T </a:t>
            </a:r>
            <a:r>
              <a:rPr lang="en-US" altLang="zh-CN" sz="2800" dirty="0" smtClean="0">
                <a:solidFill>
                  <a:srgbClr val="000000"/>
                </a:solidFill>
                <a:latin typeface="+mn-lt"/>
              </a:rPr>
              <a:t>Twin-aperture Dipole Magnet </a:t>
            </a:r>
            <a:endParaRPr lang="en-US" altLang="zh-CN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/>
              <a:t>Q. XU, CEPC2018, Roma, May 23-26 2018</a:t>
            </a:r>
            <a:endParaRPr lang="en-US" altLang="zh-CN"/>
          </a:p>
        </p:txBody>
      </p:sp>
      <p:sp>
        <p:nvSpPr>
          <p:cNvPr id="20" name="矩形 19"/>
          <p:cNvSpPr/>
          <p:nvPr/>
        </p:nvSpPr>
        <p:spPr>
          <a:xfrm>
            <a:off x="7941653" y="16923"/>
            <a:ext cx="1202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i="1" dirty="0" err="1" smtClean="0"/>
              <a:t>Qingjin</a:t>
            </a:r>
            <a:r>
              <a:rPr lang="it-IT" altLang="zh-CN" i="1" dirty="0" smtClean="0"/>
              <a:t> </a:t>
            </a:r>
            <a:r>
              <a:rPr lang="it-IT" altLang="zh-CN" i="1" dirty="0" err="1" smtClean="0"/>
              <a:t>Xu</a:t>
            </a:r>
            <a:r>
              <a:rPr lang="it-IT" altLang="zh-CN" i="1" dirty="0" smtClean="0"/>
              <a:t> </a:t>
            </a:r>
            <a:endParaRPr lang="it-IT" altLang="zh-CN" i="1" dirty="0"/>
          </a:p>
        </p:txBody>
      </p:sp>
    </p:spTree>
    <p:extLst>
      <p:ext uri="{BB962C8B-B14F-4D97-AF65-F5344CB8AC3E}">
        <p14:creationId xmlns:p14="http://schemas.microsoft.com/office/powerpoint/2010/main" val="18294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20829" y="-109994"/>
            <a:ext cx="1397144" cy="47921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" y="3022745"/>
            <a:ext cx="5613400" cy="20053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5736" b="1650"/>
          <a:stretch/>
        </p:blipFill>
        <p:spPr>
          <a:xfrm>
            <a:off x="5749448" y="3053443"/>
            <a:ext cx="3011245" cy="2058602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464315" y="572336"/>
            <a:ext cx="8215370" cy="1191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367282" y="633750"/>
            <a:ext cx="5130094" cy="1040285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b="1" i="1" dirty="0" smtClean="0"/>
              <a:t>Next step</a:t>
            </a:r>
            <a:r>
              <a:rPr lang="zh-CN" altLang="en-US" sz="1600" b="1" i="1" dirty="0" smtClean="0"/>
              <a:t>：</a:t>
            </a:r>
            <a:r>
              <a:rPr lang="en-US" altLang="zh-CN" sz="1600" b="1" i="1" dirty="0" smtClean="0">
                <a:solidFill>
                  <a:srgbClr val="FF0000"/>
                </a:solidFill>
              </a:rPr>
              <a:t>Replace </a:t>
            </a:r>
            <a:r>
              <a:rPr lang="en-US" altLang="zh-CN" sz="1600" b="1" i="1" dirty="0" err="1" smtClean="0">
                <a:solidFill>
                  <a:srgbClr val="FF0000"/>
                </a:solidFill>
              </a:rPr>
              <a:t>NbTi</a:t>
            </a:r>
            <a:r>
              <a:rPr lang="en-US" altLang="zh-CN" sz="1600" b="1" i="1" dirty="0" smtClean="0">
                <a:solidFill>
                  <a:srgbClr val="FF0000"/>
                </a:solidFill>
              </a:rPr>
              <a:t> coils with new Nb</a:t>
            </a:r>
            <a:r>
              <a:rPr lang="en-US" altLang="zh-CN" sz="1600" b="1" i="1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sz="1600" b="1" i="1" dirty="0" smtClean="0">
                <a:solidFill>
                  <a:srgbClr val="FF0000"/>
                </a:solidFill>
              </a:rPr>
              <a:t>Sn</a:t>
            </a:r>
            <a:r>
              <a:rPr lang="zh-CN" altLang="en-US" sz="1600" b="1" i="1" dirty="0">
                <a:solidFill>
                  <a:srgbClr val="FF0000"/>
                </a:solidFill>
              </a:rPr>
              <a:t> </a:t>
            </a:r>
            <a:r>
              <a:rPr lang="en-US" altLang="zh-CN" sz="1600" b="1" i="1" dirty="0" smtClean="0">
                <a:solidFill>
                  <a:srgbClr val="FF0000"/>
                </a:solidFill>
              </a:rPr>
              <a:t>coils</a:t>
            </a:r>
            <a:r>
              <a:rPr lang="zh-CN" altLang="en-US" sz="1600" b="1" i="1" dirty="0" smtClean="0"/>
              <a:t> </a:t>
            </a:r>
            <a:r>
              <a:rPr lang="en-US" altLang="zh-CN" sz="1600" b="1" i="1" dirty="0" smtClean="0"/>
              <a:t>to further increase the field</a:t>
            </a:r>
            <a:r>
              <a:rPr lang="zh-CN" altLang="en-US" sz="1600" b="1" i="1" dirty="0" smtClean="0"/>
              <a:t>，</a:t>
            </a:r>
            <a:r>
              <a:rPr lang="en-US" altLang="zh-CN" sz="1600" b="1" i="1" dirty="0" smtClean="0">
                <a:solidFill>
                  <a:srgbClr val="FF0000"/>
                </a:solidFill>
              </a:rPr>
              <a:t>and insert the IBS coil </a:t>
            </a:r>
            <a:r>
              <a:rPr lang="en-US" altLang="zh-CN" sz="1600" b="1" i="1" dirty="0" smtClean="0"/>
              <a:t>to test its high field performance.</a:t>
            </a:r>
            <a:endParaRPr lang="zh-CN" altLang="en-US" sz="1600" b="1" i="1" dirty="0"/>
          </a:p>
        </p:txBody>
      </p:sp>
      <p:sp>
        <p:nvSpPr>
          <p:cNvPr id="17" name="标题 2"/>
          <p:cNvSpPr txBox="1">
            <a:spLocks/>
          </p:cNvSpPr>
          <p:nvPr/>
        </p:nvSpPr>
        <p:spPr>
          <a:xfrm>
            <a:off x="1" y="-236562"/>
            <a:ext cx="9143999" cy="6422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en-US" altLang="zh-CN" sz="2800" dirty="0" smtClean="0">
                <a:solidFill>
                  <a:srgbClr val="000000"/>
                </a:solidFill>
                <a:latin typeface="+mn-lt"/>
              </a:rPr>
              <a:t>R&amp;D </a:t>
            </a:r>
            <a:r>
              <a:rPr lang="en-US" altLang="zh-CN" sz="2800" dirty="0">
                <a:solidFill>
                  <a:srgbClr val="000000"/>
                </a:solidFill>
                <a:latin typeface="+mn-lt"/>
              </a:rPr>
              <a:t>of 12T </a:t>
            </a:r>
            <a:r>
              <a:rPr lang="en-US" altLang="zh-CN" sz="2800" dirty="0" smtClean="0">
                <a:solidFill>
                  <a:srgbClr val="000000"/>
                </a:solidFill>
                <a:latin typeface="+mn-lt"/>
              </a:rPr>
              <a:t>Twin-aperture Dipole Magnet </a:t>
            </a:r>
            <a:endParaRPr lang="en-US" altLang="zh-CN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69990" y="1638321"/>
            <a:ext cx="87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IBS coil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66657" y="2999726"/>
            <a:ext cx="3965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2</a:t>
            </a:r>
            <a:r>
              <a:rPr lang="en-US" altLang="zh-CN" b="1" i="1" baseline="30000" dirty="0" smtClean="0">
                <a:solidFill>
                  <a:srgbClr val="FF0000"/>
                </a:solidFill>
              </a:rPr>
              <a:t>nd</a:t>
            </a:r>
            <a:r>
              <a:rPr lang="en-US" altLang="zh-CN" b="1" i="1" dirty="0" smtClean="0">
                <a:solidFill>
                  <a:srgbClr val="FF0000"/>
                </a:solidFill>
              </a:rPr>
              <a:t> model dipole magnet(Nb</a:t>
            </a:r>
            <a:r>
              <a:rPr lang="en-US" altLang="zh-CN" b="1" i="1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b="1" i="1" dirty="0" smtClean="0">
                <a:solidFill>
                  <a:srgbClr val="FF0000"/>
                </a:solidFill>
              </a:rPr>
              <a:t>Sn+IBS)</a:t>
            </a:r>
            <a:endParaRPr lang="zh-CN" altLang="en-US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t="7124" r="8843" b="35343"/>
          <a:stretch/>
        </p:blipFill>
        <p:spPr>
          <a:xfrm>
            <a:off x="5749448" y="651229"/>
            <a:ext cx="3011245" cy="2136356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135191" y="772789"/>
            <a:ext cx="2200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2</a:t>
            </a:r>
            <a:r>
              <a:rPr lang="zh-CN" altLang="en-US" b="1" dirty="0" smtClean="0">
                <a:solidFill>
                  <a:srgbClr val="FF0000"/>
                </a:solidFill>
              </a:rPr>
              <a:t>*</a:t>
            </a:r>
            <a:r>
              <a:rPr lang="en-US" altLang="zh-CN" b="1" dirty="0" smtClean="0">
                <a:solidFill>
                  <a:srgbClr val="FF0000"/>
                </a:solidFill>
              </a:rPr>
              <a:t>100m IBS tapes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/>
              <a:t>Q. XU, CEPC2018, Roma, May 23-26 2018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833789" y="2286073"/>
            <a:ext cx="842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IEECAS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41653" y="16923"/>
            <a:ext cx="1202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i="1" dirty="0" err="1" smtClean="0"/>
              <a:t>Qingjin</a:t>
            </a:r>
            <a:r>
              <a:rPr lang="it-IT" altLang="zh-CN" i="1" dirty="0" smtClean="0"/>
              <a:t> </a:t>
            </a:r>
            <a:r>
              <a:rPr lang="it-IT" altLang="zh-CN" i="1" dirty="0" err="1" smtClean="0"/>
              <a:t>Xu</a:t>
            </a:r>
            <a:r>
              <a:rPr lang="it-IT" altLang="zh-CN" i="1" dirty="0" smtClean="0"/>
              <a:t> </a:t>
            </a:r>
            <a:endParaRPr lang="it-IT" altLang="zh-CN" i="1" dirty="0"/>
          </a:p>
        </p:txBody>
      </p:sp>
    </p:spTree>
    <p:extLst>
      <p:ext uri="{BB962C8B-B14F-4D97-AF65-F5344CB8AC3E}">
        <p14:creationId xmlns:p14="http://schemas.microsoft.com/office/powerpoint/2010/main" val="33020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50" y="2474854"/>
            <a:ext cx="3571847" cy="21516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lIns="68580" tIns="0" rIns="6858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Worldwide 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FCC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4222" y="842033"/>
            <a:ext cx="5852058" cy="84253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fr-CH" sz="1700" b="1" dirty="0">
                <a:solidFill>
                  <a:srgbClr val="000000"/>
                </a:solidFill>
              </a:rPr>
              <a:t>Main </a:t>
            </a:r>
            <a:r>
              <a:rPr lang="fr-CH" sz="1700" b="1" dirty="0" err="1">
                <a:solidFill>
                  <a:srgbClr val="000000"/>
                </a:solidFill>
              </a:rPr>
              <a:t>development</a:t>
            </a:r>
            <a:r>
              <a:rPr lang="fr-CH" sz="1700" b="1" dirty="0">
                <a:solidFill>
                  <a:srgbClr val="000000"/>
                </a:solidFill>
              </a:rPr>
              <a:t> goal </a:t>
            </a:r>
            <a:r>
              <a:rPr lang="fr-CH" sz="1700" b="1" dirty="0" err="1">
                <a:solidFill>
                  <a:srgbClr val="000000"/>
                </a:solidFill>
              </a:rPr>
              <a:t>is</a:t>
            </a:r>
            <a:r>
              <a:rPr lang="fr-CH" sz="1700" b="1" dirty="0">
                <a:solidFill>
                  <a:srgbClr val="000000"/>
                </a:solidFill>
              </a:rPr>
              <a:t> </a:t>
            </a:r>
            <a:r>
              <a:rPr lang="fr-CH" sz="1700" b="1" dirty="0" err="1">
                <a:solidFill>
                  <a:srgbClr val="000000"/>
                </a:solidFill>
              </a:rPr>
              <a:t>wire</a:t>
            </a:r>
            <a:r>
              <a:rPr lang="fr-CH" sz="1700" b="1" dirty="0">
                <a:solidFill>
                  <a:srgbClr val="000000"/>
                </a:solidFill>
              </a:rPr>
              <a:t> performance </a:t>
            </a:r>
            <a:r>
              <a:rPr lang="fr-CH" sz="1700" b="1" dirty="0" err="1">
                <a:solidFill>
                  <a:srgbClr val="000000"/>
                </a:solidFill>
              </a:rPr>
              <a:t>increase</a:t>
            </a:r>
            <a:r>
              <a:rPr lang="fr-CH" sz="1700" b="1" dirty="0">
                <a:solidFill>
                  <a:srgbClr val="000000"/>
                </a:solidFill>
              </a:rPr>
              <a:t>: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CH" sz="1500" b="1" dirty="0" err="1">
                <a:solidFill>
                  <a:srgbClr val="000000"/>
                </a:solidFill>
              </a:rPr>
              <a:t>J</a:t>
            </a:r>
            <a:r>
              <a:rPr lang="fr-CH" sz="1500" b="1" baseline="-25000" dirty="0" err="1">
                <a:solidFill>
                  <a:srgbClr val="000000"/>
                </a:solidFill>
              </a:rPr>
              <a:t>c</a:t>
            </a:r>
            <a:r>
              <a:rPr lang="fr-CH" sz="1500" b="1" dirty="0">
                <a:solidFill>
                  <a:srgbClr val="000000"/>
                </a:solidFill>
              </a:rPr>
              <a:t> (16T, 4.2K) &gt; 1500 A/mm</a:t>
            </a:r>
            <a:r>
              <a:rPr lang="fr-CH" sz="1500" b="1" baseline="30000" dirty="0">
                <a:solidFill>
                  <a:srgbClr val="000000"/>
                </a:solidFill>
              </a:rPr>
              <a:t>2 </a:t>
            </a:r>
            <a:r>
              <a:rPr lang="fr-CH" sz="1500" b="1" dirty="0">
                <a:solidFill>
                  <a:srgbClr val="000000"/>
                </a:solidFill>
              </a:rPr>
              <a:t> </a:t>
            </a:r>
            <a:r>
              <a:rPr lang="fr-CH" sz="1500" b="1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fr-CH" sz="1500" b="1" dirty="0">
                <a:solidFill>
                  <a:srgbClr val="000000"/>
                </a:solidFill>
              </a:rPr>
              <a:t>50% </a:t>
            </a:r>
            <a:r>
              <a:rPr lang="fr-CH" sz="1500" b="1" dirty="0" err="1">
                <a:solidFill>
                  <a:srgbClr val="000000"/>
                </a:solidFill>
              </a:rPr>
              <a:t>increase</a:t>
            </a:r>
            <a:r>
              <a:rPr lang="fr-CH" sz="1500" b="1" dirty="0">
                <a:solidFill>
                  <a:srgbClr val="000000"/>
                </a:solidFill>
              </a:rPr>
              <a:t> </a:t>
            </a:r>
            <a:r>
              <a:rPr lang="fr-CH" sz="1500" b="1" dirty="0" err="1">
                <a:solidFill>
                  <a:srgbClr val="000000"/>
                </a:solidFill>
              </a:rPr>
              <a:t>wrt</a:t>
            </a:r>
            <a:r>
              <a:rPr lang="fr-CH" sz="1500" b="1" dirty="0">
                <a:solidFill>
                  <a:srgbClr val="000000"/>
                </a:solidFill>
              </a:rPr>
              <a:t> HL-LHC </a:t>
            </a:r>
            <a:r>
              <a:rPr lang="fr-CH" sz="1500" b="1" dirty="0" err="1">
                <a:solidFill>
                  <a:srgbClr val="000000"/>
                </a:solidFill>
              </a:rPr>
              <a:t>wire</a:t>
            </a:r>
            <a:r>
              <a:rPr lang="fr-CH" sz="1500" b="1" dirty="0">
                <a:solidFill>
                  <a:srgbClr val="000000"/>
                </a:solidFill>
              </a:rPr>
              <a:t>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Reduction of coil &amp; magnet cross-section </a:t>
            </a:r>
            <a:endParaRPr lang="fr-CH" sz="1500" b="1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192" y="829362"/>
            <a:ext cx="1143176" cy="9399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5587" y="741913"/>
            <a:ext cx="729412" cy="35137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GB" sz="1100" dirty="0"/>
              <a:t>3150 mm</a:t>
            </a:r>
            <a:r>
              <a:rPr lang="en-GB" sz="1100" baseline="30000" dirty="0"/>
              <a:t>2</a:t>
            </a:r>
          </a:p>
          <a:p>
            <a:pPr algn="ctr"/>
            <a:endParaRPr lang="en-GB" sz="11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91898" y="1070222"/>
            <a:ext cx="936486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1100" b="1" dirty="0"/>
              <a:t>~1.7 times less SC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213215" y="1451438"/>
            <a:ext cx="545139" cy="395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4347" y="1585269"/>
            <a:ext cx="886801" cy="40780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GB" sz="1100" dirty="0"/>
              <a:t>~10% margin</a:t>
            </a:r>
          </a:p>
          <a:p>
            <a:pPr algn="ctr"/>
            <a:r>
              <a:rPr lang="en-GB" sz="1100" dirty="0"/>
              <a:t>HL-LHC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163" y="837187"/>
            <a:ext cx="1143176" cy="9399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55420" y="1552298"/>
            <a:ext cx="898235" cy="40780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GB" sz="1100" b="1" dirty="0"/>
              <a:t>~10% margin</a:t>
            </a:r>
          </a:p>
          <a:p>
            <a:pPr algn="ctr"/>
            <a:r>
              <a:rPr lang="en-GB" sz="1100" b="1" dirty="0"/>
              <a:t>FCC ultimate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9507" y="728806"/>
            <a:ext cx="729412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GB" sz="1100" dirty="0"/>
              <a:t>5400 mm</a:t>
            </a:r>
            <a:r>
              <a:rPr lang="en-GB" sz="1100" baseline="30000" dirty="0"/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284" y="1707655"/>
            <a:ext cx="4348705" cy="76174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en-GB" sz="15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only one year development</a:t>
            </a: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prototype Nb</a:t>
            </a:r>
            <a:r>
              <a:rPr lang="en-GB" sz="1500" b="1" baseline="-25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5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wires from several new industrial FCC partners already achieve HL-LHC performance</a:t>
            </a:r>
            <a:endParaRPr lang="en-GB" sz="1500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48064" y="2211710"/>
            <a:ext cx="3726414" cy="26545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GB" sz="1400" b="1" dirty="0">
                <a:solidFill>
                  <a:srgbClr val="0C377B"/>
                </a:solidFill>
                <a:latin typeface="Calibri"/>
              </a:rPr>
              <a:t>Conductor activities for FCC  started in 2017: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Bochvar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Institute 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(production at 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TVEL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),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Russia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KEK 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Jastec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Furukawa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),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Japan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KAT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Korea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Columbus,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Italy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University of Geneva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Switzerland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Technical University of Vienna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Austria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SPIN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Italy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University of Freiberg,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Germany</a:t>
            </a:r>
          </a:p>
          <a:p>
            <a:pPr marL="0" lvl="1" defTabSz="685800">
              <a:defRPr/>
            </a:pPr>
            <a:r>
              <a:rPr lang="en-GB" sz="1400" b="1" dirty="0">
                <a:solidFill>
                  <a:srgbClr val="0C377B"/>
                </a:solidFill>
                <a:latin typeface="Calibri"/>
              </a:rPr>
              <a:t>In addition, agreements under preparation: </a:t>
            </a:r>
          </a:p>
          <a:p>
            <a:pPr marL="257175" lvl="1" indent="-257175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Bruker,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Germany</a:t>
            </a:r>
          </a:p>
          <a:p>
            <a:pPr marL="257175" lvl="1" indent="-257175" defTabSz="685800">
              <a:buFont typeface="Arial" panose="020B0604020202020204" pitchFamily="34" charset="0"/>
              <a:buChar char="•"/>
              <a:defRPr/>
            </a:pP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Luvata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Pori, </a:t>
            </a:r>
            <a:r>
              <a:rPr lang="en-GB" sz="1400" b="1" dirty="0">
                <a:solidFill>
                  <a:srgbClr val="FF0000"/>
                </a:solidFill>
                <a:latin typeface="Calibri"/>
              </a:rPr>
              <a:t>Finland</a:t>
            </a:r>
          </a:p>
        </p:txBody>
      </p:sp>
    </p:spTree>
    <p:extLst>
      <p:ext uri="{BB962C8B-B14F-4D97-AF65-F5344CB8AC3E}">
        <p14:creationId xmlns:p14="http://schemas.microsoft.com/office/powerpoint/2010/main" val="240957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770923"/>
              </p:ext>
            </p:extLst>
          </p:nvPr>
        </p:nvGraphicFramePr>
        <p:xfrm>
          <a:off x="13" y="755435"/>
          <a:ext cx="9143999" cy="5538166"/>
        </p:xfrm>
        <a:graphic>
          <a:graphicData uri="http://schemas.openxmlformats.org/drawingml/2006/table">
            <a:tbl>
              <a:tblPr firstRow="1" bandRow="1"/>
              <a:tblGrid>
                <a:gridCol w="3203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1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01669">
                  <a:extLst>
                    <a:ext uri="{9D8B030D-6E8A-4147-A177-3AD203B41FA5}">
                      <a16:colId xmlns:a16="http://schemas.microsoft.com/office/drawing/2014/main" xmlns="" val="818795718"/>
                    </a:ext>
                  </a:extLst>
                </a:gridCol>
              </a:tblGrid>
              <a:tr h="39442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500" b="1" dirty="0" smtClean="0">
                          <a:solidFill>
                            <a:schemeClr val="bg1"/>
                          </a:solidFill>
                        </a:rPr>
                        <a:t>Z</a:t>
                      </a:r>
                      <a:endParaRPr lang="en-GB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>
                          <a:solidFill>
                            <a:schemeClr val="bg1"/>
                          </a:solidFill>
                        </a:rPr>
                        <a:t>WW</a:t>
                      </a:r>
                      <a:endParaRPr lang="en-GB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500" b="1" dirty="0" smtClean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500" b="1" baseline="0" dirty="0" smtClean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5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500" b="1" dirty="0" smtClean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7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  <a:endParaRPr kumimoji="0" lang="de-AT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  <a:endParaRPr kumimoji="0" lang="de-AT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646">
                <a:tc>
                  <a:txBody>
                    <a:bodyPr/>
                    <a:lstStyle/>
                    <a:p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1390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147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1646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no. bunches/beam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16640</a:t>
                      </a:r>
                      <a:endParaRPr kumimoji="0" lang="en-GB" sz="14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2000</a:t>
                      </a:r>
                      <a:endParaRPr kumimoji="0" lang="en-GB" sz="14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4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393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4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2529601"/>
                  </a:ext>
                </a:extLst>
              </a:tr>
              <a:tr h="2857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4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2.3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4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0.34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1.72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9.21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1352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[GV]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0.44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10.9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42006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4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1281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235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70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387361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4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  <a:endParaRPr kumimoji="0" lang="de-AT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399448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de-AT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953052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. geometric emittance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0.28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0.63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1.46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385839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vert. geom. emittance [pm]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492026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length with SR / BS [mm]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 / 12.1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3.0 / 6.0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 / 5.3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 / 2.</a:t>
                      </a:r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639738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4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4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4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&gt;200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&gt;25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&gt;7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&gt;1.4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53842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Bhabha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BS [min]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68 / &gt;200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49 / &gt;1000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38 / 18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40 / 18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2015532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6" y="-20537"/>
            <a:ext cx="9200585" cy="775971"/>
          </a:xfrm>
          <a:prstGeom prst="rect">
            <a:avLst/>
          </a:prstGeom>
          <a:solidFill>
            <a:srgbClr val="0C377B"/>
          </a:solidFill>
        </p:spPr>
        <p:txBody>
          <a:bodyPr lIns="68580" tIns="0" rIns="6858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300" dirty="0">
                <a:latin typeface="Arial"/>
              </a:rPr>
              <a:t>         FCC-</a:t>
            </a:r>
            <a:r>
              <a:rPr lang="en-US" sz="3300" dirty="0" err="1">
                <a:latin typeface="Arial"/>
              </a:rPr>
              <a:t>ee</a:t>
            </a:r>
            <a:r>
              <a:rPr lang="en-US" sz="3300" dirty="0">
                <a:latin typeface="Arial"/>
              </a:rPr>
              <a:t> collider parameters </a:t>
            </a:r>
            <a:endParaRPr lang="en-US" sz="3300" kern="0" dirty="0">
              <a:latin typeface="Arial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38552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8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lIns="68580" tIns="0" rIns="6858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16 T dipole design activities and options</a:t>
            </a:r>
            <a:endParaRPr lang="en-US" sz="2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5496" y="1169831"/>
            <a:ext cx="1870155" cy="2126724"/>
            <a:chOff x="52541" y="2329412"/>
            <a:chExt cx="3050072" cy="3468516"/>
          </a:xfrm>
        </p:grpSpPr>
        <p:sp>
          <p:nvSpPr>
            <p:cNvPr id="23" name="TextBox 22"/>
            <p:cNvSpPr txBox="1"/>
            <p:nvPr/>
          </p:nvSpPr>
          <p:spPr>
            <a:xfrm>
              <a:off x="52541" y="2329412"/>
              <a:ext cx="2466875" cy="602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dirty="0">
                  <a:solidFill>
                    <a:srgbClr val="0C377B"/>
                  </a:solidFill>
                  <a:latin typeface="Arial"/>
                </a:rPr>
                <a:t>Cos-theta</a:t>
              </a:r>
            </a:p>
          </p:txBody>
        </p:sp>
        <p:pic>
          <p:nvPicPr>
            <p:cNvPr id="24" name="Picture 23" descr="Screen Shot 2016-06-21 at 21.36.31.pn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85" y="2791077"/>
              <a:ext cx="2997928" cy="3006851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583481" y="2315055"/>
            <a:ext cx="1908400" cy="2145766"/>
            <a:chOff x="2880606" y="549566"/>
            <a:chExt cx="3105587" cy="3491859"/>
          </a:xfrm>
        </p:grpSpPr>
        <p:sp>
          <p:nvSpPr>
            <p:cNvPr id="26" name="TextBox 25"/>
            <p:cNvSpPr txBox="1"/>
            <p:nvPr/>
          </p:nvSpPr>
          <p:spPr>
            <a:xfrm>
              <a:off x="3694526" y="549566"/>
              <a:ext cx="1935111" cy="60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dirty="0">
                  <a:solidFill>
                    <a:srgbClr val="0C377B"/>
                  </a:solidFill>
                  <a:latin typeface="Arial"/>
                </a:rPr>
                <a:t>Blocks </a:t>
              </a:r>
            </a:p>
          </p:txBody>
        </p:sp>
        <p:pic>
          <p:nvPicPr>
            <p:cNvPr id="27" name="Picture 26" descr="Screen Shot 2016-06-21 at 21.39.33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606" y="1039131"/>
              <a:ext cx="3105587" cy="3002294"/>
            </a:xfrm>
            <a:prstGeom prst="rect">
              <a:avLst/>
            </a:prstGeom>
          </p:spPr>
        </p:pic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122869" y="1138313"/>
            <a:ext cx="1935185" cy="2137752"/>
            <a:chOff x="5994568" y="2309809"/>
            <a:chExt cx="3078821" cy="3401099"/>
          </a:xfrm>
        </p:grpSpPr>
        <p:sp>
          <p:nvSpPr>
            <p:cNvPr id="29" name="TextBox 28"/>
            <p:cNvSpPr txBox="1"/>
            <p:nvPr/>
          </p:nvSpPr>
          <p:spPr>
            <a:xfrm>
              <a:off x="6274358" y="2309809"/>
              <a:ext cx="2620296" cy="587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342900">
                <a:defRPr/>
              </a:pPr>
              <a:r>
                <a:rPr lang="en-US" dirty="0">
                  <a:solidFill>
                    <a:srgbClr val="0C377B"/>
                  </a:solidFill>
                  <a:latin typeface="Arial"/>
                </a:rPr>
                <a:t>Common coils</a:t>
              </a:r>
            </a:p>
          </p:txBody>
        </p:sp>
        <p:pic>
          <p:nvPicPr>
            <p:cNvPr id="30" name="Picture 29" descr="Screen Shot 2016-06-21 at 21.43.00.pn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568" y="2721329"/>
              <a:ext cx="3078821" cy="2989579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418" y="854005"/>
            <a:ext cx="1548520" cy="74236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sp>
        <p:nvSpPr>
          <p:cNvPr id="32" name="Rectangle 31"/>
          <p:cNvSpPr/>
          <p:nvPr/>
        </p:nvSpPr>
        <p:spPr>
          <a:xfrm>
            <a:off x="54823" y="4555599"/>
            <a:ext cx="6881078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342900">
              <a:defRPr/>
            </a:pPr>
            <a:r>
              <a:rPr lang="en-GB" sz="1400" b="1" dirty="0">
                <a:solidFill>
                  <a:srgbClr val="FF0000"/>
                </a:solidFill>
                <a:latin typeface="Arial"/>
              </a:rPr>
              <a:t>Short model magnets (1.5 m lengths) will be built from 2018 – 2022</a:t>
            </a:r>
          </a:p>
          <a:p>
            <a:pPr defTabSz="342900">
              <a:defRPr/>
            </a:pPr>
            <a:r>
              <a:rPr lang="en-US" sz="1400" b="1" dirty="0">
                <a:solidFill>
                  <a:srgbClr val="002060"/>
                </a:solidFill>
                <a:latin typeface="Arial"/>
              </a:rPr>
              <a:t>Russian 16 T magnet program launched by BINP recently</a:t>
            </a:r>
            <a:r>
              <a:rPr lang="en-US" sz="1400" b="1" dirty="0" smtClean="0">
                <a:solidFill>
                  <a:srgbClr val="002060"/>
                </a:solidFill>
                <a:latin typeface="Arial"/>
              </a:rPr>
              <a:t>.</a:t>
            </a:r>
            <a:endParaRPr lang="en-GB" sz="1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49171" y="833906"/>
            <a:ext cx="188773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>
              <a:defRPr/>
            </a:pPr>
            <a:r>
              <a:rPr lang="en-GB" b="1" dirty="0">
                <a:solidFill>
                  <a:srgbClr val="0C377B"/>
                </a:solidFill>
                <a:latin typeface="Calibri" panose="020F0502020204030204" pitchFamily="34" charset="0"/>
              </a:rPr>
              <a:t>Swiss contribution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14" y="2536816"/>
            <a:ext cx="1813047" cy="180281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194624" y="1940901"/>
            <a:ext cx="151256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srgbClr val="0C377B"/>
                </a:solidFill>
                <a:latin typeface="Arial"/>
              </a:rPr>
              <a:t>Canted</a:t>
            </a:r>
          </a:p>
          <a:p>
            <a:pPr algn="ctr" defTabSz="342900">
              <a:defRPr/>
            </a:pPr>
            <a:r>
              <a:rPr lang="en-US" dirty="0">
                <a:solidFill>
                  <a:srgbClr val="0C377B"/>
                </a:solidFill>
                <a:latin typeface="Arial"/>
              </a:rPr>
              <a:t>Cos-theta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1348" y="1484434"/>
            <a:ext cx="479119" cy="47911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356750" y="780916"/>
            <a:ext cx="118913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29" y="764873"/>
            <a:ext cx="2143972" cy="27874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5423" y="4129669"/>
            <a:ext cx="1286888" cy="8656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5143" y="3006010"/>
            <a:ext cx="1277168" cy="1056721"/>
          </a:xfrm>
          <a:prstGeom prst="rect">
            <a:avLst/>
          </a:prstGeom>
          <a:solidFill>
            <a:srgbClr val="F7F7F7"/>
          </a:solidFill>
        </p:spPr>
      </p:pic>
      <p:sp>
        <p:nvSpPr>
          <p:cNvPr id="44" name="TextBox 43"/>
          <p:cNvSpPr txBox="1"/>
          <p:nvPr/>
        </p:nvSpPr>
        <p:spPr>
          <a:xfrm>
            <a:off x="142504" y="3190541"/>
            <a:ext cx="118913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INFN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79015" y="4221405"/>
            <a:ext cx="118913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CEA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53899" y="3190541"/>
            <a:ext cx="118913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CIEMAT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12061" y="4155397"/>
            <a:ext cx="118913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PSI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10283" y="3860405"/>
            <a:ext cx="118913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LBNL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10283" y="4432258"/>
            <a:ext cx="118913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FNAL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43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6711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lIns="68580" tIns="0" rIns="6858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dirty="0">
                <a:latin typeface="Arial"/>
              </a:rPr>
              <a:t>       15 T dipole demonstrator (US-MDP)</a:t>
            </a:r>
            <a:endParaRPr lang="en-US" sz="1200" kern="0" dirty="0"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755" y="2884896"/>
            <a:ext cx="4470941" cy="16850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 defTabSz="6858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C377B"/>
                </a:solidFill>
                <a:latin typeface="Arial"/>
              </a:rPr>
              <a:t>All coil parts, structural components  and tooling are available at FNAL</a:t>
            </a:r>
          </a:p>
          <a:p>
            <a:pPr marL="214313" indent="-214313" defTabSz="6858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C377B"/>
                </a:solidFill>
                <a:latin typeface="Arial"/>
              </a:rPr>
              <a:t>Coil fabrication and the work with mechanical structure are in progress</a:t>
            </a:r>
          </a:p>
          <a:p>
            <a:pPr marL="214313" indent="-214313" defTabSz="6858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C377B"/>
                </a:solidFill>
                <a:latin typeface="Arial"/>
              </a:rPr>
              <a:t>First magnet test in September 2018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871" y="828318"/>
            <a:ext cx="2957267" cy="1975005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72334" y="804001"/>
            <a:ext cx="1369958" cy="1244041"/>
            <a:chOff x="1503032" y="1194668"/>
            <a:chExt cx="1826610" cy="165872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3032" y="1194668"/>
              <a:ext cx="1826610" cy="1340981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760697" y="2566129"/>
              <a:ext cx="1257516" cy="287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00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Iron Laminations</a:t>
              </a:r>
              <a:endParaRPr lang="en-US" sz="800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63490" y="804792"/>
            <a:ext cx="1064294" cy="1224648"/>
            <a:chOff x="6239042" y="1193053"/>
            <a:chExt cx="1419059" cy="163286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9042" y="1193053"/>
              <a:ext cx="1419059" cy="1345604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478087" y="2538657"/>
              <a:ext cx="998564" cy="287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00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AL I-Clamps</a:t>
              </a:r>
              <a:endParaRPr lang="en-US" sz="800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9834" y="2108825"/>
            <a:ext cx="1297793" cy="794811"/>
            <a:chOff x="5954743" y="2802601"/>
            <a:chExt cx="1730390" cy="105974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743" y="2802601"/>
              <a:ext cx="1730390" cy="77474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500372" y="3575091"/>
              <a:ext cx="610970" cy="287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00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Fillers</a:t>
              </a:r>
              <a:endParaRPr lang="en-US" sz="800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08251" y="2031692"/>
            <a:ext cx="1298175" cy="837680"/>
            <a:chOff x="5954233" y="3787286"/>
            <a:chExt cx="1730900" cy="111690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233" y="3787286"/>
              <a:ext cx="1730900" cy="757492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6348088" y="4616933"/>
              <a:ext cx="900047" cy="28725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00" kern="0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Axial </a:t>
              </a:r>
              <a:r>
                <a:rPr lang="fr-FR" sz="800" kern="0" dirty="0" err="1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Rods</a:t>
              </a:r>
              <a:endParaRPr lang="en-US" sz="800" kern="0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65424" y="812775"/>
            <a:ext cx="1389632" cy="1133001"/>
            <a:chOff x="1479432" y="2855171"/>
            <a:chExt cx="1852843" cy="151066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9432" y="2855171"/>
              <a:ext cx="962473" cy="96505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6981" y="3102202"/>
              <a:ext cx="965294" cy="95029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902375" y="4078579"/>
              <a:ext cx="913071" cy="287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00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End Plates</a:t>
              </a:r>
              <a:endParaRPr lang="en-US" sz="800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030162" y="804792"/>
            <a:ext cx="1549860" cy="1195339"/>
            <a:chOff x="3706695" y="1209907"/>
            <a:chExt cx="2066480" cy="159378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6695" y="1209907"/>
              <a:ext cx="2066480" cy="131351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4374330" y="2516432"/>
              <a:ext cx="808808" cy="287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00" dirty="0" err="1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StSt</a:t>
              </a:r>
              <a:r>
                <a:rPr lang="fr-FR" sz="800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 Skin</a:t>
              </a:r>
              <a:endParaRPr lang="en-US" sz="800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44" y="2896489"/>
            <a:ext cx="2231310" cy="16734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704" y="2864487"/>
            <a:ext cx="2277794" cy="170548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3" y="92636"/>
            <a:ext cx="1858362" cy="667152"/>
          </a:xfrm>
          <a:prstGeom prst="rect">
            <a:avLst/>
          </a:prstGeom>
        </p:spPr>
      </p:pic>
      <p:pic>
        <p:nvPicPr>
          <p:cNvPr id="55" name="Picture 54" descr="RGB_White-Seal_White-Mark_SC_Horizontal–400dpi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647" y="267805"/>
            <a:ext cx="1177851" cy="19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6711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lIns="68580" tIns="0" rIns="6858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200" kern="0" dirty="0">
                <a:latin typeface="Arial"/>
              </a:rPr>
              <a:t>            </a:t>
            </a:r>
            <a:r>
              <a:rPr lang="en-US" sz="3200" kern="0" dirty="0" smtClean="0">
                <a:latin typeface="Arial"/>
              </a:rPr>
              <a:t>16 </a:t>
            </a:r>
            <a:r>
              <a:rPr lang="en-US" sz="3200" kern="0" dirty="0">
                <a:latin typeface="Arial"/>
              </a:rPr>
              <a:t>T ERMC construction at CERN</a:t>
            </a: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374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789552"/>
            <a:ext cx="305181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68" y="3351633"/>
            <a:ext cx="1440180" cy="1080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5749" y="3057805"/>
            <a:ext cx="1390646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900" i="1" dirty="0">
                <a:solidFill>
                  <a:srgbClr val="0055A0"/>
                </a:solidFill>
                <a:latin typeface="Arial"/>
              </a:rPr>
              <a:t>First ERMC coil winding</a:t>
            </a:r>
            <a:endParaRPr lang="en-GB" sz="9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4415389"/>
            <a:ext cx="1098105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900" i="1" dirty="0">
                <a:solidFill>
                  <a:srgbClr val="0055A0"/>
                </a:solidFill>
                <a:latin typeface="Arial"/>
              </a:rPr>
              <a:t>Coil Reaction Tool</a:t>
            </a:r>
            <a:endParaRPr lang="en-GB" sz="9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2765" y="4407955"/>
            <a:ext cx="1316257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900" i="1" dirty="0">
                <a:solidFill>
                  <a:srgbClr val="0055A0"/>
                </a:solidFill>
                <a:latin typeface="Arial"/>
              </a:rPr>
              <a:t>Coil Impregnation Tool</a:t>
            </a:r>
            <a:endParaRPr lang="en-GB" sz="900" i="1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9371" y="3342122"/>
            <a:ext cx="1440180" cy="1080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2267" y="814674"/>
            <a:ext cx="2268855" cy="17030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5364" y="814674"/>
            <a:ext cx="2263140" cy="17030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6246" y="2733768"/>
            <a:ext cx="1274445" cy="16802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6954" y="2734624"/>
            <a:ext cx="971550" cy="16802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1906" y="2517745"/>
            <a:ext cx="955639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900" i="1" dirty="0">
                <a:solidFill>
                  <a:srgbClr val="0055A0"/>
                </a:solidFill>
                <a:latin typeface="Arial"/>
              </a:rPr>
              <a:t>Aluminum shell</a:t>
            </a:r>
            <a:endParaRPr lang="en-GB" sz="9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9518" y="2541004"/>
            <a:ext cx="826527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900" i="1" dirty="0">
                <a:solidFill>
                  <a:srgbClr val="0055A0"/>
                </a:solidFill>
                <a:latin typeface="Arial"/>
              </a:rPr>
              <a:t>Magnet yoke</a:t>
            </a:r>
            <a:endParaRPr lang="en-GB" sz="9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57047" y="4407955"/>
            <a:ext cx="679835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900" i="1" dirty="0">
                <a:solidFill>
                  <a:srgbClr val="0055A0"/>
                </a:solidFill>
                <a:latin typeface="Arial"/>
              </a:rPr>
              <a:t>Axial rods</a:t>
            </a:r>
            <a:endParaRPr lang="en-GB" sz="9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2700" y="4407955"/>
            <a:ext cx="826189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900" i="1" dirty="0">
                <a:solidFill>
                  <a:srgbClr val="0055A0"/>
                </a:solidFill>
                <a:latin typeface="Arial"/>
              </a:rPr>
              <a:t>Dummy coils</a:t>
            </a:r>
            <a:endParaRPr lang="en-GB" sz="9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831641" y="2538684"/>
            <a:ext cx="3792587" cy="1177495"/>
          </a:xfrm>
          <a:prstGeom prst="rect">
            <a:avLst/>
          </a:prstGeom>
        </p:spPr>
        <p:txBody>
          <a:bodyPr vert="horz" lIns="68580" tIns="34290" rIns="68580" bIns="34290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0332" indent="-342900" defTabSz="685800">
              <a:buClr>
                <a:srgbClr val="0055A0"/>
              </a:buClr>
              <a:defRPr/>
            </a:pPr>
            <a:r>
              <a:rPr lang="en-US" sz="1500" b="1" dirty="0">
                <a:solidFill>
                  <a:srgbClr val="0055A0"/>
                </a:solidFill>
                <a:latin typeface="Arial"/>
              </a:rPr>
              <a:t>Coil fabrication</a:t>
            </a:r>
          </a:p>
          <a:p>
            <a:pPr marL="678942" lvl="1" indent="-342900" defTabSz="685800">
              <a:buClr>
                <a:srgbClr val="0055A0"/>
              </a:buClr>
              <a:defRPr/>
            </a:pPr>
            <a:r>
              <a:rPr lang="en-US" sz="1200" dirty="0">
                <a:solidFill>
                  <a:srgbClr val="0055A0"/>
                </a:solidFill>
                <a:latin typeface="Arial"/>
              </a:rPr>
              <a:t>Winding of the first coil has been completed</a:t>
            </a:r>
          </a:p>
          <a:p>
            <a:pPr marL="678942" lvl="1" indent="-342900" defTabSz="685800">
              <a:buClr>
                <a:srgbClr val="0055A0"/>
              </a:buClr>
              <a:defRPr/>
            </a:pPr>
            <a:r>
              <a:rPr lang="en-US" sz="1200" dirty="0">
                <a:solidFill>
                  <a:srgbClr val="0055A0"/>
                </a:solidFill>
                <a:latin typeface="Arial"/>
              </a:rPr>
              <a:t>Preparation for reaction on-going</a:t>
            </a:r>
          </a:p>
          <a:p>
            <a:pPr marL="678942" lvl="1" indent="-342900" defTabSz="685800">
              <a:buClr>
                <a:srgbClr val="0055A0"/>
              </a:buClr>
              <a:defRPr/>
            </a:pPr>
            <a:r>
              <a:rPr lang="en-US" sz="1200" dirty="0">
                <a:solidFill>
                  <a:srgbClr val="0055A0"/>
                </a:solidFill>
                <a:latin typeface="Arial"/>
              </a:rPr>
              <a:t>All tooling for coil production ready</a:t>
            </a:r>
            <a:endParaRPr lang="en-US" sz="9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190369" y="3662508"/>
            <a:ext cx="3433859" cy="1015477"/>
          </a:xfrm>
          <a:prstGeom prst="rect">
            <a:avLst/>
          </a:prstGeom>
        </p:spPr>
        <p:txBody>
          <a:bodyPr vert="horz" lIns="68580" tIns="34290" rIns="68580" bIns="34290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0332" indent="-342900" defTabSz="685800">
              <a:buClr>
                <a:srgbClr val="0055A0"/>
              </a:buClr>
              <a:defRPr/>
            </a:pPr>
            <a:r>
              <a:rPr lang="en-US" sz="1500" b="1" dirty="0">
                <a:solidFill>
                  <a:srgbClr val="0055A0"/>
                </a:solidFill>
                <a:latin typeface="Arial"/>
              </a:rPr>
              <a:t>Magnet assembly</a:t>
            </a:r>
          </a:p>
          <a:p>
            <a:pPr marL="678942" lvl="1" indent="-342900" defTabSz="685800">
              <a:buClr>
                <a:srgbClr val="0055A0"/>
              </a:buClr>
              <a:defRPr/>
            </a:pPr>
            <a:r>
              <a:rPr lang="en-US" sz="1200" dirty="0">
                <a:solidFill>
                  <a:srgbClr val="0055A0"/>
                </a:solidFill>
                <a:latin typeface="Arial"/>
              </a:rPr>
              <a:t>components and tooling ready</a:t>
            </a:r>
          </a:p>
          <a:p>
            <a:pPr marL="678942" lvl="1" indent="-342900" defTabSz="685800">
              <a:buClr>
                <a:srgbClr val="0055A0"/>
              </a:buClr>
              <a:defRPr/>
            </a:pPr>
            <a:r>
              <a:rPr lang="en-US" sz="1200" dirty="0">
                <a:solidFill>
                  <a:srgbClr val="0055A0"/>
                </a:solidFill>
                <a:latin typeface="Arial"/>
              </a:rPr>
              <a:t>Dummy assembly to characterize the structure behavior on-going.</a:t>
            </a:r>
            <a:endParaRPr lang="en-US" sz="900" dirty="0">
              <a:solidFill>
                <a:srgbClr val="0055A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5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79667" y="2433251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618" y="2222752"/>
            <a:ext cx="4927382" cy="292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-4165" r="-3" b="4165"/>
          <a:stretch/>
        </p:blipFill>
        <p:spPr>
          <a:xfrm>
            <a:off x="0" y="2092861"/>
            <a:ext cx="4265461" cy="3050639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683568" y="41151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i="1" dirty="0" smtClean="0">
                <a:solidFill>
                  <a:srgbClr val="FF0000"/>
                </a:solidFill>
              </a:rPr>
              <a:t>Thank  you all speakers</a:t>
            </a:r>
            <a:br>
              <a:rPr kumimoji="1" lang="en-US" altLang="zh-CN" sz="2800" i="1" dirty="0" smtClean="0">
                <a:solidFill>
                  <a:srgbClr val="FF0000"/>
                </a:solidFill>
              </a:rPr>
            </a:br>
            <a:r>
              <a:rPr kumimoji="1" lang="en-US" altLang="zh-CN" sz="2800" i="1" dirty="0" smtClean="0">
                <a:solidFill>
                  <a:srgbClr val="FF0000"/>
                </a:solidFill>
              </a:rPr>
              <a:t>&amp;</a:t>
            </a:r>
            <a:br>
              <a:rPr kumimoji="1" lang="en-US" altLang="zh-CN" sz="2800" i="1" dirty="0" smtClean="0">
                <a:solidFill>
                  <a:srgbClr val="FF0000"/>
                </a:solidFill>
              </a:rPr>
            </a:br>
            <a:r>
              <a:rPr kumimoji="1" lang="en-US" altLang="zh-CN" sz="2800" i="1" dirty="0" smtClean="0">
                <a:solidFill>
                  <a:srgbClr val="FF0000"/>
                </a:solidFill>
              </a:rPr>
              <a:t>Thank you for your attention.</a:t>
            </a:r>
            <a:endParaRPr kumimoji="1" lang="zh-CN" alt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4839"/>
            <a:ext cx="8229600" cy="421555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LC design parameters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6610" t="23098" r="16638" b="20978"/>
          <a:stretch/>
        </p:blipFill>
        <p:spPr>
          <a:xfrm>
            <a:off x="323544" y="697641"/>
            <a:ext cx="8487459" cy="43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2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0523"/>
            <a:ext cx="8229600" cy="68901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T</a:t>
            </a:r>
            <a:r>
              <a:rPr kumimoji="1" lang="en-US" altLang="zh-CN" dirty="0" smtClean="0"/>
              <a:t>ime schedule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3556" t="25901" r="14449" b="23075"/>
          <a:stretch/>
        </p:blipFill>
        <p:spPr>
          <a:xfrm>
            <a:off x="0" y="2859782"/>
            <a:ext cx="4536504" cy="2160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37625" t="16101" r="14430" b="39872"/>
          <a:stretch/>
        </p:blipFill>
        <p:spPr>
          <a:xfrm>
            <a:off x="4932040" y="2879100"/>
            <a:ext cx="4211960" cy="2264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915566"/>
            <a:ext cx="4139952" cy="17281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699550"/>
            <a:ext cx="4368800" cy="1868945"/>
          </a:xfrm>
          <a:prstGeom prst="rect">
            <a:avLst/>
          </a:prstGeom>
        </p:spPr>
      </p:pic>
      <p:cxnSp>
        <p:nvCxnSpPr>
          <p:cNvPr id="9" name="直线连接符 8"/>
          <p:cNvCxnSpPr/>
          <p:nvPr/>
        </p:nvCxnSpPr>
        <p:spPr>
          <a:xfrm>
            <a:off x="4716016" y="843558"/>
            <a:ext cx="61664" cy="4299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 flipH="1">
            <a:off x="0" y="2787774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2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IMG_20170417_19505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313" y="1311979"/>
            <a:ext cx="2719239" cy="2719239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78185" y="604073"/>
            <a:ext cx="7991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http://cepc.ihep.ac.cn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1391604"/>
            <a:ext cx="2498090" cy="2639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948706" y="4126230"/>
            <a:ext cx="131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March 2015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67810" y="4126230"/>
            <a:ext cx="1146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April 2017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06501" y="132875"/>
            <a:ext cx="66185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Calibri" panose="020F0502020204030204" pitchFamily="34" charset="0"/>
              </a:rPr>
              <a:t>CEPC-</a:t>
            </a:r>
            <a:r>
              <a:rPr lang="en-US" altLang="zh-CN" sz="3200" dirty="0" err="1">
                <a:latin typeface="Calibri" panose="020F0502020204030204" pitchFamily="34" charset="0"/>
              </a:rPr>
              <a:t>SppC</a:t>
            </a:r>
            <a:r>
              <a:rPr lang="en-US" altLang="zh-CN" sz="3200" dirty="0">
                <a:latin typeface="Calibri" panose="020F0502020204030204" pitchFamily="34" charset="0"/>
              </a:rPr>
              <a:t> from Pre-CDR towards CDR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11387" y="4402455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/>
              <a:t>CEPCSppC baseline and alternative </a:t>
            </a:r>
          </a:p>
          <a:p>
            <a:pPr algn="ctr"/>
            <a:r>
              <a:rPr lang="en-US" altLang="zh-CN" sz="1400"/>
              <a:t>decision processe recorded </a:t>
            </a:r>
          </a:p>
        </p:txBody>
      </p:sp>
      <p:pic>
        <p:nvPicPr>
          <p:cNvPr id="11" name="图片 10" descr="IMG_20171108_0008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270" y="1333501"/>
            <a:ext cx="2697480" cy="269795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223652" y="4075759"/>
            <a:ext cx="2906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 Nov 2017</a:t>
            </a:r>
          </a:p>
          <a:p>
            <a:pPr algn="ctr"/>
            <a:r>
              <a:rPr lang="en-US" altLang="zh-CN" sz="1400"/>
              <a:t>CEPC-SppC CDR </a:t>
            </a:r>
          </a:p>
          <a:p>
            <a:pPr algn="ctr"/>
            <a:r>
              <a:rPr lang="en-US" altLang="zh-CN" sz="1400"/>
              <a:t>Preliminary Draft during</a:t>
            </a:r>
          </a:p>
          <a:p>
            <a:pPr algn="ctr"/>
            <a:r>
              <a:rPr lang="en-US" altLang="zh-CN" sz="1400"/>
              <a:t>CEPC-SppC Mini review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135505" y="4836795"/>
            <a:ext cx="613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CEPC-</a:t>
            </a:r>
            <a:r>
              <a:rPr lang="en-US" altLang="zh-CN" dirty="0" err="1">
                <a:solidFill>
                  <a:schemeClr val="accent2"/>
                </a:solidFill>
              </a:rPr>
              <a:t>SppC</a:t>
            </a:r>
            <a:r>
              <a:rPr lang="en-US" altLang="zh-CN" dirty="0">
                <a:solidFill>
                  <a:schemeClr val="accent2"/>
                </a:solidFill>
              </a:rPr>
              <a:t> CDR  will be printed before May 2018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074646" y="1467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951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18370"/>
            <a:ext cx="9008432" cy="3909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0" y="-92546"/>
            <a:ext cx="7963204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1"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黑体" pitchFamily="49" charset="-122"/>
                <a:cs typeface="Arial" pitchFamily="34" charset="0"/>
              </a:rPr>
              <a:t>             </a:t>
            </a:r>
            <a:r>
              <a:rPr lang="en-US" altLang="zh-CN" sz="3200" dirty="0">
                <a:latin typeface="Calibri" panose="020F0502020204030204" pitchFamily="34" charset="0"/>
                <a:sym typeface="微软雅黑" pitchFamily="34" charset="-122"/>
              </a:rPr>
              <a:t>CEPC Tunnel </a:t>
            </a:r>
            <a:r>
              <a:rPr lang="en-US" altLang="zh-CN" sz="3200" dirty="0">
                <a:latin typeface="Calibri" panose="020F0502020204030204" pitchFamily="34" charset="0"/>
              </a:rPr>
              <a:t>General Layout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8F97706E-0360-4FB3-9701-092B8F2EAD6B}"/>
              </a:ext>
            </a:extLst>
          </p:cNvPr>
          <p:cNvSpPr txBox="1"/>
          <p:nvPr/>
        </p:nvSpPr>
        <p:spPr>
          <a:xfrm>
            <a:off x="6523089" y="1682602"/>
            <a:ext cx="425537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IP1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91D9C0E-2B9A-43C9-9B59-84973F53C6E6}"/>
              </a:ext>
            </a:extLst>
          </p:cNvPr>
          <p:cNvSpPr txBox="1"/>
          <p:nvPr/>
        </p:nvSpPr>
        <p:spPr>
          <a:xfrm>
            <a:off x="736319" y="4037714"/>
            <a:ext cx="425537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IP3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7684687" y="4037714"/>
            <a:ext cx="425537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IP2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8561BD79-7959-4FAF-B90A-D8B48B86E8CA}"/>
              </a:ext>
            </a:extLst>
          </p:cNvPr>
          <p:cNvSpPr txBox="1"/>
          <p:nvPr/>
        </p:nvSpPr>
        <p:spPr>
          <a:xfrm>
            <a:off x="2279671" y="1600201"/>
            <a:ext cx="425537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IP4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4EF8E15D-FB25-4BED-A25F-1D2D54D09926}"/>
              </a:ext>
            </a:extLst>
          </p:cNvPr>
          <p:cNvSpPr txBox="1"/>
          <p:nvPr/>
        </p:nvSpPr>
        <p:spPr>
          <a:xfrm>
            <a:off x="7809882" y="2630381"/>
            <a:ext cx="572062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LSS1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14A1D714-0106-4EB4-9161-9D7B29D53B9D}"/>
              </a:ext>
            </a:extLst>
          </p:cNvPr>
          <p:cNvSpPr txBox="1"/>
          <p:nvPr/>
        </p:nvSpPr>
        <p:spPr>
          <a:xfrm>
            <a:off x="4383540" y="4843417"/>
            <a:ext cx="572062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LSS2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36B56AA4-5220-45BE-8CAD-CC488AC4755D}"/>
              </a:ext>
            </a:extLst>
          </p:cNvPr>
          <p:cNvSpPr txBox="1"/>
          <p:nvPr/>
        </p:nvSpPr>
        <p:spPr>
          <a:xfrm>
            <a:off x="450649" y="2780422"/>
            <a:ext cx="572062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LSS3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D789713B-A515-4B35-A92A-09E7FF969F66}"/>
              </a:ext>
            </a:extLst>
          </p:cNvPr>
          <p:cNvSpPr txBox="1"/>
          <p:nvPr/>
        </p:nvSpPr>
        <p:spPr>
          <a:xfrm>
            <a:off x="4286345" y="1300118"/>
            <a:ext cx="572062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LSS4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7C0BB60C-3914-4FDF-A708-64868BB6A5B4}"/>
              </a:ext>
            </a:extLst>
          </p:cNvPr>
          <p:cNvSpPr txBox="1"/>
          <p:nvPr/>
        </p:nvSpPr>
        <p:spPr>
          <a:xfrm>
            <a:off x="1808960" y="2421709"/>
            <a:ext cx="711448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3D47579-FEF3-4A35-9D9F-3CDF38978D2F}"/>
              </a:ext>
            </a:extLst>
          </p:cNvPr>
          <p:cNvSpPr txBox="1"/>
          <p:nvPr/>
        </p:nvSpPr>
        <p:spPr>
          <a:xfrm>
            <a:off x="1000779" y="2565115"/>
            <a:ext cx="459100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BTL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7684681" y="4735771"/>
            <a:ext cx="1287026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L=99.67km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6948915" y="1206628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3.32km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256191" y="4256226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3.32km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8049508" y="4029961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3.24km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967590" y="1160276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3.24km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8394516" y="2386924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1.20km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4427904" y="1503126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1.20km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4954864" y="4812232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1.20km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988589" y="2816795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1.20km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6523091" y="4665835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10.2km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68302" y="0"/>
            <a:ext cx="94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smtClean="0"/>
              <a:t>Yu Xiao</a:t>
            </a:r>
            <a:endParaRPr kumimoji="1" lang="zh-CN" altLang="en-US" i="1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4" b="5415"/>
          <a:stretch/>
        </p:blipFill>
        <p:spPr bwMode="auto">
          <a:xfrm>
            <a:off x="4788024" y="1851670"/>
            <a:ext cx="2746751" cy="154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3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</TotalTime>
  <Words>3911</Words>
  <Application>Microsoft Office PowerPoint</Application>
  <PresentationFormat>Presentazione su schermo (16:9)</PresentationFormat>
  <Paragraphs>833</Paragraphs>
  <Slides>53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76" baseType="lpstr">
      <vt:lpstr>微软雅黑</vt:lpstr>
      <vt:lpstr>MS Mincho</vt:lpstr>
      <vt:lpstr>ＭＳ Ｐゴシック</vt:lpstr>
      <vt:lpstr>新細明體</vt:lpstr>
      <vt:lpstr>黑体</vt:lpstr>
      <vt:lpstr>SimSun</vt:lpstr>
      <vt:lpstr>SimSun</vt:lpstr>
      <vt:lpstr>Arial</vt:lpstr>
      <vt:lpstr>Berlin Sans FB</vt:lpstr>
      <vt:lpstr>Calibri</vt:lpstr>
      <vt:lpstr>Calibri Light</vt:lpstr>
      <vt:lpstr>Cambria Math</vt:lpstr>
      <vt:lpstr>Garamond</vt:lpstr>
      <vt:lpstr>Geneva</vt:lpstr>
      <vt:lpstr>Helvetica</vt:lpstr>
      <vt:lpstr>Symbol</vt:lpstr>
      <vt:lpstr>SymbolPi</vt:lpstr>
      <vt:lpstr>Tahoma</vt:lpstr>
      <vt:lpstr>Times</vt:lpstr>
      <vt:lpstr>Times New Roman</vt:lpstr>
      <vt:lpstr>Wingdings</vt:lpstr>
      <vt:lpstr>等线</vt:lpstr>
      <vt:lpstr>Office 主题</vt:lpstr>
      <vt:lpstr>Accelerator Summary</vt:lpstr>
      <vt:lpstr>25 Talks (3 plenary + 22 parallel )</vt:lpstr>
      <vt:lpstr>Presentazione standard di PowerPoint</vt:lpstr>
      <vt:lpstr>CEPC  CDR Parameters</vt:lpstr>
      <vt:lpstr>Presentazione standard di PowerPoint</vt:lpstr>
      <vt:lpstr>LC design parameters</vt:lpstr>
      <vt:lpstr>Time schedule</vt:lpstr>
      <vt:lpstr>http://cepc.ihep.ac.cn</vt:lpstr>
      <vt:lpstr>Presentazione standard di PowerPoint</vt:lpstr>
      <vt:lpstr>Presentazione standard di PowerPoint</vt:lpstr>
      <vt:lpstr>Presentazione standard di PowerPoint</vt:lpstr>
      <vt:lpstr>CEPC-SppC Tunnel Cross Sections</vt:lpstr>
      <vt:lpstr>Presentazione standard di PowerPoint</vt:lpstr>
      <vt:lpstr>Presentazione standard di PowerPoint</vt:lpstr>
      <vt:lpstr>Presentazione standard di PowerPoint</vt:lpstr>
      <vt:lpstr>Effect of energy spread increase on polarization  </vt:lpstr>
      <vt:lpstr>Tracking-based method to calculate F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High Energy CEPC Injector Based on Plasma Wakefield Accelerator</vt:lpstr>
      <vt:lpstr>Presentazione standard di PowerPoint</vt:lpstr>
      <vt:lpstr>Overall Concept Design CEPC injector</vt:lpstr>
      <vt:lpstr>PWA Summary</vt:lpstr>
      <vt:lpstr>CEPC Collider Ring SRF System</vt:lpstr>
      <vt:lpstr>CEPC Booster SRF System</vt:lpstr>
      <vt:lpstr>N-doping research </vt:lpstr>
      <vt:lpstr>Vertical test of CEPC 650 MHz 2-cell Cavity</vt:lpstr>
      <vt:lpstr>Test Crymodule of CEPC 650 MHz SRF</vt:lpstr>
      <vt:lpstr>650MHz High Efficiency Klystron R&amp;D plan</vt:lpstr>
      <vt:lpstr>650MHz HEK R&amp;D plan</vt:lpstr>
      <vt:lpstr>Mechanical design for 1st Prototype</vt:lpstr>
      <vt:lpstr>Design of the Collider magnets</vt:lpstr>
      <vt:lpstr>Design of the Booster magnets</vt:lpstr>
      <vt:lpstr>Presentazione standard di PowerPoint</vt:lpstr>
      <vt:lpstr>CEPC Vacuum chamber and RF bellow for storage ring</vt:lpstr>
      <vt:lpstr>NEG coating of the inside chamber</vt:lpstr>
      <vt:lpstr>Presentazione standard di PowerPoint</vt:lpstr>
      <vt:lpstr>Presentazione standard di PowerPoint</vt:lpstr>
      <vt:lpstr>Presentazione standard di PowerPoint</vt:lpstr>
      <vt:lpstr>Consideration of CEPC Cryogenics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Dou</dc:creator>
  <cp:lastModifiedBy>Utente</cp:lastModifiedBy>
  <cp:revision>196</cp:revision>
  <dcterms:created xsi:type="dcterms:W3CDTF">2018-05-21T00:36:32Z</dcterms:created>
  <dcterms:modified xsi:type="dcterms:W3CDTF">2018-05-26T06:59:51Z</dcterms:modified>
</cp:coreProperties>
</file>