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84" r:id="rId1"/>
  </p:sldMasterIdLst>
  <p:notesMasterIdLst>
    <p:notesMasterId r:id="rId22"/>
  </p:notesMasterIdLst>
  <p:handoutMasterIdLst>
    <p:handoutMasterId r:id="rId23"/>
  </p:handoutMasterIdLst>
  <p:sldIdLst>
    <p:sldId id="257" r:id="rId2"/>
    <p:sldId id="262" r:id="rId3"/>
    <p:sldId id="261" r:id="rId4"/>
    <p:sldId id="264" r:id="rId5"/>
    <p:sldId id="287" r:id="rId6"/>
    <p:sldId id="286" r:id="rId7"/>
    <p:sldId id="268" r:id="rId8"/>
    <p:sldId id="266" r:id="rId9"/>
    <p:sldId id="267" r:id="rId10"/>
    <p:sldId id="276" r:id="rId11"/>
    <p:sldId id="288" r:id="rId12"/>
    <p:sldId id="275" r:id="rId13"/>
    <p:sldId id="281" r:id="rId14"/>
    <p:sldId id="280" r:id="rId15"/>
    <p:sldId id="282" r:id="rId16"/>
    <p:sldId id="263" r:id="rId17"/>
    <p:sldId id="283" r:id="rId18"/>
    <p:sldId id="285" r:id="rId19"/>
    <p:sldId id="265" r:id="rId20"/>
    <p:sldId id="278" r:id="rId2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initials="A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1" autoAdjust="0"/>
    <p:restoredTop sz="94656" autoAdjust="0"/>
  </p:normalViewPr>
  <p:slideViewPr>
    <p:cSldViewPr snapToGrid="0">
      <p:cViewPr varScale="1">
        <p:scale>
          <a:sx n="84" d="100"/>
          <a:sy n="84" d="100"/>
        </p:scale>
        <p:origin x="528" y="192"/>
      </p:cViewPr>
      <p:guideLst>
        <p:guide orient="horz" pos="2160"/>
        <p:guide pos="2880"/>
      </p:guideLst>
    </p:cSldViewPr>
  </p:slideViewPr>
  <p:notesTextViewPr>
    <p:cViewPr>
      <p:scale>
        <a:sx n="1" d="1"/>
        <a:sy n="1" d="1"/>
      </p:scale>
      <p:origin x="0" y="0"/>
    </p:cViewPr>
  </p:notesTextViewPr>
  <p:sorterViewPr>
    <p:cViewPr>
      <p:scale>
        <a:sx n="100" d="100"/>
        <a:sy n="100" d="100"/>
      </p:scale>
      <p:origin x="0" y="5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9-02-12T23:22:10.375" idx="1">
    <p:pos x="5517" y="1611"/>
    <p:text>sdfasdfasd+fsdf</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E1B70E-D4F2-BF43-9881-A71001EDAB74}"/>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267F6DD-C3FE-8144-B7BA-E0F4F36F0E68}"/>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0D5FF7E-AF57-B847-845C-506BC748FD30}" type="datetimeFigureOut">
              <a:rPr lang="en-US"/>
              <a:pPr>
                <a:defRPr/>
              </a:pPr>
              <a:t>5/25/18</a:t>
            </a:fld>
            <a:endParaRPr lang="en-US"/>
          </a:p>
        </p:txBody>
      </p:sp>
      <p:sp>
        <p:nvSpPr>
          <p:cNvPr id="4" name="Footer Placeholder 3">
            <a:extLst>
              <a:ext uri="{FF2B5EF4-FFF2-40B4-BE49-F238E27FC236}">
                <a16:creationId xmlns:a16="http://schemas.microsoft.com/office/drawing/2014/main" id="{4C3B51DB-2399-AD40-B7AE-50DB6BF3978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7076D77F-8D10-7D42-B71F-FB6DE21E2ED7}"/>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00C022-AC58-B344-B043-0DD4ECB26C4A}" type="slidenum">
              <a:rPr lang="en-US" altLang="it-IT"/>
              <a:pPr/>
              <a:t>‹N›</a:t>
            </a:fld>
            <a:endParaRPr lang="en-US" altLang="it-IT"/>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D7BAF-8516-804C-B818-C41470DE78C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EE69A1E-27C0-3C45-BB37-CFA65116DDE9}"/>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D466BEF-B11D-5846-B8B6-63CD2DDFECE9}" type="datetimeFigureOut">
              <a:rPr lang="en-US"/>
              <a:pPr>
                <a:defRPr/>
              </a:pPr>
              <a:t>5/25/18</a:t>
            </a:fld>
            <a:endParaRPr lang="en-US"/>
          </a:p>
        </p:txBody>
      </p:sp>
      <p:sp>
        <p:nvSpPr>
          <p:cNvPr id="4" name="Slide Image Placeholder 3">
            <a:extLst>
              <a:ext uri="{FF2B5EF4-FFF2-40B4-BE49-F238E27FC236}">
                <a16:creationId xmlns:a16="http://schemas.microsoft.com/office/drawing/2014/main" id="{DEEAFFE2-A976-9048-8773-0B637AD52E2E}"/>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A6E6DF-403E-A941-8266-A0F47B8C6463}"/>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B21CE7-5746-C24F-90FF-BAB99B0A2CE8}"/>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EB9ACC0-74B1-0E42-BEEA-F23C76227B84}"/>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4389E4C-8FFE-2548-A05B-8C3F80D8760B}" type="slidenum">
              <a:rPr lang="en-US" altLang="it-IT"/>
              <a:pPr/>
              <a:t>‹N›</a:t>
            </a:fld>
            <a:endParaRPr lang="en-US" altLang="it-IT"/>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98A8EE6-DED3-0245-80D9-F3682F2D5A6F}"/>
              </a:ext>
            </a:extLst>
          </p:cNvPr>
          <p:cNvSpPr>
            <a:spLocks noGrp="1"/>
          </p:cNvSpPr>
          <p:nvPr>
            <p:ph type="dt" sz="half" idx="10"/>
          </p:nvPr>
        </p:nvSpPr>
        <p:spPr/>
        <p:txBody>
          <a:bodyPr/>
          <a:lstStyle>
            <a:lvl1pPr>
              <a:defRPr/>
            </a:lvl1pPr>
          </a:lstStyle>
          <a:p>
            <a:pPr>
              <a:defRPr/>
            </a:pPr>
            <a:r>
              <a:rPr lang="en-US"/>
              <a:t>24-26 May 2018</a:t>
            </a:r>
          </a:p>
        </p:txBody>
      </p:sp>
      <p:sp>
        <p:nvSpPr>
          <p:cNvPr id="5" name="Footer Placeholder 4">
            <a:extLst>
              <a:ext uri="{FF2B5EF4-FFF2-40B4-BE49-F238E27FC236}">
                <a16:creationId xmlns:a16="http://schemas.microsoft.com/office/drawing/2014/main" id="{15031BAA-61C6-E24B-979D-FAC75E70DBE2}"/>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9854BA8D-60CB-E74A-BD80-FFB46ACBF48C}"/>
              </a:ext>
            </a:extLst>
          </p:cNvPr>
          <p:cNvSpPr>
            <a:spLocks noGrp="1"/>
          </p:cNvSpPr>
          <p:nvPr>
            <p:ph type="sldNum" sz="quarter" idx="12"/>
          </p:nvPr>
        </p:nvSpPr>
        <p:spPr/>
        <p:txBody>
          <a:bodyPr/>
          <a:lstStyle>
            <a:lvl1pPr>
              <a:defRPr/>
            </a:lvl1pPr>
          </a:lstStyle>
          <a:p>
            <a:fld id="{E7297FF5-ABE5-3D4E-90B9-2EAF134C3E7C}" type="slidenum">
              <a:rPr lang="en-US" altLang="it-IT"/>
              <a:pPr/>
              <a:t>‹N›</a:t>
            </a:fld>
            <a:endParaRPr lang="en-US" altLang="it-IT"/>
          </a:p>
        </p:txBody>
      </p:sp>
    </p:spTree>
    <p:extLst>
      <p:ext uri="{BB962C8B-B14F-4D97-AF65-F5344CB8AC3E}">
        <p14:creationId xmlns:p14="http://schemas.microsoft.com/office/powerpoint/2010/main" val="70374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5EBCBB-4CCF-E547-8565-32DE5E18AD18}"/>
              </a:ext>
            </a:extLst>
          </p:cNvPr>
          <p:cNvSpPr>
            <a:spLocks noGrp="1"/>
          </p:cNvSpPr>
          <p:nvPr>
            <p:ph type="dt" sz="half" idx="10"/>
          </p:nvPr>
        </p:nvSpPr>
        <p:spPr/>
        <p:txBody>
          <a:bodyPr/>
          <a:lstStyle>
            <a:lvl1pPr>
              <a:defRPr/>
            </a:lvl1pPr>
          </a:lstStyle>
          <a:p>
            <a:pPr>
              <a:defRPr/>
            </a:pPr>
            <a:r>
              <a:rPr lang="en-US"/>
              <a:t>24-26 May 2018</a:t>
            </a:r>
          </a:p>
        </p:txBody>
      </p:sp>
      <p:sp>
        <p:nvSpPr>
          <p:cNvPr id="5" name="Footer Placeholder 4">
            <a:extLst>
              <a:ext uri="{FF2B5EF4-FFF2-40B4-BE49-F238E27FC236}">
                <a16:creationId xmlns:a16="http://schemas.microsoft.com/office/drawing/2014/main" id="{16726A90-B437-4546-96F6-E285BB29B38D}"/>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2C3181F4-E6BE-1D4C-9F5D-7ABC0DE5F239}"/>
              </a:ext>
            </a:extLst>
          </p:cNvPr>
          <p:cNvSpPr>
            <a:spLocks noGrp="1"/>
          </p:cNvSpPr>
          <p:nvPr>
            <p:ph type="sldNum" sz="quarter" idx="12"/>
          </p:nvPr>
        </p:nvSpPr>
        <p:spPr/>
        <p:txBody>
          <a:bodyPr/>
          <a:lstStyle>
            <a:lvl1pPr>
              <a:defRPr/>
            </a:lvl1pPr>
          </a:lstStyle>
          <a:p>
            <a:fld id="{81DD7533-587F-094D-A7D2-DAABE244C3D0}" type="slidenum">
              <a:rPr lang="en-US" altLang="it-IT"/>
              <a:pPr/>
              <a:t>‹N›</a:t>
            </a:fld>
            <a:endParaRPr lang="en-US" altLang="it-IT"/>
          </a:p>
        </p:txBody>
      </p:sp>
    </p:spTree>
    <p:extLst>
      <p:ext uri="{BB962C8B-B14F-4D97-AF65-F5344CB8AC3E}">
        <p14:creationId xmlns:p14="http://schemas.microsoft.com/office/powerpoint/2010/main" val="380379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75D6049-6D4F-5E48-B194-CD510DA98E8B}"/>
              </a:ext>
            </a:extLst>
          </p:cNvPr>
          <p:cNvSpPr>
            <a:spLocks noGrp="1"/>
          </p:cNvSpPr>
          <p:nvPr>
            <p:ph type="dt" sz="half" idx="10"/>
          </p:nvPr>
        </p:nvSpPr>
        <p:spPr/>
        <p:txBody>
          <a:bodyPr/>
          <a:lstStyle>
            <a:lvl1pPr>
              <a:defRPr/>
            </a:lvl1pPr>
          </a:lstStyle>
          <a:p>
            <a:pPr>
              <a:defRPr/>
            </a:pPr>
            <a:r>
              <a:rPr lang="en-US"/>
              <a:t>24-26 May 2018</a:t>
            </a:r>
          </a:p>
        </p:txBody>
      </p:sp>
      <p:sp>
        <p:nvSpPr>
          <p:cNvPr id="5" name="Footer Placeholder 4">
            <a:extLst>
              <a:ext uri="{FF2B5EF4-FFF2-40B4-BE49-F238E27FC236}">
                <a16:creationId xmlns:a16="http://schemas.microsoft.com/office/drawing/2014/main" id="{F705F4BC-2490-0B48-95CA-B093E9E1675A}"/>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2D6A8871-F200-8742-81EC-B697512C1721}"/>
              </a:ext>
            </a:extLst>
          </p:cNvPr>
          <p:cNvSpPr>
            <a:spLocks noGrp="1"/>
          </p:cNvSpPr>
          <p:nvPr>
            <p:ph type="sldNum" sz="quarter" idx="12"/>
          </p:nvPr>
        </p:nvSpPr>
        <p:spPr/>
        <p:txBody>
          <a:bodyPr/>
          <a:lstStyle>
            <a:lvl1pPr>
              <a:defRPr/>
            </a:lvl1pPr>
          </a:lstStyle>
          <a:p>
            <a:fld id="{68FE30CC-95BC-CD41-A1E3-94495013300B}" type="slidenum">
              <a:rPr lang="en-US" altLang="it-IT"/>
              <a:pPr/>
              <a:t>‹N›</a:t>
            </a:fld>
            <a:endParaRPr lang="en-US" altLang="it-IT"/>
          </a:p>
        </p:txBody>
      </p:sp>
    </p:spTree>
    <p:extLst>
      <p:ext uri="{BB962C8B-B14F-4D97-AF65-F5344CB8AC3E}">
        <p14:creationId xmlns:p14="http://schemas.microsoft.com/office/powerpoint/2010/main" val="349379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83B054E-AE7B-C542-8CFE-0168A272BC5A}"/>
              </a:ext>
            </a:extLst>
          </p:cNvPr>
          <p:cNvSpPr>
            <a:spLocks noGrp="1"/>
          </p:cNvSpPr>
          <p:nvPr>
            <p:ph type="dt" sz="half" idx="10"/>
          </p:nvPr>
        </p:nvSpPr>
        <p:spPr/>
        <p:txBody>
          <a:bodyPr/>
          <a:lstStyle>
            <a:lvl1pPr>
              <a:defRPr/>
            </a:lvl1pPr>
          </a:lstStyle>
          <a:p>
            <a:pPr>
              <a:defRPr/>
            </a:pPr>
            <a:r>
              <a:rPr lang="en-US"/>
              <a:t>24-26 May 2018</a:t>
            </a:r>
          </a:p>
        </p:txBody>
      </p:sp>
      <p:sp>
        <p:nvSpPr>
          <p:cNvPr id="5" name="Footer Placeholder 4">
            <a:extLst>
              <a:ext uri="{FF2B5EF4-FFF2-40B4-BE49-F238E27FC236}">
                <a16:creationId xmlns:a16="http://schemas.microsoft.com/office/drawing/2014/main" id="{E4F880F7-F617-C14C-B50D-286AF977CBD1}"/>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C248ED8D-A6EB-744C-8167-604FCA3E6FB3}"/>
              </a:ext>
            </a:extLst>
          </p:cNvPr>
          <p:cNvSpPr>
            <a:spLocks noGrp="1"/>
          </p:cNvSpPr>
          <p:nvPr>
            <p:ph type="sldNum" sz="quarter" idx="12"/>
          </p:nvPr>
        </p:nvSpPr>
        <p:spPr/>
        <p:txBody>
          <a:bodyPr/>
          <a:lstStyle>
            <a:lvl1pPr>
              <a:defRPr/>
            </a:lvl1pPr>
          </a:lstStyle>
          <a:p>
            <a:fld id="{3B5123A6-4FAC-7C4B-91D6-10DCF1FA4913}" type="slidenum">
              <a:rPr lang="en-US" altLang="it-IT"/>
              <a:pPr/>
              <a:t>‹N›</a:t>
            </a:fld>
            <a:endParaRPr lang="en-US" altLang="it-IT"/>
          </a:p>
        </p:txBody>
      </p:sp>
    </p:spTree>
    <p:extLst>
      <p:ext uri="{BB962C8B-B14F-4D97-AF65-F5344CB8AC3E}">
        <p14:creationId xmlns:p14="http://schemas.microsoft.com/office/powerpoint/2010/main" val="363126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3D3F48-319C-1C4B-B396-194821C59B4E}"/>
              </a:ext>
            </a:extLst>
          </p:cNvPr>
          <p:cNvSpPr>
            <a:spLocks noGrp="1"/>
          </p:cNvSpPr>
          <p:nvPr>
            <p:ph type="dt" sz="half" idx="10"/>
          </p:nvPr>
        </p:nvSpPr>
        <p:spPr/>
        <p:txBody>
          <a:bodyPr/>
          <a:lstStyle>
            <a:lvl1pPr>
              <a:defRPr/>
            </a:lvl1pPr>
          </a:lstStyle>
          <a:p>
            <a:pPr>
              <a:defRPr/>
            </a:pPr>
            <a:r>
              <a:rPr lang="en-US"/>
              <a:t>24-26 May 2018</a:t>
            </a:r>
          </a:p>
        </p:txBody>
      </p:sp>
      <p:sp>
        <p:nvSpPr>
          <p:cNvPr id="5" name="Footer Placeholder 4">
            <a:extLst>
              <a:ext uri="{FF2B5EF4-FFF2-40B4-BE49-F238E27FC236}">
                <a16:creationId xmlns:a16="http://schemas.microsoft.com/office/drawing/2014/main" id="{1233F681-B3B7-4D40-92C9-1515301905A9}"/>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97B736CC-B97C-0D40-9DE1-2F698148269A}"/>
              </a:ext>
            </a:extLst>
          </p:cNvPr>
          <p:cNvSpPr>
            <a:spLocks noGrp="1"/>
          </p:cNvSpPr>
          <p:nvPr>
            <p:ph type="sldNum" sz="quarter" idx="12"/>
          </p:nvPr>
        </p:nvSpPr>
        <p:spPr/>
        <p:txBody>
          <a:bodyPr/>
          <a:lstStyle>
            <a:lvl1pPr>
              <a:defRPr/>
            </a:lvl1pPr>
          </a:lstStyle>
          <a:p>
            <a:fld id="{7C9E1D2C-631D-D747-93F4-FC0E499DCB5D}" type="slidenum">
              <a:rPr lang="en-US" altLang="it-IT"/>
              <a:pPr/>
              <a:t>‹N›</a:t>
            </a:fld>
            <a:endParaRPr lang="en-US" altLang="it-IT"/>
          </a:p>
        </p:txBody>
      </p:sp>
    </p:spTree>
    <p:extLst>
      <p:ext uri="{BB962C8B-B14F-4D97-AF65-F5344CB8AC3E}">
        <p14:creationId xmlns:p14="http://schemas.microsoft.com/office/powerpoint/2010/main" val="405269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C8046C4-77C5-DC4C-9EC3-8D07BAED9650}"/>
              </a:ext>
            </a:extLst>
          </p:cNvPr>
          <p:cNvSpPr>
            <a:spLocks noGrp="1"/>
          </p:cNvSpPr>
          <p:nvPr>
            <p:ph type="dt" sz="half" idx="10"/>
          </p:nvPr>
        </p:nvSpPr>
        <p:spPr/>
        <p:txBody>
          <a:bodyPr/>
          <a:lstStyle>
            <a:lvl1pPr>
              <a:defRPr/>
            </a:lvl1pPr>
          </a:lstStyle>
          <a:p>
            <a:pPr>
              <a:defRPr/>
            </a:pPr>
            <a:r>
              <a:rPr lang="en-US"/>
              <a:t>24-26 May 2018</a:t>
            </a:r>
          </a:p>
        </p:txBody>
      </p:sp>
      <p:sp>
        <p:nvSpPr>
          <p:cNvPr id="6" name="Footer Placeholder 4">
            <a:extLst>
              <a:ext uri="{FF2B5EF4-FFF2-40B4-BE49-F238E27FC236}">
                <a16:creationId xmlns:a16="http://schemas.microsoft.com/office/drawing/2014/main" id="{2E266162-DC3A-D046-8277-767EA10F539D}"/>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7" name="Slide Number Placeholder 5">
            <a:extLst>
              <a:ext uri="{FF2B5EF4-FFF2-40B4-BE49-F238E27FC236}">
                <a16:creationId xmlns:a16="http://schemas.microsoft.com/office/drawing/2014/main" id="{17F86D30-2B11-A94A-A0C2-869B3ED10196}"/>
              </a:ext>
            </a:extLst>
          </p:cNvPr>
          <p:cNvSpPr>
            <a:spLocks noGrp="1"/>
          </p:cNvSpPr>
          <p:nvPr>
            <p:ph type="sldNum" sz="quarter" idx="12"/>
          </p:nvPr>
        </p:nvSpPr>
        <p:spPr/>
        <p:txBody>
          <a:bodyPr/>
          <a:lstStyle>
            <a:lvl1pPr>
              <a:defRPr/>
            </a:lvl1pPr>
          </a:lstStyle>
          <a:p>
            <a:fld id="{6E1D5382-6F26-7344-B79B-569851D87CA2}" type="slidenum">
              <a:rPr lang="en-US" altLang="it-IT"/>
              <a:pPr/>
              <a:t>‹N›</a:t>
            </a:fld>
            <a:endParaRPr lang="en-US" altLang="it-IT"/>
          </a:p>
        </p:txBody>
      </p:sp>
    </p:spTree>
    <p:extLst>
      <p:ext uri="{BB962C8B-B14F-4D97-AF65-F5344CB8AC3E}">
        <p14:creationId xmlns:p14="http://schemas.microsoft.com/office/powerpoint/2010/main" val="166602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0268DCC-ECA8-8143-9F20-5FA33550892F}"/>
              </a:ext>
            </a:extLst>
          </p:cNvPr>
          <p:cNvSpPr>
            <a:spLocks noGrp="1"/>
          </p:cNvSpPr>
          <p:nvPr>
            <p:ph type="dt" sz="half" idx="10"/>
          </p:nvPr>
        </p:nvSpPr>
        <p:spPr/>
        <p:txBody>
          <a:bodyPr/>
          <a:lstStyle>
            <a:lvl1pPr>
              <a:defRPr/>
            </a:lvl1pPr>
          </a:lstStyle>
          <a:p>
            <a:pPr>
              <a:defRPr/>
            </a:pPr>
            <a:r>
              <a:rPr lang="en-US"/>
              <a:t>24-26 May 2018</a:t>
            </a:r>
          </a:p>
        </p:txBody>
      </p:sp>
      <p:sp>
        <p:nvSpPr>
          <p:cNvPr id="8" name="Footer Placeholder 4">
            <a:extLst>
              <a:ext uri="{FF2B5EF4-FFF2-40B4-BE49-F238E27FC236}">
                <a16:creationId xmlns:a16="http://schemas.microsoft.com/office/drawing/2014/main" id="{57B9377E-56DA-744C-86D1-B02085AD1C24}"/>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9" name="Slide Number Placeholder 5">
            <a:extLst>
              <a:ext uri="{FF2B5EF4-FFF2-40B4-BE49-F238E27FC236}">
                <a16:creationId xmlns:a16="http://schemas.microsoft.com/office/drawing/2014/main" id="{9D38A02C-6DC1-DC4F-B453-137E688123D3}"/>
              </a:ext>
            </a:extLst>
          </p:cNvPr>
          <p:cNvSpPr>
            <a:spLocks noGrp="1"/>
          </p:cNvSpPr>
          <p:nvPr>
            <p:ph type="sldNum" sz="quarter" idx="12"/>
          </p:nvPr>
        </p:nvSpPr>
        <p:spPr/>
        <p:txBody>
          <a:bodyPr/>
          <a:lstStyle>
            <a:lvl1pPr>
              <a:defRPr/>
            </a:lvl1pPr>
          </a:lstStyle>
          <a:p>
            <a:fld id="{2932535A-FC96-FC4E-9CD5-DB7F1F535A1E}" type="slidenum">
              <a:rPr lang="en-US" altLang="it-IT"/>
              <a:pPr/>
              <a:t>‹N›</a:t>
            </a:fld>
            <a:endParaRPr lang="en-US" altLang="it-IT"/>
          </a:p>
        </p:txBody>
      </p:sp>
    </p:spTree>
    <p:extLst>
      <p:ext uri="{BB962C8B-B14F-4D97-AF65-F5344CB8AC3E}">
        <p14:creationId xmlns:p14="http://schemas.microsoft.com/office/powerpoint/2010/main" val="229735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DC11BDD-E22D-9C47-A24C-00500A3FF34B}"/>
              </a:ext>
            </a:extLst>
          </p:cNvPr>
          <p:cNvSpPr>
            <a:spLocks noGrp="1"/>
          </p:cNvSpPr>
          <p:nvPr>
            <p:ph type="dt" sz="half" idx="10"/>
          </p:nvPr>
        </p:nvSpPr>
        <p:spPr/>
        <p:txBody>
          <a:bodyPr/>
          <a:lstStyle>
            <a:lvl1pPr>
              <a:defRPr/>
            </a:lvl1pPr>
          </a:lstStyle>
          <a:p>
            <a:pPr>
              <a:defRPr/>
            </a:pPr>
            <a:r>
              <a:rPr lang="en-US"/>
              <a:t>24-26 May 2018</a:t>
            </a:r>
          </a:p>
        </p:txBody>
      </p:sp>
      <p:sp>
        <p:nvSpPr>
          <p:cNvPr id="4" name="Footer Placeholder 4">
            <a:extLst>
              <a:ext uri="{FF2B5EF4-FFF2-40B4-BE49-F238E27FC236}">
                <a16:creationId xmlns:a16="http://schemas.microsoft.com/office/drawing/2014/main" id="{19639993-1F29-5247-95A3-0B0E981FF8F1}"/>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5" name="Slide Number Placeholder 5">
            <a:extLst>
              <a:ext uri="{FF2B5EF4-FFF2-40B4-BE49-F238E27FC236}">
                <a16:creationId xmlns:a16="http://schemas.microsoft.com/office/drawing/2014/main" id="{B183C877-D35A-C847-BA1B-BC0D88B39F66}"/>
              </a:ext>
            </a:extLst>
          </p:cNvPr>
          <p:cNvSpPr>
            <a:spLocks noGrp="1"/>
          </p:cNvSpPr>
          <p:nvPr>
            <p:ph type="sldNum" sz="quarter" idx="12"/>
          </p:nvPr>
        </p:nvSpPr>
        <p:spPr/>
        <p:txBody>
          <a:bodyPr/>
          <a:lstStyle>
            <a:lvl1pPr>
              <a:defRPr/>
            </a:lvl1pPr>
          </a:lstStyle>
          <a:p>
            <a:fld id="{ABD2B104-3027-0C47-8F2D-78385BD34A89}" type="slidenum">
              <a:rPr lang="en-US" altLang="it-IT"/>
              <a:pPr/>
              <a:t>‹N›</a:t>
            </a:fld>
            <a:endParaRPr lang="en-US" altLang="it-IT"/>
          </a:p>
        </p:txBody>
      </p:sp>
    </p:spTree>
    <p:extLst>
      <p:ext uri="{BB962C8B-B14F-4D97-AF65-F5344CB8AC3E}">
        <p14:creationId xmlns:p14="http://schemas.microsoft.com/office/powerpoint/2010/main" val="296553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25346E-735E-4F4E-A94C-438A9474202F}"/>
              </a:ext>
            </a:extLst>
          </p:cNvPr>
          <p:cNvSpPr>
            <a:spLocks noGrp="1"/>
          </p:cNvSpPr>
          <p:nvPr>
            <p:ph type="dt" sz="half" idx="10"/>
          </p:nvPr>
        </p:nvSpPr>
        <p:spPr/>
        <p:txBody>
          <a:bodyPr/>
          <a:lstStyle>
            <a:lvl1pPr>
              <a:defRPr/>
            </a:lvl1pPr>
          </a:lstStyle>
          <a:p>
            <a:pPr>
              <a:defRPr/>
            </a:pPr>
            <a:r>
              <a:rPr lang="en-US"/>
              <a:t>24-26 May 2018</a:t>
            </a:r>
          </a:p>
        </p:txBody>
      </p:sp>
      <p:sp>
        <p:nvSpPr>
          <p:cNvPr id="3" name="Footer Placeholder 4">
            <a:extLst>
              <a:ext uri="{FF2B5EF4-FFF2-40B4-BE49-F238E27FC236}">
                <a16:creationId xmlns:a16="http://schemas.microsoft.com/office/drawing/2014/main" id="{093186D4-D1C5-B146-B476-B0FA58FB4B7B}"/>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4" name="Slide Number Placeholder 5">
            <a:extLst>
              <a:ext uri="{FF2B5EF4-FFF2-40B4-BE49-F238E27FC236}">
                <a16:creationId xmlns:a16="http://schemas.microsoft.com/office/drawing/2014/main" id="{46335BB6-AA65-704B-931A-5FC8C1D10D8A}"/>
              </a:ext>
            </a:extLst>
          </p:cNvPr>
          <p:cNvSpPr>
            <a:spLocks noGrp="1"/>
          </p:cNvSpPr>
          <p:nvPr>
            <p:ph type="sldNum" sz="quarter" idx="12"/>
          </p:nvPr>
        </p:nvSpPr>
        <p:spPr/>
        <p:txBody>
          <a:bodyPr/>
          <a:lstStyle>
            <a:lvl1pPr>
              <a:defRPr/>
            </a:lvl1pPr>
          </a:lstStyle>
          <a:p>
            <a:fld id="{BE293107-6C8D-0A4A-8D43-2198428EC159}" type="slidenum">
              <a:rPr lang="en-US" altLang="it-IT"/>
              <a:pPr/>
              <a:t>‹N›</a:t>
            </a:fld>
            <a:endParaRPr lang="en-US" altLang="it-IT"/>
          </a:p>
        </p:txBody>
      </p:sp>
    </p:spTree>
    <p:extLst>
      <p:ext uri="{BB962C8B-B14F-4D97-AF65-F5344CB8AC3E}">
        <p14:creationId xmlns:p14="http://schemas.microsoft.com/office/powerpoint/2010/main" val="117565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47A4394-AC9E-1C4F-8E9B-DCBD5C905339}"/>
              </a:ext>
            </a:extLst>
          </p:cNvPr>
          <p:cNvSpPr>
            <a:spLocks noGrp="1"/>
          </p:cNvSpPr>
          <p:nvPr>
            <p:ph type="dt" sz="half" idx="10"/>
          </p:nvPr>
        </p:nvSpPr>
        <p:spPr/>
        <p:txBody>
          <a:bodyPr/>
          <a:lstStyle>
            <a:lvl1pPr>
              <a:defRPr/>
            </a:lvl1pPr>
          </a:lstStyle>
          <a:p>
            <a:pPr>
              <a:defRPr/>
            </a:pPr>
            <a:r>
              <a:rPr lang="en-US"/>
              <a:t>24-26 May 2018</a:t>
            </a:r>
          </a:p>
        </p:txBody>
      </p:sp>
      <p:sp>
        <p:nvSpPr>
          <p:cNvPr id="6" name="Footer Placeholder 4">
            <a:extLst>
              <a:ext uri="{FF2B5EF4-FFF2-40B4-BE49-F238E27FC236}">
                <a16:creationId xmlns:a16="http://schemas.microsoft.com/office/drawing/2014/main" id="{565A8EEB-C7D2-A64B-B1B3-CC3AE2DEB49E}"/>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7" name="Slide Number Placeholder 5">
            <a:extLst>
              <a:ext uri="{FF2B5EF4-FFF2-40B4-BE49-F238E27FC236}">
                <a16:creationId xmlns:a16="http://schemas.microsoft.com/office/drawing/2014/main" id="{2AB3B1F3-9E52-F64E-AABD-44AC5462C564}"/>
              </a:ext>
            </a:extLst>
          </p:cNvPr>
          <p:cNvSpPr>
            <a:spLocks noGrp="1"/>
          </p:cNvSpPr>
          <p:nvPr>
            <p:ph type="sldNum" sz="quarter" idx="12"/>
          </p:nvPr>
        </p:nvSpPr>
        <p:spPr/>
        <p:txBody>
          <a:bodyPr/>
          <a:lstStyle>
            <a:lvl1pPr>
              <a:defRPr/>
            </a:lvl1pPr>
          </a:lstStyle>
          <a:p>
            <a:fld id="{4046034C-B41E-8D40-9C2D-F88C9FA02B35}" type="slidenum">
              <a:rPr lang="en-US" altLang="it-IT"/>
              <a:pPr/>
              <a:t>‹N›</a:t>
            </a:fld>
            <a:endParaRPr lang="en-US" altLang="it-IT"/>
          </a:p>
        </p:txBody>
      </p:sp>
    </p:spTree>
    <p:extLst>
      <p:ext uri="{BB962C8B-B14F-4D97-AF65-F5344CB8AC3E}">
        <p14:creationId xmlns:p14="http://schemas.microsoft.com/office/powerpoint/2010/main" val="85841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21192-AAA2-2243-85B7-8174FFC3E4BB}"/>
              </a:ext>
            </a:extLst>
          </p:cNvPr>
          <p:cNvSpPr>
            <a:spLocks noGrp="1"/>
          </p:cNvSpPr>
          <p:nvPr>
            <p:ph type="dt" sz="half" idx="10"/>
          </p:nvPr>
        </p:nvSpPr>
        <p:spPr/>
        <p:txBody>
          <a:bodyPr/>
          <a:lstStyle>
            <a:lvl1pPr>
              <a:defRPr/>
            </a:lvl1pPr>
          </a:lstStyle>
          <a:p>
            <a:pPr>
              <a:defRPr/>
            </a:pPr>
            <a:r>
              <a:rPr lang="en-US"/>
              <a:t>24-26 May 2018</a:t>
            </a:r>
          </a:p>
        </p:txBody>
      </p:sp>
      <p:sp>
        <p:nvSpPr>
          <p:cNvPr id="6" name="Footer Placeholder 4">
            <a:extLst>
              <a:ext uri="{FF2B5EF4-FFF2-40B4-BE49-F238E27FC236}">
                <a16:creationId xmlns:a16="http://schemas.microsoft.com/office/drawing/2014/main" id="{42A1CE62-A8C7-1F45-A1FB-0910C5A8788A}"/>
              </a:ext>
            </a:extLst>
          </p:cNvPr>
          <p:cNvSpPr>
            <a:spLocks noGrp="1"/>
          </p:cNvSpPr>
          <p:nvPr>
            <p:ph type="ftr" sz="quarter" idx="11"/>
          </p:nvPr>
        </p:nvSpPr>
        <p:spPr/>
        <p:txBody>
          <a:bodyPr/>
          <a:lstStyle>
            <a:lvl1pPr>
              <a:defRPr/>
            </a:lvl1pPr>
          </a:lstStyle>
          <a:p>
            <a:pPr>
              <a:defRPr/>
            </a:pPr>
            <a:r>
              <a:rPr lang="nl-NL"/>
              <a:t>A.Drago - S.Caschera - CEPC Workshop Roma3</a:t>
            </a:r>
            <a:endParaRPr lang="en-US"/>
          </a:p>
        </p:txBody>
      </p:sp>
      <p:sp>
        <p:nvSpPr>
          <p:cNvPr id="7" name="Slide Number Placeholder 5">
            <a:extLst>
              <a:ext uri="{FF2B5EF4-FFF2-40B4-BE49-F238E27FC236}">
                <a16:creationId xmlns:a16="http://schemas.microsoft.com/office/drawing/2014/main" id="{C5E002E3-CBEF-5746-9981-E71527315ACB}"/>
              </a:ext>
            </a:extLst>
          </p:cNvPr>
          <p:cNvSpPr>
            <a:spLocks noGrp="1"/>
          </p:cNvSpPr>
          <p:nvPr>
            <p:ph type="sldNum" sz="quarter" idx="12"/>
          </p:nvPr>
        </p:nvSpPr>
        <p:spPr/>
        <p:txBody>
          <a:bodyPr/>
          <a:lstStyle>
            <a:lvl1pPr>
              <a:defRPr/>
            </a:lvl1pPr>
          </a:lstStyle>
          <a:p>
            <a:fld id="{7DD679B3-FA92-D543-8AB3-736B2813D51A}" type="slidenum">
              <a:rPr lang="en-US" altLang="it-IT"/>
              <a:pPr/>
              <a:t>‹N›</a:t>
            </a:fld>
            <a:endParaRPr lang="en-US" altLang="it-IT"/>
          </a:p>
        </p:txBody>
      </p:sp>
    </p:spTree>
    <p:extLst>
      <p:ext uri="{BB962C8B-B14F-4D97-AF65-F5344CB8AC3E}">
        <p14:creationId xmlns:p14="http://schemas.microsoft.com/office/powerpoint/2010/main" val="422728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7A169E5-9D64-3940-97D2-3F0AFE3D786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Text Placeholder 2">
            <a:extLst>
              <a:ext uri="{FF2B5EF4-FFF2-40B4-BE49-F238E27FC236}">
                <a16:creationId xmlns:a16="http://schemas.microsoft.com/office/drawing/2014/main" id="{2A55CD98-9FFC-0B43-8E44-6FCC8287B8F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a:extLst>
              <a:ext uri="{FF2B5EF4-FFF2-40B4-BE49-F238E27FC236}">
                <a16:creationId xmlns:a16="http://schemas.microsoft.com/office/drawing/2014/main" id="{2434DA0F-5833-5C40-9DE2-0BF3543EF21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24-26 May 2018</a:t>
            </a:r>
          </a:p>
        </p:txBody>
      </p:sp>
      <p:sp>
        <p:nvSpPr>
          <p:cNvPr id="5" name="Footer Placeholder 4">
            <a:extLst>
              <a:ext uri="{FF2B5EF4-FFF2-40B4-BE49-F238E27FC236}">
                <a16:creationId xmlns:a16="http://schemas.microsoft.com/office/drawing/2014/main" id="{4EEB77FE-0EC4-D844-A4FD-C705D4D02E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8EDBF088-B771-C445-BB67-48F0A5F93F3B}"/>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DB875ED-5DE0-D742-938C-5070308BE0F6}"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91E38493-74EC-3541-83DB-E3DBA358B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17E247EA-364E-CE4D-ACD3-D24DB28D8879}"/>
              </a:ext>
            </a:extLst>
          </p:cNvPr>
          <p:cNvSpPr>
            <a:spLocks noGrp="1"/>
          </p:cNvSpPr>
          <p:nvPr>
            <p:ph type="ctrTitle"/>
          </p:nvPr>
        </p:nvSpPr>
        <p:spPr>
          <a:xfrm>
            <a:off x="788988" y="260350"/>
            <a:ext cx="7970837" cy="930275"/>
          </a:xfrm>
        </p:spPr>
        <p:txBody>
          <a:bodyPr/>
          <a:lstStyle/>
          <a:p>
            <a:r>
              <a:rPr lang="en-US" altLang="it-IT" sz="4000" b="1"/>
              <a:t>Feedback Systems in Circular Colliders</a:t>
            </a:r>
          </a:p>
        </p:txBody>
      </p:sp>
      <p:sp>
        <p:nvSpPr>
          <p:cNvPr id="15363" name="Subtitle 2">
            <a:extLst>
              <a:ext uri="{FF2B5EF4-FFF2-40B4-BE49-F238E27FC236}">
                <a16:creationId xmlns:a16="http://schemas.microsoft.com/office/drawing/2014/main" id="{D7A0A568-8F25-C74A-9618-52F7966C0AD6}"/>
              </a:ext>
            </a:extLst>
          </p:cNvPr>
          <p:cNvSpPr>
            <a:spLocks noGrp="1"/>
          </p:cNvSpPr>
          <p:nvPr>
            <p:ph type="subTitle" idx="1"/>
          </p:nvPr>
        </p:nvSpPr>
        <p:spPr>
          <a:xfrm>
            <a:off x="541338" y="1974850"/>
            <a:ext cx="8218487" cy="3244850"/>
          </a:xfrm>
        </p:spPr>
        <p:txBody>
          <a:bodyPr/>
          <a:lstStyle/>
          <a:p>
            <a:r>
              <a:rPr lang="en-US" altLang="it-IT" sz="3600"/>
              <a:t>A. Drago – </a:t>
            </a:r>
            <a:r>
              <a:rPr lang="en-US" altLang="it-IT" sz="3600" u="sng"/>
              <a:t>S. Caschera</a:t>
            </a:r>
          </a:p>
          <a:p>
            <a:r>
              <a:rPr lang="en-US" altLang="it-IT" sz="3600"/>
              <a:t>INFN Frascati</a:t>
            </a:r>
          </a:p>
          <a:p>
            <a:endParaRPr lang="en-US" altLang="it-IT" sz="3600"/>
          </a:p>
          <a:p>
            <a:r>
              <a:rPr lang="en-US" altLang="it-IT"/>
              <a:t>Workshop on the Circular Electron-Positron Collider</a:t>
            </a:r>
          </a:p>
          <a:p>
            <a:r>
              <a:rPr lang="en-US" altLang="it-IT"/>
              <a:t>24 - 26 May 2018, Roma3 University, Italy.</a:t>
            </a:r>
          </a:p>
        </p:txBody>
      </p:sp>
      <p:pic>
        <p:nvPicPr>
          <p:cNvPr id="15364" name="Immagine 4">
            <a:extLst>
              <a:ext uri="{FF2B5EF4-FFF2-40B4-BE49-F238E27FC236}">
                <a16:creationId xmlns:a16="http://schemas.microsoft.com/office/drawing/2014/main" id="{E25B76A6-2879-1545-82B4-048425BC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14963"/>
            <a:ext cx="19780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a:extLst>
              <a:ext uri="{FF2B5EF4-FFF2-40B4-BE49-F238E27FC236}">
                <a16:creationId xmlns:a16="http://schemas.microsoft.com/office/drawing/2014/main" id="{5F15CA1F-EE8F-ED4D-9B44-F372F57EE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9138" y="5715000"/>
            <a:ext cx="5060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a:extLst>
              <a:ext uri="{FF2B5EF4-FFF2-40B4-BE49-F238E27FC236}">
                <a16:creationId xmlns:a16="http://schemas.microsoft.com/office/drawing/2014/main" id="{E1A40124-E0DC-8C40-B5D6-BF55B23ACE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0088" y="5067300"/>
            <a:ext cx="209391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a:extLst>
              <a:ext uri="{FF2B5EF4-FFF2-40B4-BE49-F238E27FC236}">
                <a16:creationId xmlns:a16="http://schemas.microsoft.com/office/drawing/2014/main" id="{8A532CF4-CD1A-3648-AD6A-97E46DDB3A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96838"/>
            <a:ext cx="9144000" cy="69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Subtitle 2">
            <a:extLst>
              <a:ext uri="{FF2B5EF4-FFF2-40B4-BE49-F238E27FC236}">
                <a16:creationId xmlns:a16="http://schemas.microsoft.com/office/drawing/2014/main" id="{BAB8BBCD-DBBA-9349-A4EE-4F77DA14FA50}"/>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CB545E55-E1A0-784B-AFB9-F3C0F17E79EF}"/>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24580" name="Rectangle 5">
            <a:extLst>
              <a:ext uri="{FF2B5EF4-FFF2-40B4-BE49-F238E27FC236}">
                <a16:creationId xmlns:a16="http://schemas.microsoft.com/office/drawing/2014/main" id="{9730A1A1-8D92-614F-B52B-258A57DD0CB0}"/>
              </a:ext>
            </a:extLst>
          </p:cNvPr>
          <p:cNvSpPr>
            <a:spLocks noChangeArrowheads="1"/>
          </p:cNvSpPr>
          <p:nvPr/>
        </p:nvSpPr>
        <p:spPr bwMode="auto">
          <a:xfrm>
            <a:off x="346075" y="1138238"/>
            <a:ext cx="8451850" cy="4760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buFont typeface="Arial" panose="020B0604020202020204" pitchFamily="34" charset="0"/>
              <a:buChar char="•"/>
            </a:pPr>
            <a:r>
              <a:rPr lang="en-US" altLang="it-IT"/>
              <a:t>Considering mixed analog and digital technologies designed, developed and used in the recent past to realize feedback systems, only the case A could be faced through the well-known approach. Various feedback system components are still commercially available for this scenario.</a:t>
            </a:r>
          </a:p>
          <a:p>
            <a:pPr algn="just">
              <a:buFont typeface="Arial" panose="020B0604020202020204" pitchFamily="34" charset="0"/>
              <a:buChar char="•"/>
            </a:pPr>
            <a:endParaRPr lang="en-US" altLang="it-IT"/>
          </a:p>
          <a:p>
            <a:pPr algn="just">
              <a:buFont typeface="Arial" panose="020B0604020202020204" pitchFamily="34" charset="0"/>
              <a:buChar char="•"/>
            </a:pPr>
            <a:r>
              <a:rPr lang="en-US" altLang="it-IT"/>
              <a:t>Nevertheless the present feedback systems are able to process up to few thousands of buckets. As a consequence new and more powerful processing units have to be built to cope with a very high harmonic number (of the order of 100k). </a:t>
            </a:r>
          </a:p>
          <a:p>
            <a:pPr algn="just">
              <a:buFont typeface="Arial" panose="020B0604020202020204" pitchFamily="34" charset="0"/>
              <a:buChar char="•"/>
            </a:pPr>
            <a:endParaRPr lang="en-US" altLang="it-IT"/>
          </a:p>
          <a:p>
            <a:pPr algn="just">
              <a:buFont typeface="Arial" panose="020B0604020202020204" pitchFamily="34" charset="0"/>
              <a:buChar char="•"/>
            </a:pPr>
            <a:r>
              <a:rPr lang="en-US" altLang="it-IT"/>
              <a:t>Another possible issue can rise due to the possible very low frequencies of the modes to be damped. Kickers and power amplifiers feeding the correction signal must have the appropriate bandwidth. Moreover, they have to be checked carefully their working at low frequencies. Power amplifiers with these features should be commercially available.</a:t>
            </a:r>
          </a:p>
          <a:p>
            <a:pPr algn="just">
              <a:buFont typeface="Arial" panose="020B0604020202020204" pitchFamily="34" charset="0"/>
              <a:buChar char="•"/>
            </a:pPr>
            <a:endParaRPr lang="en-US" altLang="it-IT"/>
          </a:p>
          <a:p>
            <a:pPr algn="just">
              <a:buFont typeface="Arial" panose="020B0604020202020204" pitchFamily="34" charset="0"/>
              <a:buChar char="•"/>
            </a:pPr>
            <a:r>
              <a:rPr lang="en-US" altLang="it-IT"/>
              <a:t>This “standard” feedback design is foreseen to have a damping rate of 10 revolution turns as the accumulated experience in other circular colliders has shown. </a:t>
            </a:r>
          </a:p>
        </p:txBody>
      </p:sp>
      <p:sp>
        <p:nvSpPr>
          <p:cNvPr id="19" name="Title 1">
            <a:extLst>
              <a:ext uri="{FF2B5EF4-FFF2-40B4-BE49-F238E27FC236}">
                <a16:creationId xmlns:a16="http://schemas.microsoft.com/office/drawing/2014/main" id="{522B267F-75A8-494C-84F0-06CB8DDF26EB}"/>
              </a:ext>
            </a:extLst>
          </p:cNvPr>
          <p:cNvSpPr txBox="1">
            <a:spLocks/>
          </p:cNvSpPr>
          <p:nvPr/>
        </p:nvSpPr>
        <p:spPr>
          <a:xfrm>
            <a:off x="1001713" y="320675"/>
            <a:ext cx="7548562" cy="71437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Case A: design option A</a:t>
            </a:r>
          </a:p>
        </p:txBody>
      </p:sp>
      <p:sp>
        <p:nvSpPr>
          <p:cNvPr id="2" name="Date Placeholder 1">
            <a:extLst>
              <a:ext uri="{FF2B5EF4-FFF2-40B4-BE49-F238E27FC236}">
                <a16:creationId xmlns:a16="http://schemas.microsoft.com/office/drawing/2014/main" id="{653E0C25-C89E-0A4D-B2A9-354920FDF29F}"/>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4342EABE-6385-884F-A576-802299A341F1}"/>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BC1D6394-D8DD-0447-B9F7-5F28824555A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F24D178-7AC7-B747-9B8E-D343019D63E0}" type="slidenum">
              <a:rPr lang="en-US" altLang="it-IT">
                <a:solidFill>
                  <a:srgbClr val="898989"/>
                </a:solidFill>
              </a:rPr>
              <a:pPr/>
              <a:t>10</a:t>
            </a:fld>
            <a:endParaRPr lang="en-US" altLang="it-IT">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a:extLst>
              <a:ext uri="{FF2B5EF4-FFF2-40B4-BE49-F238E27FC236}">
                <a16:creationId xmlns:a16="http://schemas.microsoft.com/office/drawing/2014/main" id="{A07E2250-5106-C745-BEE8-A4C73649C1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Subtitle 2">
            <a:extLst>
              <a:ext uri="{FF2B5EF4-FFF2-40B4-BE49-F238E27FC236}">
                <a16:creationId xmlns:a16="http://schemas.microsoft.com/office/drawing/2014/main" id="{F777511F-755A-724D-975B-D888D1D8BAA5}"/>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2424CEF4-37DC-6E4D-B0AD-1F71B1FA699C}"/>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25604" name="Rectangle 5">
            <a:extLst>
              <a:ext uri="{FF2B5EF4-FFF2-40B4-BE49-F238E27FC236}">
                <a16:creationId xmlns:a16="http://schemas.microsoft.com/office/drawing/2014/main" id="{23CF94CB-8B59-264D-9924-2D2D45C34337}"/>
              </a:ext>
            </a:extLst>
          </p:cNvPr>
          <p:cNvSpPr>
            <a:spLocks noChangeArrowheads="1"/>
          </p:cNvSpPr>
          <p:nvPr/>
        </p:nvSpPr>
        <p:spPr bwMode="auto">
          <a:xfrm>
            <a:off x="346075" y="1138238"/>
            <a:ext cx="8451850" cy="2563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buFont typeface="Arial" panose="020B0604020202020204" pitchFamily="34" charset="0"/>
              <a:buChar char="•"/>
            </a:pPr>
            <a:r>
              <a:rPr lang="en-US" altLang="it-IT"/>
              <a:t>Usually all the bucket signals are acquired and elaborated even if they are empty. This is to make simpler and faster the real time computation.</a:t>
            </a:r>
          </a:p>
          <a:p>
            <a:pPr algn="just">
              <a:buFont typeface="Arial" panose="020B0604020202020204" pitchFamily="34" charset="0"/>
              <a:buChar char="•"/>
            </a:pPr>
            <a:endParaRPr lang="en-US" altLang="it-IT"/>
          </a:p>
          <a:p>
            <a:pPr algn="just">
              <a:buFont typeface="Arial" panose="020B0604020202020204" pitchFamily="34" charset="0"/>
              <a:buChar char="•"/>
            </a:pPr>
            <a:r>
              <a:rPr lang="en-US" altLang="it-IT"/>
              <a:t>In case of control of a reduced number of stored bunches, it can be convenient to modify the usual processing strategy by introducing a lookup table to process only the injected bunches: </a:t>
            </a:r>
            <a:r>
              <a:rPr lang="en-US" altLang="it-IT" u="sng"/>
              <a:t>option A-1</a:t>
            </a:r>
          </a:p>
          <a:p>
            <a:pPr algn="just">
              <a:buFont typeface="Arial" panose="020B0604020202020204" pitchFamily="34" charset="0"/>
              <a:buChar char="•"/>
            </a:pPr>
            <a:endParaRPr lang="en-US" altLang="it-IT" u="sng"/>
          </a:p>
          <a:p>
            <a:pPr algn="just">
              <a:buFont typeface="Arial" panose="020B0604020202020204" pitchFamily="34" charset="0"/>
              <a:buChar char="•"/>
            </a:pPr>
            <a:r>
              <a:rPr lang="en-US" altLang="it-IT"/>
              <a:t>Note that adding a look-up table makes more complicated the DPU design. Nevertheless this effort would be rewarded by less computational efforts.</a:t>
            </a:r>
          </a:p>
        </p:txBody>
      </p:sp>
      <p:sp>
        <p:nvSpPr>
          <p:cNvPr id="19" name="Title 1">
            <a:extLst>
              <a:ext uri="{FF2B5EF4-FFF2-40B4-BE49-F238E27FC236}">
                <a16:creationId xmlns:a16="http://schemas.microsoft.com/office/drawing/2014/main" id="{5101BF30-04F9-AB4B-87DF-CEB493F1E41B}"/>
              </a:ext>
            </a:extLst>
          </p:cNvPr>
          <p:cNvSpPr txBox="1">
            <a:spLocks/>
          </p:cNvSpPr>
          <p:nvPr/>
        </p:nvSpPr>
        <p:spPr>
          <a:xfrm>
            <a:off x="0" y="377825"/>
            <a:ext cx="9144000" cy="65722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Case A: design option A-1</a:t>
            </a:r>
          </a:p>
        </p:txBody>
      </p:sp>
      <p:sp>
        <p:nvSpPr>
          <p:cNvPr id="2" name="Date Placeholder 1">
            <a:extLst>
              <a:ext uri="{FF2B5EF4-FFF2-40B4-BE49-F238E27FC236}">
                <a16:creationId xmlns:a16="http://schemas.microsoft.com/office/drawing/2014/main" id="{77F3B043-4D0D-9444-8763-96A2F054C71A}"/>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119B49D5-43F8-C242-A867-C03BFC97CB44}"/>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0BA4464A-CB19-0F49-8B93-58D89097259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BDC3AD1-E50D-1B4E-9A0E-EEC44CAB85C8}" type="slidenum">
              <a:rPr lang="en-US" altLang="it-IT">
                <a:solidFill>
                  <a:srgbClr val="898989"/>
                </a:solidFill>
              </a:rPr>
              <a:pPr/>
              <a:t>11</a:t>
            </a:fld>
            <a:endParaRPr lang="en-US" altLang="it-IT">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a:extLst>
              <a:ext uri="{FF2B5EF4-FFF2-40B4-BE49-F238E27FC236}">
                <a16:creationId xmlns:a16="http://schemas.microsoft.com/office/drawing/2014/main" id="{95A40C14-7E54-3D4C-AE05-8AF95D2810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0">
            <a:extLst>
              <a:ext uri="{FF2B5EF4-FFF2-40B4-BE49-F238E27FC236}">
                <a16:creationId xmlns:a16="http://schemas.microsoft.com/office/drawing/2014/main" id="{FA8495A3-93D4-404A-94E8-5034050B610A}"/>
              </a:ext>
            </a:extLst>
          </p:cNvPr>
          <p:cNvSpPr>
            <a:spLocks noGrp="1"/>
          </p:cNvSpPr>
          <p:nvPr>
            <p:ph sz="half" idx="1"/>
          </p:nvPr>
        </p:nvSpPr>
        <p:spPr>
          <a:xfrm>
            <a:off x="593725" y="1085850"/>
            <a:ext cx="8362950" cy="5218113"/>
          </a:xfrm>
          <a:solidFill>
            <a:schemeClr val="bg1"/>
          </a:solidFill>
        </p:spPr>
        <p:txBody>
          <a:bodyPr>
            <a:normAutofit/>
          </a:bodyPr>
          <a:lstStyle/>
          <a:p>
            <a:pPr algn="just">
              <a:lnSpc>
                <a:spcPct val="70000"/>
              </a:lnSpc>
            </a:pPr>
            <a:r>
              <a:rPr lang="en-US" altLang="it-IT" sz="2200"/>
              <a:t>Case B, that considers instability growth rates up to 3 revolution turns, requires a different control scheme to be implemented. Indeed only one feedback system does not guarantee to manage the necessary power for damping action. </a:t>
            </a:r>
            <a:endParaRPr lang="en-US" altLang="it-IT" sz="2200" u="sng"/>
          </a:p>
          <a:p>
            <a:pPr algn="just">
              <a:lnSpc>
                <a:spcPct val="70000"/>
              </a:lnSpc>
            </a:pPr>
            <a:r>
              <a:rPr lang="en-US" altLang="it-IT" sz="2200"/>
              <a:t>The experience done at DAFNE in 2007 where two separate feedback systems were installed on the same horizontal plane as reported in the next slide, clearly highlights that the feedback damping rate is limited mainly by the noise entering in the loop from the pickup.</a:t>
            </a:r>
          </a:p>
          <a:p>
            <a:pPr algn="just">
              <a:lnSpc>
                <a:spcPct val="70000"/>
              </a:lnSpc>
            </a:pPr>
            <a:r>
              <a:rPr lang="en-US" altLang="it-IT" sz="2200"/>
              <a:t>High beam current makes worse the SNR leading to the feedback saturation. </a:t>
            </a:r>
          </a:p>
          <a:p>
            <a:pPr algn="just">
              <a:lnSpc>
                <a:spcPct val="70000"/>
              </a:lnSpc>
            </a:pPr>
            <a:r>
              <a:rPr lang="en-US" altLang="it-IT" sz="2200"/>
              <a:t>Moreover saturation or excess of feedback gain can induce  enlargement of the bunch dimension. This effect is more dangerous in the vertical plane and it can be also amplified by the kick given by beam-beam collisions. </a:t>
            </a:r>
          </a:p>
          <a:p>
            <a:pPr algn="just">
              <a:lnSpc>
                <a:spcPct val="70000"/>
              </a:lnSpc>
            </a:pPr>
            <a:r>
              <a:rPr lang="en-US" altLang="it-IT" sz="2200"/>
              <a:t>Implementing four systems spaced by a distance of a quarter of CEPC main ring </a:t>
            </a:r>
            <a:r>
              <a:rPr lang="en-US" altLang="it-IT" sz="2200" u="sng"/>
              <a:t>can bypass the gain saturation limit</a:t>
            </a:r>
            <a:r>
              <a:rPr lang="en-US" altLang="it-IT" sz="2200"/>
              <a:t> with the goal to achieve a feedback damping rate of the order of 10/4=2.5 revolution turns.</a:t>
            </a:r>
          </a:p>
        </p:txBody>
      </p:sp>
      <p:sp>
        <p:nvSpPr>
          <p:cNvPr id="26627" name="Subtitle 2">
            <a:extLst>
              <a:ext uri="{FF2B5EF4-FFF2-40B4-BE49-F238E27FC236}">
                <a16:creationId xmlns:a16="http://schemas.microsoft.com/office/drawing/2014/main" id="{A3308588-D8A5-F54D-8795-6B327F2ADF59}"/>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3393351F-3D1A-6443-B7E4-C12788D8848E}"/>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18" name="Title 1">
            <a:extLst>
              <a:ext uri="{FF2B5EF4-FFF2-40B4-BE49-F238E27FC236}">
                <a16:creationId xmlns:a16="http://schemas.microsoft.com/office/drawing/2014/main" id="{FD09A71F-977D-7349-A619-5497AF2ACD13}"/>
              </a:ext>
            </a:extLst>
          </p:cNvPr>
          <p:cNvSpPr txBox="1">
            <a:spLocks/>
          </p:cNvSpPr>
          <p:nvPr/>
        </p:nvSpPr>
        <p:spPr>
          <a:xfrm>
            <a:off x="1001713" y="320675"/>
            <a:ext cx="7548562" cy="71437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Case B: design option B</a:t>
            </a:r>
          </a:p>
        </p:txBody>
      </p:sp>
      <p:sp>
        <p:nvSpPr>
          <p:cNvPr id="2" name="Date Placeholder 1">
            <a:extLst>
              <a:ext uri="{FF2B5EF4-FFF2-40B4-BE49-F238E27FC236}">
                <a16:creationId xmlns:a16="http://schemas.microsoft.com/office/drawing/2014/main" id="{306ECBF7-12ED-5E4A-B3CD-36EAE20387F2}"/>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0A6B0EA7-F26A-1847-806F-F088E348A68D}"/>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FD16FF8F-4EAF-8447-AF1D-CF5B3C463EA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16AC79B-D8FE-9B45-81A9-69CBF0FC7F3B}" type="slidenum">
              <a:rPr lang="en-US" altLang="it-IT">
                <a:solidFill>
                  <a:srgbClr val="898989"/>
                </a:solidFill>
              </a:rPr>
              <a:pPr/>
              <a:t>12</a:t>
            </a:fld>
            <a:endParaRPr lang="en-US" altLang="it-IT">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8">
            <a:extLst>
              <a:ext uri="{FF2B5EF4-FFF2-40B4-BE49-F238E27FC236}">
                <a16:creationId xmlns:a16="http://schemas.microsoft.com/office/drawing/2014/main" id="{36D0FEE1-4AFD-4A4A-A550-9F26E07EB9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6FF3EA42-1409-4F40-9858-F12674CBE458}"/>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pic>
        <p:nvPicPr>
          <p:cNvPr id="27651" name="Picture 1">
            <a:extLst>
              <a:ext uri="{FF2B5EF4-FFF2-40B4-BE49-F238E27FC236}">
                <a16:creationId xmlns:a16="http://schemas.microsoft.com/office/drawing/2014/main" id="{95E1FB26-6FCE-CA41-B3BF-795B4DA4AD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296863"/>
            <a:ext cx="8247063"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35B6C2A9-86D9-D64D-96C3-7FDCEC6629C1}"/>
              </a:ext>
            </a:extLst>
          </p:cNvPr>
          <p:cNvSpPr>
            <a:spLocks noGrp="1"/>
          </p:cNvSpPr>
          <p:nvPr>
            <p:ph type="dt" sz="quarter" idx="10"/>
          </p:nvPr>
        </p:nvSpPr>
        <p:spPr/>
        <p:txBody>
          <a:bodyPr/>
          <a:lstStyle/>
          <a:p>
            <a:pPr>
              <a:defRPr/>
            </a:pPr>
            <a:r>
              <a:rPr lang="en-US"/>
              <a:t>24-26 May 2018</a:t>
            </a:r>
          </a:p>
        </p:txBody>
      </p:sp>
      <p:sp>
        <p:nvSpPr>
          <p:cNvPr id="4" name="Footer Placeholder 3">
            <a:extLst>
              <a:ext uri="{FF2B5EF4-FFF2-40B4-BE49-F238E27FC236}">
                <a16:creationId xmlns:a16="http://schemas.microsoft.com/office/drawing/2014/main" id="{70D2FA37-38B5-9942-804F-052A96B218B7}"/>
              </a:ext>
            </a:extLst>
          </p:cNvPr>
          <p:cNvSpPr>
            <a:spLocks noGrp="1"/>
          </p:cNvSpPr>
          <p:nvPr>
            <p:ph type="ftr" sz="quarter" idx="11"/>
          </p:nvPr>
        </p:nvSpPr>
        <p:spPr/>
        <p:txBody>
          <a:bodyPr/>
          <a:lstStyle/>
          <a:p>
            <a:pPr>
              <a:defRPr/>
            </a:pPr>
            <a:r>
              <a:rPr lang="nl-NL"/>
              <a:t>A.Drago - S.Caschera - CEPC Workshop Roma3</a:t>
            </a:r>
            <a:endParaRPr lang="en-US"/>
          </a:p>
        </p:txBody>
      </p:sp>
      <p:sp>
        <p:nvSpPr>
          <p:cNvPr id="5" name="Slide Number Placeholder 4">
            <a:extLst>
              <a:ext uri="{FF2B5EF4-FFF2-40B4-BE49-F238E27FC236}">
                <a16:creationId xmlns:a16="http://schemas.microsoft.com/office/drawing/2014/main" id="{60DA66A3-0F51-5A4C-8DCE-936633D8165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9683E2D-EE7F-704A-BAF1-91348DD228A8}" type="slidenum">
              <a:rPr lang="en-US" altLang="it-IT">
                <a:solidFill>
                  <a:srgbClr val="898989"/>
                </a:solidFill>
              </a:rPr>
              <a:pPr/>
              <a:t>13</a:t>
            </a:fld>
            <a:endParaRPr lang="en-US" altLang="it-IT">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a:extLst>
              <a:ext uri="{FF2B5EF4-FFF2-40B4-BE49-F238E27FC236}">
                <a16:creationId xmlns:a16="http://schemas.microsoft.com/office/drawing/2014/main" id="{3D932120-C577-8644-9F3D-288576AA8E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A83D5EA7-72E4-4E4B-BD3D-9CC061C2ED15}"/>
              </a:ext>
            </a:extLst>
          </p:cNvPr>
          <p:cNvSpPr txBox="1">
            <a:spLocks/>
          </p:cNvSpPr>
          <p:nvPr/>
        </p:nvSpPr>
        <p:spPr>
          <a:xfrm>
            <a:off x="966788" y="0"/>
            <a:ext cx="7548562" cy="71437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Option B</a:t>
            </a:r>
          </a:p>
        </p:txBody>
      </p:sp>
      <p:pic>
        <p:nvPicPr>
          <p:cNvPr id="28675" name="Picture 1">
            <a:extLst>
              <a:ext uri="{FF2B5EF4-FFF2-40B4-BE49-F238E27FC236}">
                <a16:creationId xmlns:a16="http://schemas.microsoft.com/office/drawing/2014/main" id="{1792EEFE-E6C6-344F-AD22-CAF86DC771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888" y="714375"/>
            <a:ext cx="7859712"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2">
            <a:extLst>
              <a:ext uri="{FF2B5EF4-FFF2-40B4-BE49-F238E27FC236}">
                <a16:creationId xmlns:a16="http://schemas.microsoft.com/office/drawing/2014/main" id="{88839561-1814-5146-A0BC-542D025AE23B}"/>
              </a:ext>
            </a:extLst>
          </p:cNvPr>
          <p:cNvSpPr txBox="1">
            <a:spLocks noChangeArrowheads="1"/>
          </p:cNvSpPr>
          <p:nvPr/>
        </p:nvSpPr>
        <p:spPr bwMode="auto">
          <a:xfrm>
            <a:off x="3641725" y="5772150"/>
            <a:ext cx="1308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it-IT">
                <a:sym typeface="Wingdings" pitchFamily="2" charset="2"/>
              </a:rPr>
              <a:t> Beam </a:t>
            </a:r>
            <a:endParaRPr lang="en-US" altLang="it-IT"/>
          </a:p>
        </p:txBody>
      </p:sp>
      <p:sp>
        <p:nvSpPr>
          <p:cNvPr id="4" name="Date Placeholder 3">
            <a:extLst>
              <a:ext uri="{FF2B5EF4-FFF2-40B4-BE49-F238E27FC236}">
                <a16:creationId xmlns:a16="http://schemas.microsoft.com/office/drawing/2014/main" id="{76AC8569-7F30-9C48-8583-BD57238DEC7A}"/>
              </a:ext>
            </a:extLst>
          </p:cNvPr>
          <p:cNvSpPr>
            <a:spLocks noGrp="1"/>
          </p:cNvSpPr>
          <p:nvPr>
            <p:ph type="dt" sz="quarter" idx="10"/>
          </p:nvPr>
        </p:nvSpPr>
        <p:spPr/>
        <p:txBody>
          <a:bodyPr/>
          <a:lstStyle/>
          <a:p>
            <a:pPr>
              <a:defRPr/>
            </a:pPr>
            <a:r>
              <a:rPr lang="en-US"/>
              <a:t>24-26 May 2018</a:t>
            </a:r>
          </a:p>
        </p:txBody>
      </p:sp>
      <p:sp>
        <p:nvSpPr>
          <p:cNvPr id="5" name="Footer Placeholder 4">
            <a:extLst>
              <a:ext uri="{FF2B5EF4-FFF2-40B4-BE49-F238E27FC236}">
                <a16:creationId xmlns:a16="http://schemas.microsoft.com/office/drawing/2014/main" id="{B2444693-906A-9A4B-B92F-956A6CDDC5EB}"/>
              </a:ext>
            </a:extLst>
          </p:cNvPr>
          <p:cNvSpPr>
            <a:spLocks noGrp="1"/>
          </p:cNvSpPr>
          <p:nvPr>
            <p:ph type="ftr" sz="quarter" idx="11"/>
          </p:nvPr>
        </p:nvSpPr>
        <p:spPr/>
        <p:txBody>
          <a:body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6D0B503A-C9D6-3548-98DE-CFAFC5706E0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2CF9700-5823-104D-8B75-296552375C97}" type="slidenum">
              <a:rPr lang="en-US" altLang="it-IT">
                <a:solidFill>
                  <a:srgbClr val="898989"/>
                </a:solidFill>
              </a:rPr>
              <a:pPr/>
              <a:t>14</a:t>
            </a:fld>
            <a:endParaRPr lang="en-US" altLang="it-IT">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8">
            <a:extLst>
              <a:ext uri="{FF2B5EF4-FFF2-40B4-BE49-F238E27FC236}">
                <a16:creationId xmlns:a16="http://schemas.microsoft.com/office/drawing/2014/main" id="{32577232-0767-5D4D-A30D-68D30C606A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Content Placeholder 20">
            <a:extLst>
              <a:ext uri="{FF2B5EF4-FFF2-40B4-BE49-F238E27FC236}">
                <a16:creationId xmlns:a16="http://schemas.microsoft.com/office/drawing/2014/main" id="{70111E4F-B6B8-A24D-9E42-5F9F6D93A78C}"/>
              </a:ext>
            </a:extLst>
          </p:cNvPr>
          <p:cNvSpPr>
            <a:spLocks noGrp="1"/>
          </p:cNvSpPr>
          <p:nvPr>
            <p:ph sz="half" idx="1"/>
          </p:nvPr>
        </p:nvSpPr>
        <p:spPr>
          <a:xfrm>
            <a:off x="492125" y="1463675"/>
            <a:ext cx="8651875" cy="4816475"/>
          </a:xfrm>
          <a:solidFill>
            <a:schemeClr val="bg1"/>
          </a:solidFill>
        </p:spPr>
        <p:txBody>
          <a:bodyPr/>
          <a:lstStyle/>
          <a:p>
            <a:pPr algn="just"/>
            <a:r>
              <a:rPr lang="en-US" altLang="it-IT" sz="2000"/>
              <a:t>Finally the case C, where the instability growth rate is of the order of 1-2 turns or even less, needs a very different design scheme. In fact, the previous control scheme is not able to satisfy new control specifications. </a:t>
            </a:r>
          </a:p>
          <a:p>
            <a:pPr algn="just"/>
            <a:r>
              <a:rPr lang="en-US" altLang="it-IT" sz="2000"/>
              <a:t>To achieve a faster damping rate it is necessary to apply the correction signal earlier than what occurs in the previous scheme (where voltage kicks occurs every one revolution period).</a:t>
            </a:r>
          </a:p>
          <a:p>
            <a:pPr algn="just"/>
            <a:r>
              <a:rPr lang="en-US" altLang="it-IT" sz="2000"/>
              <a:t>Again four feedback systems are necessary but it’s not sufficient. </a:t>
            </a:r>
          </a:p>
          <a:p>
            <a:pPr algn="just"/>
            <a:r>
              <a:rPr lang="en-US" altLang="it-IT" sz="2000"/>
              <a:t>In this case, the way to control instabilities with adequate performance consists of putting the kicker with a distance of a quarter of the ring downstream the relative feedback pickup. </a:t>
            </a:r>
          </a:p>
          <a:p>
            <a:pPr algn="just"/>
            <a:r>
              <a:rPr lang="en-US" altLang="it-IT" sz="2000"/>
              <a:t>The correction signal has to arrive to the kicker </a:t>
            </a:r>
            <a:r>
              <a:rPr lang="en-US" altLang="it-IT" sz="2000" u="sng"/>
              <a:t>as soon as</a:t>
            </a:r>
            <a:r>
              <a:rPr lang="en-US" altLang="it-IT" sz="2000"/>
              <a:t> the bunch passes through it to make feedback action more effective. This is possible whether the chord connecting pickup and kicker points is considered as the correction signal path, thanks to a simple geometric property. In fact, a chord of a circle is shorter than the associated arc where the particle bunch passes).</a:t>
            </a:r>
          </a:p>
        </p:txBody>
      </p:sp>
      <p:sp>
        <p:nvSpPr>
          <p:cNvPr id="29699" name="Subtitle 2">
            <a:extLst>
              <a:ext uri="{FF2B5EF4-FFF2-40B4-BE49-F238E27FC236}">
                <a16:creationId xmlns:a16="http://schemas.microsoft.com/office/drawing/2014/main" id="{6350D59E-1A30-8F44-BEB0-15324938C1AD}"/>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F63307A6-8946-0C4D-9C38-4A638D2B78FF}"/>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18" name="Title 1">
            <a:extLst>
              <a:ext uri="{FF2B5EF4-FFF2-40B4-BE49-F238E27FC236}">
                <a16:creationId xmlns:a16="http://schemas.microsoft.com/office/drawing/2014/main" id="{71C0CA4D-46F2-9642-9FAD-F8B2E2C28C27}"/>
              </a:ext>
            </a:extLst>
          </p:cNvPr>
          <p:cNvSpPr txBox="1">
            <a:spLocks/>
          </p:cNvSpPr>
          <p:nvPr/>
        </p:nvSpPr>
        <p:spPr>
          <a:xfrm>
            <a:off x="966788" y="76200"/>
            <a:ext cx="7548562" cy="7143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70000"/>
              </a:lnSpc>
            </a:pPr>
            <a:r>
              <a:rPr lang="en-US" altLang="it-IT" sz="5300">
                <a:latin typeface="Calibri Light" panose="020F0302020204030204" pitchFamily="34" charset="0"/>
              </a:rPr>
              <a:t>Case C: design option C</a:t>
            </a:r>
          </a:p>
        </p:txBody>
      </p:sp>
      <p:sp>
        <p:nvSpPr>
          <p:cNvPr id="2" name="Date Placeholder 1">
            <a:extLst>
              <a:ext uri="{FF2B5EF4-FFF2-40B4-BE49-F238E27FC236}">
                <a16:creationId xmlns:a16="http://schemas.microsoft.com/office/drawing/2014/main" id="{28AA58D3-C3CD-A844-A829-A2931C51E4BA}"/>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59C268A3-2893-EF40-8A54-3E5581B3358A}"/>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7F4985E3-D708-8346-800B-51F4950AD4B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FFB91E-4209-AB41-B03A-EA7CAE8EA669}" type="slidenum">
              <a:rPr lang="en-US" altLang="it-IT">
                <a:solidFill>
                  <a:srgbClr val="898989"/>
                </a:solidFill>
              </a:rPr>
              <a:pPr/>
              <a:t>15</a:t>
            </a:fld>
            <a:endParaRPr lang="en-US" altLang="it-IT">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a:extLst>
              <a:ext uri="{FF2B5EF4-FFF2-40B4-BE49-F238E27FC236}">
                <a16:creationId xmlns:a16="http://schemas.microsoft.com/office/drawing/2014/main" id="{B54063D4-6EC0-AD4B-881D-3F45249602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7">
            <a:extLst>
              <a:ext uri="{FF2B5EF4-FFF2-40B4-BE49-F238E27FC236}">
                <a16:creationId xmlns:a16="http://schemas.microsoft.com/office/drawing/2014/main" id="{6B77B532-AD2B-0E46-B066-AD81E57A4C25}"/>
              </a:ext>
            </a:extLst>
          </p:cNvPr>
          <p:cNvSpPr>
            <a:spLocks noGrp="1"/>
          </p:cNvSpPr>
          <p:nvPr>
            <p:ph type="title"/>
          </p:nvPr>
        </p:nvSpPr>
        <p:spPr>
          <a:xfrm>
            <a:off x="914400" y="5262563"/>
            <a:ext cx="7886700" cy="893762"/>
          </a:xfrm>
        </p:spPr>
        <p:txBody>
          <a:bodyPr/>
          <a:lstStyle/>
          <a:p>
            <a:pPr algn="ctr"/>
            <a:r>
              <a:rPr lang="en-US" altLang="it-IT" sz="3600"/>
              <a:t>proposed feedback scheme for Option C</a:t>
            </a:r>
          </a:p>
        </p:txBody>
      </p:sp>
      <p:pic>
        <p:nvPicPr>
          <p:cNvPr id="30723" name="Content Placeholder 1">
            <a:extLst>
              <a:ext uri="{FF2B5EF4-FFF2-40B4-BE49-F238E27FC236}">
                <a16:creationId xmlns:a16="http://schemas.microsoft.com/office/drawing/2014/main" id="{55D92B55-9F0A-BC49-9EF7-111027AF949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5025" y="0"/>
            <a:ext cx="7966075" cy="5872163"/>
          </a:xfrm>
        </p:spPr>
      </p:pic>
      <p:sp>
        <p:nvSpPr>
          <p:cNvPr id="30724" name="TextBox 2">
            <a:extLst>
              <a:ext uri="{FF2B5EF4-FFF2-40B4-BE49-F238E27FC236}">
                <a16:creationId xmlns:a16="http://schemas.microsoft.com/office/drawing/2014/main" id="{93CEFF2B-0993-A94D-94A7-AABA52C05AE9}"/>
              </a:ext>
            </a:extLst>
          </p:cNvPr>
          <p:cNvSpPr txBox="1">
            <a:spLocks noChangeArrowheads="1"/>
          </p:cNvSpPr>
          <p:nvPr/>
        </p:nvSpPr>
        <p:spPr bwMode="auto">
          <a:xfrm>
            <a:off x="3810000" y="468313"/>
            <a:ext cx="1277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it-IT">
                <a:sym typeface="Wingdings" pitchFamily="2" charset="2"/>
              </a:rPr>
              <a:t> </a:t>
            </a:r>
            <a:r>
              <a:rPr lang="en-US" altLang="it-IT"/>
              <a:t>Beam </a:t>
            </a:r>
            <a:r>
              <a:rPr lang="en-US" altLang="it-IT">
                <a:sym typeface="Wingdings" pitchFamily="2" charset="2"/>
              </a:rPr>
              <a:t></a:t>
            </a:r>
            <a:endParaRPr lang="en-US" altLang="it-IT"/>
          </a:p>
        </p:txBody>
      </p:sp>
      <p:sp>
        <p:nvSpPr>
          <p:cNvPr id="4" name="Date Placeholder 3">
            <a:extLst>
              <a:ext uri="{FF2B5EF4-FFF2-40B4-BE49-F238E27FC236}">
                <a16:creationId xmlns:a16="http://schemas.microsoft.com/office/drawing/2014/main" id="{AFFFC78A-B0BB-174F-840C-32772D40E94C}"/>
              </a:ext>
            </a:extLst>
          </p:cNvPr>
          <p:cNvSpPr>
            <a:spLocks noGrp="1"/>
          </p:cNvSpPr>
          <p:nvPr>
            <p:ph type="dt" sz="quarter" idx="10"/>
          </p:nvPr>
        </p:nvSpPr>
        <p:spPr/>
        <p:txBody>
          <a:bodyPr/>
          <a:lstStyle/>
          <a:p>
            <a:pPr>
              <a:defRPr/>
            </a:pPr>
            <a:r>
              <a:rPr lang="en-US"/>
              <a:t>24-26 May 2018</a:t>
            </a:r>
          </a:p>
        </p:txBody>
      </p:sp>
      <p:sp>
        <p:nvSpPr>
          <p:cNvPr id="5" name="Footer Placeholder 4">
            <a:extLst>
              <a:ext uri="{FF2B5EF4-FFF2-40B4-BE49-F238E27FC236}">
                <a16:creationId xmlns:a16="http://schemas.microsoft.com/office/drawing/2014/main" id="{C41894A7-0576-5847-888A-600679D86C6A}"/>
              </a:ext>
            </a:extLst>
          </p:cNvPr>
          <p:cNvSpPr>
            <a:spLocks noGrp="1"/>
          </p:cNvSpPr>
          <p:nvPr>
            <p:ph type="ftr" sz="quarter" idx="11"/>
          </p:nvPr>
        </p:nvSpPr>
        <p:spPr/>
        <p:txBody>
          <a:bodyPr/>
          <a:lstStyle/>
          <a:p>
            <a:pPr>
              <a:defRPr/>
            </a:pPr>
            <a:r>
              <a:rPr lang="nl-NL"/>
              <a:t>A.Drago - S.Caschera - CEPC Workshop Roma3</a:t>
            </a:r>
            <a:endParaRPr lang="en-US"/>
          </a:p>
        </p:txBody>
      </p:sp>
      <p:sp>
        <p:nvSpPr>
          <p:cNvPr id="6" name="Slide Number Placeholder 5">
            <a:extLst>
              <a:ext uri="{FF2B5EF4-FFF2-40B4-BE49-F238E27FC236}">
                <a16:creationId xmlns:a16="http://schemas.microsoft.com/office/drawing/2014/main" id="{E3D674B9-89C2-7047-B47F-C521F4650A8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CDE8768-ED2B-174C-B931-9224762993F6}" type="slidenum">
              <a:rPr lang="en-US" altLang="it-IT">
                <a:solidFill>
                  <a:srgbClr val="898989"/>
                </a:solidFill>
              </a:rPr>
              <a:pPr/>
              <a:t>16</a:t>
            </a:fld>
            <a:endParaRPr lang="en-US" altLang="it-IT">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a:extLst>
              <a:ext uri="{FF2B5EF4-FFF2-40B4-BE49-F238E27FC236}">
                <a16:creationId xmlns:a16="http://schemas.microsoft.com/office/drawing/2014/main" id="{3DE9EBA0-532F-BE4E-B678-27F8A07332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Content Placeholder 20">
            <a:extLst>
              <a:ext uri="{FF2B5EF4-FFF2-40B4-BE49-F238E27FC236}">
                <a16:creationId xmlns:a16="http://schemas.microsoft.com/office/drawing/2014/main" id="{9D7F550D-16B4-E741-885D-B5B1DEC5EC16}"/>
              </a:ext>
            </a:extLst>
          </p:cNvPr>
          <p:cNvSpPr>
            <a:spLocks noGrp="1"/>
          </p:cNvSpPr>
          <p:nvPr>
            <p:ph sz="half" idx="1"/>
          </p:nvPr>
        </p:nvSpPr>
        <p:spPr>
          <a:xfrm>
            <a:off x="766763" y="790575"/>
            <a:ext cx="8099425" cy="5540375"/>
          </a:xfrm>
          <a:solidFill>
            <a:schemeClr val="bg1"/>
          </a:solidFill>
        </p:spPr>
        <p:txBody>
          <a:bodyPr/>
          <a:lstStyle/>
          <a:p>
            <a:pPr algn="just"/>
            <a:r>
              <a:rPr lang="en-US" altLang="it-IT" sz="2400"/>
              <a:t>In order to implement option C, a signal transmission system with propagation speed close to the light speed is needed. </a:t>
            </a:r>
          </a:p>
          <a:p>
            <a:pPr algn="just"/>
            <a:r>
              <a:rPr lang="en-US" altLang="it-IT" sz="2400"/>
              <a:t>RF communication system can been considered even if optical fiber-based transmission systems may be offering more robustness to noise and flexibility from a practical point of view.</a:t>
            </a:r>
          </a:p>
          <a:p>
            <a:pPr algn="just"/>
            <a:r>
              <a:rPr lang="en-US" altLang="it-IT" sz="2400"/>
              <a:t>A new technology, the hollow optical fiber transmission, seems in this moment the state-of art solution to achieve the goal.</a:t>
            </a:r>
          </a:p>
          <a:p>
            <a:pPr algn="just"/>
            <a:r>
              <a:rPr lang="en-US" altLang="it-IT" sz="2400"/>
              <a:t>By implementing this technique, the feedback damping rate should be able to up to be effective in 0.625 revolution turns (10/4/4=0.625). </a:t>
            </a:r>
          </a:p>
        </p:txBody>
      </p:sp>
      <p:sp>
        <p:nvSpPr>
          <p:cNvPr id="31747" name="Subtitle 2">
            <a:extLst>
              <a:ext uri="{FF2B5EF4-FFF2-40B4-BE49-F238E27FC236}">
                <a16:creationId xmlns:a16="http://schemas.microsoft.com/office/drawing/2014/main" id="{F7CE81EF-00E9-E240-ABA4-A95DA20371C8}"/>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86A25AE5-28C5-E544-80EF-A52BCCDD0C6F}"/>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18" name="Title 1">
            <a:extLst>
              <a:ext uri="{FF2B5EF4-FFF2-40B4-BE49-F238E27FC236}">
                <a16:creationId xmlns:a16="http://schemas.microsoft.com/office/drawing/2014/main" id="{6D56679F-E10D-694B-BF26-6847E334F12C}"/>
              </a:ext>
            </a:extLst>
          </p:cNvPr>
          <p:cNvSpPr txBox="1">
            <a:spLocks/>
          </p:cNvSpPr>
          <p:nvPr/>
        </p:nvSpPr>
        <p:spPr>
          <a:xfrm>
            <a:off x="966788" y="76200"/>
            <a:ext cx="7548562" cy="71437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Option C</a:t>
            </a:r>
          </a:p>
        </p:txBody>
      </p:sp>
      <p:sp>
        <p:nvSpPr>
          <p:cNvPr id="2" name="Date Placeholder 1">
            <a:extLst>
              <a:ext uri="{FF2B5EF4-FFF2-40B4-BE49-F238E27FC236}">
                <a16:creationId xmlns:a16="http://schemas.microsoft.com/office/drawing/2014/main" id="{31AEC767-64B2-EC4F-85BF-79C497675086}"/>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38D5E666-72B8-F24D-90B3-A7C2B3AF6585}"/>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CD130AD2-8AAE-454F-8C28-D502D2B4504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91EF300-6784-AF4C-94E3-DB54413FD7C6}" type="slidenum">
              <a:rPr lang="en-US" altLang="it-IT">
                <a:solidFill>
                  <a:srgbClr val="898989"/>
                </a:solidFill>
              </a:rPr>
              <a:pPr/>
              <a:t>17</a:t>
            </a:fld>
            <a:endParaRPr lang="en-US" altLang="it-IT">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a:extLst>
              <a:ext uri="{FF2B5EF4-FFF2-40B4-BE49-F238E27FC236}">
                <a16:creationId xmlns:a16="http://schemas.microsoft.com/office/drawing/2014/main" id="{90F66057-AE5A-944F-BE8E-A81D88689D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Content Placeholder 20">
            <a:extLst>
              <a:ext uri="{FF2B5EF4-FFF2-40B4-BE49-F238E27FC236}">
                <a16:creationId xmlns:a16="http://schemas.microsoft.com/office/drawing/2014/main" id="{E654919F-1A9F-EC44-927F-FE21E8BA2B04}"/>
              </a:ext>
            </a:extLst>
          </p:cNvPr>
          <p:cNvSpPr>
            <a:spLocks noGrp="1"/>
          </p:cNvSpPr>
          <p:nvPr>
            <p:ph sz="half" idx="1"/>
          </p:nvPr>
        </p:nvSpPr>
        <p:spPr>
          <a:xfrm>
            <a:off x="471488" y="1214438"/>
            <a:ext cx="8539162" cy="4746625"/>
          </a:xfrm>
          <a:solidFill>
            <a:schemeClr val="bg1"/>
          </a:solidFill>
        </p:spPr>
        <p:txBody>
          <a:bodyPr/>
          <a:lstStyle/>
          <a:p>
            <a:pPr algn="just"/>
            <a:r>
              <a:rPr lang="en-US" altLang="it-IT" sz="2400"/>
              <a:t>A signal transmission system with propagation speed close to the light speed is needed, though it’s not sufficient. Indeed the correction signal has to be transmitted in digital and not in analog format </a:t>
            </a:r>
            <a:r>
              <a:rPr lang="en-US" altLang="it-IT" sz="2400">
                <a:sym typeface="Wingdings" pitchFamily="2" charset="2"/>
              </a:rPr>
              <a:t> at least 16 bits every 2 ns.</a:t>
            </a:r>
            <a:endParaRPr lang="en-US" altLang="it-IT" sz="2400"/>
          </a:p>
          <a:p>
            <a:pPr algn="just"/>
            <a:r>
              <a:rPr lang="en-US" altLang="it-IT" sz="2400"/>
              <a:t>This requirement asks to a modification of the usual feedback system architecture that has to be split in two parts.</a:t>
            </a:r>
          </a:p>
          <a:p>
            <a:pPr algn="just"/>
            <a:r>
              <a:rPr lang="en-US" altLang="it-IT" sz="2400"/>
              <a:t>The first one before the optical link (composed of the pick-up, analog front end, ADC-DPU implementing a FIR or IIR filter, timing, bunch labeling, digital transmitter).</a:t>
            </a:r>
          </a:p>
          <a:p>
            <a:pPr algn="just"/>
            <a:r>
              <a:rPr lang="en-US" altLang="it-IT" sz="2400"/>
              <a:t>The second part after the digital transmission stage (composed of the receiver, timing, decoder, DAC, analog back end, power amplifiers and kicker).</a:t>
            </a:r>
          </a:p>
        </p:txBody>
      </p:sp>
      <p:sp>
        <p:nvSpPr>
          <p:cNvPr id="33795" name="Subtitle 2">
            <a:extLst>
              <a:ext uri="{FF2B5EF4-FFF2-40B4-BE49-F238E27FC236}">
                <a16:creationId xmlns:a16="http://schemas.microsoft.com/office/drawing/2014/main" id="{6E8BFB6F-4375-7242-9760-51926A662345}"/>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A7323998-BB68-734C-AF2C-4AF2F96DDE05}"/>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18" name="Title 1">
            <a:extLst>
              <a:ext uri="{FF2B5EF4-FFF2-40B4-BE49-F238E27FC236}">
                <a16:creationId xmlns:a16="http://schemas.microsoft.com/office/drawing/2014/main" id="{5182FF8C-61F7-424B-8FCF-24797DBB0DD5}"/>
              </a:ext>
            </a:extLst>
          </p:cNvPr>
          <p:cNvSpPr txBox="1">
            <a:spLocks/>
          </p:cNvSpPr>
          <p:nvPr/>
        </p:nvSpPr>
        <p:spPr>
          <a:xfrm>
            <a:off x="966788" y="76200"/>
            <a:ext cx="7548562" cy="714375"/>
          </a:xfrm>
          <a:prstGeom prst="rect">
            <a:avLst/>
          </a:prstGeom>
        </p:spPr>
        <p:txBody>
          <a:bodyPr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Option C</a:t>
            </a:r>
          </a:p>
        </p:txBody>
      </p:sp>
      <p:sp>
        <p:nvSpPr>
          <p:cNvPr id="2" name="Date Placeholder 1">
            <a:extLst>
              <a:ext uri="{FF2B5EF4-FFF2-40B4-BE49-F238E27FC236}">
                <a16:creationId xmlns:a16="http://schemas.microsoft.com/office/drawing/2014/main" id="{A18EDCC1-9BE6-9340-B809-A156FA33C5AA}"/>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D56D9F68-4A60-3D49-A028-0006C819F894}"/>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29BC7427-5FF7-4943-BED5-8B2A01FFCA5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2B2ACE-354E-F74A-8902-6BC91E3C14B8}" type="slidenum">
              <a:rPr lang="en-US" altLang="it-IT">
                <a:solidFill>
                  <a:srgbClr val="898989"/>
                </a:solidFill>
              </a:rPr>
              <a:pPr/>
              <a:t>18</a:t>
            </a:fld>
            <a:endParaRPr lang="en-US" altLang="it-IT">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a:extLst>
              <a:ext uri="{FF2B5EF4-FFF2-40B4-BE49-F238E27FC236}">
                <a16:creationId xmlns:a16="http://schemas.microsoft.com/office/drawing/2014/main" id="{A2F06EE1-4804-4E46-8804-C13F05506D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 y="-793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Subtitle 2">
            <a:extLst>
              <a:ext uri="{FF2B5EF4-FFF2-40B4-BE49-F238E27FC236}">
                <a16:creationId xmlns:a16="http://schemas.microsoft.com/office/drawing/2014/main" id="{8479E226-FFC0-4C4A-A5EB-70144F3D4D90}"/>
              </a:ext>
            </a:extLst>
          </p:cNvPr>
          <p:cNvSpPr txBox="1">
            <a:spLocks/>
          </p:cNvSpPr>
          <p:nvPr/>
        </p:nvSpPr>
        <p:spPr bwMode="auto">
          <a:xfrm>
            <a:off x="628650" y="1046163"/>
            <a:ext cx="8455025" cy="4929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None/>
            </a:pPr>
            <a:endParaRPr lang="en-US" altLang="it-IT" sz="2000"/>
          </a:p>
          <a:p>
            <a:pPr algn="just">
              <a:lnSpc>
                <a:spcPct val="90000"/>
              </a:lnSpc>
              <a:spcBef>
                <a:spcPts val="1000"/>
              </a:spcBef>
              <a:buFont typeface="Arial" panose="020B0604020202020204" pitchFamily="34" charset="0"/>
              <a:buChar char="•"/>
            </a:pPr>
            <a:r>
              <a:rPr lang="en-US" altLang="it-IT" sz="2000"/>
              <a:t>Three control schemes with different complexity level designs are presented in this proposal in order to damp instability growth rates slower than 10 revolution turns (option A or A-1), or up to 3 revolution turns (option B) or even slightly faster than 1 revolution turn (option C). The latter case requires strong R&amp;D efforts to implement the proposed innovative design.</a:t>
            </a:r>
          </a:p>
          <a:p>
            <a:pPr algn="just">
              <a:lnSpc>
                <a:spcPct val="90000"/>
              </a:lnSpc>
              <a:spcBef>
                <a:spcPts val="1000"/>
              </a:spcBef>
              <a:buFont typeface="Arial" panose="020B0604020202020204" pitchFamily="34" charset="0"/>
              <a:buChar char="•"/>
            </a:pPr>
            <a:r>
              <a:rPr lang="en-US" altLang="it-IT" sz="2000"/>
              <a:t>The impact on the ring impedance is higher for B and C options. In fact,  both options B and C need four cavity kickers and eight stripline kickers increasing consequently the ring impedance. On the contrary, the option A requires only one cavity kicker for the longitudinal case and two stripline kickers for the transverse planes ( 1 H + 1 V).</a:t>
            </a:r>
          </a:p>
          <a:p>
            <a:pPr algn="just">
              <a:lnSpc>
                <a:spcPct val="90000"/>
              </a:lnSpc>
              <a:spcBef>
                <a:spcPts val="1000"/>
              </a:spcBef>
              <a:buFont typeface="Arial" panose="020B0604020202020204" pitchFamily="34" charset="0"/>
              <a:buChar char="•"/>
            </a:pPr>
            <a:r>
              <a:rPr lang="en-US" altLang="it-IT" sz="2000"/>
              <a:t>However every feedback (H,V,L) system can be implemented independently by the design option that is more adapt to cope with the related instability growth rate. </a:t>
            </a:r>
          </a:p>
          <a:p>
            <a:pPr algn="just">
              <a:lnSpc>
                <a:spcPct val="90000"/>
              </a:lnSpc>
              <a:spcBef>
                <a:spcPts val="1000"/>
              </a:spcBef>
              <a:buFont typeface="Arial" panose="020B0604020202020204" pitchFamily="34" charset="0"/>
              <a:buChar char="•"/>
            </a:pPr>
            <a:endParaRPr lang="en-US" altLang="it-IT" sz="2000"/>
          </a:p>
        </p:txBody>
      </p:sp>
      <p:sp>
        <p:nvSpPr>
          <p:cNvPr id="17" name="Title 1">
            <a:extLst>
              <a:ext uri="{FF2B5EF4-FFF2-40B4-BE49-F238E27FC236}">
                <a16:creationId xmlns:a16="http://schemas.microsoft.com/office/drawing/2014/main" id="{AF00DCA3-AEAE-574C-A218-0C4587C5AF63}"/>
              </a:ext>
            </a:extLst>
          </p:cNvPr>
          <p:cNvSpPr txBox="1">
            <a:spLocks/>
          </p:cNvSpPr>
          <p:nvPr/>
        </p:nvSpPr>
        <p:spPr>
          <a:xfrm>
            <a:off x="1304925" y="239713"/>
            <a:ext cx="6181725" cy="806450"/>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80000"/>
              </a:lnSpc>
            </a:pPr>
            <a:r>
              <a:rPr lang="en-US" altLang="it-IT" sz="5400">
                <a:latin typeface="Calibri Light" panose="020F0302020204030204" pitchFamily="34" charset="0"/>
              </a:rPr>
              <a:t>Conclusions</a:t>
            </a:r>
          </a:p>
        </p:txBody>
      </p:sp>
      <p:sp>
        <p:nvSpPr>
          <p:cNvPr id="2" name="Date Placeholder 1">
            <a:extLst>
              <a:ext uri="{FF2B5EF4-FFF2-40B4-BE49-F238E27FC236}">
                <a16:creationId xmlns:a16="http://schemas.microsoft.com/office/drawing/2014/main" id="{38146069-646E-EE46-B3FB-4F8493BEE97B}"/>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1E058C08-C638-0A4D-896D-9A44C85419E6}"/>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3B4DF7D1-BDED-EF41-9738-C37C8B0D697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A22582-655D-2C4D-8A7F-F9CF4CD2313E}" type="slidenum">
              <a:rPr lang="en-US" altLang="it-IT">
                <a:solidFill>
                  <a:srgbClr val="898989"/>
                </a:solidFill>
              </a:rPr>
              <a:pPr/>
              <a:t>19</a:t>
            </a:fld>
            <a:endParaRPr lang="en-US" altLang="it-IT">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8">
            <a:extLst>
              <a:ext uri="{FF2B5EF4-FFF2-40B4-BE49-F238E27FC236}">
                <a16:creationId xmlns:a16="http://schemas.microsoft.com/office/drawing/2014/main" id="{542E337C-8DC3-8441-BCEE-58CC9EE04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7">
            <a:extLst>
              <a:ext uri="{FF2B5EF4-FFF2-40B4-BE49-F238E27FC236}">
                <a16:creationId xmlns:a16="http://schemas.microsoft.com/office/drawing/2014/main" id="{7EEBBB34-2DF1-6E43-B0E2-958A80B55FDE}"/>
              </a:ext>
            </a:extLst>
          </p:cNvPr>
          <p:cNvSpPr>
            <a:spLocks noGrp="1"/>
          </p:cNvSpPr>
          <p:nvPr>
            <p:ph type="title"/>
          </p:nvPr>
        </p:nvSpPr>
        <p:spPr/>
        <p:txBody>
          <a:bodyPr/>
          <a:lstStyle/>
          <a:p>
            <a:pPr algn="ctr"/>
            <a:r>
              <a:rPr lang="en-US" altLang="it-IT" sz="4800"/>
              <a:t>Topics</a:t>
            </a:r>
          </a:p>
        </p:txBody>
      </p:sp>
      <p:sp>
        <p:nvSpPr>
          <p:cNvPr id="16" name="Content Placeholder 15">
            <a:extLst>
              <a:ext uri="{FF2B5EF4-FFF2-40B4-BE49-F238E27FC236}">
                <a16:creationId xmlns:a16="http://schemas.microsoft.com/office/drawing/2014/main" id="{B4ED33BE-3805-604A-B357-09ECD3753FBD}"/>
              </a:ext>
            </a:extLst>
          </p:cNvPr>
          <p:cNvSpPr>
            <a:spLocks noGrp="1"/>
          </p:cNvSpPr>
          <p:nvPr>
            <p:ph idx="1"/>
          </p:nvPr>
        </p:nvSpPr>
        <p:spPr>
          <a:xfrm>
            <a:off x="1023938" y="1493838"/>
            <a:ext cx="7720012" cy="4457700"/>
          </a:xfrm>
          <a:solidFill>
            <a:schemeClr val="bg1"/>
          </a:solidFill>
        </p:spPr>
        <p:txBody>
          <a:bodyPr>
            <a:normAutofit/>
          </a:bodyPr>
          <a:lstStyle/>
          <a:p>
            <a:pPr>
              <a:lnSpc>
                <a:spcPct val="80000"/>
              </a:lnSpc>
            </a:pPr>
            <a:r>
              <a:rPr lang="en-US" altLang="it-IT" sz="2400"/>
              <a:t>Preliminary comments and requirements</a:t>
            </a:r>
          </a:p>
          <a:p>
            <a:pPr>
              <a:lnSpc>
                <a:spcPct val="80000"/>
              </a:lnSpc>
            </a:pPr>
            <a:r>
              <a:rPr lang="en-US" altLang="it-IT" sz="2400"/>
              <a:t>Instability growth rates</a:t>
            </a:r>
          </a:p>
          <a:p>
            <a:pPr>
              <a:lnSpc>
                <a:spcPct val="80000"/>
              </a:lnSpc>
            </a:pPr>
            <a:r>
              <a:rPr lang="en-US" altLang="it-IT" sz="2400"/>
              <a:t>Lepton collider feedback legacy: standard design, </a:t>
            </a:r>
            <a:r>
              <a:rPr lang="en-US" altLang="it-IT" sz="2400" u="sng"/>
              <a:t>option A</a:t>
            </a:r>
          </a:p>
          <a:p>
            <a:pPr>
              <a:lnSpc>
                <a:spcPct val="80000"/>
              </a:lnSpc>
            </a:pPr>
            <a:r>
              <a:rPr lang="en-US" altLang="it-IT" sz="2400"/>
              <a:t>Lookup table to process to reduce computational effort: </a:t>
            </a:r>
            <a:r>
              <a:rPr lang="en-US" altLang="it-IT" sz="2400" u="sng"/>
              <a:t>option A-1</a:t>
            </a:r>
          </a:p>
          <a:p>
            <a:pPr>
              <a:lnSpc>
                <a:spcPct val="80000"/>
              </a:lnSpc>
            </a:pPr>
            <a:r>
              <a:rPr lang="en-US" altLang="it-IT" sz="2400"/>
              <a:t>Feedback performance limits</a:t>
            </a:r>
          </a:p>
          <a:p>
            <a:pPr>
              <a:lnSpc>
                <a:spcPct val="80000"/>
              </a:lnSpc>
            </a:pPr>
            <a:r>
              <a:rPr lang="en-US" altLang="it-IT" sz="2400"/>
              <a:t>How to bypass the performance limits: scalable and innovative designs</a:t>
            </a:r>
          </a:p>
          <a:p>
            <a:pPr>
              <a:lnSpc>
                <a:spcPct val="80000"/>
              </a:lnSpc>
            </a:pPr>
            <a:r>
              <a:rPr lang="en-US" altLang="it-IT" sz="2400"/>
              <a:t>2</a:t>
            </a:r>
            <a:r>
              <a:rPr lang="en-US" altLang="it-IT" sz="2400" baseline="30000"/>
              <a:t>nd</a:t>
            </a:r>
            <a:r>
              <a:rPr lang="en-US" altLang="it-IT" sz="2400"/>
              <a:t> proposed design: multiple feedback, </a:t>
            </a:r>
            <a:r>
              <a:rPr lang="en-US" altLang="it-IT" sz="2400" u="sng"/>
              <a:t>option B</a:t>
            </a:r>
          </a:p>
          <a:p>
            <a:pPr>
              <a:lnSpc>
                <a:spcPct val="80000"/>
              </a:lnSpc>
            </a:pPr>
            <a:r>
              <a:rPr lang="en-US" altLang="it-IT" sz="2400"/>
              <a:t>3</a:t>
            </a:r>
            <a:r>
              <a:rPr lang="en-US" altLang="it-IT" sz="2400" baseline="30000"/>
              <a:t>rd</a:t>
            </a:r>
            <a:r>
              <a:rPr lang="en-US" altLang="it-IT" sz="2400"/>
              <a:t> proposed design: “feedforwarding” multiple feedback, </a:t>
            </a:r>
            <a:r>
              <a:rPr lang="en-US" altLang="it-IT" sz="2400" u="sng"/>
              <a:t>option C</a:t>
            </a:r>
          </a:p>
          <a:p>
            <a:pPr>
              <a:lnSpc>
                <a:spcPct val="80000"/>
              </a:lnSpc>
            </a:pPr>
            <a:r>
              <a:rPr lang="en-US" altLang="it-IT" sz="2400"/>
              <a:t>Conclusion</a:t>
            </a:r>
          </a:p>
        </p:txBody>
      </p:sp>
      <p:sp>
        <p:nvSpPr>
          <p:cNvPr id="2" name="Date Placeholder 1">
            <a:extLst>
              <a:ext uri="{FF2B5EF4-FFF2-40B4-BE49-F238E27FC236}">
                <a16:creationId xmlns:a16="http://schemas.microsoft.com/office/drawing/2014/main" id="{154FF662-9DCE-6442-9D9D-4032A2F37F43}"/>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3B29CD04-CC3C-9347-9BCA-B26C17F2B7F3}"/>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E1DB93C5-637A-F542-8605-B989FB5445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DEAD89-B916-CB4B-91CF-4D85892CF9C1}" type="slidenum">
              <a:rPr lang="en-US" altLang="it-IT">
                <a:solidFill>
                  <a:srgbClr val="898989"/>
                </a:solidFill>
              </a:rPr>
              <a:pPr/>
              <a:t>2</a:t>
            </a:fld>
            <a:endParaRPr lang="en-US" altLang="it-IT">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a:extLst>
              <a:ext uri="{FF2B5EF4-FFF2-40B4-BE49-F238E27FC236}">
                <a16:creationId xmlns:a16="http://schemas.microsoft.com/office/drawing/2014/main" id="{8EC0E8A7-EFA8-5242-909A-631438FD26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Subtitle 2">
            <a:extLst>
              <a:ext uri="{FF2B5EF4-FFF2-40B4-BE49-F238E27FC236}">
                <a16:creationId xmlns:a16="http://schemas.microsoft.com/office/drawing/2014/main" id="{E0C308F8-9675-C44F-A9FB-FF6D2DE68E4D}"/>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F5FA4FE2-7490-934C-A8D4-2D7E1B55BEAA}"/>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36868" name="TextBox 5">
            <a:extLst>
              <a:ext uri="{FF2B5EF4-FFF2-40B4-BE49-F238E27FC236}">
                <a16:creationId xmlns:a16="http://schemas.microsoft.com/office/drawing/2014/main" id="{D7C2E1E2-F9F7-0249-9925-34F395354D81}"/>
              </a:ext>
            </a:extLst>
          </p:cNvPr>
          <p:cNvSpPr txBox="1">
            <a:spLocks noChangeArrowheads="1"/>
          </p:cNvSpPr>
          <p:nvPr/>
        </p:nvSpPr>
        <p:spPr bwMode="auto">
          <a:xfrm>
            <a:off x="1849438" y="2592388"/>
            <a:ext cx="6292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it-IT" sz="4000"/>
              <a:t>Thank you for your attention!</a:t>
            </a:r>
          </a:p>
        </p:txBody>
      </p:sp>
      <p:sp>
        <p:nvSpPr>
          <p:cNvPr id="2" name="Date Placeholder 1">
            <a:extLst>
              <a:ext uri="{FF2B5EF4-FFF2-40B4-BE49-F238E27FC236}">
                <a16:creationId xmlns:a16="http://schemas.microsoft.com/office/drawing/2014/main" id="{F30EACC9-789C-6A4D-971E-3C51FD0CA98A}"/>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AA9FB964-4652-3B43-A099-2B30BF1C70FA}"/>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4FDFB113-A0AB-7143-85B5-9456EA1FA1E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D63257-C86A-7B4C-A49C-93D58B286DC9}" type="slidenum">
              <a:rPr lang="en-US" altLang="it-IT">
                <a:solidFill>
                  <a:srgbClr val="898989"/>
                </a:solidFill>
              </a:rPr>
              <a:pPr/>
              <a:t>20</a:t>
            </a:fld>
            <a:endParaRPr lang="en-US" altLang="it-IT">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a:extLst>
              <a:ext uri="{FF2B5EF4-FFF2-40B4-BE49-F238E27FC236}">
                <a16:creationId xmlns:a16="http://schemas.microsoft.com/office/drawing/2014/main" id="{4BC2E53D-4784-174B-8A90-26DAF6E72C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Subtitle 2">
            <a:extLst>
              <a:ext uri="{FF2B5EF4-FFF2-40B4-BE49-F238E27FC236}">
                <a16:creationId xmlns:a16="http://schemas.microsoft.com/office/drawing/2014/main" id="{6F06D1B9-FC9E-DC4B-9DC0-6BE3616D730A}"/>
              </a:ext>
            </a:extLst>
          </p:cNvPr>
          <p:cNvSpPr txBox="1">
            <a:spLocks/>
          </p:cNvSpPr>
          <p:nvPr/>
        </p:nvSpPr>
        <p:spPr bwMode="auto">
          <a:xfrm>
            <a:off x="512763" y="1360488"/>
            <a:ext cx="8342312" cy="4592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r>
              <a:rPr lang="en-US" altLang="it-IT" sz="2400"/>
              <a:t>In this talk the feedback systems for CEPC are going to be evaluated looking to the proposal done for another 100 Km lepton collider: FCC-ee at CERN, in Europe.</a:t>
            </a:r>
          </a:p>
          <a:p>
            <a:pPr algn="just">
              <a:lnSpc>
                <a:spcPct val="90000"/>
              </a:lnSpc>
              <a:spcBef>
                <a:spcPts val="1000"/>
              </a:spcBef>
              <a:buFont typeface="Arial" panose="020B0604020202020204" pitchFamily="34" charset="0"/>
              <a:buChar char="•"/>
            </a:pPr>
            <a:r>
              <a:rPr lang="en-US" altLang="it-IT" sz="2400"/>
              <a:t>The bunch by bunch feedback systems for FCC-ee could be designed on the basis of the accumulated experience working on lepton circular colliders in the last two decades. </a:t>
            </a:r>
          </a:p>
          <a:p>
            <a:pPr algn="just">
              <a:lnSpc>
                <a:spcPct val="90000"/>
              </a:lnSpc>
              <a:spcBef>
                <a:spcPts val="1000"/>
              </a:spcBef>
              <a:buFont typeface="Arial" panose="020B0604020202020204" pitchFamily="34" charset="0"/>
              <a:buChar char="•"/>
            </a:pPr>
            <a:r>
              <a:rPr lang="en-US" altLang="it-IT" sz="2400"/>
              <a:t>Along the past years a common way to approach these systems has been carried on for PEP-II, KEKB, DAFNE, and, later, for SuperB and SuperKEKB. </a:t>
            </a:r>
          </a:p>
          <a:p>
            <a:pPr algn="just">
              <a:lnSpc>
                <a:spcPct val="90000"/>
              </a:lnSpc>
              <a:spcBef>
                <a:spcPts val="1000"/>
              </a:spcBef>
              <a:buFont typeface="Arial" panose="020B0604020202020204" pitchFamily="34" charset="0"/>
              <a:buChar char="•"/>
            </a:pPr>
            <a:r>
              <a:rPr lang="en-US" altLang="it-IT" sz="2400"/>
              <a:t>Nevertheless the advance of the technology as well as the very high performance required by CEPC and FCC-ee specifications recommend to evaluate improved project scenarios.</a:t>
            </a:r>
          </a:p>
        </p:txBody>
      </p:sp>
      <p:sp>
        <p:nvSpPr>
          <p:cNvPr id="17" name="Title 1">
            <a:extLst>
              <a:ext uri="{FF2B5EF4-FFF2-40B4-BE49-F238E27FC236}">
                <a16:creationId xmlns:a16="http://schemas.microsoft.com/office/drawing/2014/main" id="{8FE1EC71-FA09-6B4D-AB50-FD0CA964769E}"/>
              </a:ext>
            </a:extLst>
          </p:cNvPr>
          <p:cNvSpPr txBox="1">
            <a:spLocks/>
          </p:cNvSpPr>
          <p:nvPr/>
        </p:nvSpPr>
        <p:spPr>
          <a:xfrm>
            <a:off x="906463" y="423863"/>
            <a:ext cx="7875587"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Preliminary comments</a:t>
            </a:r>
          </a:p>
        </p:txBody>
      </p:sp>
      <p:sp>
        <p:nvSpPr>
          <p:cNvPr id="2" name="Date Placeholder 1">
            <a:extLst>
              <a:ext uri="{FF2B5EF4-FFF2-40B4-BE49-F238E27FC236}">
                <a16:creationId xmlns:a16="http://schemas.microsoft.com/office/drawing/2014/main" id="{B9F8AC3A-76BE-144E-AF27-B5D7E5A29366}"/>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DA4D964A-0DE7-B64D-9E68-803B4100478C}"/>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D7289272-CEB4-3E46-8CC8-DECAC964E89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66588AA-B7D8-CA4E-AFF3-198067ADF05A}" type="slidenum">
              <a:rPr lang="en-US" altLang="it-IT">
                <a:solidFill>
                  <a:srgbClr val="898989"/>
                </a:solidFill>
              </a:rPr>
              <a:pPr/>
              <a:t>3</a:t>
            </a:fld>
            <a:endParaRPr lang="en-US" altLang="it-IT">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58A1118A-790A-BA46-B45D-9C4C2C87CA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9144000" cy="69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a:extLst>
              <a:ext uri="{FF2B5EF4-FFF2-40B4-BE49-F238E27FC236}">
                <a16:creationId xmlns:a16="http://schemas.microsoft.com/office/drawing/2014/main" id="{2412FF6E-9AF9-634B-A6BD-BDE1A6656430}"/>
              </a:ext>
            </a:extLst>
          </p:cNvPr>
          <p:cNvSpPr txBox="1">
            <a:spLocks/>
          </p:cNvSpPr>
          <p:nvPr/>
        </p:nvSpPr>
        <p:spPr>
          <a:xfrm>
            <a:off x="779463" y="1227138"/>
            <a:ext cx="7735887" cy="5024437"/>
          </a:xfrm>
          <a:prstGeom prst="rect">
            <a:avLst/>
          </a:prstGeom>
          <a:solidFill>
            <a:schemeClr val="bg1"/>
          </a:solidFill>
        </p:spPr>
        <p:txBody>
          <a:bodyPr>
            <a:norm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70000"/>
              </a:lnSpc>
              <a:spcBef>
                <a:spcPts val="1000"/>
              </a:spcBef>
              <a:buFont typeface="Arial" panose="020B0604020202020204" pitchFamily="34" charset="0"/>
              <a:buChar char="•"/>
            </a:pPr>
            <a:r>
              <a:rPr lang="en-US" altLang="it-IT" sz="2200"/>
              <a:t>Common problems and limits have been discussed in the past years between the feedback teams to find the more convenient solutions. </a:t>
            </a:r>
          </a:p>
          <a:p>
            <a:pPr algn="just">
              <a:lnSpc>
                <a:spcPct val="70000"/>
              </a:lnSpc>
              <a:spcBef>
                <a:spcPts val="1000"/>
              </a:spcBef>
              <a:buFont typeface="Arial" panose="020B0604020202020204" pitchFamily="34" charset="0"/>
              <a:buChar char="•"/>
            </a:pPr>
            <a:r>
              <a:rPr lang="en-US" altLang="it-IT" sz="2200"/>
              <a:t>It must be noted that feedback systems for circular light sources are only apparently very similar, nevertheless they have to cope with different issues, performance requirements and beam currents. </a:t>
            </a:r>
          </a:p>
          <a:p>
            <a:pPr algn="just">
              <a:lnSpc>
                <a:spcPct val="70000"/>
              </a:lnSpc>
              <a:spcBef>
                <a:spcPts val="1000"/>
              </a:spcBef>
              <a:buFont typeface="Arial" panose="020B0604020202020204" pitchFamily="34" charset="0"/>
              <a:buChar char="•"/>
            </a:pPr>
            <a:r>
              <a:rPr lang="en-US" altLang="it-IT" sz="2200"/>
              <a:t>Having in mind the approach developed for the previous lepton colliders, what is needed to damp the beam oscillations in CEPC or FCC-ee is</a:t>
            </a:r>
            <a:r>
              <a:rPr lang="en-US" altLang="it-IT" sz="2200">
                <a:solidFill>
                  <a:schemeClr val="accent2"/>
                </a:solidFill>
              </a:rPr>
              <a:t> </a:t>
            </a:r>
            <a:r>
              <a:rPr lang="en-US" altLang="it-IT" sz="2200"/>
              <a:t>getting the position displacement (transverse and longitudinal) of each bunch in every turn, and, after computing the correction signal, applying it to the selected bunch as soon as possible.</a:t>
            </a:r>
          </a:p>
          <a:p>
            <a:pPr algn="just">
              <a:lnSpc>
                <a:spcPct val="70000"/>
              </a:lnSpc>
              <a:spcBef>
                <a:spcPts val="1000"/>
              </a:spcBef>
              <a:buFont typeface="Arial" panose="020B0604020202020204" pitchFamily="34" charset="0"/>
              <a:buChar char="•"/>
            </a:pPr>
            <a:r>
              <a:rPr lang="en-US" altLang="it-IT" sz="2200"/>
              <a:t>The feedback systems could be designed to work in time domain without considering in detail which modes are acting in the ring but only taking care the worst modal growth rate.</a:t>
            </a:r>
          </a:p>
          <a:p>
            <a:pPr algn="just">
              <a:lnSpc>
                <a:spcPct val="70000"/>
              </a:lnSpc>
              <a:spcBef>
                <a:spcPts val="1000"/>
              </a:spcBef>
              <a:buFont typeface="Arial" panose="020B0604020202020204" pitchFamily="34" charset="0"/>
              <a:buChar char="•"/>
            </a:pPr>
            <a:r>
              <a:rPr lang="en-US" altLang="it-IT" sz="2200"/>
              <a:t>Of course bunch by bunch systems asks for a design that is mainly digital. </a:t>
            </a:r>
          </a:p>
        </p:txBody>
      </p:sp>
      <p:sp>
        <p:nvSpPr>
          <p:cNvPr id="17" name="Title 1">
            <a:extLst>
              <a:ext uri="{FF2B5EF4-FFF2-40B4-BE49-F238E27FC236}">
                <a16:creationId xmlns:a16="http://schemas.microsoft.com/office/drawing/2014/main" id="{B9EF9477-B584-DA44-9D06-FC4B93983E71}"/>
              </a:ext>
            </a:extLst>
          </p:cNvPr>
          <p:cNvSpPr txBox="1">
            <a:spLocks/>
          </p:cNvSpPr>
          <p:nvPr/>
        </p:nvSpPr>
        <p:spPr>
          <a:xfrm>
            <a:off x="2270125" y="161925"/>
            <a:ext cx="5030788"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Basics ideas</a:t>
            </a:r>
          </a:p>
        </p:txBody>
      </p:sp>
      <p:sp>
        <p:nvSpPr>
          <p:cNvPr id="2" name="Date Placeholder 1">
            <a:extLst>
              <a:ext uri="{FF2B5EF4-FFF2-40B4-BE49-F238E27FC236}">
                <a16:creationId xmlns:a16="http://schemas.microsoft.com/office/drawing/2014/main" id="{D4D033DA-A7DD-8D49-A3C7-0940CAC2C074}"/>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2A331087-4395-AC49-82DB-4091569DCB76}"/>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200B0730-8F11-1D4D-B02F-DE3E86BA1DA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B09247-84E5-CA4D-AA06-044FDDBA57AC}" type="slidenum">
              <a:rPr lang="en-US" altLang="it-IT">
                <a:solidFill>
                  <a:srgbClr val="898989"/>
                </a:solidFill>
              </a:rPr>
              <a:pPr/>
              <a:t>4</a:t>
            </a:fld>
            <a:endParaRPr lang="en-US" altLang="it-IT">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a:extLst>
              <a:ext uri="{FF2B5EF4-FFF2-40B4-BE49-F238E27FC236}">
                <a16:creationId xmlns:a16="http://schemas.microsoft.com/office/drawing/2014/main" id="{7CEA2F5A-9218-EC4C-B37F-070A21AC99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7715A5A-F803-2A4A-8CA5-9AD9B65B0879}"/>
              </a:ext>
            </a:extLst>
          </p:cNvPr>
          <p:cNvSpPr>
            <a:spLocks noGrp="1"/>
          </p:cNvSpPr>
          <p:nvPr>
            <p:ph type="title"/>
          </p:nvPr>
        </p:nvSpPr>
        <p:spPr>
          <a:xfrm>
            <a:off x="628650" y="142875"/>
            <a:ext cx="7886700" cy="525463"/>
          </a:xfrm>
        </p:spPr>
        <p:txBody>
          <a:bodyPr>
            <a:normAutofit/>
          </a:bodyPr>
          <a:lstStyle/>
          <a:p>
            <a:pPr algn="ctr"/>
            <a:r>
              <a:rPr lang="en-US" altLang="it-IT" sz="4800"/>
              <a:t>Feedback main blocks</a:t>
            </a:r>
          </a:p>
        </p:txBody>
      </p:sp>
      <p:sp>
        <p:nvSpPr>
          <p:cNvPr id="3" name="Content Placeholder 2">
            <a:extLst>
              <a:ext uri="{FF2B5EF4-FFF2-40B4-BE49-F238E27FC236}">
                <a16:creationId xmlns:a16="http://schemas.microsoft.com/office/drawing/2014/main" id="{296D2A51-D70A-F944-B5A3-BEFBB7FFFEA3}"/>
              </a:ext>
            </a:extLst>
          </p:cNvPr>
          <p:cNvSpPr>
            <a:spLocks noGrp="1"/>
          </p:cNvSpPr>
          <p:nvPr>
            <p:ph sz="half" idx="1"/>
          </p:nvPr>
        </p:nvSpPr>
        <p:spPr>
          <a:xfrm>
            <a:off x="628650" y="890588"/>
            <a:ext cx="8139113" cy="5265737"/>
          </a:xfrm>
          <a:solidFill>
            <a:schemeClr val="bg1"/>
          </a:solidFill>
        </p:spPr>
        <p:txBody>
          <a:bodyPr>
            <a:normAutofit/>
          </a:bodyPr>
          <a:lstStyle/>
          <a:p>
            <a:pPr algn="just">
              <a:lnSpc>
                <a:spcPct val="70000"/>
              </a:lnSpc>
            </a:pPr>
            <a:r>
              <a:rPr lang="en-US" altLang="it-IT" sz="2000"/>
              <a:t>PU (Pick up): a large frequency bandwidth (2-4 GHz) and a very good beta to increase the SNR.</a:t>
            </a:r>
          </a:p>
          <a:p>
            <a:pPr algn="just">
              <a:lnSpc>
                <a:spcPct val="70000"/>
              </a:lnSpc>
            </a:pPr>
            <a:r>
              <a:rPr lang="en-US" altLang="it-IT" sz="2000"/>
              <a:t>AFE (Analog Front End): basically designed around custom pcb comb filters at 4*RF (Hor, Ver) or 6*RF (Long). The same scheme was implemented for SuperB (even if installed at DAFNE) and SuperKEKB.</a:t>
            </a:r>
          </a:p>
          <a:p>
            <a:pPr algn="just">
              <a:lnSpc>
                <a:spcPct val="70000"/>
              </a:lnSpc>
            </a:pPr>
            <a:r>
              <a:rPr lang="en-US" altLang="it-IT" sz="2000"/>
              <a:t>DPU (Digital Processing Unit): same unit for all the feedback type (H,V,L), warning about the number of processing channels that is very high. See next slides.</a:t>
            </a:r>
          </a:p>
          <a:p>
            <a:pPr algn="just">
              <a:lnSpc>
                <a:spcPct val="70000"/>
              </a:lnSpc>
            </a:pPr>
            <a:r>
              <a:rPr lang="en-US" altLang="it-IT" sz="2000"/>
              <a:t>ABE (Analog Back End): for transverse feedback systems, it will work in base band, so usually it only needs a level adapter (pre-amplifier stage with splitters). For the longitudinal systems: as in the previous designs, a double modulation is proposed, both AM and QPSK.</a:t>
            </a:r>
          </a:p>
          <a:p>
            <a:pPr algn="just">
              <a:lnSpc>
                <a:spcPct val="70000"/>
              </a:lnSpc>
            </a:pPr>
            <a:r>
              <a:rPr lang="en-US" altLang="it-IT" sz="2000"/>
              <a:t>PA (Power Amplifiers) : it is necessary to identify models with required bandwidth (different for transverse and longitudinal) and with 500W/2kW power. They could be commercially available (though expensive). The pulse response must be very sharp to avoid crosstalk between adjacent bunches. The frequency bandwidth shall be &gt;RF/2 (&gt;325 MHz for CEPC, &gt;200 MHz for FCC-ee).</a:t>
            </a:r>
          </a:p>
          <a:p>
            <a:pPr algn="just">
              <a:lnSpc>
                <a:spcPct val="70000"/>
              </a:lnSpc>
            </a:pPr>
            <a:r>
              <a:rPr lang="en-US" altLang="it-IT" sz="2000"/>
              <a:t>KI (Kicker): cavity type kicker for longitudinal plane and stripline type kickers for transverse planes, as in the previous e+/e- colliders. High beta requested. Bandwidth according to the power amplifier ones.</a:t>
            </a:r>
          </a:p>
        </p:txBody>
      </p:sp>
      <p:sp>
        <p:nvSpPr>
          <p:cNvPr id="5" name="Date Placeholder 4">
            <a:extLst>
              <a:ext uri="{FF2B5EF4-FFF2-40B4-BE49-F238E27FC236}">
                <a16:creationId xmlns:a16="http://schemas.microsoft.com/office/drawing/2014/main" id="{CD2AED82-EC67-5143-8EEA-172508E15C8B}"/>
              </a:ext>
            </a:extLst>
          </p:cNvPr>
          <p:cNvSpPr>
            <a:spLocks noGrp="1"/>
          </p:cNvSpPr>
          <p:nvPr>
            <p:ph type="dt" sz="quarter" idx="10"/>
          </p:nvPr>
        </p:nvSpPr>
        <p:spPr/>
        <p:txBody>
          <a:bodyPr/>
          <a:lstStyle/>
          <a:p>
            <a:pPr>
              <a:defRPr/>
            </a:pPr>
            <a:r>
              <a:rPr lang="en-US"/>
              <a:t>24-26 May 2018</a:t>
            </a:r>
          </a:p>
        </p:txBody>
      </p:sp>
      <p:sp>
        <p:nvSpPr>
          <p:cNvPr id="6" name="Footer Placeholder 5">
            <a:extLst>
              <a:ext uri="{FF2B5EF4-FFF2-40B4-BE49-F238E27FC236}">
                <a16:creationId xmlns:a16="http://schemas.microsoft.com/office/drawing/2014/main" id="{0CAE8009-78AB-B84A-8038-1C1B0AEF3001}"/>
              </a:ext>
            </a:extLst>
          </p:cNvPr>
          <p:cNvSpPr>
            <a:spLocks noGrp="1"/>
          </p:cNvSpPr>
          <p:nvPr>
            <p:ph type="ftr" sz="quarter" idx="11"/>
          </p:nvPr>
        </p:nvSpPr>
        <p:spPr/>
        <p:txBody>
          <a:bodyPr/>
          <a:lstStyle/>
          <a:p>
            <a:pPr>
              <a:defRPr/>
            </a:pPr>
            <a:r>
              <a:rPr lang="nl-NL"/>
              <a:t>A.Drago - S.Caschera - CEPC Workshop Roma3</a:t>
            </a:r>
            <a:endParaRPr lang="en-US"/>
          </a:p>
        </p:txBody>
      </p:sp>
      <p:sp>
        <p:nvSpPr>
          <p:cNvPr id="7" name="Slide Number Placeholder 6">
            <a:extLst>
              <a:ext uri="{FF2B5EF4-FFF2-40B4-BE49-F238E27FC236}">
                <a16:creationId xmlns:a16="http://schemas.microsoft.com/office/drawing/2014/main" id="{E55065EF-A135-7246-AA36-32AFB48B76B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400D617-432A-3542-82D5-749F98B8458F}" type="slidenum">
              <a:rPr lang="en-US" altLang="it-IT">
                <a:solidFill>
                  <a:srgbClr val="898989"/>
                </a:solidFill>
              </a:rPr>
              <a:pPr/>
              <a:t>5</a:t>
            </a:fld>
            <a:endParaRPr lang="en-US" altLang="it-IT">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a:extLst>
              <a:ext uri="{FF2B5EF4-FFF2-40B4-BE49-F238E27FC236}">
                <a16:creationId xmlns:a16="http://schemas.microsoft.com/office/drawing/2014/main" id="{610D0ED8-EAD6-0546-B932-25ACED5EE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79375"/>
            <a:ext cx="9144001"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a:extLst>
              <a:ext uri="{FF2B5EF4-FFF2-40B4-BE49-F238E27FC236}">
                <a16:creationId xmlns:a16="http://schemas.microsoft.com/office/drawing/2014/main" id="{C08D2228-E57D-D34A-8501-69C59A7A14AC}"/>
              </a:ext>
            </a:extLst>
          </p:cNvPr>
          <p:cNvSpPr txBox="1">
            <a:spLocks/>
          </p:cNvSpPr>
          <p:nvPr/>
        </p:nvSpPr>
        <p:spPr>
          <a:xfrm>
            <a:off x="606425" y="1403350"/>
            <a:ext cx="8067675" cy="4556125"/>
          </a:xfrm>
          <a:prstGeom prst="rect">
            <a:avLst/>
          </a:prstGeom>
          <a:solidFill>
            <a:schemeClr val="bg1"/>
          </a:solidFill>
        </p:spPr>
        <p:txBody>
          <a:bodyPr>
            <a:norm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80000"/>
              </a:lnSpc>
              <a:spcBef>
                <a:spcPts val="1000"/>
              </a:spcBef>
              <a:buFont typeface="Arial" panose="020B0604020202020204" pitchFamily="34" charset="0"/>
              <a:buNone/>
            </a:pPr>
            <a:r>
              <a:rPr lang="en-US" altLang="it-IT" sz="2200"/>
              <a:t>From a feedback system point of view, there are differences between CEPC and FCC-ee that have to be underlined:</a:t>
            </a:r>
          </a:p>
          <a:p>
            <a:pPr algn="just">
              <a:lnSpc>
                <a:spcPct val="80000"/>
              </a:lnSpc>
              <a:spcBef>
                <a:spcPts val="1000"/>
              </a:spcBef>
              <a:buFont typeface="Arial" panose="020B0604020202020204" pitchFamily="34" charset="0"/>
              <a:buChar char="•"/>
            </a:pPr>
            <a:r>
              <a:rPr lang="en-US" altLang="it-IT" sz="2200"/>
              <a:t>CEPC RF frequency is 650 MHz, higher than </a:t>
            </a:r>
            <a:r>
              <a:rPr lang="en-US" altLang="it-IT">
                <a:latin typeface="Arial" panose="020B0604020202020204" pitchFamily="34" charset="0"/>
              </a:rPr>
              <a:t>FCC-ee </a:t>
            </a:r>
            <a:r>
              <a:rPr lang="en-US" altLang="it-IT" sz="2200"/>
              <a:t>RF frequency whose value is 400 MHz.</a:t>
            </a:r>
          </a:p>
          <a:p>
            <a:pPr algn="just">
              <a:lnSpc>
                <a:spcPct val="80000"/>
              </a:lnSpc>
              <a:spcBef>
                <a:spcPts val="1000"/>
              </a:spcBef>
              <a:buFont typeface="Arial" panose="020B0604020202020204" pitchFamily="34" charset="0"/>
              <a:buChar char="•"/>
            </a:pPr>
            <a:r>
              <a:rPr lang="en-US" altLang="it-IT" sz="2200"/>
              <a:t>This fact has at least two important consequences: the CEPC harmonic number should be round 200k, that is 40% higher than the FCC-ee one, as well as the feedback sampling frequency will be higher for the CEPC  feedback systems.</a:t>
            </a:r>
          </a:p>
          <a:p>
            <a:pPr algn="just">
              <a:lnSpc>
                <a:spcPct val="80000"/>
              </a:lnSpc>
              <a:spcBef>
                <a:spcPts val="1000"/>
              </a:spcBef>
              <a:buFont typeface="Arial" panose="020B0604020202020204" pitchFamily="34" charset="0"/>
              <a:buChar char="•"/>
            </a:pPr>
            <a:r>
              <a:rPr lang="en-US" altLang="it-IT" sz="2200"/>
              <a:t>Furthermore we do not have or know results from any impedance model of the CEPC vacuum chamber: the instability growth rate, an important parameter to determine precisely the feedback system performance is needed.</a:t>
            </a:r>
          </a:p>
          <a:p>
            <a:pPr algn="just">
              <a:lnSpc>
                <a:spcPct val="80000"/>
              </a:lnSpc>
              <a:spcBef>
                <a:spcPts val="1000"/>
              </a:spcBef>
              <a:buFont typeface="Arial" panose="020B0604020202020204" pitchFamily="34" charset="0"/>
              <a:buChar char="•"/>
            </a:pPr>
            <a:r>
              <a:rPr lang="en-US" altLang="it-IT" sz="2200"/>
              <a:t>Also number and pattern of colliding bunches could be most likely different in the two mentioned colliders.</a:t>
            </a:r>
          </a:p>
        </p:txBody>
      </p:sp>
      <p:sp>
        <p:nvSpPr>
          <p:cNvPr id="17" name="Title 1">
            <a:extLst>
              <a:ext uri="{FF2B5EF4-FFF2-40B4-BE49-F238E27FC236}">
                <a16:creationId xmlns:a16="http://schemas.microsoft.com/office/drawing/2014/main" id="{9391F649-B532-684E-B89F-81F2D22779AB}"/>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Remarkable differences</a:t>
            </a:r>
          </a:p>
        </p:txBody>
      </p:sp>
      <p:sp>
        <p:nvSpPr>
          <p:cNvPr id="2" name="Date Placeholder 1">
            <a:extLst>
              <a:ext uri="{FF2B5EF4-FFF2-40B4-BE49-F238E27FC236}">
                <a16:creationId xmlns:a16="http://schemas.microsoft.com/office/drawing/2014/main" id="{D161B7EE-FCC2-F440-9E89-8B6F8A9CCA7F}"/>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7858C4C9-D591-9340-9AE9-C2E0456B5D8A}"/>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C42FDB4B-C277-B34D-A5E4-68B515CE829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554B50D-7A41-3443-B6F7-507ED2D79365}" type="slidenum">
              <a:rPr lang="en-US" altLang="it-IT">
                <a:solidFill>
                  <a:srgbClr val="898989"/>
                </a:solidFill>
              </a:rPr>
              <a:pPr/>
              <a:t>6</a:t>
            </a:fld>
            <a:endParaRPr lang="en-US" altLang="it-IT">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a:extLst>
              <a:ext uri="{FF2B5EF4-FFF2-40B4-BE49-F238E27FC236}">
                <a16:creationId xmlns:a16="http://schemas.microsoft.com/office/drawing/2014/main" id="{CF2E9CE7-8E2F-EE4A-AB1C-81721B8CD1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Subtitle 2">
            <a:extLst>
              <a:ext uri="{FF2B5EF4-FFF2-40B4-BE49-F238E27FC236}">
                <a16:creationId xmlns:a16="http://schemas.microsoft.com/office/drawing/2014/main" id="{F1C7C102-BC57-F04F-AE22-6AB95FC43239}"/>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90A4D619-E2E6-2C43-9B9A-92FA7634D66E}"/>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US" dirty="0"/>
          </a:p>
        </p:txBody>
      </p:sp>
      <p:sp>
        <p:nvSpPr>
          <p:cNvPr id="21508" name="TextBox 6">
            <a:extLst>
              <a:ext uri="{FF2B5EF4-FFF2-40B4-BE49-F238E27FC236}">
                <a16:creationId xmlns:a16="http://schemas.microsoft.com/office/drawing/2014/main" id="{F64B803B-4058-6C4D-8E28-D550A67E39F6}"/>
              </a:ext>
            </a:extLst>
          </p:cNvPr>
          <p:cNvSpPr txBox="1">
            <a:spLocks noChangeArrowheads="1"/>
          </p:cNvSpPr>
          <p:nvPr/>
        </p:nvSpPr>
        <p:spPr bwMode="auto">
          <a:xfrm>
            <a:off x="628650" y="1484313"/>
            <a:ext cx="8142288" cy="4473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buFont typeface="Arial" panose="020B0604020202020204" pitchFamily="34" charset="0"/>
              <a:buNone/>
            </a:pPr>
            <a:r>
              <a:rPr lang="en-US" altLang="it-IT" sz="2400"/>
              <a:t>Before to discuss how to proceed to approach the different cases, there are some preliminary requirements to consider:</a:t>
            </a:r>
          </a:p>
          <a:p>
            <a:pPr algn="just">
              <a:buFont typeface="Arial" panose="020B0604020202020204" pitchFamily="34" charset="0"/>
              <a:buNone/>
            </a:pPr>
            <a:r>
              <a:rPr lang="en-US" altLang="it-IT" sz="2400"/>
              <a:t> </a:t>
            </a:r>
          </a:p>
          <a:p>
            <a:pPr algn="just">
              <a:buFont typeface="Arial" panose="020B0604020202020204" pitchFamily="34" charset="0"/>
              <a:buChar char="•"/>
            </a:pPr>
            <a:r>
              <a:rPr lang="en-US" altLang="it-IT" sz="2400"/>
              <a:t>a very good beta function is needed at pickups to increase the SNR parameter of the bunch position signals to be processed. </a:t>
            </a:r>
          </a:p>
          <a:p>
            <a:pPr algn="just">
              <a:buFont typeface="Arial" panose="020B0604020202020204" pitchFamily="34" charset="0"/>
              <a:buChar char="•"/>
            </a:pPr>
            <a:r>
              <a:rPr lang="en-US" altLang="it-IT" sz="2400"/>
              <a:t>Also a good beta at the kicker is required to have the best performance by the voltage applied to each bunch. </a:t>
            </a:r>
          </a:p>
          <a:p>
            <a:pPr algn="just">
              <a:buFont typeface="Arial" panose="020B0604020202020204" pitchFamily="34" charset="0"/>
              <a:buChar char="•"/>
            </a:pPr>
            <a:r>
              <a:rPr lang="en-US" altLang="it-IT" sz="2400"/>
              <a:t>As for the fractional tune value, it is important to note that if it is too small (&lt;.10), the correction signal computing will become slower, because more acquisitions are necessary to fill the response filter.</a:t>
            </a:r>
          </a:p>
        </p:txBody>
      </p:sp>
      <p:sp>
        <p:nvSpPr>
          <p:cNvPr id="19" name="Title 1">
            <a:extLst>
              <a:ext uri="{FF2B5EF4-FFF2-40B4-BE49-F238E27FC236}">
                <a16:creationId xmlns:a16="http://schemas.microsoft.com/office/drawing/2014/main" id="{57AE6B37-36FA-B849-AA4A-DBE715AFFBF8}"/>
              </a:ext>
            </a:extLst>
          </p:cNvPr>
          <p:cNvSpPr txBox="1">
            <a:spLocks/>
          </p:cNvSpPr>
          <p:nvPr/>
        </p:nvSpPr>
        <p:spPr>
          <a:xfrm>
            <a:off x="1001713" y="320675"/>
            <a:ext cx="7548562" cy="806450"/>
          </a:xfrm>
          <a:prstGeom prst="rect">
            <a:avLst/>
          </a:prstGeom>
        </p:spPr>
        <p:txBody>
          <a:bodyPr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Other general requirements</a:t>
            </a:r>
          </a:p>
        </p:txBody>
      </p:sp>
      <p:sp>
        <p:nvSpPr>
          <p:cNvPr id="2" name="Date Placeholder 1">
            <a:extLst>
              <a:ext uri="{FF2B5EF4-FFF2-40B4-BE49-F238E27FC236}">
                <a16:creationId xmlns:a16="http://schemas.microsoft.com/office/drawing/2014/main" id="{624EB893-1403-4842-ACBE-20FFEB2AFD6C}"/>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AAF46AA2-6642-AE4C-A9AE-4E58DE801F25}"/>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62D4C4C6-CC35-2340-8315-CA9DC5235E2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8A86293-FA73-AD4E-967A-D8019A240E1D}" type="slidenum">
              <a:rPr lang="en-US" altLang="it-IT">
                <a:solidFill>
                  <a:srgbClr val="898989"/>
                </a:solidFill>
              </a:rPr>
              <a:pPr/>
              <a:t>7</a:t>
            </a:fld>
            <a:endParaRPr lang="en-US" altLang="it-IT">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a:extLst>
              <a:ext uri="{FF2B5EF4-FFF2-40B4-BE49-F238E27FC236}">
                <a16:creationId xmlns:a16="http://schemas.microsoft.com/office/drawing/2014/main" id="{9563CA1E-99C3-094D-B649-11CDC7ED1E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Content Placeholder 3">
            <a:extLst>
              <a:ext uri="{FF2B5EF4-FFF2-40B4-BE49-F238E27FC236}">
                <a16:creationId xmlns:a16="http://schemas.microsoft.com/office/drawing/2014/main" id="{3DB657F3-DA5F-8847-A2DF-5DE79DF9FC56}"/>
              </a:ext>
            </a:extLst>
          </p:cNvPr>
          <p:cNvSpPr>
            <a:spLocks noGrp="1"/>
          </p:cNvSpPr>
          <p:nvPr>
            <p:ph sz="half" idx="1"/>
          </p:nvPr>
        </p:nvSpPr>
        <p:spPr>
          <a:xfrm>
            <a:off x="1150938" y="5751513"/>
            <a:ext cx="7691437" cy="552450"/>
          </a:xfrm>
        </p:spPr>
        <p:txBody>
          <a:bodyPr/>
          <a:lstStyle/>
          <a:p>
            <a:pPr marL="0" indent="0">
              <a:buFont typeface="Arial" panose="020B0604020202020204" pitchFamily="34" charset="0"/>
              <a:buNone/>
            </a:pPr>
            <a:r>
              <a:rPr lang="en-US" altLang="it-IT" sz="1800" b="1"/>
              <a:t>FCC-ee instability growth rates as foreseen by the impedance model (but without considering e-cloud effects)</a:t>
            </a:r>
          </a:p>
        </p:txBody>
      </p:sp>
      <p:pic>
        <p:nvPicPr>
          <p:cNvPr id="22531" name="Picture 5">
            <a:extLst>
              <a:ext uri="{FF2B5EF4-FFF2-40B4-BE49-F238E27FC236}">
                <a16:creationId xmlns:a16="http://schemas.microsoft.com/office/drawing/2014/main" id="{7B5F5B0F-9C16-BE46-8C74-1445FBF33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3813"/>
            <a:ext cx="8866187"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6">
            <a:extLst>
              <a:ext uri="{FF2B5EF4-FFF2-40B4-BE49-F238E27FC236}">
                <a16:creationId xmlns:a16="http://schemas.microsoft.com/office/drawing/2014/main" id="{C1F87492-F8F3-9844-838E-EF2673BD35ED}"/>
              </a:ext>
            </a:extLst>
          </p:cNvPr>
          <p:cNvSpPr/>
          <p:nvPr/>
        </p:nvSpPr>
        <p:spPr>
          <a:xfrm>
            <a:off x="7323138" y="1390650"/>
            <a:ext cx="1101725" cy="4384675"/>
          </a:xfrm>
          <a:prstGeom prst="upArrow">
            <a:avLst/>
          </a:prstGeom>
          <a:solidFill>
            <a:schemeClr val="accent1">
              <a:alpha val="2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Date Placeholder 1">
            <a:extLst>
              <a:ext uri="{FF2B5EF4-FFF2-40B4-BE49-F238E27FC236}">
                <a16:creationId xmlns:a16="http://schemas.microsoft.com/office/drawing/2014/main" id="{0AE37FC0-C977-C74A-89B5-5C0ED7397903}"/>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3FFD4B0A-26E2-E140-B63F-7BEACBE2271C}"/>
              </a:ext>
            </a:extLst>
          </p:cNvPr>
          <p:cNvSpPr>
            <a:spLocks noGrp="1"/>
          </p:cNvSpPr>
          <p:nvPr>
            <p:ph type="ftr" sz="quarter" idx="11"/>
          </p:nvPr>
        </p:nvSpPr>
        <p:spPr/>
        <p:txBody>
          <a:bodyPr/>
          <a:lstStyle/>
          <a:p>
            <a:pPr>
              <a:defRPr/>
            </a:pPr>
            <a:r>
              <a:rPr lang="nl-NL"/>
              <a:t>A.Drago - S.Caschera - CEPC Workshop Roma3</a:t>
            </a:r>
            <a:endParaRPr lang="en-US"/>
          </a:p>
        </p:txBody>
      </p:sp>
      <p:sp>
        <p:nvSpPr>
          <p:cNvPr id="8" name="Slide Number Placeholder 7">
            <a:extLst>
              <a:ext uri="{FF2B5EF4-FFF2-40B4-BE49-F238E27FC236}">
                <a16:creationId xmlns:a16="http://schemas.microsoft.com/office/drawing/2014/main" id="{0CFCFBF7-1273-8245-8F72-07EE2078026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909CA0-FCD8-8F45-80FC-C5A55823694C}" type="slidenum">
              <a:rPr lang="en-US" altLang="it-IT">
                <a:solidFill>
                  <a:srgbClr val="898989"/>
                </a:solidFill>
              </a:rPr>
              <a:pPr/>
              <a:t>8</a:t>
            </a:fld>
            <a:endParaRPr lang="en-US" altLang="it-IT">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a:extLst>
              <a:ext uri="{FF2B5EF4-FFF2-40B4-BE49-F238E27FC236}">
                <a16:creationId xmlns:a16="http://schemas.microsoft.com/office/drawing/2014/main" id="{13242221-98D5-654F-B1B5-A112A96F1D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9144000" cy="69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Subtitle 2">
            <a:extLst>
              <a:ext uri="{FF2B5EF4-FFF2-40B4-BE49-F238E27FC236}">
                <a16:creationId xmlns:a16="http://schemas.microsoft.com/office/drawing/2014/main" id="{A40A5521-A1C8-9C4D-88A5-BFFDA6554ED7}"/>
              </a:ext>
            </a:extLst>
          </p:cNvPr>
          <p:cNvSpPr txBox="1">
            <a:spLocks/>
          </p:cNvSpPr>
          <p:nvPr/>
        </p:nvSpPr>
        <p:spPr bwMode="auto">
          <a:xfrm>
            <a:off x="766763" y="1365250"/>
            <a:ext cx="78263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ct val="90000"/>
              </a:lnSpc>
              <a:spcBef>
                <a:spcPts val="1000"/>
              </a:spcBef>
              <a:buFont typeface="Arial" panose="020B0604020202020204" pitchFamily="34" charset="0"/>
              <a:buChar char="•"/>
            </a:pPr>
            <a:endParaRPr lang="it-IT" altLang="it-IT" sz="2400"/>
          </a:p>
        </p:txBody>
      </p:sp>
      <p:sp>
        <p:nvSpPr>
          <p:cNvPr id="17" name="Title 1">
            <a:extLst>
              <a:ext uri="{FF2B5EF4-FFF2-40B4-BE49-F238E27FC236}">
                <a16:creationId xmlns:a16="http://schemas.microsoft.com/office/drawing/2014/main" id="{053307A5-60E9-5849-BC5D-AC161D593625}"/>
              </a:ext>
            </a:extLst>
          </p:cNvPr>
          <p:cNvSpPr txBox="1">
            <a:spLocks/>
          </p:cNvSpPr>
          <p:nvPr/>
        </p:nvSpPr>
        <p:spPr>
          <a:xfrm>
            <a:off x="68263" y="423863"/>
            <a:ext cx="9144000" cy="806450"/>
          </a:xfrm>
          <a:prstGeom prst="rect">
            <a:avLst/>
          </a:prstGeom>
        </p:spPr>
        <p:txBody>
          <a:bodyPr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dirty="0"/>
              <a:t>Three design cases</a:t>
            </a:r>
          </a:p>
        </p:txBody>
      </p:sp>
      <p:sp>
        <p:nvSpPr>
          <p:cNvPr id="23556" name="Rectangle 5">
            <a:extLst>
              <a:ext uri="{FF2B5EF4-FFF2-40B4-BE49-F238E27FC236}">
                <a16:creationId xmlns:a16="http://schemas.microsoft.com/office/drawing/2014/main" id="{D8260186-CF30-D84F-9829-BF497C93AB30}"/>
              </a:ext>
            </a:extLst>
          </p:cNvPr>
          <p:cNvSpPr>
            <a:spLocks noChangeArrowheads="1"/>
          </p:cNvSpPr>
          <p:nvPr/>
        </p:nvSpPr>
        <p:spPr bwMode="auto">
          <a:xfrm>
            <a:off x="1139825" y="1365250"/>
            <a:ext cx="7453313" cy="4473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altLang="it-IT" sz="2400"/>
              <a:t>Going to FCC-ee or CEPC design and looking to what we foresee about the beam dynamics,  three possible cases can be considered:</a:t>
            </a:r>
          </a:p>
          <a:p>
            <a:pPr algn="just"/>
            <a:endParaRPr lang="en-US" altLang="it-IT" sz="2400"/>
          </a:p>
          <a:p>
            <a:pPr algn="just"/>
            <a:r>
              <a:rPr lang="en-US" altLang="it-IT" sz="2400"/>
              <a:t>Case A </a:t>
            </a:r>
            <a:r>
              <a:rPr lang="en-US" altLang="it-IT" sz="2400">
                <a:sym typeface="Wingdings" pitchFamily="2" charset="2"/>
              </a:rPr>
              <a:t> </a:t>
            </a:r>
            <a:r>
              <a:rPr lang="en-US" altLang="it-IT" sz="2400"/>
              <a:t>slow or fast instabilities (growth rates slower than 10 revolution turns). </a:t>
            </a:r>
          </a:p>
          <a:p>
            <a:pPr algn="just"/>
            <a:endParaRPr lang="en-US" altLang="it-IT" sz="2400"/>
          </a:p>
          <a:p>
            <a:pPr algn="just"/>
            <a:r>
              <a:rPr lang="en-US" altLang="it-IT" sz="2400"/>
              <a:t>Case B </a:t>
            </a:r>
            <a:r>
              <a:rPr lang="en-US" altLang="it-IT" sz="2400">
                <a:sym typeface="Wingdings" pitchFamily="2" charset="2"/>
              </a:rPr>
              <a:t></a:t>
            </a:r>
            <a:r>
              <a:rPr lang="en-US" altLang="it-IT" sz="2400"/>
              <a:t> very fast instabilities (growth rates up to 3 revolution turns)</a:t>
            </a:r>
          </a:p>
          <a:p>
            <a:pPr algn="just"/>
            <a:endParaRPr lang="en-US" altLang="it-IT" sz="2400"/>
          </a:p>
          <a:p>
            <a:pPr algn="just"/>
            <a:r>
              <a:rPr lang="en-US" altLang="it-IT" sz="2400"/>
              <a:t>Case C </a:t>
            </a:r>
            <a:r>
              <a:rPr lang="en-US" altLang="it-IT" sz="2400">
                <a:sym typeface="Wingdings" pitchFamily="2" charset="2"/>
              </a:rPr>
              <a:t></a:t>
            </a:r>
            <a:r>
              <a:rPr lang="en-US" altLang="it-IT" sz="2400"/>
              <a:t> extremely fast instabilities (growth rates around 1-2 turns or even less). </a:t>
            </a:r>
          </a:p>
        </p:txBody>
      </p:sp>
      <p:sp>
        <p:nvSpPr>
          <p:cNvPr id="2" name="Date Placeholder 1">
            <a:extLst>
              <a:ext uri="{FF2B5EF4-FFF2-40B4-BE49-F238E27FC236}">
                <a16:creationId xmlns:a16="http://schemas.microsoft.com/office/drawing/2014/main" id="{317E14BF-7AD9-E84B-AFE3-56C15A3E0DA4}"/>
              </a:ext>
            </a:extLst>
          </p:cNvPr>
          <p:cNvSpPr>
            <a:spLocks noGrp="1"/>
          </p:cNvSpPr>
          <p:nvPr>
            <p:ph type="dt" sz="quarter" idx="10"/>
          </p:nvPr>
        </p:nvSpPr>
        <p:spPr/>
        <p:txBody>
          <a:bodyPr/>
          <a:lstStyle/>
          <a:p>
            <a:pPr>
              <a:defRPr/>
            </a:pPr>
            <a:r>
              <a:rPr lang="en-US"/>
              <a:t>24-26 May 2018</a:t>
            </a:r>
          </a:p>
        </p:txBody>
      </p:sp>
      <p:sp>
        <p:nvSpPr>
          <p:cNvPr id="3" name="Footer Placeholder 2">
            <a:extLst>
              <a:ext uri="{FF2B5EF4-FFF2-40B4-BE49-F238E27FC236}">
                <a16:creationId xmlns:a16="http://schemas.microsoft.com/office/drawing/2014/main" id="{E0FEF02E-93A1-D64C-B8C9-5C7EEDAFEC6D}"/>
              </a:ext>
            </a:extLst>
          </p:cNvPr>
          <p:cNvSpPr>
            <a:spLocks noGrp="1"/>
          </p:cNvSpPr>
          <p:nvPr>
            <p:ph type="ftr" sz="quarter" idx="11"/>
          </p:nvPr>
        </p:nvSpPr>
        <p:spPr/>
        <p:txBody>
          <a:bodyPr/>
          <a:lstStyle/>
          <a:p>
            <a:pPr>
              <a:defRPr/>
            </a:pPr>
            <a:r>
              <a:rPr lang="nl-NL"/>
              <a:t>A.Drago - S.Caschera - CEPC Workshop Roma3</a:t>
            </a:r>
            <a:endParaRPr lang="en-US"/>
          </a:p>
        </p:txBody>
      </p:sp>
      <p:sp>
        <p:nvSpPr>
          <p:cNvPr id="4" name="Slide Number Placeholder 3">
            <a:extLst>
              <a:ext uri="{FF2B5EF4-FFF2-40B4-BE49-F238E27FC236}">
                <a16:creationId xmlns:a16="http://schemas.microsoft.com/office/drawing/2014/main" id="{3F43A462-668F-7A47-9B1A-477A2FAF502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E040F41-9B3E-E84E-AC00-540164832290}" type="slidenum">
              <a:rPr lang="en-US" altLang="it-IT">
                <a:solidFill>
                  <a:srgbClr val="898989"/>
                </a:solidFill>
              </a:rPr>
              <a:pPr/>
              <a:t>9</a:t>
            </a:fld>
            <a:endParaRPr lang="en-US" altLang="it-IT">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9756051</TotalTime>
  <Words>2342</Words>
  <Application>Microsoft Macintosh PowerPoint</Application>
  <PresentationFormat>Presentazione su schermo (4:3)</PresentationFormat>
  <Paragraphs>158</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Calibri</vt:lpstr>
      <vt:lpstr>Arial</vt:lpstr>
      <vt:lpstr>Calibri Light</vt:lpstr>
      <vt:lpstr>Wingdings</vt:lpstr>
      <vt:lpstr>Office Theme</vt:lpstr>
      <vt:lpstr>Feedback Systems in Circular Colliders</vt:lpstr>
      <vt:lpstr>Topics</vt:lpstr>
      <vt:lpstr>Presentazione standard di PowerPoint</vt:lpstr>
      <vt:lpstr>Presentazione standard di PowerPoint</vt:lpstr>
      <vt:lpstr>Feedback main blocks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proposed feedback scheme for Option C</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A.Drago</dc:creator>
  <cp:lastModifiedBy>Utente di Microsoft Office</cp:lastModifiedBy>
  <cp:revision>293</cp:revision>
  <cp:lastPrinted>2018-05-15T15:41:10Z</cp:lastPrinted>
  <dcterms:created xsi:type="dcterms:W3CDTF">2018-03-13T12:43:23Z</dcterms:created>
  <dcterms:modified xsi:type="dcterms:W3CDTF">2018-05-25T13:16:05Z</dcterms:modified>
</cp:coreProperties>
</file>