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2" r:id="rId5"/>
    <p:sldId id="275" r:id="rId6"/>
    <p:sldId id="273" r:id="rId7"/>
    <p:sldId id="288" r:id="rId8"/>
    <p:sldId id="279" r:id="rId9"/>
    <p:sldId id="281" r:id="rId10"/>
    <p:sldId id="294" r:id="rId11"/>
    <p:sldId id="290" r:id="rId12"/>
    <p:sldId id="278" r:id="rId13"/>
    <p:sldId id="295" r:id="rId14"/>
    <p:sldId id="265" r:id="rId15"/>
    <p:sldId id="293" r:id="rId16"/>
    <p:sldId id="282" r:id="rId17"/>
    <p:sldId id="283" r:id="rId18"/>
    <p:sldId id="287" r:id="rId19"/>
    <p:sldId id="27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99" autoAdjust="0"/>
    <p:restoredTop sz="94660"/>
  </p:normalViewPr>
  <p:slideViewPr>
    <p:cSldViewPr>
      <p:cViewPr varScale="1">
        <p:scale>
          <a:sx n="85" d="100"/>
          <a:sy n="85" d="100"/>
        </p:scale>
        <p:origin x="113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19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14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5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09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1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81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6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71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0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69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DF48-94B6-40DC-9E5C-82F415FE3B08}" type="datetimeFigureOut">
              <a:rPr lang="it-IT" smtClean="0"/>
              <a:t>24/05/2018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FE5D5-935B-463D-A0BD-B806828836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40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6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jpeg"/><Relationship Id="rId7" Type="http://schemas.openxmlformats.org/officeDocument/2006/relationships/image" Target="../media/image72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emf"/><Relationship Id="rId5" Type="http://schemas.openxmlformats.org/officeDocument/2006/relationships/image" Target="../media/image78.jpeg"/><Relationship Id="rId10" Type="http://schemas.openxmlformats.org/officeDocument/2006/relationships/image" Target="../media/image83.emf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00" y="4744291"/>
            <a:ext cx="4518203" cy="174595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310383"/>
            <a:ext cx="90482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Accelerator </a:t>
            </a:r>
            <a:r>
              <a:rPr lang="en-US" sz="4000" b="1" dirty="0"/>
              <a:t>components for high current operation</a:t>
            </a:r>
            <a:endParaRPr lang="it-IT" sz="4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575044" y="2293583"/>
            <a:ext cx="3898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i="1" dirty="0" smtClean="0"/>
              <a:t>David Alesini </a:t>
            </a:r>
          </a:p>
          <a:p>
            <a:pPr algn="ctr"/>
            <a:r>
              <a:rPr lang="it-IT" sz="2200" i="1" dirty="0" smtClean="0"/>
              <a:t>(INFN, LNF, Frascati, Rome, </a:t>
            </a:r>
            <a:r>
              <a:rPr lang="it-IT" sz="2200" i="1" dirty="0" err="1" smtClean="0"/>
              <a:t>Italy</a:t>
            </a:r>
            <a:r>
              <a:rPr lang="it-IT" sz="2200" i="1" dirty="0" smtClean="0"/>
              <a:t>)</a:t>
            </a:r>
            <a:endParaRPr lang="it-IT" sz="2200" i="1" dirty="0"/>
          </a:p>
        </p:txBody>
      </p:sp>
    </p:spTree>
    <p:extLst>
      <p:ext uri="{BB962C8B-B14F-4D97-AF65-F5344CB8AC3E}">
        <p14:creationId xmlns:p14="http://schemas.microsoft.com/office/powerpoint/2010/main" val="29600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/>
              <a:t>GUIDELINES FOR HIGH CURRENT ACCELERATOR COMPONENTS DESIGN</a:t>
            </a:r>
            <a:endParaRPr lang="en-US" sz="3800" dirty="0"/>
          </a:p>
        </p:txBody>
      </p:sp>
      <p:sp>
        <p:nvSpPr>
          <p:cNvPr id="4" name="Rettangolo 3"/>
          <p:cNvSpPr/>
          <p:nvPr/>
        </p:nvSpPr>
        <p:spPr>
          <a:xfrm>
            <a:off x="58673" y="1261884"/>
            <a:ext cx="429730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GB" sz="1600" dirty="0" smtClean="0"/>
              <a:t>1-Vacuum chambers and transitions as </a:t>
            </a:r>
            <a:r>
              <a:rPr lang="en-GB" sz="1600" b="1" dirty="0"/>
              <a:t>smooth</a:t>
            </a:r>
            <a:r>
              <a:rPr lang="en-GB" sz="1600" dirty="0"/>
              <a:t> as </a:t>
            </a:r>
            <a:r>
              <a:rPr lang="en-GB" sz="1600" dirty="0" smtClean="0"/>
              <a:t>possible adopting, when possible, </a:t>
            </a:r>
            <a:r>
              <a:rPr lang="en-GB" sz="1600" b="1" dirty="0"/>
              <a:t>long </a:t>
            </a:r>
            <a:r>
              <a:rPr lang="en-GB" sz="1600" b="1" dirty="0" smtClean="0"/>
              <a:t>tapers </a:t>
            </a:r>
            <a:r>
              <a:rPr lang="en-GB" sz="1600" dirty="0" smtClean="0"/>
              <a:t>(smooth discontinuities)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2-</a:t>
            </a:r>
            <a:r>
              <a:rPr lang="en-GB" sz="1600" b="1" dirty="0" smtClean="0"/>
              <a:t>Insert damping systems for all </a:t>
            </a:r>
            <a:r>
              <a:rPr lang="en-GB" sz="1600" b="1" dirty="0"/>
              <a:t>HOMs</a:t>
            </a:r>
            <a:r>
              <a:rPr lang="en-GB" sz="1600" dirty="0"/>
              <a:t> </a:t>
            </a:r>
            <a:r>
              <a:rPr lang="en-GB" sz="1600" dirty="0" smtClean="0"/>
              <a:t>trapped in the devices</a:t>
            </a:r>
            <a:r>
              <a:rPr lang="en-GB" sz="1600" dirty="0"/>
              <a:t> </a:t>
            </a:r>
            <a:r>
              <a:rPr lang="en-GB" sz="1600" dirty="0" smtClean="0"/>
              <a:t>using absorbers </a:t>
            </a:r>
            <a:r>
              <a:rPr lang="en-GB" sz="1600" dirty="0"/>
              <a:t>in every region having </a:t>
            </a:r>
            <a:r>
              <a:rPr lang="en-GB" sz="1600" dirty="0" smtClean="0"/>
              <a:t>discontinuity</a:t>
            </a:r>
            <a:r>
              <a:rPr lang="en-GB" sz="1600" dirty="0"/>
              <a:t> </a:t>
            </a:r>
            <a:r>
              <a:rPr lang="en-GB" sz="1600" dirty="0" smtClean="0"/>
              <a:t>or gaps (bellows, valves, cavities…)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3-</a:t>
            </a:r>
            <a:r>
              <a:rPr lang="en-GB" sz="1600" b="1" dirty="0" smtClean="0"/>
              <a:t>Shield with RF contacts</a:t>
            </a:r>
            <a:r>
              <a:rPr lang="en-GB" sz="1600" dirty="0" smtClean="0"/>
              <a:t>, when possible, all cavity-type discontinuities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4-</a:t>
            </a:r>
            <a:r>
              <a:rPr lang="en-GB" sz="1600" b="1" dirty="0" smtClean="0"/>
              <a:t>Improve the thermal and RF contact </a:t>
            </a:r>
            <a:r>
              <a:rPr lang="en-GB" sz="1600" dirty="0" smtClean="0"/>
              <a:t>in case of sliding connections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/>
              <a:t>5</a:t>
            </a:r>
            <a:r>
              <a:rPr lang="en-GB" sz="1600" dirty="0" smtClean="0"/>
              <a:t>-Insert </a:t>
            </a:r>
            <a:r>
              <a:rPr lang="en-GB" sz="1600" b="1" dirty="0" smtClean="0"/>
              <a:t>cooling channels </a:t>
            </a:r>
            <a:r>
              <a:rPr lang="en-GB" sz="1600" dirty="0" smtClean="0"/>
              <a:t>or cooling devices to dissipate the power released by the </a:t>
            </a:r>
            <a:r>
              <a:rPr lang="en-GB" sz="1600" dirty="0" smtClean="0"/>
              <a:t>beam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6-Carefully </a:t>
            </a:r>
            <a:r>
              <a:rPr lang="en-GB" sz="1600" b="1" dirty="0"/>
              <a:t>calculate/measure the beam coupling impedances and beam transfer impedances </a:t>
            </a:r>
            <a:r>
              <a:rPr lang="en-GB" sz="1600" dirty="0"/>
              <a:t>to evaluate the power dissipated into the devices and flowing into the feedthroughs.</a:t>
            </a:r>
          </a:p>
          <a:p>
            <a:pPr marL="0" lvl="1" algn="just"/>
            <a:endParaRPr lang="en-GB" sz="1600" dirty="0" smtClean="0"/>
          </a:p>
        </p:txBody>
      </p:sp>
      <p:sp>
        <p:nvSpPr>
          <p:cNvPr id="3" name="Rettangolo 2"/>
          <p:cNvSpPr/>
          <p:nvPr/>
        </p:nvSpPr>
        <p:spPr>
          <a:xfrm>
            <a:off x="6992496" y="5297907"/>
            <a:ext cx="2151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Coupling impedance evaluation is nowadays mainly performed by 2D or 3D electromagnetic codes, which solve the </a:t>
            </a:r>
            <a:r>
              <a:rPr lang="en-GB" sz="1200" dirty="0" err="1"/>
              <a:t>e.m</a:t>
            </a:r>
            <a:r>
              <a:rPr lang="en-GB" sz="1200" dirty="0"/>
              <a:t>. problem in the frequency or in the time </a:t>
            </a:r>
            <a:r>
              <a:rPr lang="en-GB" sz="1200" dirty="0" smtClean="0"/>
              <a:t>domain </a:t>
            </a:r>
            <a:r>
              <a:rPr lang="en-GB" sz="1200" dirty="0" smtClean="0"/>
              <a:t>(HFSS, ABCI</a:t>
            </a:r>
            <a:r>
              <a:rPr lang="en-GB" sz="1200" dirty="0" smtClean="0"/>
              <a:t>,</a:t>
            </a:r>
            <a:r>
              <a:rPr lang="en-GB" sz="1200" dirty="0"/>
              <a:t> </a:t>
            </a:r>
            <a:r>
              <a:rPr lang="en-GB" sz="1200" dirty="0" smtClean="0"/>
              <a:t>MAFIA, CST </a:t>
            </a:r>
            <a:r>
              <a:rPr lang="en-GB" sz="1200" dirty="0"/>
              <a:t>Microwave </a:t>
            </a:r>
            <a:r>
              <a:rPr lang="en-GB" sz="1200" dirty="0" smtClean="0"/>
              <a:t>Studio, </a:t>
            </a:r>
            <a:r>
              <a:rPr lang="en-GB" sz="1200" dirty="0" err="1" smtClean="0"/>
              <a:t>GdfidL</a:t>
            </a:r>
            <a:r>
              <a:rPr lang="en-GB" sz="1200" dirty="0" smtClean="0"/>
              <a:t>, ACE3P, …)</a:t>
            </a:r>
            <a:endParaRPr lang="en-GB" sz="120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4355975" y="6261324"/>
            <a:ext cx="2592289" cy="3657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omb_concept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3844"/>
          <a:stretch>
            <a:fillRect/>
          </a:stretch>
        </p:blipFill>
        <p:spPr bwMode="auto">
          <a:xfrm>
            <a:off x="7484653" y="2599610"/>
            <a:ext cx="1638713" cy="16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/>
          <p:nvPr/>
        </p:nvCxnSpPr>
        <p:spPr>
          <a:xfrm flipV="1">
            <a:off x="4355976" y="3429000"/>
            <a:ext cx="3024336" cy="1440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10009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22363"/>
          <a:stretch>
            <a:fillRect/>
          </a:stretch>
        </p:blipFill>
        <p:spPr bwMode="auto">
          <a:xfrm>
            <a:off x="5796136" y="3849016"/>
            <a:ext cx="1152128" cy="146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2 14"/>
          <p:cNvCxnSpPr>
            <a:endCxn id="13" idx="1"/>
          </p:cNvCxnSpPr>
          <p:nvPr/>
        </p:nvCxnSpPr>
        <p:spPr>
          <a:xfrm>
            <a:off x="4409556" y="4434428"/>
            <a:ext cx="1386580" cy="1477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08" y="1228913"/>
            <a:ext cx="2827890" cy="10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2 18"/>
          <p:cNvCxnSpPr/>
          <p:nvPr/>
        </p:nvCxnSpPr>
        <p:spPr>
          <a:xfrm flipV="1">
            <a:off x="4409556" y="1681047"/>
            <a:ext cx="1206560" cy="917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16719"/>
            <a:ext cx="2212924" cy="92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ttore 2 21"/>
          <p:cNvCxnSpPr/>
          <p:nvPr/>
        </p:nvCxnSpPr>
        <p:spPr>
          <a:xfrm flipV="1">
            <a:off x="4355976" y="2898821"/>
            <a:ext cx="432048" cy="229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/>
          <a:srcRect l="23071" t="12010" r="38579" b="17169"/>
          <a:stretch/>
        </p:blipFill>
        <p:spPr>
          <a:xfrm>
            <a:off x="4764799" y="4825840"/>
            <a:ext cx="936104" cy="1183932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>
          <a:xfrm>
            <a:off x="4102932" y="5380504"/>
            <a:ext cx="72008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4355976" y="3573016"/>
            <a:ext cx="1368152" cy="8614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58672" y="1252767"/>
            <a:ext cx="4297303" cy="2069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8672" y="5631300"/>
            <a:ext cx="4297303" cy="1110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5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cap="all" dirty="0" smtClean="0"/>
              <a:t>TAPERING AND HOM DAMPING</a:t>
            </a:r>
            <a:endParaRPr lang="en-US" sz="2900" cap="all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00" y="4430030"/>
            <a:ext cx="2240275" cy="24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76" y="4465010"/>
            <a:ext cx="2173140" cy="23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377" y="1196752"/>
            <a:ext cx="1739103" cy="159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19" y="1023241"/>
            <a:ext cx="2613142" cy="201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4464496" y="660430"/>
            <a:ext cx="473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DAMPING OF HOM IN </a:t>
            </a:r>
            <a:r>
              <a:rPr lang="it-IT" b="1" i="1" dirty="0" smtClean="0"/>
              <a:t>DA</a:t>
            </a:r>
            <a:r>
              <a:rPr lang="it-IT" b="1" i="1" dirty="0" smtClean="0">
                <a:sym typeface="Symbol" panose="05050102010706020507" pitchFamily="18" charset="2"/>
              </a:rPr>
              <a:t></a:t>
            </a:r>
            <a:r>
              <a:rPr lang="it-IT" b="1" i="1" dirty="0" smtClean="0"/>
              <a:t>NE </a:t>
            </a:r>
            <a:r>
              <a:rPr lang="it-IT" b="1" i="1" dirty="0" smtClean="0"/>
              <a:t>OLD INJ. KICKERS</a:t>
            </a:r>
            <a:endParaRPr lang="it-IT" b="1" i="1" dirty="0"/>
          </a:p>
        </p:txBody>
      </p:sp>
      <p:sp>
        <p:nvSpPr>
          <p:cNvPr id="30" name="Rettangolo 29"/>
          <p:cNvSpPr/>
          <p:nvPr/>
        </p:nvSpPr>
        <p:spPr>
          <a:xfrm>
            <a:off x="4601273" y="1030519"/>
            <a:ext cx="16945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(D. </a:t>
            </a:r>
            <a:r>
              <a:rPr lang="en-US" sz="1000" i="1" dirty="0" err="1" smtClean="0"/>
              <a:t>Alesini</a:t>
            </a:r>
            <a:r>
              <a:rPr lang="en-US" sz="1000" i="1" dirty="0" smtClean="0"/>
              <a:t> et al., EPAC 2000)</a:t>
            </a:r>
            <a:endParaRPr lang="en-US" sz="1000" dirty="0"/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5148064" y="1666673"/>
            <a:ext cx="1871525" cy="134789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5960828" y="2334399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1m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76056" y="3187304"/>
            <a:ext cx="1943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Antenna </a:t>
            </a:r>
            <a:r>
              <a:rPr lang="it-IT" sz="1400" dirty="0" err="1" smtClean="0"/>
              <a:t>coupled</a:t>
            </a:r>
            <a:r>
              <a:rPr lang="it-IT" sz="1400" dirty="0" smtClean="0"/>
              <a:t> to the </a:t>
            </a:r>
            <a:r>
              <a:rPr lang="it-IT" sz="1400" dirty="0" err="1" smtClean="0"/>
              <a:t>HOMs</a:t>
            </a:r>
            <a:r>
              <a:rPr lang="it-IT" sz="1400" dirty="0" smtClean="0"/>
              <a:t> and </a:t>
            </a:r>
            <a:r>
              <a:rPr lang="it-IT" sz="1400" dirty="0" err="1" smtClean="0"/>
              <a:t>connected</a:t>
            </a:r>
            <a:r>
              <a:rPr lang="it-IT" sz="1400" dirty="0" smtClean="0"/>
              <a:t> to an </a:t>
            </a:r>
            <a:r>
              <a:rPr lang="it-IT" sz="1400" dirty="0" err="1" smtClean="0"/>
              <a:t>external</a:t>
            </a:r>
            <a:r>
              <a:rPr lang="it-IT" sz="1400" dirty="0" smtClean="0"/>
              <a:t> RF </a:t>
            </a:r>
            <a:r>
              <a:rPr lang="it-IT" sz="1400" dirty="0" err="1" smtClean="0"/>
              <a:t>load</a:t>
            </a:r>
            <a:endParaRPr lang="it-IT" sz="1400" dirty="0"/>
          </a:p>
        </p:txBody>
      </p:sp>
      <p:pic>
        <p:nvPicPr>
          <p:cNvPr id="22" name="Picture 5" descr="IMGP04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89" y="2842583"/>
            <a:ext cx="2079901" cy="155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/>
          <p:nvPr/>
        </p:nvCxnSpPr>
        <p:spPr>
          <a:xfrm flipV="1">
            <a:off x="6548174" y="2334399"/>
            <a:ext cx="1408202" cy="8479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6548174" y="3159482"/>
            <a:ext cx="1264186" cy="8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54560" y="989199"/>
            <a:ext cx="16864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To </a:t>
            </a:r>
            <a:r>
              <a:rPr lang="en-US" sz="1200" b="1" dirty="0"/>
              <a:t>protect the detector </a:t>
            </a:r>
            <a:r>
              <a:rPr lang="en-US" sz="1200" dirty="0"/>
              <a:t>from damages by spent </a:t>
            </a:r>
            <a:r>
              <a:rPr lang="en-US" sz="1200" dirty="0" smtClean="0"/>
              <a:t>particles and </a:t>
            </a:r>
            <a:r>
              <a:rPr lang="en-US" sz="1200" dirty="0"/>
              <a:t>to </a:t>
            </a:r>
            <a:r>
              <a:rPr lang="en-US" sz="1200" b="1" dirty="0"/>
              <a:t>reduce the background</a:t>
            </a:r>
            <a:r>
              <a:rPr lang="en-US" sz="1200" dirty="0"/>
              <a:t> </a:t>
            </a:r>
            <a:r>
              <a:rPr lang="en-US" sz="1200" dirty="0" smtClean="0"/>
              <a:t>noise </a:t>
            </a:r>
            <a:r>
              <a:rPr lang="en-US" sz="1200" dirty="0"/>
              <a:t>movable </a:t>
            </a:r>
            <a:r>
              <a:rPr lang="en-US" sz="1200" dirty="0" smtClean="0"/>
              <a:t>mask (collimator</a:t>
            </a:r>
            <a:r>
              <a:rPr lang="en-US" sz="1200" dirty="0"/>
              <a:t>) </a:t>
            </a:r>
            <a:r>
              <a:rPr lang="en-US" sz="1200" dirty="0" smtClean="0"/>
              <a:t>are inserted in </a:t>
            </a:r>
            <a:r>
              <a:rPr lang="en-US" sz="1200" dirty="0"/>
              <a:t>the ring. </a:t>
            </a:r>
            <a:r>
              <a:rPr lang="en-US" sz="1200" dirty="0" smtClean="0"/>
              <a:t>The </a:t>
            </a:r>
            <a:r>
              <a:rPr lang="en-US" sz="1200" dirty="0"/>
              <a:t>major </a:t>
            </a:r>
            <a:r>
              <a:rPr lang="en-US" sz="1200" dirty="0" smtClean="0"/>
              <a:t>problem is the </a:t>
            </a:r>
            <a:r>
              <a:rPr lang="en-US" sz="1200" dirty="0"/>
              <a:t>excess heating of bellows just near the </a:t>
            </a:r>
            <a:r>
              <a:rPr lang="en-US" sz="1200" dirty="0" smtClean="0"/>
              <a:t>mask. </a:t>
            </a:r>
            <a:r>
              <a:rPr lang="en-US" sz="1200" b="1" dirty="0" smtClean="0"/>
              <a:t>Longer mask and HOM absorbers</a:t>
            </a:r>
            <a:r>
              <a:rPr lang="en-US" sz="1200" dirty="0" smtClean="0"/>
              <a:t> have been introduced to reduce the bellows heating due to excited modes that propagate into the chamber.</a:t>
            </a:r>
            <a:endParaRPr lang="it-IT" sz="1200" dirty="0"/>
          </a:p>
        </p:txBody>
      </p:sp>
      <p:sp>
        <p:nvSpPr>
          <p:cNvPr id="24" name="Rettangolo 23"/>
          <p:cNvSpPr/>
          <p:nvPr/>
        </p:nvSpPr>
        <p:spPr>
          <a:xfrm>
            <a:off x="611560" y="624075"/>
            <a:ext cx="2660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800" b="1" i="1" dirty="0" smtClean="0"/>
              <a:t>MASK/COLLIMATOR KEKB</a:t>
            </a:r>
            <a:endParaRPr lang="en-GB" sz="1800" b="1" i="1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"/>
          <a:stretch/>
        </p:blipFill>
        <p:spPr bwMode="auto">
          <a:xfrm>
            <a:off x="1674358" y="3332073"/>
            <a:ext cx="3041658" cy="202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3620" r="1784" b="5864"/>
          <a:stretch/>
        </p:blipFill>
        <p:spPr bwMode="auto">
          <a:xfrm>
            <a:off x="86903" y="5415984"/>
            <a:ext cx="2906661" cy="134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2" y="4221088"/>
            <a:ext cx="1505181" cy="1156017"/>
          </a:xfrm>
          <a:prstGeom prst="rect">
            <a:avLst/>
          </a:prstGeom>
        </p:spPr>
      </p:pic>
      <p:cxnSp>
        <p:nvCxnSpPr>
          <p:cNvPr id="37" name="Connettore 2 36"/>
          <p:cNvCxnSpPr/>
          <p:nvPr/>
        </p:nvCxnSpPr>
        <p:spPr>
          <a:xfrm flipH="1">
            <a:off x="539554" y="5229200"/>
            <a:ext cx="216022" cy="82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85" y="1065458"/>
            <a:ext cx="2404298" cy="217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78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7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P0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17183"/>
            <a:ext cx="2891806" cy="21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634" y="-30264"/>
            <a:ext cx="8369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/>
              <a:t>RF cavities: HOM DAMPING SYSTEMS</a:t>
            </a:r>
            <a:endParaRPr lang="en-US" sz="4000" cap="all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" y="2174788"/>
            <a:ext cx="2705076" cy="239321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59632" y="722240"/>
            <a:ext cx="2660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it-IT" sz="1800" b="1" i="1" dirty="0"/>
              <a:t>DA</a:t>
            </a:r>
            <a:r>
              <a:rPr lang="it-IT" altLang="it-IT" sz="1800" b="1" i="1" dirty="0" smtClean="0"/>
              <a:t>ΦNE RF CAVITY </a:t>
            </a:r>
            <a:r>
              <a:rPr lang="it-IT" sz="1800" b="1" i="1" dirty="0" smtClean="0"/>
              <a:t>(NC)</a:t>
            </a:r>
            <a:endParaRPr lang="en-GB" sz="1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06" y="2124557"/>
            <a:ext cx="3523110" cy="25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 photo of KEKB sc accelerating cavity cryostats installed in the KEKB tunnel.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19" y="4600042"/>
            <a:ext cx="2953902" cy="22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0" y="1084545"/>
                <a:ext cx="54360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200" b="1" dirty="0" smtClean="0"/>
                  <a:t>HOM are </a:t>
                </a:r>
                <a:r>
                  <a:rPr lang="it-IT" sz="1200" b="1" dirty="0" err="1" smtClean="0"/>
                  <a:t>strongly</a:t>
                </a:r>
                <a:r>
                  <a:rPr lang="it-IT" sz="1200" b="1" dirty="0" smtClean="0"/>
                  <a:t> </a:t>
                </a:r>
                <a:r>
                  <a:rPr lang="it-IT" sz="1200" b="1" dirty="0" err="1" smtClean="0"/>
                  <a:t>coupled</a:t>
                </a:r>
                <a:r>
                  <a:rPr lang="it-IT" sz="1200" b="1" dirty="0" smtClean="0"/>
                  <a:t> (</a:t>
                </a:r>
                <a:r>
                  <a:rPr lang="it-IT" sz="1200" b="1" dirty="0" err="1" smtClean="0"/>
                  <a:t>damped</a:t>
                </a:r>
                <a:r>
                  <a:rPr lang="it-IT" sz="1200" b="1" dirty="0" smtClean="0"/>
                  <a:t>) by the </a:t>
                </a:r>
                <a:r>
                  <a:rPr lang="it-IT" sz="1200" b="1" dirty="0" err="1" smtClean="0"/>
                  <a:t>waveguides</a:t>
                </a:r>
                <a:r>
                  <a:rPr lang="it-IT" sz="1200" b="1" dirty="0" smtClean="0"/>
                  <a:t> </a:t>
                </a:r>
                <a:r>
                  <a:rPr lang="it-IT" sz="1200" dirty="0" smtClean="0"/>
                  <a:t>and </a:t>
                </a:r>
                <a:r>
                  <a:rPr lang="it-IT" sz="1200" dirty="0" err="1" smtClean="0"/>
                  <a:t>their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coupling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impedance</a:t>
                </a:r>
                <a:r>
                  <a:rPr lang="it-IT" sz="1200" dirty="0" smtClean="0"/>
                  <a:t>(R/Q*Q) </a:t>
                </a:r>
                <a:r>
                  <a:rPr lang="it-IT" sz="1200" dirty="0" err="1" smtClean="0"/>
                  <a:t>is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strongly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reduced</a:t>
                </a:r>
                <a:r>
                  <a:rPr lang="it-IT" sz="1200" dirty="0" smtClean="0"/>
                  <a:t>. </a:t>
                </a:r>
                <a:r>
                  <a:rPr lang="it-IT" sz="1200" dirty="0" err="1" smtClean="0"/>
                  <a:t>This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simultaneously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allow</a:t>
                </a:r>
                <a:r>
                  <a:rPr lang="it-IT" sz="1200" dirty="0" smtClean="0"/>
                  <a:t> to reduce the </a:t>
                </a:r>
                <a:r>
                  <a:rPr lang="it-IT" sz="1200" dirty="0" err="1" smtClean="0"/>
                  <a:t>power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released</a:t>
                </a:r>
                <a:r>
                  <a:rPr lang="it-IT" sz="1200" dirty="0" smtClean="0"/>
                  <a:t> by the </a:t>
                </a:r>
                <a:r>
                  <a:rPr lang="it-IT" sz="1200" dirty="0" err="1" smtClean="0"/>
                  <a:t>beam</a:t>
                </a:r>
                <a:r>
                  <a:rPr lang="it-IT" sz="1200" dirty="0" smtClean="0"/>
                  <a:t> on the </a:t>
                </a:r>
                <a:r>
                  <a:rPr lang="it-IT" sz="1200" dirty="0" err="1" smtClean="0"/>
                  <a:t>HOMs</a:t>
                </a:r>
                <a:r>
                  <a:rPr lang="it-IT" sz="1200" dirty="0" smtClean="0"/>
                  <a:t> (and </a:t>
                </a:r>
                <a:r>
                  <a:rPr lang="it-IT" sz="1200" dirty="0" err="1" smtClean="0"/>
                  <a:t>then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dissipaed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into</a:t>
                </a:r>
                <a:r>
                  <a:rPr lang="it-IT" sz="1200" dirty="0" smtClean="0"/>
                  <a:t> the </a:t>
                </a:r>
                <a:r>
                  <a:rPr lang="it-IT" sz="1200" dirty="0" err="1" smtClean="0"/>
                  <a:t>cavity</a:t>
                </a:r>
                <a:r>
                  <a:rPr lang="it-IT" sz="1200" dirty="0" smtClean="0"/>
                  <a:t>) and the rise time of the </a:t>
                </a:r>
                <a:r>
                  <a:rPr lang="it-IT" sz="1200" dirty="0" err="1" smtClean="0"/>
                  <a:t>multibunch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instabilities</a:t>
                </a:r>
                <a:r>
                  <a:rPr lang="it-IT" sz="1200" dirty="0" smtClean="0"/>
                  <a:t> (</a:t>
                </a:r>
                <a14:m>
                  <m:oMath xmlns:m="http://schemas.openxmlformats.org/officeDocument/2006/math">
                    <m:r>
                      <a:rPr lang="it-IT" sz="1200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a:rPr lang="it-IT" sz="1200" b="0" i="1" smtClean="0">
                        <a:latin typeface="Cambria Math"/>
                        <a:ea typeface="Cambria Math"/>
                      </a:rPr>
                      <m:t>𝑅</m:t>
                    </m:r>
                    <m:r>
                      <a:rPr lang="it-IT" sz="12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it-IT" sz="1200" b="0" i="1" smtClean="0">
                        <a:latin typeface="Cambria Math"/>
                        <a:ea typeface="Cambria Math"/>
                      </a:rPr>
                      <m:t>𝐼</m:t>
                    </m:r>
                  </m:oMath>
                </a14:m>
                <a:r>
                  <a:rPr lang="it-IT" sz="1200" dirty="0" smtClean="0"/>
                  <a:t>). </a:t>
                </a:r>
              </a:p>
              <a:p>
                <a:pPr algn="just"/>
                <a:r>
                  <a:rPr lang="it-IT" sz="1200" dirty="0" err="1" smtClean="0"/>
                  <a:t>Advantages</a:t>
                </a:r>
                <a:r>
                  <a:rPr lang="it-IT" sz="1200" dirty="0"/>
                  <a:t>: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Stron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damping</a:t>
                </a:r>
                <a:r>
                  <a:rPr lang="it-IT" sz="1200" dirty="0" smtClean="0"/>
                  <a:t> of HOM and no </a:t>
                </a:r>
                <a:r>
                  <a:rPr lang="it-IT" sz="1200" dirty="0" err="1" smtClean="0"/>
                  <a:t>absorbing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material</a:t>
                </a:r>
                <a:r>
                  <a:rPr lang="it-IT" sz="1200" dirty="0" smtClean="0"/>
                  <a:t> in </a:t>
                </a:r>
                <a:r>
                  <a:rPr lang="it-IT" sz="1200" dirty="0" err="1" smtClean="0"/>
                  <a:t>vacuum</a:t>
                </a:r>
                <a:r>
                  <a:rPr lang="it-IT" sz="1200" dirty="0" smtClean="0"/>
                  <a:t>. </a:t>
                </a:r>
              </a:p>
              <a:p>
                <a:pPr algn="just"/>
                <a:r>
                  <a:rPr lang="it-IT" sz="1200" dirty="0" err="1" smtClean="0"/>
                  <a:t>Disadvantages</a:t>
                </a:r>
                <a:r>
                  <a:rPr lang="it-IT" sz="1200" dirty="0" smtClean="0"/>
                  <a:t>: </a:t>
                </a:r>
                <a:r>
                  <a:rPr lang="it-IT" sz="1200" dirty="0" err="1" smtClean="0"/>
                  <a:t>Complicated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realization</a:t>
                </a:r>
                <a:r>
                  <a:rPr lang="it-IT" sz="1200" dirty="0" smtClean="0"/>
                  <a:t> (</a:t>
                </a:r>
                <a:r>
                  <a:rPr lang="it-IT" sz="1200" dirty="0" err="1" smtClean="0"/>
                  <a:t>waveguides</a:t>
                </a:r>
                <a:r>
                  <a:rPr lang="it-IT" sz="1200" dirty="0" smtClean="0"/>
                  <a:t>.)</a:t>
                </a:r>
                <a:endParaRPr lang="it-IT" sz="1200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84545"/>
                <a:ext cx="5436096" cy="1200329"/>
              </a:xfrm>
              <a:prstGeom prst="rect">
                <a:avLst/>
              </a:prstGeom>
              <a:blipFill rotWithShape="1">
                <a:blip r:embed="rId6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6554471" y="726880"/>
            <a:ext cx="1548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800" b="1" i="1" dirty="0" smtClean="0"/>
              <a:t>KEK B </a:t>
            </a:r>
            <a:r>
              <a:rPr lang="it-IT" sz="1800" b="1" i="1" dirty="0" smtClean="0"/>
              <a:t>(SC)</a:t>
            </a:r>
            <a:endParaRPr lang="en-GB" sz="1800" b="1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567406" y="1130711"/>
            <a:ext cx="3606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/>
              <a:t>In </a:t>
            </a:r>
            <a:r>
              <a:rPr lang="it-IT" sz="1200" dirty="0" err="1" smtClean="0"/>
              <a:t>this</a:t>
            </a:r>
            <a:r>
              <a:rPr lang="it-IT" sz="1200" dirty="0" smtClean="0"/>
              <a:t> case the </a:t>
            </a:r>
            <a:r>
              <a:rPr lang="it-IT" sz="1200" b="1" dirty="0" smtClean="0"/>
              <a:t>HOM propagate </a:t>
            </a:r>
            <a:r>
              <a:rPr lang="it-IT" sz="1200" b="1" dirty="0" err="1" smtClean="0"/>
              <a:t>into</a:t>
            </a:r>
            <a:r>
              <a:rPr lang="it-IT" sz="1200" b="1" dirty="0" smtClean="0"/>
              <a:t> the large pipe and dissipate on special </a:t>
            </a:r>
            <a:r>
              <a:rPr lang="it-IT" sz="1200" b="1" dirty="0" err="1" smtClean="0"/>
              <a:t>absorbers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rings</a:t>
            </a:r>
            <a:r>
              <a:rPr lang="it-IT" sz="1200" dirty="0" smtClean="0"/>
              <a:t>. </a:t>
            </a:r>
          </a:p>
          <a:p>
            <a:pPr algn="just"/>
            <a:r>
              <a:rPr lang="it-IT" sz="1200" dirty="0" err="1" smtClean="0"/>
              <a:t>Adv</a:t>
            </a:r>
            <a:r>
              <a:rPr lang="it-IT" sz="1200" dirty="0"/>
              <a:t>:</a:t>
            </a:r>
            <a:r>
              <a:rPr lang="it-IT" sz="1200" dirty="0" smtClean="0"/>
              <a:t> </a:t>
            </a:r>
            <a:r>
              <a:rPr lang="it-IT" sz="1200" dirty="0" err="1" smtClean="0"/>
              <a:t>relatively</a:t>
            </a:r>
            <a:r>
              <a:rPr lang="it-IT" sz="1200" dirty="0" smtClean="0"/>
              <a:t> </a:t>
            </a:r>
            <a:r>
              <a:rPr lang="it-IT" sz="1200" dirty="0" err="1" smtClean="0"/>
              <a:t>symple</a:t>
            </a:r>
            <a:r>
              <a:rPr lang="it-IT" sz="1200" dirty="0" smtClean="0"/>
              <a:t> </a:t>
            </a:r>
            <a:r>
              <a:rPr lang="it-IT" sz="1200" dirty="0" err="1" smtClean="0"/>
              <a:t>geometry</a:t>
            </a:r>
            <a:r>
              <a:rPr lang="it-IT" sz="1200" dirty="0" smtClean="0"/>
              <a:t> and strong </a:t>
            </a:r>
            <a:r>
              <a:rPr lang="it-IT" sz="1200" dirty="0" err="1" smtClean="0"/>
              <a:t>damping</a:t>
            </a:r>
            <a:r>
              <a:rPr lang="it-IT" sz="1200" dirty="0" smtClean="0"/>
              <a:t>. </a:t>
            </a:r>
            <a:r>
              <a:rPr lang="it-IT" sz="1200" dirty="0" err="1" smtClean="0"/>
              <a:t>Disadv</a:t>
            </a:r>
            <a:r>
              <a:rPr lang="it-IT" sz="1200" dirty="0" smtClean="0"/>
              <a:t>.: </a:t>
            </a:r>
            <a:r>
              <a:rPr lang="it-IT" sz="1200" dirty="0" err="1" smtClean="0"/>
              <a:t>Absorbing</a:t>
            </a:r>
            <a:r>
              <a:rPr lang="it-IT" sz="1200" dirty="0" smtClean="0"/>
              <a:t> </a:t>
            </a:r>
            <a:r>
              <a:rPr lang="it-IT" sz="1200" dirty="0" err="1" smtClean="0"/>
              <a:t>material</a:t>
            </a:r>
            <a:r>
              <a:rPr lang="it-IT" sz="1200" dirty="0" smtClean="0"/>
              <a:t> </a:t>
            </a:r>
            <a:r>
              <a:rPr lang="it-IT" sz="1200" dirty="0" err="1" smtClean="0"/>
              <a:t>direct</a:t>
            </a:r>
            <a:r>
              <a:rPr lang="it-IT" sz="1200" dirty="0" smtClean="0"/>
              <a:t> </a:t>
            </a:r>
            <a:r>
              <a:rPr lang="it-IT" sz="1200" dirty="0" err="1" smtClean="0"/>
              <a:t>exposed</a:t>
            </a:r>
            <a:r>
              <a:rPr lang="it-IT" sz="1200" dirty="0" smtClean="0"/>
              <a:t> to the </a:t>
            </a:r>
            <a:r>
              <a:rPr lang="it-IT" sz="1200" dirty="0" err="1" smtClean="0"/>
              <a:t>beam</a:t>
            </a:r>
            <a:r>
              <a:rPr lang="it-IT" sz="1200" dirty="0" smtClean="0"/>
              <a:t> </a:t>
            </a:r>
            <a:r>
              <a:rPr lang="it-IT" sz="1200" dirty="0" err="1" smtClean="0"/>
              <a:t>field</a:t>
            </a:r>
            <a:r>
              <a:rPr lang="it-IT" sz="1200" dirty="0" smtClean="0"/>
              <a:t> (</a:t>
            </a:r>
            <a:r>
              <a:rPr lang="it-IT" sz="1200" dirty="0" err="1" smtClean="0"/>
              <a:t>outgassing</a:t>
            </a:r>
            <a:r>
              <a:rPr lang="it-IT" sz="1200" dirty="0" smtClean="0"/>
              <a:t> </a:t>
            </a:r>
            <a:r>
              <a:rPr lang="it-IT" sz="1200" dirty="0" err="1" smtClean="0"/>
              <a:t>etc</a:t>
            </a:r>
            <a:r>
              <a:rPr lang="it-IT" sz="1200" dirty="0" smtClean="0"/>
              <a:t>…).</a:t>
            </a:r>
            <a:endParaRPr lang="it-IT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02" y="2348880"/>
            <a:ext cx="2436786" cy="150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56" y="3932828"/>
            <a:ext cx="2399667" cy="151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101076" y="5515256"/>
            <a:ext cx="163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 smtClean="0"/>
              <a:t>S.Bartalucci</a:t>
            </a:r>
            <a:r>
              <a:rPr lang="it-IT" sz="1200" i="1" dirty="0" smtClean="0"/>
              <a:t> et al., Part. </a:t>
            </a:r>
            <a:r>
              <a:rPr lang="it-IT" sz="1200" i="1" dirty="0" err="1" smtClean="0"/>
              <a:t>Acc</a:t>
            </a:r>
            <a:r>
              <a:rPr lang="it-IT" sz="1200" i="1" dirty="0" smtClean="0"/>
              <a:t>. 48 (1995) 213-237</a:t>
            </a:r>
            <a:endParaRPr lang="it-IT" sz="1200" i="1" dirty="0"/>
          </a:p>
        </p:txBody>
      </p:sp>
      <p:sp>
        <p:nvSpPr>
          <p:cNvPr id="5" name="Rettangolo 4"/>
          <p:cNvSpPr/>
          <p:nvPr/>
        </p:nvSpPr>
        <p:spPr>
          <a:xfrm>
            <a:off x="7510668" y="1934094"/>
            <a:ext cx="1633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 smtClean="0"/>
              <a:t>T.Furuya</a:t>
            </a:r>
            <a:r>
              <a:rPr lang="it-IT" sz="1200" i="1" dirty="0" smtClean="0"/>
              <a:t> et al., EPAC 06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2330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/>
              <a:t>GUIDELINES FOR HIGH CURRENT ACCELERATOR COMPONENTS DESIGN</a:t>
            </a:r>
            <a:endParaRPr lang="en-US" sz="3800" dirty="0"/>
          </a:p>
        </p:txBody>
      </p:sp>
      <p:sp>
        <p:nvSpPr>
          <p:cNvPr id="4" name="Rettangolo 3"/>
          <p:cNvSpPr/>
          <p:nvPr/>
        </p:nvSpPr>
        <p:spPr>
          <a:xfrm>
            <a:off x="58673" y="1261884"/>
            <a:ext cx="429730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GB" sz="1600" dirty="0" smtClean="0"/>
              <a:t>1-Vacuum chambers and transitions as </a:t>
            </a:r>
            <a:r>
              <a:rPr lang="en-GB" sz="1600" b="1" dirty="0"/>
              <a:t>smooth</a:t>
            </a:r>
            <a:r>
              <a:rPr lang="en-GB" sz="1600" dirty="0"/>
              <a:t> as </a:t>
            </a:r>
            <a:r>
              <a:rPr lang="en-GB" sz="1600" dirty="0" smtClean="0"/>
              <a:t>possible adopting, when possible, </a:t>
            </a:r>
            <a:r>
              <a:rPr lang="en-GB" sz="1600" b="1" dirty="0"/>
              <a:t>long </a:t>
            </a:r>
            <a:r>
              <a:rPr lang="en-GB" sz="1600" b="1" dirty="0" smtClean="0"/>
              <a:t>tapers </a:t>
            </a:r>
            <a:r>
              <a:rPr lang="en-GB" sz="1600" dirty="0" smtClean="0"/>
              <a:t>(smooth discontinuities)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2-</a:t>
            </a:r>
            <a:r>
              <a:rPr lang="en-GB" sz="1600" b="1" dirty="0" smtClean="0"/>
              <a:t>Insert damping systems for all </a:t>
            </a:r>
            <a:r>
              <a:rPr lang="en-GB" sz="1600" b="1" dirty="0"/>
              <a:t>HOMs</a:t>
            </a:r>
            <a:r>
              <a:rPr lang="en-GB" sz="1600" dirty="0"/>
              <a:t> </a:t>
            </a:r>
            <a:r>
              <a:rPr lang="en-GB" sz="1600" dirty="0" smtClean="0"/>
              <a:t>trapped in the devices</a:t>
            </a:r>
            <a:r>
              <a:rPr lang="en-GB" sz="1600" dirty="0"/>
              <a:t> </a:t>
            </a:r>
            <a:r>
              <a:rPr lang="en-GB" sz="1600" dirty="0" smtClean="0"/>
              <a:t>using absorbers </a:t>
            </a:r>
            <a:r>
              <a:rPr lang="en-GB" sz="1600" dirty="0"/>
              <a:t>in every region having </a:t>
            </a:r>
            <a:r>
              <a:rPr lang="en-GB" sz="1600" dirty="0" smtClean="0"/>
              <a:t>discontinuity</a:t>
            </a:r>
            <a:r>
              <a:rPr lang="en-GB" sz="1600" dirty="0"/>
              <a:t> </a:t>
            </a:r>
            <a:r>
              <a:rPr lang="en-GB" sz="1600" dirty="0" smtClean="0"/>
              <a:t>or gaps (bellows, valves, cavities…)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3-</a:t>
            </a:r>
            <a:r>
              <a:rPr lang="en-GB" sz="1600" b="1" dirty="0" smtClean="0"/>
              <a:t>Shield with RF contacts</a:t>
            </a:r>
            <a:r>
              <a:rPr lang="en-GB" sz="1600" dirty="0" smtClean="0"/>
              <a:t>, when possible, all cavity-type discontinuities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4-</a:t>
            </a:r>
            <a:r>
              <a:rPr lang="en-GB" sz="1600" b="1" dirty="0" smtClean="0"/>
              <a:t>Improve the thermal and RF contact </a:t>
            </a:r>
            <a:r>
              <a:rPr lang="en-GB" sz="1600" dirty="0" smtClean="0"/>
              <a:t>in case of sliding connections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/>
              <a:t>5</a:t>
            </a:r>
            <a:r>
              <a:rPr lang="en-GB" sz="1600" dirty="0" smtClean="0"/>
              <a:t>-Insert </a:t>
            </a:r>
            <a:r>
              <a:rPr lang="en-GB" sz="1600" b="1" dirty="0" smtClean="0"/>
              <a:t>cooling channels </a:t>
            </a:r>
            <a:r>
              <a:rPr lang="en-GB" sz="1600" dirty="0" smtClean="0"/>
              <a:t>or cooling devices to dissipate the power released by the </a:t>
            </a:r>
            <a:r>
              <a:rPr lang="en-GB" sz="1600" dirty="0" smtClean="0"/>
              <a:t>beam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6-Carefully </a:t>
            </a:r>
            <a:r>
              <a:rPr lang="en-GB" sz="1600" b="1" dirty="0"/>
              <a:t>calculate/measure the beam coupling impedances and beam transfer impedances </a:t>
            </a:r>
            <a:r>
              <a:rPr lang="en-GB" sz="1600" dirty="0"/>
              <a:t>to evaluate the power dissipated into the devices and flowing into the feedthroughs.</a:t>
            </a:r>
          </a:p>
          <a:p>
            <a:pPr marL="0" lvl="1" algn="just"/>
            <a:endParaRPr lang="en-GB" sz="1600" dirty="0" smtClean="0"/>
          </a:p>
        </p:txBody>
      </p:sp>
      <p:sp>
        <p:nvSpPr>
          <p:cNvPr id="3" name="Rettangolo 2"/>
          <p:cNvSpPr/>
          <p:nvPr/>
        </p:nvSpPr>
        <p:spPr>
          <a:xfrm>
            <a:off x="6992496" y="5297907"/>
            <a:ext cx="2151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Coupling impedance evaluation is nowadays mainly performed by 2D or 3D electromagnetic codes, which solve the </a:t>
            </a:r>
            <a:r>
              <a:rPr lang="en-GB" sz="1200" dirty="0" err="1"/>
              <a:t>e.m</a:t>
            </a:r>
            <a:r>
              <a:rPr lang="en-GB" sz="1200" dirty="0"/>
              <a:t>. problem in the frequency or in the time </a:t>
            </a:r>
            <a:r>
              <a:rPr lang="en-GB" sz="1200" dirty="0" smtClean="0"/>
              <a:t>domain </a:t>
            </a:r>
            <a:r>
              <a:rPr lang="en-GB" sz="1200" dirty="0" smtClean="0"/>
              <a:t>(HFSS, ABCI</a:t>
            </a:r>
            <a:r>
              <a:rPr lang="en-GB" sz="1200" dirty="0" smtClean="0"/>
              <a:t>,</a:t>
            </a:r>
            <a:r>
              <a:rPr lang="en-GB" sz="1200" dirty="0"/>
              <a:t> </a:t>
            </a:r>
            <a:r>
              <a:rPr lang="en-GB" sz="1200" dirty="0" smtClean="0"/>
              <a:t>MAFIA, CST </a:t>
            </a:r>
            <a:r>
              <a:rPr lang="en-GB" sz="1200" dirty="0"/>
              <a:t>Microwave </a:t>
            </a:r>
            <a:r>
              <a:rPr lang="en-GB" sz="1200" dirty="0" smtClean="0"/>
              <a:t>Studio, </a:t>
            </a:r>
            <a:r>
              <a:rPr lang="en-GB" sz="1200" dirty="0" err="1" smtClean="0"/>
              <a:t>GdfidL</a:t>
            </a:r>
            <a:r>
              <a:rPr lang="en-GB" sz="1200" dirty="0" smtClean="0"/>
              <a:t>, ACE3P, …)</a:t>
            </a:r>
            <a:endParaRPr lang="en-GB" sz="120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4355975" y="6261324"/>
            <a:ext cx="2592289" cy="3657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omb_concept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3844"/>
          <a:stretch>
            <a:fillRect/>
          </a:stretch>
        </p:blipFill>
        <p:spPr bwMode="auto">
          <a:xfrm>
            <a:off x="7484653" y="2599610"/>
            <a:ext cx="1638713" cy="16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/>
          <p:nvPr/>
        </p:nvCxnSpPr>
        <p:spPr>
          <a:xfrm flipV="1">
            <a:off x="4355976" y="3429000"/>
            <a:ext cx="3024336" cy="1440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10009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22363"/>
          <a:stretch>
            <a:fillRect/>
          </a:stretch>
        </p:blipFill>
        <p:spPr bwMode="auto">
          <a:xfrm>
            <a:off x="5796136" y="3849016"/>
            <a:ext cx="1152128" cy="146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2 14"/>
          <p:cNvCxnSpPr>
            <a:endCxn id="13" idx="1"/>
          </p:cNvCxnSpPr>
          <p:nvPr/>
        </p:nvCxnSpPr>
        <p:spPr>
          <a:xfrm>
            <a:off x="4409556" y="4434428"/>
            <a:ext cx="1386580" cy="1477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08" y="1228913"/>
            <a:ext cx="2827890" cy="10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2 18"/>
          <p:cNvCxnSpPr/>
          <p:nvPr/>
        </p:nvCxnSpPr>
        <p:spPr>
          <a:xfrm flipV="1">
            <a:off x="4409556" y="1681047"/>
            <a:ext cx="1206560" cy="917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16719"/>
            <a:ext cx="2212924" cy="92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ttore 2 21"/>
          <p:cNvCxnSpPr/>
          <p:nvPr/>
        </p:nvCxnSpPr>
        <p:spPr>
          <a:xfrm flipV="1">
            <a:off x="4355976" y="2898821"/>
            <a:ext cx="432048" cy="229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/>
          <a:srcRect l="23071" t="12010" r="38579" b="17169"/>
          <a:stretch/>
        </p:blipFill>
        <p:spPr>
          <a:xfrm>
            <a:off x="4764799" y="4825840"/>
            <a:ext cx="936104" cy="1183932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>
          <a:xfrm>
            <a:off x="4102932" y="5380504"/>
            <a:ext cx="72008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4355976" y="3573016"/>
            <a:ext cx="1368152" cy="8614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52632" y="3429000"/>
            <a:ext cx="4297303" cy="1396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8672" y="5631300"/>
            <a:ext cx="4297303" cy="1110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27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b="1" cap="all" dirty="0" smtClean="0"/>
              <a:t>RF CONTACTS</a:t>
            </a:r>
            <a:r>
              <a:rPr lang="en-US" sz="2900" b="1" cap="all" dirty="0"/>
              <a:t> </a:t>
            </a:r>
            <a:r>
              <a:rPr lang="en-US" sz="2900" b="1" cap="all" dirty="0" smtClean="0"/>
              <a:t>AND SHIELDING FOR BELLOWS AND VALVES</a:t>
            </a:r>
            <a:endParaRPr lang="en-US" sz="2900" cap="all" dirty="0"/>
          </a:p>
        </p:txBody>
      </p:sp>
      <p:pic>
        <p:nvPicPr>
          <p:cNvPr id="8" name="Picture 15" descr="P100053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24606" r="33146" b="46505"/>
          <a:stretch/>
        </p:blipFill>
        <p:spPr bwMode="auto">
          <a:xfrm>
            <a:off x="2570880" y="3646168"/>
            <a:ext cx="1748555" cy="9657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omb_concept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3844"/>
          <a:stretch>
            <a:fillRect/>
          </a:stretch>
        </p:blipFill>
        <p:spPr bwMode="auto">
          <a:xfrm>
            <a:off x="4564105" y="2483039"/>
            <a:ext cx="2499529" cy="2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suetsugu\Desktop\combtee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17647"/>
          <a:stretch>
            <a:fillRect/>
          </a:stretch>
        </p:blipFill>
        <p:spPr bwMode="auto">
          <a:xfrm>
            <a:off x="7151973" y="3696295"/>
            <a:ext cx="1910178" cy="101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578" y="990020"/>
            <a:ext cx="4430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The shield is composed of </a:t>
            </a:r>
            <a:r>
              <a:rPr lang="en-US" sz="1200" b="1" dirty="0"/>
              <a:t>20 omega shaped Be-Cu </a:t>
            </a:r>
            <a:r>
              <a:rPr lang="en-US" sz="1200" b="1" dirty="0" smtClean="0"/>
              <a:t>alloy of </a:t>
            </a:r>
            <a:r>
              <a:rPr lang="en-US" sz="1200" b="1" dirty="0"/>
              <a:t>0.15 mm thickness</a:t>
            </a:r>
            <a:r>
              <a:rPr lang="en-US" sz="1200" dirty="0"/>
              <a:t>. The </a:t>
            </a:r>
            <a:r>
              <a:rPr lang="en-US" sz="1200" dirty="0" smtClean="0"/>
              <a:t>strips are </a:t>
            </a:r>
            <a:r>
              <a:rPr lang="en-US" sz="1200" b="1" dirty="0" smtClean="0"/>
              <a:t>gold-coated</a:t>
            </a:r>
            <a:r>
              <a:rPr lang="en-US" sz="1200" dirty="0" smtClean="0"/>
              <a:t> </a:t>
            </a:r>
            <a:r>
              <a:rPr lang="en-US" sz="1200" dirty="0"/>
              <a:t>with a thickness of 10μm and bolted on </a:t>
            </a:r>
            <a:r>
              <a:rPr lang="en-US" sz="1200" dirty="0" smtClean="0"/>
              <a:t>a </a:t>
            </a:r>
            <a:r>
              <a:rPr lang="it-IT" sz="1200" dirty="0" err="1" smtClean="0"/>
              <a:t>thick</a:t>
            </a:r>
            <a:r>
              <a:rPr lang="it-IT" sz="1200" dirty="0" smtClean="0"/>
              <a:t> </a:t>
            </a:r>
            <a:r>
              <a:rPr lang="it-IT" sz="1200" dirty="0" err="1"/>
              <a:t>aluminium</a:t>
            </a:r>
            <a:r>
              <a:rPr lang="it-IT" sz="1200" dirty="0"/>
              <a:t> </a:t>
            </a:r>
            <a:r>
              <a:rPr lang="it-IT" sz="1200" b="1" dirty="0" err="1"/>
              <a:t>annular</a:t>
            </a:r>
            <a:r>
              <a:rPr lang="it-IT" sz="1200" b="1" dirty="0"/>
              <a:t> ring</a:t>
            </a:r>
            <a:r>
              <a:rPr lang="it-IT" sz="1200" dirty="0" smtClean="0"/>
              <a:t>.</a:t>
            </a:r>
            <a:r>
              <a:rPr lang="it-IT" sz="1200" dirty="0"/>
              <a:t> </a:t>
            </a:r>
            <a:r>
              <a:rPr lang="it-IT" sz="1200" dirty="0" smtClean="0"/>
              <a:t>The </a:t>
            </a:r>
            <a:r>
              <a:rPr lang="en-US" sz="1200" dirty="0" smtClean="0"/>
              <a:t>shape </a:t>
            </a:r>
            <a:r>
              <a:rPr lang="en-US" sz="1200" dirty="0"/>
              <a:t>of the strips is preformed like an Ω. The </a:t>
            </a:r>
            <a:r>
              <a:rPr lang="en-US" sz="1200" dirty="0" smtClean="0"/>
              <a:t>aluminum ring </a:t>
            </a:r>
            <a:r>
              <a:rPr lang="en-US" sz="1200" dirty="0"/>
              <a:t>supporting all the 20 omega strips is </a:t>
            </a:r>
            <a:r>
              <a:rPr lang="en-US" sz="1200" dirty="0" smtClean="0"/>
              <a:t>floating.</a:t>
            </a:r>
            <a:endParaRPr lang="it-IT" sz="1200" dirty="0"/>
          </a:p>
        </p:txBody>
      </p:sp>
      <p:pic>
        <p:nvPicPr>
          <p:cNvPr id="15" name="Picture 5" descr="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t="44370" r="26509" b="4507"/>
          <a:stretch>
            <a:fillRect/>
          </a:stretch>
        </p:blipFill>
        <p:spPr bwMode="auto">
          <a:xfrm>
            <a:off x="2249117" y="1914560"/>
            <a:ext cx="2121185" cy="132541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ig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-1825" r="-1125" b="-3482"/>
          <a:stretch>
            <a:fillRect/>
          </a:stretch>
        </p:blipFill>
        <p:spPr bwMode="auto">
          <a:xfrm>
            <a:off x="-1" y="2569068"/>
            <a:ext cx="2791945" cy="20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fig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3118482" cy="21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8297" y="620688"/>
            <a:ext cx="28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DA</a:t>
            </a:r>
            <a:r>
              <a:rPr lang="it-IT" b="1" i="1" dirty="0" smtClean="0">
                <a:sym typeface="Symbol"/>
              </a:rPr>
              <a:t></a:t>
            </a:r>
            <a:r>
              <a:rPr lang="it-IT" b="1" i="1" dirty="0" smtClean="0"/>
              <a:t>NE SHIELDED BELLOWS</a:t>
            </a:r>
            <a:endParaRPr lang="it-IT" b="1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726485" y="574641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SUPER-KEKB BELLOWS</a:t>
            </a:r>
            <a:endParaRPr lang="it-IT" b="1" i="1" dirty="0"/>
          </a:p>
        </p:txBody>
      </p:sp>
      <p:sp>
        <p:nvSpPr>
          <p:cNvPr id="3" name="Rettangolo 2"/>
          <p:cNvSpPr/>
          <p:nvPr/>
        </p:nvSpPr>
        <p:spPr>
          <a:xfrm>
            <a:off x="4644008" y="943973"/>
            <a:ext cx="4429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For the </a:t>
            </a:r>
            <a:r>
              <a:rPr lang="en-US" sz="1200" dirty="0" err="1" smtClean="0"/>
              <a:t>SuperKEKB</a:t>
            </a:r>
            <a:r>
              <a:rPr lang="en-US" sz="1200" dirty="0" smtClean="0"/>
              <a:t> collider the bellows RF shield is </a:t>
            </a:r>
            <a:r>
              <a:rPr lang="en-US" sz="1200" dirty="0"/>
              <a:t>not a finger-type </a:t>
            </a:r>
            <a:r>
              <a:rPr lang="en-US" sz="1200" dirty="0" smtClean="0"/>
              <a:t>but </a:t>
            </a:r>
            <a:r>
              <a:rPr lang="en-US" sz="1200" dirty="0"/>
              <a:t>the </a:t>
            </a:r>
            <a:r>
              <a:rPr lang="en-US" sz="1200" b="1" dirty="0"/>
              <a:t>comb-type</a:t>
            </a:r>
            <a:r>
              <a:rPr lang="en-US" sz="1200" dirty="0"/>
              <a:t>. </a:t>
            </a:r>
            <a:r>
              <a:rPr lang="en-US" sz="1200" b="1" dirty="0" smtClean="0"/>
              <a:t>Tooth are 1 </a:t>
            </a:r>
            <a:r>
              <a:rPr lang="en-US" sz="1200" b="1" dirty="0"/>
              <a:t>mm </a:t>
            </a:r>
            <a:r>
              <a:rPr lang="en-US" sz="1200" b="1" dirty="0" smtClean="0"/>
              <a:t>width and have a radial thickness </a:t>
            </a:r>
            <a:r>
              <a:rPr lang="en-US" sz="1200" b="1" dirty="0"/>
              <a:t>of 10 mm</a:t>
            </a:r>
            <a:r>
              <a:rPr lang="en-US" sz="1200" dirty="0"/>
              <a:t>. About 100 teeth surround the </a:t>
            </a:r>
            <a:r>
              <a:rPr lang="en-US" sz="1200" dirty="0" smtClean="0"/>
              <a:t>inner surface </a:t>
            </a:r>
            <a:r>
              <a:rPr lang="en-US" sz="1200" dirty="0"/>
              <a:t>of </a:t>
            </a:r>
            <a:r>
              <a:rPr lang="en-US" sz="1200" dirty="0" smtClean="0"/>
              <a:t>the </a:t>
            </a:r>
            <a:r>
              <a:rPr lang="en-US" sz="1200" dirty="0"/>
              <a:t>chamber. Gap between each </a:t>
            </a:r>
            <a:r>
              <a:rPr lang="en-US" sz="1200" dirty="0" smtClean="0"/>
              <a:t>nested tooth </a:t>
            </a:r>
            <a:r>
              <a:rPr lang="en-US" sz="1200" dirty="0"/>
              <a:t>is </a:t>
            </a:r>
            <a:r>
              <a:rPr lang="en-US" sz="1200" b="1" dirty="0"/>
              <a:t>0.5 mm</a:t>
            </a:r>
            <a:r>
              <a:rPr lang="en-US" sz="1200" dirty="0"/>
              <a:t>. The thermal strength of the shield </a:t>
            </a:r>
            <a:r>
              <a:rPr lang="en-US" sz="1200" dirty="0" smtClean="0"/>
              <a:t>is much </a:t>
            </a:r>
            <a:r>
              <a:rPr lang="en-US" sz="1200" dirty="0"/>
              <a:t>higher than before. The new RF-shield </a:t>
            </a:r>
            <a:r>
              <a:rPr lang="en-US" sz="1200" dirty="0" smtClean="0"/>
              <a:t>structure has </a:t>
            </a:r>
            <a:r>
              <a:rPr lang="en-US" sz="1200" dirty="0"/>
              <a:t>a lower loss factor compared to the conventional </a:t>
            </a:r>
            <a:r>
              <a:rPr lang="en-US" sz="1200" dirty="0" smtClean="0"/>
              <a:t>one (1 </a:t>
            </a:r>
            <a:r>
              <a:rPr lang="en-US" sz="1200" dirty="0"/>
              <a:t>mm step at inner </a:t>
            </a:r>
            <a:r>
              <a:rPr lang="en-US" sz="1200" dirty="0" smtClean="0"/>
              <a:t>wall). The </a:t>
            </a:r>
            <a:r>
              <a:rPr lang="en-US" sz="1200" dirty="0"/>
              <a:t>RF-shield structure </a:t>
            </a:r>
            <a:r>
              <a:rPr lang="en-US" sz="1200" dirty="0" smtClean="0"/>
              <a:t>has been </a:t>
            </a:r>
            <a:r>
              <a:rPr lang="en-US" sz="1200" dirty="0"/>
              <a:t>applied </a:t>
            </a:r>
            <a:r>
              <a:rPr lang="en-US" sz="1200" dirty="0" smtClean="0"/>
              <a:t>also for gate </a:t>
            </a:r>
            <a:r>
              <a:rPr lang="it-IT" sz="1200" dirty="0" err="1" smtClean="0"/>
              <a:t>valves</a:t>
            </a:r>
            <a:r>
              <a:rPr lang="it-IT" sz="12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" r="5037" b="2639"/>
          <a:stretch/>
        </p:blipFill>
        <p:spPr bwMode="auto">
          <a:xfrm>
            <a:off x="6699918" y="5013175"/>
            <a:ext cx="2421134" cy="18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57578" y="2132856"/>
            <a:ext cx="19101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 smtClean="0"/>
              <a:t>S. </a:t>
            </a:r>
            <a:r>
              <a:rPr lang="en-GB" sz="1100" i="1" dirty="0" err="1" smtClean="0"/>
              <a:t>Tomassini</a:t>
            </a:r>
            <a:r>
              <a:rPr lang="en-GB" sz="1100" i="1" dirty="0" smtClean="0"/>
              <a:t> et </a:t>
            </a:r>
            <a:r>
              <a:rPr lang="en-GB" sz="1100" i="1" dirty="0"/>
              <a:t>al., </a:t>
            </a:r>
            <a:r>
              <a:rPr lang="it-IT" sz="1100" i="1" dirty="0" smtClean="0"/>
              <a:t>EPAC08</a:t>
            </a:r>
            <a:endParaRPr lang="is-IS" sz="1100" i="1" dirty="0"/>
          </a:p>
        </p:txBody>
      </p:sp>
      <p:sp>
        <p:nvSpPr>
          <p:cNvPr id="6" name="Rettangolo 5"/>
          <p:cNvSpPr/>
          <p:nvPr/>
        </p:nvSpPr>
        <p:spPr>
          <a:xfrm>
            <a:off x="971600" y="2717899"/>
            <a:ext cx="648072" cy="5220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>
            <a:stCxn id="6" idx="3"/>
            <a:endCxn id="15" idx="1"/>
          </p:cNvCxnSpPr>
          <p:nvPr/>
        </p:nvCxnSpPr>
        <p:spPr>
          <a:xfrm flipV="1">
            <a:off x="1619672" y="2577266"/>
            <a:ext cx="629445" cy="401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76872"/>
            <a:ext cx="1531711" cy="13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b="4836"/>
          <a:stretch/>
        </p:blipFill>
        <p:spPr bwMode="auto">
          <a:xfrm>
            <a:off x="4710054" y="5373215"/>
            <a:ext cx="1989864" cy="140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644008" y="4845842"/>
            <a:ext cx="2304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Y. </a:t>
            </a:r>
            <a:r>
              <a:rPr lang="en-US" altLang="ja-JP" sz="1000" dirty="0" err="1"/>
              <a:t>Suetsugu</a:t>
            </a:r>
            <a:r>
              <a:rPr lang="en-US" altLang="ja-JP" sz="1000" dirty="0"/>
              <a:t>, Japan-Italy Collaboration Meeting "Crab Factories” 2008 (INFN-LNF</a:t>
            </a:r>
            <a:r>
              <a:rPr lang="en-US" altLang="ja-JP" sz="1000" dirty="0" smtClean="0"/>
              <a:t>) and PAC 2003</a:t>
            </a:r>
            <a:endParaRPr lang="en-GB" sz="10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34" y="5902129"/>
            <a:ext cx="1000695" cy="2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4924" y="4528901"/>
            <a:ext cx="1228574" cy="536841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3109591" y="2639492"/>
            <a:ext cx="471531" cy="351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diritto 18"/>
          <p:cNvCxnSpPr>
            <a:stCxn id="10" idx="4"/>
          </p:cNvCxnSpPr>
          <p:nvPr/>
        </p:nvCxnSpPr>
        <p:spPr>
          <a:xfrm>
            <a:off x="3345357" y="2990553"/>
            <a:ext cx="312677" cy="366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27316" y="3276836"/>
            <a:ext cx="1637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RF and </a:t>
            </a:r>
            <a:r>
              <a:rPr lang="it-IT" sz="1200" dirty="0" err="1" smtClean="0"/>
              <a:t>thermal</a:t>
            </a:r>
            <a:r>
              <a:rPr lang="it-IT" sz="1200" dirty="0" smtClean="0"/>
              <a:t> </a:t>
            </a:r>
            <a:r>
              <a:rPr lang="it-IT" sz="1200" dirty="0" err="1" smtClean="0"/>
              <a:t>contact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4609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903013"/>
            <a:ext cx="89959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75"/>
            <a:r>
              <a:rPr lang="it-IT" sz="2400" dirty="0" smtClean="0"/>
              <a:t>1)	</a:t>
            </a:r>
            <a:r>
              <a:rPr lang="it-IT" sz="2400" b="1" dirty="0" err="1" smtClean="0"/>
              <a:t>Effects</a:t>
            </a:r>
            <a:r>
              <a:rPr lang="it-IT" sz="2400" dirty="0" smtClean="0"/>
              <a:t> of high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current</a:t>
            </a:r>
            <a:r>
              <a:rPr lang="it-IT" sz="2400" dirty="0" smtClean="0"/>
              <a:t> </a:t>
            </a:r>
            <a:r>
              <a:rPr lang="it-IT" sz="2400" dirty="0"/>
              <a:t>on</a:t>
            </a:r>
            <a:r>
              <a:rPr lang="it-IT" sz="2400" dirty="0" smtClean="0"/>
              <a:t>:</a:t>
            </a:r>
          </a:p>
          <a:p>
            <a:endParaRPr lang="en-US" sz="2000" dirty="0" smtClean="0"/>
          </a:p>
          <a:p>
            <a:r>
              <a:rPr lang="en-US" sz="2000" i="1" dirty="0" smtClean="0"/>
              <a:t>		-beam stability and beam properties</a:t>
            </a:r>
          </a:p>
          <a:p>
            <a:r>
              <a:rPr lang="en-US" sz="2000" i="1" dirty="0" smtClean="0"/>
              <a:t>		-accelerator components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 defTabSz="447675">
              <a:buAutoNum type="arabicParenR" startAt="2"/>
            </a:pPr>
            <a:r>
              <a:rPr lang="en-US" sz="2400" b="1" dirty="0" smtClean="0"/>
              <a:t>Design criteria </a:t>
            </a:r>
            <a:r>
              <a:rPr lang="en-US" sz="2400" dirty="0" smtClean="0"/>
              <a:t>(and examples) of particle accelerator components for high beam current operation:</a:t>
            </a:r>
          </a:p>
          <a:p>
            <a:pPr defTabSz="447675"/>
            <a:endParaRPr lang="en-US" sz="2400" dirty="0" smtClean="0"/>
          </a:p>
          <a:p>
            <a:pPr defTabSz="447675"/>
            <a:r>
              <a:rPr lang="en-US" sz="2000" i="1" dirty="0" smtClean="0"/>
              <a:t>				cavities, kickers, scrapers, bellows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r>
              <a:rPr lang="en-US" sz="2400" dirty="0" smtClean="0"/>
              <a:t>Design of particle accelerators components to </a:t>
            </a:r>
            <a:r>
              <a:rPr lang="en-US" sz="2400" b="1" dirty="0" smtClean="0"/>
              <a:t>control beam instabilities</a:t>
            </a:r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endParaRPr lang="it-IT" sz="2400" dirty="0"/>
          </a:p>
          <a:p>
            <a:pPr lvl="2">
              <a:tabLst>
                <a:tab pos="447675" algn="l"/>
              </a:tabLst>
            </a:pPr>
            <a:r>
              <a:rPr lang="it-IT" sz="2000" dirty="0" smtClean="0"/>
              <a:t>	-</a:t>
            </a:r>
            <a:r>
              <a:rPr lang="it-IT" sz="2000" i="1" dirty="0" err="1" smtClean="0"/>
              <a:t>feedbacks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kickers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electrodes</a:t>
            </a:r>
            <a:r>
              <a:rPr lang="it-IT" sz="2000" i="1" dirty="0" smtClean="0"/>
              <a:t> for e-</a:t>
            </a:r>
            <a:r>
              <a:rPr lang="it-IT" sz="2000" i="1" dirty="0" err="1" smtClean="0"/>
              <a:t>cloud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suppression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chamber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treatments</a:t>
            </a:r>
            <a:r>
              <a:rPr lang="it-IT" sz="2000" i="1" dirty="0" smtClean="0"/>
              <a:t> </a:t>
            </a:r>
            <a:endParaRPr lang="it-IT" sz="20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09554" y="137831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OUTLINE</a:t>
            </a:r>
            <a:endParaRPr lang="it-IT" sz="3600" b="1" dirty="0"/>
          </a:p>
        </p:txBody>
      </p:sp>
      <p:sp>
        <p:nvSpPr>
          <p:cNvPr id="5" name="Rettangolo 4"/>
          <p:cNvSpPr/>
          <p:nvPr/>
        </p:nvSpPr>
        <p:spPr>
          <a:xfrm>
            <a:off x="35496" y="4869160"/>
            <a:ext cx="8064896" cy="1988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9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6509" r="1"/>
          <a:stretch/>
        </p:blipFill>
        <p:spPr bwMode="auto">
          <a:xfrm>
            <a:off x="1958493" y="2913863"/>
            <a:ext cx="2306301" cy="168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/>
              <a:t>KICKERS FOR LONGITUDINAL AND TRANSVERSE FEEDBACKS</a:t>
            </a:r>
            <a:endParaRPr lang="en-US" sz="2800" cap="al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" y="4757233"/>
            <a:ext cx="1594613" cy="147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10" y="5142430"/>
            <a:ext cx="2255218" cy="16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-26885" y="2659327"/>
            <a:ext cx="1945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80000"/>
              </a:lnSpc>
            </a:pPr>
            <a:r>
              <a:rPr lang="en-US" altLang="it-IT" sz="1400" b="1" kern="0" dirty="0" smtClean="0"/>
              <a:t>Heavily </a:t>
            </a:r>
            <a:r>
              <a:rPr lang="en-US" altLang="it-IT" sz="1400" b="1" kern="0" dirty="0"/>
              <a:t>loaded pill-box </a:t>
            </a:r>
            <a:r>
              <a:rPr lang="en-US" altLang="it-IT" sz="1400" b="1" kern="0" dirty="0" smtClean="0"/>
              <a:t>cavity </a:t>
            </a:r>
            <a:r>
              <a:rPr lang="en-US" altLang="it-IT" sz="1400" kern="0" dirty="0" smtClean="0"/>
              <a:t>to </a:t>
            </a:r>
            <a:r>
              <a:rPr lang="en-US" altLang="it-IT" sz="1400" kern="0" dirty="0" smtClean="0"/>
              <a:t>have a large pass band (bunch-by-bunch kicking system ) and to damp all HOMs</a:t>
            </a:r>
            <a:endParaRPr lang="it-IT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54207" y="4920607"/>
            <a:ext cx="2339439" cy="151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19" y="4701481"/>
            <a:ext cx="2530452" cy="16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69" y="5516671"/>
            <a:ext cx="725819" cy="50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" y="3588632"/>
            <a:ext cx="1803239" cy="12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C:\Users\David\Desktop\talk\materiale\fig_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/>
        </p:blipFill>
        <p:spPr bwMode="auto">
          <a:xfrm>
            <a:off x="6333936" y="2388139"/>
            <a:ext cx="2791209" cy="19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-36512" y="6381328"/>
            <a:ext cx="4572000" cy="4647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it-IT" sz="1000" kern="0" dirty="0">
                <a:solidFill>
                  <a:srgbClr val="0000CC"/>
                </a:solidFill>
                <a:latin typeface="+mj-lt"/>
              </a:rPr>
              <a:t>This design is adopted for kickers </a:t>
            </a:r>
            <a:r>
              <a:rPr lang="en-US" altLang="it-IT" sz="1000" kern="0" dirty="0" smtClean="0">
                <a:solidFill>
                  <a:srgbClr val="0000CC"/>
                </a:solidFill>
                <a:latin typeface="+mj-lt"/>
              </a:rPr>
              <a:t>in: </a:t>
            </a:r>
            <a:r>
              <a:rPr lang="en-US" altLang="it-IT" sz="1000" kern="0" dirty="0" smtClean="0">
                <a:latin typeface="+mj-lt"/>
              </a:rPr>
              <a:t>DAFNE</a:t>
            </a:r>
            <a:r>
              <a:rPr lang="en-US" altLang="it-IT" sz="1000" kern="0" dirty="0">
                <a:latin typeface="+mj-lt"/>
              </a:rPr>
              <a:t>, KEKB, BESSY-II, PLS, HLS, TLS, ELETTRA/SLS, BEPC-II, KEK Photon Factory, Duke storage ring, PEP-II, </a:t>
            </a:r>
            <a:r>
              <a:rPr lang="en-US" altLang="it-IT" sz="1000" kern="0" dirty="0" err="1">
                <a:latin typeface="+mj-lt"/>
              </a:rPr>
              <a:t>SuperKEKB</a:t>
            </a:r>
            <a:r>
              <a:rPr lang="en-US" altLang="it-IT" sz="1000" kern="0" dirty="0">
                <a:latin typeface="+mj-lt"/>
              </a:rPr>
              <a:t>, DELTA, ELSA, ALS, Diamond, ESRF, LNLS-UVX, PETRA-III, MAX-IV…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/>
          <a:stretch/>
        </p:blipFill>
        <p:spPr bwMode="auto">
          <a:xfrm>
            <a:off x="2674177" y="404664"/>
            <a:ext cx="4058063" cy="214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46808" y="2346588"/>
            <a:ext cx="25711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R.Boni</a:t>
            </a:r>
            <a:r>
              <a:rPr lang="en-US" sz="10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et al., Part. Acc. 52 </a:t>
            </a:r>
            <a:r>
              <a:rPr lang="en-US" sz="1000" i="1" dirty="0">
                <a:latin typeface="Arial" panose="020B0604020202020204" pitchFamily="34" charset="0"/>
                <a:ea typeface="Calibri" panose="020F0502020204030204" pitchFamily="34" charset="0"/>
              </a:rPr>
              <a:t>(1996) 95-113</a:t>
            </a:r>
            <a:endParaRPr lang="it-IT" sz="1000" i="1" dirty="0"/>
          </a:p>
        </p:txBody>
      </p:sp>
      <p:sp>
        <p:nvSpPr>
          <p:cNvPr id="15" name="Rettangolo 14"/>
          <p:cNvSpPr/>
          <p:nvPr/>
        </p:nvSpPr>
        <p:spPr>
          <a:xfrm>
            <a:off x="-107203" y="2002741"/>
            <a:ext cx="3219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800" b="1" i="1" dirty="0" smtClean="0"/>
              <a:t>LONGITUDINAL KICKER DA</a:t>
            </a:r>
            <a:r>
              <a:rPr lang="it-IT" altLang="it-IT" sz="1800" b="1" i="1" dirty="0" smtClean="0">
                <a:sym typeface="Symbol" panose="05050102010706020507" pitchFamily="18" charset="2"/>
              </a:rPr>
              <a:t>NE</a:t>
            </a:r>
            <a:endParaRPr lang="en-GB" sz="1800" b="1" i="1" dirty="0"/>
          </a:p>
        </p:txBody>
      </p:sp>
      <p:sp>
        <p:nvSpPr>
          <p:cNvPr id="7" name="Rettangolo 6"/>
          <p:cNvSpPr/>
          <p:nvPr/>
        </p:nvSpPr>
        <p:spPr>
          <a:xfrm>
            <a:off x="4138160" y="2485345"/>
            <a:ext cx="11240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/>
              <a:t>Courtesy </a:t>
            </a:r>
            <a:r>
              <a:rPr lang="en-GB" sz="1000" i="1" dirty="0" smtClean="0"/>
              <a:t>A</a:t>
            </a:r>
            <a:r>
              <a:rPr lang="en-GB" sz="1000" i="1" dirty="0"/>
              <a:t>. Drago</a:t>
            </a:r>
            <a:endParaRPr lang="en-GB" sz="1000" i="1" dirty="0"/>
          </a:p>
        </p:txBody>
      </p:sp>
      <p:sp>
        <p:nvSpPr>
          <p:cNvPr id="20" name="Rettangolo 19"/>
          <p:cNvSpPr/>
          <p:nvPr/>
        </p:nvSpPr>
        <p:spPr>
          <a:xfrm>
            <a:off x="6012569" y="1948395"/>
            <a:ext cx="3067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800" b="1" i="1" dirty="0" smtClean="0"/>
              <a:t>HOR. KICKER DA</a:t>
            </a:r>
            <a:r>
              <a:rPr lang="it-IT" altLang="it-IT" sz="1800" b="1" i="1" dirty="0" smtClean="0">
                <a:sym typeface="Symbol" panose="05050102010706020507" pitchFamily="18" charset="2"/>
              </a:rPr>
              <a:t>NE</a:t>
            </a:r>
            <a:endParaRPr lang="en-GB" sz="1800" b="1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85907" y="2782836"/>
            <a:ext cx="142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/>
              <a:t>The </a:t>
            </a:r>
            <a:r>
              <a:rPr lang="it-IT" sz="1200" dirty="0" err="1" smtClean="0"/>
              <a:t>kicker</a:t>
            </a:r>
            <a:r>
              <a:rPr lang="it-IT" sz="1200" dirty="0" smtClean="0"/>
              <a:t> </a:t>
            </a:r>
            <a:r>
              <a:rPr lang="it-IT" sz="1200" dirty="0" err="1" smtClean="0"/>
              <a:t>has</a:t>
            </a:r>
            <a:r>
              <a:rPr lang="it-IT" sz="1200" dirty="0" smtClean="0"/>
              <a:t> </a:t>
            </a:r>
            <a:r>
              <a:rPr lang="it-IT" sz="1200" dirty="0" err="1" smtClean="0"/>
              <a:t>been</a:t>
            </a:r>
            <a:r>
              <a:rPr lang="it-IT" sz="1200" dirty="0" smtClean="0"/>
              <a:t> </a:t>
            </a:r>
            <a:r>
              <a:rPr lang="it-IT" sz="1200" dirty="0" err="1" smtClean="0"/>
              <a:t>modified</a:t>
            </a:r>
            <a:r>
              <a:rPr lang="it-IT" sz="1200" dirty="0" smtClean="0"/>
              <a:t> to </a:t>
            </a:r>
            <a:r>
              <a:rPr lang="it-IT" sz="1200" b="1" dirty="0" err="1" smtClean="0"/>
              <a:t>increase</a:t>
            </a:r>
            <a:r>
              <a:rPr lang="it-IT" sz="1200" b="1" dirty="0" smtClean="0"/>
              <a:t> the shunt </a:t>
            </a:r>
            <a:r>
              <a:rPr lang="it-IT" sz="1200" b="1" dirty="0" err="1" smtClean="0"/>
              <a:t>impedance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low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frequencies</a:t>
            </a:r>
            <a:r>
              <a:rPr lang="it-IT" sz="1200" b="1" dirty="0" smtClean="0"/>
              <a:t> </a:t>
            </a:r>
            <a:r>
              <a:rPr lang="it-IT" sz="1200" dirty="0" smtClean="0"/>
              <a:t>to </a:t>
            </a:r>
            <a:r>
              <a:rPr lang="it-IT" sz="1200" dirty="0" err="1" smtClean="0"/>
              <a:t>cope</a:t>
            </a:r>
            <a:r>
              <a:rPr lang="it-IT" sz="1200" dirty="0" smtClean="0"/>
              <a:t> with the e-</a:t>
            </a:r>
            <a:r>
              <a:rPr lang="it-IT" sz="1200" dirty="0" err="1" smtClean="0"/>
              <a:t>cloud</a:t>
            </a:r>
            <a:r>
              <a:rPr lang="it-IT" sz="1200" dirty="0" smtClean="0"/>
              <a:t> </a:t>
            </a:r>
            <a:r>
              <a:rPr lang="it-IT" sz="1200" dirty="0" err="1" smtClean="0"/>
              <a:t>instability</a:t>
            </a:r>
            <a:r>
              <a:rPr lang="it-IT" sz="1200" dirty="0" smtClean="0"/>
              <a:t>. </a:t>
            </a:r>
            <a:r>
              <a:rPr lang="it-IT" sz="1200" b="1" dirty="0" err="1" smtClean="0"/>
              <a:t>Tapered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striplines</a:t>
            </a:r>
            <a:r>
              <a:rPr lang="it-IT" sz="1200" b="1" dirty="0" smtClean="0"/>
              <a:t> </a:t>
            </a:r>
            <a:r>
              <a:rPr lang="it-IT" sz="1200" dirty="0" err="1" smtClean="0"/>
              <a:t>have</a:t>
            </a:r>
            <a:r>
              <a:rPr lang="it-IT" sz="1200" dirty="0" smtClean="0"/>
              <a:t> </a:t>
            </a:r>
            <a:r>
              <a:rPr lang="it-IT" sz="1200" dirty="0" err="1" smtClean="0"/>
              <a:t>been</a:t>
            </a:r>
            <a:r>
              <a:rPr lang="it-IT" sz="1200" dirty="0" smtClean="0"/>
              <a:t> </a:t>
            </a:r>
            <a:r>
              <a:rPr lang="it-IT" sz="1200" dirty="0" err="1" smtClean="0"/>
              <a:t>adopted</a:t>
            </a:r>
            <a:r>
              <a:rPr lang="it-IT" sz="1200" dirty="0" smtClean="0"/>
              <a:t> to </a:t>
            </a:r>
            <a:r>
              <a:rPr lang="it-IT" sz="1200" dirty="0" err="1" smtClean="0"/>
              <a:t>to</a:t>
            </a:r>
            <a:r>
              <a:rPr lang="it-IT" sz="1200" dirty="0" smtClean="0"/>
              <a:t> </a:t>
            </a:r>
            <a:r>
              <a:rPr lang="it-IT" sz="1200" dirty="0" smtClean="0"/>
              <a:t>reduce the </a:t>
            </a:r>
            <a:r>
              <a:rPr lang="it-IT" sz="1200" dirty="0" err="1" smtClean="0"/>
              <a:t>longitudinal</a:t>
            </a:r>
            <a:r>
              <a:rPr lang="it-IT" sz="1200" dirty="0" smtClean="0"/>
              <a:t> and transfer </a:t>
            </a:r>
            <a:r>
              <a:rPr lang="it-IT" sz="1200" dirty="0" err="1" smtClean="0"/>
              <a:t>impedance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2535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/>
      <p:bldP spid="15" grpId="0"/>
      <p:bldP spid="2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0"/>
            <a:ext cx="796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/>
              <a:t>DEVICES FOR E-CLOUD </a:t>
            </a:r>
            <a:r>
              <a:rPr lang="en-US" sz="3200" b="1" cap="all" dirty="0" smtClean="0"/>
              <a:t>SUPPRESSION</a:t>
            </a:r>
            <a:endParaRPr lang="en-US" sz="3200" cap="all" dirty="0"/>
          </a:p>
        </p:txBody>
      </p:sp>
      <p:sp>
        <p:nvSpPr>
          <p:cNvPr id="3" name="Rettangolo 2"/>
          <p:cNvSpPr/>
          <p:nvPr/>
        </p:nvSpPr>
        <p:spPr>
          <a:xfrm>
            <a:off x="4286" y="612184"/>
            <a:ext cx="91042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</a:t>
            </a:r>
            <a:r>
              <a:rPr lang="en-US" sz="1400" b="1" dirty="0"/>
              <a:t>electron cloud instabilities </a:t>
            </a:r>
            <a:r>
              <a:rPr lang="en-US" sz="1400" dirty="0"/>
              <a:t>are the most severe ones and among the </a:t>
            </a:r>
            <a:r>
              <a:rPr lang="en-US" sz="1400" b="1" dirty="0"/>
              <a:t>principal factors limiting the performance of the lepton factories</a:t>
            </a:r>
            <a:r>
              <a:rPr lang="en-US" sz="1400" dirty="0"/>
              <a:t>. </a:t>
            </a:r>
          </a:p>
          <a:p>
            <a:pPr algn="just"/>
            <a:r>
              <a:rPr lang="en-US" sz="1400" b="1" dirty="0"/>
              <a:t>Different techniques </a:t>
            </a:r>
            <a:r>
              <a:rPr lang="en-US" sz="1400" dirty="0"/>
              <a:t>have been implemented to mitigate the electron cloud effects: </a:t>
            </a:r>
            <a:r>
              <a:rPr lang="en-US" sz="1400" dirty="0" err="1"/>
              <a:t>powerfull</a:t>
            </a:r>
            <a:r>
              <a:rPr lang="en-US" sz="1400" dirty="0"/>
              <a:t> feedbacks, solenoids, particular bunch filling schemes with empty buckets, </a:t>
            </a:r>
            <a:r>
              <a:rPr lang="en-US" sz="1400" dirty="0" err="1"/>
              <a:t>TiN</a:t>
            </a:r>
            <a:r>
              <a:rPr lang="en-US" sz="1400" dirty="0"/>
              <a:t> coating, electrodes, grooves. </a:t>
            </a:r>
            <a:endParaRPr lang="en-US" sz="1400" dirty="0" smtClean="0"/>
          </a:p>
          <a:p>
            <a:pPr algn="just"/>
            <a:r>
              <a:rPr lang="en-US" sz="1400" dirty="0" err="1" smtClean="0"/>
              <a:t>SuperKEKB</a:t>
            </a:r>
            <a:r>
              <a:rPr lang="en-US" sz="1400" dirty="0" smtClean="0"/>
              <a:t> (as example) uses </a:t>
            </a:r>
            <a:r>
              <a:rPr lang="en-US" sz="1400" dirty="0"/>
              <a:t>almost all the know mitigation techniques.</a:t>
            </a:r>
            <a:endParaRPr lang="it-IT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" y="2009541"/>
            <a:ext cx="3001489" cy="1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30" descr="OHO_TiN_After"/>
          <p:cNvPicPr>
            <a:picLocks noChangeAspect="1" noChangeArrowheads="1"/>
          </p:cNvPicPr>
          <p:nvPr/>
        </p:nvPicPr>
        <p:blipFill>
          <a:blip r:embed="rId3" cstate="print">
            <a:lum contrast="-18000"/>
          </a:blip>
          <a:srcRect t="11472" b="18977"/>
          <a:stretch>
            <a:fillRect/>
          </a:stretch>
        </p:blipFill>
        <p:spPr bwMode="auto">
          <a:xfrm>
            <a:off x="6912253" y="5556567"/>
            <a:ext cx="2153204" cy="121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15539"/>
          <a:stretch/>
        </p:blipFill>
        <p:spPr>
          <a:xfrm>
            <a:off x="4286" y="4397647"/>
            <a:ext cx="2725955" cy="16415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309" y="5924944"/>
            <a:ext cx="2101299" cy="849096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>
            <a:off x="1547664" y="5805264"/>
            <a:ext cx="504056" cy="2339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5802" y="6471381"/>
            <a:ext cx="1656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Y. </a:t>
            </a:r>
            <a:r>
              <a:rPr lang="it-IT" sz="1200" i="1" dirty="0" err="1"/>
              <a:t>Suetsugu</a:t>
            </a:r>
            <a:r>
              <a:rPr lang="it-IT" sz="1200" i="1" dirty="0"/>
              <a:t>, </a:t>
            </a:r>
            <a:r>
              <a:rPr lang="it-IT" sz="1200" i="1" dirty="0" smtClean="0"/>
              <a:t>ECLOUD’10</a:t>
            </a:r>
            <a:endParaRPr lang="it-IT" sz="1200" i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55" y="3243558"/>
            <a:ext cx="1831567" cy="97120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894" y="1774329"/>
            <a:ext cx="2100665" cy="213453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433879" y="1970216"/>
            <a:ext cx="167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ANTECHAMBER</a:t>
            </a:r>
            <a:endParaRPr lang="it-IT" b="1" i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204542" y="142918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SOLENOIDS</a:t>
            </a:r>
            <a:endParaRPr lang="it-IT" b="1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649470" y="5396340"/>
            <a:ext cx="1806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Increase</a:t>
            </a:r>
            <a:r>
              <a:rPr lang="it-IT" sz="1200" dirty="0" smtClean="0"/>
              <a:t> of the resistive </a:t>
            </a:r>
            <a:r>
              <a:rPr lang="it-IT" sz="1200" dirty="0" err="1" smtClean="0"/>
              <a:t>wall</a:t>
            </a:r>
            <a:r>
              <a:rPr lang="it-IT" sz="1200" dirty="0" smtClean="0"/>
              <a:t> </a:t>
            </a:r>
            <a:r>
              <a:rPr lang="it-IT" sz="1200" dirty="0" err="1" smtClean="0"/>
              <a:t>impedance</a:t>
            </a:r>
            <a:endParaRPr lang="it-IT" sz="12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578159" y="4456390"/>
            <a:ext cx="11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GROOVES</a:t>
            </a:r>
            <a:endParaRPr lang="it-IT" b="1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452320" y="5162547"/>
            <a:ext cx="14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/>
              <a:t>TiN</a:t>
            </a:r>
            <a:r>
              <a:rPr lang="it-IT" b="1" i="1" dirty="0" smtClean="0"/>
              <a:t> COATING</a:t>
            </a:r>
            <a:endParaRPr lang="it-IT" b="1" i="1" dirty="0"/>
          </a:p>
        </p:txBody>
      </p:sp>
      <p:sp>
        <p:nvSpPr>
          <p:cNvPr id="18" name="Rettangolo 17"/>
          <p:cNvSpPr/>
          <p:nvPr/>
        </p:nvSpPr>
        <p:spPr>
          <a:xfrm>
            <a:off x="3027291" y="2363861"/>
            <a:ext cx="179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Reduction rate: ~ 1/5 at high current region</a:t>
            </a:r>
            <a:endParaRPr lang="it-IT" sz="1200" dirty="0"/>
          </a:p>
        </p:txBody>
      </p:sp>
      <p:sp>
        <p:nvSpPr>
          <p:cNvPr id="19" name="Rettangolo 18"/>
          <p:cNvSpPr/>
          <p:nvPr/>
        </p:nvSpPr>
        <p:spPr>
          <a:xfrm>
            <a:off x="5148382" y="1805067"/>
            <a:ext cx="1759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Very effective to effectively suppress both photoelectrons</a:t>
            </a:r>
          </a:p>
          <a:p>
            <a:pPr algn="just"/>
            <a:r>
              <a:rPr lang="it-IT" sz="1200" dirty="0"/>
              <a:t>and </a:t>
            </a:r>
            <a:r>
              <a:rPr lang="it-IT" sz="1200" dirty="0" err="1"/>
              <a:t>secondary</a:t>
            </a:r>
            <a:r>
              <a:rPr lang="it-IT" sz="1200" dirty="0"/>
              <a:t> </a:t>
            </a:r>
            <a:r>
              <a:rPr lang="it-IT" sz="1200" dirty="0" err="1"/>
              <a:t>electrons</a:t>
            </a:r>
            <a:endParaRPr lang="it-IT" sz="1200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037" y="2636064"/>
            <a:ext cx="2162974" cy="194589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940" y="4862638"/>
            <a:ext cx="2410602" cy="1912049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2669522" y="4795610"/>
            <a:ext cx="1444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</a:rPr>
              <a:t>Reduction rate: ~1/4 (two grooves at top and bottom)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15485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0" grpId="0"/>
      <p:bldP spid="17" grpId="0"/>
      <p:bldP spid="22" grpId="0"/>
      <p:bldP spid="23" grpId="0"/>
      <p:bldP spid="18" grpId="0"/>
      <p:bldP spid="19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004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/>
              <a:t>DEVICES FOR E-CLOUD </a:t>
            </a:r>
            <a:r>
              <a:rPr lang="en-US" sz="3200" b="1" cap="all" dirty="0" smtClean="0"/>
              <a:t>SUPPRESSION: ELECTRODES</a:t>
            </a:r>
            <a:endParaRPr lang="en-US" sz="3200" cap="al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" y="3789040"/>
            <a:ext cx="2621901" cy="9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663"/>
            <a:ext cx="2513664" cy="188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21" descr="Fig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52" y="776867"/>
            <a:ext cx="2195863" cy="2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20" descr="Fig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 bwMode="auto">
          <a:xfrm>
            <a:off x="7702450" y="2914783"/>
            <a:ext cx="1387730" cy="10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19" descr="Fig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67" y="1063189"/>
            <a:ext cx="1064168" cy="14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ig5bi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5"/>
          <a:stretch/>
        </p:blipFill>
        <p:spPr bwMode="auto">
          <a:xfrm>
            <a:off x="6264831" y="5291844"/>
            <a:ext cx="2572137" cy="14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81" y="2555278"/>
            <a:ext cx="3100121" cy="18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30044" y="619926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/>
              <a:t>SUPERKEKB</a:t>
            </a:r>
            <a:endParaRPr lang="it-IT" sz="2000" b="1" i="1" dirty="0"/>
          </a:p>
        </p:txBody>
      </p:sp>
      <p:sp>
        <p:nvSpPr>
          <p:cNvPr id="14" name="Rettangolo 13"/>
          <p:cNvSpPr/>
          <p:nvPr/>
        </p:nvSpPr>
        <p:spPr>
          <a:xfrm>
            <a:off x="0" y="2780928"/>
            <a:ext cx="1656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Y. </a:t>
            </a:r>
            <a:r>
              <a:rPr lang="it-IT" sz="1200" i="1" dirty="0" err="1"/>
              <a:t>Suetsugu</a:t>
            </a:r>
            <a:r>
              <a:rPr lang="it-IT" sz="1200" i="1" dirty="0"/>
              <a:t>, </a:t>
            </a:r>
            <a:r>
              <a:rPr lang="it-IT" sz="1200" i="1" dirty="0" smtClean="0"/>
              <a:t>ECLOUD’10</a:t>
            </a:r>
            <a:endParaRPr lang="it-IT" sz="1200" i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50910" y="635420"/>
            <a:ext cx="986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/>
              <a:t>DA</a:t>
            </a:r>
            <a:r>
              <a:rPr lang="it-IT" sz="2000" b="1" i="1" dirty="0" smtClean="0">
                <a:sym typeface="Symbol" panose="05050102010706020507" pitchFamily="18" charset="2"/>
              </a:rPr>
              <a:t>NE</a:t>
            </a:r>
            <a:endParaRPr lang="it-IT" sz="2000" b="1" i="1" dirty="0"/>
          </a:p>
        </p:txBody>
      </p:sp>
      <p:sp>
        <p:nvSpPr>
          <p:cNvPr id="17" name="Rettangolo 16"/>
          <p:cNvSpPr/>
          <p:nvPr/>
        </p:nvSpPr>
        <p:spPr>
          <a:xfrm>
            <a:off x="2669178" y="1000377"/>
            <a:ext cx="2987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/>
              <a:t>Electrodes Inserted into the dipoles (8) and wiggler (4) chambers (not foreseen at the </a:t>
            </a:r>
            <a:r>
              <a:rPr lang="en-GB" sz="1200" dirty="0"/>
              <a:t>origin). They have a width of 50 mm, thickness of 1.5 mm and their distance from the chamber is about 0.5 mm (to reduce the beam coupling impedance). </a:t>
            </a:r>
            <a:endParaRPr lang="it-IT" sz="1200" dirty="0"/>
          </a:p>
          <a:p>
            <a:pPr algn="just"/>
            <a:r>
              <a:rPr lang="en-GB" sz="1200" dirty="0" smtClean="0"/>
              <a:t>The </a:t>
            </a:r>
            <a:r>
              <a:rPr lang="en-GB" sz="1200" dirty="0"/>
              <a:t>distance of the electrode from the beam axis is 8 mm in the </a:t>
            </a:r>
            <a:r>
              <a:rPr lang="en-GB" sz="1200" dirty="0" smtClean="0"/>
              <a:t>wigglers.</a:t>
            </a:r>
          </a:p>
        </p:txBody>
      </p:sp>
      <p:cxnSp>
        <p:nvCxnSpPr>
          <p:cNvPr id="7" name="Connettore 2 6"/>
          <p:cNvCxnSpPr>
            <a:stCxn id="12" idx="0"/>
          </p:cNvCxnSpPr>
          <p:nvPr/>
        </p:nvCxnSpPr>
        <p:spPr>
          <a:xfrm flipH="1" flipV="1">
            <a:off x="6011010" y="2301437"/>
            <a:ext cx="334096" cy="322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828460" y="2623477"/>
            <a:ext cx="103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Shapal</a:t>
            </a:r>
            <a:r>
              <a:rPr lang="it-IT" sz="1200" dirty="0" smtClean="0"/>
              <a:t> (</a:t>
            </a:r>
            <a:r>
              <a:rPr lang="it-IT" sz="1200" dirty="0" err="1" smtClean="0"/>
              <a:t>good</a:t>
            </a:r>
            <a:r>
              <a:rPr lang="it-IT" sz="1200" dirty="0" smtClean="0"/>
              <a:t> </a:t>
            </a:r>
            <a:r>
              <a:rPr lang="it-IT" sz="1200" dirty="0" err="1" smtClean="0"/>
              <a:t>thermal</a:t>
            </a:r>
            <a:r>
              <a:rPr lang="it-IT" sz="1200" dirty="0" smtClean="0"/>
              <a:t> </a:t>
            </a:r>
            <a:r>
              <a:rPr lang="it-IT" sz="1200" dirty="0" err="1" smtClean="0"/>
              <a:t>conductivity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pic>
        <p:nvPicPr>
          <p:cNvPr id="22" name="Picture 1422" descr="Fig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93" y="3517774"/>
            <a:ext cx="2303893" cy="121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2982500" y="4441674"/>
            <a:ext cx="2742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smtClean="0"/>
              <a:t>D. </a:t>
            </a:r>
            <a:r>
              <a:rPr lang="it-IT" sz="1200" i="1" dirty="0"/>
              <a:t>Alesini et al., </a:t>
            </a:r>
            <a:r>
              <a:rPr lang="it-IT" sz="1200" i="1" dirty="0" smtClean="0"/>
              <a:t>PRL </a:t>
            </a:r>
            <a:r>
              <a:rPr lang="it-IT" sz="1200" i="1" dirty="0"/>
              <a:t>110, 124801 (2013)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840" y="4718673"/>
            <a:ext cx="2845817" cy="1474453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5595946" y="4783878"/>
            <a:ext cx="3548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smtClean="0"/>
              <a:t>Electrodes </a:t>
            </a:r>
            <a:r>
              <a:rPr lang="en-GB" sz="1200" dirty="0"/>
              <a:t>should dissipate 7.8 W, or 112 W/m</a:t>
            </a:r>
            <a:r>
              <a:rPr lang="en-GB" sz="1200" baseline="30000" dirty="0"/>
              <a:t>2 </a:t>
            </a:r>
            <a:r>
              <a:rPr lang="en-GB" sz="1200" dirty="0"/>
              <a:t>would result in electrode heating under vacuum up to 50</a:t>
            </a:r>
            <a:r>
              <a:rPr lang="en-GB" sz="1200" baseline="30000" dirty="0"/>
              <a:t>0</a:t>
            </a:r>
            <a:r>
              <a:rPr lang="en-GB" sz="1200" dirty="0"/>
              <a:t>-55</a:t>
            </a:r>
            <a:r>
              <a:rPr lang="en-GB" sz="1200" baseline="30000" dirty="0"/>
              <a:t>0</a:t>
            </a:r>
            <a:r>
              <a:rPr lang="en-GB" sz="1200" dirty="0"/>
              <a:t> </a:t>
            </a:r>
            <a:endParaRPr lang="en-GB" sz="1200" baseline="30000" dirty="0"/>
          </a:p>
        </p:txBody>
      </p:sp>
      <p:sp>
        <p:nvSpPr>
          <p:cNvPr id="29" name="Rettangolo 28"/>
          <p:cNvSpPr/>
          <p:nvPr/>
        </p:nvSpPr>
        <p:spPr>
          <a:xfrm>
            <a:off x="8238619" y="4099133"/>
            <a:ext cx="94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smtClean="0"/>
              <a:t>D. </a:t>
            </a:r>
            <a:r>
              <a:rPr lang="it-IT" sz="1200" i="1" dirty="0"/>
              <a:t>Alesini et al., </a:t>
            </a:r>
            <a:r>
              <a:rPr lang="it-IT" sz="1200" i="1" dirty="0" smtClean="0"/>
              <a:t>IPAC10</a:t>
            </a:r>
            <a:endParaRPr lang="it-IT" sz="1200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828837" y="614695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err="1" smtClean="0"/>
              <a:t>Encountered</a:t>
            </a:r>
            <a:r>
              <a:rPr lang="it-IT" sz="1200" dirty="0" smtClean="0"/>
              <a:t> </a:t>
            </a:r>
            <a:r>
              <a:rPr lang="it-IT" sz="1200" dirty="0" err="1" smtClean="0"/>
              <a:t>problem</a:t>
            </a:r>
            <a:r>
              <a:rPr lang="it-IT" sz="1200" dirty="0" smtClean="0"/>
              <a:t>: </a:t>
            </a:r>
            <a:r>
              <a:rPr lang="it-IT" sz="1200" dirty="0" err="1" smtClean="0"/>
              <a:t>lost</a:t>
            </a:r>
            <a:r>
              <a:rPr lang="it-IT" sz="1200" dirty="0" smtClean="0"/>
              <a:t> of </a:t>
            </a:r>
            <a:r>
              <a:rPr lang="it-IT" sz="1200" dirty="0" err="1" smtClean="0"/>
              <a:t>insulations</a:t>
            </a:r>
            <a:r>
              <a:rPr lang="it-IT" sz="1200" dirty="0" smtClean="0"/>
              <a:t> </a:t>
            </a:r>
            <a:r>
              <a:rPr lang="it-IT" sz="1200" dirty="0" err="1" smtClean="0"/>
              <a:t>after</a:t>
            </a:r>
            <a:r>
              <a:rPr lang="it-IT" sz="1200" dirty="0" smtClean="0"/>
              <a:t> </a:t>
            </a:r>
            <a:r>
              <a:rPr lang="it-IT" sz="1200" dirty="0" err="1" smtClean="0"/>
              <a:t>few</a:t>
            </a:r>
            <a:r>
              <a:rPr lang="it-IT" sz="1200" dirty="0" smtClean="0"/>
              <a:t> </a:t>
            </a:r>
            <a:r>
              <a:rPr lang="it-IT" sz="1200" dirty="0" err="1" smtClean="0"/>
              <a:t>years</a:t>
            </a:r>
            <a:r>
              <a:rPr lang="it-IT" sz="1200" dirty="0" smtClean="0"/>
              <a:t> of </a:t>
            </a:r>
            <a:r>
              <a:rPr lang="it-IT" sz="1200" dirty="0" err="1" smtClean="0"/>
              <a:t>operation</a:t>
            </a:r>
            <a:r>
              <a:rPr lang="it-IT" sz="1200" dirty="0" smtClean="0"/>
              <a:t>. Cause </a:t>
            </a:r>
            <a:r>
              <a:rPr lang="it-IT" sz="1200" dirty="0" err="1" smtClean="0"/>
              <a:t>still</a:t>
            </a:r>
            <a:r>
              <a:rPr lang="it-IT" sz="1200" dirty="0" smtClean="0"/>
              <a:t> under </a:t>
            </a:r>
            <a:r>
              <a:rPr lang="it-IT" sz="1200" dirty="0" err="1" smtClean="0"/>
              <a:t>investigation</a:t>
            </a:r>
            <a:endParaRPr lang="it-IT" sz="1200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70" y="3034133"/>
            <a:ext cx="1501133" cy="586669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7051354" y="5336799"/>
            <a:ext cx="1736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 smtClean="0"/>
              <a:t>Loss</a:t>
            </a:r>
            <a:r>
              <a:rPr lang="it-IT" sz="1200" dirty="0" smtClean="0"/>
              <a:t> </a:t>
            </a:r>
            <a:r>
              <a:rPr lang="it-IT" sz="1200" dirty="0" err="1" smtClean="0"/>
              <a:t>factor</a:t>
            </a:r>
            <a:r>
              <a:rPr lang="it-IT" sz="1200" dirty="0" smtClean="0"/>
              <a:t>: </a:t>
            </a:r>
            <a:r>
              <a:rPr lang="it-IT" sz="1200" dirty="0" smtClean="0">
                <a:sym typeface="Symbol" panose="05050102010706020507" pitchFamily="18" charset="2"/>
              </a:rPr>
              <a:t></a:t>
            </a:r>
            <a:r>
              <a:rPr lang="it-IT" sz="1200" dirty="0" smtClean="0"/>
              <a:t>1.6x10</a:t>
            </a:r>
            <a:r>
              <a:rPr lang="it-IT" sz="1200" baseline="30000" dirty="0" smtClean="0"/>
              <a:t>9</a:t>
            </a:r>
            <a:r>
              <a:rPr lang="it-IT" sz="1200" dirty="0" smtClean="0"/>
              <a:t> V/C</a:t>
            </a:r>
            <a:endParaRPr lang="it-IT" sz="1200" dirty="0"/>
          </a:p>
        </p:txBody>
      </p:sp>
      <p:sp>
        <p:nvSpPr>
          <p:cNvPr id="31" name="Rettangolo 30"/>
          <p:cNvSpPr/>
          <p:nvPr/>
        </p:nvSpPr>
        <p:spPr>
          <a:xfrm>
            <a:off x="49118" y="4797152"/>
            <a:ext cx="1858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 smtClean="0"/>
              <a:t>Loss</a:t>
            </a:r>
            <a:r>
              <a:rPr lang="it-IT" sz="1200" dirty="0" smtClean="0"/>
              <a:t> </a:t>
            </a:r>
            <a:r>
              <a:rPr lang="it-IT" sz="1200" dirty="0" err="1" smtClean="0"/>
              <a:t>factor</a:t>
            </a:r>
            <a:r>
              <a:rPr lang="it-IT" sz="1200" dirty="0" smtClean="0"/>
              <a:t>: </a:t>
            </a:r>
            <a:r>
              <a:rPr lang="it-IT" sz="1200" dirty="0" smtClean="0">
                <a:sym typeface="Symbol" panose="05050102010706020507" pitchFamily="18" charset="2"/>
              </a:rPr>
              <a:t></a:t>
            </a:r>
            <a:r>
              <a:rPr lang="it-IT" sz="1200" dirty="0" smtClean="0"/>
              <a:t>1.7×10</a:t>
            </a:r>
            <a:r>
              <a:rPr lang="it-IT" sz="1200" baseline="30000" dirty="0" smtClean="0"/>
              <a:t>11</a:t>
            </a:r>
            <a:r>
              <a:rPr lang="it-IT" sz="1200" dirty="0" smtClean="0"/>
              <a:t> </a:t>
            </a:r>
            <a:r>
              <a:rPr lang="it-IT" sz="1200" dirty="0"/>
              <a:t>V/C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70" y="5103889"/>
            <a:ext cx="2297581" cy="1720442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1386434" y="3224611"/>
            <a:ext cx="1229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 err="1">
                <a:latin typeface="Helvetica" panose="020B0604020202020204" pitchFamily="34" charset="0"/>
              </a:rPr>
              <a:t>Reduction</a:t>
            </a:r>
            <a:r>
              <a:rPr lang="it-IT" sz="1200" dirty="0">
                <a:latin typeface="Helvetica" panose="020B0604020202020204" pitchFamily="34" charset="0"/>
              </a:rPr>
              <a:t> rate: ~1/100</a:t>
            </a:r>
          </a:p>
          <a:p>
            <a:pPr algn="just"/>
            <a:r>
              <a:rPr lang="en-US" sz="1200" dirty="0" smtClean="0">
                <a:latin typeface="Helvetica" panose="020B0604020202020204" pitchFamily="34" charset="0"/>
              </a:rPr>
              <a:t>Very </a:t>
            </a:r>
            <a:r>
              <a:rPr lang="en-US" sz="1200" dirty="0">
                <a:latin typeface="Helvetica" panose="020B0604020202020204" pitchFamily="34" charset="0"/>
              </a:rPr>
              <a:t>effective </a:t>
            </a:r>
            <a:r>
              <a:rPr lang="en-US" sz="1200" dirty="0" smtClean="0">
                <a:latin typeface="Helvetica" panose="020B0604020202020204" pitchFamily="34" charset="0"/>
              </a:rPr>
              <a:t>in wigglers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498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2" grpId="0"/>
      <p:bldP spid="26" grpId="0"/>
      <p:bldP spid="21" grpId="0"/>
      <p:bldP spid="29" grpId="0"/>
      <p:bldP spid="23" grpId="0"/>
      <p:bldP spid="30" grpId="0"/>
      <p:bldP spid="31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764704"/>
            <a:ext cx="8875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7675"/>
            <a:r>
              <a:rPr lang="it-IT" dirty="0" smtClean="0"/>
              <a:t>1-	The </a:t>
            </a:r>
            <a:r>
              <a:rPr lang="it-IT" b="1" dirty="0" err="1"/>
              <a:t>present</a:t>
            </a:r>
            <a:r>
              <a:rPr lang="it-IT" b="1" dirty="0"/>
              <a:t> generation of </a:t>
            </a:r>
            <a:r>
              <a:rPr lang="it-IT" b="1" dirty="0" err="1"/>
              <a:t>lepton</a:t>
            </a:r>
            <a:r>
              <a:rPr lang="it-IT" b="1" dirty="0"/>
              <a:t> </a:t>
            </a:r>
            <a:r>
              <a:rPr lang="it-IT" b="1" dirty="0" err="1"/>
              <a:t>factories</a:t>
            </a:r>
            <a:r>
              <a:rPr lang="it-IT" b="1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successful</a:t>
            </a:r>
            <a:r>
              <a:rPr lang="it-IT" dirty="0"/>
              <a:t> </a:t>
            </a:r>
            <a:r>
              <a:rPr lang="it-IT" dirty="0" err="1"/>
              <a:t>achieving</a:t>
            </a:r>
            <a:r>
              <a:rPr lang="it-IT" dirty="0"/>
              <a:t> or </a:t>
            </a:r>
            <a:r>
              <a:rPr lang="it-IT" dirty="0" err="1" smtClean="0"/>
              <a:t>even</a:t>
            </a:r>
            <a:r>
              <a:rPr lang="it-IT" dirty="0" smtClean="0"/>
              <a:t> 	</a:t>
            </a:r>
            <a:r>
              <a:rPr lang="it-IT" dirty="0" err="1" smtClean="0"/>
              <a:t>exceeding</a:t>
            </a:r>
            <a:r>
              <a:rPr lang="it-IT" dirty="0" smtClean="0"/>
              <a:t> </a:t>
            </a:r>
            <a:r>
              <a:rPr lang="it-IT" dirty="0" err="1"/>
              <a:t>their</a:t>
            </a:r>
            <a:r>
              <a:rPr lang="it-IT" dirty="0"/>
              <a:t> design </a:t>
            </a:r>
            <a:r>
              <a:rPr lang="it-IT" dirty="0" err="1"/>
              <a:t>luminosities</a:t>
            </a:r>
            <a:r>
              <a:rPr lang="it-IT" dirty="0"/>
              <a:t>.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/>
              <a:t>of the </a:t>
            </a: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 smtClean="0"/>
              <a:t>important</a:t>
            </a:r>
            <a:r>
              <a:rPr lang="it-IT" b="1" dirty="0" smtClean="0"/>
              <a:t> </a:t>
            </a:r>
            <a:r>
              <a:rPr lang="it-IT" b="1" dirty="0" err="1" smtClean="0"/>
              <a:t>ingredients</a:t>
            </a:r>
            <a:r>
              <a:rPr lang="it-IT" b="1" dirty="0" smtClean="0"/>
              <a:t> </a:t>
            </a:r>
            <a:r>
              <a:rPr lang="it-IT" dirty="0"/>
              <a:t>to </a:t>
            </a:r>
            <a:r>
              <a:rPr lang="it-IT" dirty="0" err="1"/>
              <a:t>reach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smtClean="0"/>
              <a:t>	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/>
              <a:t>was</a:t>
            </a:r>
            <a:r>
              <a:rPr lang="it-IT" dirty="0"/>
              <a:t> the </a:t>
            </a:r>
            <a:r>
              <a:rPr lang="it-IT" b="1" dirty="0" err="1"/>
              <a:t>stable</a:t>
            </a:r>
            <a:r>
              <a:rPr lang="it-IT" b="1" dirty="0"/>
              <a:t> </a:t>
            </a:r>
            <a:r>
              <a:rPr lang="it-IT" b="1" dirty="0" err="1" smtClean="0"/>
              <a:t>collision</a:t>
            </a:r>
            <a:r>
              <a:rPr lang="it-IT" b="1" dirty="0" smtClean="0"/>
              <a:t> </a:t>
            </a:r>
            <a:r>
              <a:rPr lang="it-IT" b="1" dirty="0"/>
              <a:t>of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/>
              <a:t>intense </a:t>
            </a:r>
            <a:r>
              <a:rPr lang="it-IT" b="1" dirty="0" err="1"/>
              <a:t>multibunch</a:t>
            </a:r>
            <a:r>
              <a:rPr lang="it-IT" b="1" dirty="0"/>
              <a:t> </a:t>
            </a:r>
            <a:r>
              <a:rPr lang="it-IT" b="1" dirty="0" err="1"/>
              <a:t>beams</a:t>
            </a:r>
            <a:r>
              <a:rPr lang="it-IT" dirty="0" smtClean="0"/>
              <a:t>.</a:t>
            </a:r>
          </a:p>
          <a:p>
            <a:pPr algn="just" defTabSz="447675"/>
            <a:endParaRPr lang="it-IT" dirty="0" smtClean="0"/>
          </a:p>
          <a:p>
            <a:pPr algn="just" defTabSz="447675"/>
            <a:endParaRPr lang="it-IT" dirty="0" smtClean="0"/>
          </a:p>
          <a:p>
            <a:pPr algn="just" defTabSz="447675"/>
            <a:r>
              <a:rPr lang="it-IT" dirty="0" smtClean="0"/>
              <a:t>3-	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due to </a:t>
            </a:r>
            <a:r>
              <a:rPr lang="it-IT" b="1" dirty="0" err="1"/>
              <a:t>careful</a:t>
            </a:r>
            <a:r>
              <a:rPr lang="it-IT" b="1" dirty="0"/>
              <a:t> design </a:t>
            </a:r>
            <a:r>
              <a:rPr lang="it-IT" dirty="0"/>
              <a:t>of the </a:t>
            </a:r>
            <a:r>
              <a:rPr lang="it-IT" b="1" dirty="0" err="1"/>
              <a:t>low</a:t>
            </a:r>
            <a:r>
              <a:rPr lang="it-IT" b="1" dirty="0"/>
              <a:t> </a:t>
            </a:r>
            <a:r>
              <a:rPr lang="it-IT" b="1" dirty="0" err="1"/>
              <a:t>impedance</a:t>
            </a:r>
            <a:r>
              <a:rPr lang="it-IT" b="1" dirty="0"/>
              <a:t> </a:t>
            </a:r>
            <a:r>
              <a:rPr lang="it-IT" b="1" dirty="0" err="1"/>
              <a:t>vacuum</a:t>
            </a:r>
            <a:r>
              <a:rPr lang="it-IT" b="1" dirty="0"/>
              <a:t> </a:t>
            </a:r>
            <a:r>
              <a:rPr lang="it-IT" b="1" dirty="0" smtClean="0"/>
              <a:t>	</a:t>
            </a:r>
            <a:r>
              <a:rPr lang="it-IT" b="1" dirty="0" err="1" smtClean="0"/>
              <a:t>chambers</a:t>
            </a:r>
            <a:r>
              <a:rPr lang="it-IT" b="1" dirty="0" smtClean="0"/>
              <a:t> </a:t>
            </a:r>
            <a:r>
              <a:rPr lang="it-IT" b="1" dirty="0" err="1" smtClean="0"/>
              <a:t>components</a:t>
            </a:r>
            <a:r>
              <a:rPr lang="it-IT" b="1" dirty="0" smtClean="0"/>
              <a:t> </a:t>
            </a:r>
            <a:r>
              <a:rPr lang="it-IT" dirty="0" smtClean="0"/>
              <a:t>and </a:t>
            </a:r>
            <a:r>
              <a:rPr lang="it-IT" b="1" dirty="0" err="1" smtClean="0"/>
              <a:t>devices</a:t>
            </a:r>
            <a:r>
              <a:rPr lang="it-IT" b="1" dirty="0" smtClean="0"/>
              <a:t> to </a:t>
            </a:r>
            <a:r>
              <a:rPr lang="it-IT" b="1" dirty="0" err="1" smtClean="0"/>
              <a:t>cope</a:t>
            </a:r>
            <a:r>
              <a:rPr lang="it-IT" b="1" dirty="0" smtClean="0"/>
              <a:t> with </a:t>
            </a:r>
            <a:r>
              <a:rPr lang="it-IT" b="1" dirty="0" err="1" smtClean="0"/>
              <a:t>beam</a:t>
            </a:r>
            <a:r>
              <a:rPr lang="it-IT" b="1" dirty="0" smtClean="0"/>
              <a:t> </a:t>
            </a:r>
            <a:r>
              <a:rPr lang="it-IT" b="1" dirty="0" err="1"/>
              <a:t>instabilities</a:t>
            </a:r>
            <a:r>
              <a:rPr lang="it-IT" dirty="0"/>
              <a:t>. </a:t>
            </a:r>
            <a:endParaRPr lang="it-IT" dirty="0" smtClean="0"/>
          </a:p>
          <a:p>
            <a:pPr algn="just" defTabSz="447675"/>
            <a:endParaRPr lang="it-IT" dirty="0" smtClean="0"/>
          </a:p>
          <a:p>
            <a:pPr algn="just" defTabSz="447675"/>
            <a:endParaRPr lang="it-IT" dirty="0"/>
          </a:p>
          <a:p>
            <a:pPr algn="just" defTabSz="447675"/>
            <a:r>
              <a:rPr lang="it-IT" dirty="0" smtClean="0"/>
              <a:t>4-	The </a:t>
            </a:r>
            <a:r>
              <a:rPr lang="it-IT" dirty="0" err="1" smtClean="0"/>
              <a:t>proper</a:t>
            </a:r>
            <a:r>
              <a:rPr lang="it-IT" dirty="0" smtClean="0"/>
              <a:t> design of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machine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b="1" dirty="0" err="1" smtClean="0"/>
              <a:t>key</a:t>
            </a:r>
            <a:r>
              <a:rPr lang="it-IT" b="1" dirty="0" smtClean="0"/>
              <a:t> </a:t>
            </a:r>
            <a:r>
              <a:rPr lang="it-IT" b="1" dirty="0" err="1" smtClean="0"/>
              <a:t>issue</a:t>
            </a:r>
            <a:r>
              <a:rPr lang="it-IT" b="1" dirty="0" smtClean="0"/>
              <a:t> </a:t>
            </a:r>
            <a:r>
              <a:rPr lang="it-IT" dirty="0" smtClean="0"/>
              <a:t>for the 	</a:t>
            </a:r>
            <a:r>
              <a:rPr lang="it-IT" b="1" dirty="0" smtClean="0"/>
              <a:t>success of future </a:t>
            </a:r>
            <a:r>
              <a:rPr lang="it-IT" b="1" dirty="0" err="1"/>
              <a:t>particle</a:t>
            </a:r>
            <a:r>
              <a:rPr lang="it-IT" b="1" dirty="0"/>
              <a:t> </a:t>
            </a:r>
            <a:r>
              <a:rPr lang="it-IT" b="1" dirty="0" err="1" smtClean="0"/>
              <a:t>colliders</a:t>
            </a:r>
            <a:r>
              <a:rPr lang="it-IT" b="1" dirty="0" smtClean="0"/>
              <a:t>.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267744" y="269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cap="all" dirty="0" smtClean="0"/>
              <a:t>CONCLUSIONS</a:t>
            </a:r>
            <a:endParaRPr lang="en-US" sz="3200" cap="all" dirty="0"/>
          </a:p>
        </p:txBody>
      </p:sp>
      <p:sp>
        <p:nvSpPr>
          <p:cNvPr id="5" name="Rettangolo 4"/>
          <p:cNvSpPr/>
          <p:nvPr/>
        </p:nvSpPr>
        <p:spPr>
          <a:xfrm>
            <a:off x="2331132" y="412585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cap="all" dirty="0" smtClean="0">
                <a:solidFill>
                  <a:srgbClr val="0070C0"/>
                </a:solidFill>
              </a:rPr>
              <a:t>THANKS TO</a:t>
            </a:r>
            <a:endParaRPr lang="en-US" sz="3200" cap="all" dirty="0">
              <a:solidFill>
                <a:srgbClr val="0070C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569887" y="4710628"/>
            <a:ext cx="609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smtClean="0">
                <a:solidFill>
                  <a:srgbClr val="0070C0"/>
                </a:solidFill>
              </a:rPr>
              <a:t>M. </a:t>
            </a:r>
            <a:r>
              <a:rPr lang="it-IT" i="1" dirty="0" err="1" smtClean="0">
                <a:solidFill>
                  <a:srgbClr val="0070C0"/>
                </a:solidFill>
              </a:rPr>
              <a:t>Zobov</a:t>
            </a:r>
            <a:r>
              <a:rPr lang="it-IT" i="1" dirty="0" smtClean="0">
                <a:solidFill>
                  <a:srgbClr val="0070C0"/>
                </a:solidFill>
              </a:rPr>
              <a:t> and M. Migliorati </a:t>
            </a:r>
          </a:p>
          <a:p>
            <a:pPr algn="ctr"/>
            <a:endParaRPr lang="it-IT" i="1" dirty="0">
              <a:solidFill>
                <a:srgbClr val="0070C0"/>
              </a:solidFill>
            </a:endParaRPr>
          </a:p>
          <a:p>
            <a:pPr algn="ctr"/>
            <a:r>
              <a:rPr lang="it-IT" i="1" dirty="0" err="1" smtClean="0">
                <a:solidFill>
                  <a:srgbClr val="0070C0"/>
                </a:solidFill>
              </a:rPr>
              <a:t>All</a:t>
            </a:r>
            <a:r>
              <a:rPr lang="it-IT" i="1" dirty="0" smtClean="0">
                <a:solidFill>
                  <a:srgbClr val="0070C0"/>
                </a:solidFill>
              </a:rPr>
              <a:t> the </a:t>
            </a:r>
            <a:r>
              <a:rPr lang="it-IT" i="1" dirty="0" err="1" smtClean="0">
                <a:solidFill>
                  <a:srgbClr val="0070C0"/>
                </a:solidFill>
              </a:rPr>
              <a:t>authors</a:t>
            </a:r>
            <a:r>
              <a:rPr lang="it-IT" i="1" dirty="0" smtClean="0">
                <a:solidFill>
                  <a:srgbClr val="0070C0"/>
                </a:solidFill>
              </a:rPr>
              <a:t> from </a:t>
            </a:r>
            <a:r>
              <a:rPr lang="it-IT" i="1" dirty="0" err="1" smtClean="0">
                <a:solidFill>
                  <a:srgbClr val="0070C0"/>
                </a:solidFill>
              </a:rPr>
              <a:t>whom</a:t>
            </a:r>
            <a:r>
              <a:rPr lang="it-IT" i="1" dirty="0" smtClean="0">
                <a:solidFill>
                  <a:srgbClr val="0070C0"/>
                </a:solidFill>
              </a:rPr>
              <a:t> I </a:t>
            </a:r>
            <a:r>
              <a:rPr lang="it-IT" i="1" dirty="0" err="1" smtClean="0">
                <a:solidFill>
                  <a:srgbClr val="0070C0"/>
                </a:solidFill>
              </a:rPr>
              <a:t>took</a:t>
            </a:r>
            <a:r>
              <a:rPr lang="it-IT" i="1" dirty="0" smtClean="0">
                <a:solidFill>
                  <a:srgbClr val="0070C0"/>
                </a:solidFill>
              </a:rPr>
              <a:t> </a:t>
            </a:r>
            <a:r>
              <a:rPr lang="it-IT" i="1" dirty="0" err="1" smtClean="0">
                <a:solidFill>
                  <a:srgbClr val="0070C0"/>
                </a:solidFill>
              </a:rPr>
              <a:t>pictures</a:t>
            </a:r>
            <a:r>
              <a:rPr lang="it-IT" i="1" dirty="0" smtClean="0">
                <a:solidFill>
                  <a:srgbClr val="0070C0"/>
                </a:solidFill>
              </a:rPr>
              <a:t>, plots, </a:t>
            </a:r>
            <a:r>
              <a:rPr lang="it-IT" i="1" dirty="0" err="1" smtClean="0">
                <a:solidFill>
                  <a:srgbClr val="0070C0"/>
                </a:solidFill>
              </a:rPr>
              <a:t>informations</a:t>
            </a:r>
            <a:r>
              <a:rPr lang="it-IT" dirty="0" smtClean="0">
                <a:solidFill>
                  <a:srgbClr val="0070C0"/>
                </a:solidFill>
              </a:rPr>
              <a:t>…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51621" y="6093296"/>
            <a:ext cx="51310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AND YOU FOR YOUR ATTENTION!</a:t>
            </a:r>
            <a:endParaRPr lang="it-IT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903013"/>
            <a:ext cx="89959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75"/>
            <a:r>
              <a:rPr lang="it-IT" sz="2400" dirty="0" smtClean="0"/>
              <a:t>1)	</a:t>
            </a:r>
            <a:r>
              <a:rPr lang="it-IT" sz="2400" b="1" dirty="0" err="1" smtClean="0"/>
              <a:t>Effects</a:t>
            </a:r>
            <a:r>
              <a:rPr lang="it-IT" sz="2400" dirty="0" smtClean="0"/>
              <a:t> of high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current</a:t>
            </a:r>
            <a:r>
              <a:rPr lang="it-IT" sz="2400" dirty="0" smtClean="0"/>
              <a:t> </a:t>
            </a:r>
            <a:r>
              <a:rPr lang="it-IT" sz="2400" dirty="0"/>
              <a:t>on</a:t>
            </a:r>
            <a:r>
              <a:rPr lang="it-IT" sz="2400" dirty="0" smtClean="0"/>
              <a:t>:</a:t>
            </a:r>
          </a:p>
          <a:p>
            <a:endParaRPr lang="en-US" sz="2000" dirty="0" smtClean="0"/>
          </a:p>
          <a:p>
            <a:r>
              <a:rPr lang="en-US" sz="2000" i="1" dirty="0" smtClean="0"/>
              <a:t>		-beam stability and beam properties</a:t>
            </a:r>
          </a:p>
          <a:p>
            <a:r>
              <a:rPr lang="en-US" sz="2000" i="1" dirty="0" smtClean="0"/>
              <a:t>		-accelerator components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 defTabSz="447675">
              <a:buAutoNum type="arabicParenR" startAt="2"/>
            </a:pPr>
            <a:r>
              <a:rPr lang="en-US" sz="2400" b="1" dirty="0" smtClean="0"/>
              <a:t>Design criteria </a:t>
            </a:r>
            <a:r>
              <a:rPr lang="en-US" sz="2400" dirty="0" smtClean="0"/>
              <a:t>(and examples) of particle accelerator components for high beam current operation:</a:t>
            </a:r>
          </a:p>
          <a:p>
            <a:pPr defTabSz="447675"/>
            <a:endParaRPr lang="en-US" sz="2400" dirty="0" smtClean="0"/>
          </a:p>
          <a:p>
            <a:pPr defTabSz="447675"/>
            <a:r>
              <a:rPr lang="en-US" sz="2000" i="1" dirty="0" smtClean="0"/>
              <a:t>				cavities, kickers, scrapers, bellows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r>
              <a:rPr lang="en-US" sz="2400" dirty="0" smtClean="0"/>
              <a:t>Design of particle accelerators components to </a:t>
            </a:r>
            <a:r>
              <a:rPr lang="en-US" sz="2400" b="1" dirty="0" smtClean="0"/>
              <a:t>control beam instabilities</a:t>
            </a:r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endParaRPr lang="it-IT" sz="2400" dirty="0"/>
          </a:p>
          <a:p>
            <a:pPr lvl="2">
              <a:tabLst>
                <a:tab pos="447675" algn="l"/>
              </a:tabLst>
            </a:pPr>
            <a:r>
              <a:rPr lang="it-IT" sz="2000" dirty="0" smtClean="0"/>
              <a:t>	-</a:t>
            </a:r>
            <a:r>
              <a:rPr lang="it-IT" sz="2000" i="1" dirty="0" err="1" smtClean="0"/>
              <a:t>feedbacks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kickers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electrodes</a:t>
            </a:r>
            <a:r>
              <a:rPr lang="it-IT" sz="2000" i="1" dirty="0" smtClean="0"/>
              <a:t> for e-</a:t>
            </a:r>
            <a:r>
              <a:rPr lang="it-IT" sz="2000" i="1" dirty="0" err="1" smtClean="0"/>
              <a:t>cloud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suppression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chamber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geometries</a:t>
            </a:r>
            <a:r>
              <a:rPr lang="it-IT" sz="2000" i="1" dirty="0" smtClean="0"/>
              <a:t>, </a:t>
            </a:r>
            <a:r>
              <a:rPr lang="it-IT" sz="2000" i="1" dirty="0" err="1" smtClean="0"/>
              <a:t>treatments</a:t>
            </a:r>
            <a:r>
              <a:rPr lang="it-IT" sz="2000" i="1" dirty="0" smtClean="0"/>
              <a:t>,… </a:t>
            </a:r>
            <a:endParaRPr lang="it-IT" sz="2000" i="1" dirty="0"/>
          </a:p>
        </p:txBody>
      </p:sp>
      <p:sp>
        <p:nvSpPr>
          <p:cNvPr id="3" name="Rettangolo 2"/>
          <p:cNvSpPr/>
          <p:nvPr/>
        </p:nvSpPr>
        <p:spPr>
          <a:xfrm>
            <a:off x="44825" y="903012"/>
            <a:ext cx="5853952" cy="1436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509554" y="137831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OUTLINE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5762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48526" y="1713595"/>
            <a:ext cx="966418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Heating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48526" y="3011885"/>
            <a:ext cx="1189493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Discharges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48526" y="4494841"/>
            <a:ext cx="1246880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Instabilities</a:t>
            </a:r>
            <a:endParaRPr lang="it-IT" dirty="0"/>
          </a:p>
        </p:txBody>
      </p:sp>
      <p:cxnSp>
        <p:nvCxnSpPr>
          <p:cNvPr id="7" name="Connettore 2 6"/>
          <p:cNvCxnSpPr>
            <a:stCxn id="30" idx="3"/>
            <a:endCxn id="3" idx="1"/>
          </p:cNvCxnSpPr>
          <p:nvPr/>
        </p:nvCxnSpPr>
        <p:spPr>
          <a:xfrm flipV="1">
            <a:off x="1959581" y="1898261"/>
            <a:ext cx="1988945" cy="696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30" idx="3"/>
            <a:endCxn id="4" idx="1"/>
          </p:cNvCxnSpPr>
          <p:nvPr/>
        </p:nvCxnSpPr>
        <p:spPr>
          <a:xfrm>
            <a:off x="1959581" y="1967920"/>
            <a:ext cx="1988945" cy="1228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31" idx="3"/>
            <a:endCxn id="4" idx="1"/>
          </p:cNvCxnSpPr>
          <p:nvPr/>
        </p:nvCxnSpPr>
        <p:spPr>
          <a:xfrm flipV="1">
            <a:off x="2107382" y="3196551"/>
            <a:ext cx="1841144" cy="4113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1" idx="3"/>
            <a:endCxn id="3" idx="1"/>
          </p:cNvCxnSpPr>
          <p:nvPr/>
        </p:nvCxnSpPr>
        <p:spPr>
          <a:xfrm flipV="1">
            <a:off x="2107382" y="1898261"/>
            <a:ext cx="1841144" cy="17096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31" idx="3"/>
            <a:endCxn id="5" idx="1"/>
          </p:cNvCxnSpPr>
          <p:nvPr/>
        </p:nvCxnSpPr>
        <p:spPr>
          <a:xfrm>
            <a:off x="2107382" y="3607931"/>
            <a:ext cx="1841144" cy="10715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32" idx="3"/>
            <a:endCxn id="3" idx="1"/>
          </p:cNvCxnSpPr>
          <p:nvPr/>
        </p:nvCxnSpPr>
        <p:spPr>
          <a:xfrm flipV="1">
            <a:off x="1629869" y="1898261"/>
            <a:ext cx="2318657" cy="321118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0" y="752475"/>
            <a:ext cx="43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High </a:t>
            </a:r>
            <a:r>
              <a:rPr lang="it-IT" b="1" dirty="0" err="1" smtClean="0"/>
              <a:t>intensity</a:t>
            </a:r>
            <a:r>
              <a:rPr lang="it-IT" b="1" dirty="0" smtClean="0"/>
              <a:t> </a:t>
            </a:r>
            <a:r>
              <a:rPr lang="it-IT" b="1" dirty="0" err="1" smtClean="0"/>
              <a:t>particle</a:t>
            </a:r>
            <a:r>
              <a:rPr lang="it-IT" b="1" dirty="0" smtClean="0"/>
              <a:t> </a:t>
            </a:r>
            <a:r>
              <a:rPr lang="it-IT" b="1" dirty="0" err="1" smtClean="0"/>
              <a:t>beams</a:t>
            </a:r>
            <a:r>
              <a:rPr lang="it-IT" b="1" dirty="0" smtClean="0"/>
              <a:t> </a:t>
            </a:r>
            <a:r>
              <a:rPr lang="it-IT" dirty="0" smtClean="0"/>
              <a:t>are source of: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191798" y="1506255"/>
            <a:ext cx="1767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Pulsed (RF) currents</a:t>
            </a:r>
            <a:r>
              <a:rPr lang="en-US" dirty="0" smtClean="0"/>
              <a:t> on the pipe surfaces 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91797" y="3007766"/>
            <a:ext cx="1915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/>
              <a:t>Wakefields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beam-accelerator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interaction</a:t>
            </a:r>
            <a:r>
              <a:rPr lang="it-IT" dirty="0" smtClean="0"/>
              <a:t>)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191798" y="4786276"/>
            <a:ext cx="1438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synchrotron radiation</a:t>
            </a:r>
          </a:p>
        </p:txBody>
      </p:sp>
      <p:sp>
        <p:nvSpPr>
          <p:cNvPr id="52" name="Rettangolo 51"/>
          <p:cNvSpPr/>
          <p:nvPr/>
        </p:nvSpPr>
        <p:spPr>
          <a:xfrm>
            <a:off x="191798" y="5964622"/>
            <a:ext cx="232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Electron </a:t>
            </a:r>
            <a:r>
              <a:rPr lang="it-IT" b="1" dirty="0" err="1" smtClean="0"/>
              <a:t>clouds</a:t>
            </a:r>
            <a:r>
              <a:rPr lang="it-IT" b="1" dirty="0" smtClean="0"/>
              <a:t> </a:t>
            </a:r>
            <a:r>
              <a:rPr lang="it-IT" dirty="0" smtClean="0"/>
              <a:t>(from positive </a:t>
            </a:r>
            <a:r>
              <a:rPr lang="it-IT" dirty="0" err="1" smtClean="0"/>
              <a:t>charges</a:t>
            </a:r>
            <a:r>
              <a:rPr lang="it-IT" dirty="0" smtClean="0"/>
              <a:t>)</a:t>
            </a:r>
          </a:p>
        </p:txBody>
      </p:sp>
      <p:cxnSp>
        <p:nvCxnSpPr>
          <p:cNvPr id="54" name="Connettore 2 53"/>
          <p:cNvCxnSpPr>
            <a:stCxn id="52" idx="3"/>
            <a:endCxn id="5" idx="1"/>
          </p:cNvCxnSpPr>
          <p:nvPr/>
        </p:nvCxnSpPr>
        <p:spPr>
          <a:xfrm flipV="1">
            <a:off x="2519082" y="4679507"/>
            <a:ext cx="1429444" cy="160828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286500" y="0"/>
            <a:ext cx="6253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7675"/>
            <a:r>
              <a:rPr lang="it-IT" sz="3600" b="1" cap="all" dirty="0" smtClean="0"/>
              <a:t>high </a:t>
            </a:r>
            <a:r>
              <a:rPr lang="it-IT" sz="3600" b="1" cap="all" dirty="0" err="1" smtClean="0"/>
              <a:t>beam</a:t>
            </a:r>
            <a:r>
              <a:rPr lang="it-IT" sz="3600" b="1" cap="all" dirty="0" smtClean="0"/>
              <a:t> </a:t>
            </a:r>
            <a:r>
              <a:rPr lang="it-IT" sz="3600" b="1" cap="all" dirty="0" err="1"/>
              <a:t>current</a:t>
            </a:r>
            <a:r>
              <a:rPr lang="it-IT" sz="3600" b="1" cap="all" dirty="0"/>
              <a:t> </a:t>
            </a:r>
            <a:r>
              <a:rPr lang="it-IT" sz="3600" b="1" cap="all" dirty="0" smtClean="0"/>
              <a:t>EFFECTS</a:t>
            </a:r>
            <a:endParaRPr lang="it-IT" sz="3600" b="1" cap="all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3948526" y="5691742"/>
            <a:ext cx="1657670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Degradation</a:t>
            </a:r>
            <a:r>
              <a:rPr lang="it-IT" dirty="0" smtClean="0"/>
              <a:t> of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quality</a:t>
            </a:r>
            <a:endParaRPr lang="it-IT" dirty="0"/>
          </a:p>
        </p:txBody>
      </p:sp>
      <p:cxnSp>
        <p:nvCxnSpPr>
          <p:cNvPr id="44" name="Connettore 2 43"/>
          <p:cNvCxnSpPr>
            <a:stCxn id="52" idx="3"/>
            <a:endCxn id="43" idx="1"/>
          </p:cNvCxnSpPr>
          <p:nvPr/>
        </p:nvCxnSpPr>
        <p:spPr>
          <a:xfrm flipV="1">
            <a:off x="2519082" y="6014908"/>
            <a:ext cx="1429444" cy="2728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31" idx="3"/>
            <a:endCxn id="43" idx="1"/>
          </p:cNvCxnSpPr>
          <p:nvPr/>
        </p:nvCxnSpPr>
        <p:spPr>
          <a:xfrm>
            <a:off x="2107382" y="3607931"/>
            <a:ext cx="1841144" cy="24069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600" y="715737"/>
            <a:ext cx="914359" cy="625922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3"/>
          <a:srcRect t="1" r="48359" b="775"/>
          <a:stretch/>
        </p:blipFill>
        <p:spPr>
          <a:xfrm>
            <a:off x="6199397" y="1008328"/>
            <a:ext cx="1271981" cy="402692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96838"/>
            <a:ext cx="2902747" cy="2035940"/>
          </a:xfrm>
          <a:prstGeom prst="rect">
            <a:avLst/>
          </a:prstGeom>
        </p:spPr>
      </p:pic>
      <p:cxnSp>
        <p:nvCxnSpPr>
          <p:cNvPr id="53" name="Connettore 2 52"/>
          <p:cNvCxnSpPr/>
          <p:nvPr/>
        </p:nvCxnSpPr>
        <p:spPr>
          <a:xfrm>
            <a:off x="6308991" y="908720"/>
            <a:ext cx="10488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6582395" y="512002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wall</a:t>
            </a:r>
            <a:endParaRPr lang="en-US" i="1" baseline="-25000" dirty="0"/>
          </a:p>
        </p:txBody>
      </p:sp>
      <p:sp>
        <p:nvSpPr>
          <p:cNvPr id="56" name="Rettangolo 55"/>
          <p:cNvSpPr/>
          <p:nvPr/>
        </p:nvSpPr>
        <p:spPr>
          <a:xfrm>
            <a:off x="7850370" y="1803526"/>
            <a:ext cx="13434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Sasha </a:t>
            </a:r>
            <a:r>
              <a:rPr lang="en-US" sz="900" i="1" dirty="0" err="1"/>
              <a:t>Novokhatski</a:t>
            </a:r>
            <a:r>
              <a:rPr lang="en-US" sz="900" i="1" dirty="0"/>
              <a:t>, Mini Workshop, Diamond, January 30, 2013</a:t>
            </a:r>
            <a:endParaRPr lang="en-US" sz="900" dirty="0"/>
          </a:p>
        </p:txBody>
      </p:sp>
      <p:grpSp>
        <p:nvGrpSpPr>
          <p:cNvPr id="79" name="Gruppo 78"/>
          <p:cNvGrpSpPr/>
          <p:nvPr/>
        </p:nvGrpSpPr>
        <p:grpSpPr>
          <a:xfrm>
            <a:off x="4499992" y="2132856"/>
            <a:ext cx="1623633" cy="620241"/>
            <a:chOff x="4499992" y="2132856"/>
            <a:chExt cx="1623633" cy="620241"/>
          </a:xfrm>
        </p:grpSpPr>
        <p:cxnSp>
          <p:nvCxnSpPr>
            <p:cNvPr id="65" name="Connettore diritto 64"/>
            <p:cNvCxnSpPr/>
            <p:nvPr/>
          </p:nvCxnSpPr>
          <p:spPr>
            <a:xfrm>
              <a:off x="4499992" y="2753096"/>
              <a:ext cx="8640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66"/>
            <p:cNvCxnSpPr/>
            <p:nvPr/>
          </p:nvCxnSpPr>
          <p:spPr>
            <a:xfrm flipV="1">
              <a:off x="5364088" y="2132856"/>
              <a:ext cx="0" cy="6202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/>
            <p:cNvCxnSpPr/>
            <p:nvPr/>
          </p:nvCxnSpPr>
          <p:spPr>
            <a:xfrm flipV="1">
              <a:off x="5364088" y="2132856"/>
              <a:ext cx="425581" cy="91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/>
            <p:cNvCxnSpPr/>
            <p:nvPr/>
          </p:nvCxnSpPr>
          <p:spPr>
            <a:xfrm>
              <a:off x="5789669" y="2132856"/>
              <a:ext cx="0" cy="6202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/>
            <p:cNvCxnSpPr/>
            <p:nvPr/>
          </p:nvCxnSpPr>
          <p:spPr>
            <a:xfrm>
              <a:off x="5789669" y="2753096"/>
              <a:ext cx="33395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Connettore 2 79"/>
          <p:cNvCxnSpPr/>
          <p:nvPr/>
        </p:nvCxnSpPr>
        <p:spPr>
          <a:xfrm>
            <a:off x="4205626" y="2625332"/>
            <a:ext cx="10488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sellaDiTesto 80"/>
          <p:cNvSpPr txBox="1"/>
          <p:nvPr/>
        </p:nvSpPr>
        <p:spPr>
          <a:xfrm>
            <a:off x="4453768" y="225567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wall</a:t>
            </a:r>
            <a:endParaRPr lang="en-US" i="1" baseline="-25000" dirty="0"/>
          </a:p>
        </p:txBody>
      </p:sp>
      <p:sp>
        <p:nvSpPr>
          <p:cNvPr id="83" name="Arco 82"/>
          <p:cNvSpPr/>
          <p:nvPr/>
        </p:nvSpPr>
        <p:spPr>
          <a:xfrm rot="10800000">
            <a:off x="5385055" y="2645037"/>
            <a:ext cx="376532" cy="245451"/>
          </a:xfrm>
          <a:prstGeom prst="arc">
            <a:avLst>
              <a:gd name="adj1" fmla="val 11122126"/>
              <a:gd name="adj2" fmla="val 20981735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asellaDiTesto 83"/>
          <p:cNvSpPr txBox="1"/>
          <p:nvPr/>
        </p:nvSpPr>
        <p:spPr>
          <a:xfrm>
            <a:off x="5382329" y="2846337"/>
            <a:ext cx="52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i="1" baseline="-25000" dirty="0" err="1" smtClean="0"/>
              <a:t>gap</a:t>
            </a:r>
            <a:endParaRPr lang="en-US" i="1" baseline="-25000" dirty="0"/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4095127"/>
            <a:ext cx="1395127" cy="53298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143" y="4800199"/>
            <a:ext cx="1397375" cy="442987"/>
          </a:xfrm>
          <a:prstGeom prst="rect">
            <a:avLst/>
          </a:prstGeom>
        </p:spPr>
      </p:pic>
      <p:pic>
        <p:nvPicPr>
          <p:cNvPr id="88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01" b="48163"/>
          <a:stretch/>
        </p:blipFill>
        <p:spPr>
          <a:xfrm>
            <a:off x="6787290" y="4216122"/>
            <a:ext cx="2343418" cy="93747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6123625" y="5691742"/>
            <a:ext cx="536607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7584766" y="5606359"/>
            <a:ext cx="536607" cy="1707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6226462" y="6186017"/>
            <a:ext cx="330926" cy="444141"/>
          </a:xfrm>
          <a:custGeom>
            <a:avLst/>
            <a:gdLst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1 h 444141"/>
              <a:gd name="connsiteX1" fmla="*/ 165463 w 330926"/>
              <a:gd name="connsiteY1" fmla="*/ 4 h 444141"/>
              <a:gd name="connsiteX2" fmla="*/ 330926 w 330926"/>
              <a:gd name="connsiteY2" fmla="*/ 435432 h 44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6" h="444141">
                <a:moveTo>
                  <a:pt x="0" y="444141"/>
                </a:moveTo>
                <a:cubicBezTo>
                  <a:pt x="102779" y="443778"/>
                  <a:pt x="110309" y="1455"/>
                  <a:pt x="165463" y="4"/>
                </a:cubicBezTo>
                <a:cubicBezTo>
                  <a:pt x="220617" y="-1448"/>
                  <a:pt x="199571" y="436067"/>
                  <a:pt x="330926" y="435432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igura a mano libera 48"/>
          <p:cNvSpPr/>
          <p:nvPr/>
        </p:nvSpPr>
        <p:spPr>
          <a:xfrm>
            <a:off x="7635271" y="6191732"/>
            <a:ext cx="540655" cy="438426"/>
          </a:xfrm>
          <a:custGeom>
            <a:avLst/>
            <a:gdLst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4 h 444144"/>
              <a:gd name="connsiteX1" fmla="*/ 165463 w 330926"/>
              <a:gd name="connsiteY1" fmla="*/ 7 h 444144"/>
              <a:gd name="connsiteX2" fmla="*/ 330926 w 330926"/>
              <a:gd name="connsiteY2" fmla="*/ 435435 h 444144"/>
              <a:gd name="connsiteX0" fmla="*/ 0 w 330926"/>
              <a:gd name="connsiteY0" fmla="*/ 444141 h 444141"/>
              <a:gd name="connsiteX1" fmla="*/ 165463 w 330926"/>
              <a:gd name="connsiteY1" fmla="*/ 4 h 444141"/>
              <a:gd name="connsiteX2" fmla="*/ 330926 w 330926"/>
              <a:gd name="connsiteY2" fmla="*/ 435432 h 444141"/>
              <a:gd name="connsiteX0" fmla="*/ 0 w 330926"/>
              <a:gd name="connsiteY0" fmla="*/ 438426 h 438426"/>
              <a:gd name="connsiteX1" fmla="*/ 99000 w 330926"/>
              <a:gd name="connsiteY1" fmla="*/ 4 h 438426"/>
              <a:gd name="connsiteX2" fmla="*/ 330926 w 330926"/>
              <a:gd name="connsiteY2" fmla="*/ 429717 h 43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6" h="438426">
                <a:moveTo>
                  <a:pt x="0" y="438426"/>
                </a:moveTo>
                <a:cubicBezTo>
                  <a:pt x="102779" y="438063"/>
                  <a:pt x="43846" y="1455"/>
                  <a:pt x="99000" y="4"/>
                </a:cubicBezTo>
                <a:cubicBezTo>
                  <a:pt x="154154" y="-1448"/>
                  <a:pt x="199571" y="430352"/>
                  <a:pt x="330926" y="429717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endCxn id="6" idx="0"/>
          </p:cNvCxnSpPr>
          <p:nvPr/>
        </p:nvCxnSpPr>
        <p:spPr>
          <a:xfrm>
            <a:off x="6391927" y="5473335"/>
            <a:ext cx="2" cy="21840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6391925" y="5737461"/>
            <a:ext cx="2" cy="21840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463703" y="5298981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 panose="05050102010706020507" pitchFamily="18" charset="2"/>
              </a:rPr>
              <a:t></a:t>
            </a:r>
            <a:r>
              <a:rPr lang="it-IT" baseline="-25000" dirty="0" smtClean="0">
                <a:sym typeface="Symbol" panose="05050102010706020507" pitchFamily="18" charset="2"/>
              </a:rPr>
              <a:t>y</a:t>
            </a:r>
            <a:endParaRPr lang="it-IT" baseline="-250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6020959" y="6406045"/>
            <a:ext cx="28803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flipH="1" flipV="1">
            <a:off x="6463514" y="6402910"/>
            <a:ext cx="277525" cy="313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6515383" y="606527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 panose="05050102010706020507" pitchFamily="18" charset="2"/>
              </a:rPr>
              <a:t></a:t>
            </a:r>
            <a:r>
              <a:rPr lang="it-IT" baseline="-25000" dirty="0" smtClean="0">
                <a:sym typeface="Symbol" panose="05050102010706020507" pitchFamily="18" charset="2"/>
              </a:rPr>
              <a:t>z</a:t>
            </a:r>
            <a:endParaRPr lang="it-IT" baseline="-25000" dirty="0"/>
          </a:p>
        </p:txBody>
      </p:sp>
      <p:sp>
        <p:nvSpPr>
          <p:cNvPr id="25" name="Freccia a destra 24"/>
          <p:cNvSpPr/>
          <p:nvPr/>
        </p:nvSpPr>
        <p:spPr>
          <a:xfrm>
            <a:off x="6977119" y="5881333"/>
            <a:ext cx="543881" cy="304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392" y="964019"/>
            <a:ext cx="1415577" cy="4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0" grpId="0"/>
      <p:bldP spid="31" grpId="0"/>
      <p:bldP spid="32" grpId="0"/>
      <p:bldP spid="52" grpId="0"/>
      <p:bldP spid="43" grpId="0" animBg="1"/>
      <p:bldP spid="55" grpId="0"/>
      <p:bldP spid="56" grpId="0"/>
      <p:bldP spid="81" grpId="0"/>
      <p:bldP spid="83" grpId="0" animBg="1"/>
      <p:bldP spid="84" grpId="0"/>
      <p:bldP spid="6" grpId="0" animBg="1"/>
      <p:bldP spid="48" grpId="0" animBg="1"/>
      <p:bldP spid="8" grpId="0" animBg="1"/>
      <p:bldP spid="49" grpId="0" animBg="1"/>
      <p:bldP spid="18" grpId="0"/>
      <p:bldP spid="59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53" y="459435"/>
            <a:ext cx="3426611" cy="27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48526" y="1713595"/>
            <a:ext cx="966418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Heating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7" name="Connettore 2 6"/>
          <p:cNvCxnSpPr>
            <a:stCxn id="30" idx="3"/>
            <a:endCxn id="3" idx="1"/>
          </p:cNvCxnSpPr>
          <p:nvPr/>
        </p:nvCxnSpPr>
        <p:spPr>
          <a:xfrm flipV="1">
            <a:off x="1959581" y="1898261"/>
            <a:ext cx="1988945" cy="696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1" idx="3"/>
            <a:endCxn id="3" idx="1"/>
          </p:cNvCxnSpPr>
          <p:nvPr/>
        </p:nvCxnSpPr>
        <p:spPr>
          <a:xfrm flipV="1">
            <a:off x="2107382" y="1898261"/>
            <a:ext cx="1841144" cy="17096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0" y="752475"/>
            <a:ext cx="4293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High </a:t>
            </a:r>
            <a:r>
              <a:rPr lang="it-IT" b="1" dirty="0" err="1" smtClean="0"/>
              <a:t>intensity</a:t>
            </a:r>
            <a:r>
              <a:rPr lang="it-IT" b="1" dirty="0" smtClean="0"/>
              <a:t> </a:t>
            </a:r>
            <a:r>
              <a:rPr lang="it-IT" b="1" dirty="0" err="1" smtClean="0"/>
              <a:t>particle</a:t>
            </a:r>
            <a:r>
              <a:rPr lang="it-IT" b="1" dirty="0" smtClean="0"/>
              <a:t> </a:t>
            </a:r>
            <a:r>
              <a:rPr lang="it-IT" b="1" dirty="0" err="1" smtClean="0"/>
              <a:t>beams</a:t>
            </a:r>
            <a:r>
              <a:rPr lang="it-IT" dirty="0" smtClean="0"/>
              <a:t> are source of: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191798" y="1506255"/>
            <a:ext cx="1767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Pulsed (RF) currents</a:t>
            </a:r>
            <a:r>
              <a:rPr lang="en-US" dirty="0" smtClean="0"/>
              <a:t> on the pipe surfaces 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91797" y="3007766"/>
            <a:ext cx="1915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/>
              <a:t>Wakefields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beam-accelerator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interaction</a:t>
            </a:r>
            <a:r>
              <a:rPr lang="it-IT" dirty="0" smtClean="0"/>
              <a:t>)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137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7675"/>
            <a:r>
              <a:rPr lang="it-IT" sz="2800" b="1" cap="all" dirty="0"/>
              <a:t>high </a:t>
            </a:r>
            <a:r>
              <a:rPr lang="it-IT" sz="2800" b="1" cap="all" dirty="0" err="1" smtClean="0"/>
              <a:t>current</a:t>
            </a:r>
            <a:r>
              <a:rPr lang="it-IT" sz="2800" b="1" cap="all" dirty="0" smtClean="0"/>
              <a:t> EFFECTS: DAMAGES OF COMPONENTS (1/2)</a:t>
            </a:r>
            <a:endParaRPr lang="it-IT" sz="2800" b="1" cap="all" dirty="0"/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155" y="5457217"/>
            <a:ext cx="3107593" cy="1156886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6093288" y="5149440"/>
            <a:ext cx="2810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RF fingers damage due to HOMs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251275"/>
            <a:ext cx="2064844" cy="191363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5" y="4293096"/>
            <a:ext cx="3960543" cy="208847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064068" y="3212975"/>
            <a:ext cx="1799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/>
              <a:t>The </a:t>
            </a:r>
            <a:r>
              <a:rPr lang="it-IT" sz="1200" b="1" dirty="0" err="1" smtClean="0"/>
              <a:t>beam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spectrum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lines</a:t>
            </a:r>
            <a:r>
              <a:rPr lang="it-IT" sz="1200" b="1" dirty="0" smtClean="0"/>
              <a:t> </a:t>
            </a:r>
            <a:r>
              <a:rPr lang="it-IT" sz="1200" dirty="0" err="1" smtClean="0"/>
              <a:t>coupled</a:t>
            </a:r>
            <a:r>
              <a:rPr lang="it-IT" sz="1200" dirty="0" smtClean="0"/>
              <a:t> with the </a:t>
            </a:r>
            <a:r>
              <a:rPr lang="it-IT" sz="1200" b="1" dirty="0" err="1" smtClean="0"/>
              <a:t>beam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coupling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impedance</a:t>
            </a:r>
            <a:r>
              <a:rPr lang="it-IT" sz="1200" b="1" dirty="0" smtClean="0"/>
              <a:t> </a:t>
            </a:r>
            <a:r>
              <a:rPr lang="it-IT" sz="1200" dirty="0" smtClean="0"/>
              <a:t>of an HOM </a:t>
            </a:r>
            <a:r>
              <a:rPr lang="it-IT" sz="1200" dirty="0" err="1" smtClean="0"/>
              <a:t>trapped</a:t>
            </a:r>
            <a:r>
              <a:rPr lang="it-IT" sz="1200" dirty="0" smtClean="0"/>
              <a:t> in a </a:t>
            </a:r>
            <a:r>
              <a:rPr lang="it-IT" sz="1200" dirty="0" err="1" smtClean="0"/>
              <a:t>device</a:t>
            </a:r>
            <a:r>
              <a:rPr lang="it-IT" sz="1200" dirty="0" smtClean="0"/>
              <a:t> cause an </a:t>
            </a:r>
            <a:r>
              <a:rPr lang="it-IT" sz="1200" dirty="0" err="1" smtClean="0"/>
              <a:t>heating</a:t>
            </a:r>
            <a:r>
              <a:rPr lang="it-IT" sz="1200" dirty="0" smtClean="0"/>
              <a:t> </a:t>
            </a:r>
            <a:r>
              <a:rPr lang="it-IT" sz="1200" dirty="0" err="1" smtClean="0"/>
              <a:t>proportional</a:t>
            </a:r>
            <a:r>
              <a:rPr lang="it-IT" sz="1200" dirty="0" smtClean="0"/>
              <a:t> to the </a:t>
            </a:r>
            <a:r>
              <a:rPr lang="it-IT" sz="1200" dirty="0" err="1" smtClean="0"/>
              <a:t>beam</a:t>
            </a:r>
            <a:r>
              <a:rPr lang="it-IT" sz="1200" dirty="0" smtClean="0"/>
              <a:t> </a:t>
            </a:r>
            <a:r>
              <a:rPr lang="it-IT" sz="1200" dirty="0" err="1" smtClean="0"/>
              <a:t>coupling</a:t>
            </a:r>
            <a:r>
              <a:rPr lang="it-IT" sz="1200" dirty="0" smtClean="0"/>
              <a:t> </a:t>
            </a:r>
            <a:r>
              <a:rPr lang="it-IT" sz="1200" dirty="0" err="1" smtClean="0"/>
              <a:t>impedance</a:t>
            </a:r>
            <a:r>
              <a:rPr lang="it-IT" sz="1200" dirty="0" smtClean="0"/>
              <a:t> and </a:t>
            </a:r>
            <a:r>
              <a:rPr lang="it-IT" sz="1200" b="1" dirty="0" smtClean="0"/>
              <a:t>I</a:t>
            </a:r>
            <a:r>
              <a:rPr lang="it-IT" sz="1200" b="1" baseline="30000" dirty="0" smtClean="0"/>
              <a:t>2</a:t>
            </a:r>
            <a:r>
              <a:rPr lang="it-IT" sz="1200" dirty="0" smtClean="0"/>
              <a:t>. The </a:t>
            </a:r>
            <a:r>
              <a:rPr lang="it-IT" sz="1200" dirty="0" err="1" smtClean="0"/>
              <a:t>power</a:t>
            </a:r>
            <a:r>
              <a:rPr lang="it-IT" sz="1200" dirty="0" smtClean="0"/>
              <a:t> </a:t>
            </a:r>
            <a:r>
              <a:rPr lang="it-IT" sz="1200" dirty="0" err="1" smtClean="0"/>
              <a:t>released</a:t>
            </a:r>
            <a:r>
              <a:rPr lang="it-IT" sz="1200" dirty="0" smtClean="0"/>
              <a:t> by the </a:t>
            </a:r>
            <a:r>
              <a:rPr lang="it-IT" sz="1200" dirty="0" err="1" smtClean="0"/>
              <a:t>beam</a:t>
            </a:r>
            <a:r>
              <a:rPr lang="it-IT" sz="1200" dirty="0" smtClean="0"/>
              <a:t> can </a:t>
            </a:r>
            <a:r>
              <a:rPr lang="it-IT" sz="1200" dirty="0" err="1" smtClean="0"/>
              <a:t>easily</a:t>
            </a:r>
            <a:r>
              <a:rPr lang="it-IT" sz="1200" dirty="0" smtClean="0"/>
              <a:t> </a:t>
            </a:r>
            <a:r>
              <a:rPr lang="it-IT" sz="1200" dirty="0" err="1" smtClean="0"/>
              <a:t>reach</a:t>
            </a:r>
            <a:r>
              <a:rPr lang="it-IT" sz="1200" dirty="0" smtClean="0"/>
              <a:t> the </a:t>
            </a:r>
            <a:r>
              <a:rPr lang="it-IT" sz="1200" b="1" dirty="0" smtClean="0"/>
              <a:t>kW </a:t>
            </a:r>
            <a:r>
              <a:rPr lang="it-IT" sz="1200" b="1" dirty="0" err="1" smtClean="0"/>
              <a:t>level</a:t>
            </a:r>
            <a:r>
              <a:rPr lang="it-IT" sz="1200" dirty="0" smtClean="0"/>
              <a:t>!</a:t>
            </a:r>
            <a:endParaRPr lang="en-US" sz="1200" baseline="30000" dirty="0"/>
          </a:p>
        </p:txBody>
      </p:sp>
      <p:sp>
        <p:nvSpPr>
          <p:cNvPr id="18" name="Figura a mano libera 17"/>
          <p:cNvSpPr/>
          <p:nvPr/>
        </p:nvSpPr>
        <p:spPr>
          <a:xfrm>
            <a:off x="7502605" y="829360"/>
            <a:ext cx="925551" cy="2163389"/>
          </a:xfrm>
          <a:custGeom>
            <a:avLst/>
            <a:gdLst>
              <a:gd name="connsiteX0" fmla="*/ 0 w 925551"/>
              <a:gd name="connsiteY0" fmla="*/ 2163339 h 2163339"/>
              <a:gd name="connsiteX1" fmla="*/ 412595 w 925551"/>
              <a:gd name="connsiteY1" fmla="*/ 2 h 2163339"/>
              <a:gd name="connsiteX2" fmla="*/ 925551 w 925551"/>
              <a:gd name="connsiteY2" fmla="*/ 2152188 h 2163339"/>
              <a:gd name="connsiteX0" fmla="*/ 0 w 925551"/>
              <a:gd name="connsiteY0" fmla="*/ 2163339 h 2163339"/>
              <a:gd name="connsiteX1" fmla="*/ 412595 w 925551"/>
              <a:gd name="connsiteY1" fmla="*/ 2 h 2163339"/>
              <a:gd name="connsiteX2" fmla="*/ 925551 w 925551"/>
              <a:gd name="connsiteY2" fmla="*/ 2152188 h 2163339"/>
              <a:gd name="connsiteX0" fmla="*/ 0 w 925551"/>
              <a:gd name="connsiteY0" fmla="*/ 2163339 h 2163389"/>
              <a:gd name="connsiteX1" fmla="*/ 412595 w 925551"/>
              <a:gd name="connsiteY1" fmla="*/ 2 h 2163389"/>
              <a:gd name="connsiteX2" fmla="*/ 925551 w 925551"/>
              <a:gd name="connsiteY2" fmla="*/ 2152188 h 216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551" h="2163389">
                <a:moveTo>
                  <a:pt x="0" y="2163339"/>
                </a:moveTo>
                <a:cubicBezTo>
                  <a:pt x="619822" y="2175418"/>
                  <a:pt x="258337" y="1860"/>
                  <a:pt x="412595" y="2"/>
                </a:cubicBezTo>
                <a:cubicBezTo>
                  <a:pt x="566853" y="-1856"/>
                  <a:pt x="333607" y="2156835"/>
                  <a:pt x="925551" y="215218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2 5"/>
          <p:cNvCxnSpPr>
            <a:stCxn id="9" idx="1"/>
          </p:cNvCxnSpPr>
          <p:nvPr/>
        </p:nvCxnSpPr>
        <p:spPr>
          <a:xfrm flipH="1" flipV="1">
            <a:off x="2817608" y="4925976"/>
            <a:ext cx="1246460" cy="944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064068" y="5439662"/>
            <a:ext cx="1372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00" b="1" dirty="0" smtClean="0"/>
              <a:t>Temperature </a:t>
            </a:r>
            <a:r>
              <a:rPr lang="it-IT" sz="1000" b="1" dirty="0" err="1" smtClean="0"/>
              <a:t>oscillations</a:t>
            </a:r>
            <a:r>
              <a:rPr lang="it-IT" sz="1000" b="1" dirty="0" smtClean="0"/>
              <a:t> </a:t>
            </a:r>
            <a:r>
              <a:rPr lang="it-IT" sz="1000" dirty="0" smtClean="0"/>
              <a:t>due to </a:t>
            </a:r>
            <a:r>
              <a:rPr lang="it-IT" sz="1000" dirty="0" err="1" smtClean="0"/>
              <a:t>trapped</a:t>
            </a:r>
            <a:r>
              <a:rPr lang="it-IT" sz="1000" dirty="0" smtClean="0"/>
              <a:t> </a:t>
            </a:r>
            <a:r>
              <a:rPr lang="it-IT" sz="1000" dirty="0" err="1" smtClean="0"/>
              <a:t>modes</a:t>
            </a:r>
            <a:r>
              <a:rPr lang="it-IT" sz="1000" dirty="0" smtClean="0"/>
              <a:t> and RF </a:t>
            </a:r>
            <a:r>
              <a:rPr lang="it-IT" sz="1000" dirty="0" err="1" smtClean="0"/>
              <a:t>contact</a:t>
            </a:r>
            <a:r>
              <a:rPr lang="it-IT" sz="1000" dirty="0" smtClean="0"/>
              <a:t> </a:t>
            </a:r>
            <a:r>
              <a:rPr lang="it-IT" sz="1000" dirty="0" err="1" smtClean="0"/>
              <a:t>variation</a:t>
            </a:r>
            <a:r>
              <a:rPr lang="it-IT" sz="1000" dirty="0" smtClean="0"/>
              <a:t> with temperature</a:t>
            </a:r>
            <a:endParaRPr lang="it-IT" sz="1000" dirty="0"/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7740352" y="1121807"/>
            <a:ext cx="0" cy="18859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7947415" y="3220701"/>
            <a:ext cx="1202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/>
              <a:t>(Sasha </a:t>
            </a:r>
            <a:r>
              <a:rPr lang="en-US" sz="900" i="1" dirty="0" err="1"/>
              <a:t>Novokhatski</a:t>
            </a:r>
            <a:r>
              <a:rPr lang="en-US" sz="900" i="1" dirty="0"/>
              <a:t>, Mini Workshop, Diamond, January 30, </a:t>
            </a:r>
            <a:r>
              <a:rPr lang="en-US" sz="900" i="1" dirty="0" smtClean="0"/>
              <a:t>2013)</a:t>
            </a:r>
            <a:endParaRPr lang="en-US" sz="900" dirty="0"/>
          </a:p>
        </p:txBody>
      </p:sp>
      <p:sp>
        <p:nvSpPr>
          <p:cNvPr id="4" name="Rettangolo 3"/>
          <p:cNvSpPr/>
          <p:nvPr/>
        </p:nvSpPr>
        <p:spPr>
          <a:xfrm>
            <a:off x="5774413" y="6611779"/>
            <a:ext cx="3456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/>
              <a:t>(Y. Funakoshi, Super B-Factory Meeting at </a:t>
            </a:r>
            <a:r>
              <a:rPr lang="en-GB" sz="1000" i="1" dirty="0" smtClean="0"/>
              <a:t>LNF, </a:t>
            </a:r>
            <a:r>
              <a:rPr lang="en-GB" sz="1000" i="1" dirty="0" err="1" smtClean="0"/>
              <a:t>Frascati</a:t>
            </a:r>
            <a:r>
              <a:rPr lang="en-GB" sz="1000" i="1" dirty="0" smtClean="0"/>
              <a:t> , 2005</a:t>
            </a:r>
            <a:r>
              <a:rPr lang="en-GB" sz="1000" i="1" dirty="0"/>
              <a:t>)</a:t>
            </a:r>
            <a:endParaRPr lang="it-IT" sz="1000" i="1" dirty="0"/>
          </a:p>
        </p:txBody>
      </p:sp>
      <p:sp>
        <p:nvSpPr>
          <p:cNvPr id="24" name="Rettangolo 23"/>
          <p:cNvSpPr/>
          <p:nvPr/>
        </p:nvSpPr>
        <p:spPr>
          <a:xfrm>
            <a:off x="1046" y="6211669"/>
            <a:ext cx="1202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/>
              <a:t>(Sasha </a:t>
            </a:r>
            <a:r>
              <a:rPr lang="en-US" sz="900" i="1" dirty="0" err="1"/>
              <a:t>Novokhatski</a:t>
            </a:r>
            <a:r>
              <a:rPr lang="en-US" sz="900" i="1" dirty="0"/>
              <a:t>, Mini Workshop, Diamond, January 30, </a:t>
            </a:r>
            <a:r>
              <a:rPr lang="en-US" sz="900" i="1" dirty="0" smtClean="0"/>
              <a:t>2013)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149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7" grpId="0"/>
      <p:bldP spid="18" grpId="0" animBg="1"/>
      <p:bldP spid="9" grpId="0"/>
      <p:bldP spid="20" grpId="0"/>
      <p:bldP spid="4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48526" y="1713595"/>
            <a:ext cx="966418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Heating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7" name="Connettore 2 6"/>
          <p:cNvCxnSpPr>
            <a:stCxn id="30" idx="3"/>
            <a:endCxn id="3" idx="1"/>
          </p:cNvCxnSpPr>
          <p:nvPr/>
        </p:nvCxnSpPr>
        <p:spPr>
          <a:xfrm flipV="1">
            <a:off x="1959581" y="1898261"/>
            <a:ext cx="1988945" cy="6965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30" idx="3"/>
            <a:endCxn id="4" idx="1"/>
          </p:cNvCxnSpPr>
          <p:nvPr/>
        </p:nvCxnSpPr>
        <p:spPr>
          <a:xfrm>
            <a:off x="1959581" y="1967920"/>
            <a:ext cx="1988945" cy="1228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31" idx="3"/>
            <a:endCxn id="4" idx="1"/>
          </p:cNvCxnSpPr>
          <p:nvPr/>
        </p:nvCxnSpPr>
        <p:spPr>
          <a:xfrm flipV="1">
            <a:off x="2107382" y="3196551"/>
            <a:ext cx="1841144" cy="4113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1" idx="3"/>
            <a:endCxn id="3" idx="1"/>
          </p:cNvCxnSpPr>
          <p:nvPr/>
        </p:nvCxnSpPr>
        <p:spPr>
          <a:xfrm flipV="1">
            <a:off x="2107382" y="1898261"/>
            <a:ext cx="1841144" cy="17096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0" y="752475"/>
            <a:ext cx="43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High </a:t>
            </a:r>
            <a:r>
              <a:rPr lang="it-IT" b="1" dirty="0" err="1" smtClean="0"/>
              <a:t>intensity</a:t>
            </a:r>
            <a:r>
              <a:rPr lang="it-IT" b="1" dirty="0" smtClean="0"/>
              <a:t> </a:t>
            </a:r>
            <a:r>
              <a:rPr lang="it-IT" b="1" dirty="0" err="1" smtClean="0"/>
              <a:t>particle</a:t>
            </a:r>
            <a:r>
              <a:rPr lang="it-IT" b="1" dirty="0" smtClean="0"/>
              <a:t> </a:t>
            </a:r>
            <a:r>
              <a:rPr lang="it-IT" b="1" dirty="0" err="1" smtClean="0"/>
              <a:t>beams</a:t>
            </a:r>
            <a:r>
              <a:rPr lang="it-IT" b="1" dirty="0" smtClean="0"/>
              <a:t> </a:t>
            </a:r>
            <a:r>
              <a:rPr lang="it-IT" dirty="0" smtClean="0"/>
              <a:t>are source of: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191798" y="1506255"/>
            <a:ext cx="1767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Pulsed (RF) currents</a:t>
            </a:r>
            <a:r>
              <a:rPr lang="en-US" dirty="0" smtClean="0"/>
              <a:t> on the pipe surfaces 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91797" y="3007766"/>
            <a:ext cx="1915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/>
              <a:t>Wakefields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beam-accelerator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interaction</a:t>
            </a:r>
            <a:r>
              <a:rPr lang="it-IT" dirty="0" smtClean="0"/>
              <a:t>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934" y="677127"/>
            <a:ext cx="1471816" cy="2519424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44" y="4262658"/>
            <a:ext cx="3657093" cy="2503436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13" y="3261995"/>
            <a:ext cx="1846024" cy="9697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16016" y="508773"/>
            <a:ext cx="275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/>
              <a:t>The high </a:t>
            </a:r>
            <a:r>
              <a:rPr lang="it-IT" sz="1200" dirty="0" err="1" smtClean="0"/>
              <a:t>electric</a:t>
            </a:r>
            <a:r>
              <a:rPr lang="it-IT" sz="1200" dirty="0" smtClean="0"/>
              <a:t> </a:t>
            </a:r>
            <a:r>
              <a:rPr lang="it-IT" sz="1200" dirty="0" err="1" smtClean="0"/>
              <a:t>field</a:t>
            </a:r>
            <a:r>
              <a:rPr lang="it-IT" sz="1200" dirty="0" smtClean="0"/>
              <a:t> </a:t>
            </a:r>
            <a:r>
              <a:rPr lang="it-IT" sz="1200" dirty="0" err="1" smtClean="0"/>
              <a:t>generated</a:t>
            </a:r>
            <a:r>
              <a:rPr lang="it-IT" sz="1200" dirty="0" smtClean="0"/>
              <a:t> by the </a:t>
            </a:r>
            <a:r>
              <a:rPr lang="it-IT" sz="1200" dirty="0" err="1" smtClean="0"/>
              <a:t>beam</a:t>
            </a:r>
            <a:r>
              <a:rPr lang="it-IT" sz="1200" dirty="0" smtClean="0"/>
              <a:t>  </a:t>
            </a:r>
            <a:r>
              <a:rPr lang="it-IT" sz="1200" dirty="0" err="1" smtClean="0"/>
              <a:t>electromagneic</a:t>
            </a:r>
            <a:r>
              <a:rPr lang="it-IT" sz="1200" dirty="0" smtClean="0"/>
              <a:t> </a:t>
            </a:r>
            <a:r>
              <a:rPr lang="it-IT" sz="1200" dirty="0" err="1" smtClean="0"/>
              <a:t>field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</a:t>
            </a:r>
            <a:r>
              <a:rPr lang="it-IT" sz="1200" dirty="0" err="1" smtClean="0"/>
              <a:t>discontinuities</a:t>
            </a:r>
            <a:r>
              <a:rPr lang="it-IT" sz="1200" dirty="0" smtClean="0"/>
              <a:t> can </a:t>
            </a:r>
            <a:r>
              <a:rPr lang="it-IT" sz="1200" dirty="0" err="1" smtClean="0"/>
              <a:t>also</a:t>
            </a:r>
            <a:r>
              <a:rPr lang="it-IT" sz="1200" dirty="0" smtClean="0"/>
              <a:t> </a:t>
            </a:r>
            <a:r>
              <a:rPr lang="it-IT" sz="1200" dirty="0" err="1" smtClean="0"/>
              <a:t>exceeed</a:t>
            </a:r>
            <a:r>
              <a:rPr lang="it-IT" sz="1200" dirty="0" smtClean="0"/>
              <a:t> the </a:t>
            </a:r>
            <a:r>
              <a:rPr lang="it-IT" sz="1200" b="1" dirty="0" smtClean="0"/>
              <a:t>breakdown </a:t>
            </a:r>
            <a:r>
              <a:rPr lang="it-IT" sz="1200" b="1" dirty="0" err="1" smtClean="0"/>
              <a:t>limits</a:t>
            </a:r>
            <a:r>
              <a:rPr lang="it-IT" sz="1200" dirty="0" smtClean="0"/>
              <a:t> </a:t>
            </a:r>
            <a:r>
              <a:rPr lang="it-IT" sz="1200" dirty="0" err="1" smtClean="0"/>
              <a:t>causing</a:t>
            </a:r>
            <a:r>
              <a:rPr lang="it-IT" sz="1200" dirty="0" smtClean="0"/>
              <a:t> </a:t>
            </a:r>
            <a:r>
              <a:rPr lang="it-IT" sz="1200" dirty="0" err="1" smtClean="0"/>
              <a:t>discharges</a:t>
            </a:r>
            <a:endParaRPr lang="en-US" sz="12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854270" y="4621943"/>
            <a:ext cx="228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The </a:t>
            </a:r>
            <a:r>
              <a:rPr lang="it-IT" sz="1400" dirty="0" err="1" smtClean="0"/>
              <a:t>beam</a:t>
            </a:r>
            <a:r>
              <a:rPr lang="it-IT" sz="1400" dirty="0" smtClean="0"/>
              <a:t> </a:t>
            </a:r>
            <a:r>
              <a:rPr lang="it-IT" sz="1400" dirty="0" err="1" smtClean="0"/>
              <a:t>induced</a:t>
            </a:r>
            <a:r>
              <a:rPr lang="it-IT" sz="1400" dirty="0" smtClean="0"/>
              <a:t> </a:t>
            </a:r>
            <a:r>
              <a:rPr lang="it-IT" sz="1400" dirty="0" err="1" smtClean="0"/>
              <a:t>e.m</a:t>
            </a:r>
            <a:r>
              <a:rPr lang="it-IT" sz="1400" dirty="0" smtClean="0"/>
              <a:t>. </a:t>
            </a:r>
            <a:r>
              <a:rPr lang="it-IT" sz="1400" dirty="0" err="1" smtClean="0"/>
              <a:t>field</a:t>
            </a:r>
            <a:r>
              <a:rPr lang="it-IT" sz="1400" dirty="0" smtClean="0"/>
              <a:t> can </a:t>
            </a:r>
            <a:r>
              <a:rPr lang="it-IT" sz="1400" dirty="0" err="1" smtClean="0"/>
              <a:t>also</a:t>
            </a:r>
            <a:r>
              <a:rPr lang="it-IT" sz="1400" dirty="0" smtClean="0"/>
              <a:t> </a:t>
            </a:r>
            <a:r>
              <a:rPr lang="it-IT" sz="1400" dirty="0" err="1" smtClean="0"/>
              <a:t>couple</a:t>
            </a:r>
            <a:r>
              <a:rPr lang="it-IT" sz="1400" dirty="0" smtClean="0"/>
              <a:t> with </a:t>
            </a:r>
            <a:r>
              <a:rPr lang="it-IT" sz="1400" dirty="0" err="1" smtClean="0"/>
              <a:t>pickups</a:t>
            </a:r>
            <a:r>
              <a:rPr lang="it-IT" sz="1400" dirty="0" smtClean="0"/>
              <a:t> and </a:t>
            </a:r>
            <a:r>
              <a:rPr lang="it-IT" sz="1400" dirty="0" err="1" smtClean="0"/>
              <a:t>feedthroughs</a:t>
            </a:r>
            <a:r>
              <a:rPr lang="it-IT" sz="1400" dirty="0" smtClean="0"/>
              <a:t> </a:t>
            </a:r>
            <a:r>
              <a:rPr lang="it-IT" sz="1400" dirty="0" err="1" smtClean="0"/>
              <a:t>causing</a:t>
            </a:r>
            <a:r>
              <a:rPr lang="it-IT" sz="1400" dirty="0" smtClean="0"/>
              <a:t> </a:t>
            </a:r>
            <a:r>
              <a:rPr lang="it-IT" sz="1400" dirty="0" err="1" smtClean="0"/>
              <a:t>heating</a:t>
            </a:r>
            <a:r>
              <a:rPr lang="it-IT" sz="1400" dirty="0" smtClean="0"/>
              <a:t> of </a:t>
            </a:r>
            <a:r>
              <a:rPr lang="it-IT" sz="1400" dirty="0" err="1" smtClean="0"/>
              <a:t>devices</a:t>
            </a:r>
            <a:r>
              <a:rPr lang="it-IT" sz="1400" dirty="0" smtClean="0"/>
              <a:t> </a:t>
            </a:r>
            <a:r>
              <a:rPr lang="it-IT" sz="1400" dirty="0" err="1" smtClean="0"/>
              <a:t>connected</a:t>
            </a:r>
            <a:r>
              <a:rPr lang="it-IT" sz="1400" dirty="0" smtClean="0"/>
              <a:t> to the </a:t>
            </a:r>
            <a:r>
              <a:rPr lang="it-IT" sz="1400" dirty="0" err="1" smtClean="0"/>
              <a:t>feedthrough</a:t>
            </a:r>
            <a:r>
              <a:rPr lang="it-IT" sz="1400" dirty="0" smtClean="0"/>
              <a:t> and/or of the </a:t>
            </a:r>
            <a:r>
              <a:rPr lang="it-IT" sz="1400" dirty="0" err="1" smtClean="0"/>
              <a:t>feedthrough</a:t>
            </a:r>
            <a:r>
              <a:rPr lang="it-IT" sz="1400" dirty="0" smtClean="0"/>
              <a:t> </a:t>
            </a:r>
            <a:r>
              <a:rPr lang="it-IT" sz="1400" dirty="0" err="1" smtClean="0"/>
              <a:t>itself</a:t>
            </a:r>
            <a:r>
              <a:rPr lang="it-IT" sz="1400" dirty="0" smtClean="0"/>
              <a:t> (</a:t>
            </a:r>
            <a:r>
              <a:rPr lang="it-IT" sz="1400" b="1" dirty="0" err="1" smtClean="0"/>
              <a:t>beam</a:t>
            </a:r>
            <a:r>
              <a:rPr lang="it-IT" sz="1400" b="1" dirty="0" smtClean="0"/>
              <a:t> transfer </a:t>
            </a:r>
            <a:r>
              <a:rPr lang="it-IT" sz="1400" b="1" dirty="0" err="1" smtClean="0"/>
              <a:t>impedance</a:t>
            </a:r>
            <a:r>
              <a:rPr lang="it-IT" sz="1400" dirty="0" smtClean="0"/>
              <a:t>)</a:t>
            </a:r>
            <a:endParaRPr lang="en-US" sz="1400" dirty="0"/>
          </a:p>
        </p:txBody>
      </p:sp>
      <p:sp>
        <p:nvSpPr>
          <p:cNvPr id="18" name="Rettangolo 17"/>
          <p:cNvSpPr/>
          <p:nvPr/>
        </p:nvSpPr>
        <p:spPr>
          <a:xfrm>
            <a:off x="0" y="137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7675"/>
            <a:r>
              <a:rPr lang="it-IT" sz="2800" b="1" cap="all" dirty="0"/>
              <a:t>high </a:t>
            </a:r>
            <a:r>
              <a:rPr lang="it-IT" sz="2800" b="1" cap="all" dirty="0" err="1" smtClean="0"/>
              <a:t>current</a:t>
            </a:r>
            <a:r>
              <a:rPr lang="it-IT" sz="2800" b="1" cap="all" dirty="0" smtClean="0"/>
              <a:t> EFFECTS: DAMAGES OF COMPONENTS (2/2)</a:t>
            </a:r>
            <a:endParaRPr lang="it-IT" sz="2800" b="1" cap="all" dirty="0"/>
          </a:p>
        </p:txBody>
      </p:sp>
      <p:sp>
        <p:nvSpPr>
          <p:cNvPr id="39" name="Rettangolo 38"/>
          <p:cNvSpPr/>
          <p:nvPr/>
        </p:nvSpPr>
        <p:spPr>
          <a:xfrm>
            <a:off x="155488" y="5823325"/>
            <a:ext cx="2592288" cy="204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64577" y="5613292"/>
            <a:ext cx="1574110" cy="624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be</a:t>
            </a:r>
            <a:endParaRPr lang="it-IT" dirty="0"/>
          </a:p>
        </p:txBody>
      </p:sp>
      <p:sp>
        <p:nvSpPr>
          <p:cNvPr id="36" name="Figura a mano libera 35"/>
          <p:cNvSpPr/>
          <p:nvPr/>
        </p:nvSpPr>
        <p:spPr>
          <a:xfrm>
            <a:off x="1035684" y="5390731"/>
            <a:ext cx="815163" cy="354419"/>
          </a:xfrm>
          <a:custGeom>
            <a:avLst/>
            <a:gdLst>
              <a:gd name="connsiteX0" fmla="*/ 7089 w 815163"/>
              <a:gd name="connsiteY0" fmla="*/ 0 h 290623"/>
              <a:gd name="connsiteX1" fmla="*/ 0 w 815163"/>
              <a:gd name="connsiteY1" fmla="*/ 283534 h 290623"/>
              <a:gd name="connsiteX2" fmla="*/ 808075 w 815163"/>
              <a:gd name="connsiteY2" fmla="*/ 290623 h 290623"/>
              <a:gd name="connsiteX3" fmla="*/ 815163 w 815163"/>
              <a:gd name="connsiteY3" fmla="*/ 49618 h 290623"/>
              <a:gd name="connsiteX0" fmla="*/ 7089 w 815163"/>
              <a:gd name="connsiteY0" fmla="*/ 63796 h 354419"/>
              <a:gd name="connsiteX1" fmla="*/ 0 w 815163"/>
              <a:gd name="connsiteY1" fmla="*/ 347330 h 354419"/>
              <a:gd name="connsiteX2" fmla="*/ 808075 w 815163"/>
              <a:gd name="connsiteY2" fmla="*/ 354419 h 354419"/>
              <a:gd name="connsiteX3" fmla="*/ 815163 w 815163"/>
              <a:gd name="connsiteY3" fmla="*/ 0 h 354419"/>
              <a:gd name="connsiteX0" fmla="*/ 7089 w 815163"/>
              <a:gd name="connsiteY0" fmla="*/ 7090 h 354419"/>
              <a:gd name="connsiteX1" fmla="*/ 0 w 815163"/>
              <a:gd name="connsiteY1" fmla="*/ 347330 h 354419"/>
              <a:gd name="connsiteX2" fmla="*/ 808075 w 815163"/>
              <a:gd name="connsiteY2" fmla="*/ 354419 h 354419"/>
              <a:gd name="connsiteX3" fmla="*/ 815163 w 815163"/>
              <a:gd name="connsiteY3" fmla="*/ 0 h 35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163" h="354419">
                <a:moveTo>
                  <a:pt x="7089" y="7090"/>
                </a:moveTo>
                <a:lnTo>
                  <a:pt x="0" y="347330"/>
                </a:lnTo>
                <a:lnTo>
                  <a:pt x="808075" y="354419"/>
                </a:lnTo>
                <a:lnTo>
                  <a:pt x="81516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435153" y="5925506"/>
            <a:ext cx="2016224" cy="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1035684" y="589203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43" name="Rettangolo 42"/>
          <p:cNvSpPr/>
          <p:nvPr/>
        </p:nvSpPr>
        <p:spPr>
          <a:xfrm>
            <a:off x="1752547" y="5390731"/>
            <a:ext cx="177204" cy="222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960450" y="5390731"/>
            <a:ext cx="177204" cy="222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in giù 43"/>
          <p:cNvSpPr/>
          <p:nvPr/>
        </p:nvSpPr>
        <p:spPr>
          <a:xfrm flipV="1">
            <a:off x="1796218" y="5198585"/>
            <a:ext cx="109258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in giù 47"/>
          <p:cNvSpPr/>
          <p:nvPr/>
        </p:nvSpPr>
        <p:spPr>
          <a:xfrm flipV="1">
            <a:off x="994423" y="5206969"/>
            <a:ext cx="109258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834058" y="4893212"/>
            <a:ext cx="51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</a:t>
            </a:r>
            <a:r>
              <a:rPr lang="it-IT" baseline="-25000" dirty="0" err="1" smtClean="0"/>
              <a:t>out</a:t>
            </a:r>
            <a:endParaRPr lang="it-IT" baseline="-250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1641719" y="4883920"/>
            <a:ext cx="51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</a:t>
            </a:r>
            <a:r>
              <a:rPr lang="it-IT" baseline="-25000" dirty="0" err="1" smtClean="0"/>
              <a:t>out</a:t>
            </a:r>
            <a:endParaRPr lang="it-IT" baseline="-25000" dirty="0"/>
          </a:p>
        </p:txBody>
      </p:sp>
      <p:sp>
        <p:nvSpPr>
          <p:cNvPr id="28" name="Rettangolo 27"/>
          <p:cNvSpPr/>
          <p:nvPr/>
        </p:nvSpPr>
        <p:spPr>
          <a:xfrm>
            <a:off x="6084168" y="2733887"/>
            <a:ext cx="1473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latin typeface="Arial" panose="020B0604020202020204" pitchFamily="34" charset="0"/>
              </a:rPr>
              <a:t>(Sasha </a:t>
            </a:r>
            <a:r>
              <a:rPr lang="en-US" sz="800" i="1" dirty="0" err="1">
                <a:latin typeface="Arial" panose="020B0604020202020204" pitchFamily="34" charset="0"/>
              </a:rPr>
              <a:t>Novokhatski</a:t>
            </a:r>
            <a:r>
              <a:rPr lang="en-US" sz="800" i="1" dirty="0">
                <a:latin typeface="Arial" panose="020B0604020202020204" pitchFamily="34" charset="0"/>
              </a:rPr>
              <a:t>, Mini Workshop, Diamond, January 30, </a:t>
            </a:r>
            <a:r>
              <a:rPr lang="en-US" sz="800" i="1" dirty="0" smtClean="0">
                <a:latin typeface="Arial" panose="020B0604020202020204" pitchFamily="34" charset="0"/>
              </a:rPr>
              <a:t>2013)</a:t>
            </a:r>
            <a:endParaRPr lang="en-US" sz="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153" y="4630234"/>
            <a:ext cx="1047597" cy="20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64088" y="6519872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</a:rPr>
              <a:t>(S. Weathersby, ICAP09)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951" y="1350889"/>
            <a:ext cx="2494855" cy="17498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48526" y="3011885"/>
            <a:ext cx="1189493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Discharges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43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9" grpId="0" animBg="1"/>
      <p:bldP spid="10" grpId="0" animBg="1"/>
      <p:bldP spid="36" grpId="0" animBg="1"/>
      <p:bldP spid="42" grpId="0"/>
      <p:bldP spid="43" grpId="0" animBg="1"/>
      <p:bldP spid="46" grpId="0" animBg="1"/>
      <p:bldP spid="44" grpId="0" animBg="1"/>
      <p:bldP spid="48" grpId="0" animBg="1"/>
      <p:bldP spid="45" grpId="0"/>
      <p:bldP spid="51" grpId="0"/>
      <p:bldP spid="2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48526" y="4494841"/>
            <a:ext cx="1246880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Instabilities</a:t>
            </a:r>
            <a:endParaRPr lang="it-IT" dirty="0"/>
          </a:p>
        </p:txBody>
      </p:sp>
      <p:cxnSp>
        <p:nvCxnSpPr>
          <p:cNvPr id="17" name="Connettore 2 16"/>
          <p:cNvCxnSpPr>
            <a:stCxn id="31" idx="3"/>
            <a:endCxn id="5" idx="1"/>
          </p:cNvCxnSpPr>
          <p:nvPr/>
        </p:nvCxnSpPr>
        <p:spPr>
          <a:xfrm>
            <a:off x="2107382" y="3607931"/>
            <a:ext cx="1841144" cy="10715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191797" y="3007766"/>
            <a:ext cx="1915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/>
              <a:t>Wakefields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beam-accelerator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interaction</a:t>
            </a:r>
            <a:r>
              <a:rPr lang="it-IT" dirty="0" smtClean="0"/>
              <a:t>)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0" y="-2024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7675"/>
            <a:r>
              <a:rPr lang="it-IT" sz="3000" b="1" cap="all" dirty="0"/>
              <a:t>high </a:t>
            </a:r>
            <a:r>
              <a:rPr lang="it-IT" sz="3000" b="1" cap="all" dirty="0" err="1" smtClean="0"/>
              <a:t>current</a:t>
            </a:r>
            <a:r>
              <a:rPr lang="it-IT" sz="3000" b="1" cap="all" dirty="0" smtClean="0"/>
              <a:t> EFFECTS: INSTABILITIES AND DEGRADATION OF BEAM </a:t>
            </a:r>
            <a:r>
              <a:rPr lang="it-IT" sz="3000" b="1" cap="all" dirty="0" smtClean="0"/>
              <a:t>QUALITY</a:t>
            </a:r>
            <a:endParaRPr lang="it-IT" sz="3000" b="1" cap="all" dirty="0"/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914283"/>
            <a:ext cx="2778419" cy="2446032"/>
          </a:xfrm>
          <a:prstGeom prst="rect">
            <a:avLst/>
          </a:prstGeom>
        </p:spPr>
      </p:pic>
      <p:sp>
        <p:nvSpPr>
          <p:cNvPr id="49" name="Rettangolo 48"/>
          <p:cNvSpPr/>
          <p:nvPr/>
        </p:nvSpPr>
        <p:spPr>
          <a:xfrm>
            <a:off x="3131840" y="3201842"/>
            <a:ext cx="3157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 smtClean="0"/>
              <a:t>Short range </a:t>
            </a:r>
            <a:r>
              <a:rPr lang="en-GB" sz="1200" b="1" dirty="0" err="1" smtClean="0"/>
              <a:t>wakefield</a:t>
            </a:r>
            <a:r>
              <a:rPr lang="en-GB" sz="1200" b="1" dirty="0" smtClean="0"/>
              <a:t> </a:t>
            </a:r>
            <a:r>
              <a:rPr lang="en-GB" sz="1200" dirty="0" smtClean="0"/>
              <a:t>generated by devices </a:t>
            </a:r>
            <a:r>
              <a:rPr lang="en-GB" sz="1200" b="1" dirty="0" smtClean="0"/>
              <a:t>causes the bunch lengthening </a:t>
            </a:r>
            <a:r>
              <a:rPr lang="en-GB" sz="1200" dirty="0" smtClean="0"/>
              <a:t>and above a certain threshold can generate </a:t>
            </a:r>
            <a:r>
              <a:rPr lang="en-GB" sz="1200" b="1" dirty="0" smtClean="0"/>
              <a:t>microwave instabilities </a:t>
            </a:r>
            <a:r>
              <a:rPr lang="en-GB" sz="1200" dirty="0" smtClean="0"/>
              <a:t>with increase of the bunch energy spread and beam dimensions</a:t>
            </a:r>
            <a:endParaRPr lang="en-GB" sz="1200" dirty="0"/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983" y="980728"/>
            <a:ext cx="3031209" cy="1944216"/>
          </a:xfrm>
          <a:prstGeom prst="rect">
            <a:avLst/>
          </a:prstGeom>
        </p:spPr>
      </p:pic>
      <p:sp>
        <p:nvSpPr>
          <p:cNvPr id="64" name="CasellaDiTesto 63"/>
          <p:cNvSpPr txBox="1"/>
          <p:nvPr/>
        </p:nvSpPr>
        <p:spPr>
          <a:xfrm>
            <a:off x="3948526" y="5691742"/>
            <a:ext cx="1657670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Degradation</a:t>
            </a:r>
            <a:r>
              <a:rPr lang="it-IT" dirty="0" smtClean="0"/>
              <a:t> of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quality</a:t>
            </a:r>
            <a:endParaRPr lang="it-IT" dirty="0"/>
          </a:p>
        </p:txBody>
      </p:sp>
      <p:cxnSp>
        <p:nvCxnSpPr>
          <p:cNvPr id="68" name="Connettore 2 67"/>
          <p:cNvCxnSpPr>
            <a:endCxn id="64" idx="1"/>
          </p:cNvCxnSpPr>
          <p:nvPr/>
        </p:nvCxnSpPr>
        <p:spPr>
          <a:xfrm>
            <a:off x="2107382" y="3607931"/>
            <a:ext cx="1841144" cy="24069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l="4270" t="1735" r="4416"/>
          <a:stretch/>
        </p:blipFill>
        <p:spPr>
          <a:xfrm>
            <a:off x="35496" y="926250"/>
            <a:ext cx="3096344" cy="207070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700182" y="2924944"/>
            <a:ext cx="23839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x-none" sz="1000" i="1" dirty="0" smtClean="0"/>
              <a:t>(M</a:t>
            </a:r>
            <a:r>
              <a:rPr lang="it-IT" altLang="x-none" sz="1000" i="1" dirty="0"/>
              <a:t>. </a:t>
            </a:r>
            <a:r>
              <a:rPr lang="it-IT" altLang="x-none" sz="1000" i="1" dirty="0" err="1"/>
              <a:t>Zobov</a:t>
            </a:r>
            <a:r>
              <a:rPr lang="it-IT" altLang="x-none" sz="1000" i="1" dirty="0"/>
              <a:t> et al., e-</a:t>
            </a:r>
            <a:r>
              <a:rPr lang="it-IT" altLang="x-none" sz="1000" i="1" dirty="0" err="1"/>
              <a:t>Print</a:t>
            </a:r>
            <a:r>
              <a:rPr lang="it-IT" altLang="x-none" sz="1000" i="1" dirty="0"/>
              <a:t>: </a:t>
            </a:r>
            <a:r>
              <a:rPr lang="it-IT" altLang="x-none" sz="1000" i="1" dirty="0" err="1" smtClean="0"/>
              <a:t>physics</a:t>
            </a:r>
            <a:r>
              <a:rPr lang="it-IT" altLang="x-none" sz="1000" i="1" dirty="0" smtClean="0"/>
              <a:t>/0312072)</a:t>
            </a:r>
            <a:endParaRPr lang="it-IT" altLang="x-none" sz="1000" i="1" dirty="0"/>
          </a:p>
        </p:txBody>
      </p:sp>
      <p:sp>
        <p:nvSpPr>
          <p:cNvPr id="3" name="Rettangolo 2"/>
          <p:cNvSpPr/>
          <p:nvPr/>
        </p:nvSpPr>
        <p:spPr>
          <a:xfrm>
            <a:off x="386531" y="1556792"/>
            <a:ext cx="1449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i="1" dirty="0" smtClean="0"/>
              <a:t>(Y</a:t>
            </a:r>
            <a:r>
              <a:rPr lang="it-IT" sz="1000" i="1" dirty="0"/>
              <a:t>. </a:t>
            </a:r>
            <a:r>
              <a:rPr lang="it-IT" sz="1000" i="1" dirty="0" err="1"/>
              <a:t>Rogovsky</a:t>
            </a:r>
            <a:r>
              <a:rPr lang="it-IT" sz="1000" i="1" dirty="0"/>
              <a:t>,</a:t>
            </a:r>
            <a:r>
              <a:rPr lang="en-US" sz="1000" i="1" dirty="0"/>
              <a:t> RuPAC2016, </a:t>
            </a:r>
            <a:r>
              <a:rPr lang="en-US" sz="1000" i="1" dirty="0" smtClean="0"/>
              <a:t>THPSC060)</a:t>
            </a:r>
            <a:endParaRPr lang="en-GB" sz="1000" i="1" dirty="0"/>
          </a:p>
        </p:txBody>
      </p:sp>
      <p:sp>
        <p:nvSpPr>
          <p:cNvPr id="4" name="Rettangolo 3"/>
          <p:cNvSpPr/>
          <p:nvPr/>
        </p:nvSpPr>
        <p:spPr>
          <a:xfrm>
            <a:off x="371298" y="998259"/>
            <a:ext cx="1436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Microwave instability observed in VEPP-2000.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8172399" y="856918"/>
            <a:ext cx="8282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DA</a:t>
            </a:r>
            <a:r>
              <a:rPr lang="en-GB" sz="1200" dirty="0" smtClean="0">
                <a:sym typeface="Symbol"/>
              </a:rPr>
              <a:t></a:t>
            </a:r>
            <a:r>
              <a:rPr lang="en-GB" sz="1200" dirty="0" smtClean="0">
                <a:sym typeface="Symbol"/>
              </a:rPr>
              <a:t>NE</a:t>
            </a:r>
            <a:endParaRPr lang="en-GB" sz="1200" dirty="0"/>
          </a:p>
        </p:txBody>
      </p:sp>
      <p:sp>
        <p:nvSpPr>
          <p:cNvPr id="19" name="Rettangolo 18"/>
          <p:cNvSpPr/>
          <p:nvPr/>
        </p:nvSpPr>
        <p:spPr>
          <a:xfrm>
            <a:off x="3268983" y="1273088"/>
            <a:ext cx="71255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DA</a:t>
            </a:r>
            <a:r>
              <a:rPr lang="en-GB" sz="1200" dirty="0" smtClean="0">
                <a:sym typeface="Symbol"/>
              </a:rPr>
              <a:t>NE</a:t>
            </a:r>
            <a:endParaRPr lang="en-GB" sz="1200" dirty="0"/>
          </a:p>
        </p:txBody>
      </p:sp>
      <p:sp>
        <p:nvSpPr>
          <p:cNvPr id="21" name="Rettangolo 20"/>
          <p:cNvSpPr/>
          <p:nvPr/>
        </p:nvSpPr>
        <p:spPr>
          <a:xfrm>
            <a:off x="191798" y="5964622"/>
            <a:ext cx="232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Electron </a:t>
            </a:r>
            <a:r>
              <a:rPr lang="it-IT" b="1" dirty="0" err="1" smtClean="0"/>
              <a:t>clouds</a:t>
            </a:r>
            <a:r>
              <a:rPr lang="it-IT" b="1" dirty="0" smtClean="0"/>
              <a:t> </a:t>
            </a:r>
            <a:r>
              <a:rPr lang="it-IT" dirty="0" smtClean="0"/>
              <a:t>(from positive </a:t>
            </a:r>
            <a:r>
              <a:rPr lang="it-IT" dirty="0" err="1" smtClean="0"/>
              <a:t>charges</a:t>
            </a:r>
            <a:r>
              <a:rPr lang="it-IT" dirty="0" smtClean="0"/>
              <a:t>)</a:t>
            </a:r>
          </a:p>
        </p:txBody>
      </p:sp>
      <p:cxnSp>
        <p:nvCxnSpPr>
          <p:cNvPr id="22" name="Connettore 2 21"/>
          <p:cNvCxnSpPr>
            <a:stCxn id="21" idx="3"/>
          </p:cNvCxnSpPr>
          <p:nvPr/>
        </p:nvCxnSpPr>
        <p:spPr>
          <a:xfrm flipV="1">
            <a:off x="2519082" y="4679507"/>
            <a:ext cx="1429444" cy="160828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2519082" y="6014908"/>
            <a:ext cx="1429444" cy="2728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/>
          <a:srcRect t="16530" b="19319"/>
          <a:stretch/>
        </p:blipFill>
        <p:spPr>
          <a:xfrm>
            <a:off x="6462827" y="4159291"/>
            <a:ext cx="2543085" cy="117667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/>
          <a:srcRect t="11120" b="17840"/>
          <a:stretch/>
        </p:blipFill>
        <p:spPr>
          <a:xfrm>
            <a:off x="6462826" y="5411613"/>
            <a:ext cx="2543085" cy="1297172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6444208" y="3502749"/>
            <a:ext cx="255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 smtClean="0"/>
              <a:t>Long </a:t>
            </a:r>
            <a:r>
              <a:rPr lang="it-IT" sz="1200" b="1" dirty="0" err="1" smtClean="0"/>
              <a:t>range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wakefields</a:t>
            </a:r>
            <a:r>
              <a:rPr lang="it-IT" sz="1200" b="1" dirty="0" smtClean="0"/>
              <a:t> </a:t>
            </a:r>
            <a:r>
              <a:rPr lang="it-IT" sz="1200" dirty="0" smtClean="0"/>
              <a:t>and/or electron </a:t>
            </a:r>
            <a:r>
              <a:rPr lang="it-IT" sz="1200" dirty="0" err="1" smtClean="0"/>
              <a:t>clouds</a:t>
            </a:r>
            <a:r>
              <a:rPr lang="it-IT" sz="1200" dirty="0" smtClean="0"/>
              <a:t> can cause </a:t>
            </a:r>
            <a:r>
              <a:rPr lang="it-IT" sz="1200" dirty="0" err="1" smtClean="0"/>
              <a:t>multibunch</a:t>
            </a:r>
            <a:r>
              <a:rPr lang="it-IT" sz="1200" dirty="0" smtClean="0"/>
              <a:t> </a:t>
            </a:r>
            <a:r>
              <a:rPr lang="it-IT" sz="1200" dirty="0" err="1" smtClean="0"/>
              <a:t>instabilities</a:t>
            </a:r>
            <a:r>
              <a:rPr lang="it-IT" sz="1200" dirty="0" smtClean="0"/>
              <a:t> and </a:t>
            </a:r>
            <a:r>
              <a:rPr lang="it-IT" sz="1200" dirty="0" err="1" smtClean="0"/>
              <a:t>beam</a:t>
            </a:r>
            <a:r>
              <a:rPr lang="it-IT" sz="1200" dirty="0" smtClean="0"/>
              <a:t> </a:t>
            </a:r>
            <a:r>
              <a:rPr lang="it-IT" sz="1200" dirty="0" err="1" smtClean="0"/>
              <a:t>oscillations</a:t>
            </a:r>
            <a:r>
              <a:rPr lang="it-IT" sz="1200" dirty="0" smtClean="0"/>
              <a:t> </a:t>
            </a:r>
            <a:endParaRPr lang="en-US" sz="1200" dirty="0"/>
          </a:p>
        </p:txBody>
      </p:sp>
      <p:sp>
        <p:nvSpPr>
          <p:cNvPr id="28" name="Rettangolo 27"/>
          <p:cNvSpPr/>
          <p:nvPr/>
        </p:nvSpPr>
        <p:spPr>
          <a:xfrm>
            <a:off x="6503304" y="6429021"/>
            <a:ext cx="2605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</a:rPr>
              <a:t>R. </a:t>
            </a:r>
            <a:r>
              <a:rPr lang="en-GB" sz="1000" i="1" dirty="0" err="1">
                <a:solidFill>
                  <a:schemeClr val="bg1"/>
                </a:solidFill>
              </a:rPr>
              <a:t>Holtzapple</a:t>
            </a:r>
            <a:r>
              <a:rPr lang="en-GB" sz="1000" i="1" dirty="0">
                <a:solidFill>
                  <a:schemeClr val="bg1"/>
                </a:solidFill>
              </a:rPr>
              <a:t> et al., PRST-AB </a:t>
            </a:r>
            <a:r>
              <a:rPr lang="is-IS" sz="1000" i="1" dirty="0">
                <a:solidFill>
                  <a:schemeClr val="bg1"/>
                </a:solidFill>
              </a:rPr>
              <a:t>5, 054401 (2002)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751026" y="4911551"/>
            <a:ext cx="286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Time domain: images of stable and unstable positron bunches in CESR:</a:t>
            </a:r>
            <a:endParaRPr lang="is-I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  <p:bldP spid="3" grpId="0"/>
      <p:bldP spid="4" grpId="0"/>
      <p:bldP spid="18" grpId="0"/>
      <p:bldP spid="19" grpId="0"/>
      <p:bldP spid="27" grpId="0"/>
      <p:bldP spid="28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903013"/>
            <a:ext cx="89959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675"/>
            <a:r>
              <a:rPr lang="it-IT" sz="2400" dirty="0" smtClean="0"/>
              <a:t>1)	</a:t>
            </a:r>
            <a:r>
              <a:rPr lang="it-IT" sz="2400" b="1" dirty="0" err="1" smtClean="0"/>
              <a:t>Effects</a:t>
            </a:r>
            <a:r>
              <a:rPr lang="it-IT" sz="2400" dirty="0" smtClean="0"/>
              <a:t> of high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current</a:t>
            </a:r>
            <a:r>
              <a:rPr lang="it-IT" sz="2400" dirty="0" smtClean="0"/>
              <a:t> </a:t>
            </a:r>
            <a:r>
              <a:rPr lang="it-IT" sz="2400" dirty="0"/>
              <a:t>on</a:t>
            </a:r>
            <a:r>
              <a:rPr lang="it-IT" sz="2400" dirty="0" smtClean="0"/>
              <a:t>:</a:t>
            </a:r>
          </a:p>
          <a:p>
            <a:endParaRPr lang="en-US" sz="2000" dirty="0" smtClean="0"/>
          </a:p>
          <a:p>
            <a:r>
              <a:rPr lang="en-US" sz="2000" i="1" dirty="0" smtClean="0"/>
              <a:t>		-beam stability and beam properties</a:t>
            </a:r>
          </a:p>
          <a:p>
            <a:r>
              <a:rPr lang="en-US" sz="2000" i="1" dirty="0" smtClean="0"/>
              <a:t>		-accelerator components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 defTabSz="447675">
              <a:buAutoNum type="arabicParenR" startAt="2"/>
            </a:pPr>
            <a:r>
              <a:rPr lang="en-US" sz="2400" b="1" dirty="0" smtClean="0"/>
              <a:t>Design criteria </a:t>
            </a:r>
            <a:r>
              <a:rPr lang="en-US" sz="2400" dirty="0" smtClean="0"/>
              <a:t>(and examples) of particle accelerator components for high beam current operation:</a:t>
            </a:r>
          </a:p>
          <a:p>
            <a:pPr defTabSz="447675"/>
            <a:endParaRPr lang="en-US" sz="2400" dirty="0" smtClean="0"/>
          </a:p>
          <a:p>
            <a:pPr defTabSz="447675"/>
            <a:r>
              <a:rPr lang="en-US" sz="2000" i="1" dirty="0" smtClean="0"/>
              <a:t>				cavities, kickers, scrapers, bellows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r>
              <a:rPr lang="en-US" sz="2400" dirty="0" smtClean="0"/>
              <a:t>Design of particle accelerators components to </a:t>
            </a:r>
            <a:r>
              <a:rPr lang="en-US" sz="2400" b="1" dirty="0" smtClean="0"/>
              <a:t>control beam instabilities</a:t>
            </a:r>
          </a:p>
          <a:p>
            <a:pPr marL="457200" indent="-457200">
              <a:buAutoNum type="arabicParenR" startAt="3"/>
              <a:tabLst>
                <a:tab pos="447675" algn="l"/>
              </a:tabLst>
            </a:pPr>
            <a:endParaRPr lang="it-IT" sz="2400" dirty="0"/>
          </a:p>
          <a:p>
            <a:pPr lvl="2">
              <a:tabLst>
                <a:tab pos="447675" algn="l"/>
              </a:tabLst>
            </a:pPr>
            <a:r>
              <a:rPr lang="it-IT" sz="2000" dirty="0" smtClean="0"/>
              <a:t>	-</a:t>
            </a:r>
            <a:r>
              <a:rPr lang="it-IT" sz="2000" i="1" dirty="0" err="1" smtClean="0"/>
              <a:t>feedbacks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kickers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electrodes</a:t>
            </a:r>
            <a:r>
              <a:rPr lang="it-IT" sz="2000" i="1" dirty="0" smtClean="0"/>
              <a:t> for e-</a:t>
            </a:r>
            <a:r>
              <a:rPr lang="it-IT" sz="2000" i="1" dirty="0" err="1" smtClean="0"/>
              <a:t>cloud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suppression</a:t>
            </a:r>
            <a:endParaRPr lang="it-IT" sz="2000" i="1" dirty="0" smtClean="0"/>
          </a:p>
          <a:p>
            <a:r>
              <a:rPr lang="it-IT" sz="2000" i="1" dirty="0"/>
              <a:t>	</a:t>
            </a:r>
            <a:r>
              <a:rPr lang="it-IT" sz="2000" i="1" dirty="0" smtClean="0"/>
              <a:t>	-</a:t>
            </a:r>
            <a:r>
              <a:rPr lang="it-IT" sz="2000" i="1" dirty="0" err="1" smtClean="0"/>
              <a:t>chamber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treatments</a:t>
            </a:r>
            <a:r>
              <a:rPr lang="it-IT" sz="2000" i="1" dirty="0" smtClean="0"/>
              <a:t> </a:t>
            </a:r>
            <a:endParaRPr lang="it-IT" sz="20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09554" y="137831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OUTLINE</a:t>
            </a:r>
            <a:endParaRPr lang="it-IT" sz="3600" b="1" dirty="0"/>
          </a:p>
        </p:txBody>
      </p:sp>
      <p:sp>
        <p:nvSpPr>
          <p:cNvPr id="5" name="Rettangolo 4"/>
          <p:cNvSpPr/>
          <p:nvPr/>
        </p:nvSpPr>
        <p:spPr>
          <a:xfrm>
            <a:off x="0" y="2708920"/>
            <a:ext cx="8892480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8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/>
              <a:t>GUIDELINES FOR HIGH CURRENT ACCELERATOR COMPONENTS DESIGN</a:t>
            </a:r>
            <a:endParaRPr lang="en-US" sz="3800" dirty="0"/>
          </a:p>
        </p:txBody>
      </p:sp>
      <p:sp>
        <p:nvSpPr>
          <p:cNvPr id="4" name="Rettangolo 3"/>
          <p:cNvSpPr/>
          <p:nvPr/>
        </p:nvSpPr>
        <p:spPr>
          <a:xfrm>
            <a:off x="58673" y="1261884"/>
            <a:ext cx="429730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GB" sz="1600" dirty="0" smtClean="0"/>
              <a:t>1-Vacuum chambers and transitions as </a:t>
            </a:r>
            <a:r>
              <a:rPr lang="en-GB" sz="1600" b="1" dirty="0"/>
              <a:t>smooth</a:t>
            </a:r>
            <a:r>
              <a:rPr lang="en-GB" sz="1600" dirty="0"/>
              <a:t> as </a:t>
            </a:r>
            <a:r>
              <a:rPr lang="en-GB" sz="1600" dirty="0" smtClean="0"/>
              <a:t>possible adopting, when possible, </a:t>
            </a:r>
            <a:r>
              <a:rPr lang="en-GB" sz="1600" b="1" dirty="0"/>
              <a:t>long </a:t>
            </a:r>
            <a:r>
              <a:rPr lang="en-GB" sz="1600" b="1" dirty="0" smtClean="0"/>
              <a:t>tapers </a:t>
            </a:r>
            <a:r>
              <a:rPr lang="en-GB" sz="1600" dirty="0" smtClean="0"/>
              <a:t>(smooth discontinuities)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2-</a:t>
            </a:r>
            <a:r>
              <a:rPr lang="en-GB" sz="1600" b="1" dirty="0" smtClean="0"/>
              <a:t>Insert damping systems for all </a:t>
            </a:r>
            <a:r>
              <a:rPr lang="en-GB" sz="1600" b="1" dirty="0"/>
              <a:t>HOMs</a:t>
            </a:r>
            <a:r>
              <a:rPr lang="en-GB" sz="1600" dirty="0"/>
              <a:t> </a:t>
            </a:r>
            <a:r>
              <a:rPr lang="en-GB" sz="1600" dirty="0" smtClean="0"/>
              <a:t>trapped in the devices</a:t>
            </a:r>
            <a:r>
              <a:rPr lang="en-GB" sz="1600" dirty="0"/>
              <a:t> </a:t>
            </a:r>
            <a:r>
              <a:rPr lang="en-GB" sz="1600" dirty="0" smtClean="0"/>
              <a:t>using absorbers </a:t>
            </a:r>
            <a:r>
              <a:rPr lang="en-GB" sz="1600" dirty="0"/>
              <a:t>in every region having </a:t>
            </a:r>
            <a:r>
              <a:rPr lang="en-GB" sz="1600" dirty="0" smtClean="0"/>
              <a:t>discontinuity</a:t>
            </a:r>
            <a:r>
              <a:rPr lang="en-GB" sz="1600" dirty="0"/>
              <a:t> </a:t>
            </a:r>
            <a:r>
              <a:rPr lang="en-GB" sz="1600" dirty="0" smtClean="0"/>
              <a:t>or gaps (bellows, valves, cavities…)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3-</a:t>
            </a:r>
            <a:r>
              <a:rPr lang="en-GB" sz="1600" b="1" dirty="0" smtClean="0"/>
              <a:t>Shield with RF contacts</a:t>
            </a:r>
            <a:r>
              <a:rPr lang="en-GB" sz="1600" dirty="0" smtClean="0"/>
              <a:t>, when possible, all cavity-type discontinuities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4-</a:t>
            </a:r>
            <a:r>
              <a:rPr lang="en-GB" sz="1600" b="1" dirty="0" smtClean="0"/>
              <a:t>Improve the thermal and RF contact </a:t>
            </a:r>
            <a:r>
              <a:rPr lang="en-GB" sz="1600" dirty="0" smtClean="0"/>
              <a:t>in case of sliding connections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/>
              <a:t>5</a:t>
            </a:r>
            <a:r>
              <a:rPr lang="en-GB" sz="1600" dirty="0" smtClean="0"/>
              <a:t>-Insert </a:t>
            </a:r>
            <a:r>
              <a:rPr lang="en-GB" sz="1600" b="1" dirty="0" smtClean="0"/>
              <a:t>cooling channels </a:t>
            </a:r>
            <a:r>
              <a:rPr lang="en-GB" sz="1600" dirty="0" smtClean="0"/>
              <a:t>or cooling devices to dissipate the power released by the </a:t>
            </a:r>
            <a:r>
              <a:rPr lang="en-GB" sz="1600" dirty="0" smtClean="0"/>
              <a:t>beam</a:t>
            </a:r>
          </a:p>
          <a:p>
            <a:pPr marL="0" lvl="1" algn="just"/>
            <a:endParaRPr lang="en-GB" sz="1600" dirty="0"/>
          </a:p>
          <a:p>
            <a:pPr marL="0" lvl="1" algn="just"/>
            <a:r>
              <a:rPr lang="en-GB" sz="1600" dirty="0" smtClean="0"/>
              <a:t>6-Carefully </a:t>
            </a:r>
            <a:r>
              <a:rPr lang="en-GB" sz="1600" b="1" dirty="0"/>
              <a:t>calculate/measure the beam coupling impedances and beam transfer impedances </a:t>
            </a:r>
            <a:r>
              <a:rPr lang="en-GB" sz="1600" dirty="0"/>
              <a:t>to evaluate the power dissipated into the devices and flowing into the feedthroughs.</a:t>
            </a:r>
          </a:p>
          <a:p>
            <a:pPr marL="0" lvl="1" algn="just"/>
            <a:endParaRPr lang="en-GB" sz="1600" dirty="0" smtClean="0"/>
          </a:p>
        </p:txBody>
      </p:sp>
      <p:sp>
        <p:nvSpPr>
          <p:cNvPr id="3" name="Rettangolo 2"/>
          <p:cNvSpPr/>
          <p:nvPr/>
        </p:nvSpPr>
        <p:spPr>
          <a:xfrm>
            <a:off x="6992496" y="5297907"/>
            <a:ext cx="2151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Coupling impedance evaluation is nowadays mainly performed by 2D or 3D electromagnetic codes, which solve the </a:t>
            </a:r>
            <a:r>
              <a:rPr lang="en-GB" sz="1200" dirty="0" err="1"/>
              <a:t>e.m</a:t>
            </a:r>
            <a:r>
              <a:rPr lang="en-GB" sz="1200" dirty="0"/>
              <a:t>. problem in the frequency or in the time </a:t>
            </a:r>
            <a:r>
              <a:rPr lang="en-GB" sz="1200" dirty="0" smtClean="0"/>
              <a:t>domain </a:t>
            </a:r>
            <a:r>
              <a:rPr lang="en-GB" sz="1200" dirty="0" smtClean="0"/>
              <a:t>(HFSS, ABCI</a:t>
            </a:r>
            <a:r>
              <a:rPr lang="en-GB" sz="1200" dirty="0" smtClean="0"/>
              <a:t>,</a:t>
            </a:r>
            <a:r>
              <a:rPr lang="en-GB" sz="1200" dirty="0"/>
              <a:t> </a:t>
            </a:r>
            <a:r>
              <a:rPr lang="en-GB" sz="1200" dirty="0" smtClean="0"/>
              <a:t>MAFIA, CST </a:t>
            </a:r>
            <a:r>
              <a:rPr lang="en-GB" sz="1200" dirty="0"/>
              <a:t>Microwave </a:t>
            </a:r>
            <a:r>
              <a:rPr lang="en-GB" sz="1200" dirty="0" smtClean="0"/>
              <a:t>Studio, </a:t>
            </a:r>
            <a:r>
              <a:rPr lang="en-GB" sz="1200" dirty="0" err="1" smtClean="0"/>
              <a:t>GdfidL</a:t>
            </a:r>
            <a:r>
              <a:rPr lang="en-GB" sz="1200" dirty="0" smtClean="0"/>
              <a:t>, ACE3P, …)</a:t>
            </a:r>
            <a:endParaRPr lang="en-GB" sz="120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4355975" y="6261324"/>
            <a:ext cx="2592289" cy="3657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omb_concept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3844"/>
          <a:stretch>
            <a:fillRect/>
          </a:stretch>
        </p:blipFill>
        <p:spPr bwMode="auto">
          <a:xfrm>
            <a:off x="7484653" y="2599610"/>
            <a:ext cx="1638713" cy="16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/>
          <p:nvPr/>
        </p:nvCxnSpPr>
        <p:spPr>
          <a:xfrm flipV="1">
            <a:off x="4355976" y="3429000"/>
            <a:ext cx="3024336" cy="1440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10009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22363"/>
          <a:stretch>
            <a:fillRect/>
          </a:stretch>
        </p:blipFill>
        <p:spPr bwMode="auto">
          <a:xfrm>
            <a:off x="5796136" y="3849016"/>
            <a:ext cx="1152128" cy="146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2 14"/>
          <p:cNvCxnSpPr>
            <a:endCxn id="13" idx="1"/>
          </p:cNvCxnSpPr>
          <p:nvPr/>
        </p:nvCxnSpPr>
        <p:spPr>
          <a:xfrm>
            <a:off x="4409556" y="4434428"/>
            <a:ext cx="1386580" cy="1477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08" y="1228913"/>
            <a:ext cx="2827890" cy="10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2 18"/>
          <p:cNvCxnSpPr/>
          <p:nvPr/>
        </p:nvCxnSpPr>
        <p:spPr>
          <a:xfrm flipV="1">
            <a:off x="4409556" y="1681047"/>
            <a:ext cx="1206560" cy="917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16719"/>
            <a:ext cx="2212924" cy="92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ttore 2 21"/>
          <p:cNvCxnSpPr/>
          <p:nvPr/>
        </p:nvCxnSpPr>
        <p:spPr>
          <a:xfrm flipV="1">
            <a:off x="4355976" y="2898821"/>
            <a:ext cx="432048" cy="229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/>
          <a:srcRect l="23071" t="12010" r="38579" b="17169"/>
          <a:stretch/>
        </p:blipFill>
        <p:spPr>
          <a:xfrm>
            <a:off x="4764799" y="4825840"/>
            <a:ext cx="936104" cy="1183932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>
          <a:xfrm>
            <a:off x="4102932" y="5380504"/>
            <a:ext cx="72008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4355976" y="3573016"/>
            <a:ext cx="1368152" cy="8614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58672" y="1252767"/>
            <a:ext cx="4297303" cy="808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8672" y="5631300"/>
            <a:ext cx="4297303" cy="1110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004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/>
              <a:t>TAPERED DEVICES: NEW DA</a:t>
            </a:r>
            <a:r>
              <a:rPr lang="en-US" sz="3200" b="1" cap="all" dirty="0" smtClean="0">
                <a:sym typeface="Symbol"/>
              </a:rPr>
              <a:t></a:t>
            </a:r>
            <a:r>
              <a:rPr lang="en-US" sz="3200" b="1" cap="all" dirty="0" smtClean="0"/>
              <a:t>NE INJECTION KICKERS</a:t>
            </a:r>
            <a:endParaRPr lang="en-US" sz="3200" cap="al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776" y="2325680"/>
            <a:ext cx="3608528" cy="13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292080" y="1261152"/>
            <a:ext cx="3851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Comparison of simulations between tapered and not tapered structure clearly shown the </a:t>
            </a:r>
            <a:r>
              <a:rPr lang="en-US" sz="1400" b="1" dirty="0" smtClean="0"/>
              <a:t>strong reduction of the impact of the device with respect to non tapered devices</a:t>
            </a:r>
            <a:endParaRPr lang="it-IT" sz="1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8" y="4095441"/>
            <a:ext cx="3810010" cy="23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reccia a destra 27"/>
          <p:cNvSpPr/>
          <p:nvPr/>
        </p:nvSpPr>
        <p:spPr>
          <a:xfrm>
            <a:off x="199636" y="5295266"/>
            <a:ext cx="306199" cy="14247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47403" y="5406008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beam</a:t>
            </a:r>
            <a:endParaRPr lang="it-IT" sz="16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827584" y="6546830"/>
            <a:ext cx="1214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Cross </a:t>
            </a:r>
            <a:r>
              <a:rPr lang="it-IT" sz="1400" dirty="0" err="1" smtClean="0"/>
              <a:t>sections</a:t>
            </a:r>
            <a:endParaRPr lang="it-IT" sz="1400" dirty="0"/>
          </a:p>
        </p:txBody>
      </p:sp>
      <p:sp>
        <p:nvSpPr>
          <p:cNvPr id="23" name="Parentesi graffa aperta 22"/>
          <p:cNvSpPr/>
          <p:nvPr/>
        </p:nvSpPr>
        <p:spPr>
          <a:xfrm rot="16200000">
            <a:off x="2008987" y="4559848"/>
            <a:ext cx="269383" cy="394964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13608" r="16907" b="9242"/>
          <a:stretch>
            <a:fillRect/>
          </a:stretch>
        </p:blipFill>
        <p:spPr bwMode="auto">
          <a:xfrm>
            <a:off x="2683147" y="2137984"/>
            <a:ext cx="2464917" cy="21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Freccia a destra 33"/>
          <p:cNvSpPr/>
          <p:nvPr/>
        </p:nvSpPr>
        <p:spPr>
          <a:xfrm rot="18548775">
            <a:off x="2609617" y="4071354"/>
            <a:ext cx="79208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2115851" y="4169002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beam</a:t>
            </a:r>
            <a:endParaRPr lang="it-IT" sz="1600" dirty="0"/>
          </a:p>
        </p:txBody>
      </p:sp>
      <p:pic>
        <p:nvPicPr>
          <p:cNvPr id="5" name="Picture 12" descr="Pa2200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/>
          <a:stretch>
            <a:fillRect/>
          </a:stretch>
        </p:blipFill>
        <p:spPr bwMode="auto">
          <a:xfrm>
            <a:off x="50048" y="2336823"/>
            <a:ext cx="2248096" cy="175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5863631" y="929529"/>
            <a:ext cx="2690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err="1" smtClean="0"/>
              <a:t>Tapered</a:t>
            </a:r>
            <a:r>
              <a:rPr lang="it-IT" sz="1600" b="1" i="1" dirty="0" smtClean="0"/>
              <a:t> vs </a:t>
            </a:r>
            <a:r>
              <a:rPr lang="it-IT" sz="1600" b="1" i="1" dirty="0" err="1" smtClean="0"/>
              <a:t>untapered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devices</a:t>
            </a:r>
            <a:endParaRPr lang="it-IT" sz="1600" b="1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048" y="532418"/>
            <a:ext cx="484658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The design of the new </a:t>
            </a:r>
            <a:r>
              <a:rPr lang="it-IT" sz="1400" dirty="0" err="1" smtClean="0"/>
              <a:t>stripline</a:t>
            </a:r>
            <a:r>
              <a:rPr lang="it-IT" sz="1400" dirty="0" smtClean="0"/>
              <a:t> </a:t>
            </a:r>
            <a:r>
              <a:rPr lang="it-IT" sz="1400" dirty="0" err="1" smtClean="0"/>
              <a:t>injection</a:t>
            </a:r>
            <a:r>
              <a:rPr lang="it-IT" sz="1400" dirty="0" smtClean="0"/>
              <a:t> </a:t>
            </a:r>
            <a:r>
              <a:rPr lang="it-IT" sz="1400" dirty="0" err="1" smtClean="0"/>
              <a:t>kickers</a:t>
            </a:r>
            <a:r>
              <a:rPr lang="it-IT" sz="1400" dirty="0" smtClean="0"/>
              <a:t> of the DA</a:t>
            </a:r>
            <a:r>
              <a:rPr lang="it-IT" sz="1400" dirty="0" smtClean="0">
                <a:sym typeface="Symbol"/>
              </a:rPr>
              <a:t></a:t>
            </a:r>
            <a:r>
              <a:rPr lang="it-IT" sz="1400" dirty="0" smtClean="0"/>
              <a:t>NE collider </a:t>
            </a:r>
            <a:r>
              <a:rPr lang="it-IT" sz="1400" dirty="0" err="1" smtClean="0"/>
              <a:t>is</a:t>
            </a:r>
            <a:r>
              <a:rPr lang="it-IT" sz="1400" dirty="0" smtClean="0"/>
              <a:t> a </a:t>
            </a:r>
            <a:r>
              <a:rPr lang="it-IT" sz="1400" b="1" dirty="0" err="1" smtClean="0"/>
              <a:t>typical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example</a:t>
            </a:r>
            <a:r>
              <a:rPr lang="it-IT" sz="1400" b="1" dirty="0" smtClean="0"/>
              <a:t> of </a:t>
            </a:r>
            <a:r>
              <a:rPr lang="it-IT" sz="1400" b="1" dirty="0" err="1" smtClean="0"/>
              <a:t>tapered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structure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realization</a:t>
            </a:r>
            <a:r>
              <a:rPr lang="it-IT" sz="1400" dirty="0" smtClean="0"/>
              <a:t>. In </a:t>
            </a:r>
            <a:r>
              <a:rPr lang="it-IT" sz="1400" dirty="0" err="1" smtClean="0"/>
              <a:t>this</a:t>
            </a:r>
            <a:r>
              <a:rPr lang="it-IT" sz="1400" dirty="0" smtClean="0"/>
              <a:t> case the </a:t>
            </a:r>
            <a:r>
              <a:rPr lang="it-IT" sz="1400" dirty="0" err="1" smtClean="0"/>
              <a:t>tapering</a:t>
            </a:r>
            <a:r>
              <a:rPr lang="it-IT" sz="1400" dirty="0" smtClean="0"/>
              <a:t> </a:t>
            </a:r>
            <a:r>
              <a:rPr lang="it-IT" sz="1400" dirty="0" err="1" smtClean="0"/>
              <a:t>has</a:t>
            </a:r>
            <a:r>
              <a:rPr lang="it-IT" sz="1400" dirty="0" smtClean="0"/>
              <a:t> </a:t>
            </a:r>
            <a:r>
              <a:rPr lang="it-IT" sz="1400" dirty="0" err="1" smtClean="0"/>
              <a:t>been</a:t>
            </a:r>
            <a:r>
              <a:rPr lang="it-IT" sz="1400" dirty="0" smtClean="0"/>
              <a:t> </a:t>
            </a:r>
            <a:r>
              <a:rPr lang="it-IT" sz="1400" dirty="0" err="1" smtClean="0"/>
              <a:t>done</a:t>
            </a:r>
            <a:r>
              <a:rPr lang="it-IT" sz="1400" dirty="0" smtClean="0"/>
              <a:t> to </a:t>
            </a:r>
            <a:r>
              <a:rPr lang="it-IT" sz="1400" dirty="0" err="1" smtClean="0"/>
              <a:t>simultaneously</a:t>
            </a:r>
            <a:r>
              <a:rPr lang="it-IT" sz="1400" dirty="0" smtClean="0"/>
              <a:t>:</a:t>
            </a:r>
          </a:p>
          <a:p>
            <a:pPr algn="just"/>
            <a:endParaRPr lang="it-IT" sz="500" dirty="0" smtClean="0"/>
          </a:p>
          <a:p>
            <a:pPr algn="just"/>
            <a:r>
              <a:rPr lang="it-IT" sz="1400" dirty="0" smtClean="0"/>
              <a:t>-</a:t>
            </a:r>
            <a:r>
              <a:rPr lang="it-IT" sz="1400" b="1" dirty="0" smtClean="0"/>
              <a:t>reduce the </a:t>
            </a:r>
            <a:r>
              <a:rPr lang="it-IT" sz="1400" b="1" dirty="0" err="1" smtClean="0"/>
              <a:t>longitudinal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beam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coupling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impedance</a:t>
            </a:r>
            <a:endParaRPr lang="it-IT" sz="1400" b="1" dirty="0" smtClean="0"/>
          </a:p>
          <a:p>
            <a:pPr algn="just"/>
            <a:r>
              <a:rPr lang="it-IT" sz="1400" dirty="0" smtClean="0"/>
              <a:t>-</a:t>
            </a:r>
            <a:r>
              <a:rPr lang="it-IT" sz="1400" b="1" dirty="0" smtClean="0"/>
              <a:t>reduce the </a:t>
            </a:r>
            <a:r>
              <a:rPr lang="it-IT" sz="1400" b="1" dirty="0" err="1" smtClean="0"/>
              <a:t>beam</a:t>
            </a:r>
            <a:r>
              <a:rPr lang="it-IT" sz="1400" b="1" dirty="0" smtClean="0"/>
              <a:t> transfer </a:t>
            </a:r>
            <a:r>
              <a:rPr lang="it-IT" sz="1400" b="1" dirty="0" err="1" smtClean="0"/>
              <a:t>impedance</a:t>
            </a:r>
            <a:endParaRPr lang="it-IT" sz="1400" b="1" dirty="0" smtClean="0"/>
          </a:p>
          <a:p>
            <a:pPr algn="just"/>
            <a:r>
              <a:rPr lang="it-IT" sz="1400" dirty="0" smtClean="0"/>
              <a:t>-</a:t>
            </a:r>
            <a:r>
              <a:rPr lang="it-IT" sz="1400" dirty="0" err="1" smtClean="0"/>
              <a:t>improve</a:t>
            </a:r>
            <a:r>
              <a:rPr lang="it-IT" sz="1400" dirty="0" smtClean="0"/>
              <a:t> the </a:t>
            </a:r>
            <a:r>
              <a:rPr lang="it-IT" sz="1400" b="1" dirty="0" err="1" smtClean="0"/>
              <a:t>uniformity</a:t>
            </a:r>
            <a:r>
              <a:rPr lang="it-IT" sz="1400" dirty="0" smtClean="0"/>
              <a:t> of the </a:t>
            </a:r>
            <a:r>
              <a:rPr lang="it-IT" sz="1400" dirty="0" err="1" smtClean="0"/>
              <a:t>deflecting</a:t>
            </a:r>
            <a:r>
              <a:rPr lang="it-IT" sz="1400" dirty="0" smtClean="0"/>
              <a:t> </a:t>
            </a:r>
            <a:r>
              <a:rPr lang="it-IT" sz="1400" dirty="0" err="1" smtClean="0"/>
              <a:t>field</a:t>
            </a:r>
            <a:r>
              <a:rPr lang="it-IT" sz="1400" dirty="0" smtClean="0"/>
              <a:t> </a:t>
            </a:r>
          </a:p>
          <a:p>
            <a:pPr algn="just"/>
            <a:r>
              <a:rPr lang="it-IT" sz="1400" dirty="0" smtClean="0"/>
              <a:t>-</a:t>
            </a:r>
            <a:r>
              <a:rPr lang="it-IT" sz="1400" dirty="0" err="1" smtClean="0"/>
              <a:t>improve</a:t>
            </a:r>
            <a:r>
              <a:rPr lang="it-IT" sz="1400" dirty="0" smtClean="0"/>
              <a:t> the </a:t>
            </a:r>
            <a:r>
              <a:rPr lang="it-IT" sz="1400" b="1" dirty="0" err="1" smtClean="0"/>
              <a:t>matching</a:t>
            </a:r>
            <a:r>
              <a:rPr lang="it-IT" sz="1400" b="1" dirty="0" smtClean="0"/>
              <a:t> </a:t>
            </a:r>
            <a:r>
              <a:rPr lang="it-IT" sz="1400" dirty="0" smtClean="0"/>
              <a:t>of the fast </a:t>
            </a:r>
            <a:r>
              <a:rPr lang="it-IT" sz="1400" dirty="0" err="1" smtClean="0"/>
              <a:t>pulse</a:t>
            </a:r>
            <a:endParaRPr lang="it-IT" sz="1400" dirty="0"/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2683147" y="2215259"/>
            <a:ext cx="1295721" cy="142976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2799500" y="268080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1m</a:t>
            </a:r>
            <a:endParaRPr lang="it-IT" dirty="0"/>
          </a:p>
        </p:txBody>
      </p:sp>
      <p:sp>
        <p:nvSpPr>
          <p:cNvPr id="40" name="Rettangolo 39"/>
          <p:cNvSpPr/>
          <p:nvPr/>
        </p:nvSpPr>
        <p:spPr>
          <a:xfrm>
            <a:off x="2298144" y="2206025"/>
            <a:ext cx="1523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 smtClean="0"/>
              <a:t>D. </a:t>
            </a:r>
            <a:r>
              <a:rPr lang="en-GB" sz="1100" i="1" dirty="0" err="1" smtClean="0"/>
              <a:t>Alesini</a:t>
            </a:r>
            <a:r>
              <a:rPr lang="en-GB" sz="1100" i="1" dirty="0" smtClean="0"/>
              <a:t> et </a:t>
            </a:r>
            <a:r>
              <a:rPr lang="en-GB" sz="1100" i="1" dirty="0"/>
              <a:t>al., PRST-AB </a:t>
            </a:r>
            <a:r>
              <a:rPr lang="it-IT" sz="1100" i="1" dirty="0"/>
              <a:t>13, 111002 (2010)</a:t>
            </a:r>
            <a:endParaRPr lang="is-IS" sz="11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8329"/>
            <a:ext cx="4109261" cy="299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2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</TotalTime>
  <Words>1951</Words>
  <Application>Microsoft Office PowerPoint</Application>
  <PresentationFormat>Presentazione su schermo (4:3)</PresentationFormat>
  <Paragraphs>237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</vt:lpstr>
      <vt:lpstr>Symbol</vt:lpstr>
      <vt:lpstr>游ゴシック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 Alesini</dc:creator>
  <cp:lastModifiedBy>David Alesini</cp:lastModifiedBy>
  <cp:revision>131</cp:revision>
  <dcterms:created xsi:type="dcterms:W3CDTF">2018-05-20T09:11:42Z</dcterms:created>
  <dcterms:modified xsi:type="dcterms:W3CDTF">2018-05-24T13:09:02Z</dcterms:modified>
</cp:coreProperties>
</file>