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96" r:id="rId3"/>
    <p:sldId id="339" r:id="rId4"/>
    <p:sldId id="346" r:id="rId5"/>
    <p:sldId id="341" r:id="rId6"/>
    <p:sldId id="342" r:id="rId7"/>
    <p:sldId id="343" r:id="rId8"/>
    <p:sldId id="344" r:id="rId9"/>
    <p:sldId id="345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5" r:id="rId18"/>
    <p:sldId id="354" r:id="rId19"/>
    <p:sldId id="356" r:id="rId2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20F9B-7E32-4108-BBFC-A5A8871CDD1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66BF5-28B1-4B09-A16C-CD627824E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390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EEE9-A40C-4045-B559-BB23D9A111A5}" type="datetime1">
              <a:rPr lang="ru-RU" smtClean="0"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I. Koop, CEPC-Rome-2018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817D-D587-4162-9BFF-39DB417DA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961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DC9E3-D470-436B-91F2-30626157CE80}" type="datetime1">
              <a:rPr lang="ru-RU" smtClean="0"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I. Koop, CEPC-Rome-2018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817D-D587-4162-9BFF-39DB417DA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54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680F-609A-460A-9CFB-7EB4247436F7}" type="datetime1">
              <a:rPr lang="ru-RU" smtClean="0"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I. Koop, CEPC-Rome-2018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817D-D587-4162-9BFF-39DB417DA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536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49EC-26C3-48EA-A0F6-DDB098F08AA9}" type="datetime1">
              <a:rPr lang="ru-RU" smtClean="0"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I. Koop, CEPC-Rome-2018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817D-D587-4162-9BFF-39DB417DA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58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69B6-9F44-4977-A274-5F3493D9DADE}" type="datetime1">
              <a:rPr lang="ru-RU" smtClean="0"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I. Koop, CEPC-Rome-2018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817D-D587-4162-9BFF-39DB417DA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16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94E1-24E9-46A0-ACC0-54F95C380761}" type="datetime1">
              <a:rPr lang="ru-RU" smtClean="0"/>
              <a:t>24.05.2018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I. Koop, CEPC-Rome-2018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817D-D587-4162-9BFF-39DB417DA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25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1801-B0D7-4B9B-A4B0-4A831B2EAC50}" type="datetime1">
              <a:rPr lang="ru-RU" smtClean="0"/>
              <a:t>24.05.2018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I. Koop, CEPC-Rome-2018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817D-D587-4162-9BFF-39DB417DA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47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47D9-324F-4E4E-997A-6ACEE8FDF157}" type="datetime1">
              <a:rPr lang="ru-RU" smtClean="0"/>
              <a:t>24.05.2018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I. Koop, CEPC-Rome-2018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817D-D587-4162-9BFF-39DB417DA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360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FD23-AEA5-4418-882E-5D071172163D}" type="datetime1">
              <a:rPr lang="ru-RU" smtClean="0"/>
              <a:t>24.05.2018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I. Koop, CEPC-Rome-2018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817D-D587-4162-9BFF-39DB417DA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29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4A09D-5F90-4461-A979-F44363D17EE7}" type="datetime1">
              <a:rPr lang="ru-RU" smtClean="0"/>
              <a:t>24.05.2018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I. Koop, CEPC-Rome-2018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817D-D587-4162-9BFF-39DB417DA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35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D582-9304-4998-8FEB-DD05C680610F}" type="datetime1">
              <a:rPr lang="ru-RU" smtClean="0"/>
              <a:t>24.05.2018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I. Koop, CEPC-Rome-2018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817D-D587-4162-9BFF-39DB417DA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650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C046B-0EE3-4D43-AEE0-BA2B07D3AA83}" type="datetime1">
              <a:rPr lang="ru-RU" smtClean="0"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I. Koop, CEPC-Rome-2018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2817D-D587-4162-9BFF-39DB417DA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4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83518"/>
            <a:ext cx="8568952" cy="3114346"/>
          </a:xfrm>
        </p:spPr>
        <p:txBody>
          <a:bodyPr>
            <a:normAutofit/>
          </a:bodyPr>
          <a:lstStyle/>
          <a:p>
            <a:r>
              <a:rPr lang="en-US" sz="5400" dirty="0"/>
              <a:t>Energy calibration in high </a:t>
            </a:r>
            <a:r>
              <a:rPr lang="en-US" sz="5400" dirty="0" smtClean="0"/>
              <a:t>energy colliders</a:t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3200" dirty="0" smtClean="0"/>
              <a:t>I</a:t>
            </a:r>
            <a:r>
              <a:rPr lang="en-US" sz="3200" dirty="0" smtClean="0"/>
              <a:t>. Koop, BINP, Novosibirsk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37924"/>
            <a:ext cx="6400800" cy="432048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CEPC workshop, Rome, 24-26 May </a:t>
            </a:r>
            <a:r>
              <a:rPr lang="en-US" sz="2400" dirty="0" smtClean="0">
                <a:solidFill>
                  <a:schemeClr val="tx1"/>
                </a:solidFill>
              </a:rPr>
              <a:t>2018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93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449"/>
            <a:ext cx="9144000" cy="457067"/>
          </a:xfrm>
          <a:noFill/>
        </p:spPr>
        <p:txBody>
          <a:bodyPr>
            <a:normAutofit fontScale="90000"/>
          </a:bodyPr>
          <a:lstStyle/>
          <a:p>
            <a:r>
              <a:rPr lang="en-US" sz="3200" dirty="0" smtClean="0"/>
              <a:t>Spin resonance width and new nonstandard RD technique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4010" y="411511"/>
            <a:ext cx="889248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My spin tracking code has revealed dramatic </a:t>
            </a:r>
            <a:r>
              <a:rPr lang="en-US" sz="2000" dirty="0" smtClean="0">
                <a:solidFill>
                  <a:srgbClr val="FF0000"/>
                </a:solidFill>
              </a:rPr>
              <a:t>increase of the width </a:t>
            </a:r>
            <a:r>
              <a:rPr lang="en-US" sz="2000" dirty="0" smtClean="0"/>
              <a:t>of the central resonance line </a:t>
            </a:r>
            <a:r>
              <a:rPr lang="en-US" sz="2000" dirty="0" smtClean="0">
                <a:solidFill>
                  <a:srgbClr val="FF0000"/>
                </a:solidFill>
              </a:rPr>
              <a:t>at W</a:t>
            </a:r>
            <a:r>
              <a:rPr lang="en-US" sz="2000" dirty="0" smtClean="0"/>
              <a:t> threshold for chosen synchrotron tune value: </a:t>
            </a:r>
            <a:r>
              <a:rPr lang="en-US" sz="2000" dirty="0" smtClean="0">
                <a:solidFill>
                  <a:srgbClr val="FF0000"/>
                </a:solidFill>
              </a:rPr>
              <a:t>Qs=0.05</a:t>
            </a:r>
            <a:r>
              <a:rPr lang="en-US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With such low synchrotron tune and, subsequently, too high value of the synchrotron modulation index  </a:t>
            </a:r>
            <a:r>
              <a:rPr lang="el-GR" sz="2000" dirty="0" smtClean="0">
                <a:solidFill>
                  <a:srgbClr val="FF0000"/>
                </a:solidFill>
              </a:rPr>
              <a:t>ξ</a:t>
            </a:r>
            <a:r>
              <a:rPr lang="en-US" sz="2000" dirty="0" smtClean="0">
                <a:solidFill>
                  <a:srgbClr val="FF0000"/>
                </a:solidFill>
              </a:rPr>
              <a:t>=</a:t>
            </a:r>
            <a:r>
              <a:rPr lang="el-GR" sz="2000" dirty="0" smtClean="0">
                <a:solidFill>
                  <a:srgbClr val="FF0000"/>
                </a:solidFill>
              </a:rPr>
              <a:t>ν</a:t>
            </a:r>
            <a:r>
              <a:rPr lang="en-US" sz="2000" baseline="-25000" dirty="0" smtClean="0">
                <a:solidFill>
                  <a:srgbClr val="FF0000"/>
                </a:solidFill>
              </a:rPr>
              <a:t>0</a:t>
            </a:r>
            <a:r>
              <a:rPr lang="el-GR" sz="2000" dirty="0" smtClean="0">
                <a:solidFill>
                  <a:srgbClr val="FF0000"/>
                </a:solidFill>
              </a:rPr>
              <a:t>σ</a:t>
            </a:r>
            <a:r>
              <a:rPr lang="el-GR" sz="2000" baseline="-25000" dirty="0" smtClean="0">
                <a:solidFill>
                  <a:srgbClr val="FF0000"/>
                </a:solidFill>
              </a:rPr>
              <a:t>δ</a:t>
            </a:r>
            <a:r>
              <a:rPr lang="en-US" sz="2000" dirty="0" smtClean="0">
                <a:solidFill>
                  <a:srgbClr val="FF0000"/>
                </a:solidFill>
              </a:rPr>
              <a:t>/Qs=2.4  </a:t>
            </a:r>
            <a:r>
              <a:rPr lang="en-US" sz="2000" dirty="0" smtClean="0"/>
              <a:t>a width of the central spectrum line becomes very large:  </a:t>
            </a:r>
            <a:r>
              <a:rPr lang="el-GR" sz="2000" dirty="0" smtClean="0">
                <a:solidFill>
                  <a:srgbClr val="FF0000"/>
                </a:solidFill>
              </a:rPr>
              <a:t>Δν</a:t>
            </a:r>
            <a:r>
              <a:rPr lang="en-US" sz="2000" dirty="0" smtClean="0">
                <a:solidFill>
                  <a:srgbClr val="FF0000"/>
                </a:solidFill>
              </a:rPr>
              <a:t>=±0.002</a:t>
            </a:r>
            <a:r>
              <a:rPr lang="en-US" sz="2000" dirty="0" smtClean="0"/>
              <a:t>. This corresponds to  </a:t>
            </a:r>
            <a:r>
              <a:rPr lang="el-GR" sz="2000" dirty="0" smtClean="0">
                <a:solidFill>
                  <a:srgbClr val="FF0000"/>
                </a:solidFill>
              </a:rPr>
              <a:t>Δ</a:t>
            </a:r>
            <a:r>
              <a:rPr lang="en-US" sz="2000" dirty="0" smtClean="0">
                <a:solidFill>
                  <a:srgbClr val="FF0000"/>
                </a:solidFill>
              </a:rPr>
              <a:t>E/E=±0.00001.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 such situation there is no any sense to scan the resonance monotonically – no sharp changes in the polarization degree are expected.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More reasonable is to do probing of the depolarization efficiency in few depolarizer’s frequency points around the center of a peak – then steps in polarization  degree became quite visible. This idea was proposed by Alain </a:t>
            </a:r>
            <a:r>
              <a:rPr lang="en-US" sz="2000" dirty="0" err="1" smtClean="0"/>
              <a:t>Blondel</a:t>
            </a:r>
            <a:r>
              <a:rPr lang="en-US" sz="2000" dirty="0" smtClean="0"/>
              <a:t> and, seems, has been tested at LEP</a:t>
            </a:r>
            <a:r>
              <a:rPr lang="en-US" sz="2400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0079-407B-4CEB-B5D2-E9275707D977}" type="slidenum">
              <a:rPr lang="ru-RU" smtClean="0"/>
              <a:t>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I. Koop, CEPC-Rome-2018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923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449"/>
            <a:ext cx="9144000" cy="349055"/>
          </a:xfrm>
        </p:spPr>
        <p:txBody>
          <a:bodyPr>
            <a:noAutofit/>
          </a:bodyPr>
          <a:lstStyle/>
          <a:p>
            <a:r>
              <a:rPr lang="en-US" sz="3600" dirty="0" smtClean="0"/>
              <a:t>Spectrum of 80 GeV single particle spin motion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1764" y="421091"/>
                <a:ext cx="88204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Spectrum of f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ree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spin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precession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of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single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particle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during</m:t>
                    </m:r>
                    <m:r>
                      <a:rPr lang="en-US" b="0" i="0" smtClean="0">
                        <a:latin typeface="Cambria Math"/>
                      </a:rPr>
                      <m:t> 40000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turns</m:t>
                    </m:r>
                    <m:r>
                      <a:rPr lang="en-US" b="0" i="0" smtClean="0">
                        <a:latin typeface="Cambria Math"/>
                      </a:rPr>
                      <m:t>. </m:t>
                    </m:r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 smtClean="0"/>
                  <a:t>=0.05.</a:t>
                </a:r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764" y="561454"/>
                <a:ext cx="8820472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622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46" y="789552"/>
            <a:ext cx="8608503" cy="39964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37802" y="1113059"/>
            <a:ext cx="2162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Central peak </a:t>
            </a:r>
            <a:r>
              <a:rPr lang="el-GR" dirty="0" smtClean="0"/>
              <a:t>ν</a:t>
            </a:r>
            <a:r>
              <a:rPr lang="en-US" dirty="0" smtClean="0"/>
              <a:t>=0.481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800124" y="1251558"/>
            <a:ext cx="1516292" cy="69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39952" y="1346345"/>
            <a:ext cx="248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1-st side-band </a:t>
            </a:r>
            <a:r>
              <a:rPr lang="el-GR" dirty="0"/>
              <a:t>ν</a:t>
            </a:r>
            <a:r>
              <a:rPr lang="en-US" dirty="0" smtClean="0"/>
              <a:t>=</a:t>
            </a:r>
            <a:r>
              <a:rPr lang="el-GR" dirty="0" smtClean="0"/>
              <a:t>ν</a:t>
            </a:r>
            <a:r>
              <a:rPr lang="en-US" baseline="-25000" dirty="0" smtClean="0"/>
              <a:t>0</a:t>
            </a:r>
            <a:r>
              <a:rPr lang="en-US" dirty="0" smtClean="0"/>
              <a:t> -Qs </a:t>
            </a:r>
            <a:endParaRPr lang="ru-RU" dirty="0"/>
          </a:p>
        </p:txBody>
      </p:sp>
      <p:cxnSp>
        <p:nvCxnSpPr>
          <p:cNvPr id="12" name="Прямая со стрелкой 11"/>
          <p:cNvCxnSpPr>
            <a:stCxn id="10" idx="3"/>
          </p:cNvCxnSpPr>
          <p:nvPr/>
        </p:nvCxnSpPr>
        <p:spPr>
          <a:xfrm flipV="1">
            <a:off x="6626508" y="1484844"/>
            <a:ext cx="931762" cy="461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0079-407B-4CEB-B5D2-E9275707D977}" type="slidenum">
              <a:rPr lang="ru-RU" smtClean="0"/>
              <a:t>11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I. Koop, CEPC-Rome-2018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69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2073"/>
            <a:ext cx="8846092" cy="410193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449"/>
            <a:ext cx="9144000" cy="349055"/>
          </a:xfrm>
        </p:spPr>
        <p:txBody>
          <a:bodyPr>
            <a:noAutofit/>
          </a:bodyPr>
          <a:lstStyle/>
          <a:p>
            <a:r>
              <a:rPr lang="en-US" sz="3600" dirty="0" smtClean="0"/>
              <a:t>Zoom of spectrum of single particle spin motion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1764" y="421091"/>
                <a:ext cx="88204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Spectrum of f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ree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spin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precession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of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single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particle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during</m:t>
                    </m:r>
                    <m:r>
                      <a:rPr lang="en-US" b="0" i="0" smtClean="0">
                        <a:latin typeface="Cambria Math"/>
                      </a:rPr>
                      <m:t> 40000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turns</m:t>
                    </m:r>
                    <m:r>
                      <a:rPr lang="en-US" b="0" i="0" smtClean="0">
                        <a:latin typeface="Cambria Math"/>
                      </a:rPr>
                      <m:t>. </m:t>
                    </m:r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 smtClean="0"/>
                  <a:t>=0.05.</a:t>
                </a:r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764" y="561454"/>
                <a:ext cx="8820472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622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065862" y="1066122"/>
            <a:ext cx="2162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Central </a:t>
            </a:r>
            <a:r>
              <a:rPr lang="en-US" dirty="0">
                <a:solidFill>
                  <a:prstClr val="black"/>
                </a:solidFill>
              </a:rPr>
              <a:t>peak </a:t>
            </a:r>
            <a:r>
              <a:rPr lang="el-GR" dirty="0">
                <a:solidFill>
                  <a:prstClr val="black"/>
                </a:solidFill>
              </a:rPr>
              <a:t>ν</a:t>
            </a:r>
            <a:r>
              <a:rPr lang="en-US" dirty="0" smtClean="0">
                <a:solidFill>
                  <a:prstClr val="black"/>
                </a:solidFill>
              </a:rPr>
              <a:t>=0.481</a:t>
            </a:r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625225" y="1464028"/>
            <a:ext cx="440636" cy="51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65860" y="1325529"/>
            <a:ext cx="12982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1-st order </a:t>
            </a:r>
          </a:p>
          <a:p>
            <a:r>
              <a:rPr lang="en-US" dirty="0" smtClean="0"/>
              <a:t>side-band: </a:t>
            </a:r>
          </a:p>
          <a:p>
            <a:r>
              <a:rPr lang="el-GR" dirty="0" smtClean="0"/>
              <a:t>ν</a:t>
            </a:r>
            <a:r>
              <a:rPr lang="en-US" dirty="0" smtClean="0"/>
              <a:t> = </a:t>
            </a:r>
            <a:r>
              <a:rPr lang="el-GR" dirty="0" smtClean="0"/>
              <a:t>ν</a:t>
            </a:r>
            <a:r>
              <a:rPr lang="en-US" baseline="-25000" dirty="0" smtClean="0"/>
              <a:t>0</a:t>
            </a:r>
            <a:r>
              <a:rPr lang="en-US" dirty="0" smtClean="0"/>
              <a:t> - Qs 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6228184" y="1204622"/>
            <a:ext cx="9317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62322" y="3273828"/>
            <a:ext cx="1497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1-st order side-band: </a:t>
            </a:r>
          </a:p>
          <a:p>
            <a:r>
              <a:rPr lang="el-GR" dirty="0" smtClean="0"/>
              <a:t>ν</a:t>
            </a:r>
            <a:r>
              <a:rPr lang="en-US" dirty="0" smtClean="0"/>
              <a:t>=2 - (</a:t>
            </a:r>
            <a:r>
              <a:rPr lang="el-GR" dirty="0" smtClean="0"/>
              <a:t>ν</a:t>
            </a:r>
            <a:r>
              <a:rPr lang="en-US" baseline="-25000" dirty="0" smtClean="0"/>
              <a:t>0</a:t>
            </a:r>
            <a:r>
              <a:rPr lang="en-US" dirty="0" smtClean="0"/>
              <a:t> + Qs) 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6318044" y="2355726"/>
            <a:ext cx="0" cy="756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979713" y="3273943"/>
            <a:ext cx="18658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2-nd order </a:t>
            </a:r>
          </a:p>
          <a:p>
            <a:r>
              <a:rPr lang="en-US" dirty="0" smtClean="0"/>
              <a:t>side-band: </a:t>
            </a:r>
          </a:p>
          <a:p>
            <a:r>
              <a:rPr lang="el-GR" dirty="0" smtClean="0"/>
              <a:t>ν</a:t>
            </a:r>
            <a:r>
              <a:rPr lang="en-US" dirty="0" smtClean="0"/>
              <a:t>=2 - (</a:t>
            </a:r>
            <a:r>
              <a:rPr lang="el-GR" dirty="0" smtClean="0"/>
              <a:t>ν</a:t>
            </a:r>
            <a:r>
              <a:rPr lang="en-US" baseline="-25000" dirty="0" smtClean="0"/>
              <a:t>0</a:t>
            </a:r>
            <a:r>
              <a:rPr lang="en-US" dirty="0" smtClean="0"/>
              <a:t> + 2·Qs) </a:t>
            </a:r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2566824" y="246373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0079-407B-4CEB-B5D2-E9275707D977}" type="slidenum">
              <a:rPr lang="ru-RU" smtClean="0"/>
              <a:t>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I. Koop, CEPC-Rome-2018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098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449"/>
            <a:ext cx="9144000" cy="349055"/>
          </a:xfrm>
        </p:spPr>
        <p:txBody>
          <a:bodyPr>
            <a:noAutofit/>
          </a:bodyPr>
          <a:lstStyle/>
          <a:p>
            <a:r>
              <a:rPr lang="en-US" sz="3600" dirty="0" smtClean="0"/>
              <a:t>Spectrum for slightly shifted spin tune {</a:t>
            </a:r>
            <a:r>
              <a:rPr lang="el-GR" sz="3600" dirty="0" smtClean="0"/>
              <a:t>ν</a:t>
            </a:r>
            <a:r>
              <a:rPr lang="en-US" sz="3600" baseline="-25000" dirty="0" smtClean="0"/>
              <a:t>0</a:t>
            </a:r>
            <a:r>
              <a:rPr lang="en-US" sz="3600" dirty="0" smtClean="0"/>
              <a:t>}=0.41</a:t>
            </a:r>
            <a:endParaRPr lang="ru-RU" sz="36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400309"/>
            <a:ext cx="8820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Mirror symmetric the left and the right wings of the central line with this choice of </a:t>
            </a:r>
            <a:r>
              <a:rPr lang="en-US" dirty="0"/>
              <a:t>{</a:t>
            </a:r>
            <a:r>
              <a:rPr lang="el-GR" dirty="0"/>
              <a:t>ν</a:t>
            </a:r>
            <a:r>
              <a:rPr lang="en-US" baseline="-25000" dirty="0"/>
              <a:t>0</a:t>
            </a:r>
            <a:r>
              <a:rPr lang="en-US" dirty="0" smtClean="0"/>
              <a:t>}.  It is better  to reduce a possible error in determination of the center of a peak!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88" y="971894"/>
            <a:ext cx="7650596" cy="3806219"/>
          </a:xfrm>
          <a:prstGeom prst="rect">
            <a:avLst/>
          </a:prstGeom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0079-407B-4CEB-B5D2-E9275707D977}" type="slidenum">
              <a:rPr lang="ru-RU" smtClean="0"/>
              <a:t>13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I. Koop, CEPC-Rome-2018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618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449"/>
            <a:ext cx="9144000" cy="412641"/>
          </a:xfrm>
        </p:spPr>
        <p:txBody>
          <a:bodyPr>
            <a:noAutofit/>
          </a:bodyPr>
          <a:lstStyle/>
          <a:p>
            <a:r>
              <a:rPr lang="en-US" sz="2800" dirty="0" smtClean="0"/>
              <a:t>Partial depolarizations by 11 steps in depolarizers frequency 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44016" y="339502"/>
            <a:ext cx="8820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left and the right wings of the central line are asymmetric  due to too close proximity of 1-st order synchrotron side-band.  This should be accounted when fitting to a model.  </a:t>
            </a:r>
          </a:p>
          <a:p>
            <a:r>
              <a:rPr lang="en-US" dirty="0" smtClean="0"/>
              <a:t>The presented here fit is symmetric – hence not fully correct – could be modified.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45" y="1298555"/>
            <a:ext cx="7091423" cy="3577451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0079-407B-4CEB-B5D2-E9275707D977}" type="slidenum">
              <a:rPr lang="ru-RU" smtClean="0"/>
              <a:t>14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I. Koop, CEPC-Rome-2018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634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449"/>
            <a:ext cx="9144000" cy="412641"/>
          </a:xfrm>
        </p:spPr>
        <p:txBody>
          <a:bodyPr>
            <a:noAutofit/>
          </a:bodyPr>
          <a:lstStyle/>
          <a:p>
            <a:r>
              <a:rPr lang="en-US" sz="2800" dirty="0" smtClean="0"/>
              <a:t>Partial depolarizations by steps when {</a:t>
            </a:r>
            <a:r>
              <a:rPr lang="el-GR" sz="2800" dirty="0" smtClean="0"/>
              <a:t>ν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}=0.4875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339288"/>
            <a:ext cx="836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left and the right wings became symmetric with this choice of fractional part of </a:t>
            </a:r>
            <a:r>
              <a:rPr lang="el-GR" dirty="0" smtClean="0"/>
              <a:t>ν</a:t>
            </a:r>
            <a:r>
              <a:rPr lang="en-US" baseline="-25000" dirty="0" smtClean="0"/>
              <a:t>0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83" y="699542"/>
            <a:ext cx="8360982" cy="4042673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0079-407B-4CEB-B5D2-E9275707D977}" type="slidenum">
              <a:rPr lang="ru-RU" smtClean="0"/>
              <a:t>15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I. Koop, CEPC-Rome-2018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310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449"/>
            <a:ext cx="9144000" cy="412641"/>
          </a:xfrm>
        </p:spPr>
        <p:txBody>
          <a:bodyPr>
            <a:noAutofit/>
          </a:bodyPr>
          <a:lstStyle/>
          <a:p>
            <a:r>
              <a:rPr lang="en-US" sz="2800" dirty="0" smtClean="0"/>
              <a:t>Partial depolarizations by steps with </a:t>
            </a:r>
            <a:r>
              <a:rPr lang="en-US" sz="2800" dirty="0" smtClean="0">
                <a:solidFill>
                  <a:srgbClr val="FF0000"/>
                </a:solidFill>
              </a:rPr>
              <a:t>Qs=0.075</a:t>
            </a:r>
            <a:r>
              <a:rPr lang="en-US" sz="2800" dirty="0" smtClean="0"/>
              <a:t>, {</a:t>
            </a:r>
            <a:r>
              <a:rPr lang="el-GR" sz="2800" dirty="0" smtClean="0"/>
              <a:t>ν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}=0.41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37363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RD response with Qs=0.075 is 8 times more narrow in comparison with the case Qs=0.05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50222"/>
            <a:ext cx="8280920" cy="40537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52120" y="2712300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Δν</a:t>
            </a:r>
            <a:r>
              <a:rPr lang="en-US" dirty="0" smtClean="0"/>
              <a:t>=±0.00025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283968" y="285080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5148064" y="285080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0079-407B-4CEB-B5D2-E9275707D977}" type="slidenum">
              <a:rPr lang="ru-RU" smtClean="0"/>
              <a:t>16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I. Koop, CEPC-Rome-2018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062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449"/>
            <a:ext cx="9144000" cy="412641"/>
          </a:xfrm>
        </p:spPr>
        <p:txBody>
          <a:bodyPr>
            <a:noAutofit/>
          </a:bodyPr>
          <a:lstStyle/>
          <a:p>
            <a:r>
              <a:rPr lang="en-US" sz="2800" dirty="0" smtClean="0"/>
              <a:t>Spectrum line width scaling law</a:t>
            </a:r>
            <a:endParaRPr lang="ru-RU" sz="2800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0079-407B-4CEB-B5D2-E9275707D977}" type="slidenum">
              <a:rPr lang="ru-RU" smtClean="0"/>
              <a:t>17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I. Koop, CEPC-Rome-2018</a:t>
            </a:r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1520" y="574754"/>
                <a:ext cx="8712968" cy="3924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Line shape fitting function:    f(</a:t>
                </a:r>
                <a:r>
                  <a:rPr lang="el-GR" sz="2000" dirty="0" smtClean="0"/>
                  <a:t>ν</a:t>
                </a:r>
                <a:r>
                  <a:rPr lang="en-US" sz="2000" dirty="0" smtClean="0"/>
                  <a:t>)=A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 smtClean="0">
                            <a:latin typeface="Cambria Math"/>
                            <a:ea typeface="Cambria Math"/>
                          </a:rPr>
                          <m:t>∆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sz="20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ru-RU" sz="20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sz="2000" i="1" smtClean="0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b="0" i="1" smtClean="0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000" i="1">
                                    <a:latin typeface="Cambria Math"/>
                                  </a:rPr>
                                  <m:t>ν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000" i="1">
                                    <a:latin typeface="Cambria Math"/>
                                  </a:rPr>
                                  <m:t>ν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0)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sz="2000" dirty="0" smtClean="0"/>
                  <a:t>   with parameters: </a:t>
                </a:r>
                <a:r>
                  <a:rPr lang="en-US" sz="2000" dirty="0"/>
                  <a:t>A</a:t>
                </a:r>
                <a:r>
                  <a:rPr lang="en-US" sz="2000" dirty="0" smtClean="0"/>
                  <a:t>, </a:t>
                </a:r>
                <a:r>
                  <a:rPr lang="el-GR" sz="2000" dirty="0" smtClean="0"/>
                  <a:t>Δ</a:t>
                </a:r>
                <a:r>
                  <a:rPr lang="en-US" sz="2000" dirty="0" smtClean="0"/>
                  <a:t>, </a:t>
                </a:r>
                <a:r>
                  <a:rPr lang="el-GR" sz="2000" dirty="0" smtClean="0"/>
                  <a:t>ν</a:t>
                </a:r>
                <a:r>
                  <a:rPr lang="en-US" sz="2000" dirty="0" smtClean="0"/>
                  <a:t>0</a:t>
                </a:r>
              </a:p>
              <a:p>
                <a:endParaRPr lang="en-US" sz="2000" dirty="0" smtClean="0"/>
              </a:p>
              <a:p>
                <a:r>
                  <a:rPr lang="en-US" sz="2000" dirty="0" smtClean="0"/>
                  <a:t>Fit found by the tracking of the line width dependence on the synchrotron motion and beam parameters:</a:t>
                </a:r>
              </a:p>
              <a:p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=0.0035∙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λ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0.000686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rgbClr val="FF0000"/>
                    </a:solidFill>
                  </a:rPr>
                  <a:t>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 dirty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l-GR" sz="2000" i="1" dirty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ν</m:t>
                                </m:r>
                                <m:r>
                                  <a:rPr lang="en-US" sz="2000" i="1" dirty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0·</m:t>
                                </m:r>
                                <m:sSub>
                                  <m:sSubPr>
                                    <m:ctrlPr>
                                      <a:rPr lang="en-US" sz="2000" i="1" dirty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2000" i="1" dirty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σ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l-GR" sz="2000" i="1" dirty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δ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000" i="1" dirty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182.425∗0.000663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2.5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rgbClr val="FF0000"/>
                    </a:solidFill>
                  </a:rPr>
                  <a:t>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 dirty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 dirty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0.05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i="1" dirty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 dirty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𝑄</m:t>
                                    </m:r>
                                  </m:e>
                                  <m:sub>
                                    <m:r>
                                      <a:rPr lang="en-US" sz="2000" i="1" dirty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𝑠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rgbClr val="FF0000"/>
                    </a:solidFill>
                  </a:rPr>
                  <a:t>              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∆=0.0035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at E=80 GeV</a:t>
                </a:r>
              </a:p>
              <a:p>
                <a:endParaRPr lang="en-US" sz="2000" dirty="0"/>
              </a:p>
              <a:p>
                <a:r>
                  <a:rPr lang="en-US" sz="2000" dirty="0" smtClean="0"/>
                  <a:t>For given accelerator without wigglers the energy dependence is very strong:</a:t>
                </a:r>
              </a:p>
              <a:p>
                <a:endParaRPr lang="en-US" sz="2000" dirty="0"/>
              </a:p>
              <a:p>
                <a:pPr algn="ctr"/>
                <a:r>
                  <a:rPr lang="en-US" sz="2000" dirty="0" smtClean="0">
                    <a:solidFill>
                      <a:srgbClr val="FF0000"/>
                    </a:solidFill>
                  </a:rPr>
                  <a:t>Δ </a:t>
                </a:r>
                <a14:m>
                  <m:oMath xmlns:m="http://schemas.openxmlformats.org/officeDocument/2006/math">
                    <m:r>
                      <a:rPr lang="el-GR" sz="2000" i="1">
                        <a:solidFill>
                          <a:srgbClr val="FF0000"/>
                        </a:solidFill>
                        <a:latin typeface="Cambria Math"/>
                      </a:rPr>
                      <m:t>~</m:t>
                    </m:r>
                  </m:oMath>
                </a14:m>
                <a:r>
                  <a:rPr lang="en-US" sz="20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𝐸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US" sz="2000" dirty="0" smtClean="0"/>
                  <a:t>          because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 smtClean="0">
                        <a:latin typeface="Cambria Math"/>
                      </a:rPr>
                      <m:t>λ</m:t>
                    </m:r>
                    <m:r>
                      <a:rPr lang="el-GR" sz="2000" i="1" smtClean="0">
                        <a:latin typeface="Cambria Math"/>
                      </a:rPr>
                      <m:t>~</m:t>
                    </m:r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𝐸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dirty="0" smtClean="0"/>
                  <a:t>,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 dirty="0">
                        <a:latin typeface="Cambria Math"/>
                      </a:rPr>
                      <m:t>ν</m:t>
                    </m:r>
                    <m:r>
                      <a:rPr lang="en-US" sz="2000" i="1" dirty="0">
                        <a:latin typeface="Cambria Math"/>
                      </a:rPr>
                      <m:t>0</m:t>
                    </m:r>
                  </m:oMath>
                </a14:m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l-GR" sz="2000" i="1">
                        <a:latin typeface="Cambria Math"/>
                      </a:rPr>
                      <m:t>~</m:t>
                    </m:r>
                  </m:oMath>
                </a14:m>
                <a:r>
                  <a:rPr lang="en-US" sz="2000" dirty="0" smtClean="0"/>
                  <a:t> E,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000" i="1" dirty="0">
                            <a:latin typeface="Cambria Math"/>
                          </a:rPr>
                          <m:t>σ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2000" i="1" dirty="0">
                            <a:latin typeface="Cambria Math"/>
                          </a:rPr>
                          <m:t>δ</m:t>
                        </m:r>
                      </m:sub>
                    </m:sSub>
                  </m:oMath>
                </a14:m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l-GR" sz="2000" i="1">
                        <a:latin typeface="Cambria Math"/>
                      </a:rPr>
                      <m:t>~</m:t>
                    </m:r>
                  </m:oMath>
                </a14:m>
                <a:r>
                  <a:rPr lang="en-US" sz="2000" dirty="0" smtClean="0"/>
                  <a:t> E</a:t>
                </a:r>
              </a:p>
              <a:p>
                <a:endParaRPr lang="en-US" sz="2000" dirty="0" smtClean="0"/>
              </a:p>
              <a:p>
                <a:r>
                  <a:rPr lang="en-US" sz="2000" dirty="0" smtClean="0"/>
                  <a:t>Therefore, this effect plays important role only at W threshold and not at Z!</a:t>
                </a:r>
                <a:endParaRPr lang="ru-RU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74754"/>
                <a:ext cx="8712968" cy="3924792"/>
              </a:xfrm>
              <a:prstGeom prst="rect">
                <a:avLst/>
              </a:prstGeom>
              <a:blipFill rotWithShape="1">
                <a:blip r:embed="rId2"/>
                <a:stretch>
                  <a:fillRect l="-699" r="-350" b="-18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8273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449"/>
            <a:ext cx="9144000" cy="3490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1220" y="411510"/>
                <a:ext cx="8954768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Spin tracking of a motion of a single particle reveals the dependence of the spectrum line width from the synchrotron tune and other beam parameters.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This width becomes very large for chosen synchrotron tune Qs=0.05 and standard RD procedure becomes not applicable.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The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discussed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above</m:t>
                    </m:r>
                    <m:r>
                      <a:rPr lang="en-US" sz="20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new</m:t>
                    </m:r>
                    <m:r>
                      <a:rPr lang="en-US" sz="20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RD</m:t>
                    </m:r>
                    <m:r>
                      <a:rPr lang="en-US" sz="20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procedure</m:t>
                    </m:r>
                    <m:r>
                      <a:rPr lang="en-US" sz="200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by</m:t>
                        </m:r>
                        <m:r>
                          <a:rPr lang="en-US" sz="20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steps</m:t>
                        </m:r>
                      </m:e>
                    </m:d>
                    <m:r>
                      <a:rPr lang="en-US" sz="20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works</m:t>
                    </m:r>
                    <m:r>
                      <a:rPr lang="en-US" sz="20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well</m:t>
                    </m:r>
                    <m:r>
                      <a:rPr lang="en-US" sz="20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even</m:t>
                    </m:r>
                  </m:oMath>
                </a14:m>
                <a:r>
                  <a:rPr lang="en-US" sz="2000" dirty="0" smtClean="0"/>
                  <a:t> in cases when a width of the spin resonance became very large. That is just a case with Qs=0.05.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Still the accuracy of a method needs to be studied further.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Second order terms in orbital motion also contribute to the line width (</a:t>
                </a:r>
                <a:r>
                  <a:rPr lang="en-US" sz="2000" dirty="0" err="1" smtClean="0">
                    <a:solidFill>
                      <a:srgbClr val="0070C0"/>
                    </a:solidFill>
                  </a:rPr>
                  <a:t>I.Koop</a:t>
                </a:r>
                <a:r>
                  <a:rPr lang="en-US" sz="2000" dirty="0">
                    <a:solidFill>
                      <a:srgbClr val="0070C0"/>
                    </a:solidFill>
                  </a:rPr>
                  <a:t>, </a:t>
                </a:r>
                <a:r>
                  <a:rPr lang="en-US" sz="2000" dirty="0" err="1">
                    <a:solidFill>
                      <a:srgbClr val="0070C0"/>
                    </a:solidFill>
                  </a:rPr>
                  <a:t>Yu.Shatunov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, in proc. EPAC 1988, Rome, p.738-739</a:t>
                </a:r>
                <a:r>
                  <a:rPr lang="en-US" sz="2000" dirty="0" smtClean="0"/>
                  <a:t>). Will be evaluated later on.  </a:t>
                </a:r>
                <a:endParaRPr lang="ru-RU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20" y="411510"/>
                <a:ext cx="8954768" cy="4401205"/>
              </a:xfrm>
              <a:prstGeom prst="rect">
                <a:avLst/>
              </a:prstGeom>
              <a:blipFill rotWithShape="1">
                <a:blip r:embed="rId2"/>
                <a:stretch>
                  <a:fillRect l="-545" t="-693" r="-613" b="-16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0079-407B-4CEB-B5D2-E9275707D977}" type="slidenum">
              <a:rPr lang="ru-RU" smtClean="0"/>
              <a:t>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I. Koop, CEPC-Rome-2018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37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0219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Acknowledgments to:</a:t>
            </a:r>
            <a:br>
              <a:rPr lang="en-US" dirty="0" smtClean="0"/>
            </a:br>
            <a:r>
              <a:rPr lang="en-US" dirty="0" smtClean="0"/>
              <a:t>Alain </a:t>
            </a:r>
            <a:r>
              <a:rPr lang="en-US" dirty="0" err="1" smtClean="0"/>
              <a:t>Blondel</a:t>
            </a:r>
            <a:r>
              <a:rPr lang="en-US" dirty="0" smtClean="0"/>
              <a:t>, Eliana </a:t>
            </a:r>
            <a:r>
              <a:rPr lang="en-US" dirty="0" err="1" smtClean="0"/>
              <a:t>Gianfelice</a:t>
            </a:r>
            <a:r>
              <a:rPr lang="en-US" dirty="0" smtClean="0"/>
              <a:t>-Wendt and Yuri </a:t>
            </a:r>
            <a:r>
              <a:rPr lang="en-US" dirty="0" err="1" smtClean="0"/>
              <a:t>Shatunov</a:t>
            </a:r>
            <a:r>
              <a:rPr lang="en-US" dirty="0" smtClean="0"/>
              <a:t> for stimulating discussions!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you!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I. Koop, CEPC-Rome-2018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817D-D587-4162-9BFF-39DB417DA748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079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17716" cy="41151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200" dirty="0" smtClean="0"/>
              <a:t>Outline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17177" y="699542"/>
            <a:ext cx="88569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Polarization </a:t>
            </a:r>
            <a:r>
              <a:rPr lang="en-US" sz="2400" dirty="0" smtClean="0"/>
              <a:t>study </a:t>
            </a:r>
            <a:r>
              <a:rPr lang="en-US" sz="2400" dirty="0" smtClean="0"/>
              <a:t>approach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Spin </a:t>
            </a:r>
            <a:r>
              <a:rPr lang="en-US" sz="2400" dirty="0"/>
              <a:t>tracking </a:t>
            </a:r>
            <a:r>
              <a:rPr lang="en-US" sz="2400" dirty="0" smtClean="0"/>
              <a:t>code features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Self-polarization</a:t>
            </a:r>
            <a:r>
              <a:rPr lang="en-US" sz="2400" dirty="0" smtClean="0"/>
              <a:t> </a:t>
            </a:r>
            <a:r>
              <a:rPr lang="en-US" sz="2400" dirty="0"/>
              <a:t>degree estimations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Resonant </a:t>
            </a:r>
            <a:r>
              <a:rPr lang="en-US" sz="2400" dirty="0" smtClean="0">
                <a:solidFill>
                  <a:srgbClr val="FF0000"/>
                </a:solidFill>
              </a:rPr>
              <a:t>Depolarization</a:t>
            </a:r>
            <a:r>
              <a:rPr lang="en-US" sz="2400" dirty="0" smtClean="0"/>
              <a:t> </a:t>
            </a:r>
            <a:r>
              <a:rPr lang="en-US" sz="2400" dirty="0" smtClean="0"/>
              <a:t>problems</a:t>
            </a:r>
            <a:endParaRPr lang="en-US" sz="2400" dirty="0"/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Conclusion.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817D-D587-4162-9BFF-39DB417DA748}" type="slidenum">
              <a:rPr lang="ru-RU" smtClean="0"/>
              <a:t>2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I. Koop, CEPC-Rome-2018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817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17716" cy="41151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200" dirty="0" smtClean="0"/>
              <a:t>Polarization specifics of </a:t>
            </a:r>
            <a:r>
              <a:rPr lang="en-US" sz="3200" dirty="0"/>
              <a:t>CEPC and </a:t>
            </a:r>
            <a:r>
              <a:rPr lang="en-US" sz="3200" dirty="0" err="1" smtClean="0"/>
              <a:t>FCCee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07504" y="483518"/>
                <a:ext cx="8856984" cy="4228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Beam emittances in CEPC/</a:t>
                </a:r>
                <a:r>
                  <a:rPr lang="en-US" sz="2400" dirty="0" err="1" smtClean="0"/>
                  <a:t>FCCee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are so </a:t>
                </a:r>
                <a:r>
                  <a:rPr lang="en-US" sz="2400" dirty="0" smtClean="0"/>
                  <a:t>small, that </a:t>
                </a:r>
                <a:r>
                  <a:rPr lang="en-US" sz="2400" dirty="0" smtClean="0"/>
                  <a:t>all </a:t>
                </a:r>
                <a:r>
                  <a:rPr lang="en-US" sz="2400" dirty="0" smtClean="0"/>
                  <a:t>resonances with the </a:t>
                </a:r>
                <a:r>
                  <a:rPr lang="en-US" sz="2400" dirty="0" err="1"/>
                  <a:t>betatron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frequencies </a:t>
                </a:r>
                <a:r>
                  <a:rPr lang="en-US" sz="2400" dirty="0"/>
                  <a:t>are </a:t>
                </a:r>
                <a:r>
                  <a:rPr lang="en-US" sz="2400" dirty="0" smtClean="0"/>
                  <a:t>suppressed and their influence on the spin motion is  negligible: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ν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·|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σ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2400" i="1" dirty="0">
                            <a:solidFill>
                              <a:srgbClr val="FF0000"/>
                            </a:solidFill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FF0000"/>
                            </a:solidFill>
                          </a:rPr>
                          <m:t>’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| ~ 2·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400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−5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dirty="0" smtClean="0"/>
                  <a:t>(at E=80 GeV).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Therefore</a:t>
                </a:r>
                <a:r>
                  <a:rPr lang="en-US" sz="2400" dirty="0"/>
                  <a:t>, </a:t>
                </a:r>
                <a:r>
                  <a:rPr lang="en-US" sz="2400" dirty="0" smtClean="0"/>
                  <a:t>only static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vertical </a:t>
                </a:r>
                <a:r>
                  <a:rPr lang="en-US" sz="2400" dirty="0">
                    <a:solidFill>
                      <a:srgbClr val="FF0000"/>
                    </a:solidFill>
                  </a:rPr>
                  <a:t>orbit distortions </a:t>
                </a:r>
                <a:r>
                  <a:rPr lang="en-US" sz="2400" dirty="0" smtClean="0"/>
                  <a:t>and the </a:t>
                </a:r>
                <a:r>
                  <a:rPr lang="en-US" sz="2400" dirty="0">
                    <a:solidFill>
                      <a:srgbClr val="FF0000"/>
                    </a:solidFill>
                  </a:rPr>
                  <a:t>longitudinal magnetic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fields </a:t>
                </a:r>
                <a:r>
                  <a:rPr lang="en-US" sz="2400" dirty="0"/>
                  <a:t>with nonzero integrals can affect the spin motion! </a:t>
                </a:r>
                <a:endParaRPr lang="en-US" sz="24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 Precession frequency modulation by the synchrotron oscillations is </a:t>
                </a:r>
                <a:r>
                  <a:rPr lang="en-US" sz="2400" dirty="0" smtClean="0"/>
                  <a:t>most </a:t>
                </a:r>
                <a:r>
                  <a:rPr lang="en-US" sz="2400" dirty="0"/>
                  <a:t>important! The relevant parameter is: 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solidFill>
                          <a:srgbClr val="FF0000"/>
                        </a:solidFill>
                        <a:latin typeface="Cambria Math"/>
                      </a:rPr>
                      <m:t>ξ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ν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f>
                      <m:fPr>
                        <m:type m:val="lin"/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sz="2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δ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 smtClean="0"/>
                  <a:t>.  One would prefer </a:t>
                </a:r>
                <a:r>
                  <a:rPr lang="en-US" sz="2400" dirty="0">
                    <a:solidFill>
                      <a:srgbClr val="FF0000"/>
                    </a:solidFill>
                  </a:rPr>
                  <a:t>ξ &lt;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sz="2400" dirty="0" smtClean="0"/>
                  <a:t>, </a:t>
                </a:r>
                <a:r>
                  <a:rPr lang="en-US" sz="2400" dirty="0"/>
                  <a:t>m</a:t>
                </a:r>
                <a:r>
                  <a:rPr lang="en-US" sz="2400" dirty="0" smtClean="0"/>
                  <a:t>eans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sz="2400" dirty="0" smtClean="0"/>
                  <a:t> as </a:t>
                </a:r>
                <a:r>
                  <a:rPr lang="en-US" sz="2400" dirty="0"/>
                  <a:t>high as possible! </a:t>
                </a:r>
                <a:r>
                  <a:rPr lang="en-US" sz="2400" dirty="0" smtClean="0"/>
                  <a:t> LEP1: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=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0.065</a:t>
                </a:r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σ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δ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=0.0007 </m:t>
                    </m:r>
                  </m:oMath>
                </a14:m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solidFill>
                          <a:srgbClr val="FF0000"/>
                        </a:solidFill>
                        <a:latin typeface="Cambria Math"/>
                      </a:rPr>
                      <m:t>ξ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1.07 </a:t>
                </a:r>
                <a:r>
                  <a:rPr lang="en-US" sz="2400" dirty="0" smtClean="0"/>
                  <a:t>- comfortable for beam energy </a:t>
                </a:r>
                <a:r>
                  <a:rPr lang="en-US" sz="2400" dirty="0"/>
                  <a:t>E=45 </a:t>
                </a:r>
                <a:r>
                  <a:rPr lang="en-US" sz="2400" dirty="0" smtClean="0"/>
                  <a:t>GeV!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But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=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0.05</a:t>
                </a:r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solidFill>
                          <a:srgbClr val="FF0000"/>
                        </a:solidFill>
                        <a:latin typeface="Cambria Math"/>
                      </a:rPr>
                      <m:t>ξ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sz="2400" b="0" i="0" smtClean="0">
                        <a:solidFill>
                          <a:srgbClr val="FF0000"/>
                        </a:solidFill>
                        <a:latin typeface="Cambria Math"/>
                      </a:rPr>
                      <m:t>2.4</m:t>
                    </m:r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dirty="0" smtClean="0"/>
                  <a:t>for base line parameters of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FCC-</a:t>
                </a:r>
                <a:r>
                  <a:rPr lang="en-US" sz="2400" dirty="0" err="1" smtClean="0">
                    <a:solidFill>
                      <a:srgbClr val="FF0000"/>
                    </a:solidFill>
                  </a:rPr>
                  <a:t>ee</a:t>
                </a:r>
                <a:r>
                  <a:rPr lang="en-US" sz="2400" dirty="0" smtClean="0"/>
                  <a:t> at 80 GeV.</a:t>
                </a:r>
                <a:endParaRPr lang="ru-RU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83518"/>
                <a:ext cx="8856984" cy="4228978"/>
              </a:xfrm>
              <a:prstGeom prst="rect">
                <a:avLst/>
              </a:prstGeom>
              <a:blipFill rotWithShape="1">
                <a:blip r:embed="rId2"/>
                <a:stretch>
                  <a:fillRect l="-964" t="-1153" r="-826" b="-23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817D-D587-4162-9BFF-39DB417DA748}" type="slidenum">
              <a:rPr lang="ru-RU" smtClean="0"/>
              <a:t>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I. Koop, CEPC-Rome-2018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076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17716" cy="41151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200" dirty="0" smtClean="0"/>
              <a:t>Spin </a:t>
            </a:r>
            <a:r>
              <a:rPr lang="en-US" sz="3200" dirty="0"/>
              <a:t>tracking </a:t>
            </a:r>
            <a:r>
              <a:rPr lang="en-US" sz="3200" dirty="0" smtClean="0"/>
              <a:t>code algorithm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817D-D587-4162-9BFF-39DB417DA748}" type="slidenum">
              <a:rPr lang="ru-RU" smtClean="0"/>
              <a:t>4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I. Koop, CEPC-Rome-2018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3138" y="375525"/>
            <a:ext cx="27334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Spin perturbation: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It is localized</a:t>
            </a:r>
            <a:r>
              <a:rPr lang="en-US" i="1" dirty="0" smtClean="0"/>
              <a:t> </a:t>
            </a:r>
            <a:r>
              <a:rPr lang="en-US" dirty="0" smtClean="0"/>
              <a:t>at </a:t>
            </a:r>
            <a:r>
              <a:rPr lang="en-US" i="1" dirty="0" smtClean="0"/>
              <a:t>s</a:t>
            </a:r>
            <a:r>
              <a:rPr lang="en-US" dirty="0" smtClean="0"/>
              <a:t>=0.</a:t>
            </a:r>
          </a:p>
          <a:p>
            <a:r>
              <a:rPr lang="en-US" dirty="0" smtClean="0"/>
              <a:t>Random jumps of relative energy deviation </a:t>
            </a:r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en-US" dirty="0" smtClean="0"/>
              <a:t> are localized also at s=0.</a:t>
            </a:r>
            <a:endParaRPr lang="ru-RU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054172" y="744819"/>
                <a:ext cx="299928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Spin precession around the</a:t>
                </a:r>
              </a:p>
              <a:p>
                <a:r>
                  <a:rPr lang="en-US" i="1" dirty="0" smtClean="0"/>
                  <a:t>y</a:t>
                </a:r>
                <a:r>
                  <a:rPr lang="en-US" dirty="0" smtClean="0"/>
                  <a:t>-axis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solidFill>
                          <a:srgbClr val="FF0000"/>
                        </a:solidFill>
                        <a:latin typeface="Cambria Math"/>
                      </a:rPr>
                      <m:t>ν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γ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l-GR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ν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(1+</a:t>
                </a:r>
                <a:r>
                  <a:rPr lang="el-GR" dirty="0" smtClean="0">
                    <a:solidFill>
                      <a:srgbClr val="FF0000"/>
                    </a:solidFill>
                  </a:rPr>
                  <a:t>δ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Radiation damping of </a:t>
                </a:r>
                <a:r>
                  <a:rPr lang="el-GR" dirty="0" smtClean="0"/>
                  <a:t>δ</a:t>
                </a:r>
                <a:r>
                  <a:rPr lang="en-US" dirty="0" smtClean="0"/>
                  <a:t> is taken into account!</a:t>
                </a:r>
                <a:endParaRPr lang="ru-RU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4172" y="744819"/>
                <a:ext cx="2999284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1626" t="-2538" b="-7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0" y="2197959"/>
                <a:ext cx="9144000" cy="2318007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ambria Math"/>
                    <a:ea typeface="Cambria Math"/>
                  </a:rPr>
                  <a:t> The code tracks </a:t>
                </a:r>
                <a:r>
                  <a:rPr lang="en-US" dirty="0" smtClean="0">
                    <a:latin typeface="Cambria Math"/>
                    <a:ea typeface="Cambria Math"/>
                  </a:rPr>
                  <a:t>the </a:t>
                </a:r>
                <a:r>
                  <a:rPr lang="en-US" dirty="0" smtClean="0">
                    <a:latin typeface="Cambria Math"/>
                    <a:ea typeface="Cambria Math"/>
                  </a:rPr>
                  <a:t>regular synchrotron and spin motion </a:t>
                </a:r>
                <a:r>
                  <a:rPr lang="en-US" dirty="0" smtClean="0">
                    <a:latin typeface="Cambria Math"/>
                    <a:ea typeface="Cambria Math"/>
                  </a:rPr>
                  <a:t>inside</a:t>
                </a:r>
                <a:r>
                  <a:rPr lang="en-US" dirty="0" smtClean="0">
                    <a:latin typeface="Cambria Math"/>
                    <a:ea typeface="Cambria Math"/>
                  </a:rPr>
                  <a:t> an </a:t>
                </a:r>
                <a:r>
                  <a:rPr lang="en-US" dirty="0" smtClean="0">
                    <a:latin typeface="Cambria Math"/>
                    <a:ea typeface="Cambria Math"/>
                  </a:rPr>
                  <a:t>arc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lang="en-US" dirty="0" smtClean="0">
                    <a:latin typeface="Cambria Math"/>
                    <a:ea typeface="Cambria Math"/>
                  </a:rPr>
                  <a:t> &lt;</a:t>
                </a:r>
                <a:r>
                  <a:rPr lang="en-US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US" dirty="0" smtClean="0">
                    <a:latin typeface="Cambria Math"/>
                    <a:ea typeface="Cambria Math"/>
                  </a:rPr>
                  <a:t>&lt;  2</a:t>
                </a:r>
                <a:r>
                  <a:rPr lang="el-GR" dirty="0" smtClean="0">
                    <a:latin typeface="Cambria Math"/>
                    <a:ea typeface="Cambria Math"/>
                  </a:rPr>
                  <a:t>π</a:t>
                </a:r>
                <a:r>
                  <a:rPr lang="en-US" dirty="0" smtClean="0">
                    <a:latin typeface="Cambria Math"/>
                    <a:ea typeface="Cambria Math"/>
                  </a:rPr>
                  <a:t>  as: </a:t>
                </a:r>
                <a:endParaRPr lang="en-US" dirty="0" smtClean="0">
                  <a:solidFill>
                    <a:schemeClr val="tx1"/>
                  </a:solidFill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  </m:t>
                        </m:r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𝛿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′′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+2</m:t>
                    </m:r>
                    <m:r>
                      <m:rPr>
                        <m:sty m:val="p"/>
                      </m:rPr>
                      <a:rPr lang="el-GR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λ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𝛿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</m:t>
                    </m:r>
                    <m:sSubSup>
                      <m:sSub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  <m:sup/>
                        </m:sSubSup>
                      </m:e>
                      <m:sub/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i="1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·</a:t>
                </a:r>
                <a:r>
                  <a:rPr lang="el-GR" i="1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δ</a:t>
                </a:r>
                <a:r>
                  <a:rPr lang="en-US" i="1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=0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Sup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𝑠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sub>
                              <m:sup/>
                            </m:sSubSup>
                          </m:e>
                          <m:sub/>
                          <m:sup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bSup>
                        <m:r>
                          <a:rPr lang="en-US" i="1">
                            <a:latin typeface="Cambria Math"/>
                            <a:ea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  <a:ea typeface="Cambria Math"/>
                              </a:rPr>
                              <m:t>λ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                                 </m:t>
                        </m:r>
                        <m:r>
                          <a:rPr lang="ru-RU" i="1">
                            <a:latin typeface="Cambria Math"/>
                          </a:rPr>
                          <m:t>ф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US" dirty="0" smtClean="0"/>
                  <a:t>)=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𝜃</m:t>
                        </m:r>
                      </m:sup>
                      <m:e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ν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.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chemeClr val="tx1"/>
                                </a:solidFill>
                              </a:rPr>
                              <m:t>1+</m:t>
                            </m:r>
                            <m:r>
                              <m:rPr>
                                <m:nor/>
                              </m:rPr>
                              <a:rPr lang="el-GR" dirty="0">
                                <a:solidFill>
                                  <a:schemeClr val="tx1"/>
                                </a:solidFill>
                              </a:rPr>
                              <m:t>δ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chemeClr val="tx1"/>
                                </a:solidFill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l-GR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θ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chemeClr val="tx1"/>
                                </a:solidFill>
                              </a:rPr>
                              <m:t>)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nary>
                  </m:oMath>
                </a14:m>
                <a:r>
                  <a:rPr lang="en-US" dirty="0" smtClean="0"/>
                  <a:t> </a:t>
                </a:r>
                <a:endParaRPr lang="en-US" i="1" dirty="0" smtClean="0">
                  <a:solidFill>
                    <a:schemeClr val="tx1"/>
                  </a:solidFill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ru-RU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𝛿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λθ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·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𝛿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e>
                        </m:d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·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cos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(</m:t>
                                </m:r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𝑠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a:rPr lang="el-GR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θ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func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ru-RU" dirty="0">
                            <a:solidFill>
                              <a:schemeClr val="tx1"/>
                            </a:solidFill>
                            <a:ea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p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e>
                        </m:d>
                        <m:func>
                          <m:func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·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sin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(</m:t>
                                </m:r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𝑠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a:rPr lang="el-GR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θ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func>
                      </m:e>
                    </m: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  <a:ea typeface="Cambria Math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ea typeface="Cambria Math"/>
                  </a:rPr>
                  <a:t>ps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d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ru-R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λθ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·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𝛿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e>
                        </m:d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·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s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in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(</m:t>
                                </m:r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𝑠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a:rPr lang="el-GR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θ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func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ru-RU" dirty="0">
                            <a:solidFill>
                              <a:schemeClr val="tx1"/>
                            </a:solidFill>
                            <a:ea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p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e>
                        </m:d>
                        <m:func>
                          <m:func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·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co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s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(</m:t>
                                </m:r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𝑠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a:rPr lang="el-GR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θ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func>
                      </m:e>
                    </m:d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                  ps(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) ≡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𝛿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)+</m:t>
                            </m:r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  <a:ea typeface="Cambria Math"/>
                              </a:rPr>
                              <m:t>λ</m:t>
                            </m:r>
                            <m:r>
                              <m:rPr>
                                <m:nor/>
                              </m:rPr>
                              <a:rPr lang="el-GR" i="1" dirty="0">
                                <a:latin typeface="Cambria Math"/>
                                <a:ea typeface="Cambria Math"/>
                              </a:rPr>
                              <m:t>δ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 (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)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𝑠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ru-RU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)=</a:t>
                </a:r>
                <a:r>
                  <a:rPr lang="en-US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solidFill>
                              <a:schemeClr val="tx1"/>
                            </a:solidFill>
                            <a:latin typeface="Cambria Math"/>
                          </a:rPr>
                          <m:t>ν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m:rPr>
                        <m:sty m:val="p"/>
                      </m:rPr>
                      <a:rPr lang="el-GR" i="1" smtClean="0">
                        <a:solidFill>
                          <a:schemeClr val="tx1"/>
                        </a:solidFill>
                        <a:latin typeface="Cambria Math"/>
                      </a:rPr>
                      <m:t>θ</m:t>
                    </m:r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𝛿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e>
                            </m:d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 smtClean="0">
                                        <a:latin typeface="Cambria Math"/>
                                        <a:ea typeface="Cambria Math"/>
                                      </a:rPr>
                                      <m:t>λ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l-GR" b="0" i="1" smtClean="0">
                                        <a:latin typeface="Cambria Math"/>
                                        <a:ea typeface="Cambria Math"/>
                                      </a:rPr>
                                      <m:t>λ</m:t>
                                    </m:r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/>
                                        <a:ea typeface="Cambria Math"/>
                                      </a:rPr>
                                      <m:t>λθ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·</m:t>
                                </m:r>
                                <m:func>
                                  <m:funcPr>
                                    <m:ctrl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/>
                                        <a:ea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(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𝑄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𝑠</m:t>
                                        </m:r>
                                      </m:sub>
                                    </m:sSub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/>
                                        <a:ea typeface="Cambria Math"/>
                                      </a:rPr>
                                      <m:t>θ</m:t>
                                    </m:r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)</m:t>
                                    </m:r>
                                  </m:e>
                                </m:func>
                                <m:r>
                                  <m:rPr>
                                    <m:nor/>
                                  </m:rPr>
                                  <a:rPr lang="en-US" dirty="0"/>
                                  <m:t>+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𝑄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𝑠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/>
                                        <a:ea typeface="Cambria Math"/>
                                      </a:rPr>
                                      <m:t>λθ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·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/>
                                        <a:ea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(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𝑄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𝑠</m:t>
                                        </m:r>
                                      </m:sub>
                                    </m:sSub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/>
                                        <a:ea typeface="Cambria Math"/>
                                      </a:rPr>
                                      <m:t>θ</m:t>
                                    </m:r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)</m:t>
                                    </m:r>
                                  </m:e>
                                </m:func>
                              </m:e>
                            </m:d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  <a:ea typeface="Cambria Math"/>
                              </a:rPr>
                              <m:t>p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𝑠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e>
                            </m:d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𝑄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𝑠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𝑄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𝑠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/>
                                        <a:ea typeface="Cambria Math"/>
                                      </a:rPr>
                                      <m:t>λθ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·</m:t>
                                </m:r>
                                <m:func>
                                  <m:funcPr>
                                    <m:ctrl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/>
                                        <a:ea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(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𝑄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𝑠</m:t>
                                        </m:r>
                                      </m:sub>
                                    </m:sSub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/>
                                        <a:ea typeface="Cambria Math"/>
                                      </a:rPr>
                                      <m:t>θ</m:t>
                                    </m:r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)</m:t>
                                    </m:r>
                                  </m:e>
                                </m:func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/>
                                        <a:ea typeface="Cambria Math"/>
                                      </a:rPr>
                                      <m:t>λ</m:t>
                                    </m:r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/>
                                        <a:ea typeface="Cambria Math"/>
                                      </a:rPr>
                                      <m:t>λθ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·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/>
                                        <a:ea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(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𝑄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𝑠</m:t>
                                        </m:r>
                                      </m:sub>
                                    </m:sSub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/>
                                        <a:ea typeface="Cambria Math"/>
                                      </a:rPr>
                                      <m:t>θ</m:t>
                                    </m:r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)</m:t>
                                    </m:r>
                                  </m:e>
                                </m:func>
                              </m:e>
                            </m:d>
                          </m:num>
                          <m:den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SupPr>
                                  <m:e>
                                    <m:sSubSup>
                                      <m:sSubSupPr>
                                        <m:ctrlP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𝑄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𝑠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0</m:t>
                                        </m:r>
                                      </m:sub>
                                      <m:sup/>
                                    </m:sSubSup>
                                  </m:e>
                                  <m:sub/>
                                  <m:sup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/>
                                        <a:ea typeface="Cambria Math"/>
                                      </a:rPr>
                                      <m:t>λ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 </a:t>
                </a: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97959"/>
                <a:ext cx="9144000" cy="2318007"/>
              </a:xfrm>
              <a:prstGeom prst="rect">
                <a:avLst/>
              </a:prstGeom>
              <a:blipFill rotWithShape="1">
                <a:blip r:embed="rId3"/>
                <a:stretch>
                  <a:fillRect t="-1842" r="-12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3138" y="4506674"/>
                <a:ext cx="90808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solidFill>
                              <a:srgbClr val="FF0000"/>
                            </a:solidFill>
                            <a:latin typeface="Cambria Math"/>
                          </a:rPr>
                          <m:t>ν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i="1">
                            <a:solidFill>
                              <a:srgbClr val="FF0000"/>
                            </a:solidFill>
                            <a:latin typeface="Cambria Math"/>
                          </a:rPr>
                          <m:t>γ</m:t>
                        </m:r>
                      </m:e>
                    </m:acc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𝑎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𝐸</m:t>
                        </m:r>
                      </m:e>
                    </m:acc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GeV)∕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0.44064846,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solidFill>
                              <a:srgbClr val="FF0000"/>
                            </a:solidFill>
                            <a:latin typeface="Cambria Math"/>
                          </a:rPr>
                          <m:t>ν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=181.55  at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𝐸</m:t>
                        </m:r>
                      </m:e>
                    </m:acc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=80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</a:rPr>
                      <m:t>GeV</m:t>
                    </m:r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</a:rPr>
                      <m:t>.  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/>
                  <a:t>Resonances at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i="1">
                            <a:solidFill>
                              <a:srgbClr val="FF0000"/>
                            </a:solidFill>
                            <a:latin typeface="Cambria Math"/>
                          </a:rPr>
                          <m:t>ν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 dirty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/>
                      </a:rPr>
                      <m:t>𝑛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i="1" dirty="0" err="1">
                        <a:solidFill>
                          <a:srgbClr val="FF0000"/>
                        </a:solidFill>
                        <a:latin typeface="Cambria Math"/>
                      </a:rPr>
                      <m:t>𝑚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/>
                      </a:rPr>
                      <m:t>·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8" y="4506674"/>
                <a:ext cx="9080862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28685" y="370782"/>
                <a:ext cx="71247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sub>
                    </m:sSub>
                    <m:sSub>
                      <m:sSubPr>
                        <m:ctrlPr>
                          <a:rPr lang="ru-RU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ru-RU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)=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𝐷𝑃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ν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𝐷𝑃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ru-RU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  </m:t>
                            </m:r>
                            <m:r>
                              <a:rPr lang="en-US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with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 </m:t>
                            </m:r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func>
                  </m:oMath>
                </a14:m>
                <a:r>
                  <a:rPr lang="en-US" dirty="0" smtClean="0"/>
                  <a:t>=2</a:t>
                </a:r>
                <a:r>
                  <a:rPr lang="el-GR" dirty="0" smtClean="0"/>
                  <a:t>π·</a:t>
                </a:r>
                <a:r>
                  <a:rPr lang="en-US" dirty="0" smtClean="0"/>
                  <a:t>k,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 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/>
                          </a:rPr>
                          <m:t>ф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2</a:t>
                </a:r>
                <a:r>
                  <a:rPr lang="el-GR" dirty="0">
                    <a:solidFill>
                      <a:srgbClr val="FF0000"/>
                    </a:solidFill>
                  </a:rPr>
                  <a:t>π</a:t>
                </a:r>
                <a:r>
                  <a:rPr lang="el-GR" dirty="0" smtClean="0">
                    <a:solidFill>
                      <a:srgbClr val="FF0000"/>
                    </a:solidFill>
                  </a:rPr>
                  <a:t>·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8685" y="370782"/>
                <a:ext cx="7124771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25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60859" y="1828627"/>
                <a:ext cx="42988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- </a:t>
                </a:r>
                <a:r>
                  <a:rPr lang="en-US" dirty="0" smtClean="0"/>
                  <a:t>simulates </a:t>
                </a:r>
                <a:r>
                  <a:rPr lang="en-US" dirty="0" smtClean="0"/>
                  <a:t>effects of orbit distortion </a:t>
                </a:r>
                <a:endParaRPr lang="ru-RU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59" y="1828627"/>
                <a:ext cx="4298876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4788024" y="1826171"/>
                <a:ext cx="40544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𝐷𝑃</m:t>
                        </m:r>
                      </m:sub>
                    </m:sSub>
                  </m:oMath>
                </a14:m>
                <a:r>
                  <a:rPr lang="en-US" dirty="0" smtClean="0"/>
                  <a:t> - simulates the Depolarizer’s  Impact</a:t>
                </a:r>
                <a:endParaRPr lang="ru-RU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1826171"/>
                <a:ext cx="4054443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60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Группа 41"/>
          <p:cNvGrpSpPr/>
          <p:nvPr/>
        </p:nvGrpSpPr>
        <p:grpSpPr>
          <a:xfrm>
            <a:off x="2671320" y="752202"/>
            <a:ext cx="3382852" cy="1171476"/>
            <a:chOff x="2671320" y="729118"/>
            <a:chExt cx="3382852" cy="1171476"/>
          </a:xfrm>
        </p:grpSpPr>
        <p:cxnSp>
          <p:nvCxnSpPr>
            <p:cNvPr id="11" name="Прямая со стрелкой 10"/>
            <p:cNvCxnSpPr/>
            <p:nvPr/>
          </p:nvCxnSpPr>
          <p:spPr>
            <a:xfrm>
              <a:off x="3615384" y="1677021"/>
              <a:ext cx="247008" cy="1260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H="1">
              <a:off x="5464572" y="1469006"/>
              <a:ext cx="589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26" idx="4"/>
              <a:endCxn id="17" idx="6"/>
            </p:cNvCxnSpPr>
            <p:nvPr/>
          </p:nvCxnSpPr>
          <p:spPr>
            <a:xfrm flipH="1">
              <a:off x="5297788" y="1068758"/>
              <a:ext cx="19915" cy="50550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Группа 40"/>
            <p:cNvGrpSpPr/>
            <p:nvPr/>
          </p:nvGrpSpPr>
          <p:grpSpPr>
            <a:xfrm>
              <a:off x="2671320" y="729118"/>
              <a:ext cx="2960038" cy="1171476"/>
              <a:chOff x="2671320" y="729118"/>
              <a:chExt cx="2960038" cy="1171476"/>
            </a:xfrm>
          </p:grpSpPr>
          <p:grpSp>
            <p:nvGrpSpPr>
              <p:cNvPr id="8" name="Группа 7"/>
              <p:cNvGrpSpPr/>
              <p:nvPr/>
            </p:nvGrpSpPr>
            <p:grpSpPr>
              <a:xfrm>
                <a:off x="3247062" y="1247936"/>
                <a:ext cx="2050726" cy="652658"/>
                <a:chOff x="3203848" y="980728"/>
                <a:chExt cx="1872208" cy="504056"/>
              </a:xfrm>
            </p:grpSpPr>
            <p:sp>
              <p:nvSpPr>
                <p:cNvPr id="17" name="Овал 16"/>
                <p:cNvSpPr/>
                <p:nvPr/>
              </p:nvSpPr>
              <p:spPr>
                <a:xfrm>
                  <a:off x="3419872" y="980728"/>
                  <a:ext cx="1656184" cy="504056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>
                  <a:off x="3203848" y="1232756"/>
                  <a:ext cx="432048" cy="0"/>
                </a:xfrm>
                <a:prstGeom prst="line">
                  <a:avLst/>
                </a:prstGeom>
                <a:ln w="15875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" name="Прямая со стрелкой 8"/>
              <p:cNvCxnSpPr/>
              <p:nvPr/>
            </p:nvCxnSpPr>
            <p:spPr>
              <a:xfrm>
                <a:off x="2671320" y="1469005"/>
                <a:ext cx="532528" cy="80471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 стрелкой 9"/>
              <p:cNvCxnSpPr/>
              <p:nvPr/>
            </p:nvCxnSpPr>
            <p:spPr>
              <a:xfrm flipV="1">
                <a:off x="4390736" y="729118"/>
                <a:ext cx="0" cy="821838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3656678" y="1368396"/>
                <a:ext cx="5068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>
                    <a:solidFill>
                      <a:schemeClr val="tx2"/>
                    </a:solidFill>
                  </a:rPr>
                  <a:t>s</a:t>
                </a:r>
                <a:r>
                  <a:rPr lang="en-US" i="1" dirty="0" smtClean="0">
                    <a:solidFill>
                      <a:schemeClr val="tx2"/>
                    </a:solidFill>
                  </a:rPr>
                  <a:t>=0</a:t>
                </a:r>
                <a:endParaRPr lang="ru-RU" i="1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359735" y="729118"/>
                <a:ext cx="316405" cy="478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y</a:t>
                </a:r>
                <a:endParaRPr lang="ru-RU" i="1" dirty="0"/>
              </a:p>
            </p:txBody>
          </p:sp>
          <p:cxnSp>
            <p:nvCxnSpPr>
              <p:cNvPr id="15" name="Прямая со стрелкой 14"/>
              <p:cNvCxnSpPr>
                <a:stCxn id="17" idx="6"/>
              </p:cNvCxnSpPr>
              <p:nvPr/>
            </p:nvCxnSpPr>
            <p:spPr>
              <a:xfrm flipV="1">
                <a:off x="5297787" y="930819"/>
                <a:ext cx="333571" cy="643447"/>
              </a:xfrm>
              <a:prstGeom prst="straightConnector1">
                <a:avLst/>
              </a:prstGeom>
              <a:ln w="12700">
                <a:solidFill>
                  <a:schemeClr val="tx2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Овал 25"/>
              <p:cNvSpPr/>
              <p:nvPr/>
            </p:nvSpPr>
            <p:spPr>
              <a:xfrm>
                <a:off x="5004048" y="867693"/>
                <a:ext cx="627310" cy="201065"/>
              </a:xfrm>
              <a:prstGeom prst="ellipse">
                <a:avLst/>
              </a:prstGeom>
              <a:solidFill>
                <a:schemeClr val="bg1"/>
              </a:solidFill>
              <a:ln w="127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8" name="Прямая со стрелкой 27"/>
              <p:cNvCxnSpPr>
                <a:stCxn id="17" idx="6"/>
                <a:endCxn id="26" idx="2"/>
              </p:cNvCxnSpPr>
              <p:nvPr/>
            </p:nvCxnSpPr>
            <p:spPr>
              <a:xfrm flipH="1" flipV="1">
                <a:off x="5004048" y="968226"/>
                <a:ext cx="293740" cy="606039"/>
              </a:xfrm>
              <a:prstGeom prst="straightConnector1">
                <a:avLst/>
              </a:prstGeom>
              <a:ln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2" name="Прямая со стрелкой 21"/>
          <p:cNvCxnSpPr/>
          <p:nvPr/>
        </p:nvCxnSpPr>
        <p:spPr>
          <a:xfrm flipH="1">
            <a:off x="5464572" y="3539027"/>
            <a:ext cx="47558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31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17716" cy="41151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1.</a:t>
            </a:r>
            <a:r>
              <a:rPr lang="en-US" sz="3200" dirty="0"/>
              <a:t> Equilibrium beam polarization degree simulation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817D-D587-4162-9BFF-39DB417DA748}" type="slidenum">
              <a:rPr lang="ru-RU" smtClean="0"/>
              <a:t>5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I. Koop, CEPC-Rome-2018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17728" y="599275"/>
                <a:ext cx="8818768" cy="40131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The equilibrium polarization degree can be calculated as: 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                     </m:t>
                    </m:r>
                  </m:oMath>
                </a14:m>
                <a:endParaRPr lang="en-US" i="1" dirty="0">
                  <a:solidFill>
                    <a:srgbClr val="FF0000"/>
                  </a:solidFill>
                  <a:latin typeface="Cambria Math"/>
                </a:endParaRP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		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𝑃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=92.6(%)/(1+</m:t>
                    </m:r>
                    <m:f>
                      <m:fPr>
                        <m:type m:val="lin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𝑆𝑇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𝑑𝑒𝑝</m:t>
                            </m:r>
                          </m:sub>
                        </m:sSub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𝑆𝑇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is the </a:t>
                </a:r>
                <a:r>
                  <a:rPr lang="en-US" dirty="0" err="1"/>
                  <a:t>Sokolov-Ternov</a:t>
                </a:r>
                <a:r>
                  <a:rPr lang="en-US" dirty="0"/>
                  <a:t> polarization time, while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𝑑𝑒𝑝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is </a:t>
                </a:r>
                <a:r>
                  <a:rPr lang="en-US" dirty="0"/>
                  <a:t>obtained by the spin tracking </a:t>
                </a:r>
                <a:r>
                  <a:rPr lang="en-US" dirty="0" smtClean="0"/>
                  <a:t>code </a:t>
                </a:r>
                <a:r>
                  <a:rPr lang="en-US" dirty="0"/>
                  <a:t>depolarization </a:t>
                </a:r>
                <a:r>
                  <a:rPr lang="en-US" dirty="0" smtClean="0"/>
                  <a:t>time.</a:t>
                </a:r>
              </a:p>
              <a:p>
                <a:endParaRPr lang="en-US" dirty="0"/>
              </a:p>
              <a:p>
                <a:r>
                  <a:rPr lang="en-US" dirty="0"/>
                  <a:t>The harmonic spin matching, if  applied </a:t>
                </a:r>
                <a:r>
                  <a:rPr lang="en-US" dirty="0" smtClean="0"/>
                  <a:t>as </a:t>
                </a:r>
                <a:r>
                  <a:rPr lang="en-US" dirty="0"/>
                  <a:t>at LEP and HERA, can minimize </a:t>
                </a:r>
                <a:r>
                  <a:rPr lang="en-US" dirty="0" smtClean="0"/>
                  <a:t>the </a:t>
                </a:r>
                <a:r>
                  <a:rPr lang="en-US" dirty="0"/>
                  <a:t>strengths of </a:t>
                </a:r>
                <a:r>
                  <a:rPr lang="en-US" dirty="0" smtClean="0"/>
                  <a:t>two nearby integer parent </a:t>
                </a:r>
                <a:r>
                  <a:rPr lang="en-US" dirty="0"/>
                  <a:t>resonances.  </a:t>
                </a:r>
                <a:r>
                  <a:rPr lang="en-US" dirty="0" smtClean="0"/>
                  <a:t>But question:  how small they can be made?</a:t>
                </a:r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We rely on data from LEP at 61 GeV, where some polarization level, say about </a:t>
                </a:r>
                <a:r>
                  <a:rPr lang="en-US" dirty="0">
                    <a:solidFill>
                      <a:srgbClr val="FF0000"/>
                    </a:solidFill>
                  </a:rPr>
                  <a:t>6%</a:t>
                </a:r>
                <a:r>
                  <a:rPr lang="en-US" dirty="0"/>
                  <a:t>, was observed </a:t>
                </a:r>
                <a:r>
                  <a:rPr lang="en-US" dirty="0">
                    <a:solidFill>
                      <a:schemeClr val="tx2"/>
                    </a:solidFill>
                  </a:rPr>
                  <a:t>(see </a:t>
                </a:r>
                <a:r>
                  <a:rPr lang="en-US" dirty="0" err="1">
                    <a:solidFill>
                      <a:schemeClr val="tx2"/>
                    </a:solidFill>
                  </a:rPr>
                  <a:t>R.Assmann</a:t>
                </a:r>
                <a:r>
                  <a:rPr lang="en-US" dirty="0">
                    <a:solidFill>
                      <a:schemeClr val="tx2"/>
                    </a:solidFill>
                  </a:rPr>
                  <a:t> et al. , “</a:t>
                </a:r>
                <a:r>
                  <a:rPr lang="en-US" b="1" dirty="0">
                    <a:solidFill>
                      <a:schemeClr val="tx2"/>
                    </a:solidFill>
                  </a:rPr>
                  <a:t>Spin dynamics in LEP with 40–100 GeV beams</a:t>
                </a:r>
                <a:r>
                  <a:rPr lang="en-US" dirty="0">
                    <a:solidFill>
                      <a:schemeClr val="tx2"/>
                    </a:solidFill>
                  </a:rPr>
                  <a:t>”, AIP Conference Proceedings </a:t>
                </a:r>
                <a:r>
                  <a:rPr lang="en-US" b="1" dirty="0">
                    <a:solidFill>
                      <a:schemeClr val="tx2"/>
                    </a:solidFill>
                  </a:rPr>
                  <a:t>570</a:t>
                </a:r>
                <a:r>
                  <a:rPr lang="en-US" dirty="0">
                    <a:solidFill>
                      <a:schemeClr val="tx2"/>
                    </a:solidFill>
                  </a:rPr>
                  <a:t>, 169 (2001); </a:t>
                </a:r>
                <a:r>
                  <a:rPr lang="en-US" dirty="0" err="1">
                    <a:solidFill>
                      <a:schemeClr val="tx2"/>
                    </a:solidFill>
                  </a:rPr>
                  <a:t>doi</a:t>
                </a:r>
                <a:r>
                  <a:rPr lang="en-US" dirty="0">
                    <a:solidFill>
                      <a:schemeClr val="tx2"/>
                    </a:solidFill>
                  </a:rPr>
                  <a:t>: 10.1063/1.1384062</a:t>
                </a:r>
                <a:r>
                  <a:rPr lang="en-US" dirty="0"/>
                  <a:t>).</a:t>
                </a:r>
              </a:p>
              <a:p>
                <a:endParaRPr lang="en-US" dirty="0"/>
              </a:p>
              <a:p>
                <a:r>
                  <a:rPr lang="en-US" dirty="0"/>
                  <a:t>This translates </a:t>
                </a:r>
                <a:r>
                  <a:rPr lang="en-US" dirty="0" smtClean="0"/>
                  <a:t>to our </a:t>
                </a:r>
                <a:r>
                  <a:rPr lang="en-US" dirty="0"/>
                  <a:t>estimation of some </a:t>
                </a:r>
                <a:r>
                  <a:rPr lang="en-US" dirty="0">
                    <a:solidFill>
                      <a:srgbClr val="FF0000"/>
                    </a:solidFill>
                  </a:rPr>
                  <a:t>residual uncompensated spin perturbation</a:t>
                </a:r>
                <a:r>
                  <a:rPr lang="en-US" dirty="0"/>
                  <a:t>: </a:t>
                </a:r>
                <a:endParaRPr lang="en-US" dirty="0" smtClean="0"/>
              </a:p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𝑤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=0.0015</m:t>
                    </m:r>
                  </m:oMath>
                </a14:m>
                <a:r>
                  <a:rPr lang="en-US" dirty="0"/>
                  <a:t>,  which we will </a:t>
                </a:r>
                <a:r>
                  <a:rPr lang="en-US" dirty="0" smtClean="0"/>
                  <a:t>use </a:t>
                </a:r>
                <a:r>
                  <a:rPr lang="en-US" dirty="0"/>
                  <a:t>as a </a:t>
                </a:r>
                <a:r>
                  <a:rPr lang="en-US" dirty="0" smtClean="0"/>
                  <a:t>reference value.</a:t>
                </a:r>
                <a:endParaRPr lang="en-US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28" y="599275"/>
                <a:ext cx="8818768" cy="4013150"/>
              </a:xfrm>
              <a:prstGeom prst="rect">
                <a:avLst/>
              </a:prstGeom>
              <a:blipFill rotWithShape="1">
                <a:blip r:embed="rId2"/>
                <a:stretch>
                  <a:fillRect l="-622" t="-3794" r="-1037" b="-13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759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17716" cy="41151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200" dirty="0" smtClean="0"/>
              <a:t>Simulating </a:t>
            </a:r>
            <a:r>
              <a:rPr lang="en-US" sz="3200" dirty="0"/>
              <a:t>polarization for LEP at 61 GeV, Qs=0.0833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817D-D587-4162-9BFF-39DB417DA748}" type="slidenum">
              <a:rPr lang="ru-RU" smtClean="0"/>
              <a:t>6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I. Koop, CEPC-Rome-2018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83518"/>
            <a:ext cx="8029895" cy="4320480"/>
          </a:xfrm>
          <a:prstGeom prst="rect">
            <a:avLst/>
          </a:prstGeom>
        </p:spPr>
      </p:pic>
      <p:cxnSp>
        <p:nvCxnSpPr>
          <p:cNvPr id="9" name="Прямая со стрелкой 8"/>
          <p:cNvCxnSpPr/>
          <p:nvPr/>
        </p:nvCxnSpPr>
        <p:spPr>
          <a:xfrm>
            <a:off x="4367290" y="1716946"/>
            <a:ext cx="0" cy="64807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02258" y="1347614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ν</a:t>
            </a:r>
            <a:r>
              <a:rPr lang="en-US" dirty="0" smtClean="0"/>
              <a:t>=138.5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97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17716" cy="41151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800" dirty="0"/>
              <a:t>Equilibrium</a:t>
            </a:r>
            <a:r>
              <a:rPr lang="en-US" sz="2800" dirty="0" smtClean="0"/>
              <a:t> polarization </a:t>
            </a:r>
            <a:r>
              <a:rPr lang="en-US" sz="2800" dirty="0"/>
              <a:t>for LEP at 61 </a:t>
            </a:r>
            <a:r>
              <a:rPr lang="en-US" sz="2800" dirty="0" smtClean="0"/>
              <a:t>GeV and </a:t>
            </a:r>
            <a:r>
              <a:rPr lang="en-US" sz="2800" dirty="0">
                <a:solidFill>
                  <a:srgbClr val="FF0000"/>
                </a:solidFill>
              </a:rPr>
              <a:t>Qs=0.02073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817D-D587-4162-9BFF-39DB417DA748}" type="slidenum">
              <a:rPr lang="ru-RU" smtClean="0"/>
              <a:t>7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I. Koop, CEPC-Rome-2018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07504" y="476672"/>
                <a:ext cx="8999984" cy="64633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Here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𝑤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=0.0015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=0.02073</m:t>
                    </m:r>
                    <m:r>
                      <a:rPr lang="en-US" b="0" i="1" smtClean="0">
                        <a:latin typeface="Cambria Math"/>
                      </a:rPr>
                      <m:t>. </m:t>
                    </m:r>
                  </m:oMath>
                </a14:m>
                <a:r>
                  <a:rPr lang="en-US" dirty="0" smtClean="0"/>
                  <a:t> Dips at high </a:t>
                </a:r>
                <a:r>
                  <a:rPr lang="en-US" i="1" dirty="0" smtClean="0"/>
                  <a:t>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detunings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𝑚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·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 smtClean="0"/>
                  <a:t> disappear!  Remarkable that polarization is large near the half-integer spin tune values!  Arc serves as Siberian Snake?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76672"/>
                <a:ext cx="8999984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610" t="-4717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Группа 11"/>
          <p:cNvGrpSpPr/>
          <p:nvPr/>
        </p:nvGrpSpPr>
        <p:grpSpPr>
          <a:xfrm>
            <a:off x="107504" y="1123002"/>
            <a:ext cx="8280920" cy="3680995"/>
            <a:chOff x="341276" y="1772816"/>
            <a:chExt cx="8658708" cy="4495694"/>
          </a:xfrm>
        </p:grpSpPr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276" y="1772816"/>
              <a:ext cx="8658708" cy="4495694"/>
            </a:xfrm>
            <a:prstGeom prst="rect">
              <a:avLst/>
            </a:prstGeom>
          </p:spPr>
        </p:pic>
        <p:cxnSp>
          <p:nvCxnSpPr>
            <p:cNvPr id="14" name="Прямая со стрелкой 13"/>
            <p:cNvCxnSpPr/>
            <p:nvPr/>
          </p:nvCxnSpPr>
          <p:spPr>
            <a:xfrm>
              <a:off x="3287507" y="4347476"/>
              <a:ext cx="0" cy="648072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8878625" y="4212802"/>
              <a:ext cx="0" cy="648072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6072336" y="4995548"/>
              <a:ext cx="0" cy="648072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724128" y="4536838"/>
              <a:ext cx="930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ν</a:t>
              </a:r>
              <a:r>
                <a:rPr lang="en-US" dirty="0" smtClean="0"/>
                <a:t>=138.5</a:t>
              </a:r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948562" y="3550246"/>
              <a:ext cx="930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ν</a:t>
              </a:r>
              <a:r>
                <a:rPr lang="en-US" dirty="0" smtClean="0"/>
                <a:t>=138.6</a:t>
              </a:r>
              <a:endParaRPr lang="ru-RU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22475" y="3883963"/>
              <a:ext cx="930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ν</a:t>
              </a:r>
              <a:r>
                <a:rPr lang="en-US" dirty="0" smtClean="0"/>
                <a:t>=138.4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27584" y="4056435"/>
              <a:ext cx="930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ν</a:t>
              </a:r>
              <a:r>
                <a:rPr lang="en-US" dirty="0" smtClean="0"/>
                <a:t>=138.3</a:t>
              </a:r>
              <a:endParaRPr lang="ru-RU" dirty="0"/>
            </a:p>
          </p:txBody>
        </p:sp>
        <p:cxnSp>
          <p:nvCxnSpPr>
            <p:cNvPr id="21" name="Прямая со стрелкой 20"/>
            <p:cNvCxnSpPr/>
            <p:nvPr/>
          </p:nvCxnSpPr>
          <p:spPr>
            <a:xfrm>
              <a:off x="873843" y="4397468"/>
              <a:ext cx="0" cy="648072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594251" y="1440358"/>
            <a:ext cx="2538028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This agrees well with Eliana’s simulations!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42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17716" cy="41151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800" dirty="0" smtClean="0"/>
              <a:t>FCC-</a:t>
            </a:r>
            <a:r>
              <a:rPr lang="en-US" sz="2800" dirty="0" err="1" smtClean="0"/>
              <a:t>ee</a:t>
            </a:r>
            <a:r>
              <a:rPr lang="en-US" sz="2800" dirty="0" smtClean="0"/>
              <a:t> Equilibrium polarization degree: </a:t>
            </a:r>
            <a:r>
              <a:rPr lang="en-US" sz="2800" dirty="0" smtClean="0">
                <a:solidFill>
                  <a:srgbClr val="FF0000"/>
                </a:solidFill>
              </a:rPr>
              <a:t>80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GeV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FF0000"/>
                </a:solidFill>
              </a:rPr>
              <a:t>Qs=0.05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817D-D587-4162-9BFF-39DB417DA748}" type="slidenum">
              <a:rPr lang="ru-RU" smtClean="0"/>
              <a:t>8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I. Koop, CEPC-Rome-2018</a:t>
            </a:r>
            <a:endParaRPr lang="ru-RU" dirty="0"/>
          </a:p>
        </p:txBody>
      </p:sp>
      <p:grpSp>
        <p:nvGrpSpPr>
          <p:cNvPr id="28" name="Группа 27"/>
          <p:cNvGrpSpPr/>
          <p:nvPr/>
        </p:nvGrpSpPr>
        <p:grpSpPr>
          <a:xfrm>
            <a:off x="683568" y="483517"/>
            <a:ext cx="7738921" cy="4180087"/>
            <a:chOff x="683568" y="483517"/>
            <a:chExt cx="7738921" cy="4180087"/>
          </a:xfrm>
        </p:grpSpPr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483517"/>
              <a:ext cx="7488832" cy="4180087"/>
            </a:xfrm>
            <a:prstGeom prst="rect">
              <a:avLst/>
            </a:prstGeom>
          </p:spPr>
        </p:pic>
        <p:cxnSp>
          <p:nvCxnSpPr>
            <p:cNvPr id="6" name="Прямая со стрелкой 5"/>
            <p:cNvCxnSpPr/>
            <p:nvPr/>
          </p:nvCxnSpPr>
          <p:spPr>
            <a:xfrm>
              <a:off x="8028384" y="1853844"/>
              <a:ext cx="0" cy="64807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199758" y="1664515"/>
              <a:ext cx="930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ν</a:t>
              </a:r>
              <a:r>
                <a:rPr lang="en-US" dirty="0" smtClean="0"/>
                <a:t>=182.5</a:t>
              </a:r>
              <a:endParaRPr lang="ru-RU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21082" y="1491630"/>
              <a:ext cx="930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ν</a:t>
              </a:r>
              <a:r>
                <a:rPr lang="en-US" dirty="0" smtClean="0"/>
                <a:t>=182.4</a:t>
              </a:r>
              <a:endParaRPr lang="ru-RU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492426" y="1505370"/>
              <a:ext cx="930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ν</a:t>
              </a:r>
              <a:r>
                <a:rPr lang="en-US" dirty="0" smtClean="0"/>
                <a:t>=182.6</a:t>
              </a:r>
              <a:endParaRPr lang="ru-RU" dirty="0"/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1331640" y="1853844"/>
              <a:ext cx="0" cy="71971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>
              <a:off x="4664790" y="2177880"/>
              <a:ext cx="0" cy="71971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8647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882" y="0"/>
            <a:ext cx="9144000" cy="357504"/>
          </a:xfrm>
          <a:noFill/>
        </p:spPr>
        <p:txBody>
          <a:bodyPr>
            <a:noAutofit/>
          </a:bodyPr>
          <a:lstStyle/>
          <a:p>
            <a:r>
              <a:rPr lang="en-US" sz="2800" dirty="0"/>
              <a:t>P</a:t>
            </a:r>
            <a:r>
              <a:rPr lang="en-US" sz="2800" dirty="0" smtClean="0"/>
              <a:t>olarization dependence on energy diffusion rate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97" y="411510"/>
            <a:ext cx="7878275" cy="22577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649" y="2669250"/>
                <a:ext cx="8974552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Lessons from this study:</a:t>
                </a:r>
              </a:p>
              <a:p>
                <a:pPr marL="514350" indent="-514350">
                  <a:buAutoNum type="arabicParenR"/>
                </a:pPr>
                <a:r>
                  <a:rPr lang="en-US" sz="2400" dirty="0" smtClean="0"/>
                  <a:t>No strong influence of Qs on the attainable polarization level!</a:t>
                </a:r>
              </a:p>
              <a:p>
                <a:pPr marL="514350" indent="-514350">
                  <a:buAutoNum type="arabicParenR"/>
                </a:pPr>
                <a:r>
                  <a:rPr lang="en-US" sz="2400" dirty="0" smtClean="0"/>
                  <a:t> Only the value of the beam energy spread is really important.</a:t>
                </a:r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     Recommendation given from the LEP experience:</a:t>
                </a:r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𝐸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&lt;52 </m:t>
                    </m:r>
                    <m:r>
                      <a:rPr lang="en-US" sz="2400" b="0" i="1" smtClean="0">
                        <a:latin typeface="Cambria Math"/>
                      </a:rPr>
                      <m:t>𝑀𝑒𝑉</m:t>
                    </m:r>
                  </m:oMath>
                </a14:m>
                <a:r>
                  <a:rPr lang="en-US" sz="2400" dirty="0" smtClean="0"/>
                  <a:t> is confirmed by these simulations.</a:t>
                </a:r>
                <a:endParaRPr lang="ru-RU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49" y="2669250"/>
                <a:ext cx="8974552" cy="1938992"/>
              </a:xfrm>
              <a:prstGeom prst="rect">
                <a:avLst/>
              </a:prstGeom>
              <a:blipFill rotWithShape="1">
                <a:blip r:embed="rId3"/>
                <a:stretch>
                  <a:fillRect l="-1019" t="-2516" b="-62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I. Koop, CEPC-Rome-2018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CDB7-95D9-463E-8E5E-2F6E01E9342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5623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42809</TotalTime>
  <Words>1646</Words>
  <Application>Microsoft Office PowerPoint</Application>
  <PresentationFormat>Экран (16:9)</PresentationFormat>
  <Paragraphs>158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Energy calibration in high energy colliders  I. Koop, BINP, Novosibirsk</vt:lpstr>
      <vt:lpstr>Outline</vt:lpstr>
      <vt:lpstr>Polarization specifics of CEPC and FCCee</vt:lpstr>
      <vt:lpstr>Spin tracking code algorithm</vt:lpstr>
      <vt:lpstr>1. Equilibrium beam polarization degree simulation</vt:lpstr>
      <vt:lpstr>Simulating polarization for LEP at 61 GeV, Qs=0.0833</vt:lpstr>
      <vt:lpstr>Equilibrium polarization for LEP at 61 GeV and Qs=0.02073</vt:lpstr>
      <vt:lpstr>FCC-ee Equilibrium polarization degree: 80 GeV and Qs=0.05</vt:lpstr>
      <vt:lpstr>Polarization dependence on energy diffusion rate</vt:lpstr>
      <vt:lpstr>Spin resonance width and new nonstandard RD technique</vt:lpstr>
      <vt:lpstr>Spectrum of 80 GeV single particle spin motion</vt:lpstr>
      <vt:lpstr>Zoom of spectrum of single particle spin motion</vt:lpstr>
      <vt:lpstr>Spectrum for slightly shifted spin tune {ν0}=0.41</vt:lpstr>
      <vt:lpstr>Partial depolarizations by 11 steps in depolarizers frequency </vt:lpstr>
      <vt:lpstr>Partial depolarizations by steps when {ν0}=0.4875</vt:lpstr>
      <vt:lpstr>Partial depolarizations by steps with Qs=0.075, {ν0}=0.41</vt:lpstr>
      <vt:lpstr>Spectrum line width scaling law</vt:lpstr>
      <vt:lpstr>Conclusion</vt:lpstr>
      <vt:lpstr>Acknowledgments to: Alain Blondel, Eliana Gianfelice-Wendt and Yuri Shatunov for stimulating discussions!  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Spin precession decoherence I. Koop, BINP, Novosibirsk</dc:title>
  <dc:creator>Koop</dc:creator>
  <cp:lastModifiedBy>Koop</cp:lastModifiedBy>
  <cp:revision>406</cp:revision>
  <dcterms:created xsi:type="dcterms:W3CDTF">2014-11-24T08:44:14Z</dcterms:created>
  <dcterms:modified xsi:type="dcterms:W3CDTF">2018-05-24T16:32:34Z</dcterms:modified>
</cp:coreProperties>
</file>